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4.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5.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6.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7.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51"/>
  </p:notesMasterIdLst>
  <p:handoutMasterIdLst>
    <p:handoutMasterId r:id="rId52"/>
  </p:handoutMasterIdLst>
  <p:sldIdLst>
    <p:sldId id="264" r:id="rId2"/>
    <p:sldId id="368" r:id="rId3"/>
    <p:sldId id="420" r:id="rId4"/>
    <p:sldId id="421" r:id="rId5"/>
    <p:sldId id="414" r:id="rId6"/>
    <p:sldId id="415" r:id="rId7"/>
    <p:sldId id="392" r:id="rId8"/>
    <p:sldId id="393" r:id="rId9"/>
    <p:sldId id="400" r:id="rId10"/>
    <p:sldId id="401" r:id="rId11"/>
    <p:sldId id="372" r:id="rId12"/>
    <p:sldId id="371" r:id="rId13"/>
    <p:sldId id="395" r:id="rId14"/>
    <p:sldId id="373" r:id="rId15"/>
    <p:sldId id="376" r:id="rId16"/>
    <p:sldId id="396" r:id="rId17"/>
    <p:sldId id="378" r:id="rId18"/>
    <p:sldId id="405" r:id="rId19"/>
    <p:sldId id="406" r:id="rId20"/>
    <p:sldId id="407" r:id="rId21"/>
    <p:sldId id="408" r:id="rId22"/>
    <p:sldId id="382" r:id="rId23"/>
    <p:sldId id="381" r:id="rId24"/>
    <p:sldId id="388" r:id="rId25"/>
    <p:sldId id="386" r:id="rId26"/>
    <p:sldId id="374" r:id="rId27"/>
    <p:sldId id="375" r:id="rId28"/>
    <p:sldId id="365" r:id="rId29"/>
    <p:sldId id="398" r:id="rId30"/>
    <p:sldId id="366" r:id="rId31"/>
    <p:sldId id="391" r:id="rId32"/>
    <p:sldId id="367" r:id="rId33"/>
    <p:sldId id="399" r:id="rId34"/>
    <p:sldId id="270" r:id="rId35"/>
    <p:sldId id="272" r:id="rId36"/>
    <p:sldId id="356" r:id="rId37"/>
    <p:sldId id="357" r:id="rId38"/>
    <p:sldId id="358" r:id="rId39"/>
    <p:sldId id="359" r:id="rId40"/>
    <p:sldId id="360" r:id="rId41"/>
    <p:sldId id="361" r:id="rId42"/>
    <p:sldId id="362" r:id="rId43"/>
    <p:sldId id="383" r:id="rId44"/>
    <p:sldId id="403" r:id="rId45"/>
    <p:sldId id="402" r:id="rId46"/>
    <p:sldId id="410" r:id="rId47"/>
    <p:sldId id="418" r:id="rId48"/>
    <p:sldId id="419" r:id="rId49"/>
    <p:sldId id="411"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10">
          <p15:clr>
            <a:srgbClr val="A4A3A4"/>
          </p15:clr>
        </p15:guide>
        <p15:guide id="2" orient="horz" pos="3047">
          <p15:clr>
            <a:srgbClr val="A4A3A4"/>
          </p15:clr>
        </p15:guide>
        <p15:guide id="3" pos="2892">
          <p15:clr>
            <a:srgbClr val="A4A3A4"/>
          </p15:clr>
        </p15:guide>
        <p15:guide id="4" pos="529">
          <p15:clr>
            <a:srgbClr val="A4A3A4"/>
          </p15:clr>
        </p15:guide>
        <p15:guide id="5" pos="294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800"/>
    <a:srgbClr val="70BCFF"/>
    <a:srgbClr val="0088FF"/>
    <a:srgbClr val="9FB868"/>
    <a:srgbClr val="FF3300"/>
    <a:srgbClr val="577A32"/>
    <a:srgbClr val="0091FF"/>
    <a:srgbClr val="417EB5"/>
    <a:srgbClr val="4D8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0" autoAdjust="0"/>
    <p:restoredTop sz="97529" autoAdjust="0"/>
  </p:normalViewPr>
  <p:slideViewPr>
    <p:cSldViewPr snapToGrid="0" snapToObjects="1">
      <p:cViewPr varScale="1">
        <p:scale>
          <a:sx n="45" d="100"/>
          <a:sy n="45" d="100"/>
        </p:scale>
        <p:origin x="1176" y="48"/>
      </p:cViewPr>
      <p:guideLst>
        <p:guide orient="horz" pos="4010"/>
        <p:guide orient="horz" pos="3047"/>
        <p:guide pos="2892"/>
        <p:guide pos="529"/>
        <p:guide pos="29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56" d="100"/>
          <a:sy n="156" d="100"/>
        </p:scale>
        <p:origin x="-4416"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'Sex and age of H of HH'!$B$34</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 and age of H of HH'!$A$35:$A$37</c:f>
              <c:strCache>
                <c:ptCount val="3"/>
                <c:pt idx="0">
                  <c:v>Jory, Kashafa, Alredais (1 &amp; 2)</c:v>
                </c:pt>
                <c:pt idx="1">
                  <c:v>Alagaya (1 &amp; 2)</c:v>
                </c:pt>
                <c:pt idx="2">
                  <c:v>Um Sangoor</c:v>
                </c:pt>
              </c:strCache>
            </c:strRef>
          </c:cat>
          <c:val>
            <c:numRef>
              <c:f>'Sex and age of H of HH'!$B$35:$B$37</c:f>
              <c:numCache>
                <c:formatCode>0%</c:formatCode>
                <c:ptCount val="3"/>
                <c:pt idx="0">
                  <c:v>0.22922636103151864</c:v>
                </c:pt>
                <c:pt idx="1">
                  <c:v>0.34770114942528735</c:v>
                </c:pt>
                <c:pt idx="2">
                  <c:v>0.25214899713467048</c:v>
                </c:pt>
              </c:numCache>
            </c:numRef>
          </c:val>
          <c:extLst>
            <c:ext xmlns:c16="http://schemas.microsoft.com/office/drawing/2014/chart" uri="{C3380CC4-5D6E-409C-BE32-E72D297353CC}">
              <c16:uniqueId val="{00000000-0277-4C60-A7AA-90BF920BA62D}"/>
            </c:ext>
          </c:extLst>
        </c:ser>
        <c:ser>
          <c:idx val="1"/>
          <c:order val="1"/>
          <c:tx>
            <c:strRef>
              <c:f>'Sex and age of H of HH'!$C$34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 and age of H of HH'!$A$35:$A$37</c:f>
              <c:strCache>
                <c:ptCount val="3"/>
                <c:pt idx="0">
                  <c:v>Jory, Kashafa, Alredais (1 &amp; 2)</c:v>
                </c:pt>
                <c:pt idx="1">
                  <c:v>Alagaya (1 &amp; 2)</c:v>
                </c:pt>
                <c:pt idx="2">
                  <c:v>Um Sangoor</c:v>
                </c:pt>
              </c:strCache>
            </c:strRef>
          </c:cat>
          <c:val>
            <c:numRef>
              <c:f>'Sex and age of H of HH'!$C$35:$C$37</c:f>
              <c:numCache>
                <c:formatCode>0%</c:formatCode>
                <c:ptCount val="3"/>
                <c:pt idx="0">
                  <c:v>0.77077363896848139</c:v>
                </c:pt>
                <c:pt idx="1">
                  <c:v>0.6522988505747126</c:v>
                </c:pt>
                <c:pt idx="2">
                  <c:v>0.74785100286532957</c:v>
                </c:pt>
              </c:numCache>
            </c:numRef>
          </c:val>
          <c:extLst>
            <c:ext xmlns:c16="http://schemas.microsoft.com/office/drawing/2014/chart" uri="{C3380CC4-5D6E-409C-BE32-E72D297353CC}">
              <c16:uniqueId val="{00000001-0277-4C60-A7AA-90BF920BA62D}"/>
            </c:ext>
          </c:extLst>
        </c:ser>
        <c:dLbls>
          <c:dLblPos val="ctr"/>
          <c:showLegendKey val="0"/>
          <c:showVal val="1"/>
          <c:showCatName val="0"/>
          <c:showSerName val="0"/>
          <c:showPercent val="0"/>
          <c:showBubbleSize val="0"/>
        </c:dLbls>
        <c:gapWidth val="150"/>
        <c:overlap val="100"/>
        <c:axId val="227871600"/>
        <c:axId val="227871992"/>
      </c:barChart>
      <c:catAx>
        <c:axId val="22787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7871992"/>
        <c:crosses val="autoZero"/>
        <c:auto val="1"/>
        <c:lblAlgn val="ctr"/>
        <c:lblOffset val="100"/>
        <c:noMultiLvlLbl val="0"/>
      </c:catAx>
      <c:valAx>
        <c:axId val="22787199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7871600"/>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noFill/>
      <a:round/>
    </a:ln>
    <a:effectLst/>
  </c:spPr>
  <c:txPr>
    <a:bodyPr/>
    <a:lstStyle/>
    <a:p>
      <a:pPr>
        <a:defRPr sz="12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Sheet1!$C$2</c:f>
              <c:strCache>
                <c:ptCount val="1"/>
                <c:pt idx="0">
                  <c:v>Poor</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Sheet1!$C$3:$C$8</c:f>
              <c:numCache>
                <c:formatCode>0%</c:formatCode>
                <c:ptCount val="6"/>
                <c:pt idx="0">
                  <c:v>3.7499999999999999E-2</c:v>
                </c:pt>
                <c:pt idx="1">
                  <c:v>2.6022304832713755E-2</c:v>
                </c:pt>
                <c:pt idx="2">
                  <c:v>0.32231404958677684</c:v>
                </c:pt>
                <c:pt idx="3">
                  <c:v>0.4493392070484582</c:v>
                </c:pt>
                <c:pt idx="4">
                  <c:v>0.61176470588235299</c:v>
                </c:pt>
                <c:pt idx="5">
                  <c:v>0.58237547892720309</c:v>
                </c:pt>
              </c:numCache>
            </c:numRef>
          </c:val>
          <c:extLst>
            <c:ext xmlns:c16="http://schemas.microsoft.com/office/drawing/2014/chart" uri="{C3380CC4-5D6E-409C-BE32-E72D297353CC}">
              <c16:uniqueId val="{00000000-C736-407A-9665-5353FC199392}"/>
            </c:ext>
          </c:extLst>
        </c:ser>
        <c:ser>
          <c:idx val="1"/>
          <c:order val="1"/>
          <c:tx>
            <c:strRef>
              <c:f>Sheet1!$D$2</c:f>
              <c:strCache>
                <c:ptCount val="1"/>
                <c:pt idx="0">
                  <c:v>Borderline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Sheet1!$D$3:$D$8</c:f>
              <c:numCache>
                <c:formatCode>0%</c:formatCode>
                <c:ptCount val="6"/>
                <c:pt idx="0">
                  <c:v>7.4999999999999997E-2</c:v>
                </c:pt>
                <c:pt idx="1">
                  <c:v>0.12639405204460966</c:v>
                </c:pt>
                <c:pt idx="2">
                  <c:v>0.21487603305785125</c:v>
                </c:pt>
                <c:pt idx="3">
                  <c:v>0.25110132158590309</c:v>
                </c:pt>
                <c:pt idx="4">
                  <c:v>8.2352941176470573E-2</c:v>
                </c:pt>
                <c:pt idx="5">
                  <c:v>0.13793103448275862</c:v>
                </c:pt>
              </c:numCache>
            </c:numRef>
          </c:val>
          <c:extLst>
            <c:ext xmlns:c16="http://schemas.microsoft.com/office/drawing/2014/chart" uri="{C3380CC4-5D6E-409C-BE32-E72D297353CC}">
              <c16:uniqueId val="{00000001-C736-407A-9665-5353FC199392}"/>
            </c:ext>
          </c:extLst>
        </c:ser>
        <c:ser>
          <c:idx val="2"/>
          <c:order val="2"/>
          <c:tx>
            <c:strRef>
              <c:f>Sheet1!$E$2</c:f>
              <c:strCache>
                <c:ptCount val="1"/>
                <c:pt idx="0">
                  <c:v>Acceptable</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Sheet1!$E$3:$E$8</c:f>
              <c:numCache>
                <c:formatCode>0%</c:formatCode>
                <c:ptCount val="6"/>
                <c:pt idx="0">
                  <c:v>0.88749999999999996</c:v>
                </c:pt>
                <c:pt idx="1">
                  <c:v>0.84758364312267664</c:v>
                </c:pt>
                <c:pt idx="2">
                  <c:v>0.46280991735537191</c:v>
                </c:pt>
                <c:pt idx="3">
                  <c:v>0.29955947136563876</c:v>
                </c:pt>
                <c:pt idx="4">
                  <c:v>0.30588235294117649</c:v>
                </c:pt>
                <c:pt idx="5">
                  <c:v>0.27969348659003829</c:v>
                </c:pt>
              </c:numCache>
            </c:numRef>
          </c:val>
          <c:extLst>
            <c:ext xmlns:c16="http://schemas.microsoft.com/office/drawing/2014/chart" uri="{C3380CC4-5D6E-409C-BE32-E72D297353CC}">
              <c16:uniqueId val="{00000002-C736-407A-9665-5353FC199392}"/>
            </c:ext>
          </c:extLst>
        </c:ser>
        <c:dLbls>
          <c:dLblPos val="ctr"/>
          <c:showLegendKey val="0"/>
          <c:showVal val="1"/>
          <c:showCatName val="0"/>
          <c:showSerName val="0"/>
          <c:showPercent val="0"/>
          <c:showBubbleSize val="0"/>
        </c:dLbls>
        <c:gapWidth val="80"/>
        <c:overlap val="100"/>
        <c:axId val="229733376"/>
        <c:axId val="229733768"/>
      </c:barChart>
      <c:catAx>
        <c:axId val="22973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733768"/>
        <c:crosses val="autoZero"/>
        <c:auto val="1"/>
        <c:lblAlgn val="ctr"/>
        <c:lblOffset val="100"/>
        <c:noMultiLvlLbl val="0"/>
      </c:catAx>
      <c:valAx>
        <c:axId val="229733768"/>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733376"/>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Sheet1!$E$1</c:f>
              <c:strCache>
                <c:ptCount val="1"/>
                <c:pt idx="0">
                  <c:v>Sorghum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Sheet1!$E$3:$E$12</c:f>
              <c:numCache>
                <c:formatCode>General</c:formatCode>
                <c:ptCount val="3"/>
                <c:pt idx="0">
                  <c:v>7</c:v>
                </c:pt>
                <c:pt idx="1">
                  <c:v>7</c:v>
                </c:pt>
                <c:pt idx="2">
                  <c:v>7</c:v>
                </c:pt>
              </c:numCache>
              <c:extLst/>
            </c:numRef>
          </c:val>
          <c:extLst>
            <c:ext xmlns:c16="http://schemas.microsoft.com/office/drawing/2014/chart" uri="{C3380CC4-5D6E-409C-BE32-E72D297353CC}">
              <c16:uniqueId val="{00000000-274A-4511-87D7-8EA9AC8E97FF}"/>
            </c:ext>
          </c:extLst>
        </c:ser>
        <c:ser>
          <c:idx val="1"/>
          <c:order val="1"/>
          <c:tx>
            <c:strRef>
              <c:f>Sheet1!$F$1</c:f>
              <c:strCache>
                <c:ptCount val="1"/>
                <c:pt idx="0">
                  <c:v>Oil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Sheet1!$F$3:$F$12</c:f>
              <c:numCache>
                <c:formatCode>General</c:formatCode>
                <c:ptCount val="3"/>
                <c:pt idx="0">
                  <c:v>7</c:v>
                </c:pt>
                <c:pt idx="1">
                  <c:v>7</c:v>
                </c:pt>
                <c:pt idx="2">
                  <c:v>7</c:v>
                </c:pt>
              </c:numCache>
              <c:extLst/>
            </c:numRef>
          </c:val>
          <c:extLst>
            <c:ext xmlns:c16="http://schemas.microsoft.com/office/drawing/2014/chart" uri="{C3380CC4-5D6E-409C-BE32-E72D297353CC}">
              <c16:uniqueId val="{00000001-274A-4511-87D7-8EA9AC8E97FF}"/>
            </c:ext>
          </c:extLst>
        </c:ser>
        <c:ser>
          <c:idx val="2"/>
          <c:order val="2"/>
          <c:tx>
            <c:strRef>
              <c:f>Sheet1!$G$1</c:f>
              <c:strCache>
                <c:ptCount val="1"/>
                <c:pt idx="0">
                  <c:v>Sugar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Sheet1!$G$3:$G$12</c:f>
              <c:numCache>
                <c:formatCode>General</c:formatCode>
                <c:ptCount val="3"/>
                <c:pt idx="0">
                  <c:v>7</c:v>
                </c:pt>
                <c:pt idx="1">
                  <c:v>7</c:v>
                </c:pt>
                <c:pt idx="2">
                  <c:v>0</c:v>
                </c:pt>
              </c:numCache>
              <c:extLst/>
            </c:numRef>
          </c:val>
          <c:extLst>
            <c:ext xmlns:c16="http://schemas.microsoft.com/office/drawing/2014/chart" uri="{C3380CC4-5D6E-409C-BE32-E72D297353CC}">
              <c16:uniqueId val="{00000002-274A-4511-87D7-8EA9AC8E97FF}"/>
            </c:ext>
          </c:extLst>
        </c:ser>
        <c:ser>
          <c:idx val="3"/>
          <c:order val="3"/>
          <c:tx>
            <c:strRef>
              <c:f>Sheet1!$H$1</c:f>
              <c:strCache>
                <c:ptCount val="1"/>
                <c:pt idx="0">
                  <c:v>Meat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Sheet1!$H$3:$H$12</c:f>
              <c:numCache>
                <c:formatCode>General</c:formatCode>
                <c:ptCount val="3"/>
                <c:pt idx="0">
                  <c:v>5</c:v>
                </c:pt>
                <c:pt idx="1">
                  <c:v>1</c:v>
                </c:pt>
                <c:pt idx="2">
                  <c:v>0</c:v>
                </c:pt>
              </c:numCache>
              <c:extLst/>
            </c:numRef>
          </c:val>
          <c:extLst>
            <c:ext xmlns:c16="http://schemas.microsoft.com/office/drawing/2014/chart" uri="{C3380CC4-5D6E-409C-BE32-E72D297353CC}">
              <c16:uniqueId val="{00000003-274A-4511-87D7-8EA9AC8E97FF}"/>
            </c:ext>
          </c:extLst>
        </c:ser>
        <c:ser>
          <c:idx val="4"/>
          <c:order val="4"/>
          <c:tx>
            <c:strRef>
              <c:f>Sheet1!$I$1</c:f>
              <c:strCache>
                <c:ptCount val="1"/>
                <c:pt idx="0">
                  <c:v>Dry vegetables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Sheet1!$I$3:$I$12</c:f>
              <c:numCache>
                <c:formatCode>General</c:formatCode>
                <c:ptCount val="3"/>
                <c:pt idx="0">
                  <c:v>7</c:v>
                </c:pt>
                <c:pt idx="1">
                  <c:v>1</c:v>
                </c:pt>
                <c:pt idx="2">
                  <c:v>0</c:v>
                </c:pt>
              </c:numCache>
              <c:extLst/>
            </c:numRef>
          </c:val>
          <c:extLst>
            <c:ext xmlns:c16="http://schemas.microsoft.com/office/drawing/2014/chart" uri="{C3380CC4-5D6E-409C-BE32-E72D297353CC}">
              <c16:uniqueId val="{00000004-274A-4511-87D7-8EA9AC8E97FF}"/>
            </c:ext>
          </c:extLst>
        </c:ser>
        <c:ser>
          <c:idx val="5"/>
          <c:order val="5"/>
          <c:tx>
            <c:strRef>
              <c:f>Sheet1!$J$1</c:f>
              <c:strCache>
                <c:ptCount val="1"/>
                <c:pt idx="0">
                  <c:v>Other cereals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Sheet1!$J$3:$J$12</c:f>
              <c:numCache>
                <c:formatCode>General</c:formatCode>
                <c:ptCount val="3"/>
                <c:pt idx="0">
                  <c:v>4</c:v>
                </c:pt>
                <c:pt idx="1">
                  <c:v>1</c:v>
                </c:pt>
                <c:pt idx="2">
                  <c:v>0</c:v>
                </c:pt>
              </c:numCache>
              <c:extLst/>
            </c:numRef>
          </c:val>
          <c:extLst>
            <c:ext xmlns:c16="http://schemas.microsoft.com/office/drawing/2014/chart" uri="{C3380CC4-5D6E-409C-BE32-E72D297353CC}">
              <c16:uniqueId val="{00000005-274A-4511-87D7-8EA9AC8E97FF}"/>
            </c:ext>
          </c:extLst>
        </c:ser>
        <c:ser>
          <c:idx val="6"/>
          <c:order val="6"/>
          <c:tx>
            <c:strRef>
              <c:f>Sheet1!$K$1</c:f>
              <c:strCache>
                <c:ptCount val="1"/>
                <c:pt idx="0">
                  <c:v>Milk</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Sheet1!$K$3:$K$12</c:f>
              <c:numCache>
                <c:formatCode>General</c:formatCode>
                <c:ptCount val="3"/>
                <c:pt idx="0">
                  <c:v>3</c:v>
                </c:pt>
                <c:pt idx="1">
                  <c:v>0</c:v>
                </c:pt>
                <c:pt idx="2">
                  <c:v>0</c:v>
                </c:pt>
              </c:numCache>
              <c:extLst/>
            </c:numRef>
          </c:val>
          <c:extLst>
            <c:ext xmlns:c16="http://schemas.microsoft.com/office/drawing/2014/chart" uri="{C3380CC4-5D6E-409C-BE32-E72D297353CC}">
              <c16:uniqueId val="{00000006-274A-4511-87D7-8EA9AC8E97FF}"/>
            </c:ext>
          </c:extLst>
        </c:ser>
        <c:ser>
          <c:idx val="7"/>
          <c:order val="7"/>
          <c:tx>
            <c:strRef>
              <c:f>Sheet1!$L$1</c:f>
              <c:strCache>
                <c:ptCount val="1"/>
                <c:pt idx="0">
                  <c:v>Fresh vegetables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Sheet1!$D$3:$D$12</c:f>
              <c:strCache>
                <c:ptCount val="3"/>
                <c:pt idx="0">
                  <c:v>Jory, Kashafa, Alredais (1 &amp; 2)</c:v>
                </c:pt>
                <c:pt idx="1">
                  <c:v>Alagaya (1 &amp; 2)</c:v>
                </c:pt>
                <c:pt idx="2">
                  <c:v>Um Sangoor</c:v>
                </c:pt>
              </c:strCache>
              <c:extLst/>
            </c:strRef>
          </c:cat>
          <c:val>
            <c:numRef>
              <c:f>Sheet1!$L$3:$L$12</c:f>
              <c:numCache>
                <c:formatCode>General</c:formatCode>
                <c:ptCount val="3"/>
                <c:pt idx="0">
                  <c:v>2</c:v>
                </c:pt>
                <c:pt idx="1">
                  <c:v>1</c:v>
                </c:pt>
                <c:pt idx="2">
                  <c:v>0</c:v>
                </c:pt>
              </c:numCache>
              <c:extLst/>
            </c:numRef>
          </c:val>
          <c:extLst>
            <c:ext xmlns:c16="http://schemas.microsoft.com/office/drawing/2014/chart" uri="{C3380CC4-5D6E-409C-BE32-E72D297353CC}">
              <c16:uniqueId val="{00000007-274A-4511-87D7-8EA9AC8E97FF}"/>
            </c:ext>
          </c:extLst>
        </c:ser>
        <c:dLbls>
          <c:dLblPos val="outEnd"/>
          <c:showLegendKey val="0"/>
          <c:showVal val="1"/>
          <c:showCatName val="0"/>
          <c:showSerName val="0"/>
          <c:showPercent val="0"/>
          <c:showBubbleSize val="0"/>
        </c:dLbls>
        <c:gapWidth val="219"/>
        <c:overlap val="-27"/>
        <c:axId val="229734552"/>
        <c:axId val="232459848"/>
      </c:barChart>
      <c:catAx>
        <c:axId val="22973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459848"/>
        <c:crosses val="autoZero"/>
        <c:auto val="1"/>
        <c:lblAlgn val="ctr"/>
        <c:lblOffset val="100"/>
        <c:noMultiLvlLbl val="0"/>
      </c:catAx>
      <c:valAx>
        <c:axId val="232459848"/>
        <c:scaling>
          <c:orientation val="minMax"/>
          <c:max val="7"/>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Number of days per week (median)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29734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PowerPoint]Sheet2!PivotTable1</c:name>
    <c:fmtId val="2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barChart>
        <c:barDir val="col"/>
        <c:grouping val="stacked"/>
        <c:varyColors val="0"/>
        <c:ser>
          <c:idx val="0"/>
          <c:order val="0"/>
          <c:tx>
            <c:strRef>
              <c:f>Sheet2!$B$3</c:f>
              <c:strCache>
                <c:ptCount val="1"/>
                <c:pt idx="0">
                  <c:v>Purchase </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Sheet2!$A$4:$A$19</c:f>
              <c:multiLvlStrCache>
                <c:ptCount val="11"/>
                <c:lvl>
                  <c:pt idx="0">
                    <c:v>Jory, Kashafa, Alredais (1 &amp; 2)</c:v>
                  </c:pt>
                  <c:pt idx="1">
                    <c:v>Alagaya (1 &amp; 2)</c:v>
                  </c:pt>
                  <c:pt idx="2">
                    <c:v>Um Sangoor</c:v>
                  </c:pt>
                  <c:pt idx="3">
                    <c:v>Jory, Kashafa, Alredais (1 &amp; 2)</c:v>
                  </c:pt>
                  <c:pt idx="4">
                    <c:v>Alagaya (1 &amp; 2)</c:v>
                  </c:pt>
                  <c:pt idx="5">
                    <c:v>Um Sangoor</c:v>
                  </c:pt>
                  <c:pt idx="6">
                    <c:v>Jory, Kashafa, Alredais (1 &amp; 2)</c:v>
                  </c:pt>
                  <c:pt idx="7">
                    <c:v>Alagaya (1 &amp; 2)</c:v>
                  </c:pt>
                  <c:pt idx="8">
                    <c:v>Jory, Kashafa, Alredais (1 &amp; 2)</c:v>
                  </c:pt>
                  <c:pt idx="9">
                    <c:v>Alagaya (1 &amp; 2)</c:v>
                  </c:pt>
                  <c:pt idx="10">
                    <c:v>Um Sangoor</c:v>
                  </c:pt>
                </c:lvl>
                <c:lvl>
                  <c:pt idx="0">
                    <c:v>Sorghum</c:v>
                  </c:pt>
                  <c:pt idx="3">
                    <c:v>Oil</c:v>
                  </c:pt>
                  <c:pt idx="6">
                    <c:v>Pulses</c:v>
                  </c:pt>
                  <c:pt idx="8">
                    <c:v>Other cereals, vegetables, meat, dairy, sugar</c:v>
                  </c:pt>
                </c:lvl>
              </c:multiLvlStrCache>
            </c:multiLvlStrRef>
          </c:cat>
          <c:val>
            <c:numRef>
              <c:f>Sheet2!$B$4:$B$19</c:f>
              <c:numCache>
                <c:formatCode>0%</c:formatCode>
                <c:ptCount val="11"/>
                <c:pt idx="0">
                  <c:v>3.4383954154727794E-2</c:v>
                </c:pt>
                <c:pt idx="1">
                  <c:v>2.8653295128939827E-3</c:v>
                </c:pt>
                <c:pt idx="2">
                  <c:v>5.7471264367816091E-3</c:v>
                </c:pt>
                <c:pt idx="3">
                  <c:v>8.4548104956268216E-2</c:v>
                </c:pt>
                <c:pt idx="4">
                  <c:v>7.6923076923076927E-2</c:v>
                </c:pt>
                <c:pt idx="5">
                  <c:v>2.7522935779816519E-2</c:v>
                </c:pt>
                <c:pt idx="6">
                  <c:v>0.62091503267973858</c:v>
                </c:pt>
                <c:pt idx="7">
                  <c:v>0.85227272727272729</c:v>
                </c:pt>
                <c:pt idx="8">
                  <c:v>0.9690320138392412</c:v>
                </c:pt>
                <c:pt idx="9">
                  <c:v>0.95817144398011178</c:v>
                </c:pt>
                <c:pt idx="10">
                  <c:v>0.89789003362191189</c:v>
                </c:pt>
              </c:numCache>
            </c:numRef>
          </c:val>
          <c:extLst>
            <c:ext xmlns:c16="http://schemas.microsoft.com/office/drawing/2014/chart" uri="{C3380CC4-5D6E-409C-BE32-E72D297353CC}">
              <c16:uniqueId val="{00000000-1681-43BC-957F-A3F7A4281A0C}"/>
            </c:ext>
          </c:extLst>
        </c:ser>
        <c:ser>
          <c:idx val="1"/>
          <c:order val="1"/>
          <c:tx>
            <c:strRef>
              <c:f>Sheet2!$C$3</c:f>
              <c:strCache>
                <c:ptCount val="1"/>
                <c:pt idx="0">
                  <c:v>Food assistance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Sheet2!$A$4:$A$19</c:f>
              <c:multiLvlStrCache>
                <c:ptCount val="11"/>
                <c:lvl>
                  <c:pt idx="0">
                    <c:v>Jory, Kashafa, Alredais (1 &amp; 2)</c:v>
                  </c:pt>
                  <c:pt idx="1">
                    <c:v>Alagaya (1 &amp; 2)</c:v>
                  </c:pt>
                  <c:pt idx="2">
                    <c:v>Um Sangoor</c:v>
                  </c:pt>
                  <c:pt idx="3">
                    <c:v>Jory, Kashafa, Alredais (1 &amp; 2)</c:v>
                  </c:pt>
                  <c:pt idx="4">
                    <c:v>Alagaya (1 &amp; 2)</c:v>
                  </c:pt>
                  <c:pt idx="5">
                    <c:v>Um Sangoor</c:v>
                  </c:pt>
                  <c:pt idx="6">
                    <c:v>Jory, Kashafa, Alredais (1 &amp; 2)</c:v>
                  </c:pt>
                  <c:pt idx="7">
                    <c:v>Alagaya (1 &amp; 2)</c:v>
                  </c:pt>
                  <c:pt idx="8">
                    <c:v>Jory, Kashafa, Alredais (1 &amp; 2)</c:v>
                  </c:pt>
                  <c:pt idx="9">
                    <c:v>Alagaya (1 &amp; 2)</c:v>
                  </c:pt>
                  <c:pt idx="10">
                    <c:v>Um Sangoor</c:v>
                  </c:pt>
                </c:lvl>
                <c:lvl>
                  <c:pt idx="0">
                    <c:v>Sorghum</c:v>
                  </c:pt>
                  <c:pt idx="3">
                    <c:v>Oil</c:v>
                  </c:pt>
                  <c:pt idx="6">
                    <c:v>Pulses</c:v>
                  </c:pt>
                  <c:pt idx="8">
                    <c:v>Other cereals, vegetables, meat, dairy, sugar</c:v>
                  </c:pt>
                </c:lvl>
              </c:multiLvlStrCache>
            </c:multiLvlStrRef>
          </c:cat>
          <c:val>
            <c:numRef>
              <c:f>Sheet2!$C$4:$C$19</c:f>
              <c:numCache>
                <c:formatCode>0%</c:formatCode>
                <c:ptCount val="11"/>
                <c:pt idx="0">
                  <c:v>0.96275071633237819</c:v>
                </c:pt>
                <c:pt idx="1">
                  <c:v>0.99426934097421205</c:v>
                </c:pt>
                <c:pt idx="2">
                  <c:v>0.99425287356321834</c:v>
                </c:pt>
                <c:pt idx="3">
                  <c:v>0.91253644314868809</c:v>
                </c:pt>
                <c:pt idx="4">
                  <c:v>0.92307692307692302</c:v>
                </c:pt>
                <c:pt idx="5">
                  <c:v>0.97247706422018354</c:v>
                </c:pt>
                <c:pt idx="6">
                  <c:v>0.36601307189542481</c:v>
                </c:pt>
                <c:pt idx="7">
                  <c:v>0.13636363636363635</c:v>
                </c:pt>
                <c:pt idx="8">
                  <c:v>1.2932470238496668E-2</c:v>
                </c:pt>
                <c:pt idx="9">
                  <c:v>1.5162272058840243E-2</c:v>
                </c:pt>
                <c:pt idx="10">
                  <c:v>3.4025836305793887E-2</c:v>
                </c:pt>
              </c:numCache>
            </c:numRef>
          </c:val>
          <c:extLst>
            <c:ext xmlns:c16="http://schemas.microsoft.com/office/drawing/2014/chart" uri="{C3380CC4-5D6E-409C-BE32-E72D297353CC}">
              <c16:uniqueId val="{00000001-1681-43BC-957F-A3F7A4281A0C}"/>
            </c:ext>
          </c:extLst>
        </c:ser>
        <c:ser>
          <c:idx val="2"/>
          <c:order val="2"/>
          <c:tx>
            <c:strRef>
              <c:f>Sheet2!$D$3</c:f>
              <c:strCache>
                <c:ptCount val="1"/>
                <c:pt idx="0">
                  <c:v>Other </c:v>
                </c:pt>
              </c:strCache>
            </c:strRef>
          </c:tx>
          <c:spPr>
            <a:solidFill>
              <a:schemeClr val="accent3"/>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Sheet2!$A$4:$A$19</c:f>
              <c:multiLvlStrCache>
                <c:ptCount val="11"/>
                <c:lvl>
                  <c:pt idx="0">
                    <c:v>Jory, Kashafa, Alredais (1 &amp; 2)</c:v>
                  </c:pt>
                  <c:pt idx="1">
                    <c:v>Alagaya (1 &amp; 2)</c:v>
                  </c:pt>
                  <c:pt idx="2">
                    <c:v>Um Sangoor</c:v>
                  </c:pt>
                  <c:pt idx="3">
                    <c:v>Jory, Kashafa, Alredais (1 &amp; 2)</c:v>
                  </c:pt>
                  <c:pt idx="4">
                    <c:v>Alagaya (1 &amp; 2)</c:v>
                  </c:pt>
                  <c:pt idx="5">
                    <c:v>Um Sangoor</c:v>
                  </c:pt>
                  <c:pt idx="6">
                    <c:v>Jory, Kashafa, Alredais (1 &amp; 2)</c:v>
                  </c:pt>
                  <c:pt idx="7">
                    <c:v>Alagaya (1 &amp; 2)</c:v>
                  </c:pt>
                  <c:pt idx="8">
                    <c:v>Jory, Kashafa, Alredais (1 &amp; 2)</c:v>
                  </c:pt>
                  <c:pt idx="9">
                    <c:v>Alagaya (1 &amp; 2)</c:v>
                  </c:pt>
                  <c:pt idx="10">
                    <c:v>Um Sangoor</c:v>
                  </c:pt>
                </c:lvl>
                <c:lvl>
                  <c:pt idx="0">
                    <c:v>Sorghum</c:v>
                  </c:pt>
                  <c:pt idx="3">
                    <c:v>Oil</c:v>
                  </c:pt>
                  <c:pt idx="6">
                    <c:v>Pulses</c:v>
                  </c:pt>
                  <c:pt idx="8">
                    <c:v>Other cereals, vegetables, meat, dairy, sugar</c:v>
                  </c:pt>
                </c:lvl>
              </c:multiLvlStrCache>
            </c:multiLvlStrRef>
          </c:cat>
          <c:val>
            <c:numRef>
              <c:f>Sheet2!$D$4:$D$19</c:f>
              <c:numCache>
                <c:formatCode>0%</c:formatCode>
                <c:ptCount val="11"/>
                <c:pt idx="0">
                  <c:v>2.8653295128939827E-3</c:v>
                </c:pt>
                <c:pt idx="1">
                  <c:v>2.8653295128939827E-3</c:v>
                </c:pt>
                <c:pt idx="2">
                  <c:v>0</c:v>
                </c:pt>
                <c:pt idx="3">
                  <c:v>2.9154518950437317E-3</c:v>
                </c:pt>
                <c:pt idx="4">
                  <c:v>0</c:v>
                </c:pt>
                <c:pt idx="5">
                  <c:v>0</c:v>
                </c:pt>
                <c:pt idx="6">
                  <c:v>1.3071895424836602E-2</c:v>
                </c:pt>
                <c:pt idx="7">
                  <c:v>1.1363636363636364E-2</c:v>
                </c:pt>
                <c:pt idx="8">
                  <c:v>1.8035515922262164E-2</c:v>
                </c:pt>
                <c:pt idx="9">
                  <c:v>2.6666283961047775E-2</c:v>
                </c:pt>
                <c:pt idx="10">
                  <c:v>6.8084130072294136E-2</c:v>
                </c:pt>
              </c:numCache>
            </c:numRef>
          </c:val>
          <c:extLst>
            <c:ext xmlns:c16="http://schemas.microsoft.com/office/drawing/2014/chart" uri="{C3380CC4-5D6E-409C-BE32-E72D297353CC}">
              <c16:uniqueId val="{00000002-1681-43BC-957F-A3F7A4281A0C}"/>
            </c:ext>
          </c:extLst>
        </c:ser>
        <c:dLbls>
          <c:dLblPos val="ctr"/>
          <c:showLegendKey val="0"/>
          <c:showVal val="1"/>
          <c:showCatName val="0"/>
          <c:showSerName val="0"/>
          <c:showPercent val="0"/>
          <c:showBubbleSize val="0"/>
        </c:dLbls>
        <c:gapWidth val="100"/>
        <c:overlap val="100"/>
        <c:axId val="229970896"/>
        <c:axId val="232461024"/>
      </c:barChart>
      <c:catAx>
        <c:axId val="22997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461024"/>
        <c:crosses val="autoZero"/>
        <c:auto val="1"/>
        <c:lblAlgn val="ctr"/>
        <c:lblOffset val="100"/>
        <c:noMultiLvlLbl val="0"/>
      </c:catAx>
      <c:valAx>
        <c:axId val="232461024"/>
        <c:scaling>
          <c:orientation val="minMax"/>
          <c:max val="1"/>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a:p>
                <a:pPr>
                  <a:defRPr/>
                </a:pPr>
                <a:endParaRPr 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229970896"/>
        <c:crosses val="autoZero"/>
        <c:crossBetween val="between"/>
        <c:majorUnit val="0.2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[Food consumption, food sources.xlsx]Sheet2!PivotTable1</c:name>
    <c:fmtId val="1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a:noFill/>
          </a:ln>
          <a:effectLst/>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barChart>
        <c:barDir val="col"/>
        <c:grouping val="stacked"/>
        <c:varyColors val="0"/>
        <c:ser>
          <c:idx val="0"/>
          <c:order val="0"/>
          <c:tx>
            <c:strRef>
              <c:f>Sheet2!$B$3</c:f>
              <c:strCache>
                <c:ptCount val="1"/>
                <c:pt idx="0">
                  <c:v>Purchase </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Sheet2!$A$4:$A$42</c:f>
              <c:multiLvlStrCache>
                <c:ptCount val="28"/>
                <c:lvl>
                  <c:pt idx="0">
                    <c:v>Alagaya (1 &amp; 2)</c:v>
                  </c:pt>
                  <c:pt idx="1">
                    <c:v>Jory, Kashafa, Alredais (1 &amp; 2)</c:v>
                  </c:pt>
                  <c:pt idx="2">
                    <c:v>Alagaya (1 &amp; 2)</c:v>
                  </c:pt>
                  <c:pt idx="3">
                    <c:v>Jory, Kashafa, Alredais (1 &amp; 2)</c:v>
                  </c:pt>
                  <c:pt idx="4">
                    <c:v>Um Sangoor</c:v>
                  </c:pt>
                  <c:pt idx="5">
                    <c:v>Alagaya (1 &amp; 2)</c:v>
                  </c:pt>
                  <c:pt idx="6">
                    <c:v>Jory, Kashafa, Alredais (1 &amp; 2)</c:v>
                  </c:pt>
                  <c:pt idx="7">
                    <c:v>Um Sangoor</c:v>
                  </c:pt>
                  <c:pt idx="8">
                    <c:v>Alagaya (1 &amp; 2)</c:v>
                  </c:pt>
                  <c:pt idx="9">
                    <c:v>Jory, Kashafa, Alredais (1 &amp; 2)</c:v>
                  </c:pt>
                  <c:pt idx="10">
                    <c:v>Um Sangoor</c:v>
                  </c:pt>
                  <c:pt idx="11">
                    <c:v>Alagaya (1 &amp; 2)</c:v>
                  </c:pt>
                  <c:pt idx="12">
                    <c:v>Jory, Kashafa, Alredais (1 &amp; 2)</c:v>
                  </c:pt>
                  <c:pt idx="13">
                    <c:v>Um Sangoor</c:v>
                  </c:pt>
                  <c:pt idx="14">
                    <c:v>Alagaya (1 &amp; 2)</c:v>
                  </c:pt>
                  <c:pt idx="15">
                    <c:v>Jory, Kashafa, Alredais (1 &amp; 2)</c:v>
                  </c:pt>
                  <c:pt idx="16">
                    <c:v>Um Sangoor</c:v>
                  </c:pt>
                  <c:pt idx="17">
                    <c:v>Alagaya (1 &amp; 2)</c:v>
                  </c:pt>
                  <c:pt idx="18">
                    <c:v>Jory, Kashafa, Alredais (1 &amp; 2)</c:v>
                  </c:pt>
                  <c:pt idx="19">
                    <c:v>Um Sangoor</c:v>
                  </c:pt>
                  <c:pt idx="20">
                    <c:v>Alagaya (1 &amp; 2)</c:v>
                  </c:pt>
                  <c:pt idx="21">
                    <c:v>Jory, Kashafa, Alredais (1 &amp; 2)</c:v>
                  </c:pt>
                  <c:pt idx="22">
                    <c:v>Alagaya (1 &amp; 2)</c:v>
                  </c:pt>
                  <c:pt idx="23">
                    <c:v>Jory, Kashafa, Alredais (1 &amp; 2)</c:v>
                  </c:pt>
                  <c:pt idx="24">
                    <c:v>Um Sangoor</c:v>
                  </c:pt>
                  <c:pt idx="25">
                    <c:v>Alagaya (1 &amp; 2)</c:v>
                  </c:pt>
                  <c:pt idx="26">
                    <c:v>Jory, Kashafa, Alredais (1 &amp; 2)</c:v>
                  </c:pt>
                  <c:pt idx="27">
                    <c:v>Um Sangoor</c:v>
                  </c:pt>
                </c:lvl>
                <c:lvl>
                  <c:pt idx="0">
                    <c:v>Dry meat </c:v>
                  </c:pt>
                  <c:pt idx="2">
                    <c:v>Dry vegetables </c:v>
                  </c:pt>
                  <c:pt idx="5">
                    <c:v>Fresh vegetables</c:v>
                  </c:pt>
                  <c:pt idx="8">
                    <c:v>Meat</c:v>
                  </c:pt>
                  <c:pt idx="11">
                    <c:v>Milk </c:v>
                  </c:pt>
                  <c:pt idx="14">
                    <c:v>Oil</c:v>
                  </c:pt>
                  <c:pt idx="17">
                    <c:v>Other cereals </c:v>
                  </c:pt>
                  <c:pt idx="20">
                    <c:v>Pulses</c:v>
                  </c:pt>
                  <c:pt idx="22">
                    <c:v>Sorghum</c:v>
                  </c:pt>
                  <c:pt idx="25">
                    <c:v>Sugar</c:v>
                  </c:pt>
                </c:lvl>
              </c:multiLvlStrCache>
            </c:multiLvlStrRef>
          </c:cat>
          <c:val>
            <c:numRef>
              <c:f>Sheet2!$B$4:$B$42</c:f>
              <c:numCache>
                <c:formatCode>0%</c:formatCode>
                <c:ptCount val="28"/>
                <c:pt idx="0">
                  <c:v>0.91666666666666652</c:v>
                </c:pt>
                <c:pt idx="1">
                  <c:v>0.95</c:v>
                </c:pt>
                <c:pt idx="2">
                  <c:v>0.98895027624309395</c:v>
                </c:pt>
                <c:pt idx="3">
                  <c:v>0.9771986970684039</c:v>
                </c:pt>
                <c:pt idx="4">
                  <c:v>0.93406593406593397</c:v>
                </c:pt>
                <c:pt idx="5">
                  <c:v>0.95111111111111113</c:v>
                </c:pt>
                <c:pt idx="6">
                  <c:v>0.98194945848375459</c:v>
                </c:pt>
                <c:pt idx="7">
                  <c:v>0.95161290322580649</c:v>
                </c:pt>
                <c:pt idx="8">
                  <c:v>0.95890410958904093</c:v>
                </c:pt>
                <c:pt idx="9">
                  <c:v>0.96330275229357798</c:v>
                </c:pt>
                <c:pt idx="10">
                  <c:v>0.85365853658536583</c:v>
                </c:pt>
                <c:pt idx="11">
                  <c:v>1</c:v>
                </c:pt>
                <c:pt idx="12">
                  <c:v>0.99047619047619051</c:v>
                </c:pt>
                <c:pt idx="13">
                  <c:v>0.91304347826086951</c:v>
                </c:pt>
                <c:pt idx="14">
                  <c:v>7.6923076923076927E-2</c:v>
                </c:pt>
                <c:pt idx="15">
                  <c:v>8.4548104956268216E-2</c:v>
                </c:pt>
                <c:pt idx="16">
                  <c:v>2.7522935779816519E-2</c:v>
                </c:pt>
                <c:pt idx="17">
                  <c:v>0.95428571428571429</c:v>
                </c:pt>
                <c:pt idx="18">
                  <c:v>0.96402877697841727</c:v>
                </c:pt>
                <c:pt idx="19">
                  <c:v>0.8</c:v>
                </c:pt>
                <c:pt idx="20">
                  <c:v>0.85227272727272729</c:v>
                </c:pt>
                <c:pt idx="21">
                  <c:v>0.62091503267973858</c:v>
                </c:pt>
                <c:pt idx="22">
                  <c:v>2.8653295128939827E-3</c:v>
                </c:pt>
                <c:pt idx="23">
                  <c:v>3.4383954154727794E-2</c:v>
                </c:pt>
                <c:pt idx="24">
                  <c:v>5.7471264367816091E-3</c:v>
                </c:pt>
                <c:pt idx="25">
                  <c:v>0.93728222996515664</c:v>
                </c:pt>
                <c:pt idx="26">
                  <c:v>0.95626822157434399</c:v>
                </c:pt>
                <c:pt idx="27">
                  <c:v>0.93495934959349603</c:v>
                </c:pt>
              </c:numCache>
            </c:numRef>
          </c:val>
          <c:extLst>
            <c:ext xmlns:c16="http://schemas.microsoft.com/office/drawing/2014/chart" uri="{C3380CC4-5D6E-409C-BE32-E72D297353CC}">
              <c16:uniqueId val="{00000000-D42E-4B22-AEAE-45FD588BB2C6}"/>
            </c:ext>
          </c:extLst>
        </c:ser>
        <c:ser>
          <c:idx val="1"/>
          <c:order val="1"/>
          <c:tx>
            <c:strRef>
              <c:f>Sheet2!$C$3</c:f>
              <c:strCache>
                <c:ptCount val="1"/>
                <c:pt idx="0">
                  <c:v>Food assistance</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Sheet2!$A$4:$A$42</c:f>
              <c:multiLvlStrCache>
                <c:ptCount val="28"/>
                <c:lvl>
                  <c:pt idx="0">
                    <c:v>Alagaya (1 &amp; 2)</c:v>
                  </c:pt>
                  <c:pt idx="1">
                    <c:v>Jory, Kashafa, Alredais (1 &amp; 2)</c:v>
                  </c:pt>
                  <c:pt idx="2">
                    <c:v>Alagaya (1 &amp; 2)</c:v>
                  </c:pt>
                  <c:pt idx="3">
                    <c:v>Jory, Kashafa, Alredais (1 &amp; 2)</c:v>
                  </c:pt>
                  <c:pt idx="4">
                    <c:v>Um Sangoor</c:v>
                  </c:pt>
                  <c:pt idx="5">
                    <c:v>Alagaya (1 &amp; 2)</c:v>
                  </c:pt>
                  <c:pt idx="6">
                    <c:v>Jory, Kashafa, Alredais (1 &amp; 2)</c:v>
                  </c:pt>
                  <c:pt idx="7">
                    <c:v>Um Sangoor</c:v>
                  </c:pt>
                  <c:pt idx="8">
                    <c:v>Alagaya (1 &amp; 2)</c:v>
                  </c:pt>
                  <c:pt idx="9">
                    <c:v>Jory, Kashafa, Alredais (1 &amp; 2)</c:v>
                  </c:pt>
                  <c:pt idx="10">
                    <c:v>Um Sangoor</c:v>
                  </c:pt>
                  <c:pt idx="11">
                    <c:v>Alagaya (1 &amp; 2)</c:v>
                  </c:pt>
                  <c:pt idx="12">
                    <c:v>Jory, Kashafa, Alredais (1 &amp; 2)</c:v>
                  </c:pt>
                  <c:pt idx="13">
                    <c:v>Um Sangoor</c:v>
                  </c:pt>
                  <c:pt idx="14">
                    <c:v>Alagaya (1 &amp; 2)</c:v>
                  </c:pt>
                  <c:pt idx="15">
                    <c:v>Jory, Kashafa, Alredais (1 &amp; 2)</c:v>
                  </c:pt>
                  <c:pt idx="16">
                    <c:v>Um Sangoor</c:v>
                  </c:pt>
                  <c:pt idx="17">
                    <c:v>Alagaya (1 &amp; 2)</c:v>
                  </c:pt>
                  <c:pt idx="18">
                    <c:v>Jory, Kashafa, Alredais (1 &amp; 2)</c:v>
                  </c:pt>
                  <c:pt idx="19">
                    <c:v>Um Sangoor</c:v>
                  </c:pt>
                  <c:pt idx="20">
                    <c:v>Alagaya (1 &amp; 2)</c:v>
                  </c:pt>
                  <c:pt idx="21">
                    <c:v>Jory, Kashafa, Alredais (1 &amp; 2)</c:v>
                  </c:pt>
                  <c:pt idx="22">
                    <c:v>Alagaya (1 &amp; 2)</c:v>
                  </c:pt>
                  <c:pt idx="23">
                    <c:v>Jory, Kashafa, Alredais (1 &amp; 2)</c:v>
                  </c:pt>
                  <c:pt idx="24">
                    <c:v>Um Sangoor</c:v>
                  </c:pt>
                  <c:pt idx="25">
                    <c:v>Alagaya (1 &amp; 2)</c:v>
                  </c:pt>
                  <c:pt idx="26">
                    <c:v>Jory, Kashafa, Alredais (1 &amp; 2)</c:v>
                  </c:pt>
                  <c:pt idx="27">
                    <c:v>Um Sangoor</c:v>
                  </c:pt>
                </c:lvl>
                <c:lvl>
                  <c:pt idx="0">
                    <c:v>Dry meat </c:v>
                  </c:pt>
                  <c:pt idx="2">
                    <c:v>Dry vegetables </c:v>
                  </c:pt>
                  <c:pt idx="5">
                    <c:v>Fresh vegetables</c:v>
                  </c:pt>
                  <c:pt idx="8">
                    <c:v>Meat</c:v>
                  </c:pt>
                  <c:pt idx="11">
                    <c:v>Milk </c:v>
                  </c:pt>
                  <c:pt idx="14">
                    <c:v>Oil</c:v>
                  </c:pt>
                  <c:pt idx="17">
                    <c:v>Other cereals </c:v>
                  </c:pt>
                  <c:pt idx="20">
                    <c:v>Pulses</c:v>
                  </c:pt>
                  <c:pt idx="22">
                    <c:v>Sorghum</c:v>
                  </c:pt>
                  <c:pt idx="25">
                    <c:v>Sugar</c:v>
                  </c:pt>
                </c:lvl>
              </c:multiLvlStrCache>
            </c:multiLvlStrRef>
          </c:cat>
          <c:val>
            <c:numRef>
              <c:f>Sheet2!$C$4:$C$42</c:f>
              <c:numCache>
                <c:formatCode>0%</c:formatCode>
                <c:ptCount val="28"/>
                <c:pt idx="0">
                  <c:v>0</c:v>
                </c:pt>
                <c:pt idx="1">
                  <c:v>0</c:v>
                </c:pt>
                <c:pt idx="2">
                  <c:v>0</c:v>
                </c:pt>
                <c:pt idx="3">
                  <c:v>6.5146579804560263E-3</c:v>
                </c:pt>
                <c:pt idx="4">
                  <c:v>0</c:v>
                </c:pt>
                <c:pt idx="5">
                  <c:v>0</c:v>
                </c:pt>
                <c:pt idx="6">
                  <c:v>0</c:v>
                </c:pt>
                <c:pt idx="7">
                  <c:v>0</c:v>
                </c:pt>
                <c:pt idx="8">
                  <c:v>9.1324200913242004E-3</c:v>
                </c:pt>
                <c:pt idx="9">
                  <c:v>9.1743119266055051E-3</c:v>
                </c:pt>
                <c:pt idx="10">
                  <c:v>1.6260162601626018E-2</c:v>
                </c:pt>
                <c:pt idx="11">
                  <c:v>0</c:v>
                </c:pt>
                <c:pt idx="12">
                  <c:v>9.5238095238095247E-3</c:v>
                </c:pt>
                <c:pt idx="13">
                  <c:v>3.6231884057971016E-2</c:v>
                </c:pt>
                <c:pt idx="14">
                  <c:v>0.92307692307692302</c:v>
                </c:pt>
                <c:pt idx="15">
                  <c:v>0.91253644314868809</c:v>
                </c:pt>
                <c:pt idx="16">
                  <c:v>0.97247706422018354</c:v>
                </c:pt>
                <c:pt idx="17">
                  <c:v>3.4285714285714287E-2</c:v>
                </c:pt>
                <c:pt idx="18">
                  <c:v>2.1582733812949638E-2</c:v>
                </c:pt>
                <c:pt idx="19">
                  <c:v>0.12727272727272726</c:v>
                </c:pt>
                <c:pt idx="20">
                  <c:v>0.13636363636363635</c:v>
                </c:pt>
                <c:pt idx="21">
                  <c:v>0.36601307189542481</c:v>
                </c:pt>
                <c:pt idx="22">
                  <c:v>0.99426934097421205</c:v>
                </c:pt>
                <c:pt idx="23">
                  <c:v>0.96275071633237819</c:v>
                </c:pt>
                <c:pt idx="24">
                  <c:v>0.99425287356321834</c:v>
                </c:pt>
                <c:pt idx="25">
                  <c:v>6.2717770034843204E-2</c:v>
                </c:pt>
                <c:pt idx="26">
                  <c:v>4.3731778425655982E-2</c:v>
                </c:pt>
                <c:pt idx="27">
                  <c:v>2.4390243902439025E-2</c:v>
                </c:pt>
              </c:numCache>
            </c:numRef>
          </c:val>
          <c:extLst>
            <c:ext xmlns:c16="http://schemas.microsoft.com/office/drawing/2014/chart" uri="{C3380CC4-5D6E-409C-BE32-E72D297353CC}">
              <c16:uniqueId val="{00000001-D42E-4B22-AEAE-45FD588BB2C6}"/>
            </c:ext>
          </c:extLst>
        </c:ser>
        <c:ser>
          <c:idx val="2"/>
          <c:order val="2"/>
          <c:tx>
            <c:strRef>
              <c:f>Sheet2!$D$3</c:f>
              <c:strCache>
                <c:ptCount val="1"/>
                <c:pt idx="0">
                  <c:v>Other </c:v>
                </c:pt>
              </c:strCache>
            </c:strRef>
          </c:tx>
          <c:spPr>
            <a:solidFill>
              <a:schemeClr val="accent3"/>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Sheet2!$A$4:$A$42</c:f>
              <c:multiLvlStrCache>
                <c:ptCount val="28"/>
                <c:lvl>
                  <c:pt idx="0">
                    <c:v>Alagaya (1 &amp; 2)</c:v>
                  </c:pt>
                  <c:pt idx="1">
                    <c:v>Jory, Kashafa, Alredais (1 &amp; 2)</c:v>
                  </c:pt>
                  <c:pt idx="2">
                    <c:v>Alagaya (1 &amp; 2)</c:v>
                  </c:pt>
                  <c:pt idx="3">
                    <c:v>Jory, Kashafa, Alredais (1 &amp; 2)</c:v>
                  </c:pt>
                  <c:pt idx="4">
                    <c:v>Um Sangoor</c:v>
                  </c:pt>
                  <c:pt idx="5">
                    <c:v>Alagaya (1 &amp; 2)</c:v>
                  </c:pt>
                  <c:pt idx="6">
                    <c:v>Jory, Kashafa, Alredais (1 &amp; 2)</c:v>
                  </c:pt>
                  <c:pt idx="7">
                    <c:v>Um Sangoor</c:v>
                  </c:pt>
                  <c:pt idx="8">
                    <c:v>Alagaya (1 &amp; 2)</c:v>
                  </c:pt>
                  <c:pt idx="9">
                    <c:v>Jory, Kashafa, Alredais (1 &amp; 2)</c:v>
                  </c:pt>
                  <c:pt idx="10">
                    <c:v>Um Sangoor</c:v>
                  </c:pt>
                  <c:pt idx="11">
                    <c:v>Alagaya (1 &amp; 2)</c:v>
                  </c:pt>
                  <c:pt idx="12">
                    <c:v>Jory, Kashafa, Alredais (1 &amp; 2)</c:v>
                  </c:pt>
                  <c:pt idx="13">
                    <c:v>Um Sangoor</c:v>
                  </c:pt>
                  <c:pt idx="14">
                    <c:v>Alagaya (1 &amp; 2)</c:v>
                  </c:pt>
                  <c:pt idx="15">
                    <c:v>Jory, Kashafa, Alredais (1 &amp; 2)</c:v>
                  </c:pt>
                  <c:pt idx="16">
                    <c:v>Um Sangoor</c:v>
                  </c:pt>
                  <c:pt idx="17">
                    <c:v>Alagaya (1 &amp; 2)</c:v>
                  </c:pt>
                  <c:pt idx="18">
                    <c:v>Jory, Kashafa, Alredais (1 &amp; 2)</c:v>
                  </c:pt>
                  <c:pt idx="19">
                    <c:v>Um Sangoor</c:v>
                  </c:pt>
                  <c:pt idx="20">
                    <c:v>Alagaya (1 &amp; 2)</c:v>
                  </c:pt>
                  <c:pt idx="21">
                    <c:v>Jory, Kashafa, Alredais (1 &amp; 2)</c:v>
                  </c:pt>
                  <c:pt idx="22">
                    <c:v>Alagaya (1 &amp; 2)</c:v>
                  </c:pt>
                  <c:pt idx="23">
                    <c:v>Jory, Kashafa, Alredais (1 &amp; 2)</c:v>
                  </c:pt>
                  <c:pt idx="24">
                    <c:v>Um Sangoor</c:v>
                  </c:pt>
                  <c:pt idx="25">
                    <c:v>Alagaya (1 &amp; 2)</c:v>
                  </c:pt>
                  <c:pt idx="26">
                    <c:v>Jory, Kashafa, Alredais (1 &amp; 2)</c:v>
                  </c:pt>
                  <c:pt idx="27">
                    <c:v>Um Sangoor</c:v>
                  </c:pt>
                </c:lvl>
                <c:lvl>
                  <c:pt idx="0">
                    <c:v>Dry meat </c:v>
                  </c:pt>
                  <c:pt idx="2">
                    <c:v>Dry vegetables </c:v>
                  </c:pt>
                  <c:pt idx="5">
                    <c:v>Fresh vegetables</c:v>
                  </c:pt>
                  <c:pt idx="8">
                    <c:v>Meat</c:v>
                  </c:pt>
                  <c:pt idx="11">
                    <c:v>Milk </c:v>
                  </c:pt>
                  <c:pt idx="14">
                    <c:v>Oil</c:v>
                  </c:pt>
                  <c:pt idx="17">
                    <c:v>Other cereals </c:v>
                  </c:pt>
                  <c:pt idx="20">
                    <c:v>Pulses</c:v>
                  </c:pt>
                  <c:pt idx="22">
                    <c:v>Sorghum</c:v>
                  </c:pt>
                  <c:pt idx="25">
                    <c:v>Sugar</c:v>
                  </c:pt>
                </c:lvl>
              </c:multiLvlStrCache>
            </c:multiLvlStrRef>
          </c:cat>
          <c:val>
            <c:numRef>
              <c:f>Sheet2!$D$4:$D$42</c:f>
              <c:numCache>
                <c:formatCode>0%</c:formatCode>
                <c:ptCount val="28"/>
                <c:pt idx="0">
                  <c:v>8.3333333333333329E-2</c:v>
                </c:pt>
                <c:pt idx="1">
                  <c:v>0.05</c:v>
                </c:pt>
                <c:pt idx="2">
                  <c:v>1.1049723756906075E-2</c:v>
                </c:pt>
                <c:pt idx="3">
                  <c:v>1.6286644951140065E-2</c:v>
                </c:pt>
                <c:pt idx="4">
                  <c:v>6.5934065934065936E-2</c:v>
                </c:pt>
                <c:pt idx="5">
                  <c:v>4.8888888888888891E-2</c:v>
                </c:pt>
                <c:pt idx="6">
                  <c:v>1.8050541516245487E-2</c:v>
                </c:pt>
                <c:pt idx="7">
                  <c:v>4.8387096774193547E-2</c:v>
                </c:pt>
                <c:pt idx="8">
                  <c:v>3.1963470319634701E-2</c:v>
                </c:pt>
                <c:pt idx="9">
                  <c:v>2.7522935779816512E-2</c:v>
                </c:pt>
                <c:pt idx="10">
                  <c:v>0.13008130081300814</c:v>
                </c:pt>
                <c:pt idx="11">
                  <c:v>0</c:v>
                </c:pt>
                <c:pt idx="12">
                  <c:v>0</c:v>
                </c:pt>
                <c:pt idx="13">
                  <c:v>5.0724637681159424E-2</c:v>
                </c:pt>
                <c:pt idx="14">
                  <c:v>0</c:v>
                </c:pt>
                <c:pt idx="15">
                  <c:v>2.9154518950437317E-3</c:v>
                </c:pt>
                <c:pt idx="16">
                  <c:v>0</c:v>
                </c:pt>
                <c:pt idx="17">
                  <c:v>1.1428571428571429E-2</c:v>
                </c:pt>
                <c:pt idx="18">
                  <c:v>1.4388489208633094E-2</c:v>
                </c:pt>
                <c:pt idx="19">
                  <c:v>7.2727272727272724E-2</c:v>
                </c:pt>
                <c:pt idx="20">
                  <c:v>1.1363636363636364E-2</c:v>
                </c:pt>
                <c:pt idx="21">
                  <c:v>1.3071895424836602E-2</c:v>
                </c:pt>
                <c:pt idx="22">
                  <c:v>2.8653295128939827E-3</c:v>
                </c:pt>
                <c:pt idx="23">
                  <c:v>2.8653295128939827E-3</c:v>
                </c:pt>
                <c:pt idx="24">
                  <c:v>0</c:v>
                </c:pt>
                <c:pt idx="25">
                  <c:v>0</c:v>
                </c:pt>
                <c:pt idx="26">
                  <c:v>0</c:v>
                </c:pt>
                <c:pt idx="27">
                  <c:v>4.065040650406504E-2</c:v>
                </c:pt>
              </c:numCache>
            </c:numRef>
          </c:val>
          <c:extLst>
            <c:ext xmlns:c16="http://schemas.microsoft.com/office/drawing/2014/chart" uri="{C3380CC4-5D6E-409C-BE32-E72D297353CC}">
              <c16:uniqueId val="{00000002-D42E-4B22-AEAE-45FD588BB2C6}"/>
            </c:ext>
          </c:extLst>
        </c:ser>
        <c:dLbls>
          <c:dLblPos val="ctr"/>
          <c:showLegendKey val="0"/>
          <c:showVal val="1"/>
          <c:showCatName val="0"/>
          <c:showSerName val="0"/>
          <c:showPercent val="0"/>
          <c:showBubbleSize val="0"/>
        </c:dLbls>
        <c:gapWidth val="100"/>
        <c:overlap val="100"/>
        <c:axId val="232462984"/>
        <c:axId val="232463376"/>
      </c:barChart>
      <c:catAx>
        <c:axId val="23246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32463376"/>
        <c:crosses val="autoZero"/>
        <c:auto val="1"/>
        <c:lblAlgn val="ctr"/>
        <c:lblOffset val="100"/>
        <c:noMultiLvlLbl val="0"/>
      </c:catAx>
      <c:valAx>
        <c:axId val="232463376"/>
        <c:scaling>
          <c:orientation val="minMax"/>
          <c:max val="1"/>
        </c:scaling>
        <c:delete val="1"/>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Proportion of households</a:t>
                </a:r>
              </a:p>
              <a:p>
                <a:pPr>
                  <a:defRPr/>
                </a:pPr>
                <a:endParaRPr lang="en-US"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232462984"/>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Sheet1!$C$22</c:f>
              <c:strCache>
                <c:ptCount val="1"/>
                <c:pt idx="0">
                  <c:v>MAD</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Sheet1!$A$23:$B$31</c:f>
              <c:strCache>
                <c:ptCount val="3"/>
                <c:pt idx="0">
                  <c:v>Jory, Kashafa, Alredais (1 &amp; 2)</c:v>
                </c:pt>
                <c:pt idx="1">
                  <c:v>Alagaya (1 &amp; 2)</c:v>
                </c:pt>
                <c:pt idx="2">
                  <c:v>Um Sangoor</c:v>
                </c:pt>
              </c:strCache>
            </c:strRef>
          </c:cat>
          <c:val>
            <c:numRef>
              <c:f>Sheet1!$C$23:$C$31</c:f>
              <c:numCache>
                <c:formatCode>0%</c:formatCode>
                <c:ptCount val="3"/>
                <c:pt idx="0">
                  <c:v>0.17543859649122806</c:v>
                </c:pt>
                <c:pt idx="1">
                  <c:v>0</c:v>
                </c:pt>
                <c:pt idx="2">
                  <c:v>1.2048192771084338E-2</c:v>
                </c:pt>
              </c:numCache>
            </c:numRef>
          </c:val>
          <c:extLst>
            <c:ext xmlns:c16="http://schemas.microsoft.com/office/drawing/2014/chart" uri="{C3380CC4-5D6E-409C-BE32-E72D297353CC}">
              <c16:uniqueId val="{00000000-AA95-4801-AA29-0BEE59B99F86}"/>
            </c:ext>
          </c:extLst>
        </c:ser>
        <c:dLbls>
          <c:dLblPos val="outEnd"/>
          <c:showLegendKey val="0"/>
          <c:showVal val="1"/>
          <c:showCatName val="0"/>
          <c:showSerName val="0"/>
          <c:showPercent val="0"/>
          <c:showBubbleSize val="0"/>
        </c:dLbls>
        <c:gapWidth val="90"/>
        <c:overlap val="-27"/>
        <c:axId val="229970504"/>
        <c:axId val="233902376"/>
      </c:barChart>
      <c:catAx>
        <c:axId val="22997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902376"/>
        <c:crosses val="autoZero"/>
        <c:auto val="1"/>
        <c:lblAlgn val="ctr"/>
        <c:lblOffset val="100"/>
        <c:noMultiLvlLbl val="0"/>
      </c:catAx>
      <c:valAx>
        <c:axId val="23390237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children (6-23 months)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970504"/>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c:f>
              <c:strCache>
                <c:ptCount val="1"/>
                <c:pt idx="0">
                  <c:v>Minimum acceptable diet</c:v>
                </c:pt>
              </c:strCache>
            </c:strRef>
          </c:tx>
          <c:spPr>
            <a:solidFill>
              <a:srgbClr val="FFC000"/>
            </a:solidFill>
            <a:ln>
              <a:noFill/>
            </a:ln>
            <a:effectLst/>
          </c:spPr>
          <c:invertIfNegative val="0"/>
          <c:dPt>
            <c:idx val="0"/>
            <c:invertIfNegative val="0"/>
            <c:bubble3D val="0"/>
            <c:spPr>
              <a:solidFill>
                <a:srgbClr val="FF6201"/>
              </a:solidFill>
              <a:ln>
                <a:noFill/>
              </a:ln>
              <a:effectLst/>
            </c:spPr>
            <c:extLst>
              <c:ext xmlns:c16="http://schemas.microsoft.com/office/drawing/2014/chart" uri="{C3380CC4-5D6E-409C-BE32-E72D297353CC}">
                <c16:uniqueId val="{00000001-D93A-4B86-B72A-1C0FF64B15F9}"/>
              </c:ext>
            </c:extLst>
          </c:dPt>
          <c:dPt>
            <c:idx val="1"/>
            <c:invertIfNegative val="0"/>
            <c:bubble3D val="0"/>
            <c:spPr>
              <a:solidFill>
                <a:srgbClr val="FF6201"/>
              </a:solidFill>
              <a:ln>
                <a:noFill/>
              </a:ln>
              <a:effectLst/>
            </c:spPr>
            <c:extLst>
              <c:ext xmlns:c16="http://schemas.microsoft.com/office/drawing/2014/chart" uri="{C3380CC4-5D6E-409C-BE32-E72D297353CC}">
                <c16:uniqueId val="{00000003-D93A-4B86-B72A-1C0FF64B15F9}"/>
              </c:ext>
            </c:extLst>
          </c:dPt>
          <c:dPt>
            <c:idx val="10"/>
            <c:invertIfNegative val="0"/>
            <c:bubble3D val="0"/>
            <c:spPr>
              <a:solidFill>
                <a:srgbClr val="FF6201"/>
              </a:solidFill>
              <a:ln>
                <a:noFill/>
              </a:ln>
              <a:effectLst/>
            </c:spPr>
            <c:extLst>
              <c:ext xmlns:c16="http://schemas.microsoft.com/office/drawing/2014/chart" uri="{C3380CC4-5D6E-409C-BE32-E72D297353CC}">
                <c16:uniqueId val="{00000005-D93A-4B86-B72A-1C0FF64B15F9}"/>
              </c:ext>
            </c:extLst>
          </c:dPt>
          <c:dLbls>
            <c:dLbl>
              <c:idx val="0"/>
              <c:layout>
                <c:manualLayout>
                  <c:x val="5.2777777777777778E-2"/>
                  <c:y val="-0.40740740740740738"/>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D93A-4B86-B72A-1C0FF64B15F9}"/>
                </c:ext>
              </c:extLst>
            </c:dLbl>
            <c:dLbl>
              <c:idx val="1"/>
              <c:layout>
                <c:manualLayout>
                  <c:x val="8.888888888888892E-2"/>
                  <c:y val="-0.263888888888888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D93A-4B86-B72A-1C0FF64B15F9}"/>
                </c:ext>
              </c:extLst>
            </c:dLbl>
            <c:dLbl>
              <c:idx val="10"/>
              <c:layout>
                <c:manualLayout>
                  <c:x val="-7.7777777777777835E-2"/>
                  <c:y val="-0.125"/>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D93A-4B86-B72A-1C0FF64B15F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Sheet1!$A$4:$A$25</c:f>
              <c:strCache>
                <c:ptCount val="3"/>
                <c:pt idx="0">
                  <c:v>Alagaya (1 &amp; 2)</c:v>
                </c:pt>
                <c:pt idx="1">
                  <c:v>Um Sangoor</c:v>
                </c:pt>
                <c:pt idx="2">
                  <c:v>Jory, Kashafa, Alredais (1 &amp; 2)</c:v>
                </c:pt>
              </c:strCache>
            </c:strRef>
          </c:cat>
          <c:val>
            <c:numRef>
              <c:f>Sheet1!$B$4:$B$25</c:f>
              <c:numCache>
                <c:formatCode>0%</c:formatCode>
                <c:ptCount val="3"/>
                <c:pt idx="0">
                  <c:v>0</c:v>
                </c:pt>
                <c:pt idx="1">
                  <c:v>1.2048192771084338E-2</c:v>
                </c:pt>
                <c:pt idx="2">
                  <c:v>0.17543859649122806</c:v>
                </c:pt>
              </c:numCache>
            </c:numRef>
          </c:val>
          <c:extLst>
            <c:ext xmlns:c16="http://schemas.microsoft.com/office/drawing/2014/chart" uri="{C3380CC4-5D6E-409C-BE32-E72D297353CC}">
              <c16:uniqueId val="{00000006-D93A-4B86-B72A-1C0FF64B15F9}"/>
            </c:ext>
          </c:extLst>
        </c:ser>
        <c:dLbls>
          <c:dLblPos val="outEnd"/>
          <c:showLegendKey val="0"/>
          <c:showVal val="1"/>
          <c:showCatName val="0"/>
          <c:showSerName val="0"/>
          <c:showPercent val="0"/>
          <c:showBubbleSize val="0"/>
        </c:dLbls>
        <c:gapWidth val="90"/>
        <c:overlap val="-27"/>
        <c:axId val="232460240"/>
        <c:axId val="233903160"/>
      </c:barChart>
      <c:catAx>
        <c:axId val="23246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903160"/>
        <c:crosses val="autoZero"/>
        <c:auto val="1"/>
        <c:lblAlgn val="ctr"/>
        <c:lblOffset val="100"/>
        <c:noMultiLvlLbl val="0"/>
      </c:catAx>
      <c:valAx>
        <c:axId val="23390316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children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4602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60395376109901"/>
          <c:y val="0.21064124653130012"/>
          <c:w val="0.59796911974697586"/>
          <c:h val="0.57873388144745297"/>
        </c:manualLayout>
      </c:layout>
      <c:ofPieChart>
        <c:ofPieType val="bar"/>
        <c:varyColors val="1"/>
        <c:ser>
          <c:idx val="0"/>
          <c:order val="0"/>
          <c:tx>
            <c:strRef>
              <c:f>Sheet1!$B$2</c:f>
              <c:strCache>
                <c:ptCount val="1"/>
                <c:pt idx="0">
                  <c:v>Mean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082-4343-B51B-89202A419D8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082-4343-B51B-89202A419D8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082-4343-B51B-89202A419D8C}"/>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6082-4343-B51B-89202A419D8C}"/>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6082-4343-B51B-89202A419D8C}"/>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6082-4343-B51B-89202A419D8C}"/>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6082-4343-B51B-89202A419D8C}"/>
              </c:ext>
            </c:extLst>
          </c:dPt>
          <c:dPt>
            <c:idx val="7"/>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F-6082-4343-B51B-89202A419D8C}"/>
              </c:ext>
            </c:extLst>
          </c:dPt>
          <c:dPt>
            <c:idx val="8"/>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11-6082-4343-B51B-89202A419D8C}"/>
              </c:ext>
            </c:extLst>
          </c:dPt>
          <c:dPt>
            <c:idx val="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13-6082-4343-B51B-89202A419D8C}"/>
              </c:ext>
            </c:extLst>
          </c:dPt>
          <c:dPt>
            <c:idx val="10"/>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15-6082-4343-B51B-89202A419D8C}"/>
              </c:ext>
            </c:extLst>
          </c:dPt>
          <c:dPt>
            <c:idx val="11"/>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17-6082-4343-B51B-89202A419D8C}"/>
              </c:ext>
            </c:extLst>
          </c:dPt>
          <c:dPt>
            <c:idx val="1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19-6082-4343-B51B-89202A419D8C}"/>
              </c:ext>
            </c:extLst>
          </c:dPt>
          <c:dPt>
            <c:idx val="1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B-6082-4343-B51B-89202A419D8C}"/>
              </c:ext>
            </c:extLst>
          </c:dPt>
          <c:dPt>
            <c:idx val="1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D-6082-4343-B51B-89202A419D8C}"/>
              </c:ext>
            </c:extLst>
          </c:dPt>
          <c:dPt>
            <c:idx val="15"/>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1F-6082-4343-B51B-89202A419D8C}"/>
              </c:ext>
            </c:extLst>
          </c:dPt>
          <c:dPt>
            <c:idx val="16"/>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21-6082-4343-B51B-89202A419D8C}"/>
              </c:ext>
            </c:extLst>
          </c:dPt>
          <c:dPt>
            <c:idx val="17"/>
            <c:bubble3D val="0"/>
            <c:spPr>
              <a:solidFill>
                <a:srgbClr val="92D050"/>
              </a:solidFill>
              <a:ln w="19050">
                <a:solidFill>
                  <a:schemeClr val="lt1"/>
                </a:solidFill>
              </a:ln>
              <a:effectLst/>
            </c:spPr>
            <c:extLst>
              <c:ext xmlns:c16="http://schemas.microsoft.com/office/drawing/2014/chart" uri="{C3380CC4-5D6E-409C-BE32-E72D297353CC}">
                <c16:uniqueId val="{00000023-6082-4343-B51B-89202A419D8C}"/>
              </c:ext>
            </c:extLst>
          </c:dPt>
          <c:dLbls>
            <c:dLbl>
              <c:idx val="13"/>
              <c:layout>
                <c:manualLayout>
                  <c:x val="8.7177627734292218E-2"/>
                  <c:y val="-9.744213126657123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082-4343-B51B-89202A419D8C}"/>
                </c:ext>
              </c:extLst>
            </c:dLbl>
            <c:dLbl>
              <c:idx val="14"/>
              <c:layout>
                <c:manualLayout>
                  <c:x val="6.0055699105845704E-2"/>
                  <c:y val="1.62403552110950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082-4343-B51B-89202A419D8C}"/>
                </c:ext>
              </c:extLst>
            </c:dLbl>
            <c:dLbl>
              <c:idx val="15"/>
              <c:layout>
                <c:manualLayout>
                  <c:x val="2.3247367395811295E-2"/>
                  <c:y val="3.897685250662849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082-4343-B51B-89202A419D8C}"/>
                </c:ext>
              </c:extLst>
            </c:dLbl>
            <c:dLbl>
              <c:idx val="16"/>
              <c:layout>
                <c:manualLayout>
                  <c:x val="2.3247367395811295E-2"/>
                  <c:y val="6.82094918865998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082-4343-B51B-89202A419D8C}"/>
                </c:ext>
              </c:extLst>
            </c:dLbl>
            <c:dLbl>
              <c:idx val="17"/>
              <c:tx>
                <c:rich>
                  <a:bodyPr/>
                  <a:lstStyle/>
                  <a:p>
                    <a:r>
                      <a:rPr lang="en-US" dirty="0"/>
                      <a:t>Food</a:t>
                    </a:r>
                    <a:r>
                      <a:rPr lang="en-US" baseline="0" dirty="0"/>
                      <a:t>, </a:t>
                    </a:r>
                    <a:fld id="{453A8A4C-6D1A-48CD-AB2A-31874FDF2343}"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6082-4343-B51B-89202A419D8C}"/>
                </c:ext>
              </c:extLst>
            </c:dLbl>
            <c:dLbl>
              <c:idx val="18"/>
              <c:tx>
                <c:rich>
                  <a:bodyPr/>
                  <a:lstStyle/>
                  <a:p>
                    <a:r>
                      <a:rPr lang="en-US" dirty="0"/>
                      <a:t>Food</a:t>
                    </a:r>
                    <a:r>
                      <a:rPr lang="en-US" baseline="0" dirty="0"/>
                      <a:t>, </a:t>
                    </a:r>
                    <a:fld id="{AF2DA107-2CAE-453D-9E40-497E034371AA}"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6082-4343-B51B-89202A419D8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Sheet1!$A$3:$A$19</c:f>
              <c:strCache>
                <c:ptCount val="17"/>
                <c:pt idx="0">
                  <c:v>Milling</c:v>
                </c:pt>
                <c:pt idx="1">
                  <c:v>Firewood</c:v>
                </c:pt>
                <c:pt idx="2">
                  <c:v>Medical expenses</c:v>
                </c:pt>
                <c:pt idx="3">
                  <c:v>Transportation/communication</c:v>
                </c:pt>
                <c:pt idx="4">
                  <c:v>Clothing</c:v>
                </c:pt>
                <c:pt idx="5">
                  <c:v>Debts</c:v>
                </c:pt>
                <c:pt idx="6">
                  <c:v>Construction</c:v>
                </c:pt>
                <c:pt idx="7">
                  <c:v>Social events</c:v>
                </c:pt>
                <c:pt idx="8">
                  <c:v>Education</c:v>
                </c:pt>
                <c:pt idx="9">
                  <c:v>Sugar</c:v>
                </c:pt>
                <c:pt idx="10">
                  <c:v>Meat</c:v>
                </c:pt>
                <c:pt idx="11">
                  <c:v>Dairy</c:v>
                </c:pt>
                <c:pt idx="12">
                  <c:v>Dry vegetables</c:v>
                </c:pt>
                <c:pt idx="13">
                  <c:v>Cooking oil</c:v>
                </c:pt>
                <c:pt idx="14">
                  <c:v>Ready-made food</c:v>
                </c:pt>
                <c:pt idx="15">
                  <c:v>Pulses</c:v>
                </c:pt>
                <c:pt idx="16">
                  <c:v>Other food items</c:v>
                </c:pt>
              </c:strCache>
            </c:strRef>
          </c:cat>
          <c:val>
            <c:numRef>
              <c:f>Sheet1!$B$3:$B$19</c:f>
              <c:numCache>
                <c:formatCode>0%</c:formatCode>
                <c:ptCount val="17"/>
                <c:pt idx="0">
                  <c:v>0.15490000000000001</c:v>
                </c:pt>
                <c:pt idx="1">
                  <c:v>9.35E-2</c:v>
                </c:pt>
                <c:pt idx="2">
                  <c:v>6.6000000000000003E-2</c:v>
                </c:pt>
                <c:pt idx="3">
                  <c:v>3.5799999999999998E-2</c:v>
                </c:pt>
                <c:pt idx="4">
                  <c:v>2.46E-2</c:v>
                </c:pt>
                <c:pt idx="5">
                  <c:v>1.9099999999999999E-2</c:v>
                </c:pt>
                <c:pt idx="6">
                  <c:v>1.03E-2</c:v>
                </c:pt>
                <c:pt idx="7">
                  <c:v>5.1000000000000004E-3</c:v>
                </c:pt>
                <c:pt idx="8">
                  <c:v>5.0000000000000001E-3</c:v>
                </c:pt>
                <c:pt idx="9">
                  <c:v>0.16109999999999999</c:v>
                </c:pt>
                <c:pt idx="10">
                  <c:v>0.16039999999999999</c:v>
                </c:pt>
                <c:pt idx="11">
                  <c:v>9.7500000000000003E-2</c:v>
                </c:pt>
                <c:pt idx="12">
                  <c:v>9.5100000000000004E-2</c:v>
                </c:pt>
                <c:pt idx="13">
                  <c:v>1.9699999999999999E-2</c:v>
                </c:pt>
                <c:pt idx="14">
                  <c:v>1.14E-2</c:v>
                </c:pt>
                <c:pt idx="15">
                  <c:v>9.5999999999999992E-3</c:v>
                </c:pt>
                <c:pt idx="16">
                  <c:v>1.9400000000000001E-2</c:v>
                </c:pt>
              </c:numCache>
            </c:numRef>
          </c:val>
          <c:extLst>
            <c:ext xmlns:c16="http://schemas.microsoft.com/office/drawing/2014/chart" uri="{C3380CC4-5D6E-409C-BE32-E72D297353CC}">
              <c16:uniqueId val="{00000025-6082-4343-B51B-89202A419D8C}"/>
            </c:ext>
          </c:extLst>
        </c:ser>
        <c:dLbls>
          <c:showLegendKey val="0"/>
          <c:showVal val="1"/>
          <c:showCatName val="0"/>
          <c:showSerName val="0"/>
          <c:showPercent val="0"/>
          <c:showBubbleSize val="0"/>
          <c:showLeaderLines val="1"/>
        </c:dLbls>
        <c:gapWidth val="51"/>
        <c:splitType val="pos"/>
        <c:splitPos val="8"/>
        <c:secondPieSize val="9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Sheet1!$F$2</c:f>
              <c:strCache>
                <c:ptCount val="1"/>
                <c:pt idx="0">
                  <c:v>Less than on local food bsekt (LFB)</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Sheet1!$F$3:$F$11</c:f>
              <c:numCache>
                <c:formatCode>0%</c:formatCode>
                <c:ptCount val="3"/>
                <c:pt idx="0">
                  <c:v>0.53700000000000003</c:v>
                </c:pt>
                <c:pt idx="1">
                  <c:v>0.93700000000000006</c:v>
                </c:pt>
                <c:pt idx="2">
                  <c:v>0.91100000000000003</c:v>
                </c:pt>
              </c:numCache>
            </c:numRef>
          </c:val>
          <c:extLst>
            <c:ext xmlns:c16="http://schemas.microsoft.com/office/drawing/2014/chart" uri="{C3380CC4-5D6E-409C-BE32-E72D297353CC}">
              <c16:uniqueId val="{00000000-B8C4-402B-B403-8226B1BB7696}"/>
            </c:ext>
          </c:extLst>
        </c:ser>
        <c:ser>
          <c:idx val="1"/>
          <c:order val="1"/>
          <c:tx>
            <c:strRef>
              <c:f>Sheet1!$G$2</c:f>
              <c:strCache>
                <c:ptCount val="1"/>
                <c:pt idx="0">
                  <c:v>1-2 LFBs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Sheet1!$G$3:$G$11</c:f>
              <c:numCache>
                <c:formatCode>0%</c:formatCode>
                <c:ptCount val="3"/>
                <c:pt idx="0">
                  <c:v>0.38300000000000001</c:v>
                </c:pt>
                <c:pt idx="1">
                  <c:v>5.7000000000000002E-2</c:v>
                </c:pt>
                <c:pt idx="2">
                  <c:v>8.5999999999999993E-2</c:v>
                </c:pt>
              </c:numCache>
            </c:numRef>
          </c:val>
          <c:extLst>
            <c:ext xmlns:c16="http://schemas.microsoft.com/office/drawing/2014/chart" uri="{C3380CC4-5D6E-409C-BE32-E72D297353CC}">
              <c16:uniqueId val="{00000001-B8C4-402B-B403-8226B1BB7696}"/>
            </c:ext>
          </c:extLst>
        </c:ser>
        <c:ser>
          <c:idx val="2"/>
          <c:order val="2"/>
          <c:tx>
            <c:strRef>
              <c:f>Sheet1!$H$2</c:f>
              <c:strCache>
                <c:ptCount val="1"/>
                <c:pt idx="0">
                  <c:v>Greater than 2 LFBs</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Sheet1!$H$3:$H$11</c:f>
              <c:numCache>
                <c:formatCode>0%</c:formatCode>
                <c:ptCount val="3"/>
                <c:pt idx="0">
                  <c:v>0.08</c:v>
                </c:pt>
                <c:pt idx="1">
                  <c:v>6.0000000000000001E-3</c:v>
                </c:pt>
                <c:pt idx="2">
                  <c:v>3.0000000000000001E-3</c:v>
                </c:pt>
              </c:numCache>
            </c:numRef>
          </c:val>
          <c:extLst>
            <c:ext xmlns:c16="http://schemas.microsoft.com/office/drawing/2014/chart" uri="{C3380CC4-5D6E-409C-BE32-E72D297353CC}">
              <c16:uniqueId val="{00000002-B8C4-402B-B403-8226B1BB7696}"/>
            </c:ext>
          </c:extLst>
        </c:ser>
        <c:dLbls>
          <c:dLblPos val="ctr"/>
          <c:showLegendKey val="0"/>
          <c:showVal val="1"/>
          <c:showCatName val="0"/>
          <c:showSerName val="0"/>
          <c:showPercent val="0"/>
          <c:showBubbleSize val="0"/>
        </c:dLbls>
        <c:gapWidth val="90"/>
        <c:overlap val="100"/>
        <c:axId val="233904336"/>
        <c:axId val="233904728"/>
      </c:barChart>
      <c:catAx>
        <c:axId val="23390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904728"/>
        <c:crosses val="autoZero"/>
        <c:auto val="1"/>
        <c:lblAlgn val="ctr"/>
        <c:lblOffset val="100"/>
        <c:noMultiLvlLbl val="0"/>
      </c:catAx>
      <c:valAx>
        <c:axId val="233904728"/>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904336"/>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Sheet1!$C$2</c:f>
              <c:strCache>
                <c:ptCount val="1"/>
                <c:pt idx="0">
                  <c:v>Poor</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Sheet1!$C$3:$C$8</c:f>
              <c:numCache>
                <c:formatCode>0%</c:formatCode>
                <c:ptCount val="6"/>
                <c:pt idx="0">
                  <c:v>0.48749999999999999</c:v>
                </c:pt>
                <c:pt idx="1">
                  <c:v>0.55018587360594795</c:v>
                </c:pt>
                <c:pt idx="2">
                  <c:v>0.94214876033057848</c:v>
                </c:pt>
                <c:pt idx="3">
                  <c:v>0.93832599118942728</c:v>
                </c:pt>
                <c:pt idx="4">
                  <c:v>0.875</c:v>
                </c:pt>
                <c:pt idx="5">
                  <c:v>0.92307692307692302</c:v>
                </c:pt>
              </c:numCache>
            </c:numRef>
          </c:val>
          <c:extLst>
            <c:ext xmlns:c16="http://schemas.microsoft.com/office/drawing/2014/chart" uri="{C3380CC4-5D6E-409C-BE32-E72D297353CC}">
              <c16:uniqueId val="{00000000-1F8C-442A-BBE5-C28275A893F9}"/>
            </c:ext>
          </c:extLst>
        </c:ser>
        <c:ser>
          <c:idx val="1"/>
          <c:order val="1"/>
          <c:tx>
            <c:strRef>
              <c:f>Sheet1!$D$2</c:f>
              <c:strCache>
                <c:ptCount val="1"/>
                <c:pt idx="0">
                  <c:v>Borderline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Sheet1!$D$3:$D$8</c:f>
              <c:numCache>
                <c:formatCode>0%</c:formatCode>
                <c:ptCount val="6"/>
                <c:pt idx="0">
                  <c:v>0.42499999999999999</c:v>
                </c:pt>
                <c:pt idx="1">
                  <c:v>0.37174721189591076</c:v>
                </c:pt>
                <c:pt idx="2">
                  <c:v>5.7851239669421489E-2</c:v>
                </c:pt>
                <c:pt idx="3">
                  <c:v>5.2863436123348019E-2</c:v>
                </c:pt>
                <c:pt idx="4">
                  <c:v>0.11363636363636363</c:v>
                </c:pt>
                <c:pt idx="5">
                  <c:v>7.6923076923076927E-2</c:v>
                </c:pt>
              </c:numCache>
            </c:numRef>
          </c:val>
          <c:extLst>
            <c:ext xmlns:c16="http://schemas.microsoft.com/office/drawing/2014/chart" uri="{C3380CC4-5D6E-409C-BE32-E72D297353CC}">
              <c16:uniqueId val="{00000001-1F8C-442A-BBE5-C28275A893F9}"/>
            </c:ext>
          </c:extLst>
        </c:ser>
        <c:ser>
          <c:idx val="2"/>
          <c:order val="2"/>
          <c:tx>
            <c:strRef>
              <c:f>Sheet1!$E$2</c:f>
              <c:strCache>
                <c:ptCount val="1"/>
                <c:pt idx="0">
                  <c:v>Good</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Sheet1!$E$3:$E$8</c:f>
              <c:numCache>
                <c:formatCode>0%</c:formatCode>
                <c:ptCount val="6"/>
                <c:pt idx="0">
                  <c:v>8.7499999999999994E-2</c:v>
                </c:pt>
                <c:pt idx="1">
                  <c:v>7.8066914498141265E-2</c:v>
                </c:pt>
                <c:pt idx="2">
                  <c:v>0</c:v>
                </c:pt>
                <c:pt idx="3">
                  <c:v>8.8105726872246704E-3</c:v>
                </c:pt>
                <c:pt idx="4">
                  <c:v>1.1363636363636364E-2</c:v>
                </c:pt>
                <c:pt idx="5">
                  <c:v>0</c:v>
                </c:pt>
              </c:numCache>
            </c:numRef>
          </c:val>
          <c:extLst>
            <c:ext xmlns:c16="http://schemas.microsoft.com/office/drawing/2014/chart" uri="{C3380CC4-5D6E-409C-BE32-E72D297353CC}">
              <c16:uniqueId val="{00000002-1F8C-442A-BBE5-C28275A893F9}"/>
            </c:ext>
          </c:extLst>
        </c:ser>
        <c:dLbls>
          <c:dLblPos val="ctr"/>
          <c:showLegendKey val="0"/>
          <c:showVal val="1"/>
          <c:showCatName val="0"/>
          <c:showSerName val="0"/>
          <c:showPercent val="0"/>
          <c:showBubbleSize val="0"/>
        </c:dLbls>
        <c:gapWidth val="80"/>
        <c:overlap val="100"/>
        <c:axId val="233905512"/>
        <c:axId val="233905904"/>
      </c:barChart>
      <c:catAx>
        <c:axId val="23390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905904"/>
        <c:crosses val="autoZero"/>
        <c:auto val="1"/>
        <c:lblAlgn val="ctr"/>
        <c:lblOffset val="100"/>
        <c:noMultiLvlLbl val="0"/>
      </c:catAx>
      <c:valAx>
        <c:axId val="233905904"/>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3905512"/>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Sheet1!$J$2</c:f>
              <c:strCache>
                <c:ptCount val="1"/>
                <c:pt idx="0">
                  <c:v>Greater than 65 percent of total expenditure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Sheet1!$J$3:$J$11</c:f>
              <c:numCache>
                <c:formatCode>0%</c:formatCode>
                <c:ptCount val="3"/>
                <c:pt idx="0">
                  <c:v>0.40600000000000003</c:v>
                </c:pt>
                <c:pt idx="1">
                  <c:v>0.28999999999999998</c:v>
                </c:pt>
                <c:pt idx="2">
                  <c:v>0.67600000000000005</c:v>
                </c:pt>
              </c:numCache>
            </c:numRef>
          </c:val>
          <c:extLst>
            <c:ext xmlns:c16="http://schemas.microsoft.com/office/drawing/2014/chart" uri="{C3380CC4-5D6E-409C-BE32-E72D297353CC}">
              <c16:uniqueId val="{00000000-35F7-47DA-8C22-25ADD64CD8EC}"/>
            </c:ext>
          </c:extLst>
        </c:ser>
        <c:dLbls>
          <c:dLblPos val="outEnd"/>
          <c:showLegendKey val="0"/>
          <c:showVal val="1"/>
          <c:showCatName val="0"/>
          <c:showSerName val="0"/>
          <c:showPercent val="0"/>
          <c:showBubbleSize val="0"/>
        </c:dLbls>
        <c:gapWidth val="90"/>
        <c:axId val="312197608"/>
        <c:axId val="312198000"/>
      </c:barChart>
      <c:catAx>
        <c:axId val="31219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198000"/>
        <c:crosses val="autoZero"/>
        <c:auto val="1"/>
        <c:lblAlgn val="ctr"/>
        <c:lblOffset val="100"/>
        <c:noMultiLvlLbl val="0"/>
      </c:catAx>
      <c:valAx>
        <c:axId val="31219800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19760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'2.11'!$C$3</c:f>
              <c:strCache>
                <c:ptCount val="1"/>
                <c:pt idx="0">
                  <c:v>Uncovered bucket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'2.11'!$A$4:$B$9</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'2.11'!$C$4:$C$9</c:f>
              <c:numCache>
                <c:formatCode>###0.0%</c:formatCode>
                <c:ptCount val="6"/>
                <c:pt idx="0">
                  <c:v>1.2500000000000001E-2</c:v>
                </c:pt>
                <c:pt idx="1">
                  <c:v>3.3457249070631974E-2</c:v>
                </c:pt>
                <c:pt idx="2">
                  <c:v>9.166666666666666E-2</c:v>
                </c:pt>
                <c:pt idx="3">
                  <c:v>7.9295154185022032E-2</c:v>
                </c:pt>
                <c:pt idx="4">
                  <c:v>1.1494252873563218E-2</c:v>
                </c:pt>
                <c:pt idx="5">
                  <c:v>5.8139534883720929E-2</c:v>
                </c:pt>
              </c:numCache>
            </c:numRef>
          </c:val>
          <c:extLst>
            <c:ext xmlns:c16="http://schemas.microsoft.com/office/drawing/2014/chart" uri="{C3380CC4-5D6E-409C-BE32-E72D297353CC}">
              <c16:uniqueId val="{00000000-2BA5-40E2-B92E-56CB48937F2A}"/>
            </c:ext>
          </c:extLst>
        </c:ser>
        <c:ser>
          <c:idx val="1"/>
          <c:order val="1"/>
          <c:tx>
            <c:strRef>
              <c:f>'2.11'!$D$3</c:f>
              <c:strCache>
                <c:ptCount val="1"/>
                <c:pt idx="0">
                  <c:v>Covered bucket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'2.11'!$A$4:$B$9</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'2.11'!$D$4:$D$9</c:f>
              <c:numCache>
                <c:formatCode>###0.0%</c:formatCode>
                <c:ptCount val="6"/>
                <c:pt idx="0">
                  <c:v>0.23749999999999999</c:v>
                </c:pt>
                <c:pt idx="1">
                  <c:v>0.27881040892193309</c:v>
                </c:pt>
                <c:pt idx="2">
                  <c:v>0.40833333333333338</c:v>
                </c:pt>
                <c:pt idx="3">
                  <c:v>0.40088105726872247</c:v>
                </c:pt>
                <c:pt idx="4">
                  <c:v>6.8965517241379309E-2</c:v>
                </c:pt>
                <c:pt idx="5">
                  <c:v>6.589147286821706E-2</c:v>
                </c:pt>
              </c:numCache>
            </c:numRef>
          </c:val>
          <c:extLst>
            <c:ext xmlns:c16="http://schemas.microsoft.com/office/drawing/2014/chart" uri="{C3380CC4-5D6E-409C-BE32-E72D297353CC}">
              <c16:uniqueId val="{00000001-2BA5-40E2-B92E-56CB48937F2A}"/>
            </c:ext>
          </c:extLst>
        </c:ser>
        <c:ser>
          <c:idx val="3"/>
          <c:order val="2"/>
          <c:tx>
            <c:strRef>
              <c:f>'2.11'!$F$3</c:f>
              <c:strCache>
                <c:ptCount val="1"/>
                <c:pt idx="0">
                  <c:v>Containers with narrow neck</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'2.11'!$A$4:$B$9</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'2.11'!$F$4:$F$9</c:f>
              <c:numCache>
                <c:formatCode>###0.0%</c:formatCode>
                <c:ptCount val="6"/>
                <c:pt idx="0">
                  <c:v>0.27500000000000002</c:v>
                </c:pt>
                <c:pt idx="1">
                  <c:v>0.21933085501858735</c:v>
                </c:pt>
                <c:pt idx="2">
                  <c:v>0.1</c:v>
                </c:pt>
                <c:pt idx="3">
                  <c:v>0.10572687224669604</c:v>
                </c:pt>
                <c:pt idx="4">
                  <c:v>0.28735632183908044</c:v>
                </c:pt>
                <c:pt idx="5">
                  <c:v>0.36821705426356588</c:v>
                </c:pt>
              </c:numCache>
            </c:numRef>
          </c:val>
          <c:extLst>
            <c:ext xmlns:c16="http://schemas.microsoft.com/office/drawing/2014/chart" uri="{C3380CC4-5D6E-409C-BE32-E72D297353CC}">
              <c16:uniqueId val="{00000002-2BA5-40E2-B92E-56CB48937F2A}"/>
            </c:ext>
          </c:extLst>
        </c:ser>
        <c:ser>
          <c:idx val="2"/>
          <c:order val="3"/>
          <c:tx>
            <c:strRef>
              <c:f>'2.11'!$E$3</c:f>
              <c:strCache>
                <c:ptCount val="1"/>
                <c:pt idx="0">
                  <c:v>Containers with narrow neck – with lid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'2.11'!$A$4:$B$9</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'2.11'!$E$4:$E$9</c:f>
              <c:numCache>
                <c:formatCode>###0.0%</c:formatCode>
                <c:ptCount val="6"/>
                <c:pt idx="0">
                  <c:v>0.47499999999999998</c:v>
                </c:pt>
                <c:pt idx="1">
                  <c:v>0.46840148698884759</c:v>
                </c:pt>
                <c:pt idx="2">
                  <c:v>0.4</c:v>
                </c:pt>
                <c:pt idx="3">
                  <c:v>0.41409691629955941</c:v>
                </c:pt>
                <c:pt idx="4">
                  <c:v>0.63218390804597702</c:v>
                </c:pt>
                <c:pt idx="5">
                  <c:v>0.50775193798449614</c:v>
                </c:pt>
              </c:numCache>
            </c:numRef>
          </c:val>
          <c:extLst>
            <c:ext xmlns:c16="http://schemas.microsoft.com/office/drawing/2014/chart" uri="{C3380CC4-5D6E-409C-BE32-E72D297353CC}">
              <c16:uniqueId val="{00000003-2BA5-40E2-B92E-56CB48937F2A}"/>
            </c:ext>
          </c:extLst>
        </c:ser>
        <c:dLbls>
          <c:dLblPos val="ctr"/>
          <c:showLegendKey val="0"/>
          <c:showVal val="1"/>
          <c:showCatName val="0"/>
          <c:showSerName val="0"/>
          <c:showPercent val="0"/>
          <c:showBubbleSize val="0"/>
        </c:dLbls>
        <c:gapWidth val="150"/>
        <c:overlap val="100"/>
        <c:axId val="229102928"/>
        <c:axId val="229103320"/>
      </c:barChart>
      <c:catAx>
        <c:axId val="22910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103320"/>
        <c:crosses val="autoZero"/>
        <c:auto val="1"/>
        <c:lblAlgn val="ctr"/>
        <c:lblOffset val="100"/>
        <c:noMultiLvlLbl val="0"/>
      </c:catAx>
      <c:valAx>
        <c:axId val="229103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1029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noFill/>
      <a:round/>
    </a:ln>
    <a:effectLst/>
  </c:spPr>
  <c:txPr>
    <a:bodyPr/>
    <a:lstStyle/>
    <a:p>
      <a:pPr>
        <a:defRPr sz="1200"/>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Sheet1!$K$2</c:f>
              <c:strCache>
                <c:ptCount val="1"/>
                <c:pt idx="0">
                  <c:v>Food Insecure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Sheet1!$K$3:$K$11</c:f>
              <c:numCache>
                <c:formatCode>0%</c:formatCode>
                <c:ptCount val="3"/>
                <c:pt idx="0">
                  <c:v>7.3999999999999996E-2</c:v>
                </c:pt>
                <c:pt idx="1">
                  <c:v>0.47299999999999998</c:v>
                </c:pt>
                <c:pt idx="2">
                  <c:v>0.50700000000000001</c:v>
                </c:pt>
              </c:numCache>
            </c:numRef>
          </c:val>
          <c:extLst>
            <c:ext xmlns:c16="http://schemas.microsoft.com/office/drawing/2014/chart" uri="{C3380CC4-5D6E-409C-BE32-E72D297353CC}">
              <c16:uniqueId val="{00000000-CFA4-4B5B-8C21-AFA49F19BA1D}"/>
            </c:ext>
          </c:extLst>
        </c:ser>
        <c:ser>
          <c:idx val="1"/>
          <c:order val="1"/>
          <c:tx>
            <c:strRef>
              <c:f>Sheet1!$L$2</c:f>
              <c:strCache>
                <c:ptCount val="1"/>
                <c:pt idx="0">
                  <c:v>Borderline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Sheet1!$L$3:$L$11</c:f>
              <c:numCache>
                <c:formatCode>0%</c:formatCode>
                <c:ptCount val="3"/>
                <c:pt idx="0">
                  <c:v>0.246</c:v>
                </c:pt>
                <c:pt idx="1">
                  <c:v>0.222</c:v>
                </c:pt>
                <c:pt idx="2">
                  <c:v>0.28100000000000003</c:v>
                </c:pt>
              </c:numCache>
            </c:numRef>
          </c:val>
          <c:extLst>
            <c:ext xmlns:c16="http://schemas.microsoft.com/office/drawing/2014/chart" uri="{C3380CC4-5D6E-409C-BE32-E72D297353CC}">
              <c16:uniqueId val="{00000001-CFA4-4B5B-8C21-AFA49F19BA1D}"/>
            </c:ext>
          </c:extLst>
        </c:ser>
        <c:ser>
          <c:idx val="2"/>
          <c:order val="2"/>
          <c:tx>
            <c:strRef>
              <c:f>Sheet1!$M$2</c:f>
              <c:strCache>
                <c:ptCount val="1"/>
                <c:pt idx="0">
                  <c:v>Food secure</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Sheet1!$M$3:$M$11</c:f>
              <c:numCache>
                <c:formatCode>0%</c:formatCode>
                <c:ptCount val="3"/>
                <c:pt idx="0">
                  <c:v>0.68</c:v>
                </c:pt>
                <c:pt idx="1">
                  <c:v>0.30499999999999999</c:v>
                </c:pt>
                <c:pt idx="2">
                  <c:v>0.21199999999999999</c:v>
                </c:pt>
              </c:numCache>
            </c:numRef>
          </c:val>
          <c:extLst>
            <c:ext xmlns:c16="http://schemas.microsoft.com/office/drawing/2014/chart" uri="{C3380CC4-5D6E-409C-BE32-E72D297353CC}">
              <c16:uniqueId val="{00000002-CFA4-4B5B-8C21-AFA49F19BA1D}"/>
            </c:ext>
          </c:extLst>
        </c:ser>
        <c:dLbls>
          <c:dLblPos val="ctr"/>
          <c:showLegendKey val="0"/>
          <c:showVal val="1"/>
          <c:showCatName val="0"/>
          <c:showSerName val="0"/>
          <c:showPercent val="0"/>
          <c:showBubbleSize val="0"/>
        </c:dLbls>
        <c:gapWidth val="90"/>
        <c:overlap val="100"/>
        <c:axId val="312198784"/>
        <c:axId val="312199176"/>
      </c:barChart>
      <c:catAx>
        <c:axId val="31219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199176"/>
        <c:crosses val="autoZero"/>
        <c:auto val="1"/>
        <c:lblAlgn val="ctr"/>
        <c:lblOffset val="100"/>
        <c:noMultiLvlLbl val="0"/>
      </c:catAx>
      <c:valAx>
        <c:axId val="312199176"/>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198784"/>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Sheet1!$C$2</c:f>
              <c:strCache>
                <c:ptCount val="1"/>
                <c:pt idx="0">
                  <c:v>Poor</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Sheet1!$C$3:$C$8</c:f>
              <c:numCache>
                <c:formatCode>0%</c:formatCode>
                <c:ptCount val="6"/>
                <c:pt idx="0">
                  <c:v>3.7499999999999999E-2</c:v>
                </c:pt>
                <c:pt idx="1">
                  <c:v>8.5501858736059477E-2</c:v>
                </c:pt>
                <c:pt idx="2">
                  <c:v>0.3559322033898305</c:v>
                </c:pt>
                <c:pt idx="3">
                  <c:v>0.53271028037383172</c:v>
                </c:pt>
                <c:pt idx="4">
                  <c:v>0.40816326530612246</c:v>
                </c:pt>
                <c:pt idx="5">
                  <c:v>0.53896103896103897</c:v>
                </c:pt>
              </c:numCache>
            </c:numRef>
          </c:val>
          <c:extLst>
            <c:ext xmlns:c16="http://schemas.microsoft.com/office/drawing/2014/chart" uri="{C3380CC4-5D6E-409C-BE32-E72D297353CC}">
              <c16:uniqueId val="{00000000-694E-4A1D-B02F-2E086B1B2E7E}"/>
            </c:ext>
          </c:extLst>
        </c:ser>
        <c:ser>
          <c:idx val="1"/>
          <c:order val="1"/>
          <c:tx>
            <c:strRef>
              <c:f>Sheet1!$D$2</c:f>
              <c:strCache>
                <c:ptCount val="1"/>
                <c:pt idx="0">
                  <c:v>Borderline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Sheet1!$D$3:$D$8</c:f>
              <c:numCache>
                <c:formatCode>0%</c:formatCode>
                <c:ptCount val="6"/>
                <c:pt idx="0">
                  <c:v>0.27500000000000002</c:v>
                </c:pt>
                <c:pt idx="1">
                  <c:v>0.2342007434944238</c:v>
                </c:pt>
                <c:pt idx="2">
                  <c:v>0.26271186440677968</c:v>
                </c:pt>
                <c:pt idx="3">
                  <c:v>0.20093457943925233</c:v>
                </c:pt>
                <c:pt idx="4">
                  <c:v>0.30612244897959184</c:v>
                </c:pt>
                <c:pt idx="5">
                  <c:v>0.27272727272727271</c:v>
                </c:pt>
              </c:numCache>
            </c:numRef>
          </c:val>
          <c:extLst>
            <c:ext xmlns:c16="http://schemas.microsoft.com/office/drawing/2014/chart" uri="{C3380CC4-5D6E-409C-BE32-E72D297353CC}">
              <c16:uniqueId val="{00000001-694E-4A1D-B02F-2E086B1B2E7E}"/>
            </c:ext>
          </c:extLst>
        </c:ser>
        <c:ser>
          <c:idx val="2"/>
          <c:order val="2"/>
          <c:tx>
            <c:strRef>
              <c:f>Sheet1!$E$2</c:f>
              <c:strCache>
                <c:ptCount val="1"/>
                <c:pt idx="0">
                  <c:v>Good</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Sheet1!$E$3:$E$8</c:f>
              <c:numCache>
                <c:formatCode>0%</c:formatCode>
                <c:ptCount val="6"/>
                <c:pt idx="0">
                  <c:v>0.6875</c:v>
                </c:pt>
                <c:pt idx="1">
                  <c:v>0.6802973977695167</c:v>
                </c:pt>
                <c:pt idx="2">
                  <c:v>0.38135593220338981</c:v>
                </c:pt>
                <c:pt idx="3">
                  <c:v>0.26635514018691586</c:v>
                </c:pt>
                <c:pt idx="4">
                  <c:v>0.2857142857142857</c:v>
                </c:pt>
                <c:pt idx="5">
                  <c:v>0.18831168831168832</c:v>
                </c:pt>
              </c:numCache>
            </c:numRef>
          </c:val>
          <c:extLst>
            <c:ext xmlns:c16="http://schemas.microsoft.com/office/drawing/2014/chart" uri="{C3380CC4-5D6E-409C-BE32-E72D297353CC}">
              <c16:uniqueId val="{00000002-694E-4A1D-B02F-2E086B1B2E7E}"/>
            </c:ext>
          </c:extLst>
        </c:ser>
        <c:dLbls>
          <c:dLblPos val="ctr"/>
          <c:showLegendKey val="0"/>
          <c:showVal val="1"/>
          <c:showCatName val="0"/>
          <c:showSerName val="0"/>
          <c:showPercent val="0"/>
          <c:showBubbleSize val="0"/>
        </c:dLbls>
        <c:gapWidth val="80"/>
        <c:overlap val="100"/>
        <c:axId val="312199960"/>
        <c:axId val="312200352"/>
      </c:barChart>
      <c:catAx>
        <c:axId val="31219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200352"/>
        <c:crosses val="autoZero"/>
        <c:auto val="1"/>
        <c:lblAlgn val="ctr"/>
        <c:lblOffset val="100"/>
        <c:noMultiLvlLbl val="0"/>
      </c:catAx>
      <c:valAx>
        <c:axId val="312200352"/>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199960"/>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Sheet1!$C$2</c:f>
              <c:strCache>
                <c:ptCount val="1"/>
                <c:pt idx="0">
                  <c:v>Does your household have a UNHCR registration cards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Sheet1!$C$4:$C$12</c:f>
              <c:numCache>
                <c:formatCode>0%</c:formatCode>
                <c:ptCount val="3"/>
                <c:pt idx="0">
                  <c:v>0.99099999999999999</c:v>
                </c:pt>
                <c:pt idx="1">
                  <c:v>1</c:v>
                </c:pt>
                <c:pt idx="2">
                  <c:v>0.997</c:v>
                </c:pt>
              </c:numCache>
            </c:numRef>
          </c:val>
          <c:extLst>
            <c:ext xmlns:c16="http://schemas.microsoft.com/office/drawing/2014/chart" uri="{C3380CC4-5D6E-409C-BE32-E72D297353CC}">
              <c16:uniqueId val="{00000000-FAFF-4750-A9E4-0C554472E7E0}"/>
            </c:ext>
          </c:extLst>
        </c:ser>
        <c:dLbls>
          <c:dLblPos val="outEnd"/>
          <c:showLegendKey val="0"/>
          <c:showVal val="1"/>
          <c:showCatName val="0"/>
          <c:showSerName val="0"/>
          <c:showPercent val="0"/>
          <c:showBubbleSize val="0"/>
        </c:dLbls>
        <c:gapWidth val="100"/>
        <c:overlap val="-27"/>
        <c:axId val="312945232"/>
        <c:axId val="312945624"/>
      </c:barChart>
      <c:catAx>
        <c:axId val="31294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945624"/>
        <c:crosses val="autoZero"/>
        <c:auto val="1"/>
        <c:lblAlgn val="ctr"/>
        <c:lblOffset val="100"/>
        <c:noMultiLvlLbl val="0"/>
      </c:catAx>
      <c:valAx>
        <c:axId val="312945624"/>
        <c:scaling>
          <c:orientation val="minMax"/>
          <c:max val="1"/>
          <c:min val="0"/>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312945232"/>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Sheet1!$D$2</c:f>
              <c:strCache>
                <c:ptCount val="1"/>
                <c:pt idx="0">
                  <c:v>Anytime in the last 3 months</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Sheet1!$D$4:$D$12</c:f>
              <c:numCache>
                <c:formatCode>0%</c:formatCode>
                <c:ptCount val="3"/>
                <c:pt idx="0">
                  <c:v>0.98899999999999999</c:v>
                </c:pt>
                <c:pt idx="1">
                  <c:v>1</c:v>
                </c:pt>
                <c:pt idx="2">
                  <c:v>0.98899999999999999</c:v>
                </c:pt>
              </c:numCache>
            </c:numRef>
          </c:val>
          <c:extLst>
            <c:ext xmlns:c16="http://schemas.microsoft.com/office/drawing/2014/chart" uri="{C3380CC4-5D6E-409C-BE32-E72D297353CC}">
              <c16:uniqueId val="{00000000-D3D1-4425-897A-D0B10EF7AE3E}"/>
            </c:ext>
          </c:extLst>
        </c:ser>
        <c:ser>
          <c:idx val="0"/>
          <c:order val="1"/>
          <c:tx>
            <c:strRef>
              <c:f>Sheet1!$E$2</c:f>
              <c:strCache>
                <c:ptCount val="1"/>
                <c:pt idx="0">
                  <c:v>Mar</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Sheet1!$E$4:$E$12</c:f>
              <c:numCache>
                <c:formatCode>0%</c:formatCode>
                <c:ptCount val="3"/>
                <c:pt idx="0">
                  <c:v>0.95399999999999996</c:v>
                </c:pt>
                <c:pt idx="1">
                  <c:v>0.96299999999999997</c:v>
                </c:pt>
                <c:pt idx="2">
                  <c:v>0.82</c:v>
                </c:pt>
              </c:numCache>
            </c:numRef>
          </c:val>
          <c:extLst>
            <c:ext xmlns:c16="http://schemas.microsoft.com/office/drawing/2014/chart" uri="{C3380CC4-5D6E-409C-BE32-E72D297353CC}">
              <c16:uniqueId val="{00000001-D3D1-4425-897A-D0B10EF7AE3E}"/>
            </c:ext>
          </c:extLst>
        </c:ser>
        <c:ser>
          <c:idx val="2"/>
          <c:order val="2"/>
          <c:tx>
            <c:strRef>
              <c:f>Sheet1!$F$2</c:f>
              <c:strCache>
                <c:ptCount val="1"/>
                <c:pt idx="0">
                  <c:v>Feb</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Sheet1!$F$4:$F$12</c:f>
              <c:numCache>
                <c:formatCode>0%</c:formatCode>
                <c:ptCount val="3"/>
                <c:pt idx="0">
                  <c:v>0.91100000000000003</c:v>
                </c:pt>
                <c:pt idx="1">
                  <c:v>0.48</c:v>
                </c:pt>
              </c:numCache>
            </c:numRef>
          </c:val>
          <c:extLst>
            <c:ext xmlns:c16="http://schemas.microsoft.com/office/drawing/2014/chart" uri="{C3380CC4-5D6E-409C-BE32-E72D297353CC}">
              <c16:uniqueId val="{00000002-D3D1-4425-897A-D0B10EF7AE3E}"/>
            </c:ext>
          </c:extLst>
        </c:ser>
        <c:ser>
          <c:idx val="3"/>
          <c:order val="3"/>
          <c:tx>
            <c:strRef>
              <c:f>Sheet1!$G$2</c:f>
              <c:strCache>
                <c:ptCount val="1"/>
                <c:pt idx="0">
                  <c:v>Jan</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Sheet1!$G$4:$G$12</c:f>
              <c:numCache>
                <c:formatCode>0%</c:formatCode>
                <c:ptCount val="3"/>
                <c:pt idx="0">
                  <c:v>0.91100000000000003</c:v>
                </c:pt>
                <c:pt idx="1">
                  <c:v>0.48</c:v>
                </c:pt>
              </c:numCache>
            </c:numRef>
          </c:val>
          <c:extLst>
            <c:ext xmlns:c16="http://schemas.microsoft.com/office/drawing/2014/chart" uri="{C3380CC4-5D6E-409C-BE32-E72D297353CC}">
              <c16:uniqueId val="{00000003-D3D1-4425-897A-D0B10EF7AE3E}"/>
            </c:ext>
          </c:extLst>
        </c:ser>
        <c:dLbls>
          <c:dLblPos val="outEnd"/>
          <c:showLegendKey val="0"/>
          <c:showVal val="1"/>
          <c:showCatName val="0"/>
          <c:showSerName val="0"/>
          <c:showPercent val="0"/>
          <c:showBubbleSize val="0"/>
        </c:dLbls>
        <c:gapWidth val="100"/>
        <c:overlap val="-27"/>
        <c:axId val="312946408"/>
        <c:axId val="312946800"/>
      </c:barChart>
      <c:catAx>
        <c:axId val="31294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946800"/>
        <c:crosses val="autoZero"/>
        <c:auto val="1"/>
        <c:lblAlgn val="ctr"/>
        <c:lblOffset val="100"/>
        <c:noMultiLvlLbl val="0"/>
      </c:catAx>
      <c:valAx>
        <c:axId val="312946800"/>
        <c:scaling>
          <c:orientation val="minMax"/>
          <c:max val="1"/>
          <c:min val="0"/>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31294640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Sheet1!$H$2</c:f>
              <c:strCache>
                <c:ptCount val="1"/>
                <c:pt idx="0">
                  <c:v>Sorghum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Sheet1!$H$4:$H$12</c:f>
              <c:numCache>
                <c:formatCode>General</c:formatCode>
                <c:ptCount val="3"/>
                <c:pt idx="0">
                  <c:v>27</c:v>
                </c:pt>
                <c:pt idx="1">
                  <c:v>27</c:v>
                </c:pt>
                <c:pt idx="2">
                  <c:v>21</c:v>
                </c:pt>
              </c:numCache>
            </c:numRef>
          </c:val>
          <c:extLst>
            <c:ext xmlns:c16="http://schemas.microsoft.com/office/drawing/2014/chart" uri="{C3380CC4-5D6E-409C-BE32-E72D297353CC}">
              <c16:uniqueId val="{00000000-058B-4E29-B9A6-CBA1C330A8B1}"/>
            </c:ext>
          </c:extLst>
        </c:ser>
        <c:ser>
          <c:idx val="0"/>
          <c:order val="1"/>
          <c:tx>
            <c:strRef>
              <c:f>Sheet1!$I$2</c:f>
              <c:strCache>
                <c:ptCount val="1"/>
                <c:pt idx="0">
                  <c:v>Pulses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Sheet1!$I$4:$I$12</c:f>
              <c:numCache>
                <c:formatCode>General</c:formatCode>
                <c:ptCount val="3"/>
                <c:pt idx="0">
                  <c:v>18</c:v>
                </c:pt>
                <c:pt idx="1">
                  <c:v>17</c:v>
                </c:pt>
                <c:pt idx="2">
                  <c:v>1</c:v>
                </c:pt>
              </c:numCache>
            </c:numRef>
          </c:val>
          <c:extLst>
            <c:ext xmlns:c16="http://schemas.microsoft.com/office/drawing/2014/chart" uri="{C3380CC4-5D6E-409C-BE32-E72D297353CC}">
              <c16:uniqueId val="{00000001-058B-4E29-B9A6-CBA1C330A8B1}"/>
            </c:ext>
          </c:extLst>
        </c:ser>
        <c:ser>
          <c:idx val="2"/>
          <c:order val="2"/>
          <c:tx>
            <c:strRef>
              <c:f>Sheet1!$J$2</c:f>
              <c:strCache>
                <c:ptCount val="1"/>
                <c:pt idx="0">
                  <c:v>Oil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Sheet1!$J$4:$J$12</c:f>
              <c:numCache>
                <c:formatCode>General</c:formatCode>
                <c:ptCount val="3"/>
                <c:pt idx="0">
                  <c:v>24</c:v>
                </c:pt>
                <c:pt idx="1">
                  <c:v>19</c:v>
                </c:pt>
                <c:pt idx="2">
                  <c:v>18</c:v>
                </c:pt>
              </c:numCache>
            </c:numRef>
          </c:val>
          <c:extLst>
            <c:ext xmlns:c16="http://schemas.microsoft.com/office/drawing/2014/chart" uri="{C3380CC4-5D6E-409C-BE32-E72D297353CC}">
              <c16:uniqueId val="{00000002-058B-4E29-B9A6-CBA1C330A8B1}"/>
            </c:ext>
          </c:extLst>
        </c:ser>
        <c:dLbls>
          <c:dLblPos val="outEnd"/>
          <c:showLegendKey val="0"/>
          <c:showVal val="1"/>
          <c:showCatName val="0"/>
          <c:showSerName val="0"/>
          <c:showPercent val="0"/>
          <c:showBubbleSize val="0"/>
        </c:dLbls>
        <c:gapWidth val="100"/>
        <c:overlap val="-27"/>
        <c:axId val="312947584"/>
        <c:axId val="312947976"/>
      </c:barChart>
      <c:catAx>
        <c:axId val="312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2947976"/>
        <c:crosses val="autoZero"/>
        <c:auto val="1"/>
        <c:lblAlgn val="ctr"/>
        <c:lblOffset val="100"/>
        <c:noMultiLvlLbl val="0"/>
      </c:catAx>
      <c:valAx>
        <c:axId val="312947976"/>
        <c:scaling>
          <c:orientation val="minMax"/>
          <c:min val="0"/>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Number of</a:t>
                </a:r>
                <a:r>
                  <a:rPr lang="en-US" baseline="0" dirty="0"/>
                  <a:t> days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1294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Sheet1!$L$2</c:f>
              <c:strCache>
                <c:ptCount val="1"/>
                <c:pt idx="0">
                  <c:v>Mostly a man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Sheet1!$L$4:$L$12</c:f>
              <c:numCache>
                <c:formatCode>0%</c:formatCode>
                <c:ptCount val="3"/>
                <c:pt idx="0">
                  <c:v>4.1000000000000002E-2</c:v>
                </c:pt>
                <c:pt idx="1">
                  <c:v>0.08</c:v>
                </c:pt>
                <c:pt idx="2">
                  <c:v>0.11700000000000001</c:v>
                </c:pt>
              </c:numCache>
            </c:numRef>
          </c:val>
          <c:extLst>
            <c:ext xmlns:c16="http://schemas.microsoft.com/office/drawing/2014/chart" uri="{C3380CC4-5D6E-409C-BE32-E72D297353CC}">
              <c16:uniqueId val="{00000000-C5E8-4E8F-8C62-8E0696004790}"/>
            </c:ext>
          </c:extLst>
        </c:ser>
        <c:ser>
          <c:idx val="0"/>
          <c:order val="1"/>
          <c:tx>
            <c:strRef>
              <c:f>Sheet1!$M$2</c:f>
              <c:strCache>
                <c:ptCount val="1"/>
                <c:pt idx="0">
                  <c:v>Mostly a woman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Sheet1!$M$4:$M$12</c:f>
              <c:numCache>
                <c:formatCode>0%</c:formatCode>
                <c:ptCount val="3"/>
                <c:pt idx="0">
                  <c:v>0.93899999999999995</c:v>
                </c:pt>
                <c:pt idx="1">
                  <c:v>0.91100000000000003</c:v>
                </c:pt>
                <c:pt idx="2">
                  <c:v>0.878</c:v>
                </c:pt>
              </c:numCache>
            </c:numRef>
          </c:val>
          <c:extLst>
            <c:ext xmlns:c16="http://schemas.microsoft.com/office/drawing/2014/chart" uri="{C3380CC4-5D6E-409C-BE32-E72D297353CC}">
              <c16:uniqueId val="{00000001-C5E8-4E8F-8C62-8E0696004790}"/>
            </c:ext>
          </c:extLst>
        </c:ser>
        <c:ser>
          <c:idx val="2"/>
          <c:order val="2"/>
          <c:tx>
            <c:strRef>
              <c:f>Sheet1!$N$2</c:f>
              <c:strCache>
                <c:ptCount val="1"/>
                <c:pt idx="0">
                  <c:v>Mostly a child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Sheet1!$N$4:$N$12</c:f>
              <c:numCache>
                <c:formatCode>0%</c:formatCode>
                <c:ptCount val="3"/>
                <c:pt idx="0">
                  <c:v>0.02</c:v>
                </c:pt>
                <c:pt idx="1">
                  <c:v>8.9999999999999993E-3</c:v>
                </c:pt>
                <c:pt idx="2">
                  <c:v>6.0000000000000001E-3</c:v>
                </c:pt>
              </c:numCache>
            </c:numRef>
          </c:val>
          <c:extLst>
            <c:ext xmlns:c16="http://schemas.microsoft.com/office/drawing/2014/chart" uri="{C3380CC4-5D6E-409C-BE32-E72D297353CC}">
              <c16:uniqueId val="{00000002-C5E8-4E8F-8C62-8E0696004790}"/>
            </c:ext>
          </c:extLst>
        </c:ser>
        <c:dLbls>
          <c:dLblPos val="outEnd"/>
          <c:showLegendKey val="0"/>
          <c:showVal val="1"/>
          <c:showCatName val="0"/>
          <c:showSerName val="0"/>
          <c:showPercent val="0"/>
          <c:showBubbleSize val="0"/>
        </c:dLbls>
        <c:gapWidth val="100"/>
        <c:overlap val="-27"/>
        <c:axId val="313140120"/>
        <c:axId val="313140512"/>
      </c:barChart>
      <c:catAx>
        <c:axId val="31314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140512"/>
        <c:crosses val="autoZero"/>
        <c:auto val="1"/>
        <c:lblAlgn val="ctr"/>
        <c:lblOffset val="100"/>
        <c:noMultiLvlLbl val="0"/>
      </c:catAx>
      <c:valAx>
        <c:axId val="313140512"/>
        <c:scaling>
          <c:orientation val="minMax"/>
          <c:max val="1"/>
          <c:min val="0"/>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313140120"/>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Sheet1!$O$2</c:f>
              <c:strCache>
                <c:ptCount val="1"/>
                <c:pt idx="0">
                  <c:v>Man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Sheet1!$O$4:$O$12</c:f>
              <c:numCache>
                <c:formatCode>0%</c:formatCode>
                <c:ptCount val="3"/>
                <c:pt idx="0">
                  <c:v>4.3999999999999997E-2</c:v>
                </c:pt>
                <c:pt idx="1">
                  <c:v>7.0999999999999994E-2</c:v>
                </c:pt>
                <c:pt idx="2">
                  <c:v>0.122</c:v>
                </c:pt>
              </c:numCache>
            </c:numRef>
          </c:val>
          <c:extLst>
            <c:ext xmlns:c16="http://schemas.microsoft.com/office/drawing/2014/chart" uri="{C3380CC4-5D6E-409C-BE32-E72D297353CC}">
              <c16:uniqueId val="{00000000-B705-409B-8048-AED969ACA538}"/>
            </c:ext>
          </c:extLst>
        </c:ser>
        <c:ser>
          <c:idx val="0"/>
          <c:order val="1"/>
          <c:tx>
            <c:strRef>
              <c:f>Sheet1!$P$2</c:f>
              <c:strCache>
                <c:ptCount val="1"/>
                <c:pt idx="0">
                  <c:v>Woman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Sheet1!$P$4:$P$12</c:f>
              <c:numCache>
                <c:formatCode>0%</c:formatCode>
                <c:ptCount val="3"/>
                <c:pt idx="0">
                  <c:v>0.94799999999999995</c:v>
                </c:pt>
                <c:pt idx="1">
                  <c:v>0.92</c:v>
                </c:pt>
                <c:pt idx="2">
                  <c:v>0.86599999999999999</c:v>
                </c:pt>
              </c:numCache>
            </c:numRef>
          </c:val>
          <c:extLst>
            <c:ext xmlns:c16="http://schemas.microsoft.com/office/drawing/2014/chart" uri="{C3380CC4-5D6E-409C-BE32-E72D297353CC}">
              <c16:uniqueId val="{00000001-B705-409B-8048-AED969ACA538}"/>
            </c:ext>
          </c:extLst>
        </c:ser>
        <c:ser>
          <c:idx val="2"/>
          <c:order val="2"/>
          <c:tx>
            <c:strRef>
              <c:f>Sheet1!$Q$2</c:f>
              <c:strCache>
                <c:ptCount val="1"/>
                <c:pt idx="0">
                  <c:v>Both together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Sheet1!$Q$4:$Q$12</c:f>
              <c:numCache>
                <c:formatCode>0%</c:formatCode>
                <c:ptCount val="3"/>
                <c:pt idx="0">
                  <c:v>8.9999999999999993E-3</c:v>
                </c:pt>
                <c:pt idx="1">
                  <c:v>8.9999999999999993E-3</c:v>
                </c:pt>
                <c:pt idx="2">
                  <c:v>1.2E-2</c:v>
                </c:pt>
              </c:numCache>
            </c:numRef>
          </c:val>
          <c:extLst>
            <c:ext xmlns:c16="http://schemas.microsoft.com/office/drawing/2014/chart" uri="{C3380CC4-5D6E-409C-BE32-E72D297353CC}">
              <c16:uniqueId val="{00000002-B705-409B-8048-AED969ACA538}"/>
            </c:ext>
          </c:extLst>
        </c:ser>
        <c:dLbls>
          <c:dLblPos val="outEnd"/>
          <c:showLegendKey val="0"/>
          <c:showVal val="1"/>
          <c:showCatName val="0"/>
          <c:showSerName val="0"/>
          <c:showPercent val="0"/>
          <c:showBubbleSize val="0"/>
        </c:dLbls>
        <c:gapWidth val="100"/>
        <c:overlap val="-27"/>
        <c:axId val="313141296"/>
        <c:axId val="313141688"/>
      </c:barChart>
      <c:catAx>
        <c:axId val="31314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141688"/>
        <c:crosses val="autoZero"/>
        <c:auto val="1"/>
        <c:lblAlgn val="ctr"/>
        <c:lblOffset val="100"/>
        <c:noMultiLvlLbl val="0"/>
      </c:catAx>
      <c:valAx>
        <c:axId val="313141688"/>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141296"/>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Sheet1!$R$2</c:f>
              <c:strCache>
                <c:ptCount val="1"/>
                <c:pt idx="0">
                  <c:v>Did you sell or exchange any of the food received in the most recent WFP distribution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Sheet1!$R$4:$R$12</c:f>
              <c:numCache>
                <c:formatCode>0%</c:formatCode>
                <c:ptCount val="3"/>
                <c:pt idx="0">
                  <c:v>0.40500000000000003</c:v>
                </c:pt>
                <c:pt idx="1">
                  <c:v>0.56299999999999994</c:v>
                </c:pt>
                <c:pt idx="2">
                  <c:v>3.7999999999999999E-2</c:v>
                </c:pt>
              </c:numCache>
            </c:numRef>
          </c:val>
          <c:extLst>
            <c:ext xmlns:c16="http://schemas.microsoft.com/office/drawing/2014/chart" uri="{C3380CC4-5D6E-409C-BE32-E72D297353CC}">
              <c16:uniqueId val="{00000000-79BB-48E6-9E3E-A63616F3D61F}"/>
            </c:ext>
          </c:extLst>
        </c:ser>
        <c:dLbls>
          <c:dLblPos val="outEnd"/>
          <c:showLegendKey val="0"/>
          <c:showVal val="1"/>
          <c:showCatName val="0"/>
          <c:showSerName val="0"/>
          <c:showPercent val="0"/>
          <c:showBubbleSize val="0"/>
        </c:dLbls>
        <c:gapWidth val="100"/>
        <c:overlap val="-27"/>
        <c:axId val="313142472"/>
        <c:axId val="313142864"/>
      </c:barChart>
      <c:catAx>
        <c:axId val="31314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142864"/>
        <c:crosses val="autoZero"/>
        <c:auto val="1"/>
        <c:lblAlgn val="ctr"/>
        <c:lblOffset val="100"/>
        <c:noMultiLvlLbl val="0"/>
      </c:catAx>
      <c:valAx>
        <c:axId val="313142864"/>
        <c:scaling>
          <c:orientation val="minMax"/>
          <c:min val="0"/>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crossAx val="313142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Sheet1!$S$2</c:f>
              <c:strCache>
                <c:ptCount val="1"/>
                <c:pt idx="0">
                  <c:v>To buy more preferable foods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Sheet1!$S$4:$S$12</c:f>
              <c:numCache>
                <c:formatCode>0%</c:formatCode>
                <c:ptCount val="3"/>
                <c:pt idx="0">
                  <c:v>0.374</c:v>
                </c:pt>
                <c:pt idx="1">
                  <c:v>0.50600000000000001</c:v>
                </c:pt>
                <c:pt idx="2">
                  <c:v>2.3E-2</c:v>
                </c:pt>
              </c:numCache>
              <c:extLst/>
            </c:numRef>
          </c:val>
          <c:extLst>
            <c:ext xmlns:c16="http://schemas.microsoft.com/office/drawing/2014/chart" uri="{C3380CC4-5D6E-409C-BE32-E72D297353CC}">
              <c16:uniqueId val="{00000000-7603-4FF1-A14A-D80E4BEE8357}"/>
            </c:ext>
          </c:extLst>
        </c:ser>
        <c:ser>
          <c:idx val="0"/>
          <c:order val="1"/>
          <c:tx>
            <c:strRef>
              <c:f>Sheet1!$T$2</c:f>
              <c:strCache>
                <c:ptCount val="1"/>
                <c:pt idx="0">
                  <c:v>To buy medicine or pay for health services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Sheet1!$T$4:$T$12</c:f>
              <c:numCache>
                <c:formatCode>0%</c:formatCode>
                <c:ptCount val="3"/>
                <c:pt idx="0">
                  <c:v>9.0999999999999998E-2</c:v>
                </c:pt>
                <c:pt idx="1">
                  <c:v>0.34899999999999998</c:v>
                </c:pt>
                <c:pt idx="2">
                  <c:v>3.0000000000000001E-3</c:v>
                </c:pt>
              </c:numCache>
              <c:extLst/>
            </c:numRef>
          </c:val>
          <c:extLst>
            <c:ext xmlns:c16="http://schemas.microsoft.com/office/drawing/2014/chart" uri="{C3380CC4-5D6E-409C-BE32-E72D297353CC}">
              <c16:uniqueId val="{00000001-7603-4FF1-A14A-D80E4BEE8357}"/>
            </c:ext>
          </c:extLst>
        </c:ser>
        <c:ser>
          <c:idx val="2"/>
          <c:order val="2"/>
          <c:tx>
            <c:strRef>
              <c:f>Sheet1!$U$2</c:f>
              <c:strCache>
                <c:ptCount val="1"/>
                <c:pt idx="0">
                  <c:v>To pay for education, schooling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Sheet1!$U$4:$U$12</c:f>
              <c:numCache>
                <c:formatCode>0%</c:formatCode>
                <c:ptCount val="3"/>
                <c:pt idx="0">
                  <c:v>2.9000000000000001E-2</c:v>
                </c:pt>
                <c:pt idx="1">
                  <c:v>6.0000000000000001E-3</c:v>
                </c:pt>
                <c:pt idx="2">
                  <c:v>0</c:v>
                </c:pt>
              </c:numCache>
              <c:extLst/>
            </c:numRef>
          </c:val>
          <c:extLst>
            <c:ext xmlns:c16="http://schemas.microsoft.com/office/drawing/2014/chart" uri="{C3380CC4-5D6E-409C-BE32-E72D297353CC}">
              <c16:uniqueId val="{00000002-7603-4FF1-A14A-D80E4BEE8357}"/>
            </c:ext>
          </c:extLst>
        </c:ser>
        <c:ser>
          <c:idx val="3"/>
          <c:order val="3"/>
          <c:tx>
            <c:strRef>
              <c:f>Sheet1!$V$2</c:f>
              <c:strCache>
                <c:ptCount val="1"/>
                <c:pt idx="0">
                  <c:v>To buy firewood or fuel</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Sheet1!$V$4:$V$12</c:f>
              <c:numCache>
                <c:formatCode>0%</c:formatCode>
                <c:ptCount val="3"/>
                <c:pt idx="0">
                  <c:v>0.17100000000000001</c:v>
                </c:pt>
                <c:pt idx="1">
                  <c:v>0.214</c:v>
                </c:pt>
                <c:pt idx="2">
                  <c:v>0</c:v>
                </c:pt>
              </c:numCache>
              <c:extLst/>
            </c:numRef>
          </c:val>
          <c:extLst>
            <c:ext xmlns:c16="http://schemas.microsoft.com/office/drawing/2014/chart" uri="{C3380CC4-5D6E-409C-BE32-E72D297353CC}">
              <c16:uniqueId val="{00000003-7603-4FF1-A14A-D80E4BEE8357}"/>
            </c:ext>
          </c:extLst>
        </c:ser>
        <c:ser>
          <c:idx val="4"/>
          <c:order val="4"/>
          <c:tx>
            <c:strRef>
              <c:f>Sheet1!$W$2</c:f>
              <c:strCache>
                <c:ptCount val="1"/>
                <c:pt idx="0">
                  <c:v>To pay for milling</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Sheet1!$W$4:$W$12</c:f>
              <c:numCache>
                <c:formatCode>0%</c:formatCode>
                <c:ptCount val="3"/>
                <c:pt idx="0">
                  <c:v>0.20899999999999999</c:v>
                </c:pt>
                <c:pt idx="1">
                  <c:v>0.36</c:v>
                </c:pt>
                <c:pt idx="2">
                  <c:v>2.3E-2</c:v>
                </c:pt>
              </c:numCache>
              <c:extLst/>
            </c:numRef>
          </c:val>
          <c:extLst>
            <c:ext xmlns:c16="http://schemas.microsoft.com/office/drawing/2014/chart" uri="{C3380CC4-5D6E-409C-BE32-E72D297353CC}">
              <c16:uniqueId val="{00000004-7603-4FF1-A14A-D80E4BEE8357}"/>
            </c:ext>
          </c:extLst>
        </c:ser>
        <c:ser>
          <c:idx val="5"/>
          <c:order val="5"/>
          <c:tx>
            <c:strRef>
              <c:f>Sheet1!$X$2</c:f>
              <c:strCache>
                <c:ptCount val="1"/>
                <c:pt idx="0">
                  <c:v>To buy water</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Sheet1!$X$4:$X$12</c:f>
              <c:numCache>
                <c:formatCode>0%</c:formatCode>
                <c:ptCount val="3"/>
                <c:pt idx="0">
                  <c:v>1.4E-2</c:v>
                </c:pt>
                <c:pt idx="1">
                  <c:v>8.9999999999999993E-3</c:v>
                </c:pt>
                <c:pt idx="2">
                  <c:v>3.0000000000000001E-3</c:v>
                </c:pt>
              </c:numCache>
              <c:extLst/>
            </c:numRef>
          </c:val>
          <c:extLst>
            <c:ext xmlns:c16="http://schemas.microsoft.com/office/drawing/2014/chart" uri="{C3380CC4-5D6E-409C-BE32-E72D297353CC}">
              <c16:uniqueId val="{00000005-7603-4FF1-A14A-D80E4BEE8357}"/>
            </c:ext>
          </c:extLst>
        </c:ser>
        <c:ser>
          <c:idx val="6"/>
          <c:order val="6"/>
          <c:tx>
            <c:strRef>
              <c:f>Sheet1!$Y$2</c:f>
              <c:strCache>
                <c:ptCount val="1"/>
                <c:pt idx="0">
                  <c:v>To pay for transport</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Sheet1!$Y$4:$Y$12</c:f>
              <c:numCache>
                <c:formatCode>0%</c:formatCode>
                <c:ptCount val="3"/>
                <c:pt idx="0">
                  <c:v>6.9000000000000006E-2</c:v>
                </c:pt>
                <c:pt idx="1">
                  <c:v>0.14599999999999999</c:v>
                </c:pt>
                <c:pt idx="2">
                  <c:v>0</c:v>
                </c:pt>
              </c:numCache>
              <c:extLst/>
            </c:numRef>
          </c:val>
          <c:extLst>
            <c:ext xmlns:c16="http://schemas.microsoft.com/office/drawing/2014/chart" uri="{C3380CC4-5D6E-409C-BE32-E72D297353CC}">
              <c16:uniqueId val="{00000006-7603-4FF1-A14A-D80E4BEE8357}"/>
            </c:ext>
          </c:extLst>
        </c:ser>
        <c:ser>
          <c:idx val="7"/>
          <c:order val="7"/>
          <c:tx>
            <c:strRef>
              <c:f>Sheet1!$Z$2</c:f>
              <c:strCache>
                <c:ptCount val="1"/>
                <c:pt idx="0">
                  <c:v>No other source of income</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extLst/>
            </c:strRef>
          </c:cat>
          <c:val>
            <c:numRef>
              <c:f>Sheet1!$Z$4:$Z$12</c:f>
              <c:numCache>
                <c:formatCode>0%</c:formatCode>
                <c:ptCount val="3"/>
                <c:pt idx="0">
                  <c:v>0.123</c:v>
                </c:pt>
                <c:pt idx="1">
                  <c:v>0.16300000000000001</c:v>
                </c:pt>
                <c:pt idx="2">
                  <c:v>0</c:v>
                </c:pt>
              </c:numCache>
              <c:extLst/>
            </c:numRef>
          </c:val>
          <c:extLst>
            <c:ext xmlns:c16="http://schemas.microsoft.com/office/drawing/2014/chart" uri="{C3380CC4-5D6E-409C-BE32-E72D297353CC}">
              <c16:uniqueId val="{00000007-7603-4FF1-A14A-D80E4BEE8357}"/>
            </c:ext>
          </c:extLst>
        </c:ser>
        <c:dLbls>
          <c:dLblPos val="outEnd"/>
          <c:showLegendKey val="0"/>
          <c:showVal val="1"/>
          <c:showCatName val="0"/>
          <c:showSerName val="0"/>
          <c:showPercent val="0"/>
          <c:showBubbleSize val="0"/>
        </c:dLbls>
        <c:gapWidth val="100"/>
        <c:overlap val="-27"/>
        <c:axId val="313143648"/>
        <c:axId val="313263000"/>
      </c:barChart>
      <c:catAx>
        <c:axId val="31314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263000"/>
        <c:crosses val="autoZero"/>
        <c:auto val="1"/>
        <c:lblAlgn val="ctr"/>
        <c:lblOffset val="100"/>
        <c:noMultiLvlLbl val="0"/>
      </c:catAx>
      <c:valAx>
        <c:axId val="313263000"/>
        <c:scaling>
          <c:orientation val="minMax"/>
          <c:min val="0"/>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crossAx val="31314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Sheet1!$AA$2</c:f>
              <c:strCache>
                <c:ptCount val="1"/>
                <c:pt idx="0">
                  <c:v>Cereals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Sheet1!$A$4:$B$12</c:f>
              <c:strCache>
                <c:ptCount val="3"/>
                <c:pt idx="0">
                  <c:v>Jory, Kashafa, Alredais (1 &amp; 2)</c:v>
                </c:pt>
                <c:pt idx="1">
                  <c:v>Alagaya (1 &amp; 2)</c:v>
                </c:pt>
                <c:pt idx="2">
                  <c:v>Um Sangoor</c:v>
                </c:pt>
              </c:strCache>
            </c:strRef>
          </c:cat>
          <c:val>
            <c:numRef>
              <c:f>Sheet1!$AA$4:$AA$12</c:f>
              <c:numCache>
                <c:formatCode>0%</c:formatCode>
                <c:ptCount val="3"/>
                <c:pt idx="0">
                  <c:v>0.40769230769230758</c:v>
                </c:pt>
                <c:pt idx="1">
                  <c:v>0.40614973262032139</c:v>
                </c:pt>
                <c:pt idx="2">
                  <c:v>0.35090909090909095</c:v>
                </c:pt>
              </c:numCache>
            </c:numRef>
          </c:val>
          <c:extLst>
            <c:ext xmlns:c16="http://schemas.microsoft.com/office/drawing/2014/chart" uri="{C3380CC4-5D6E-409C-BE32-E72D297353CC}">
              <c16:uniqueId val="{00000000-C7E1-4F42-9D18-F1DFA7511137}"/>
            </c:ext>
          </c:extLst>
        </c:ser>
        <c:dLbls>
          <c:dLblPos val="outEnd"/>
          <c:showLegendKey val="0"/>
          <c:showVal val="1"/>
          <c:showCatName val="0"/>
          <c:showSerName val="0"/>
          <c:showPercent val="0"/>
          <c:showBubbleSize val="0"/>
        </c:dLbls>
        <c:gapWidth val="100"/>
        <c:overlap val="-27"/>
        <c:axId val="313264960"/>
        <c:axId val="313265352"/>
      </c:barChart>
      <c:catAx>
        <c:axId val="31326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265352"/>
        <c:crosses val="autoZero"/>
        <c:auto val="1"/>
        <c:lblAlgn val="ctr"/>
        <c:lblOffset val="100"/>
        <c:noMultiLvlLbl val="0"/>
      </c:catAx>
      <c:valAx>
        <c:axId val="313265352"/>
        <c:scaling>
          <c:orientation val="minMax"/>
          <c:min val="0"/>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ration (only</a:t>
                </a:r>
                <a:r>
                  <a:rPr lang="en-US" baseline="0" dirty="0"/>
                  <a:t> for </a:t>
                </a:r>
                <a:r>
                  <a:rPr lang="en-US" dirty="0"/>
                  <a:t>households that sold something)</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3132649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3050739415099E-2"/>
          <c:y val="3.2448377581120944E-2"/>
          <c:w val="0.58903993179296676"/>
          <c:h val="0.81745848140663835"/>
        </c:manualLayout>
      </c:layout>
      <c:barChart>
        <c:barDir val="col"/>
        <c:grouping val="percentStacked"/>
        <c:varyColors val="0"/>
        <c:ser>
          <c:idx val="4"/>
          <c:order val="0"/>
          <c:tx>
            <c:strRef>
              <c:f>'2.12'!$G$2</c:f>
              <c:strCache>
                <c:ptCount val="1"/>
                <c:pt idx="0">
                  <c:v>Bush / stream</c:v>
                </c:pt>
              </c:strCache>
            </c:strRef>
          </c:tx>
          <c:spPr>
            <a:solidFill>
              <a:srgbClr val="92D050"/>
            </a:solidFill>
            <a:ln>
              <a:solidFill>
                <a:srgbClr val="92D05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'2.12'!$A$3:$B$8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'2.12'!$G$3:$G$8</c:f>
              <c:numCache>
                <c:formatCode>###0.0%</c:formatCode>
                <c:ptCount val="6"/>
                <c:pt idx="0">
                  <c:v>0.25</c:v>
                </c:pt>
                <c:pt idx="1">
                  <c:v>0.15298507462686567</c:v>
                </c:pt>
                <c:pt idx="2">
                  <c:v>0.16528925619834708</c:v>
                </c:pt>
                <c:pt idx="3">
                  <c:v>8.4070796460176997E-2</c:v>
                </c:pt>
                <c:pt idx="4">
                  <c:v>0.94318181818181812</c:v>
                </c:pt>
                <c:pt idx="5">
                  <c:v>0.96538461538461529</c:v>
                </c:pt>
              </c:numCache>
            </c:numRef>
          </c:val>
          <c:extLst>
            <c:ext xmlns:c16="http://schemas.microsoft.com/office/drawing/2014/chart" uri="{C3380CC4-5D6E-409C-BE32-E72D297353CC}">
              <c16:uniqueId val="{00000000-8861-4037-9E7B-B42E49F33800}"/>
            </c:ext>
          </c:extLst>
        </c:ser>
        <c:ser>
          <c:idx val="1"/>
          <c:order val="1"/>
          <c:tx>
            <c:strRef>
              <c:f>'2.12'!$D$2</c:f>
              <c:strCache>
                <c:ptCount val="1"/>
                <c:pt idx="0">
                  <c:v>Traditional public latrin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'2.12'!$A$3:$B$8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'2.12'!$D$3:$D$8</c:f>
              <c:numCache>
                <c:formatCode>###0.0%</c:formatCode>
                <c:ptCount val="6"/>
                <c:pt idx="0">
                  <c:v>2.5000000000000001E-2</c:v>
                </c:pt>
                <c:pt idx="1">
                  <c:v>0.13059701492537312</c:v>
                </c:pt>
                <c:pt idx="2">
                  <c:v>0</c:v>
                </c:pt>
                <c:pt idx="3">
                  <c:v>0</c:v>
                </c:pt>
                <c:pt idx="4">
                  <c:v>2.2727272727272728E-2</c:v>
                </c:pt>
                <c:pt idx="5" formatCode="####.0%">
                  <c:v>3.8461538461538464E-3</c:v>
                </c:pt>
              </c:numCache>
            </c:numRef>
          </c:val>
          <c:extLst>
            <c:ext xmlns:c16="http://schemas.microsoft.com/office/drawing/2014/chart" uri="{C3380CC4-5D6E-409C-BE32-E72D297353CC}">
              <c16:uniqueId val="{00000001-8861-4037-9E7B-B42E49F33800}"/>
            </c:ext>
          </c:extLst>
        </c:ser>
        <c:ser>
          <c:idx val="3"/>
          <c:order val="2"/>
          <c:tx>
            <c:strRef>
              <c:f>'2.12'!$F$2</c:f>
              <c:strCache>
                <c:ptCount val="1"/>
                <c:pt idx="0">
                  <c:v>Improved public latrine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'2.12'!$A$3:$B$8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'2.12'!$F$3:$F$8</c:f>
              <c:numCache>
                <c:formatCode>###0.0%</c:formatCode>
                <c:ptCount val="6"/>
                <c:pt idx="0">
                  <c:v>0.5</c:v>
                </c:pt>
                <c:pt idx="1">
                  <c:v>0.4962686567164179</c:v>
                </c:pt>
                <c:pt idx="2">
                  <c:v>0.82644628099173556</c:v>
                </c:pt>
                <c:pt idx="3">
                  <c:v>0.91150442477876115</c:v>
                </c:pt>
                <c:pt idx="4">
                  <c:v>0</c:v>
                </c:pt>
                <c:pt idx="5" formatCode="####.0%">
                  <c:v>3.8461538461538464E-3</c:v>
                </c:pt>
              </c:numCache>
            </c:numRef>
          </c:val>
          <c:extLst>
            <c:ext xmlns:c16="http://schemas.microsoft.com/office/drawing/2014/chart" uri="{C3380CC4-5D6E-409C-BE32-E72D297353CC}">
              <c16:uniqueId val="{00000002-8861-4037-9E7B-B42E49F33800}"/>
            </c:ext>
          </c:extLst>
        </c:ser>
        <c:ser>
          <c:idx val="0"/>
          <c:order val="3"/>
          <c:tx>
            <c:strRef>
              <c:f>'2.12'!$C$2</c:f>
              <c:strCache>
                <c:ptCount val="1"/>
                <c:pt idx="0">
                  <c:v>Traditional private pit latrine/ without slab/ open pit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'2.12'!$A$3:$B$8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'2.12'!$C$3:$C$8</c:f>
              <c:numCache>
                <c:formatCode>###0.0%</c:formatCode>
                <c:ptCount val="6"/>
                <c:pt idx="0">
                  <c:v>0.05</c:v>
                </c:pt>
                <c:pt idx="1">
                  <c:v>2.6119402985074629E-2</c:v>
                </c:pt>
                <c:pt idx="2">
                  <c:v>0</c:v>
                </c:pt>
                <c:pt idx="3">
                  <c:v>0</c:v>
                </c:pt>
                <c:pt idx="4">
                  <c:v>1.1363636363636364E-2</c:v>
                </c:pt>
                <c:pt idx="5">
                  <c:v>0</c:v>
                </c:pt>
              </c:numCache>
            </c:numRef>
          </c:val>
          <c:extLst>
            <c:ext xmlns:c16="http://schemas.microsoft.com/office/drawing/2014/chart" uri="{C3380CC4-5D6E-409C-BE32-E72D297353CC}">
              <c16:uniqueId val="{00000003-8861-4037-9E7B-B42E49F33800}"/>
            </c:ext>
          </c:extLst>
        </c:ser>
        <c:ser>
          <c:idx val="2"/>
          <c:order val="4"/>
          <c:tx>
            <c:strRef>
              <c:f>'2.12'!$E$2</c:f>
              <c:strCache>
                <c:ptCount val="1"/>
                <c:pt idx="0">
                  <c:v>Improved private latrine with cement slab</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'2.12'!$A$3:$B$8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'2.12'!$E$3:$E$8</c:f>
              <c:numCache>
                <c:formatCode>###0.0%</c:formatCode>
                <c:ptCount val="6"/>
                <c:pt idx="0">
                  <c:v>0.17499999999999999</c:v>
                </c:pt>
                <c:pt idx="1">
                  <c:v>0.19402985074626866</c:v>
                </c:pt>
                <c:pt idx="2" formatCode="####.0%">
                  <c:v>8.2644628099173556E-3</c:v>
                </c:pt>
                <c:pt idx="3" formatCode="####.0%">
                  <c:v>4.4247787610619468E-3</c:v>
                </c:pt>
                <c:pt idx="4">
                  <c:v>2.2727272727272728E-2</c:v>
                </c:pt>
                <c:pt idx="5">
                  <c:v>2.6923076923076925E-2</c:v>
                </c:pt>
              </c:numCache>
            </c:numRef>
          </c:val>
          <c:extLst>
            <c:ext xmlns:c16="http://schemas.microsoft.com/office/drawing/2014/chart" uri="{C3380CC4-5D6E-409C-BE32-E72D297353CC}">
              <c16:uniqueId val="{00000004-8861-4037-9E7B-B42E49F33800}"/>
            </c:ext>
          </c:extLst>
        </c:ser>
        <c:dLbls>
          <c:dLblPos val="ctr"/>
          <c:showLegendKey val="0"/>
          <c:showVal val="1"/>
          <c:showCatName val="0"/>
          <c:showSerName val="0"/>
          <c:showPercent val="0"/>
          <c:showBubbleSize val="0"/>
        </c:dLbls>
        <c:gapWidth val="150"/>
        <c:overlap val="100"/>
        <c:axId val="229104104"/>
        <c:axId val="229104496"/>
      </c:barChart>
      <c:catAx>
        <c:axId val="22910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104496"/>
        <c:crosses val="autoZero"/>
        <c:auto val="1"/>
        <c:lblAlgn val="ctr"/>
        <c:lblOffset val="100"/>
        <c:noMultiLvlLbl val="0"/>
      </c:catAx>
      <c:valAx>
        <c:axId val="22910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104104"/>
        <c:crosses val="autoZero"/>
        <c:crossBetween val="between"/>
      </c:valAx>
      <c:spPr>
        <a:noFill/>
        <a:ln>
          <a:noFill/>
        </a:ln>
        <a:effectLst/>
      </c:spPr>
    </c:plotArea>
    <c:legend>
      <c:legendPos val="r"/>
      <c:layout>
        <c:manualLayout>
          <c:xMode val="edge"/>
          <c:yMode val="edge"/>
          <c:x val="0.69003491888582269"/>
          <c:y val="0.13901005737114719"/>
          <c:w val="0.29357164201806246"/>
          <c:h val="0.565637702366850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noFill/>
      <a:round/>
    </a:ln>
    <a:effectLst/>
  </c:spPr>
  <c:txPr>
    <a:bodyPr/>
    <a:lstStyle/>
    <a:p>
      <a:pPr>
        <a:defRPr sz="1200"/>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Summary!$D$31</c:f>
              <c:strCache>
                <c:ptCount val="1"/>
                <c:pt idx="0">
                  <c:v>Coverage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Summary!$B$32:$B$38</c:f>
              <c:strCache>
                <c:ptCount val="7"/>
                <c:pt idx="0">
                  <c:v>Jory</c:v>
                </c:pt>
                <c:pt idx="1">
                  <c:v>Kashafa</c:v>
                </c:pt>
                <c:pt idx="2">
                  <c:v>Alredais 1</c:v>
                </c:pt>
                <c:pt idx="3">
                  <c:v>Alredais 2</c:v>
                </c:pt>
                <c:pt idx="4">
                  <c:v>Alagaya 1</c:v>
                </c:pt>
                <c:pt idx="5">
                  <c:v>Alagaya 2</c:v>
                </c:pt>
                <c:pt idx="6">
                  <c:v>Um Sangoor</c:v>
                </c:pt>
              </c:strCache>
            </c:strRef>
          </c:cat>
          <c:val>
            <c:numRef>
              <c:f>Summary!$D$32:$D$38</c:f>
              <c:numCache>
                <c:formatCode>0%</c:formatCode>
                <c:ptCount val="7"/>
                <c:pt idx="0">
                  <c:v>0.91869918699186992</c:v>
                </c:pt>
                <c:pt idx="1">
                  <c:v>0.90909090909090906</c:v>
                </c:pt>
                <c:pt idx="2">
                  <c:v>0.90055248618784534</c:v>
                </c:pt>
                <c:pt idx="3">
                  <c:v>0.15277777777777779</c:v>
                </c:pt>
                <c:pt idx="4">
                  <c:v>7.0080862533692723E-2</c:v>
                </c:pt>
                <c:pt idx="5">
                  <c:v>3.5714285714285712E-2</c:v>
                </c:pt>
                <c:pt idx="6">
                  <c:v>5.0104384133611693E-2</c:v>
                </c:pt>
              </c:numCache>
            </c:numRef>
          </c:val>
          <c:extLst>
            <c:ext xmlns:c16="http://schemas.microsoft.com/office/drawing/2014/chart" uri="{C3380CC4-5D6E-409C-BE32-E72D297353CC}">
              <c16:uniqueId val="{00000000-711B-4A76-AF78-1BD1F6751F74}"/>
            </c:ext>
          </c:extLst>
        </c:ser>
        <c:ser>
          <c:idx val="1"/>
          <c:order val="1"/>
          <c:tx>
            <c:strRef>
              <c:f>Summary!$E$31</c:f>
              <c:strCache>
                <c:ptCount val="1"/>
                <c:pt idx="0">
                  <c:v>Participation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Summary!$B$32:$B$38</c:f>
              <c:strCache>
                <c:ptCount val="7"/>
                <c:pt idx="0">
                  <c:v>Jory</c:v>
                </c:pt>
                <c:pt idx="1">
                  <c:v>Kashafa</c:v>
                </c:pt>
                <c:pt idx="2">
                  <c:v>Alredais 1</c:v>
                </c:pt>
                <c:pt idx="3">
                  <c:v>Alredais 2</c:v>
                </c:pt>
                <c:pt idx="4">
                  <c:v>Alagaya 1</c:v>
                </c:pt>
                <c:pt idx="5">
                  <c:v>Alagaya 2</c:v>
                </c:pt>
                <c:pt idx="6">
                  <c:v>Um Sangoor</c:v>
                </c:pt>
              </c:strCache>
            </c:strRef>
          </c:cat>
          <c:val>
            <c:numRef>
              <c:f>Summary!$E$32:$E$38</c:f>
              <c:numCache>
                <c:formatCode>0%</c:formatCode>
                <c:ptCount val="7"/>
                <c:pt idx="0">
                  <c:v>0.87610619469026552</c:v>
                </c:pt>
                <c:pt idx="1">
                  <c:v>0.9</c:v>
                </c:pt>
                <c:pt idx="2">
                  <c:v>0.65030674846625769</c:v>
                </c:pt>
                <c:pt idx="4">
                  <c:v>0.61538461538461542</c:v>
                </c:pt>
              </c:numCache>
            </c:numRef>
          </c:val>
          <c:extLst>
            <c:ext xmlns:c16="http://schemas.microsoft.com/office/drawing/2014/chart" uri="{C3380CC4-5D6E-409C-BE32-E72D297353CC}">
              <c16:uniqueId val="{00000001-711B-4A76-AF78-1BD1F6751F74}"/>
            </c:ext>
          </c:extLst>
        </c:ser>
        <c:dLbls>
          <c:dLblPos val="outEnd"/>
          <c:showLegendKey val="0"/>
          <c:showVal val="1"/>
          <c:showCatName val="0"/>
          <c:showSerName val="0"/>
          <c:showPercent val="0"/>
          <c:showBubbleSize val="0"/>
        </c:dLbls>
        <c:gapWidth val="90"/>
        <c:overlap val="-27"/>
        <c:axId val="313266136"/>
        <c:axId val="313266528"/>
      </c:barChart>
      <c:catAx>
        <c:axId val="31326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266528"/>
        <c:crosses val="autoZero"/>
        <c:auto val="1"/>
        <c:lblAlgn val="ctr"/>
        <c:lblOffset val="100"/>
        <c:noMultiLvlLbl val="0"/>
      </c:catAx>
      <c:valAx>
        <c:axId val="3132665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children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266136"/>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Sheet1!$C$2</c:f>
              <c:strCache>
                <c:ptCount val="1"/>
                <c:pt idx="0">
                  <c:v>Sale of food assistance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Sheet1!$C$4:$C$13</c:f>
              <c:numCache>
                <c:formatCode>0%</c:formatCode>
                <c:ptCount val="3"/>
                <c:pt idx="0">
                  <c:v>0.06</c:v>
                </c:pt>
                <c:pt idx="1">
                  <c:v>0.46300000000000002</c:v>
                </c:pt>
                <c:pt idx="2">
                  <c:v>2.4E-2</c:v>
                </c:pt>
              </c:numCache>
            </c:numRef>
          </c:val>
          <c:extLst>
            <c:ext xmlns:c16="http://schemas.microsoft.com/office/drawing/2014/chart" uri="{C3380CC4-5D6E-409C-BE32-E72D297353CC}">
              <c16:uniqueId val="{00000000-7E25-4F38-8ACF-2540A419DC07}"/>
            </c:ext>
          </c:extLst>
        </c:ser>
        <c:ser>
          <c:idx val="1"/>
          <c:order val="1"/>
          <c:tx>
            <c:strRef>
              <c:f>Sheet1!$D$2</c:f>
              <c:strCache>
                <c:ptCount val="1"/>
                <c:pt idx="0">
                  <c:v>Petty trade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Sheet1!$D$4:$D$13</c:f>
              <c:numCache>
                <c:formatCode>0%</c:formatCode>
                <c:ptCount val="3"/>
                <c:pt idx="0">
                  <c:v>0.24199999999999999</c:v>
                </c:pt>
                <c:pt idx="1">
                  <c:v>6.8000000000000005E-2</c:v>
                </c:pt>
                <c:pt idx="2">
                  <c:v>0.16500000000000001</c:v>
                </c:pt>
              </c:numCache>
            </c:numRef>
          </c:val>
          <c:extLst>
            <c:ext xmlns:c16="http://schemas.microsoft.com/office/drawing/2014/chart" uri="{C3380CC4-5D6E-409C-BE32-E72D297353CC}">
              <c16:uniqueId val="{00000001-7E25-4F38-8ACF-2540A419DC07}"/>
            </c:ext>
          </c:extLst>
        </c:ser>
        <c:ser>
          <c:idx val="2"/>
          <c:order val="2"/>
          <c:tx>
            <c:strRef>
              <c:f>Sheet1!$E$2</c:f>
              <c:strCache>
                <c:ptCount val="1"/>
                <c:pt idx="0">
                  <c:v>Transfers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Sheet1!$E$4:$E$13</c:f>
              <c:numCache>
                <c:formatCode>0%</c:formatCode>
                <c:ptCount val="3"/>
                <c:pt idx="0">
                  <c:v>0.17100000000000001</c:v>
                </c:pt>
                <c:pt idx="1">
                  <c:v>5.1999999999999998E-2</c:v>
                </c:pt>
                <c:pt idx="2">
                  <c:v>0.34599999999999997</c:v>
                </c:pt>
              </c:numCache>
            </c:numRef>
          </c:val>
          <c:extLst>
            <c:ext xmlns:c16="http://schemas.microsoft.com/office/drawing/2014/chart" uri="{C3380CC4-5D6E-409C-BE32-E72D297353CC}">
              <c16:uniqueId val="{00000002-7E25-4F38-8ACF-2540A419DC07}"/>
            </c:ext>
          </c:extLst>
        </c:ser>
        <c:ser>
          <c:idx val="3"/>
          <c:order val="3"/>
          <c:tx>
            <c:strRef>
              <c:f>Sheet1!$F$2</c:f>
              <c:strCache>
                <c:ptCount val="1"/>
                <c:pt idx="0">
                  <c:v>Firewood/charcoal/grass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Sheet1!$F$4:$F$13</c:f>
              <c:numCache>
                <c:formatCode>0%</c:formatCode>
                <c:ptCount val="3"/>
                <c:pt idx="0">
                  <c:v>9.7000000000000003E-2</c:v>
                </c:pt>
                <c:pt idx="1">
                  <c:v>0.20799999999999999</c:v>
                </c:pt>
                <c:pt idx="2">
                  <c:v>0.13400000000000001</c:v>
                </c:pt>
              </c:numCache>
            </c:numRef>
          </c:val>
          <c:extLst>
            <c:ext xmlns:c16="http://schemas.microsoft.com/office/drawing/2014/chart" uri="{C3380CC4-5D6E-409C-BE32-E72D297353CC}">
              <c16:uniqueId val="{00000003-7E25-4F38-8ACF-2540A419DC07}"/>
            </c:ext>
          </c:extLst>
        </c:ser>
        <c:ser>
          <c:idx val="4"/>
          <c:order val="4"/>
          <c:tx>
            <c:strRef>
              <c:f>Sheet1!$G$2</c:f>
              <c:strCache>
                <c:ptCount val="1"/>
                <c:pt idx="0">
                  <c:v>Non-agricultural wage labour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Sheet1!$G$4:$G$13</c:f>
              <c:numCache>
                <c:formatCode>0%</c:formatCode>
                <c:ptCount val="3"/>
                <c:pt idx="0">
                  <c:v>0.154</c:v>
                </c:pt>
                <c:pt idx="1">
                  <c:v>8.1000000000000003E-2</c:v>
                </c:pt>
                <c:pt idx="2">
                  <c:v>9.4E-2</c:v>
                </c:pt>
              </c:numCache>
            </c:numRef>
          </c:val>
          <c:extLst>
            <c:ext xmlns:c16="http://schemas.microsoft.com/office/drawing/2014/chart" uri="{C3380CC4-5D6E-409C-BE32-E72D297353CC}">
              <c16:uniqueId val="{00000004-7E25-4F38-8ACF-2540A419DC07}"/>
            </c:ext>
          </c:extLst>
        </c:ser>
        <c:ser>
          <c:idx val="5"/>
          <c:order val="5"/>
          <c:tx>
            <c:strRef>
              <c:f>Sheet1!$H$2</c:f>
              <c:strCache>
                <c:ptCount val="1"/>
                <c:pt idx="0">
                  <c:v>Small business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Sheet1!$H$4:$H$13</c:f>
              <c:numCache>
                <c:formatCode>0%</c:formatCode>
                <c:ptCount val="3"/>
                <c:pt idx="0">
                  <c:v>0.14099999999999999</c:v>
                </c:pt>
                <c:pt idx="1">
                  <c:v>2.3E-2</c:v>
                </c:pt>
                <c:pt idx="2">
                  <c:v>4.7E-2</c:v>
                </c:pt>
              </c:numCache>
            </c:numRef>
          </c:val>
          <c:extLst>
            <c:ext xmlns:c16="http://schemas.microsoft.com/office/drawing/2014/chart" uri="{C3380CC4-5D6E-409C-BE32-E72D297353CC}">
              <c16:uniqueId val="{00000005-7E25-4F38-8ACF-2540A419DC07}"/>
            </c:ext>
          </c:extLst>
        </c:ser>
        <c:ser>
          <c:idx val="6"/>
          <c:order val="6"/>
          <c:tx>
            <c:strRef>
              <c:f>Sheet1!$I$2</c:f>
              <c:strCache>
                <c:ptCount val="1"/>
                <c:pt idx="0">
                  <c:v>Salaried work</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Sheet1!$I$4:$I$13</c:f>
              <c:numCache>
                <c:formatCode>0%</c:formatCode>
                <c:ptCount val="3"/>
                <c:pt idx="0">
                  <c:v>8.1000000000000003E-2</c:v>
                </c:pt>
                <c:pt idx="1">
                  <c:v>7.4999999999999997E-2</c:v>
                </c:pt>
                <c:pt idx="2">
                  <c:v>9.4E-2</c:v>
                </c:pt>
              </c:numCache>
            </c:numRef>
          </c:val>
          <c:extLst>
            <c:ext xmlns:c16="http://schemas.microsoft.com/office/drawing/2014/chart" uri="{C3380CC4-5D6E-409C-BE32-E72D297353CC}">
              <c16:uniqueId val="{00000006-7E25-4F38-8ACF-2540A419DC07}"/>
            </c:ext>
          </c:extLst>
        </c:ser>
        <c:ser>
          <c:idx val="7"/>
          <c:order val="7"/>
          <c:tx>
            <c:strRef>
              <c:f>Sheet1!$J$2</c:f>
              <c:strCache>
                <c:ptCount val="1"/>
                <c:pt idx="0">
                  <c:v>Agricultural wage labour</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Sheet1!$J$4:$J$13</c:f>
              <c:numCache>
                <c:formatCode>0%</c:formatCode>
                <c:ptCount val="3"/>
                <c:pt idx="0">
                  <c:v>3.6999999999999998E-2</c:v>
                </c:pt>
                <c:pt idx="1">
                  <c:v>1.6E-2</c:v>
                </c:pt>
                <c:pt idx="2">
                  <c:v>0</c:v>
                </c:pt>
              </c:numCache>
            </c:numRef>
          </c:val>
          <c:extLst>
            <c:ext xmlns:c16="http://schemas.microsoft.com/office/drawing/2014/chart" uri="{C3380CC4-5D6E-409C-BE32-E72D297353CC}">
              <c16:uniqueId val="{00000007-7E25-4F38-8ACF-2540A419DC07}"/>
            </c:ext>
          </c:extLst>
        </c:ser>
        <c:ser>
          <c:idx val="8"/>
          <c:order val="8"/>
          <c:tx>
            <c:strRef>
              <c:f>Sheet1!$K$2</c:f>
              <c:strCache>
                <c:ptCount val="1"/>
                <c:pt idx="0">
                  <c:v>Begging</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Sheet1!$K$4:$K$13</c:f>
              <c:numCache>
                <c:formatCode>0%</c:formatCode>
                <c:ptCount val="3"/>
                <c:pt idx="0">
                  <c:v>0</c:v>
                </c:pt>
                <c:pt idx="1">
                  <c:v>7.0000000000000001E-3</c:v>
                </c:pt>
                <c:pt idx="2">
                  <c:v>7.9000000000000001E-2</c:v>
                </c:pt>
              </c:numCache>
            </c:numRef>
          </c:val>
          <c:extLst>
            <c:ext xmlns:c16="http://schemas.microsoft.com/office/drawing/2014/chart" uri="{C3380CC4-5D6E-409C-BE32-E72D297353CC}">
              <c16:uniqueId val="{00000008-7E25-4F38-8ACF-2540A419DC07}"/>
            </c:ext>
          </c:extLst>
        </c:ser>
        <c:ser>
          <c:idx val="9"/>
          <c:order val="9"/>
          <c:tx>
            <c:strRef>
              <c:f>Sheet1!$L$2</c:f>
              <c:strCache>
                <c:ptCount val="1"/>
                <c:pt idx="0">
                  <c:v>Other</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Sheet1!$L$4:$L$13</c:f>
              <c:numCache>
                <c:formatCode>0%</c:formatCode>
                <c:ptCount val="3"/>
                <c:pt idx="0">
                  <c:v>1.6E-2</c:v>
                </c:pt>
                <c:pt idx="1">
                  <c:v>3.0000000000000001E-3</c:v>
                </c:pt>
                <c:pt idx="2">
                  <c:v>1.6E-2</c:v>
                </c:pt>
              </c:numCache>
            </c:numRef>
          </c:val>
          <c:extLst>
            <c:ext xmlns:c16="http://schemas.microsoft.com/office/drawing/2014/chart" uri="{C3380CC4-5D6E-409C-BE32-E72D297353CC}">
              <c16:uniqueId val="{00000009-7E25-4F38-8ACF-2540A419DC07}"/>
            </c:ext>
          </c:extLst>
        </c:ser>
        <c:dLbls>
          <c:dLblPos val="ctr"/>
          <c:showLegendKey val="0"/>
          <c:showVal val="1"/>
          <c:showCatName val="0"/>
          <c:showSerName val="0"/>
          <c:showPercent val="0"/>
          <c:showBubbleSize val="0"/>
        </c:dLbls>
        <c:gapWidth val="90"/>
        <c:overlap val="100"/>
        <c:axId val="229105672"/>
        <c:axId val="229105280"/>
      </c:barChart>
      <c:catAx>
        <c:axId val="2291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105280"/>
        <c:crosses val="autoZero"/>
        <c:auto val="1"/>
        <c:lblAlgn val="ctr"/>
        <c:lblOffset val="100"/>
        <c:noMultiLvlLbl val="0"/>
      </c:catAx>
      <c:valAx>
        <c:axId val="229105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105672"/>
        <c:crosses val="autoZero"/>
        <c:crossBetween val="between"/>
        <c:majorUnit val="0.2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'3.1'!$C$2</c:f>
              <c:strCache>
                <c:ptCount val="1"/>
                <c:pt idx="0">
                  <c:v>Petty trade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'3.1'!$C$3:$C$8</c:f>
              <c:numCache>
                <c:formatCode>0%</c:formatCode>
                <c:ptCount val="6"/>
                <c:pt idx="0">
                  <c:v>0.3380281690140845</c:v>
                </c:pt>
                <c:pt idx="1">
                  <c:v>0.20796460176991149</c:v>
                </c:pt>
                <c:pt idx="2">
                  <c:v>0.1081081081081081</c:v>
                </c:pt>
                <c:pt idx="3">
                  <c:v>4.6391752577319589E-2</c:v>
                </c:pt>
                <c:pt idx="4">
                  <c:v>0.25</c:v>
                </c:pt>
                <c:pt idx="5">
                  <c:v>0.13186813186813187</c:v>
                </c:pt>
              </c:numCache>
            </c:numRef>
          </c:val>
          <c:extLst>
            <c:ext xmlns:c16="http://schemas.microsoft.com/office/drawing/2014/chart" uri="{C3380CC4-5D6E-409C-BE32-E72D297353CC}">
              <c16:uniqueId val="{00000000-CF84-44E6-A5F0-ACBDEEC37727}"/>
            </c:ext>
          </c:extLst>
        </c:ser>
        <c:ser>
          <c:idx val="1"/>
          <c:order val="1"/>
          <c:tx>
            <c:strRef>
              <c:f>'3.1'!$D$2</c:f>
              <c:strCache>
                <c:ptCount val="1"/>
                <c:pt idx="0">
                  <c:v>Sale of food assistance items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'3.1'!$D$3:$D$8</c:f>
              <c:numCache>
                <c:formatCode>0%</c:formatCode>
                <c:ptCount val="6"/>
                <c:pt idx="0">
                  <c:v>8.4507042253521125E-2</c:v>
                </c:pt>
                <c:pt idx="1">
                  <c:v>5.3097345132743362E-2</c:v>
                </c:pt>
                <c:pt idx="2">
                  <c:v>0.32432432432432434</c:v>
                </c:pt>
                <c:pt idx="3">
                  <c:v>0.53608247422680411</c:v>
                </c:pt>
                <c:pt idx="4">
                  <c:v>2.7777777777777776E-2</c:v>
                </c:pt>
                <c:pt idx="5">
                  <c:v>2.197802197802198E-2</c:v>
                </c:pt>
              </c:numCache>
            </c:numRef>
          </c:val>
          <c:extLst>
            <c:ext xmlns:c16="http://schemas.microsoft.com/office/drawing/2014/chart" uri="{C3380CC4-5D6E-409C-BE32-E72D297353CC}">
              <c16:uniqueId val="{00000001-CF84-44E6-A5F0-ACBDEEC37727}"/>
            </c:ext>
          </c:extLst>
        </c:ser>
        <c:ser>
          <c:idx val="2"/>
          <c:order val="2"/>
          <c:tx>
            <c:strRef>
              <c:f>'3.1'!$E$2</c:f>
              <c:strCache>
                <c:ptCount val="1"/>
                <c:pt idx="0">
                  <c:v>Transfers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'3.1'!$E$3:$E$8</c:f>
              <c:numCache>
                <c:formatCode>0%</c:formatCode>
                <c:ptCount val="6"/>
                <c:pt idx="0">
                  <c:v>5.6338028169014093E-2</c:v>
                </c:pt>
                <c:pt idx="1">
                  <c:v>0.20796460176991149</c:v>
                </c:pt>
                <c:pt idx="2">
                  <c:v>3.6036036036036036E-2</c:v>
                </c:pt>
                <c:pt idx="3">
                  <c:v>6.1855670103092786E-2</c:v>
                </c:pt>
                <c:pt idx="4">
                  <c:v>0.16666666666666663</c:v>
                </c:pt>
                <c:pt idx="5">
                  <c:v>0.4175824175824176</c:v>
                </c:pt>
              </c:numCache>
            </c:numRef>
          </c:val>
          <c:extLst>
            <c:ext xmlns:c16="http://schemas.microsoft.com/office/drawing/2014/chart" uri="{C3380CC4-5D6E-409C-BE32-E72D297353CC}">
              <c16:uniqueId val="{00000002-CF84-44E6-A5F0-ACBDEEC37727}"/>
            </c:ext>
          </c:extLst>
        </c:ser>
        <c:ser>
          <c:idx val="3"/>
          <c:order val="3"/>
          <c:tx>
            <c:strRef>
              <c:f>'3.1'!$F$2</c:f>
              <c:strCache>
                <c:ptCount val="1"/>
                <c:pt idx="0">
                  <c:v>Collection and sales of firewood/charcoal/grass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'3.1'!$F$3:$F$8</c:f>
              <c:numCache>
                <c:formatCode>0%</c:formatCode>
                <c:ptCount val="6"/>
                <c:pt idx="0">
                  <c:v>5.6338028169014093E-2</c:v>
                </c:pt>
                <c:pt idx="1">
                  <c:v>0.11061946902654868</c:v>
                </c:pt>
                <c:pt idx="2">
                  <c:v>0.15315315315315314</c:v>
                </c:pt>
                <c:pt idx="3">
                  <c:v>0.2422680412371134</c:v>
                </c:pt>
                <c:pt idx="4">
                  <c:v>0.25</c:v>
                </c:pt>
                <c:pt idx="5">
                  <c:v>8.7912087912087919E-2</c:v>
                </c:pt>
              </c:numCache>
            </c:numRef>
          </c:val>
          <c:extLst>
            <c:ext xmlns:c16="http://schemas.microsoft.com/office/drawing/2014/chart" uri="{C3380CC4-5D6E-409C-BE32-E72D297353CC}">
              <c16:uniqueId val="{00000003-CF84-44E6-A5F0-ACBDEEC37727}"/>
            </c:ext>
          </c:extLst>
        </c:ser>
        <c:ser>
          <c:idx val="4"/>
          <c:order val="4"/>
          <c:tx>
            <c:strRef>
              <c:f>'3.1'!$G$2</c:f>
              <c:strCache>
                <c:ptCount val="1"/>
                <c:pt idx="0">
                  <c:v>Non-agricultural wage labour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'3.1'!$G$3:$G$8</c:f>
              <c:numCache>
                <c:formatCode>0%</c:formatCode>
                <c:ptCount val="6"/>
                <c:pt idx="0">
                  <c:v>0.21126760563380281</c:v>
                </c:pt>
                <c:pt idx="1">
                  <c:v>0.13716814159292035</c:v>
                </c:pt>
                <c:pt idx="2">
                  <c:v>0.17117117117117117</c:v>
                </c:pt>
                <c:pt idx="3">
                  <c:v>3.0927835051546393E-2</c:v>
                </c:pt>
                <c:pt idx="4">
                  <c:v>8.3333333333333315E-2</c:v>
                </c:pt>
                <c:pt idx="5">
                  <c:v>9.8901098901098911E-2</c:v>
                </c:pt>
              </c:numCache>
            </c:numRef>
          </c:val>
          <c:extLst>
            <c:ext xmlns:c16="http://schemas.microsoft.com/office/drawing/2014/chart" uri="{C3380CC4-5D6E-409C-BE32-E72D297353CC}">
              <c16:uniqueId val="{00000004-CF84-44E6-A5F0-ACBDEEC37727}"/>
            </c:ext>
          </c:extLst>
        </c:ser>
        <c:ser>
          <c:idx val="5"/>
          <c:order val="5"/>
          <c:tx>
            <c:strRef>
              <c:f>'3.1'!$H$2</c:f>
              <c:strCache>
                <c:ptCount val="1"/>
                <c:pt idx="0">
                  <c:v>Salaried Work</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'3.1'!$H$3:$H$8</c:f>
              <c:numCache>
                <c:formatCode>0%</c:formatCode>
                <c:ptCount val="6"/>
                <c:pt idx="0">
                  <c:v>8.4507042253521125E-2</c:v>
                </c:pt>
                <c:pt idx="1">
                  <c:v>7.9646017699115043E-2</c:v>
                </c:pt>
                <c:pt idx="2">
                  <c:v>0.13513513513513514</c:v>
                </c:pt>
                <c:pt idx="3">
                  <c:v>4.1237113402061848E-2</c:v>
                </c:pt>
                <c:pt idx="4">
                  <c:v>0.1388888888888889</c:v>
                </c:pt>
                <c:pt idx="5">
                  <c:v>7.6923076923076927E-2</c:v>
                </c:pt>
              </c:numCache>
            </c:numRef>
          </c:val>
          <c:extLst>
            <c:ext xmlns:c16="http://schemas.microsoft.com/office/drawing/2014/chart" uri="{C3380CC4-5D6E-409C-BE32-E72D297353CC}">
              <c16:uniqueId val="{00000005-CF84-44E6-A5F0-ACBDEEC37727}"/>
            </c:ext>
          </c:extLst>
        </c:ser>
        <c:ser>
          <c:idx val="6"/>
          <c:order val="6"/>
          <c:tx>
            <c:strRef>
              <c:f>'3.1'!$I$2</c:f>
              <c:strCache>
                <c:ptCount val="1"/>
                <c:pt idx="0">
                  <c:v>Small business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'3.1'!$I$3:$I$8</c:f>
              <c:numCache>
                <c:formatCode>0%</c:formatCode>
                <c:ptCount val="6"/>
                <c:pt idx="0">
                  <c:v>7.0422535211267609E-2</c:v>
                </c:pt>
                <c:pt idx="1">
                  <c:v>0.16371681415929204</c:v>
                </c:pt>
                <c:pt idx="2">
                  <c:v>3.6036036036036036E-2</c:v>
                </c:pt>
                <c:pt idx="3">
                  <c:v>1.5463917525773196E-2</c:v>
                </c:pt>
                <c:pt idx="4">
                  <c:v>5.5555555555555552E-2</c:v>
                </c:pt>
                <c:pt idx="5">
                  <c:v>4.3956043956043959E-2</c:v>
                </c:pt>
              </c:numCache>
            </c:numRef>
          </c:val>
          <c:extLst>
            <c:ext xmlns:c16="http://schemas.microsoft.com/office/drawing/2014/chart" uri="{C3380CC4-5D6E-409C-BE32-E72D297353CC}">
              <c16:uniqueId val="{00000006-CF84-44E6-A5F0-ACBDEEC37727}"/>
            </c:ext>
          </c:extLst>
        </c:ser>
        <c:ser>
          <c:idx val="7"/>
          <c:order val="7"/>
          <c:tx>
            <c:strRef>
              <c:f>'3.1'!$J$2</c:f>
              <c:strCache>
                <c:ptCount val="1"/>
                <c:pt idx="0">
                  <c:v>Agricultural wage labour</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'3.1'!$J$3:$J$8</c:f>
              <c:numCache>
                <c:formatCode>0%</c:formatCode>
                <c:ptCount val="6"/>
                <c:pt idx="0">
                  <c:v>7.0422535211267609E-2</c:v>
                </c:pt>
                <c:pt idx="1">
                  <c:v>2.6548672566371681E-2</c:v>
                </c:pt>
                <c:pt idx="2">
                  <c:v>2.7027027027027025E-2</c:v>
                </c:pt>
                <c:pt idx="3">
                  <c:v>1.0309278350515462E-2</c:v>
                </c:pt>
                <c:pt idx="4">
                  <c:v>0</c:v>
                </c:pt>
                <c:pt idx="5">
                  <c:v>0</c:v>
                </c:pt>
              </c:numCache>
            </c:numRef>
          </c:val>
          <c:extLst>
            <c:ext xmlns:c16="http://schemas.microsoft.com/office/drawing/2014/chart" uri="{C3380CC4-5D6E-409C-BE32-E72D297353CC}">
              <c16:uniqueId val="{00000007-CF84-44E6-A5F0-ACBDEEC37727}"/>
            </c:ext>
          </c:extLst>
        </c:ser>
        <c:ser>
          <c:idx val="8"/>
          <c:order val="8"/>
          <c:tx>
            <c:strRef>
              <c:f>'3.1'!$K$2</c:f>
              <c:strCache>
                <c:ptCount val="1"/>
                <c:pt idx="0">
                  <c:v>Begging</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'3.1'!$A$3:$B$8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'3.1'!$K$3:$K$8</c:f>
              <c:numCache>
                <c:formatCode>0%</c:formatCode>
                <c:ptCount val="6"/>
                <c:pt idx="0">
                  <c:v>0</c:v>
                </c:pt>
                <c:pt idx="1">
                  <c:v>0</c:v>
                </c:pt>
                <c:pt idx="2">
                  <c:v>9.0090090090090089E-3</c:v>
                </c:pt>
                <c:pt idx="3">
                  <c:v>5.154639175257731E-3</c:v>
                </c:pt>
                <c:pt idx="4">
                  <c:v>0</c:v>
                </c:pt>
                <c:pt idx="5">
                  <c:v>0.10989010989010989</c:v>
                </c:pt>
              </c:numCache>
            </c:numRef>
          </c:val>
          <c:extLst>
            <c:ext xmlns:c16="http://schemas.microsoft.com/office/drawing/2014/chart" uri="{C3380CC4-5D6E-409C-BE32-E72D297353CC}">
              <c16:uniqueId val="{00000008-CF84-44E6-A5F0-ACBDEEC37727}"/>
            </c:ext>
          </c:extLst>
        </c:ser>
        <c:dLbls>
          <c:dLblPos val="ctr"/>
          <c:showLegendKey val="0"/>
          <c:showVal val="1"/>
          <c:showCatName val="0"/>
          <c:showSerName val="0"/>
          <c:showPercent val="0"/>
          <c:showBubbleSize val="0"/>
        </c:dLbls>
        <c:gapWidth val="90"/>
        <c:overlap val="100"/>
        <c:axId val="227872776"/>
        <c:axId val="227872384"/>
      </c:barChart>
      <c:catAx>
        <c:axId val="22787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7872384"/>
        <c:crosses val="autoZero"/>
        <c:auto val="1"/>
        <c:lblAlgn val="ctr"/>
        <c:lblOffset val="100"/>
        <c:noMultiLvlLbl val="0"/>
      </c:catAx>
      <c:valAx>
        <c:axId val="2278723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7872776"/>
        <c:crosses val="autoZero"/>
        <c:crossBetween val="between"/>
        <c:majorUnit val="0.25"/>
      </c:valAx>
      <c:spPr>
        <a:noFill/>
        <a:ln>
          <a:noFill/>
        </a:ln>
        <a:effectLst/>
      </c:spPr>
    </c:plotArea>
    <c:legend>
      <c:legendPos val="r"/>
      <c:layout>
        <c:manualLayout>
          <c:xMode val="edge"/>
          <c:yMode val="edge"/>
          <c:x val="0.65415056580209874"/>
          <c:y val="5.6212421300098223E-2"/>
          <c:w val="0.33656510150931329"/>
          <c:h val="0.8003220456338663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Sheet1!$P$2</c:f>
              <c:strCache>
                <c:ptCount val="1"/>
                <c:pt idx="0">
                  <c:v>Firewood/charcoal/grass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Sheet1!$P$4:$P$13</c:f>
              <c:numCache>
                <c:formatCode>0%</c:formatCode>
                <c:ptCount val="3"/>
                <c:pt idx="0">
                  <c:v>0.14499999999999999</c:v>
                </c:pt>
                <c:pt idx="1">
                  <c:v>0.224</c:v>
                </c:pt>
                <c:pt idx="2">
                  <c:v>0.44400000000000001</c:v>
                </c:pt>
              </c:numCache>
            </c:numRef>
          </c:val>
          <c:extLst>
            <c:ext xmlns:c16="http://schemas.microsoft.com/office/drawing/2014/chart" uri="{C3380CC4-5D6E-409C-BE32-E72D297353CC}">
              <c16:uniqueId val="{00000000-8FB1-4807-AB7A-BC737AF969A3}"/>
            </c:ext>
          </c:extLst>
        </c:ser>
        <c:ser>
          <c:idx val="1"/>
          <c:order val="1"/>
          <c:tx>
            <c:strRef>
              <c:f>Sheet1!$Q$2</c:f>
              <c:strCache>
                <c:ptCount val="1"/>
                <c:pt idx="0">
                  <c:v>Petty trade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Sheet1!$Q$4:$Q$13</c:f>
              <c:numCache>
                <c:formatCode>0%</c:formatCode>
                <c:ptCount val="3"/>
                <c:pt idx="0">
                  <c:v>0.17100000000000001</c:v>
                </c:pt>
                <c:pt idx="1">
                  <c:v>0.20799999999999999</c:v>
                </c:pt>
                <c:pt idx="2">
                  <c:v>0.33300000000000002</c:v>
                </c:pt>
              </c:numCache>
            </c:numRef>
          </c:val>
          <c:extLst>
            <c:ext xmlns:c16="http://schemas.microsoft.com/office/drawing/2014/chart" uri="{C3380CC4-5D6E-409C-BE32-E72D297353CC}">
              <c16:uniqueId val="{00000001-8FB1-4807-AB7A-BC737AF969A3}"/>
            </c:ext>
          </c:extLst>
        </c:ser>
        <c:ser>
          <c:idx val="2"/>
          <c:order val="2"/>
          <c:tx>
            <c:strRef>
              <c:f>Sheet1!$R$2</c:f>
              <c:strCache>
                <c:ptCount val="1"/>
                <c:pt idx="0">
                  <c:v>Sale of food assistance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Sheet1!$R$4:$R$13</c:f>
              <c:numCache>
                <c:formatCode>0%</c:formatCode>
                <c:ptCount val="3"/>
                <c:pt idx="0">
                  <c:v>0.21099999999999999</c:v>
                </c:pt>
                <c:pt idx="1">
                  <c:v>0.35199999999999998</c:v>
                </c:pt>
                <c:pt idx="2">
                  <c:v>0</c:v>
                </c:pt>
              </c:numCache>
            </c:numRef>
          </c:val>
          <c:extLst>
            <c:ext xmlns:c16="http://schemas.microsoft.com/office/drawing/2014/chart" uri="{C3380CC4-5D6E-409C-BE32-E72D297353CC}">
              <c16:uniqueId val="{00000002-8FB1-4807-AB7A-BC737AF969A3}"/>
            </c:ext>
          </c:extLst>
        </c:ser>
        <c:ser>
          <c:idx val="3"/>
          <c:order val="3"/>
          <c:tx>
            <c:strRef>
              <c:f>Sheet1!$S$2</c:f>
              <c:strCache>
                <c:ptCount val="1"/>
                <c:pt idx="0">
                  <c:v>Non-agricultural wage labour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Sheet1!$S$4:$S$13</c:f>
              <c:numCache>
                <c:formatCode>0%</c:formatCode>
                <c:ptCount val="3"/>
                <c:pt idx="0">
                  <c:v>0.14499999999999999</c:v>
                </c:pt>
                <c:pt idx="1">
                  <c:v>6.4000000000000001E-2</c:v>
                </c:pt>
                <c:pt idx="2">
                  <c:v>0</c:v>
                </c:pt>
              </c:numCache>
            </c:numRef>
          </c:val>
          <c:extLst>
            <c:ext xmlns:c16="http://schemas.microsoft.com/office/drawing/2014/chart" uri="{C3380CC4-5D6E-409C-BE32-E72D297353CC}">
              <c16:uniqueId val="{00000003-8FB1-4807-AB7A-BC737AF969A3}"/>
            </c:ext>
          </c:extLst>
        </c:ser>
        <c:ser>
          <c:idx val="4"/>
          <c:order val="4"/>
          <c:tx>
            <c:strRef>
              <c:f>Sheet1!$T$2</c:f>
              <c:strCache>
                <c:ptCount val="1"/>
                <c:pt idx="0">
                  <c:v>Transfers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Sheet1!$T$4:$T$13</c:f>
              <c:numCache>
                <c:formatCode>0%</c:formatCode>
                <c:ptCount val="3"/>
                <c:pt idx="0">
                  <c:v>0.13200000000000001</c:v>
                </c:pt>
                <c:pt idx="1">
                  <c:v>1.6E-2</c:v>
                </c:pt>
                <c:pt idx="2">
                  <c:v>0</c:v>
                </c:pt>
              </c:numCache>
            </c:numRef>
          </c:val>
          <c:extLst>
            <c:ext xmlns:c16="http://schemas.microsoft.com/office/drawing/2014/chart" uri="{C3380CC4-5D6E-409C-BE32-E72D297353CC}">
              <c16:uniqueId val="{00000004-8FB1-4807-AB7A-BC737AF969A3}"/>
            </c:ext>
          </c:extLst>
        </c:ser>
        <c:ser>
          <c:idx val="5"/>
          <c:order val="5"/>
          <c:tx>
            <c:strRef>
              <c:f>Sheet1!$U$2</c:f>
              <c:strCache>
                <c:ptCount val="1"/>
                <c:pt idx="0">
                  <c:v>Small business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Sheet1!$U$4:$U$13</c:f>
              <c:numCache>
                <c:formatCode>0%</c:formatCode>
                <c:ptCount val="3"/>
                <c:pt idx="0">
                  <c:v>6.6000000000000003E-2</c:v>
                </c:pt>
                <c:pt idx="1">
                  <c:v>0.04</c:v>
                </c:pt>
                <c:pt idx="2">
                  <c:v>0.111</c:v>
                </c:pt>
              </c:numCache>
            </c:numRef>
          </c:val>
          <c:extLst>
            <c:ext xmlns:c16="http://schemas.microsoft.com/office/drawing/2014/chart" uri="{C3380CC4-5D6E-409C-BE32-E72D297353CC}">
              <c16:uniqueId val="{00000005-8FB1-4807-AB7A-BC737AF969A3}"/>
            </c:ext>
          </c:extLst>
        </c:ser>
        <c:ser>
          <c:idx val="6"/>
          <c:order val="6"/>
          <c:tx>
            <c:strRef>
              <c:f>Sheet1!$V$2</c:f>
              <c:strCache>
                <c:ptCount val="1"/>
                <c:pt idx="0">
                  <c:v>Agricultural wage labour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Sheet1!$V$4:$V$13</c:f>
              <c:numCache>
                <c:formatCode>0%</c:formatCode>
                <c:ptCount val="3"/>
                <c:pt idx="0">
                  <c:v>3.9E-2</c:v>
                </c:pt>
                <c:pt idx="1">
                  <c:v>0.08</c:v>
                </c:pt>
                <c:pt idx="2">
                  <c:v>0</c:v>
                </c:pt>
              </c:numCache>
            </c:numRef>
          </c:val>
          <c:extLst>
            <c:ext xmlns:c16="http://schemas.microsoft.com/office/drawing/2014/chart" uri="{C3380CC4-5D6E-409C-BE32-E72D297353CC}">
              <c16:uniqueId val="{00000006-8FB1-4807-AB7A-BC737AF969A3}"/>
            </c:ext>
          </c:extLst>
        </c:ser>
        <c:ser>
          <c:idx val="7"/>
          <c:order val="7"/>
          <c:tx>
            <c:strRef>
              <c:f>Sheet1!$W$2</c:f>
              <c:strCache>
                <c:ptCount val="1"/>
                <c:pt idx="0">
                  <c:v>Salaried work</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Sheet1!$W$4:$W$13</c:f>
              <c:numCache>
                <c:formatCode>0%</c:formatCode>
                <c:ptCount val="3"/>
                <c:pt idx="0">
                  <c:v>7.9000000000000001E-2</c:v>
                </c:pt>
                <c:pt idx="1">
                  <c:v>8.0000000000000002E-3</c:v>
                </c:pt>
                <c:pt idx="2">
                  <c:v>0</c:v>
                </c:pt>
              </c:numCache>
            </c:numRef>
          </c:val>
          <c:extLst>
            <c:ext xmlns:c16="http://schemas.microsoft.com/office/drawing/2014/chart" uri="{C3380CC4-5D6E-409C-BE32-E72D297353CC}">
              <c16:uniqueId val="{00000007-8FB1-4807-AB7A-BC737AF969A3}"/>
            </c:ext>
          </c:extLst>
        </c:ser>
        <c:ser>
          <c:idx val="8"/>
          <c:order val="8"/>
          <c:tx>
            <c:strRef>
              <c:f>Sheet1!$X$2</c:f>
              <c:strCache>
                <c:ptCount val="1"/>
                <c:pt idx="0">
                  <c:v>Begging</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Sheet1!$X$4:$X$13</c:f>
              <c:numCache>
                <c:formatCode>0%</c:formatCode>
                <c:ptCount val="3"/>
                <c:pt idx="0">
                  <c:v>0</c:v>
                </c:pt>
                <c:pt idx="1">
                  <c:v>8.0000000000000002E-3</c:v>
                </c:pt>
                <c:pt idx="2">
                  <c:v>0.111</c:v>
                </c:pt>
              </c:numCache>
            </c:numRef>
          </c:val>
          <c:extLst>
            <c:ext xmlns:c16="http://schemas.microsoft.com/office/drawing/2014/chart" uri="{C3380CC4-5D6E-409C-BE32-E72D297353CC}">
              <c16:uniqueId val="{00000008-8FB1-4807-AB7A-BC737AF969A3}"/>
            </c:ext>
          </c:extLst>
        </c:ser>
        <c:ser>
          <c:idx val="9"/>
          <c:order val="9"/>
          <c:tx>
            <c:strRef>
              <c:f>Sheet1!$Y$2</c:f>
              <c:strCache>
                <c:ptCount val="1"/>
                <c:pt idx="0">
                  <c:v>Other</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Sheet1!$A$4:$B$13</c:f>
              <c:strCache>
                <c:ptCount val="3"/>
                <c:pt idx="0">
                  <c:v>Jory, Kashafa, Alredais (1 &amp; 2)</c:v>
                </c:pt>
                <c:pt idx="1">
                  <c:v>Alagaya (1 &amp; 2)</c:v>
                </c:pt>
                <c:pt idx="2">
                  <c:v>Um Sangoor</c:v>
                </c:pt>
              </c:strCache>
            </c:strRef>
          </c:cat>
          <c:val>
            <c:numRef>
              <c:f>Sheet1!$Y$4:$Y$13</c:f>
              <c:numCache>
                <c:formatCode>0%</c:formatCode>
                <c:ptCount val="3"/>
                <c:pt idx="0">
                  <c:v>1.2999999999999999E-2</c:v>
                </c:pt>
                <c:pt idx="1">
                  <c:v>0</c:v>
                </c:pt>
                <c:pt idx="2">
                  <c:v>0</c:v>
                </c:pt>
              </c:numCache>
            </c:numRef>
          </c:val>
          <c:extLst>
            <c:ext xmlns:c16="http://schemas.microsoft.com/office/drawing/2014/chart" uri="{C3380CC4-5D6E-409C-BE32-E72D297353CC}">
              <c16:uniqueId val="{00000009-8FB1-4807-AB7A-BC737AF969A3}"/>
            </c:ext>
          </c:extLst>
        </c:ser>
        <c:dLbls>
          <c:dLblPos val="ctr"/>
          <c:showLegendKey val="0"/>
          <c:showVal val="1"/>
          <c:showCatName val="0"/>
          <c:showSerName val="0"/>
          <c:showPercent val="0"/>
          <c:showBubbleSize val="0"/>
        </c:dLbls>
        <c:gapWidth val="90"/>
        <c:overlap val="100"/>
        <c:axId val="229967760"/>
        <c:axId val="229968152"/>
      </c:barChart>
      <c:catAx>
        <c:axId val="2299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968152"/>
        <c:crosses val="autoZero"/>
        <c:auto val="1"/>
        <c:lblAlgn val="ctr"/>
        <c:lblOffset val="100"/>
        <c:noMultiLvlLbl val="0"/>
      </c:catAx>
      <c:valAx>
        <c:axId val="2299681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967760"/>
        <c:crosses val="autoZero"/>
        <c:crossBetween val="between"/>
        <c:majorUnit val="0.2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Sheet1!$D$1:$D$3</c:f>
              <c:strCache>
                <c:ptCount val="3"/>
                <c:pt idx="0">
                  <c:v>Limited labour opportunities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3"/>
                <c:pt idx="0">
                  <c:v>Jory, Kashafa, Alredais (1 &amp; 2)</c:v>
                </c:pt>
                <c:pt idx="1">
                  <c:v>Alagaya (1 &amp; 2)</c:v>
                </c:pt>
                <c:pt idx="2">
                  <c:v>Um Sangoor</c:v>
                </c:pt>
              </c:strCache>
              <c:extLst/>
            </c:strRef>
          </c:cat>
          <c:val>
            <c:numRef>
              <c:f>Sheet1!$D$4:$D$13</c:f>
              <c:numCache>
                <c:formatCode>0%</c:formatCode>
                <c:ptCount val="3"/>
                <c:pt idx="0">
                  <c:v>0.89100000000000001</c:v>
                </c:pt>
                <c:pt idx="1">
                  <c:v>0.54</c:v>
                </c:pt>
                <c:pt idx="2">
                  <c:v>0.92900000000000005</c:v>
                </c:pt>
              </c:numCache>
              <c:extLst/>
            </c:numRef>
          </c:val>
          <c:extLst>
            <c:ext xmlns:c16="http://schemas.microsoft.com/office/drawing/2014/chart" uri="{C3380CC4-5D6E-409C-BE32-E72D297353CC}">
              <c16:uniqueId val="{00000000-3F33-4552-B77F-D1A170F3A1F2}"/>
            </c:ext>
          </c:extLst>
        </c:ser>
        <c:ser>
          <c:idx val="1"/>
          <c:order val="1"/>
          <c:tx>
            <c:strRef>
              <c:f>Sheet1!$E$1:$E$3</c:f>
              <c:strCache>
                <c:ptCount val="3"/>
                <c:pt idx="0">
                  <c:v>Limited physical access to markets/jobs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3"/>
                <c:pt idx="0">
                  <c:v>Jory, Kashafa, Alredais (1 &amp; 2)</c:v>
                </c:pt>
                <c:pt idx="1">
                  <c:v>Alagaya (1 &amp; 2)</c:v>
                </c:pt>
                <c:pt idx="2">
                  <c:v>Um Sangoor</c:v>
                </c:pt>
              </c:strCache>
              <c:extLst/>
            </c:strRef>
          </c:cat>
          <c:val>
            <c:numRef>
              <c:f>Sheet1!$E$4:$E$13</c:f>
              <c:numCache>
                <c:formatCode>0%</c:formatCode>
                <c:ptCount val="3"/>
                <c:pt idx="0">
                  <c:v>0.35099999999999998</c:v>
                </c:pt>
                <c:pt idx="1">
                  <c:v>0.151</c:v>
                </c:pt>
                <c:pt idx="2">
                  <c:v>0.27100000000000002</c:v>
                </c:pt>
              </c:numCache>
              <c:extLst/>
            </c:numRef>
          </c:val>
          <c:extLst>
            <c:ext xmlns:c16="http://schemas.microsoft.com/office/drawing/2014/chart" uri="{C3380CC4-5D6E-409C-BE32-E72D297353CC}">
              <c16:uniqueId val="{00000001-3F33-4552-B77F-D1A170F3A1F2}"/>
            </c:ext>
          </c:extLst>
        </c:ser>
        <c:ser>
          <c:idx val="2"/>
          <c:order val="2"/>
          <c:tx>
            <c:strRef>
              <c:f>Sheet1!$F$1:$F$3</c:f>
              <c:strCache>
                <c:ptCount val="3"/>
                <c:pt idx="0">
                  <c:v>No access to land for farming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3"/>
                <c:pt idx="0">
                  <c:v>Jory, Kashafa, Alredais (1 &amp; 2)</c:v>
                </c:pt>
                <c:pt idx="1">
                  <c:v>Alagaya (1 &amp; 2)</c:v>
                </c:pt>
                <c:pt idx="2">
                  <c:v>Um Sangoor</c:v>
                </c:pt>
              </c:strCache>
              <c:extLst/>
            </c:strRef>
          </c:cat>
          <c:val>
            <c:numRef>
              <c:f>Sheet1!$F$4:$F$13</c:f>
              <c:numCache>
                <c:formatCode>0%</c:formatCode>
                <c:ptCount val="3"/>
                <c:pt idx="0">
                  <c:v>0.12</c:v>
                </c:pt>
                <c:pt idx="1">
                  <c:v>5.0999999999999997E-2</c:v>
                </c:pt>
                <c:pt idx="2">
                  <c:v>0.14899999999999999</c:v>
                </c:pt>
              </c:numCache>
              <c:extLst/>
            </c:numRef>
          </c:val>
          <c:extLst>
            <c:ext xmlns:c16="http://schemas.microsoft.com/office/drawing/2014/chart" uri="{C3380CC4-5D6E-409C-BE32-E72D297353CC}">
              <c16:uniqueId val="{00000002-3F33-4552-B77F-D1A170F3A1F2}"/>
            </c:ext>
          </c:extLst>
        </c:ser>
        <c:ser>
          <c:idx val="3"/>
          <c:order val="3"/>
          <c:tx>
            <c:strRef>
              <c:f>Sheet1!$G$1:$G$3</c:f>
              <c:strCache>
                <c:ptCount val="3"/>
                <c:pt idx="0">
                  <c:v>Insufficent household labour force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3"/>
                <c:pt idx="0">
                  <c:v>Jory, Kashafa, Alredais (1 &amp; 2)</c:v>
                </c:pt>
                <c:pt idx="1">
                  <c:v>Alagaya (1 &amp; 2)</c:v>
                </c:pt>
                <c:pt idx="2">
                  <c:v>Um Sangoor</c:v>
                </c:pt>
              </c:strCache>
              <c:extLst/>
            </c:strRef>
          </c:cat>
          <c:val>
            <c:numRef>
              <c:f>Sheet1!$G$4:$G$13</c:f>
              <c:numCache>
                <c:formatCode>0%</c:formatCode>
                <c:ptCount val="3"/>
                <c:pt idx="0">
                  <c:v>3.1E-2</c:v>
                </c:pt>
                <c:pt idx="1">
                  <c:v>0.22</c:v>
                </c:pt>
                <c:pt idx="2">
                  <c:v>5.0999999999999997E-2</c:v>
                </c:pt>
              </c:numCache>
              <c:extLst/>
            </c:numRef>
          </c:val>
          <c:extLst>
            <c:ext xmlns:c16="http://schemas.microsoft.com/office/drawing/2014/chart" uri="{C3380CC4-5D6E-409C-BE32-E72D297353CC}">
              <c16:uniqueId val="{00000003-3F33-4552-B77F-D1A170F3A1F2}"/>
            </c:ext>
          </c:extLst>
        </c:ser>
        <c:ser>
          <c:idx val="4"/>
          <c:order val="4"/>
          <c:tx>
            <c:strRef>
              <c:f>Sheet1!$H$1:$H$3</c:f>
              <c:strCache>
                <c:ptCount val="3"/>
                <c:pt idx="0">
                  <c:v>Low wage/salary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3"/>
                <c:pt idx="0">
                  <c:v>Jory, Kashafa, Alredais (1 &amp; 2)</c:v>
                </c:pt>
                <c:pt idx="1">
                  <c:v>Alagaya (1 &amp; 2)</c:v>
                </c:pt>
                <c:pt idx="2">
                  <c:v>Um Sangoor</c:v>
                </c:pt>
              </c:strCache>
              <c:extLst/>
            </c:strRef>
          </c:cat>
          <c:val>
            <c:numRef>
              <c:f>Sheet1!$H$4:$H$13</c:f>
              <c:numCache>
                <c:formatCode>0%</c:formatCode>
                <c:ptCount val="3"/>
                <c:pt idx="0">
                  <c:v>0.10299999999999999</c:v>
                </c:pt>
                <c:pt idx="1">
                  <c:v>4.5999999999999999E-2</c:v>
                </c:pt>
                <c:pt idx="2">
                  <c:v>4.5999999999999999E-2</c:v>
                </c:pt>
              </c:numCache>
              <c:extLst/>
            </c:numRef>
          </c:val>
          <c:extLst>
            <c:ext xmlns:c16="http://schemas.microsoft.com/office/drawing/2014/chart" uri="{C3380CC4-5D6E-409C-BE32-E72D297353CC}">
              <c16:uniqueId val="{00000004-3F33-4552-B77F-D1A170F3A1F2}"/>
            </c:ext>
          </c:extLst>
        </c:ser>
        <c:ser>
          <c:idx val="5"/>
          <c:order val="5"/>
          <c:tx>
            <c:strRef>
              <c:f>Sheet1!$I$1:$I$3</c:f>
              <c:strCache>
                <c:ptCount val="3"/>
                <c:pt idx="0">
                  <c:v>Insecurity</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3"/>
                <c:pt idx="0">
                  <c:v>Jory, Kashafa, Alredais (1 &amp; 2)</c:v>
                </c:pt>
                <c:pt idx="1">
                  <c:v>Alagaya (1 &amp; 2)</c:v>
                </c:pt>
                <c:pt idx="2">
                  <c:v>Um Sangoor</c:v>
                </c:pt>
              </c:strCache>
              <c:extLst/>
            </c:strRef>
          </c:cat>
          <c:val>
            <c:numRef>
              <c:f>Sheet1!$I$4:$I$13</c:f>
              <c:numCache>
                <c:formatCode>0%</c:formatCode>
                <c:ptCount val="3"/>
                <c:pt idx="0">
                  <c:v>0.04</c:v>
                </c:pt>
                <c:pt idx="1">
                  <c:v>0.106</c:v>
                </c:pt>
                <c:pt idx="2">
                  <c:v>3.0000000000000001E-3</c:v>
                </c:pt>
              </c:numCache>
              <c:extLst/>
            </c:numRef>
          </c:val>
          <c:extLst>
            <c:ext xmlns:c16="http://schemas.microsoft.com/office/drawing/2014/chart" uri="{C3380CC4-5D6E-409C-BE32-E72D297353CC}">
              <c16:uniqueId val="{00000005-3F33-4552-B77F-D1A170F3A1F2}"/>
            </c:ext>
          </c:extLst>
        </c:ser>
        <c:dLbls>
          <c:dLblPos val="outEnd"/>
          <c:showLegendKey val="0"/>
          <c:showVal val="1"/>
          <c:showCatName val="0"/>
          <c:showSerName val="0"/>
          <c:showPercent val="0"/>
          <c:showBubbleSize val="0"/>
        </c:dLbls>
        <c:gapWidth val="150"/>
        <c:axId val="229968936"/>
        <c:axId val="229969328"/>
      </c:barChart>
      <c:catAx>
        <c:axId val="22996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969328"/>
        <c:crosses val="autoZero"/>
        <c:auto val="1"/>
        <c:lblAlgn val="ctr"/>
        <c:lblOffset val="100"/>
        <c:noMultiLvlLbl val="0"/>
      </c:catAx>
      <c:valAx>
        <c:axId val="229969328"/>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229968936"/>
        <c:crosses val="autoZero"/>
        <c:crossBetween val="between"/>
        <c:majorUnit val="0.2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'3.3'!$C$2</c:f>
              <c:strCache>
                <c:ptCount val="1"/>
                <c:pt idx="0">
                  <c:v>Mostly a man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'3.3'!$A$3:$B$8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'3.3'!$C$3:$C$8</c:f>
              <c:numCache>
                <c:formatCode>0%</c:formatCode>
                <c:ptCount val="6"/>
                <c:pt idx="0">
                  <c:v>0.42499999999999999</c:v>
                </c:pt>
                <c:pt idx="1">
                  <c:v>2.9850746268656719E-2</c:v>
                </c:pt>
                <c:pt idx="2">
                  <c:v>0.54545454545454541</c:v>
                </c:pt>
                <c:pt idx="3">
                  <c:v>2.2026431718061672E-2</c:v>
                </c:pt>
                <c:pt idx="4">
                  <c:v>0.64772727272727271</c:v>
                </c:pt>
                <c:pt idx="5">
                  <c:v>1.5325670498084292E-2</c:v>
                </c:pt>
              </c:numCache>
            </c:numRef>
          </c:val>
          <c:extLst>
            <c:ext xmlns:c16="http://schemas.microsoft.com/office/drawing/2014/chart" uri="{C3380CC4-5D6E-409C-BE32-E72D297353CC}">
              <c16:uniqueId val="{00000000-6BAC-4584-8F8B-2C606451A6FF}"/>
            </c:ext>
          </c:extLst>
        </c:ser>
        <c:ser>
          <c:idx val="1"/>
          <c:order val="1"/>
          <c:tx>
            <c:strRef>
              <c:f>'3.3'!$D$2</c:f>
              <c:strCache>
                <c:ptCount val="1"/>
                <c:pt idx="0">
                  <c:v>Mostly a woman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'3.3'!$A$3:$B$8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'3.3'!$D$3:$D$8</c:f>
              <c:numCache>
                <c:formatCode>0%</c:formatCode>
                <c:ptCount val="6"/>
                <c:pt idx="0">
                  <c:v>0.47499999999999998</c:v>
                </c:pt>
                <c:pt idx="1">
                  <c:v>0.95895522388059706</c:v>
                </c:pt>
                <c:pt idx="2">
                  <c:v>0.4049586776859504</c:v>
                </c:pt>
                <c:pt idx="3">
                  <c:v>0.97797356828193827</c:v>
                </c:pt>
                <c:pt idx="4">
                  <c:v>0.31818181818181818</c:v>
                </c:pt>
                <c:pt idx="5">
                  <c:v>0.9808429118773947</c:v>
                </c:pt>
              </c:numCache>
            </c:numRef>
          </c:val>
          <c:extLst>
            <c:ext xmlns:c16="http://schemas.microsoft.com/office/drawing/2014/chart" uri="{C3380CC4-5D6E-409C-BE32-E72D297353CC}">
              <c16:uniqueId val="{00000001-6BAC-4584-8F8B-2C606451A6FF}"/>
            </c:ext>
          </c:extLst>
        </c:ser>
        <c:ser>
          <c:idx val="2"/>
          <c:order val="2"/>
          <c:tx>
            <c:strRef>
              <c:f>'3.3'!$E$2</c:f>
              <c:strCache>
                <c:ptCount val="1"/>
                <c:pt idx="0">
                  <c:v>Mostly joint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'3.3'!$A$3:$B$8</c:f>
              <c:multiLvlStrCache>
                <c:ptCount val="6"/>
                <c:lvl>
                  <c:pt idx="0">
                    <c:v>Male</c:v>
                  </c:pt>
                  <c:pt idx="1">
                    <c:v>Female</c:v>
                  </c:pt>
                  <c:pt idx="2">
                    <c:v>Male</c:v>
                  </c:pt>
                  <c:pt idx="3">
                    <c:v>Female</c:v>
                  </c:pt>
                  <c:pt idx="4">
                    <c:v>Male</c:v>
                  </c:pt>
                  <c:pt idx="5">
                    <c:v>Female</c:v>
                  </c:pt>
                </c:lvl>
                <c:lvl>
                  <c:pt idx="0">
                    <c:v>Jory, Kashafa, Alredais (1 &amp; 2)</c:v>
                  </c:pt>
                  <c:pt idx="2">
                    <c:v>Alagaya (1 &amp; 2)</c:v>
                  </c:pt>
                  <c:pt idx="4">
                    <c:v>Um Sangoor</c:v>
                  </c:pt>
                </c:lvl>
              </c:multiLvlStrCache>
            </c:multiLvlStrRef>
          </c:cat>
          <c:val>
            <c:numRef>
              <c:f>'3.3'!$E$3:$E$8</c:f>
              <c:numCache>
                <c:formatCode>0%</c:formatCode>
                <c:ptCount val="6"/>
                <c:pt idx="0">
                  <c:v>0.1</c:v>
                </c:pt>
                <c:pt idx="1">
                  <c:v>1.1194029850746268E-2</c:v>
                </c:pt>
                <c:pt idx="2">
                  <c:v>4.9586776859504134E-2</c:v>
                </c:pt>
                <c:pt idx="3">
                  <c:v>0</c:v>
                </c:pt>
                <c:pt idx="4">
                  <c:v>3.4090909090909088E-2</c:v>
                </c:pt>
                <c:pt idx="5">
                  <c:v>3.831417624521073E-3</c:v>
                </c:pt>
              </c:numCache>
            </c:numRef>
          </c:val>
          <c:extLst>
            <c:ext xmlns:c16="http://schemas.microsoft.com/office/drawing/2014/chart" uri="{C3380CC4-5D6E-409C-BE32-E72D297353CC}">
              <c16:uniqueId val="{00000002-6BAC-4584-8F8B-2C606451A6FF}"/>
            </c:ext>
          </c:extLst>
        </c:ser>
        <c:dLbls>
          <c:dLblPos val="ctr"/>
          <c:showLegendKey val="0"/>
          <c:showVal val="1"/>
          <c:showCatName val="0"/>
          <c:showSerName val="0"/>
          <c:showPercent val="0"/>
          <c:showBubbleSize val="0"/>
        </c:dLbls>
        <c:gapWidth val="150"/>
        <c:overlap val="100"/>
        <c:axId val="229731416"/>
        <c:axId val="229731808"/>
      </c:barChart>
      <c:catAx>
        <c:axId val="22973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731808"/>
        <c:crosses val="autoZero"/>
        <c:auto val="1"/>
        <c:lblAlgn val="ctr"/>
        <c:lblOffset val="100"/>
        <c:noMultiLvlLbl val="0"/>
      </c:catAx>
      <c:valAx>
        <c:axId val="22973180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731416"/>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Sheet1!$C$2</c:f>
              <c:strCache>
                <c:ptCount val="1"/>
                <c:pt idx="0">
                  <c:v>Poor</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Sheet1!$C$3:$C$11</c:f>
              <c:numCache>
                <c:formatCode>0%</c:formatCode>
                <c:ptCount val="3"/>
                <c:pt idx="0">
                  <c:v>2.9000000000000001E-2</c:v>
                </c:pt>
                <c:pt idx="1">
                  <c:v>0.40899999999999997</c:v>
                </c:pt>
                <c:pt idx="2">
                  <c:v>0.59</c:v>
                </c:pt>
              </c:numCache>
            </c:numRef>
          </c:val>
          <c:extLst>
            <c:ext xmlns:c16="http://schemas.microsoft.com/office/drawing/2014/chart" uri="{C3380CC4-5D6E-409C-BE32-E72D297353CC}">
              <c16:uniqueId val="{00000000-C303-46E3-9AD7-0137B126A581}"/>
            </c:ext>
          </c:extLst>
        </c:ser>
        <c:ser>
          <c:idx val="1"/>
          <c:order val="1"/>
          <c:tx>
            <c:strRef>
              <c:f>Sheet1!$D$2</c:f>
              <c:strCache>
                <c:ptCount val="1"/>
                <c:pt idx="0">
                  <c:v>Borderline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Sheet1!$D$3:$D$11</c:f>
              <c:numCache>
                <c:formatCode>0%</c:formatCode>
                <c:ptCount val="3"/>
                <c:pt idx="0">
                  <c:v>0.114</c:v>
                </c:pt>
                <c:pt idx="1">
                  <c:v>0.23699999999999999</c:v>
                </c:pt>
                <c:pt idx="2">
                  <c:v>0.124</c:v>
                </c:pt>
              </c:numCache>
            </c:numRef>
          </c:val>
          <c:extLst>
            <c:ext xmlns:c16="http://schemas.microsoft.com/office/drawing/2014/chart" uri="{C3380CC4-5D6E-409C-BE32-E72D297353CC}">
              <c16:uniqueId val="{00000001-C303-46E3-9AD7-0137B126A581}"/>
            </c:ext>
          </c:extLst>
        </c:ser>
        <c:ser>
          <c:idx val="2"/>
          <c:order val="2"/>
          <c:tx>
            <c:strRef>
              <c:f>Sheet1!$E$2</c:f>
              <c:strCache>
                <c:ptCount val="1"/>
                <c:pt idx="0">
                  <c:v>Acceptable</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Sheet1!$A$3:$B$11</c:f>
              <c:strCache>
                <c:ptCount val="3"/>
                <c:pt idx="0">
                  <c:v>Jory, Kashafa, Alredais (1 &amp; 2)</c:v>
                </c:pt>
                <c:pt idx="1">
                  <c:v>Alagaya (1 &amp; 2)</c:v>
                </c:pt>
                <c:pt idx="2">
                  <c:v>Um Sangoor</c:v>
                </c:pt>
              </c:strCache>
            </c:strRef>
          </c:cat>
          <c:val>
            <c:numRef>
              <c:f>Sheet1!$E$3:$E$11</c:f>
              <c:numCache>
                <c:formatCode>0%</c:formatCode>
                <c:ptCount val="3"/>
                <c:pt idx="0">
                  <c:v>0.85699999999999998</c:v>
                </c:pt>
                <c:pt idx="1">
                  <c:v>0.35399999999999998</c:v>
                </c:pt>
                <c:pt idx="2">
                  <c:v>0.28599999999999998</c:v>
                </c:pt>
              </c:numCache>
            </c:numRef>
          </c:val>
          <c:extLst>
            <c:ext xmlns:c16="http://schemas.microsoft.com/office/drawing/2014/chart" uri="{C3380CC4-5D6E-409C-BE32-E72D297353CC}">
              <c16:uniqueId val="{00000002-C303-46E3-9AD7-0137B126A581}"/>
            </c:ext>
          </c:extLst>
        </c:ser>
        <c:dLbls>
          <c:dLblPos val="ctr"/>
          <c:showLegendKey val="0"/>
          <c:showVal val="1"/>
          <c:showCatName val="0"/>
          <c:showSerName val="0"/>
          <c:showPercent val="0"/>
          <c:showBubbleSize val="0"/>
        </c:dLbls>
        <c:gapWidth val="90"/>
        <c:overlap val="100"/>
        <c:axId val="229732200"/>
        <c:axId val="229732592"/>
      </c:barChart>
      <c:catAx>
        <c:axId val="22973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732592"/>
        <c:crosses val="autoZero"/>
        <c:auto val="1"/>
        <c:lblAlgn val="ctr"/>
        <c:lblOffset val="100"/>
        <c:noMultiLvlLbl val="0"/>
      </c:catAx>
      <c:valAx>
        <c:axId val="229732592"/>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Proportion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732200"/>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949D2B-4A69-7544-9957-2D56223D4817}" type="datetimeFigureOut">
              <a:rPr lang="en-US" smtClean="0"/>
              <a:t>11/30/2018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A4ADC47-9B8B-C24C-8FEE-6E5B23251AA3}" type="slidenum">
              <a:rPr lang="en-US" smtClean="0"/>
              <a:t>‹#›</a:t>
            </a:fld>
            <a:endParaRPr lang="en-US" dirty="0"/>
          </a:p>
        </p:txBody>
      </p:sp>
    </p:spTree>
    <p:extLst>
      <p:ext uri="{BB962C8B-B14F-4D97-AF65-F5344CB8AC3E}">
        <p14:creationId xmlns:p14="http://schemas.microsoft.com/office/powerpoint/2010/main" val="70234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E866FC-51E1-8B48-B1A5-B76A01A3056F}" type="datetimeFigureOut">
              <a:rPr lang="en-US"/>
              <a:pPr/>
              <a:t>11/30/2018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B57D4E-62BA-C840-8BDF-DC9628084789}" type="slidenum">
              <a:rPr/>
              <a:pPr/>
              <a:t>‹#›</a:t>
            </a:fld>
            <a:endParaRPr lang="en-US"/>
          </a:p>
        </p:txBody>
      </p:sp>
    </p:spTree>
    <p:extLst>
      <p:ext uri="{BB962C8B-B14F-4D97-AF65-F5344CB8AC3E}">
        <p14:creationId xmlns:p14="http://schemas.microsoft.com/office/powerpoint/2010/main" val="3289156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57D4E-62BA-C840-8BDF-DC9628084789}" type="slidenum">
              <a:rPr lang="en-US" smtClean="0"/>
              <a:pPr/>
              <a:t>14</a:t>
            </a:fld>
            <a:endParaRPr lang="en-US" dirty="0"/>
          </a:p>
        </p:txBody>
      </p:sp>
    </p:spTree>
    <p:extLst>
      <p:ext uri="{BB962C8B-B14F-4D97-AF65-F5344CB8AC3E}">
        <p14:creationId xmlns:p14="http://schemas.microsoft.com/office/powerpoint/2010/main" val="238055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Results for the safety indicator show that an average 97% of interviewed South Sudanese beneficiaries across all three clusters did not report experiencing any safety problems travelling to, from or at WFP program sites. This represents 17 points above the corporate SRF target of 80% and thus, constitutes a very satisfactory outcome for WFP operations in White Nile. T</a:t>
            </a:r>
          </a:p>
          <a:p>
            <a:endParaRPr lang="en-US" dirty="0"/>
          </a:p>
        </p:txBody>
      </p:sp>
      <p:sp>
        <p:nvSpPr>
          <p:cNvPr id="4" name="Slide Number Placeholder 3"/>
          <p:cNvSpPr>
            <a:spLocks noGrp="1"/>
          </p:cNvSpPr>
          <p:nvPr>
            <p:ph type="sldNum" sz="quarter" idx="10"/>
          </p:nvPr>
        </p:nvSpPr>
        <p:spPr/>
        <p:txBody>
          <a:bodyPr/>
          <a:lstStyle/>
          <a:p>
            <a:fld id="{28B57D4E-62BA-C840-8BDF-DC9628084789}" type="slidenum">
              <a:rPr lang="en-US" smtClean="0"/>
              <a:pPr/>
              <a:t>45</a:t>
            </a:fld>
            <a:endParaRPr lang="en-US" dirty="0"/>
          </a:p>
        </p:txBody>
      </p:sp>
    </p:spTree>
    <p:extLst>
      <p:ext uri="{BB962C8B-B14F-4D97-AF65-F5344CB8AC3E}">
        <p14:creationId xmlns:p14="http://schemas.microsoft.com/office/powerpoint/2010/main" val="1409654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TextBox 13"/>
          <p:cNvSpPr txBox="1"/>
          <p:nvPr userDrawn="1"/>
        </p:nvSpPr>
        <p:spPr>
          <a:xfrm>
            <a:off x="539750" y="0"/>
            <a:ext cx="8604250" cy="5400675"/>
          </a:xfrm>
          <a:prstGeom prst="rect">
            <a:avLst/>
          </a:prstGeom>
          <a:solidFill>
            <a:srgbClr val="70BCFF"/>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fontAlgn="auto">
              <a:spcBef>
                <a:spcPts val="0"/>
              </a:spcBef>
              <a:spcAft>
                <a:spcPts val="0"/>
              </a:spcAft>
              <a:defRPr/>
            </a:pPr>
            <a:endParaRPr lang="en-US">
              <a:solidFill>
                <a:srgbClr val="0065A2"/>
              </a:solidFill>
            </a:endParaRPr>
          </a:p>
        </p:txBody>
      </p:sp>
      <p:sp>
        <p:nvSpPr>
          <p:cNvPr id="10" name="TextBox 9"/>
          <p:cNvSpPr txBox="1"/>
          <p:nvPr userDrawn="1"/>
        </p:nvSpPr>
        <p:spPr>
          <a:xfrm>
            <a:off x="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endParaRPr lang="en-US">
              <a:solidFill>
                <a:srgbClr val="0065A2"/>
              </a:solidFill>
            </a:endParaRPr>
          </a:p>
        </p:txBody>
      </p:sp>
      <p:sp>
        <p:nvSpPr>
          <p:cNvPr id="13" name="Rectangle 10"/>
          <p:cNvSpPr>
            <a:spLocks noChangeArrowheads="1"/>
          </p:cNvSpPr>
          <p:nvPr userDrawn="1"/>
        </p:nvSpPr>
        <p:spPr bwMode="auto">
          <a:xfrm>
            <a:off x="0" y="2907375"/>
            <a:ext cx="7010400" cy="1602658"/>
          </a:xfrm>
          <a:prstGeom prst="rect">
            <a:avLst/>
          </a:prstGeom>
          <a:solidFill>
            <a:srgbClr val="0091FF">
              <a:alpha val="70000"/>
            </a:srgbClr>
          </a:solidFill>
          <a:ln w="25400">
            <a:noFill/>
            <a:round/>
            <a:headEnd/>
            <a:tailEnd/>
          </a:ln>
        </p:spPr>
        <p:txBody>
          <a:bodyPr wrap="square" anchor="ctr">
            <a:spAutoFit/>
          </a:bodyPr>
          <a:lstStyle/>
          <a:p>
            <a:endParaRPr lang="en-US">
              <a:latin typeface="Calibri" pitchFamily="34" charset="0"/>
            </a:endParaRPr>
          </a:p>
        </p:txBody>
      </p:sp>
      <p:sp>
        <p:nvSpPr>
          <p:cNvPr id="3" name="TextBox 2"/>
          <p:cNvSpPr txBox="1"/>
          <p:nvPr/>
        </p:nvSpPr>
        <p:spPr>
          <a:xfrm>
            <a:off x="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endParaRPr lang="en-US">
              <a:solidFill>
                <a:srgbClr val="0065A2"/>
              </a:solidFill>
            </a:endParaRPr>
          </a:p>
        </p:txBody>
      </p:sp>
      <p:sp>
        <p:nvSpPr>
          <p:cNvPr id="4" name="Rectangle 10"/>
          <p:cNvSpPr>
            <a:spLocks noChangeArrowheads="1"/>
          </p:cNvSpPr>
          <p:nvPr/>
        </p:nvSpPr>
        <p:spPr bwMode="auto">
          <a:xfrm>
            <a:off x="0" y="2907376"/>
            <a:ext cx="7010400" cy="1602658"/>
          </a:xfrm>
          <a:prstGeom prst="rect">
            <a:avLst/>
          </a:prstGeom>
          <a:solidFill>
            <a:srgbClr val="0091FF">
              <a:alpha val="70000"/>
            </a:srgbClr>
          </a:solidFill>
          <a:ln w="25400">
            <a:noFill/>
            <a:round/>
            <a:headEnd/>
            <a:tailEnd/>
          </a:ln>
        </p:spPr>
        <p:txBody>
          <a:bodyPr wrap="square" anchor="ctr">
            <a:spAutoFit/>
          </a:bodyPr>
          <a:lstStyle/>
          <a:p>
            <a:endParaRPr lang="en-US">
              <a:latin typeface="Calibri" pitchFamily="34" charset="0"/>
            </a:endParaRPr>
          </a:p>
        </p:txBody>
      </p:sp>
      <p:sp>
        <p:nvSpPr>
          <p:cNvPr id="12" name="TextBox 11"/>
          <p:cNvSpPr txBox="1"/>
          <p:nvPr/>
        </p:nvSpPr>
        <p:spPr>
          <a:xfrm>
            <a:off x="2339752" y="4725144"/>
            <a:ext cx="184666" cy="369332"/>
          </a:xfrm>
          <a:prstGeom prst="rect">
            <a:avLst/>
          </a:prstGeom>
          <a:noFill/>
        </p:spPr>
        <p:txBody>
          <a:bodyPr wrap="none" rtlCol="0">
            <a:spAutoFit/>
          </a:bodyPr>
          <a:lstStyle/>
          <a:p>
            <a:endParaRPr lang="en-US" dirty="0"/>
          </a:p>
        </p:txBody>
      </p:sp>
      <p:sp>
        <p:nvSpPr>
          <p:cNvPr id="15" name="Text Placeholder 14"/>
          <p:cNvSpPr>
            <a:spLocks noGrp="1"/>
          </p:cNvSpPr>
          <p:nvPr>
            <p:ph type="body" sz="quarter" idx="10" hasCustomPrompt="1"/>
          </p:nvPr>
        </p:nvSpPr>
        <p:spPr>
          <a:xfrm>
            <a:off x="826111" y="4725144"/>
            <a:ext cx="4360705" cy="359891"/>
          </a:xfrm>
          <a:prstGeom prst="rect">
            <a:avLst/>
          </a:prstGeom>
        </p:spPr>
        <p:txBody>
          <a:bodyPr vert="horz"/>
          <a:lstStyle>
            <a:lvl1pPr marL="0" indent="0" algn="l">
              <a:buNone/>
              <a:defRPr sz="1500" baseline="0">
                <a:solidFill>
                  <a:schemeClr val="bg1"/>
                </a:solidFill>
                <a:latin typeface="Verdana"/>
                <a:cs typeface="Verdana"/>
              </a:defRPr>
            </a:lvl1pPr>
            <a:lvl2pPr marL="457200" indent="0" algn="l">
              <a:buNone/>
              <a:defRPr sz="1500">
                <a:solidFill>
                  <a:schemeClr val="bg1"/>
                </a:solidFill>
                <a:latin typeface="Verdana"/>
                <a:cs typeface="Verdana"/>
              </a:defRPr>
            </a:lvl2pPr>
            <a:lvl3pPr marL="914400" indent="0" algn="l">
              <a:buNone/>
              <a:defRPr sz="1500">
                <a:solidFill>
                  <a:schemeClr val="bg1"/>
                </a:solidFill>
                <a:latin typeface="Verdana"/>
                <a:cs typeface="Verdana"/>
              </a:defRPr>
            </a:lvl3pPr>
            <a:lvl4pPr marL="1371600" indent="0" algn="l">
              <a:buNone/>
              <a:defRPr sz="1500">
                <a:solidFill>
                  <a:schemeClr val="bg1"/>
                </a:solidFill>
                <a:latin typeface="Verdana"/>
                <a:cs typeface="Verdana"/>
              </a:defRPr>
            </a:lvl4pPr>
            <a:lvl5pPr marL="1828800" indent="0" algn="l">
              <a:buNone/>
              <a:defRPr sz="1500">
                <a:solidFill>
                  <a:schemeClr val="bg1"/>
                </a:solidFill>
                <a:latin typeface="Verdana"/>
                <a:cs typeface="Verdana"/>
              </a:defRPr>
            </a:lvl5pPr>
          </a:lstStyle>
          <a:p>
            <a:pPr lvl="0"/>
            <a:r>
              <a:rPr lang="en-US" dirty="0"/>
              <a:t>Edit date</a:t>
            </a:r>
          </a:p>
        </p:txBody>
      </p:sp>
      <p:sp>
        <p:nvSpPr>
          <p:cNvPr id="9" name="Text Placeholder 8"/>
          <p:cNvSpPr>
            <a:spLocks noGrp="1"/>
          </p:cNvSpPr>
          <p:nvPr>
            <p:ph type="body" sz="quarter" idx="11" hasCustomPrompt="1"/>
          </p:nvPr>
        </p:nvSpPr>
        <p:spPr>
          <a:xfrm>
            <a:off x="826111" y="3731544"/>
            <a:ext cx="6072082" cy="541338"/>
          </a:xfrm>
          <a:prstGeom prst="rect">
            <a:avLst/>
          </a:prstGeom>
        </p:spPr>
        <p:txBody>
          <a:bodyPr vert="horz" lIns="0" tIns="0" rIns="0" bIns="0"/>
          <a:lstStyle>
            <a:lvl1pPr marL="0" indent="0">
              <a:buNone/>
              <a:defRPr sz="280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itle 10"/>
          <p:cNvSpPr>
            <a:spLocks noGrp="1"/>
          </p:cNvSpPr>
          <p:nvPr>
            <p:ph type="title" hasCustomPrompt="1"/>
          </p:nvPr>
        </p:nvSpPr>
        <p:spPr>
          <a:xfrm>
            <a:off x="826111" y="3167537"/>
            <a:ext cx="6072082" cy="715962"/>
          </a:xfrm>
          <a:prstGeom prst="rect">
            <a:avLst/>
          </a:prstGeom>
        </p:spPr>
        <p:txBody>
          <a:bodyPr vert="horz" lIns="0" tIns="0" rIns="0" bIns="0"/>
          <a:lstStyle>
            <a:lvl1pPr algn="l">
              <a:defRPr sz="3500" b="1">
                <a:solidFill>
                  <a:srgbClr val="FFFFFF"/>
                </a:solidFill>
                <a:latin typeface="Verdana"/>
                <a:cs typeface="Verdana"/>
              </a:defRPr>
            </a:lvl1pPr>
          </a:lstStyle>
          <a:p>
            <a:r>
              <a:rPr lang="en-US" dirty="0"/>
              <a:t>Click to edit title</a:t>
            </a:r>
          </a:p>
        </p:txBody>
      </p:sp>
      <p:sp>
        <p:nvSpPr>
          <p:cNvPr id="16" name="TextBox 15"/>
          <p:cNvSpPr txBox="1"/>
          <p:nvPr userDrawn="1"/>
        </p:nvSpPr>
        <p:spPr>
          <a:xfrm>
            <a:off x="2339752" y="4725144"/>
            <a:ext cx="184666" cy="369332"/>
          </a:xfrm>
          <a:prstGeom prst="rect">
            <a:avLst/>
          </a:prstGeom>
          <a:noFill/>
        </p:spPr>
        <p:txBody>
          <a:bodyPr wrap="none" rtlCol="0">
            <a:spAutoFit/>
          </a:body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950" y="5400674"/>
            <a:ext cx="3735247" cy="14573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ictures with content and capture 2">
    <p:spTree>
      <p:nvGrpSpPr>
        <p:cNvPr id="1" name=""/>
        <p:cNvGrpSpPr/>
        <p:nvPr/>
      </p:nvGrpSpPr>
      <p:grpSpPr>
        <a:xfrm>
          <a:off x="0" y="0"/>
          <a:ext cx="0" cy="0"/>
          <a:chOff x="0" y="0"/>
          <a:chExt cx="0" cy="0"/>
        </a:xfrm>
      </p:grpSpPr>
      <p:sp>
        <p:nvSpPr>
          <p:cNvPr id="15" name="Picture Placeholder 2"/>
          <p:cNvSpPr>
            <a:spLocks noGrp="1"/>
          </p:cNvSpPr>
          <p:nvPr>
            <p:ph type="pic" idx="1"/>
          </p:nvPr>
        </p:nvSpPr>
        <p:spPr>
          <a:xfrm>
            <a:off x="539750" y="1540935"/>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p:cNvSpPr>
            <a:spLocks noGrp="1"/>
          </p:cNvSpPr>
          <p:nvPr>
            <p:ph type="pic" idx="10"/>
          </p:nvPr>
        </p:nvSpPr>
        <p:spPr>
          <a:xfrm>
            <a:off x="6330950" y="1540935"/>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p:cNvSpPr>
            <a:spLocks noGrp="1"/>
          </p:cNvSpPr>
          <p:nvPr>
            <p:ph type="pic" idx="11"/>
          </p:nvPr>
        </p:nvSpPr>
        <p:spPr>
          <a:xfrm>
            <a:off x="3435350" y="1540935"/>
            <a:ext cx="2813050" cy="1984026"/>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Text Placeholder 4"/>
          <p:cNvSpPr>
            <a:spLocks noGrp="1"/>
          </p:cNvSpPr>
          <p:nvPr>
            <p:ph type="body" sz="quarter" idx="13"/>
          </p:nvPr>
        </p:nvSpPr>
        <p:spPr>
          <a:xfrm>
            <a:off x="539750" y="3725333"/>
            <a:ext cx="5239045" cy="2700867"/>
          </a:xfrm>
          <a:prstGeom prst="rect">
            <a:avLst/>
          </a:prstGeom>
        </p:spPr>
        <p:txBody>
          <a:bodyPr vert="horz" lIns="0" tIns="0" rIns="0" bIns="0"/>
          <a:lstStyle>
            <a:lvl1pPr marL="180000" indent="-180000">
              <a:spcBef>
                <a:spcPts val="0"/>
              </a:spcBef>
              <a:spcAft>
                <a:spcPts val="600"/>
              </a:spcAft>
              <a:defRPr sz="1400">
                <a:latin typeface="Verdana"/>
                <a:cs typeface="Verdana"/>
              </a:defRPr>
            </a:lvl1pPr>
          </a:lstStyle>
          <a:p>
            <a:pPr lvl="0"/>
            <a:r>
              <a:rPr lang="en-US"/>
              <a:t>Click to edit Master text styles</a:t>
            </a:r>
          </a:p>
        </p:txBody>
      </p:sp>
      <p:sp>
        <p:nvSpPr>
          <p:cNvPr id="7" name="Text Placeholder 6"/>
          <p:cNvSpPr>
            <a:spLocks noGrp="1"/>
          </p:cNvSpPr>
          <p:nvPr>
            <p:ph type="body" sz="quarter" idx="14"/>
          </p:nvPr>
        </p:nvSpPr>
        <p:spPr>
          <a:xfrm>
            <a:off x="6330949" y="3725334"/>
            <a:ext cx="2423583" cy="1701800"/>
          </a:xfrm>
          <a:prstGeom prst="rect">
            <a:avLst/>
          </a:prstGeom>
        </p:spPr>
        <p:txBody>
          <a:bodyPr vert="horz" lIns="0" tIns="0" rIns="0" bIns="0"/>
          <a:lstStyle>
            <a:lvl1pPr marL="0" indent="0">
              <a:spcBef>
                <a:spcPts val="0"/>
              </a:spcBef>
              <a:buFontTx/>
              <a:buNone/>
              <a:defRPr sz="1400" b="1" i="0" baseline="0">
                <a:solidFill>
                  <a:srgbClr val="0088FF"/>
                </a:solidFill>
                <a:latin typeface="Verdana"/>
              </a:defRPr>
            </a:lvl1pPr>
            <a:lvl2pPr marL="0" indent="0">
              <a:spcBef>
                <a:spcPts val="0"/>
              </a:spcBef>
              <a:buFontTx/>
              <a:buNone/>
              <a:defRPr sz="1400" b="1" i="0" baseline="0">
                <a:solidFill>
                  <a:srgbClr val="0088FF"/>
                </a:solidFill>
                <a:latin typeface="Verdana"/>
              </a:defRPr>
            </a:lvl2pPr>
            <a:lvl3pPr marL="0" indent="0">
              <a:spcBef>
                <a:spcPts val="0"/>
              </a:spcBef>
              <a:buFontTx/>
              <a:buNone/>
              <a:defRPr sz="1400" b="1" i="0" baseline="0">
                <a:solidFill>
                  <a:srgbClr val="0088FF"/>
                </a:solidFill>
                <a:latin typeface="Verdana"/>
              </a:defRPr>
            </a:lvl3pPr>
            <a:lvl4pPr marL="0" indent="0">
              <a:spcBef>
                <a:spcPts val="0"/>
              </a:spcBef>
              <a:buFontTx/>
              <a:buNone/>
              <a:defRPr sz="1400" b="1" i="0" baseline="0">
                <a:solidFill>
                  <a:srgbClr val="0088FF"/>
                </a:solidFill>
                <a:latin typeface="Verdana"/>
              </a:defRPr>
            </a:lvl4pPr>
            <a:lvl5pPr marL="0" indent="0">
              <a:spcBef>
                <a:spcPts val="0"/>
              </a:spcBef>
              <a:buFontTx/>
              <a:buNone/>
              <a:defRPr sz="1400" b="1" i="0" baseline="0">
                <a:solidFill>
                  <a:srgbClr val="0088FF"/>
                </a:solidFill>
                <a:latin typeface="Verdana"/>
              </a:defRPr>
            </a:lvl5pPr>
          </a:lstStyle>
          <a:p>
            <a:pPr lvl="0"/>
            <a:r>
              <a:rPr lang="en-US"/>
              <a:t>Click to edit Master text styles</a:t>
            </a:r>
          </a:p>
        </p:txBody>
      </p:sp>
      <p:grpSp>
        <p:nvGrpSpPr>
          <p:cNvPr id="12" name="Group 11"/>
          <p:cNvGrpSpPr/>
          <p:nvPr/>
        </p:nvGrpSpPr>
        <p:grpSpPr>
          <a:xfrm>
            <a:off x="0" y="0"/>
            <a:ext cx="9151938" cy="1127125"/>
            <a:chOff x="0" y="0"/>
            <a:chExt cx="9151938" cy="1127125"/>
          </a:xfrm>
        </p:grpSpPr>
        <p:sp>
          <p:nvSpPr>
            <p:cNvPr id="14"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16" name="Rectangle 15"/>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24"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267618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3" name="TextBox 2"/>
          <p:cNvSpPr txBox="1"/>
          <p:nvPr/>
        </p:nvSpPr>
        <p:spPr>
          <a:xfrm>
            <a:off x="860425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endParaRPr lang="en-US" sz="1800">
              <a:solidFill>
                <a:srgbClr val="0065A2"/>
              </a:solidFill>
            </a:endParaRPr>
          </a:p>
        </p:txBody>
      </p:sp>
      <p:sp>
        <p:nvSpPr>
          <p:cNvPr id="4" name="Rectangle 3"/>
          <p:cNvSpPr/>
          <p:nvPr/>
        </p:nvSpPr>
        <p:spPr>
          <a:xfrm>
            <a:off x="0" y="0"/>
            <a:ext cx="8604250" cy="5400675"/>
          </a:xfrm>
          <a:prstGeom prst="rect">
            <a:avLst/>
          </a:prstGeom>
          <a:solidFill>
            <a:srgbClr val="5BB1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10"/>
          <p:cNvSpPr txBox="1">
            <a:spLocks noChangeArrowheads="1"/>
          </p:cNvSpPr>
          <p:nvPr/>
        </p:nvSpPr>
        <p:spPr bwMode="auto">
          <a:xfrm>
            <a:off x="692150" y="4349750"/>
            <a:ext cx="7086600" cy="256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12" charset="-128"/>
              </a:defRPr>
            </a:lvl1pPr>
            <a:lvl2pPr marL="37931725" indent="-37474525" eaLnBrk="0" hangingPunct="0">
              <a:defRPr sz="2400">
                <a:solidFill>
                  <a:schemeClr val="tx1"/>
                </a:solidFill>
                <a:latin typeface="Arial" pitchFamily="34" charset="0"/>
                <a:ea typeface="ヒラギノ角ゴ Pro W3" pitchFamily="-112" charset="-128"/>
              </a:defRPr>
            </a:lvl2pPr>
            <a:lvl3pPr eaLnBrk="0" hangingPunct="0">
              <a:defRPr sz="2400">
                <a:solidFill>
                  <a:schemeClr val="tx1"/>
                </a:solidFill>
                <a:latin typeface="Arial" pitchFamily="34" charset="0"/>
                <a:ea typeface="ヒラギノ角ゴ Pro W3" pitchFamily="-112" charset="-128"/>
              </a:defRPr>
            </a:lvl3pPr>
            <a:lvl4pPr eaLnBrk="0" hangingPunct="0">
              <a:defRPr sz="2400">
                <a:solidFill>
                  <a:schemeClr val="tx1"/>
                </a:solidFill>
                <a:latin typeface="Arial" pitchFamily="34" charset="0"/>
                <a:ea typeface="ヒラギノ角ゴ Pro W3" pitchFamily="-112" charset="-128"/>
              </a:defRPr>
            </a:lvl4pPr>
            <a:lvl5pPr eaLnBrk="0" hangingPunct="0">
              <a:defRPr sz="2400">
                <a:solidFill>
                  <a:schemeClr val="tx1"/>
                </a:solidFill>
                <a:latin typeface="Arial"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eaLnBrk="1" hangingPunct="1">
              <a:lnSpc>
                <a:spcPts val="1300"/>
              </a:lnSpc>
            </a:pPr>
            <a:r>
              <a:rPr lang="en-GB" sz="1000" b="1" dirty="0">
                <a:solidFill>
                  <a:schemeClr val="bg1"/>
                </a:solidFill>
                <a:latin typeface="Verdana" pitchFamily="34" charset="0"/>
              </a:rPr>
              <a:t>World Food Programme</a:t>
            </a:r>
          </a:p>
        </p:txBody>
      </p:sp>
      <p:pic>
        <p:nvPicPr>
          <p:cNvPr id="6" name="Picture 5" descr="WFPlogo-english-extended-blu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5518150"/>
            <a:ext cx="4359275"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hasCustomPrompt="1"/>
          </p:nvPr>
        </p:nvSpPr>
        <p:spPr>
          <a:xfrm>
            <a:off x="788983" y="4594488"/>
            <a:ext cx="3641726" cy="566168"/>
          </a:xfrm>
          <a:prstGeom prst="rect">
            <a:avLst/>
          </a:prstGeom>
        </p:spPr>
        <p:txBody>
          <a:bodyPr vert="horz" lIns="0" tIns="0" rIns="0" bIns="0"/>
          <a:lstStyle>
            <a:lvl1pPr marL="0" indent="0">
              <a:buNone/>
              <a:defRPr sz="1000">
                <a:solidFill>
                  <a:srgbClr val="FFFFFF"/>
                </a:solidFill>
                <a:latin typeface="Verdana"/>
                <a:cs typeface="Verdana"/>
              </a:defRPr>
            </a:lvl1pPr>
            <a:lvl2pPr marL="457200" indent="0">
              <a:buNone/>
              <a:defRPr sz="1000">
                <a:solidFill>
                  <a:srgbClr val="FFFFFF"/>
                </a:solidFill>
                <a:latin typeface="Verdana"/>
                <a:cs typeface="Verdana"/>
              </a:defRPr>
            </a:lvl2pPr>
            <a:lvl3pPr marL="914400" indent="0">
              <a:buNone/>
              <a:defRPr sz="1000">
                <a:solidFill>
                  <a:srgbClr val="FFFFFF"/>
                </a:solidFill>
                <a:latin typeface="Verdana"/>
                <a:cs typeface="Verdana"/>
              </a:defRPr>
            </a:lvl3pPr>
            <a:lvl4pPr marL="1371600" indent="0">
              <a:buNone/>
              <a:defRPr sz="1000">
                <a:solidFill>
                  <a:srgbClr val="FFFFFF"/>
                </a:solidFill>
                <a:latin typeface="Verdana"/>
                <a:cs typeface="Verdana"/>
              </a:defRPr>
            </a:lvl4pPr>
            <a:lvl5pPr marL="1828800" indent="0">
              <a:buNone/>
              <a:defRPr sz="1000">
                <a:solidFill>
                  <a:srgbClr val="FFFFFF"/>
                </a:solidFill>
                <a:latin typeface="Verdana"/>
                <a:cs typeface="Verdana"/>
              </a:defRPr>
            </a:lvl5pPr>
          </a:lstStyle>
          <a:p>
            <a:pPr lvl="0"/>
            <a:r>
              <a:rPr lang="en-US" dirty="0"/>
              <a:t>Click to insert address and additional text if needed</a:t>
            </a:r>
          </a:p>
        </p:txBody>
      </p:sp>
      <p:sp>
        <p:nvSpPr>
          <p:cNvPr id="10" name="Text Placeholder 14"/>
          <p:cNvSpPr>
            <a:spLocks noGrp="1"/>
          </p:cNvSpPr>
          <p:nvPr>
            <p:ph type="body" sz="quarter" idx="11" hasCustomPrompt="1"/>
          </p:nvPr>
        </p:nvSpPr>
        <p:spPr>
          <a:xfrm>
            <a:off x="7162579" y="6068204"/>
            <a:ext cx="1441671" cy="359891"/>
          </a:xfrm>
          <a:prstGeom prst="rect">
            <a:avLst/>
          </a:prstGeom>
        </p:spPr>
        <p:txBody>
          <a:bodyPr vert="horz" lIns="0" tIns="0" rIns="0" bIns="0"/>
          <a:lstStyle>
            <a:lvl1pPr marL="0" indent="0" algn="r">
              <a:buNone/>
              <a:defRPr sz="1000" baseline="0">
                <a:solidFill>
                  <a:srgbClr val="0088FF"/>
                </a:solidFill>
                <a:latin typeface="Verdana"/>
                <a:cs typeface="Verdana"/>
              </a:defRPr>
            </a:lvl1pPr>
            <a:lvl2pPr marL="457200" indent="0" algn="l">
              <a:buNone/>
              <a:defRPr sz="1500">
                <a:solidFill>
                  <a:schemeClr val="bg1"/>
                </a:solidFill>
                <a:latin typeface="Verdana"/>
                <a:cs typeface="Verdana"/>
              </a:defRPr>
            </a:lvl2pPr>
            <a:lvl3pPr marL="914400" indent="0" algn="l">
              <a:buNone/>
              <a:defRPr sz="1500">
                <a:solidFill>
                  <a:schemeClr val="bg1"/>
                </a:solidFill>
                <a:latin typeface="Verdana"/>
                <a:cs typeface="Verdana"/>
              </a:defRPr>
            </a:lvl3pPr>
            <a:lvl4pPr marL="1371600" indent="0" algn="l">
              <a:buNone/>
              <a:defRPr sz="1500">
                <a:solidFill>
                  <a:schemeClr val="bg1"/>
                </a:solidFill>
                <a:latin typeface="Verdana"/>
                <a:cs typeface="Verdana"/>
              </a:defRPr>
            </a:lvl4pPr>
            <a:lvl5pPr marL="1828800" indent="0" algn="l">
              <a:buNone/>
              <a:defRPr sz="1500">
                <a:solidFill>
                  <a:schemeClr val="bg1"/>
                </a:solidFill>
                <a:latin typeface="Verdana"/>
                <a:cs typeface="Verdana"/>
              </a:defRPr>
            </a:lvl5pPr>
          </a:lstStyle>
          <a:p>
            <a:pPr lvl="0"/>
            <a:r>
              <a:rPr lang="en-US" dirty="0"/>
              <a:t>Edit date</a:t>
            </a:r>
          </a:p>
        </p:txBody>
      </p:sp>
      <p:sp>
        <p:nvSpPr>
          <p:cNvPr id="8" name="TextBox 7"/>
          <p:cNvSpPr txBox="1"/>
          <p:nvPr userDrawn="1"/>
        </p:nvSpPr>
        <p:spPr>
          <a:xfrm>
            <a:off x="8604250" y="0"/>
            <a:ext cx="539750" cy="5400675"/>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endParaRPr lang="en-US" sz="1800">
              <a:solidFill>
                <a:srgbClr val="0065A2"/>
              </a:solidFill>
            </a:endParaRPr>
          </a:p>
        </p:txBody>
      </p:sp>
      <p:sp>
        <p:nvSpPr>
          <p:cNvPr id="9" name="Rectangle 8"/>
          <p:cNvSpPr/>
          <p:nvPr userDrawn="1"/>
        </p:nvSpPr>
        <p:spPr>
          <a:xfrm>
            <a:off x="0" y="0"/>
            <a:ext cx="8604250" cy="5400675"/>
          </a:xfrm>
          <a:prstGeom prst="rect">
            <a:avLst/>
          </a:prstGeom>
          <a:solidFill>
            <a:srgbClr val="5BB1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p:cNvSpPr txBox="1">
            <a:spLocks noChangeArrowheads="1"/>
          </p:cNvSpPr>
          <p:nvPr userDrawn="1"/>
        </p:nvSpPr>
        <p:spPr bwMode="auto">
          <a:xfrm>
            <a:off x="692150" y="4349750"/>
            <a:ext cx="7086600" cy="256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12" charset="-128"/>
              </a:defRPr>
            </a:lvl1pPr>
            <a:lvl2pPr marL="37931725" indent="-37474525" eaLnBrk="0" hangingPunct="0">
              <a:defRPr sz="2400">
                <a:solidFill>
                  <a:schemeClr val="tx1"/>
                </a:solidFill>
                <a:latin typeface="Arial" pitchFamily="34" charset="0"/>
                <a:ea typeface="ヒラギノ角ゴ Pro W3" pitchFamily="-112" charset="-128"/>
              </a:defRPr>
            </a:lvl2pPr>
            <a:lvl3pPr eaLnBrk="0" hangingPunct="0">
              <a:defRPr sz="2400">
                <a:solidFill>
                  <a:schemeClr val="tx1"/>
                </a:solidFill>
                <a:latin typeface="Arial" pitchFamily="34" charset="0"/>
                <a:ea typeface="ヒラギノ角ゴ Pro W3" pitchFamily="-112" charset="-128"/>
              </a:defRPr>
            </a:lvl3pPr>
            <a:lvl4pPr eaLnBrk="0" hangingPunct="0">
              <a:defRPr sz="2400">
                <a:solidFill>
                  <a:schemeClr val="tx1"/>
                </a:solidFill>
                <a:latin typeface="Arial" pitchFamily="34" charset="0"/>
                <a:ea typeface="ヒラギノ角ゴ Pro W3" pitchFamily="-112" charset="-128"/>
              </a:defRPr>
            </a:lvl4pPr>
            <a:lvl5pPr eaLnBrk="0" hangingPunct="0">
              <a:defRPr sz="2400">
                <a:solidFill>
                  <a:schemeClr val="tx1"/>
                </a:solidFill>
                <a:latin typeface="Arial"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eaLnBrk="1" hangingPunct="1">
              <a:lnSpc>
                <a:spcPts val="1300"/>
              </a:lnSpc>
            </a:pPr>
            <a:r>
              <a:rPr lang="en-GB" sz="1000" b="1" dirty="0">
                <a:solidFill>
                  <a:schemeClr val="bg1"/>
                </a:solidFill>
                <a:latin typeface="Verdana" pitchFamily="34" charset="0"/>
              </a:rPr>
              <a:t>World Food Programme</a:t>
            </a:r>
          </a:p>
        </p:txBody>
      </p:sp>
      <p:pic>
        <p:nvPicPr>
          <p:cNvPr id="12" name="Picture 11" descr="WFPlogo-english-extended-blu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313" y="5518150"/>
            <a:ext cx="4359275"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627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C3E5F91F-8759-46AD-B0CA-4E9D54C6440A}" type="slidenum">
              <a:rPr lang="en-US" smtClean="0"/>
              <a:pPr/>
              <a:t>‹#›</a:t>
            </a:fld>
            <a:endParaRPr lang="en-US"/>
          </a:p>
        </p:txBody>
      </p:sp>
    </p:spTree>
    <p:extLst>
      <p:ext uri="{BB962C8B-B14F-4D97-AF65-F5344CB8AC3E}">
        <p14:creationId xmlns:p14="http://schemas.microsoft.com/office/powerpoint/2010/main" val="149775925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4"/>
          <p:cNvSpPr txBox="1">
            <a:spLocks/>
          </p:cNvSpPr>
          <p:nvPr userDrawn="1"/>
        </p:nvSpPr>
        <p:spPr>
          <a:xfrm>
            <a:off x="0" y="1"/>
            <a:ext cx="9144000" cy="1127124"/>
          </a:xfrm>
          <a:prstGeom prst="rect">
            <a:avLst/>
          </a:prstGeom>
          <a:gradFill flip="none" rotWithShape="1">
            <a:gsLst>
              <a:gs pos="0">
                <a:srgbClr val="0088FF"/>
              </a:gs>
              <a:gs pos="40000">
                <a:srgbClr val="008DFF"/>
              </a:gs>
              <a:gs pos="73000">
                <a:srgbClr val="0091FF">
                  <a:alpha val="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14" name="Text Placeholder 13"/>
          <p:cNvSpPr>
            <a:spLocks noGrp="1"/>
          </p:cNvSpPr>
          <p:nvPr>
            <p:ph type="body" sz="quarter" idx="15" hasCustomPrompt="1"/>
          </p:nvPr>
        </p:nvSpPr>
        <p:spPr>
          <a:xfrm>
            <a:off x="484187" y="1341438"/>
            <a:ext cx="8207637" cy="419629"/>
          </a:xfrm>
          <a:prstGeom prst="rect">
            <a:avLst/>
          </a:prstGeom>
        </p:spPr>
        <p:txBody>
          <a:bodyPr vert="horz" lIns="0" tIns="0" rIns="0" bIns="0" anchor="t" anchorCtr="0"/>
          <a:lstStyle>
            <a:lvl1pPr marL="0" indent="0">
              <a:spcBef>
                <a:spcPts val="0"/>
              </a:spcBef>
              <a:buNone/>
              <a:defRPr sz="2000" b="1">
                <a:solidFill>
                  <a:srgbClr val="0088FF"/>
                </a:solidFill>
                <a:latin typeface="Verdana"/>
                <a:cs typeface="Verdana"/>
              </a:defRPr>
            </a:lvl1pPr>
            <a:lvl2pPr marL="457200" indent="0">
              <a:buNone/>
              <a:defRPr sz="2000" b="1">
                <a:solidFill>
                  <a:srgbClr val="0088FF"/>
                </a:solidFill>
                <a:latin typeface="Verdana"/>
                <a:cs typeface="Verdana"/>
              </a:defRPr>
            </a:lvl2pPr>
            <a:lvl3pPr marL="914400" indent="0">
              <a:buNone/>
              <a:defRPr sz="2000" b="1">
                <a:solidFill>
                  <a:srgbClr val="0088FF"/>
                </a:solidFill>
                <a:latin typeface="Verdana"/>
                <a:cs typeface="Verdana"/>
              </a:defRPr>
            </a:lvl3pPr>
            <a:lvl4pPr marL="1371600" indent="0">
              <a:buNone/>
              <a:defRPr sz="2000" b="1">
                <a:solidFill>
                  <a:srgbClr val="0088FF"/>
                </a:solidFill>
                <a:latin typeface="Verdana"/>
                <a:cs typeface="Verdana"/>
              </a:defRPr>
            </a:lvl4pPr>
            <a:lvl5pPr marL="1828800" indent="0">
              <a:buNone/>
              <a:defRPr sz="2000" b="1">
                <a:solidFill>
                  <a:srgbClr val="0088FF"/>
                </a:solidFill>
                <a:latin typeface="Verdana"/>
                <a:cs typeface="Verdana"/>
              </a:defRPr>
            </a:lvl5pPr>
          </a:lstStyle>
          <a:p>
            <a:pPr lvl="0"/>
            <a:r>
              <a:rPr lang="en-US" dirty="0"/>
              <a:t>Click to edit subtitle</a:t>
            </a:r>
          </a:p>
        </p:txBody>
      </p:sp>
      <p:sp>
        <p:nvSpPr>
          <p:cNvPr id="12" name="Title 31"/>
          <p:cNvSpPr>
            <a:spLocks noGrp="1"/>
          </p:cNvSpPr>
          <p:nvPr>
            <p:ph type="title" hasCustomPrompt="1"/>
          </p:nvPr>
        </p:nvSpPr>
        <p:spPr>
          <a:xfrm>
            <a:off x="484186" y="116502"/>
            <a:ext cx="5921638"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0010" y="151158"/>
            <a:ext cx="2193489" cy="855801"/>
          </a:xfrm>
          <a:prstGeom prst="rect">
            <a:avLst/>
          </a:prstGeom>
        </p:spPr>
      </p:pic>
      <p:sp>
        <p:nvSpPr>
          <p:cNvPr id="4" name="Content Placeholder 3"/>
          <p:cNvSpPr>
            <a:spLocks noGrp="1"/>
          </p:cNvSpPr>
          <p:nvPr>
            <p:ph sz="quarter" idx="16"/>
          </p:nvPr>
        </p:nvSpPr>
        <p:spPr>
          <a:xfrm>
            <a:off x="484449" y="1975381"/>
            <a:ext cx="8207375" cy="4588706"/>
          </a:xfrm>
          <a:prstGeom prst="rect">
            <a:avLst/>
          </a:prstGeom>
        </p:spPr>
        <p:txBody>
          <a:bodyPr>
            <a:normAutofit/>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54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484187" y="1600201"/>
            <a:ext cx="3835400" cy="4055532"/>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9"/>
          <p:cNvSpPr>
            <a:spLocks noGrp="1"/>
          </p:cNvSpPr>
          <p:nvPr>
            <p:ph sz="quarter" idx="19"/>
          </p:nvPr>
        </p:nvSpPr>
        <p:spPr>
          <a:xfrm>
            <a:off x="4576439" y="1600201"/>
            <a:ext cx="3835400" cy="4055532"/>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txBox="1">
            <a:spLocks/>
          </p:cNvSpPr>
          <p:nvPr userDrawn="1"/>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9" name="Rectangle 8"/>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sp>
        <p:nvSpPr>
          <p:cNvPr id="15"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243557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7" name="Group 16"/>
          <p:cNvGrpSpPr/>
          <p:nvPr userDrawn="1"/>
        </p:nvGrpSpPr>
        <p:grpSpPr>
          <a:xfrm>
            <a:off x="0" y="0"/>
            <a:ext cx="9151938" cy="1127125"/>
            <a:chOff x="0" y="0"/>
            <a:chExt cx="9151938" cy="1127125"/>
          </a:xfrm>
        </p:grpSpPr>
        <p:sp>
          <p:nvSpPr>
            <p:cNvPr id="18"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19" name="Rectangle 18"/>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14" name="Text Placeholder 13"/>
          <p:cNvSpPr>
            <a:spLocks noGrp="1"/>
          </p:cNvSpPr>
          <p:nvPr>
            <p:ph type="body" sz="quarter" idx="15" hasCustomPrompt="1"/>
          </p:nvPr>
        </p:nvSpPr>
        <p:spPr>
          <a:xfrm>
            <a:off x="484188" y="1507067"/>
            <a:ext cx="3751262" cy="296457"/>
          </a:xfrm>
          <a:prstGeom prst="rect">
            <a:avLst/>
          </a:prstGeom>
        </p:spPr>
        <p:txBody>
          <a:bodyPr vert="horz" lIns="0" tIns="0" rIns="0" bIns="0" anchor="b" anchorCtr="0"/>
          <a:lstStyle>
            <a:lvl1pPr marL="0" indent="0">
              <a:spcBef>
                <a:spcPts val="0"/>
              </a:spcBef>
              <a:buNone/>
              <a:defRPr sz="1700" b="1">
                <a:solidFill>
                  <a:schemeClr val="tx1"/>
                </a:solidFill>
                <a:latin typeface="Verdana"/>
                <a:cs typeface="Verdana"/>
              </a:defRPr>
            </a:lvl1pPr>
            <a:lvl2pPr marL="457200" indent="0">
              <a:buNone/>
              <a:defRPr sz="2000" b="1">
                <a:solidFill>
                  <a:srgbClr val="0088FF"/>
                </a:solidFill>
                <a:latin typeface="Verdana"/>
                <a:cs typeface="Verdana"/>
              </a:defRPr>
            </a:lvl2pPr>
            <a:lvl3pPr marL="914400" indent="0">
              <a:buNone/>
              <a:defRPr sz="2000" b="1">
                <a:solidFill>
                  <a:srgbClr val="0088FF"/>
                </a:solidFill>
                <a:latin typeface="Verdana"/>
                <a:cs typeface="Verdana"/>
              </a:defRPr>
            </a:lvl3pPr>
            <a:lvl4pPr marL="1371600" indent="0">
              <a:buNone/>
              <a:defRPr sz="2000" b="1">
                <a:solidFill>
                  <a:srgbClr val="0088FF"/>
                </a:solidFill>
                <a:latin typeface="Verdana"/>
                <a:cs typeface="Verdana"/>
              </a:defRPr>
            </a:lvl4pPr>
            <a:lvl5pPr marL="1828800" indent="0">
              <a:buNone/>
              <a:defRPr sz="2000" b="1">
                <a:solidFill>
                  <a:srgbClr val="0088FF"/>
                </a:solidFill>
                <a:latin typeface="Verdana"/>
                <a:cs typeface="Verdana"/>
              </a:defRPr>
            </a:lvl5pPr>
          </a:lstStyle>
          <a:p>
            <a:pPr lvl="0"/>
            <a:r>
              <a:rPr lang="en-US" dirty="0"/>
              <a:t>Click to edit subtitle</a:t>
            </a:r>
          </a:p>
        </p:txBody>
      </p:sp>
      <p:sp>
        <p:nvSpPr>
          <p:cNvPr id="8" name="Text Placeholder 13"/>
          <p:cNvSpPr>
            <a:spLocks noGrp="1"/>
          </p:cNvSpPr>
          <p:nvPr>
            <p:ph type="body" sz="quarter" idx="17" hasCustomPrompt="1"/>
          </p:nvPr>
        </p:nvSpPr>
        <p:spPr>
          <a:xfrm>
            <a:off x="4576439" y="1507067"/>
            <a:ext cx="3751262" cy="296457"/>
          </a:xfrm>
          <a:prstGeom prst="rect">
            <a:avLst/>
          </a:prstGeom>
        </p:spPr>
        <p:txBody>
          <a:bodyPr vert="horz" lIns="0" tIns="0" rIns="0" bIns="0" anchor="b" anchorCtr="0"/>
          <a:lstStyle>
            <a:lvl1pPr marL="0" indent="0">
              <a:spcBef>
                <a:spcPts val="0"/>
              </a:spcBef>
              <a:buNone/>
              <a:defRPr sz="1700" b="1">
                <a:solidFill>
                  <a:schemeClr val="tx1"/>
                </a:solidFill>
                <a:latin typeface="Verdana"/>
                <a:cs typeface="Verdana"/>
              </a:defRPr>
            </a:lvl1pPr>
            <a:lvl2pPr marL="457200" indent="0">
              <a:buNone/>
              <a:defRPr sz="2000" b="1">
                <a:solidFill>
                  <a:srgbClr val="0088FF"/>
                </a:solidFill>
                <a:latin typeface="Verdana"/>
                <a:cs typeface="Verdana"/>
              </a:defRPr>
            </a:lvl2pPr>
            <a:lvl3pPr marL="914400" indent="0">
              <a:buNone/>
              <a:defRPr sz="2000" b="1">
                <a:solidFill>
                  <a:srgbClr val="0088FF"/>
                </a:solidFill>
                <a:latin typeface="Verdana"/>
                <a:cs typeface="Verdana"/>
              </a:defRPr>
            </a:lvl3pPr>
            <a:lvl4pPr marL="1371600" indent="0">
              <a:buNone/>
              <a:defRPr sz="2000" b="1">
                <a:solidFill>
                  <a:srgbClr val="0088FF"/>
                </a:solidFill>
                <a:latin typeface="Verdana"/>
                <a:cs typeface="Verdana"/>
              </a:defRPr>
            </a:lvl4pPr>
            <a:lvl5pPr marL="1828800" indent="0">
              <a:buNone/>
              <a:defRPr sz="2000" b="1">
                <a:solidFill>
                  <a:srgbClr val="0088FF"/>
                </a:solidFill>
                <a:latin typeface="Verdana"/>
                <a:cs typeface="Verdana"/>
              </a:defRPr>
            </a:lvl5pPr>
          </a:lstStyle>
          <a:p>
            <a:pPr lvl="0"/>
            <a:r>
              <a:rPr lang="en-US" dirty="0"/>
              <a:t>Click to edit subtitle</a:t>
            </a:r>
          </a:p>
        </p:txBody>
      </p:sp>
      <p:sp>
        <p:nvSpPr>
          <p:cNvPr id="10" name="Content Placeholder 9"/>
          <p:cNvSpPr>
            <a:spLocks noGrp="1"/>
          </p:cNvSpPr>
          <p:nvPr>
            <p:ph sz="quarter" idx="18"/>
          </p:nvPr>
        </p:nvSpPr>
        <p:spPr>
          <a:xfrm>
            <a:off x="484187" y="1972734"/>
            <a:ext cx="3835400" cy="3734330"/>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9"/>
          <p:cNvSpPr>
            <a:spLocks noGrp="1"/>
          </p:cNvSpPr>
          <p:nvPr>
            <p:ph sz="quarter" idx="19"/>
          </p:nvPr>
        </p:nvSpPr>
        <p:spPr>
          <a:xfrm>
            <a:off x="4576439" y="1972734"/>
            <a:ext cx="3835400" cy="3734330"/>
          </a:xfrm>
          <a:prstGeom prst="rect">
            <a:avLst/>
          </a:prstGeom>
        </p:spPr>
        <p:txBody>
          <a:bodyPr vert="horz" lIns="0" tIns="0" rIns="0" bIns="0"/>
          <a:lstStyle>
            <a:lvl1pPr marL="180000" indent="-180000">
              <a:spcBef>
                <a:spcPts val="600"/>
              </a:spcBef>
              <a:defRPr sz="1400">
                <a:latin typeface="Verdana"/>
                <a:cs typeface="Verdana"/>
              </a:defRPr>
            </a:lvl1pPr>
            <a:lvl2pPr marL="360000" indent="-180000">
              <a:spcBef>
                <a:spcPts val="600"/>
              </a:spcBef>
              <a:defRPr sz="1400">
                <a:latin typeface="Verdana"/>
                <a:cs typeface="Verdana"/>
              </a:defRPr>
            </a:lvl2pPr>
            <a:lvl3pPr marL="540000" indent="-180000">
              <a:spcBef>
                <a:spcPts val="600"/>
              </a:spcBef>
              <a:defRPr sz="1400">
                <a:latin typeface="Verdana"/>
                <a:cs typeface="Verdana"/>
              </a:defRPr>
            </a:lvl3pPr>
            <a:lvl4pPr marL="720000" indent="-180000">
              <a:spcBef>
                <a:spcPts val="600"/>
              </a:spcBef>
              <a:defRPr sz="1400">
                <a:latin typeface="Verdana"/>
                <a:cs typeface="Verdana"/>
              </a:defRPr>
            </a:lvl4pPr>
            <a:lvl5pPr marL="900000" indent="-180000">
              <a:spcBef>
                <a:spcPts val="600"/>
              </a:spcBef>
              <a:defRPr sz="1400">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216824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s with content">
    <p:spTree>
      <p:nvGrpSpPr>
        <p:cNvPr id="1" name=""/>
        <p:cNvGrpSpPr/>
        <p:nvPr/>
      </p:nvGrpSpPr>
      <p:grpSpPr>
        <a:xfrm>
          <a:off x="0" y="0"/>
          <a:ext cx="0" cy="0"/>
          <a:chOff x="0" y="0"/>
          <a:chExt cx="0" cy="0"/>
        </a:xfrm>
      </p:grpSpPr>
      <p:grpSp>
        <p:nvGrpSpPr>
          <p:cNvPr id="11" name="Group 10"/>
          <p:cNvGrpSpPr/>
          <p:nvPr userDrawn="1"/>
        </p:nvGrpSpPr>
        <p:grpSpPr>
          <a:xfrm>
            <a:off x="0" y="0"/>
            <a:ext cx="9151938" cy="1127125"/>
            <a:chOff x="0" y="0"/>
            <a:chExt cx="9151938" cy="1127125"/>
          </a:xfrm>
        </p:grpSpPr>
        <p:sp>
          <p:nvSpPr>
            <p:cNvPr id="13"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21" name="Rectangle 20"/>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15" name="Picture Placeholder 2"/>
          <p:cNvSpPr>
            <a:spLocks noGrp="1"/>
          </p:cNvSpPr>
          <p:nvPr>
            <p:ph type="pic" idx="1"/>
          </p:nvPr>
        </p:nvSpPr>
        <p:spPr>
          <a:xfrm>
            <a:off x="484187" y="1676401"/>
            <a:ext cx="2813050" cy="1984026"/>
          </a:xfrm>
          <a:prstGeom prst="rect">
            <a:avLst/>
          </a:prstGeom>
        </p:spPr>
        <p:txBody>
          <a:bodyPr anchor="ctr" anchorCtr="0"/>
          <a:lstStyle>
            <a:lvl1pPr marL="0" indent="0">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p:cNvSpPr>
            <a:spLocks noGrp="1"/>
          </p:cNvSpPr>
          <p:nvPr>
            <p:ph type="pic" idx="10"/>
          </p:nvPr>
        </p:nvSpPr>
        <p:spPr>
          <a:xfrm>
            <a:off x="6275387" y="1676401"/>
            <a:ext cx="2813050" cy="1984026"/>
          </a:xfrm>
          <a:prstGeom prst="rect">
            <a:avLst/>
          </a:prstGeom>
        </p:spPr>
        <p:txBody>
          <a:bodyPr anchor="ctr" anchorCtr="0"/>
          <a:lstStyle>
            <a:lvl1pPr marL="0" indent="0">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p:cNvSpPr>
            <a:spLocks noGrp="1"/>
          </p:cNvSpPr>
          <p:nvPr>
            <p:ph type="pic" idx="11"/>
          </p:nvPr>
        </p:nvSpPr>
        <p:spPr>
          <a:xfrm>
            <a:off x="3379787" y="1676401"/>
            <a:ext cx="2813050" cy="1984026"/>
          </a:xfrm>
          <a:prstGeom prst="rect">
            <a:avLst/>
          </a:prstGeom>
        </p:spPr>
        <p:txBody>
          <a:bodyPr anchor="ctr" anchorCtr="0"/>
          <a:lstStyle>
            <a:lvl1pPr marL="0" indent="0">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33"/>
          <p:cNvSpPr>
            <a:spLocks noGrp="1"/>
          </p:cNvSpPr>
          <p:nvPr>
            <p:ph type="body" sz="quarter" idx="12" hasCustomPrompt="1"/>
          </p:nvPr>
        </p:nvSpPr>
        <p:spPr>
          <a:xfrm>
            <a:off x="484187" y="3861048"/>
            <a:ext cx="4130159" cy="2194520"/>
          </a:xfrm>
          <a:prstGeom prst="rect">
            <a:avLst/>
          </a:prstGeom>
        </p:spPr>
        <p:txBody>
          <a:bodyPr vert="horz" wrap="none" lIns="0" tIns="0" rIns="0" bIns="0" anchor="t" anchorCtr="0"/>
          <a:lstStyle>
            <a:lvl1pPr marL="0" indent="-381600">
              <a:lnSpc>
                <a:spcPct val="200000"/>
              </a:lnSpc>
              <a:spcBef>
                <a:spcPts val="0"/>
              </a:spcBef>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a:t>Click to edit text</a:t>
            </a:r>
          </a:p>
          <a:p>
            <a:pPr lvl="0"/>
            <a:r>
              <a:rPr lang="en-US" dirty="0"/>
              <a:t>Click to edit text</a:t>
            </a:r>
          </a:p>
          <a:p>
            <a:pPr lvl="0"/>
            <a:r>
              <a:rPr lang="en-US" dirty="0"/>
              <a:t>Click to edit text</a:t>
            </a:r>
          </a:p>
          <a:p>
            <a:pPr lvl="0"/>
            <a:r>
              <a:rPr lang="en-US" dirty="0"/>
              <a:t>Click to edit text</a:t>
            </a:r>
          </a:p>
        </p:txBody>
      </p:sp>
      <p:sp>
        <p:nvSpPr>
          <p:cNvPr id="23"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173064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icture with content">
    <p:spTree>
      <p:nvGrpSpPr>
        <p:cNvPr id="1" name=""/>
        <p:cNvGrpSpPr/>
        <p:nvPr/>
      </p:nvGrpSpPr>
      <p:grpSpPr>
        <a:xfrm>
          <a:off x="0" y="0"/>
          <a:ext cx="0" cy="0"/>
          <a:chOff x="0" y="0"/>
          <a:chExt cx="0" cy="0"/>
        </a:xfrm>
      </p:grpSpPr>
      <p:grpSp>
        <p:nvGrpSpPr>
          <p:cNvPr id="18" name="Group 17"/>
          <p:cNvGrpSpPr/>
          <p:nvPr userDrawn="1"/>
        </p:nvGrpSpPr>
        <p:grpSpPr>
          <a:xfrm>
            <a:off x="0" y="0"/>
            <a:ext cx="9151938" cy="1127125"/>
            <a:chOff x="0" y="0"/>
            <a:chExt cx="9151938" cy="1127125"/>
          </a:xfrm>
        </p:grpSpPr>
        <p:sp>
          <p:nvSpPr>
            <p:cNvPr id="19"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20" name="Rectangle 19"/>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5" name="Picture Placeholder 2"/>
          <p:cNvSpPr>
            <a:spLocks noGrp="1"/>
          </p:cNvSpPr>
          <p:nvPr>
            <p:ph type="pic" idx="1"/>
          </p:nvPr>
        </p:nvSpPr>
        <p:spPr>
          <a:xfrm>
            <a:off x="484187" y="1896535"/>
            <a:ext cx="2813050" cy="1984026"/>
          </a:xfrm>
          <a:prstGeom prst="rect">
            <a:avLst/>
          </a:prstGeom>
        </p:spPr>
        <p:txBody>
          <a:bodyPr anchor="ctr" anchorCtr="0"/>
          <a:lstStyle>
            <a:lvl1pPr marL="0" indent="0">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Picture Placeholder 2"/>
          <p:cNvSpPr>
            <a:spLocks noGrp="1"/>
          </p:cNvSpPr>
          <p:nvPr>
            <p:ph type="pic" idx="10"/>
          </p:nvPr>
        </p:nvSpPr>
        <p:spPr>
          <a:xfrm>
            <a:off x="484187" y="3962402"/>
            <a:ext cx="2813050" cy="1984026"/>
          </a:xfrm>
          <a:prstGeom prst="rect">
            <a:avLst/>
          </a:prstGeom>
        </p:spPr>
        <p:txBody>
          <a:bodyPr anchor="ctr" anchorCtr="0"/>
          <a:lstStyle>
            <a:lvl1pPr marL="0" indent="0">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p:cNvSpPr>
            <a:spLocks noGrp="1"/>
          </p:cNvSpPr>
          <p:nvPr>
            <p:ph type="pic" idx="11"/>
          </p:nvPr>
        </p:nvSpPr>
        <p:spPr>
          <a:xfrm>
            <a:off x="3410123" y="1896535"/>
            <a:ext cx="2635250" cy="1984026"/>
          </a:xfrm>
          <a:prstGeom prst="rect">
            <a:avLst/>
          </a:prstGeom>
        </p:spPr>
        <p:txBody>
          <a:bodyPr anchor="ctr" anchorCtr="0"/>
          <a:lstStyle>
            <a:lvl1pPr marL="0" indent="0">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p:cNvSpPr>
            <a:spLocks noGrp="1"/>
          </p:cNvSpPr>
          <p:nvPr>
            <p:ph type="pic" idx="12"/>
          </p:nvPr>
        </p:nvSpPr>
        <p:spPr>
          <a:xfrm>
            <a:off x="3410123" y="3962402"/>
            <a:ext cx="2635250" cy="1984026"/>
          </a:xfrm>
          <a:prstGeom prst="rect">
            <a:avLst/>
          </a:prstGeom>
        </p:spPr>
        <p:txBody>
          <a:bodyPr anchor="ctr" anchorCtr="0"/>
          <a:lstStyle>
            <a:lvl1pPr marL="0" indent="0">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2"/>
          <p:cNvSpPr>
            <a:spLocks noGrp="1"/>
          </p:cNvSpPr>
          <p:nvPr>
            <p:ph type="body" sz="quarter" idx="14" hasCustomPrompt="1"/>
          </p:nvPr>
        </p:nvSpPr>
        <p:spPr>
          <a:xfrm>
            <a:off x="484187" y="1335336"/>
            <a:ext cx="3722365" cy="914400"/>
          </a:xfrm>
          <a:prstGeom prst="rect">
            <a:avLst/>
          </a:prstGeom>
        </p:spPr>
        <p:txBody>
          <a:bodyPr vert="horz" lIns="0" tIns="0" rIns="0" bIns="0" anchor="t" anchorCtr="0"/>
          <a:lstStyle>
            <a:lvl1pPr marL="0" indent="0">
              <a:lnSpc>
                <a:spcPct val="100000"/>
              </a:lnSpc>
              <a:buNone/>
              <a:defRPr sz="2000" b="1" baseline="0">
                <a:solidFill>
                  <a:srgbClr val="0088FF"/>
                </a:solidFill>
                <a:latin typeface="Verdana"/>
                <a:cs typeface="Verdana"/>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5" name="Text Placeholder 14"/>
          <p:cNvSpPr>
            <a:spLocks noGrp="1"/>
          </p:cNvSpPr>
          <p:nvPr>
            <p:ph type="body" sz="quarter" idx="15"/>
          </p:nvPr>
        </p:nvSpPr>
        <p:spPr>
          <a:xfrm>
            <a:off x="6105698" y="1896534"/>
            <a:ext cx="2700338" cy="4049713"/>
          </a:xfrm>
          <a:prstGeom prst="rect">
            <a:avLst/>
          </a:prstGeom>
        </p:spPr>
        <p:txBody>
          <a:bodyPr vert="horz" lIns="0" tIns="0" rIns="0" bIns="0"/>
          <a:lstStyle>
            <a:lvl1pPr marL="180000" indent="-180000">
              <a:lnSpc>
                <a:spcPts val="2000"/>
              </a:lnSpc>
              <a:spcBef>
                <a:spcPts val="0"/>
              </a:spcBef>
              <a:spcAft>
                <a:spcPts val="600"/>
              </a:spcAft>
              <a:defRPr sz="1400" baseline="0">
                <a:latin typeface="Verdana"/>
                <a:cs typeface="Verdana"/>
              </a:defRPr>
            </a:lvl1pPr>
            <a:lvl2pPr marL="180000" indent="-180000">
              <a:lnSpc>
                <a:spcPts val="2000"/>
              </a:lnSpc>
              <a:spcBef>
                <a:spcPts val="0"/>
              </a:spcBef>
              <a:spcAft>
                <a:spcPts val="600"/>
              </a:spcAft>
              <a:defRPr sz="1400">
                <a:latin typeface="Verdana"/>
                <a:cs typeface="Verdana"/>
              </a:defRPr>
            </a:lvl2pPr>
            <a:lvl3pPr marL="180000" indent="-180000">
              <a:lnSpc>
                <a:spcPts val="2000"/>
              </a:lnSpc>
              <a:spcBef>
                <a:spcPts val="0"/>
              </a:spcBef>
              <a:spcAft>
                <a:spcPts val="600"/>
              </a:spcAft>
              <a:defRPr sz="1400">
                <a:latin typeface="Verdana"/>
                <a:cs typeface="Verdana"/>
              </a:defRPr>
            </a:lvl3pPr>
            <a:lvl4pPr marL="180000" indent="-180000">
              <a:lnSpc>
                <a:spcPts val="2000"/>
              </a:lnSpc>
              <a:spcBef>
                <a:spcPts val="0"/>
              </a:spcBef>
              <a:spcAft>
                <a:spcPts val="600"/>
              </a:spcAft>
              <a:defRPr sz="1400">
                <a:latin typeface="Verdana"/>
                <a:cs typeface="Verdana"/>
              </a:defRPr>
            </a:lvl4pPr>
            <a:lvl5pPr marL="180000" indent="-180000">
              <a:lnSpc>
                <a:spcPts val="2000"/>
              </a:lnSpc>
              <a:spcBef>
                <a:spcPts val="0"/>
              </a:spcBef>
              <a:spcAft>
                <a:spcPts val="600"/>
              </a:spcAft>
              <a:defRPr sz="1400">
                <a:latin typeface="Verdana"/>
                <a:cs typeface="Verdana"/>
              </a:defRPr>
            </a:lvl5pPr>
          </a:lstStyle>
          <a:p>
            <a:pPr lvl="0"/>
            <a:r>
              <a:rPr lang="en-US"/>
              <a:t>Click to edit Master text styles</a:t>
            </a:r>
          </a:p>
          <a:p>
            <a:pPr lvl="1"/>
            <a:r>
              <a:rPr lang="en-US"/>
              <a:t>Second level</a:t>
            </a:r>
          </a:p>
        </p:txBody>
      </p:sp>
      <p:grpSp>
        <p:nvGrpSpPr>
          <p:cNvPr id="12" name="Group 11"/>
          <p:cNvGrpSpPr/>
          <p:nvPr/>
        </p:nvGrpSpPr>
        <p:grpSpPr>
          <a:xfrm>
            <a:off x="0" y="0"/>
            <a:ext cx="9151938" cy="1127125"/>
            <a:chOff x="0" y="0"/>
            <a:chExt cx="9151938" cy="1127125"/>
          </a:xfrm>
        </p:grpSpPr>
        <p:sp>
          <p:nvSpPr>
            <p:cNvPr id="13"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14" name="Rectangle 13"/>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22"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301609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with content and captur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534814" y="1676400"/>
            <a:ext cx="4145136" cy="3098799"/>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Picture Placeholder 8"/>
          <p:cNvSpPr>
            <a:spLocks noGrp="1"/>
          </p:cNvSpPr>
          <p:nvPr>
            <p:ph type="pic" sz="quarter" idx="12"/>
          </p:nvPr>
        </p:nvSpPr>
        <p:spPr>
          <a:xfrm>
            <a:off x="534814" y="4858657"/>
            <a:ext cx="2024236" cy="1521506"/>
          </a:xfrm>
          <a:prstGeom prst="rect">
            <a:avLst/>
          </a:prstGeom>
        </p:spPr>
        <p:txBody>
          <a:bodyPr vert="horz"/>
          <a:lstStyle>
            <a:lvl1pPr>
              <a:defRPr sz="1200"/>
            </a:lvl1pPr>
          </a:lstStyle>
          <a:p>
            <a:r>
              <a:rPr lang="en-US"/>
              <a:t>Click icon to add picture</a:t>
            </a:r>
            <a:endParaRPr lang="en-US" dirty="0"/>
          </a:p>
        </p:txBody>
      </p:sp>
      <p:sp>
        <p:nvSpPr>
          <p:cNvPr id="11" name="Picture Placeholder 10"/>
          <p:cNvSpPr>
            <a:spLocks noGrp="1"/>
          </p:cNvSpPr>
          <p:nvPr>
            <p:ph type="pic" sz="quarter" idx="13"/>
          </p:nvPr>
        </p:nvSpPr>
        <p:spPr>
          <a:xfrm>
            <a:off x="2609851" y="4858657"/>
            <a:ext cx="2070100" cy="1521506"/>
          </a:xfrm>
          <a:prstGeom prst="rect">
            <a:avLst/>
          </a:prstGeom>
        </p:spPr>
        <p:txBody>
          <a:bodyPr vert="horz"/>
          <a:lstStyle>
            <a:lvl1pPr>
              <a:defRPr sz="1200"/>
            </a:lvl1pPr>
          </a:lstStyle>
          <a:p>
            <a:r>
              <a:rPr lang="en-US"/>
              <a:t>Click icon to add picture</a:t>
            </a:r>
            <a:endParaRPr lang="en-US" dirty="0"/>
          </a:p>
        </p:txBody>
      </p:sp>
      <p:sp>
        <p:nvSpPr>
          <p:cNvPr id="13" name="Text Placeholder 12"/>
          <p:cNvSpPr>
            <a:spLocks noGrp="1"/>
          </p:cNvSpPr>
          <p:nvPr>
            <p:ph type="body" sz="quarter" idx="14"/>
          </p:nvPr>
        </p:nvSpPr>
        <p:spPr>
          <a:xfrm>
            <a:off x="4970463" y="1676401"/>
            <a:ext cx="3747180" cy="2260599"/>
          </a:xfrm>
          <a:prstGeom prst="rect">
            <a:avLst/>
          </a:prstGeom>
        </p:spPr>
        <p:txBody>
          <a:bodyPr vert="horz" lIns="0" tIns="0" rIns="0" bIns="0"/>
          <a:lstStyle>
            <a:lvl1pPr marL="0" indent="0">
              <a:lnSpc>
                <a:spcPts val="2000"/>
              </a:lnSpc>
              <a:spcBef>
                <a:spcPts val="0"/>
              </a:spcBef>
              <a:buNone/>
              <a:defRPr sz="1500">
                <a:latin typeface="Verdana"/>
                <a:cs typeface="Verdana"/>
              </a:defRPr>
            </a:lvl1pPr>
            <a:lvl2pPr marL="0" indent="0">
              <a:lnSpc>
                <a:spcPts val="2000"/>
              </a:lnSpc>
              <a:spcBef>
                <a:spcPts val="0"/>
              </a:spcBef>
              <a:buNone/>
              <a:defRPr sz="1500">
                <a:latin typeface="Verdana"/>
                <a:cs typeface="Verdana"/>
              </a:defRPr>
            </a:lvl2pPr>
            <a:lvl3pPr marL="0" indent="0">
              <a:lnSpc>
                <a:spcPts val="2000"/>
              </a:lnSpc>
              <a:spcBef>
                <a:spcPts val="0"/>
              </a:spcBef>
              <a:buNone/>
              <a:defRPr sz="1500">
                <a:latin typeface="Verdana"/>
                <a:cs typeface="Verdana"/>
              </a:defRPr>
            </a:lvl3pPr>
            <a:lvl4pPr marL="0" indent="0">
              <a:lnSpc>
                <a:spcPts val="2000"/>
              </a:lnSpc>
              <a:spcBef>
                <a:spcPts val="0"/>
              </a:spcBef>
              <a:buNone/>
              <a:defRPr sz="1500">
                <a:latin typeface="Verdana"/>
                <a:cs typeface="Verdana"/>
              </a:defRPr>
            </a:lvl4pPr>
            <a:lvl5pPr marL="0" indent="0">
              <a:lnSpc>
                <a:spcPts val="2000"/>
              </a:lnSpc>
              <a:spcBef>
                <a:spcPts val="0"/>
              </a:spcBef>
              <a:buNone/>
              <a:defRPr sz="1500">
                <a:latin typeface="Verdana"/>
                <a:cs typeface="Verdana"/>
              </a:defRPr>
            </a:lvl5pPr>
          </a:lstStyle>
          <a:p>
            <a:pPr lvl="0"/>
            <a:r>
              <a:rPr lang="en-US"/>
              <a:t>Click to edit Master text styles</a:t>
            </a:r>
          </a:p>
        </p:txBody>
      </p:sp>
      <p:sp>
        <p:nvSpPr>
          <p:cNvPr id="16" name="Text Placeholder 15"/>
          <p:cNvSpPr>
            <a:spLocks noGrp="1"/>
          </p:cNvSpPr>
          <p:nvPr>
            <p:ph type="body" sz="quarter" idx="15"/>
          </p:nvPr>
        </p:nvSpPr>
        <p:spPr>
          <a:xfrm>
            <a:off x="4970463" y="4076245"/>
            <a:ext cx="3746500" cy="1800000"/>
          </a:xfrm>
          <a:prstGeom prst="rect">
            <a:avLst/>
          </a:prstGeom>
        </p:spPr>
        <p:txBody>
          <a:bodyPr vert="horz" lIns="0" tIns="0" rIns="0" bIns="0"/>
          <a:lstStyle>
            <a:lvl1pPr marL="0" indent="0">
              <a:spcBef>
                <a:spcPts val="0"/>
              </a:spcBef>
              <a:buNone/>
              <a:defRPr sz="1500" b="1" i="0">
                <a:solidFill>
                  <a:srgbClr val="0088FF"/>
                </a:solidFill>
                <a:latin typeface="Verdana"/>
              </a:defRPr>
            </a:lvl1pPr>
            <a:lvl2pPr marL="0" indent="0">
              <a:spcBef>
                <a:spcPts val="0"/>
              </a:spcBef>
              <a:buNone/>
              <a:defRPr sz="1500" b="1" i="0">
                <a:solidFill>
                  <a:srgbClr val="0088FF"/>
                </a:solidFill>
                <a:latin typeface="Verdana"/>
              </a:defRPr>
            </a:lvl2pPr>
            <a:lvl3pPr marL="0" indent="0">
              <a:spcBef>
                <a:spcPts val="0"/>
              </a:spcBef>
              <a:buNone/>
              <a:defRPr sz="1500" b="1" i="0">
                <a:solidFill>
                  <a:srgbClr val="0088FF"/>
                </a:solidFill>
                <a:latin typeface="Verdana"/>
              </a:defRPr>
            </a:lvl3pPr>
            <a:lvl4pPr marL="0" indent="0">
              <a:spcBef>
                <a:spcPts val="0"/>
              </a:spcBef>
              <a:buNone/>
              <a:defRPr sz="1500" b="1" i="0">
                <a:solidFill>
                  <a:srgbClr val="0088FF"/>
                </a:solidFill>
                <a:latin typeface="Verdana"/>
              </a:defRPr>
            </a:lvl4pPr>
            <a:lvl5pPr marL="0" indent="0">
              <a:spcBef>
                <a:spcPts val="0"/>
              </a:spcBef>
              <a:buNone/>
              <a:defRPr sz="1500" b="1" i="0">
                <a:solidFill>
                  <a:srgbClr val="0088FF"/>
                </a:solidFill>
                <a:latin typeface="Verdana"/>
              </a:defRPr>
            </a:lvl5pPr>
          </a:lstStyle>
          <a:p>
            <a:pPr lvl="0"/>
            <a:r>
              <a:rPr lang="en-US"/>
              <a:t>Click to edit Master text styles</a:t>
            </a:r>
          </a:p>
        </p:txBody>
      </p:sp>
      <p:grpSp>
        <p:nvGrpSpPr>
          <p:cNvPr id="10" name="Group 9"/>
          <p:cNvGrpSpPr/>
          <p:nvPr/>
        </p:nvGrpSpPr>
        <p:grpSpPr>
          <a:xfrm>
            <a:off x="0" y="0"/>
            <a:ext cx="9151938" cy="1127125"/>
            <a:chOff x="0" y="0"/>
            <a:chExt cx="9151938" cy="1127125"/>
          </a:xfrm>
        </p:grpSpPr>
        <p:sp>
          <p:nvSpPr>
            <p:cNvPr id="12"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15" name="Rectangle 14"/>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22"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231642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with content and captur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534814" y="1676400"/>
            <a:ext cx="4824000" cy="24120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Picture Placeholder 8"/>
          <p:cNvSpPr>
            <a:spLocks noGrp="1"/>
          </p:cNvSpPr>
          <p:nvPr>
            <p:ph type="pic" sz="quarter" idx="12"/>
          </p:nvPr>
        </p:nvSpPr>
        <p:spPr>
          <a:xfrm>
            <a:off x="534814" y="4265993"/>
            <a:ext cx="2988000" cy="2016000"/>
          </a:xfrm>
          <a:prstGeom prst="rect">
            <a:avLst/>
          </a:prstGeom>
        </p:spPr>
        <p:txBody>
          <a:bodyPr vert="horz"/>
          <a:lstStyle>
            <a:lvl1pPr>
              <a:defRPr sz="1200"/>
            </a:lvl1pPr>
          </a:lstStyle>
          <a:p>
            <a:r>
              <a:rPr lang="en-US"/>
              <a:t>Click icon to add picture</a:t>
            </a:r>
            <a:endParaRPr lang="en-US" dirty="0"/>
          </a:p>
        </p:txBody>
      </p:sp>
      <p:sp>
        <p:nvSpPr>
          <p:cNvPr id="13" name="Text Placeholder 12"/>
          <p:cNvSpPr>
            <a:spLocks noGrp="1"/>
          </p:cNvSpPr>
          <p:nvPr>
            <p:ph type="body" sz="quarter" idx="14"/>
          </p:nvPr>
        </p:nvSpPr>
        <p:spPr>
          <a:xfrm>
            <a:off x="5503863" y="1676401"/>
            <a:ext cx="3213780" cy="2260599"/>
          </a:xfrm>
          <a:prstGeom prst="rect">
            <a:avLst/>
          </a:prstGeom>
        </p:spPr>
        <p:txBody>
          <a:bodyPr vert="horz" lIns="0" tIns="0" rIns="0" bIns="0"/>
          <a:lstStyle>
            <a:lvl1pPr marL="180000" indent="-180000">
              <a:lnSpc>
                <a:spcPts val="2000"/>
              </a:lnSpc>
              <a:spcBef>
                <a:spcPts val="0"/>
              </a:spcBef>
              <a:spcAft>
                <a:spcPts val="600"/>
              </a:spcAft>
              <a:buFont typeface="Arial"/>
              <a:buChar char="•"/>
              <a:defRPr sz="1400">
                <a:latin typeface="Verdana"/>
                <a:cs typeface="Verdana"/>
              </a:defRPr>
            </a:lvl1pPr>
            <a:lvl2pPr marL="0" indent="0">
              <a:lnSpc>
                <a:spcPts val="2000"/>
              </a:lnSpc>
              <a:spcBef>
                <a:spcPts val="0"/>
              </a:spcBef>
              <a:buNone/>
              <a:defRPr sz="1500">
                <a:latin typeface="Verdana"/>
                <a:cs typeface="Verdana"/>
              </a:defRPr>
            </a:lvl2pPr>
            <a:lvl3pPr marL="0" indent="0">
              <a:lnSpc>
                <a:spcPts val="2000"/>
              </a:lnSpc>
              <a:spcBef>
                <a:spcPts val="0"/>
              </a:spcBef>
              <a:buNone/>
              <a:defRPr sz="1500">
                <a:latin typeface="Verdana"/>
                <a:cs typeface="Verdana"/>
              </a:defRPr>
            </a:lvl3pPr>
            <a:lvl4pPr marL="0" indent="0">
              <a:lnSpc>
                <a:spcPts val="2000"/>
              </a:lnSpc>
              <a:spcBef>
                <a:spcPts val="0"/>
              </a:spcBef>
              <a:buNone/>
              <a:defRPr sz="1500">
                <a:latin typeface="Verdana"/>
                <a:cs typeface="Verdana"/>
              </a:defRPr>
            </a:lvl4pPr>
            <a:lvl5pPr marL="0" indent="0">
              <a:lnSpc>
                <a:spcPts val="2000"/>
              </a:lnSpc>
              <a:spcBef>
                <a:spcPts val="0"/>
              </a:spcBef>
              <a:buNone/>
              <a:defRPr sz="1500">
                <a:latin typeface="Verdana"/>
                <a:cs typeface="Verdana"/>
              </a:defRPr>
            </a:lvl5pPr>
          </a:lstStyle>
          <a:p>
            <a:pPr lvl="0"/>
            <a:r>
              <a:rPr lang="en-US"/>
              <a:t>Click to edit Master text styles</a:t>
            </a:r>
          </a:p>
        </p:txBody>
      </p:sp>
      <p:sp>
        <p:nvSpPr>
          <p:cNvPr id="16" name="Text Placeholder 15"/>
          <p:cNvSpPr>
            <a:spLocks noGrp="1"/>
          </p:cNvSpPr>
          <p:nvPr>
            <p:ph type="body" sz="quarter" idx="15"/>
          </p:nvPr>
        </p:nvSpPr>
        <p:spPr>
          <a:xfrm>
            <a:off x="5503863" y="4269771"/>
            <a:ext cx="3213100" cy="1800000"/>
          </a:xfrm>
          <a:prstGeom prst="rect">
            <a:avLst/>
          </a:prstGeom>
        </p:spPr>
        <p:txBody>
          <a:bodyPr vert="horz" lIns="0" tIns="0" rIns="0" bIns="0"/>
          <a:lstStyle>
            <a:lvl1pPr marL="0" indent="0">
              <a:spcBef>
                <a:spcPts val="0"/>
              </a:spcBef>
              <a:buNone/>
              <a:defRPr sz="1400" b="1" i="0" baseline="0">
                <a:solidFill>
                  <a:srgbClr val="0088FF"/>
                </a:solidFill>
                <a:latin typeface="Verdana"/>
              </a:defRPr>
            </a:lvl1pPr>
            <a:lvl2pPr marL="0" indent="0">
              <a:spcBef>
                <a:spcPts val="0"/>
              </a:spcBef>
              <a:buNone/>
              <a:defRPr sz="1500" b="1" i="0">
                <a:solidFill>
                  <a:srgbClr val="0088FF"/>
                </a:solidFill>
                <a:latin typeface="Verdana"/>
              </a:defRPr>
            </a:lvl2pPr>
            <a:lvl3pPr marL="0" indent="0">
              <a:spcBef>
                <a:spcPts val="0"/>
              </a:spcBef>
              <a:buNone/>
              <a:defRPr sz="1500" b="1" i="0">
                <a:solidFill>
                  <a:srgbClr val="0088FF"/>
                </a:solidFill>
                <a:latin typeface="Verdana"/>
              </a:defRPr>
            </a:lvl3pPr>
            <a:lvl4pPr marL="0" indent="0">
              <a:spcBef>
                <a:spcPts val="0"/>
              </a:spcBef>
              <a:buNone/>
              <a:defRPr sz="1500" b="1" i="0">
                <a:solidFill>
                  <a:srgbClr val="0088FF"/>
                </a:solidFill>
                <a:latin typeface="Verdana"/>
              </a:defRPr>
            </a:lvl4pPr>
            <a:lvl5pPr marL="0" indent="0">
              <a:spcBef>
                <a:spcPts val="0"/>
              </a:spcBef>
              <a:buNone/>
              <a:defRPr sz="1500" b="1" i="0">
                <a:solidFill>
                  <a:srgbClr val="0088FF"/>
                </a:solidFill>
                <a:latin typeface="Verdana"/>
              </a:defRPr>
            </a:lvl5pPr>
          </a:lstStyle>
          <a:p>
            <a:pPr lvl="0"/>
            <a:r>
              <a:rPr lang="en-US"/>
              <a:t>Click to edit Master text styles</a:t>
            </a:r>
          </a:p>
        </p:txBody>
      </p:sp>
      <p:grpSp>
        <p:nvGrpSpPr>
          <p:cNvPr id="10" name="Group 9"/>
          <p:cNvGrpSpPr/>
          <p:nvPr/>
        </p:nvGrpSpPr>
        <p:grpSpPr>
          <a:xfrm>
            <a:off x="0" y="0"/>
            <a:ext cx="9151938" cy="1127125"/>
            <a:chOff x="0" y="0"/>
            <a:chExt cx="9151938" cy="1127125"/>
          </a:xfrm>
        </p:grpSpPr>
        <p:sp>
          <p:nvSpPr>
            <p:cNvPr id="11"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12" name="Rectangle 11"/>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21"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102878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capture in a box and content">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484187" y="1673266"/>
            <a:ext cx="4392000" cy="21960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4" name="Text Placeholder 33"/>
          <p:cNvSpPr>
            <a:spLocks noGrp="1"/>
          </p:cNvSpPr>
          <p:nvPr>
            <p:ph type="body" sz="quarter" idx="10" hasCustomPrompt="1"/>
          </p:nvPr>
        </p:nvSpPr>
        <p:spPr>
          <a:xfrm>
            <a:off x="487683" y="4221088"/>
            <a:ext cx="4957821" cy="360040"/>
          </a:xfrm>
          <a:prstGeom prst="rect">
            <a:avLst/>
          </a:prstGeom>
        </p:spPr>
        <p:txBody>
          <a:bodyPr vert="horz" lIns="0" rIns="0" bIns="0"/>
          <a:lstStyle>
            <a:lvl1pPr marL="0" indent="0">
              <a:spcBef>
                <a:spcPts val="0"/>
              </a:spcBef>
              <a:buNone/>
              <a:defRPr sz="1700" b="1">
                <a:latin typeface="Verdana"/>
                <a:cs typeface="Verdana"/>
              </a:defRPr>
            </a:lvl1pPr>
            <a:lvl2pPr marL="457200" indent="0">
              <a:buNone/>
              <a:defRPr sz="1700" b="1">
                <a:latin typeface="Verdana"/>
                <a:cs typeface="Verdana"/>
              </a:defRPr>
            </a:lvl2pPr>
            <a:lvl3pPr marL="914400" indent="0">
              <a:buNone/>
              <a:defRPr sz="1700" b="1">
                <a:latin typeface="Verdana"/>
                <a:cs typeface="Verdana"/>
              </a:defRPr>
            </a:lvl3pPr>
            <a:lvl4pPr marL="1371600" indent="0">
              <a:buNone/>
              <a:defRPr sz="1700" b="1">
                <a:latin typeface="Verdana"/>
                <a:cs typeface="Verdana"/>
              </a:defRPr>
            </a:lvl4pPr>
            <a:lvl5pPr marL="1828800" indent="0">
              <a:buNone/>
              <a:defRPr sz="1700" b="1">
                <a:latin typeface="Verdana"/>
                <a:cs typeface="Verdana"/>
              </a:defRPr>
            </a:lvl5pPr>
          </a:lstStyle>
          <a:p>
            <a:pPr lvl="0"/>
            <a:r>
              <a:rPr lang="en-US" dirty="0"/>
              <a:t>Click to edit text</a:t>
            </a:r>
          </a:p>
          <a:p>
            <a:pPr lvl="0"/>
            <a:endParaRPr lang="en-US" dirty="0"/>
          </a:p>
        </p:txBody>
      </p:sp>
      <p:sp>
        <p:nvSpPr>
          <p:cNvPr id="36" name="Text Placeholder 35"/>
          <p:cNvSpPr>
            <a:spLocks noGrp="1"/>
          </p:cNvSpPr>
          <p:nvPr>
            <p:ph type="body" sz="quarter" idx="11"/>
          </p:nvPr>
        </p:nvSpPr>
        <p:spPr>
          <a:xfrm>
            <a:off x="4965170" y="1673266"/>
            <a:ext cx="3649134" cy="2196000"/>
          </a:xfrm>
          <a:prstGeom prst="rect">
            <a:avLst/>
          </a:prstGeom>
          <a:solidFill>
            <a:srgbClr val="0091FF"/>
          </a:solidFill>
        </p:spPr>
        <p:txBody>
          <a:bodyPr vert="horz" lIns="72000" tIns="72000" rIns="72000" bIns="72000"/>
          <a:lstStyle>
            <a:lvl1pPr marL="0" indent="0" algn="l">
              <a:spcBef>
                <a:spcPts val="0"/>
              </a:spcBef>
              <a:buNone/>
              <a:defRPr sz="1400" b="1">
                <a:solidFill>
                  <a:schemeClr val="bg1"/>
                </a:solidFill>
                <a:latin typeface="Verdana"/>
                <a:cs typeface="Verdana"/>
              </a:defRPr>
            </a:lvl1pPr>
            <a:lvl2pPr marL="457200" indent="0" algn="l">
              <a:buNone/>
              <a:defRPr sz="1700">
                <a:latin typeface="Verdana"/>
                <a:cs typeface="Verdana"/>
              </a:defRPr>
            </a:lvl2pPr>
            <a:lvl3pPr marL="914400" indent="0" algn="l">
              <a:buNone/>
              <a:defRPr sz="1700">
                <a:latin typeface="Verdana"/>
                <a:cs typeface="Verdana"/>
              </a:defRPr>
            </a:lvl3pPr>
            <a:lvl4pPr marL="1371600" indent="0" algn="l">
              <a:buNone/>
              <a:defRPr sz="1700">
                <a:latin typeface="Verdana"/>
                <a:cs typeface="Verdana"/>
              </a:defRPr>
            </a:lvl4pPr>
            <a:lvl5pPr marL="1828800" indent="0" algn="l">
              <a:buNone/>
              <a:defRPr sz="1700">
                <a:latin typeface="Verdana"/>
                <a:cs typeface="Verdana"/>
              </a:defRPr>
            </a:lvl5pPr>
          </a:lstStyle>
          <a:p>
            <a:pPr lvl="0"/>
            <a:r>
              <a:rPr lang="en-US"/>
              <a:t>Click to edit Master text styles</a:t>
            </a:r>
          </a:p>
        </p:txBody>
      </p:sp>
      <p:sp>
        <p:nvSpPr>
          <p:cNvPr id="38" name="Text Placeholder 37"/>
          <p:cNvSpPr>
            <a:spLocks noGrp="1"/>
          </p:cNvSpPr>
          <p:nvPr>
            <p:ph type="body" sz="quarter" idx="12" hasCustomPrompt="1"/>
          </p:nvPr>
        </p:nvSpPr>
        <p:spPr>
          <a:xfrm>
            <a:off x="484187" y="4581128"/>
            <a:ext cx="6507773" cy="1728192"/>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0088FF"/>
              </a:buClr>
              <a:buSzTx/>
              <a:buFont typeface="Wingdings" charset="2"/>
              <a:buNone/>
              <a:tabLst/>
              <a:defRPr sz="1400" baseline="0">
                <a:latin typeface="Verdana"/>
                <a:cs typeface="Verdana"/>
              </a:defRPr>
            </a:lvl1pPr>
          </a:lstStyle>
          <a:p>
            <a:pPr lvl="0"/>
            <a:r>
              <a:rPr lang="en-US" dirty="0"/>
              <a:t>Click to edit first level text </a:t>
            </a:r>
          </a:p>
        </p:txBody>
      </p:sp>
      <p:grpSp>
        <p:nvGrpSpPr>
          <p:cNvPr id="9" name="Group 8"/>
          <p:cNvGrpSpPr/>
          <p:nvPr/>
        </p:nvGrpSpPr>
        <p:grpSpPr>
          <a:xfrm>
            <a:off x="0" y="0"/>
            <a:ext cx="9151938" cy="1127125"/>
            <a:chOff x="0" y="0"/>
            <a:chExt cx="9151938" cy="1127125"/>
          </a:xfrm>
        </p:grpSpPr>
        <p:sp>
          <p:nvSpPr>
            <p:cNvPr id="11" name="Picture Placeholder 4"/>
            <p:cNvSpPr txBox="1">
              <a:spLocks/>
            </p:cNvSpPr>
            <p:nvPr/>
          </p:nvSpPr>
          <p:spPr>
            <a:xfrm>
              <a:off x="0" y="1"/>
              <a:ext cx="9144000" cy="1127124"/>
            </a:xfrm>
            <a:prstGeom prst="rect">
              <a:avLst/>
            </a:prstGeom>
            <a:gradFill flip="none" rotWithShape="1">
              <a:gsLst>
                <a:gs pos="0">
                  <a:srgbClr val="0088FF"/>
                </a:gs>
                <a:gs pos="100000">
                  <a:srgbClr val="0091FF">
                    <a:alpha val="23000"/>
                  </a:srgbClr>
                </a:gs>
              </a:gsLst>
              <a:lin ang="0" scaled="1"/>
              <a:tileRect/>
            </a:gradFill>
          </p:spPr>
          <p:txBody>
            <a:bodyPr vert="horz"/>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bg1"/>
                  </a:solidFill>
                  <a:latin typeface="Verdana"/>
                  <a:ea typeface="+mj-ea"/>
                  <a:cs typeface="Verdana"/>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spcBef>
                  <a:spcPts val="0"/>
                </a:spcBef>
              </a:pPr>
              <a:endParaRPr lang="en-US" dirty="0"/>
            </a:p>
          </p:txBody>
        </p:sp>
        <p:sp>
          <p:nvSpPr>
            <p:cNvPr id="12" name="Rectangle 11"/>
            <p:cNvSpPr/>
            <p:nvPr/>
          </p:nvSpPr>
          <p:spPr>
            <a:xfrm>
              <a:off x="8024813" y="0"/>
              <a:ext cx="1127125" cy="1127125"/>
            </a:xfrm>
            <a:prstGeom prst="rect">
              <a:avLst/>
            </a:prstGeom>
            <a:solidFill>
              <a:srgbClr val="008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WFPlogo-english-emblem-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15" y="132647"/>
              <a:ext cx="878312" cy="878312"/>
            </a:xfrm>
            <a:prstGeom prst="rect">
              <a:avLst/>
            </a:prstGeom>
          </p:spPr>
        </p:pic>
      </p:grpSp>
      <p:sp>
        <p:nvSpPr>
          <p:cNvPr id="19" name="Title 31"/>
          <p:cNvSpPr>
            <a:spLocks noGrp="1"/>
          </p:cNvSpPr>
          <p:nvPr>
            <p:ph type="title" hasCustomPrompt="1"/>
          </p:nvPr>
        </p:nvSpPr>
        <p:spPr>
          <a:xfrm>
            <a:off x="484186" y="116502"/>
            <a:ext cx="7110414" cy="925114"/>
          </a:xfrm>
          <a:prstGeom prst="rect">
            <a:avLst/>
          </a:prstGeom>
          <a:noFill/>
        </p:spPr>
        <p:txBody>
          <a:bodyPr vert="horz" tIns="0" bIns="61200" anchor="ctr" anchorCtr="0"/>
          <a:lstStyle>
            <a:lvl1pPr marL="0" algn="l">
              <a:defRPr sz="2600" b="1">
                <a:solidFill>
                  <a:srgbClr val="FFFFFF"/>
                </a:solidFill>
                <a:latin typeface="Verdana"/>
                <a:cs typeface="Verdana"/>
              </a:defRPr>
            </a:lvl1pPr>
          </a:lstStyle>
          <a:p>
            <a:r>
              <a:rPr lang="en-US" dirty="0"/>
              <a:t>Edit Title</a:t>
            </a:r>
          </a:p>
        </p:txBody>
      </p:sp>
    </p:spTree>
    <p:extLst>
      <p:ext uri="{BB962C8B-B14F-4D97-AF65-F5344CB8AC3E}">
        <p14:creationId xmlns:p14="http://schemas.microsoft.com/office/powerpoint/2010/main" val="200219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wfp.org/content/technical-guidance-sheet-food-consumption-analysis-calculation-and-use-food-consumption-score-foo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For internal use</a:t>
            </a:r>
          </a:p>
        </p:txBody>
      </p:sp>
      <p:sp>
        <p:nvSpPr>
          <p:cNvPr id="13319" name="Text Placeholder 13318"/>
          <p:cNvSpPr>
            <a:spLocks noGrp="1"/>
          </p:cNvSpPr>
          <p:nvPr>
            <p:ph type="body" sz="quarter" idx="11"/>
          </p:nvPr>
        </p:nvSpPr>
        <p:spPr>
          <a:xfrm>
            <a:off x="826111" y="3981410"/>
            <a:ext cx="6063787" cy="541338"/>
          </a:xfrm>
        </p:spPr>
        <p:txBody>
          <a:bodyPr/>
          <a:lstStyle/>
          <a:p>
            <a:r>
              <a:rPr lang="en-US" sz="2000" dirty="0"/>
              <a:t>May 2015</a:t>
            </a:r>
          </a:p>
        </p:txBody>
      </p:sp>
      <p:sp>
        <p:nvSpPr>
          <p:cNvPr id="13314" name="Title 13313"/>
          <p:cNvSpPr>
            <a:spLocks noGrp="1"/>
          </p:cNvSpPr>
          <p:nvPr>
            <p:ph type="title"/>
          </p:nvPr>
        </p:nvSpPr>
        <p:spPr>
          <a:xfrm>
            <a:off x="826111" y="3231330"/>
            <a:ext cx="6063787" cy="715962"/>
          </a:xfrm>
        </p:spPr>
        <p:txBody>
          <a:bodyPr/>
          <a:lstStyle/>
          <a:p>
            <a:r>
              <a:rPr lang="en-US" sz="2000" dirty="0"/>
              <a:t>Food Security Assessment of South Sudanese Refugees in White Nile</a:t>
            </a:r>
          </a:p>
        </p:txBody>
      </p:sp>
    </p:spTree>
    <p:extLst>
      <p:ext uri="{BB962C8B-B14F-4D97-AF65-F5344CB8AC3E}">
        <p14:creationId xmlns:p14="http://schemas.microsoft.com/office/powerpoint/2010/main" val="419394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a:t>Toilet facilities</a:t>
            </a:r>
          </a:p>
        </p:txBody>
      </p:sp>
      <p:graphicFrame>
        <p:nvGraphicFramePr>
          <p:cNvPr id="6" name="Content Placeholder 5"/>
          <p:cNvGraphicFramePr>
            <a:graphicFrameLocks noGrp="1"/>
          </p:cNvGraphicFramePr>
          <p:nvPr>
            <p:ph idx="4294967295"/>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906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7" name="Text Placeholder 6"/>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Livelihoods</a:t>
            </a:r>
          </a:p>
        </p:txBody>
      </p:sp>
    </p:spTree>
    <p:extLst>
      <p:ext uri="{BB962C8B-B14F-4D97-AF65-F5344CB8AC3E}">
        <p14:creationId xmlns:p14="http://schemas.microsoft.com/office/powerpoint/2010/main" val="183873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Main livelihood</a:t>
            </a:r>
          </a:p>
        </p:txBody>
      </p:sp>
      <p:sp>
        <p:nvSpPr>
          <p:cNvPr id="4" name="Title 3"/>
          <p:cNvSpPr>
            <a:spLocks noGrp="1"/>
          </p:cNvSpPr>
          <p:nvPr>
            <p:ph type="title"/>
          </p:nvPr>
        </p:nvSpPr>
        <p:spPr/>
        <p:txBody>
          <a:bodyPr/>
          <a:lstStyle/>
          <a:p>
            <a:r>
              <a:rPr lang="en-US" dirty="0"/>
              <a:t>Livelihoods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59456214"/>
              </p:ext>
            </p:extLst>
          </p:nvPr>
        </p:nvGraphicFramePr>
        <p:xfrm>
          <a:off x="484186"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9820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Gender differences</a:t>
            </a:r>
          </a:p>
        </p:txBody>
      </p:sp>
      <p:sp>
        <p:nvSpPr>
          <p:cNvPr id="4" name="Title 3"/>
          <p:cNvSpPr>
            <a:spLocks noGrp="1"/>
          </p:cNvSpPr>
          <p:nvPr>
            <p:ph type="title"/>
          </p:nvPr>
        </p:nvSpPr>
        <p:spPr/>
        <p:txBody>
          <a:bodyPr/>
          <a:lstStyle/>
          <a:p>
            <a:r>
              <a:rPr lang="en-US" dirty="0"/>
              <a:t>Livelihoods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94313019"/>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22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sv-SE" dirty="0"/>
              <a:t>Secondary livelihood</a:t>
            </a:r>
            <a:endParaRPr lang="en-US" dirty="0"/>
          </a:p>
        </p:txBody>
      </p:sp>
      <p:sp>
        <p:nvSpPr>
          <p:cNvPr id="4" name="Title 3"/>
          <p:cNvSpPr>
            <a:spLocks noGrp="1"/>
          </p:cNvSpPr>
          <p:nvPr>
            <p:ph type="title"/>
          </p:nvPr>
        </p:nvSpPr>
        <p:spPr/>
        <p:txBody>
          <a:bodyPr/>
          <a:lstStyle/>
          <a:p>
            <a:r>
              <a:rPr lang="en-US" dirty="0"/>
              <a:t>Livelihoods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840680047"/>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72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Livelihoods constraints</a:t>
            </a:r>
          </a:p>
        </p:txBody>
      </p:sp>
      <p:sp>
        <p:nvSpPr>
          <p:cNvPr id="4" name="Title 3"/>
          <p:cNvSpPr>
            <a:spLocks noGrp="1"/>
          </p:cNvSpPr>
          <p:nvPr>
            <p:ph type="title"/>
          </p:nvPr>
        </p:nvSpPr>
        <p:spPr/>
        <p:txBody>
          <a:bodyPr/>
          <a:lstStyle/>
          <a:p>
            <a:r>
              <a:rPr lang="en-US" dirty="0"/>
              <a:t>Livelihoods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416675981"/>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490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a:t>Decision making about income and household resources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866228962"/>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467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Food consumption</a:t>
            </a:r>
          </a:p>
        </p:txBody>
      </p:sp>
    </p:spTree>
    <p:extLst>
      <p:ext uri="{BB962C8B-B14F-4D97-AF65-F5344CB8AC3E}">
        <p14:creationId xmlns:p14="http://schemas.microsoft.com/office/powerpoint/2010/main" val="375049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a:t>A measurement of household food consumption</a:t>
            </a:r>
          </a:p>
        </p:txBody>
      </p:sp>
      <p:sp>
        <p:nvSpPr>
          <p:cNvPr id="2" name="Title 1"/>
          <p:cNvSpPr>
            <a:spLocks noGrp="1"/>
          </p:cNvSpPr>
          <p:nvPr>
            <p:ph type="title"/>
          </p:nvPr>
        </p:nvSpPr>
        <p:spPr/>
        <p:txBody>
          <a:bodyPr/>
          <a:lstStyle/>
          <a:p>
            <a:r>
              <a:rPr lang="en-US"/>
              <a:t>Household food consumption</a:t>
            </a:r>
            <a:endParaRPr lang="en-US" dirty="0"/>
          </a:p>
        </p:txBody>
      </p:sp>
      <p:sp>
        <p:nvSpPr>
          <p:cNvPr id="3" name="Content Placeholder 2"/>
          <p:cNvSpPr>
            <a:spLocks noGrp="1"/>
          </p:cNvSpPr>
          <p:nvPr>
            <p:ph idx="16"/>
          </p:nvPr>
        </p:nvSpPr>
        <p:spPr>
          <a:xfrm>
            <a:off x="484188" y="1974850"/>
            <a:ext cx="8207375" cy="4589463"/>
          </a:xfrm>
        </p:spPr>
        <p:txBody>
          <a:bodyPr>
            <a:normAutofit fontScale="92500" lnSpcReduction="10000"/>
          </a:bodyPr>
          <a:lstStyle/>
          <a:p>
            <a:pPr lvl="0"/>
            <a:r>
              <a:rPr lang="en-US" dirty="0"/>
              <a:t>Dietary diversity and food frequency is used as a proxy to measure household food access.</a:t>
            </a:r>
          </a:p>
          <a:p>
            <a:pPr lvl="0"/>
            <a:r>
              <a:rPr lang="en-US" dirty="0"/>
              <a:t>Using a 7-day recall period, information was collected on the variety and frequency of different foods and food groups to calculate a weighted food consumption score. Weights were based on the nutritional density of the foods. </a:t>
            </a:r>
          </a:p>
          <a:p>
            <a:pPr lvl="0"/>
            <a:r>
              <a:rPr lang="en-US" dirty="0"/>
              <a:t>Households were then classified as having either ‘poor’, ‘borderline’ or ‘acceptable’ consumption based on the analysis of the data.</a:t>
            </a:r>
          </a:p>
          <a:p>
            <a:endParaRPr lang="en-US" dirty="0"/>
          </a:p>
          <a:p>
            <a:pPr marL="0" indent="0">
              <a:buNone/>
            </a:pPr>
            <a:r>
              <a:rPr lang="en-US" sz="1900" dirty="0">
                <a:hlinkClick r:id="rId2"/>
              </a:rPr>
              <a:t>http://www.wfp.org/content/technical-guidance-sheet-food-consumption-analysis-calculation-and-use-food-consumption-score-food-s</a:t>
            </a:r>
            <a:endParaRPr lang="en-US" sz="1900" dirty="0"/>
          </a:p>
        </p:txBody>
      </p:sp>
    </p:spTree>
    <p:extLst>
      <p:ext uri="{BB962C8B-B14F-4D97-AF65-F5344CB8AC3E}">
        <p14:creationId xmlns:p14="http://schemas.microsoft.com/office/powerpoint/2010/main" val="228262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a:t>Household food consumption</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342817603"/>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897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a:t>Introduction</a:t>
            </a:r>
            <a:endParaRPr lang="en-US" dirty="0"/>
          </a:p>
        </p:txBody>
      </p:sp>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idx="16"/>
          </p:nvPr>
        </p:nvSpPr>
        <p:spPr/>
        <p:txBody>
          <a:bodyPr/>
          <a:lstStyle/>
          <a:p>
            <a:r>
              <a:rPr lang="en-US"/>
              <a:t>The objective of the assessment was to better understand the food security and livelihood situation among South Sudan refugees living in seven camps in White Nile state. </a:t>
            </a:r>
          </a:p>
          <a:p>
            <a:r>
              <a:rPr lang="en-US" dirty="0"/>
              <a:t>Data collection took place in in the first week of May 2015.</a:t>
            </a:r>
          </a:p>
        </p:txBody>
      </p:sp>
    </p:spTree>
    <p:extLst>
      <p:ext uri="{BB962C8B-B14F-4D97-AF65-F5344CB8AC3E}">
        <p14:creationId xmlns:p14="http://schemas.microsoft.com/office/powerpoint/2010/main" val="175128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Gender differential</a:t>
            </a:r>
          </a:p>
        </p:txBody>
      </p:sp>
      <p:sp>
        <p:nvSpPr>
          <p:cNvPr id="4" name="Title 3"/>
          <p:cNvSpPr>
            <a:spLocks noGrp="1"/>
          </p:cNvSpPr>
          <p:nvPr>
            <p:ph type="title"/>
          </p:nvPr>
        </p:nvSpPr>
        <p:spPr/>
        <p:txBody>
          <a:bodyPr/>
          <a:lstStyle/>
          <a:p>
            <a:r>
              <a:rPr lang="en-US" dirty="0"/>
              <a:t>Household food consumption</a:t>
            </a:r>
          </a:p>
        </p:txBody>
      </p:sp>
      <p:graphicFrame>
        <p:nvGraphicFramePr>
          <p:cNvPr id="6" name="Content Placeholder 5"/>
          <p:cNvGraphicFramePr>
            <a:graphicFrameLocks noGrp="1"/>
          </p:cNvGraphicFramePr>
          <p:nvPr>
            <p:ph idx="4294967295"/>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073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Number of days per week consumed</a:t>
            </a:r>
          </a:p>
        </p:txBody>
      </p:sp>
      <p:sp>
        <p:nvSpPr>
          <p:cNvPr id="4" name="Title 3"/>
          <p:cNvSpPr>
            <a:spLocks noGrp="1"/>
          </p:cNvSpPr>
          <p:nvPr>
            <p:ph type="title"/>
          </p:nvPr>
        </p:nvSpPr>
        <p:spPr/>
        <p:txBody>
          <a:bodyPr/>
          <a:lstStyle/>
          <a:p>
            <a:r>
              <a:rPr lang="en-US" dirty="0"/>
              <a:t>Household food consumption</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387470559"/>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44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Food sources</a:t>
            </a:r>
          </a:p>
        </p:txBody>
      </p:sp>
      <p:sp>
        <p:nvSpPr>
          <p:cNvPr id="4" name="Title 3"/>
          <p:cNvSpPr>
            <a:spLocks noGrp="1"/>
          </p:cNvSpPr>
          <p:nvPr>
            <p:ph type="title"/>
          </p:nvPr>
        </p:nvSpPr>
        <p:spPr/>
        <p:txBody>
          <a:bodyPr/>
          <a:lstStyle/>
          <a:p>
            <a:r>
              <a:rPr lang="en-US" dirty="0"/>
              <a:t>Household food consumption</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455699463"/>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457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Food sources – detailed</a:t>
            </a:r>
          </a:p>
        </p:txBody>
      </p:sp>
      <p:sp>
        <p:nvSpPr>
          <p:cNvPr id="4" name="Title 3"/>
          <p:cNvSpPr>
            <a:spLocks noGrp="1"/>
          </p:cNvSpPr>
          <p:nvPr>
            <p:ph type="title"/>
          </p:nvPr>
        </p:nvSpPr>
        <p:spPr/>
        <p:txBody>
          <a:bodyPr/>
          <a:lstStyle/>
          <a:p>
            <a:r>
              <a:rPr lang="en-US" dirty="0"/>
              <a:t>Household food consumption</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444868855"/>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395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Minimum acceptable diet for children 6-23 months</a:t>
            </a:r>
          </a:p>
        </p:txBody>
      </p:sp>
      <p:sp>
        <p:nvSpPr>
          <p:cNvPr id="4" name="Title 3"/>
          <p:cNvSpPr>
            <a:spLocks noGrp="1"/>
          </p:cNvSpPr>
          <p:nvPr>
            <p:ph type="title"/>
          </p:nvPr>
        </p:nvSpPr>
        <p:spPr/>
        <p:txBody>
          <a:bodyPr/>
          <a:lstStyle/>
          <a:p>
            <a:r>
              <a:rPr lang="en-US" dirty="0"/>
              <a:t>Child food consumption</a:t>
            </a:r>
          </a:p>
        </p:txBody>
      </p:sp>
      <p:graphicFrame>
        <p:nvGraphicFramePr>
          <p:cNvPr id="13" name="Content Placeholder 12"/>
          <p:cNvGraphicFramePr>
            <a:graphicFrameLocks noGrp="1"/>
          </p:cNvGraphicFramePr>
          <p:nvPr>
            <p:ph idx="4294967295"/>
            <p:extLst>
              <p:ext uri="{D42A27DB-BD31-4B8C-83A1-F6EECF244321}">
                <p14:modId xmlns:p14="http://schemas.microsoft.com/office/powerpoint/2010/main" val="2823846971"/>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339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Minimum acceptable diet for children 6-23 months</a:t>
            </a:r>
          </a:p>
        </p:txBody>
      </p:sp>
      <p:sp>
        <p:nvSpPr>
          <p:cNvPr id="4" name="Title 3"/>
          <p:cNvSpPr>
            <a:spLocks noGrp="1"/>
          </p:cNvSpPr>
          <p:nvPr>
            <p:ph type="title"/>
          </p:nvPr>
        </p:nvSpPr>
        <p:spPr/>
        <p:txBody>
          <a:bodyPr/>
          <a:lstStyle/>
          <a:p>
            <a:r>
              <a:rPr lang="en-US" dirty="0"/>
              <a:t>Child food consumption</a:t>
            </a:r>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46544371"/>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55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7" name="Text Placeholder 6"/>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Household expenditure</a:t>
            </a:r>
          </a:p>
        </p:txBody>
      </p:sp>
    </p:spTree>
    <p:extLst>
      <p:ext uri="{BB962C8B-B14F-4D97-AF65-F5344CB8AC3E}">
        <p14:creationId xmlns:p14="http://schemas.microsoft.com/office/powerpoint/2010/main" val="49806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Itemized breakdown</a:t>
            </a:r>
          </a:p>
        </p:txBody>
      </p:sp>
      <p:sp>
        <p:nvSpPr>
          <p:cNvPr id="4" name="Title 3"/>
          <p:cNvSpPr>
            <a:spLocks noGrp="1"/>
          </p:cNvSpPr>
          <p:nvPr>
            <p:ph type="title"/>
          </p:nvPr>
        </p:nvSpPr>
        <p:spPr/>
        <p:txBody>
          <a:bodyPr/>
          <a:lstStyle/>
          <a:p>
            <a:r>
              <a:rPr lang="en-US" dirty="0"/>
              <a:t>Expenditure</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289285357"/>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3885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a:t>Purchasing power</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498703989"/>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616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Gender differences</a:t>
            </a:r>
          </a:p>
        </p:txBody>
      </p:sp>
      <p:sp>
        <p:nvSpPr>
          <p:cNvPr id="4" name="Title 3"/>
          <p:cNvSpPr>
            <a:spLocks noGrp="1"/>
          </p:cNvSpPr>
          <p:nvPr>
            <p:ph type="title"/>
          </p:nvPr>
        </p:nvSpPr>
        <p:spPr/>
        <p:txBody>
          <a:bodyPr/>
          <a:lstStyle/>
          <a:p>
            <a:r>
              <a:rPr lang="en-US" dirty="0"/>
              <a:t>Purchasing power</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272263722"/>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08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endParaRPr lang="en-US"/>
          </a:p>
        </p:txBody>
      </p:sp>
      <p:sp>
        <p:nvSpPr>
          <p:cNvPr id="4" name="Title 3"/>
          <p:cNvSpPr>
            <a:spLocks noGrp="1"/>
          </p:cNvSpPr>
          <p:nvPr>
            <p:ph type="title"/>
          </p:nvPr>
        </p:nvSpPr>
        <p:spPr/>
        <p:txBody>
          <a:bodyPr/>
          <a:lstStyle/>
          <a:p>
            <a:r>
              <a:rPr lang="en-US"/>
              <a:t>Summary of findings</a:t>
            </a:r>
            <a:endParaRPr lang="en-US" dirty="0"/>
          </a:p>
        </p:txBody>
      </p:sp>
      <p:sp>
        <p:nvSpPr>
          <p:cNvPr id="2" name="Content Placeholder 1"/>
          <p:cNvSpPr>
            <a:spLocks noGrp="1"/>
          </p:cNvSpPr>
          <p:nvPr>
            <p:ph idx="16"/>
          </p:nvPr>
        </p:nvSpPr>
        <p:spPr/>
        <p:txBody>
          <a:bodyPr>
            <a:normAutofit fontScale="77500" lnSpcReduction="20000"/>
          </a:bodyPr>
          <a:lstStyle/>
          <a:p>
            <a:r>
              <a:rPr lang="en-GB" dirty="0"/>
              <a:t>The food security situation in Alagaya and Um Sangoor was alarming.</a:t>
            </a:r>
          </a:p>
          <a:p>
            <a:pPr lvl="1"/>
            <a:r>
              <a:rPr lang="en-GB" dirty="0"/>
              <a:t>A majority of households were food insecure. (Only one of the locations 103 surveyed in the February 2015 Darfur FSMS had worse food security results.)</a:t>
            </a:r>
          </a:p>
          <a:p>
            <a:r>
              <a:rPr lang="en-US" dirty="0"/>
              <a:t>Household and child food consumption was extremely poor in Alagaya and Um Sangoor</a:t>
            </a:r>
          </a:p>
          <a:p>
            <a:pPr lvl="1"/>
            <a:r>
              <a:rPr lang="en-US" dirty="0"/>
              <a:t>By comparison, not one of the 103 locations covered in the most recent round of the Darfur Food Security Monitoring System (FSMS) had worse household food consumption.</a:t>
            </a:r>
          </a:p>
          <a:p>
            <a:r>
              <a:rPr lang="en-GB" dirty="0"/>
              <a:t>The lack of livelihood options, high food prices and restrictions in physical movement severely impacted purchasing power.</a:t>
            </a:r>
          </a:p>
          <a:p>
            <a:pPr lvl="1"/>
            <a:r>
              <a:rPr lang="en-GB" dirty="0"/>
              <a:t>More than 90 percent of households in Alagaya and Um Sangoor could not afford the local food basket.</a:t>
            </a:r>
            <a:endParaRPr lang="en-US" dirty="0"/>
          </a:p>
          <a:p>
            <a:r>
              <a:rPr lang="en-US" dirty="0"/>
              <a:t>Female headed households were 5-17 percentage points more food insecure</a:t>
            </a:r>
          </a:p>
        </p:txBody>
      </p:sp>
    </p:spTree>
    <p:extLst>
      <p:ext uri="{BB962C8B-B14F-4D97-AF65-F5344CB8AC3E}">
        <p14:creationId xmlns:p14="http://schemas.microsoft.com/office/powerpoint/2010/main" val="419720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a:t>Share of expenditure on food</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496425531"/>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22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Food security</a:t>
            </a:r>
          </a:p>
        </p:txBody>
      </p:sp>
    </p:spTree>
    <p:extLst>
      <p:ext uri="{BB962C8B-B14F-4D97-AF65-F5344CB8AC3E}">
        <p14:creationId xmlns:p14="http://schemas.microsoft.com/office/powerpoint/2010/main" val="3100676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a:t>Food security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997747288"/>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5095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Gender differences</a:t>
            </a:r>
          </a:p>
        </p:txBody>
      </p:sp>
      <p:sp>
        <p:nvSpPr>
          <p:cNvPr id="4" name="Title 3"/>
          <p:cNvSpPr>
            <a:spLocks noGrp="1"/>
          </p:cNvSpPr>
          <p:nvPr>
            <p:ph type="title"/>
          </p:nvPr>
        </p:nvSpPr>
        <p:spPr/>
        <p:txBody>
          <a:bodyPr/>
          <a:lstStyle/>
          <a:p>
            <a:r>
              <a:rPr lang="en-US" dirty="0"/>
              <a:t>Food security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04606936"/>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704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Program indicators</a:t>
            </a:r>
          </a:p>
        </p:txBody>
      </p:sp>
    </p:spTree>
    <p:extLst>
      <p:ext uri="{BB962C8B-B14F-4D97-AF65-F5344CB8AC3E}">
        <p14:creationId xmlns:p14="http://schemas.microsoft.com/office/powerpoint/2010/main" val="1177479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r>
              <a:rPr lang="en-US" dirty="0"/>
              <a:t>UNHCR registration card coverage</a:t>
            </a:r>
          </a:p>
        </p:txBody>
      </p:sp>
      <p:sp>
        <p:nvSpPr>
          <p:cNvPr id="15" name="Title 14"/>
          <p:cNvSpPr>
            <a:spLocks noGrp="1"/>
          </p:cNvSpPr>
          <p:nvPr>
            <p:ph type="title"/>
          </p:nvPr>
        </p:nvSpPr>
        <p:spPr/>
        <p:txBody>
          <a:bodyPr/>
          <a:lstStyle/>
          <a:p>
            <a:r>
              <a:rPr lang="en-US" dirty="0"/>
              <a:t>Program indicators</a:t>
            </a:r>
          </a:p>
        </p:txBody>
      </p:sp>
      <p:graphicFrame>
        <p:nvGraphicFramePr>
          <p:cNvPr id="32" name="Content Placeholder 31"/>
          <p:cNvGraphicFramePr>
            <a:graphicFrameLocks noGrp="1"/>
          </p:cNvGraphicFramePr>
          <p:nvPr>
            <p:ph idx="4294967295"/>
            <p:extLst>
              <p:ext uri="{D42A27DB-BD31-4B8C-83A1-F6EECF244321}">
                <p14:modId xmlns:p14="http://schemas.microsoft.com/office/powerpoint/2010/main" val="692766380"/>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080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r>
              <a:rPr lang="en-US" dirty="0"/>
              <a:t>Food assistance coverage in the last 3 months</a:t>
            </a:r>
          </a:p>
        </p:txBody>
      </p:sp>
      <p:sp>
        <p:nvSpPr>
          <p:cNvPr id="15" name="Title 14"/>
          <p:cNvSpPr>
            <a:spLocks noGrp="1"/>
          </p:cNvSpPr>
          <p:nvPr>
            <p:ph type="title"/>
          </p:nvPr>
        </p:nvSpPr>
        <p:spPr/>
        <p:txBody>
          <a:bodyPr/>
          <a:lstStyle/>
          <a:p>
            <a:r>
              <a:rPr lang="en-US" dirty="0"/>
              <a:t>Program indicators</a:t>
            </a:r>
          </a:p>
        </p:txBody>
      </p:sp>
      <p:graphicFrame>
        <p:nvGraphicFramePr>
          <p:cNvPr id="22" name="Content Placeholder 21"/>
          <p:cNvGraphicFramePr>
            <a:graphicFrameLocks noGrp="1"/>
          </p:cNvGraphicFramePr>
          <p:nvPr>
            <p:ph idx="4294967295"/>
            <p:extLst>
              <p:ext uri="{D42A27DB-BD31-4B8C-83A1-F6EECF244321}">
                <p14:modId xmlns:p14="http://schemas.microsoft.com/office/powerpoint/2010/main" val="2586825461"/>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288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How long did the following GFD food items last</a:t>
            </a:r>
          </a:p>
        </p:txBody>
      </p:sp>
      <p:sp>
        <p:nvSpPr>
          <p:cNvPr id="4" name="Title 3"/>
          <p:cNvSpPr>
            <a:spLocks noGrp="1"/>
          </p:cNvSpPr>
          <p:nvPr>
            <p:ph type="title"/>
          </p:nvPr>
        </p:nvSpPr>
        <p:spPr/>
        <p:txBody>
          <a:bodyPr/>
          <a:lstStyle/>
          <a:p>
            <a:r>
              <a:rPr lang="en-US" dirty="0"/>
              <a:t>Program indicators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519625510"/>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9696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Who typically collects food assistance from the distribution site</a:t>
            </a:r>
          </a:p>
        </p:txBody>
      </p:sp>
      <p:sp>
        <p:nvSpPr>
          <p:cNvPr id="4" name="Title 3"/>
          <p:cNvSpPr>
            <a:spLocks noGrp="1"/>
          </p:cNvSpPr>
          <p:nvPr>
            <p:ph type="title"/>
          </p:nvPr>
        </p:nvSpPr>
        <p:spPr/>
        <p:txBody>
          <a:bodyPr/>
          <a:lstStyle/>
          <a:p>
            <a:r>
              <a:rPr lang="en-US" dirty="0"/>
              <a:t>Program indicators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942867197"/>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6757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Household decision making over WFP food assistance</a:t>
            </a:r>
          </a:p>
        </p:txBody>
      </p:sp>
      <p:sp>
        <p:nvSpPr>
          <p:cNvPr id="4" name="Title 3"/>
          <p:cNvSpPr>
            <a:spLocks noGrp="1"/>
          </p:cNvSpPr>
          <p:nvPr>
            <p:ph type="title"/>
          </p:nvPr>
        </p:nvSpPr>
        <p:spPr/>
        <p:txBody>
          <a:bodyPr/>
          <a:lstStyle/>
          <a:p>
            <a:r>
              <a:rPr lang="en-US" dirty="0"/>
              <a:t>Program indicators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800606297"/>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6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a:t>Continued</a:t>
            </a:r>
            <a:endParaRPr lang="en-US" dirty="0"/>
          </a:p>
        </p:txBody>
      </p:sp>
      <p:sp>
        <p:nvSpPr>
          <p:cNvPr id="4" name="Title 3"/>
          <p:cNvSpPr>
            <a:spLocks noGrp="1"/>
          </p:cNvSpPr>
          <p:nvPr>
            <p:ph type="title"/>
          </p:nvPr>
        </p:nvSpPr>
        <p:spPr/>
        <p:txBody>
          <a:bodyPr/>
          <a:lstStyle/>
          <a:p>
            <a:r>
              <a:rPr lang="en-US"/>
              <a:t>Summary of findings</a:t>
            </a:r>
            <a:endParaRPr lang="en-US" dirty="0"/>
          </a:p>
        </p:txBody>
      </p:sp>
      <p:sp>
        <p:nvSpPr>
          <p:cNvPr id="2" name="Content Placeholder 1"/>
          <p:cNvSpPr>
            <a:spLocks noGrp="1"/>
          </p:cNvSpPr>
          <p:nvPr>
            <p:ph idx="16"/>
          </p:nvPr>
        </p:nvSpPr>
        <p:spPr/>
        <p:txBody>
          <a:bodyPr>
            <a:normAutofit fontScale="70000" lnSpcReduction="20000"/>
          </a:bodyPr>
          <a:lstStyle/>
          <a:p>
            <a:pPr lvl="0"/>
            <a:r>
              <a:rPr lang="en-GB" dirty="0"/>
              <a:t>Households were supposed to receive a 575 gram GFD basket of sorghum, pulses, salt and oil. In practise, pipeline breaks and/or partner capacity interfered with both GFD and supplementary feeding in some locations.</a:t>
            </a:r>
            <a:endParaRPr lang="en-US" dirty="0"/>
          </a:p>
          <a:p>
            <a:pPr lvl="1"/>
            <a:r>
              <a:rPr lang="en-US" dirty="0"/>
              <a:t>Distribution of pulses was insufficient or non-existent in Alagaya and Um Sangoor</a:t>
            </a:r>
          </a:p>
          <a:p>
            <a:pPr lvl="1"/>
            <a:r>
              <a:rPr lang="en-US" dirty="0"/>
              <a:t>GFD coverage in Alagaya was less than 50% in the last few months</a:t>
            </a:r>
          </a:p>
          <a:p>
            <a:pPr lvl="1"/>
            <a:r>
              <a:rPr lang="en-US" dirty="0"/>
              <a:t>EBSFP coverage in Alredais 2, Alagaya and Um Sangoor was below 15 percent</a:t>
            </a:r>
          </a:p>
          <a:p>
            <a:r>
              <a:rPr lang="en-US" dirty="0"/>
              <a:t>Female headed household accounted for a majority of the population</a:t>
            </a:r>
          </a:p>
          <a:p>
            <a:r>
              <a:rPr lang="en-US" dirty="0"/>
              <a:t>Livelihoods</a:t>
            </a:r>
          </a:p>
          <a:p>
            <a:pPr lvl="1"/>
            <a:r>
              <a:rPr lang="en-US" dirty="0"/>
              <a:t>Alagaya relied on sale of food assistance, especially female headed households</a:t>
            </a:r>
          </a:p>
          <a:p>
            <a:pPr lvl="1"/>
            <a:r>
              <a:rPr lang="en-US" dirty="0"/>
              <a:t>Um Sangoor relied on transfers, especially female headed households</a:t>
            </a:r>
          </a:p>
          <a:p>
            <a:r>
              <a:rPr lang="en-US" dirty="0"/>
              <a:t>Poor sanitation practices were widespread, especially in Um Sangoor</a:t>
            </a:r>
          </a:p>
          <a:p>
            <a:r>
              <a:rPr lang="en-US" dirty="0"/>
              <a:t>Major accountability problems were encountered (knowledge about entitlements was low etc.)</a:t>
            </a:r>
          </a:p>
          <a:p>
            <a:r>
              <a:rPr lang="en-US" dirty="0"/>
              <a:t>No major protection problems were encountered</a:t>
            </a:r>
          </a:p>
        </p:txBody>
      </p:sp>
    </p:spTree>
    <p:extLst>
      <p:ext uri="{BB962C8B-B14F-4D97-AF65-F5344CB8AC3E}">
        <p14:creationId xmlns:p14="http://schemas.microsoft.com/office/powerpoint/2010/main" val="4013060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Sale of food aid</a:t>
            </a:r>
          </a:p>
        </p:txBody>
      </p:sp>
      <p:sp>
        <p:nvSpPr>
          <p:cNvPr id="4" name="Title 3"/>
          <p:cNvSpPr>
            <a:spLocks noGrp="1"/>
          </p:cNvSpPr>
          <p:nvPr>
            <p:ph type="title"/>
          </p:nvPr>
        </p:nvSpPr>
        <p:spPr/>
        <p:txBody>
          <a:bodyPr/>
          <a:lstStyle/>
          <a:p>
            <a:r>
              <a:rPr lang="en-US" dirty="0"/>
              <a:t>Program indicators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144509536"/>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4630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Reason for selling/exchanging  the food ration</a:t>
            </a:r>
          </a:p>
        </p:txBody>
      </p:sp>
      <p:sp>
        <p:nvSpPr>
          <p:cNvPr id="4" name="Title 3"/>
          <p:cNvSpPr>
            <a:spLocks noGrp="1"/>
          </p:cNvSpPr>
          <p:nvPr>
            <p:ph type="title"/>
          </p:nvPr>
        </p:nvSpPr>
        <p:spPr/>
        <p:txBody>
          <a:bodyPr/>
          <a:lstStyle/>
          <a:p>
            <a:r>
              <a:rPr lang="en-US" dirty="0"/>
              <a:t>Program indicators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85282700"/>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621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Proportion of cereal ration that was sold</a:t>
            </a:r>
          </a:p>
        </p:txBody>
      </p:sp>
      <p:sp>
        <p:nvSpPr>
          <p:cNvPr id="4" name="Title 3"/>
          <p:cNvSpPr>
            <a:spLocks noGrp="1"/>
          </p:cNvSpPr>
          <p:nvPr>
            <p:ph type="title"/>
          </p:nvPr>
        </p:nvSpPr>
        <p:spPr/>
        <p:txBody>
          <a:bodyPr/>
          <a:lstStyle/>
          <a:p>
            <a:r>
              <a:rPr lang="en-US" dirty="0"/>
              <a:t>Program indicators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068079955"/>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676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EBSPF coverage and participation</a:t>
            </a:r>
          </a:p>
        </p:txBody>
      </p:sp>
      <p:sp>
        <p:nvSpPr>
          <p:cNvPr id="4" name="Title 3"/>
          <p:cNvSpPr>
            <a:spLocks noGrp="1"/>
          </p:cNvSpPr>
          <p:nvPr>
            <p:ph type="title"/>
          </p:nvPr>
        </p:nvSpPr>
        <p:spPr/>
        <p:txBody>
          <a:bodyPr/>
          <a:lstStyle/>
          <a:p>
            <a:r>
              <a:rPr lang="en-US" dirty="0"/>
              <a:t>Program indicators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208996873"/>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9360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sz="2800" dirty="0"/>
              <a:t>Protection and accountability</a:t>
            </a:r>
          </a:p>
        </p:txBody>
      </p:sp>
    </p:spTree>
    <p:extLst>
      <p:ext uri="{BB962C8B-B14F-4D97-AF65-F5344CB8AC3E}">
        <p14:creationId xmlns:p14="http://schemas.microsoft.com/office/powerpoint/2010/main" val="2444497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endParaRPr lang="en-US"/>
          </a:p>
        </p:txBody>
      </p:sp>
      <p:sp>
        <p:nvSpPr>
          <p:cNvPr id="4" name="Title 3"/>
          <p:cNvSpPr>
            <a:spLocks noGrp="1"/>
          </p:cNvSpPr>
          <p:nvPr>
            <p:ph type="title"/>
          </p:nvPr>
        </p:nvSpPr>
        <p:spPr/>
        <p:txBody>
          <a:bodyPr/>
          <a:lstStyle/>
          <a:p>
            <a:r>
              <a:rPr lang="en-US"/>
              <a:t>Protection and accountability</a:t>
            </a:r>
            <a:endParaRPr lang="en-US" dirty="0"/>
          </a:p>
        </p:txBody>
      </p:sp>
      <p:sp>
        <p:nvSpPr>
          <p:cNvPr id="2" name="Content Placeholder 1"/>
          <p:cNvSpPr>
            <a:spLocks noGrp="1"/>
          </p:cNvSpPr>
          <p:nvPr>
            <p:ph idx="16"/>
          </p:nvPr>
        </p:nvSpPr>
        <p:spPr>
          <a:xfrm>
            <a:off x="484188" y="1974850"/>
            <a:ext cx="8207375" cy="4589463"/>
          </a:xfrm>
        </p:spPr>
        <p:txBody>
          <a:bodyPr/>
          <a:lstStyle/>
          <a:p>
            <a:r>
              <a:rPr lang="en-US"/>
              <a:t>97% of households did not report experiencing safety problems travelling to, from or at WFP program sites</a:t>
            </a:r>
          </a:p>
          <a:p>
            <a:r>
              <a:rPr lang="en-US"/>
              <a:t>78% of interviewed beneficiaries were not able to describe how they were selected</a:t>
            </a:r>
          </a:p>
          <a:p>
            <a:r>
              <a:rPr lang="en-US"/>
              <a:t>44% knew their entitlements</a:t>
            </a:r>
          </a:p>
          <a:p>
            <a:r>
              <a:rPr lang="en-US"/>
              <a:t>33% knew where and how to make a complaint</a:t>
            </a:r>
            <a:endParaRPr lang="en-US" dirty="0"/>
          </a:p>
        </p:txBody>
      </p:sp>
    </p:spTree>
    <p:extLst>
      <p:ext uri="{BB962C8B-B14F-4D97-AF65-F5344CB8AC3E}">
        <p14:creationId xmlns:p14="http://schemas.microsoft.com/office/powerpoint/2010/main" val="165138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sz="2800" dirty="0"/>
              <a:t>Summary</a:t>
            </a:r>
          </a:p>
        </p:txBody>
      </p:sp>
    </p:spTree>
    <p:extLst>
      <p:ext uri="{BB962C8B-B14F-4D97-AF65-F5344CB8AC3E}">
        <p14:creationId xmlns:p14="http://schemas.microsoft.com/office/powerpoint/2010/main" val="166820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endParaRPr lang="en-US"/>
          </a:p>
        </p:txBody>
      </p:sp>
      <p:sp>
        <p:nvSpPr>
          <p:cNvPr id="4" name="Title 3"/>
          <p:cNvSpPr>
            <a:spLocks noGrp="1"/>
          </p:cNvSpPr>
          <p:nvPr>
            <p:ph type="title"/>
          </p:nvPr>
        </p:nvSpPr>
        <p:spPr/>
        <p:txBody>
          <a:bodyPr/>
          <a:lstStyle/>
          <a:p>
            <a:r>
              <a:rPr lang="en-US"/>
              <a:t>Summary of findings</a:t>
            </a:r>
            <a:endParaRPr lang="en-US" dirty="0"/>
          </a:p>
        </p:txBody>
      </p:sp>
      <p:sp>
        <p:nvSpPr>
          <p:cNvPr id="2" name="Content Placeholder 1"/>
          <p:cNvSpPr>
            <a:spLocks noGrp="1"/>
          </p:cNvSpPr>
          <p:nvPr>
            <p:ph idx="16"/>
          </p:nvPr>
        </p:nvSpPr>
        <p:spPr/>
        <p:txBody>
          <a:bodyPr>
            <a:normAutofit fontScale="77500" lnSpcReduction="20000"/>
          </a:bodyPr>
          <a:lstStyle/>
          <a:p>
            <a:r>
              <a:rPr lang="en-GB" dirty="0"/>
              <a:t>The food security situation in Alagaya and Um Sangoor was alarming.</a:t>
            </a:r>
          </a:p>
          <a:p>
            <a:pPr lvl="1"/>
            <a:r>
              <a:rPr lang="en-GB" dirty="0"/>
              <a:t>A majority of households were food insecure. (Only one of the locations 103 surveyed in the February 2015 Darfur FSMS had worse food security results.)</a:t>
            </a:r>
          </a:p>
          <a:p>
            <a:r>
              <a:rPr lang="en-US" dirty="0"/>
              <a:t>Household and child food consumption was extremely poor in Alagaya and Um Sangoor</a:t>
            </a:r>
          </a:p>
          <a:p>
            <a:pPr lvl="1"/>
            <a:r>
              <a:rPr lang="en-US" dirty="0"/>
              <a:t>By comparison, not one of the 103 locations covered in the most recent round of the Darfur Food Security Monitoring System (FSMS) had worse household food consumption.</a:t>
            </a:r>
          </a:p>
          <a:p>
            <a:r>
              <a:rPr lang="en-GB" dirty="0"/>
              <a:t>The lack of livelihood options, high food prices and restrictions in physical movement severely impacted purchasing power.</a:t>
            </a:r>
          </a:p>
          <a:p>
            <a:pPr lvl="1"/>
            <a:r>
              <a:rPr lang="en-GB" dirty="0"/>
              <a:t>More than 90 percent of households in Alagaya and Um Sangoor could not afford the local food basket.</a:t>
            </a:r>
            <a:endParaRPr lang="en-US" dirty="0"/>
          </a:p>
          <a:p>
            <a:r>
              <a:rPr lang="en-US" dirty="0"/>
              <a:t>Female headed households were 5-17 percentage points more food insecure</a:t>
            </a:r>
          </a:p>
        </p:txBody>
      </p:sp>
    </p:spTree>
    <p:extLst>
      <p:ext uri="{BB962C8B-B14F-4D97-AF65-F5344CB8AC3E}">
        <p14:creationId xmlns:p14="http://schemas.microsoft.com/office/powerpoint/2010/main" val="1927930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a:t>Continued</a:t>
            </a:r>
            <a:endParaRPr lang="en-US" dirty="0"/>
          </a:p>
        </p:txBody>
      </p:sp>
      <p:sp>
        <p:nvSpPr>
          <p:cNvPr id="4" name="Title 3"/>
          <p:cNvSpPr>
            <a:spLocks noGrp="1"/>
          </p:cNvSpPr>
          <p:nvPr>
            <p:ph type="title"/>
          </p:nvPr>
        </p:nvSpPr>
        <p:spPr/>
        <p:txBody>
          <a:bodyPr/>
          <a:lstStyle/>
          <a:p>
            <a:r>
              <a:rPr lang="en-US"/>
              <a:t>Summary of findings</a:t>
            </a:r>
            <a:endParaRPr lang="en-US" dirty="0"/>
          </a:p>
        </p:txBody>
      </p:sp>
      <p:sp>
        <p:nvSpPr>
          <p:cNvPr id="2" name="Content Placeholder 1"/>
          <p:cNvSpPr>
            <a:spLocks noGrp="1"/>
          </p:cNvSpPr>
          <p:nvPr>
            <p:ph idx="16"/>
          </p:nvPr>
        </p:nvSpPr>
        <p:spPr/>
        <p:txBody>
          <a:bodyPr>
            <a:normAutofit fontScale="70000" lnSpcReduction="20000"/>
          </a:bodyPr>
          <a:lstStyle/>
          <a:p>
            <a:pPr lvl="0"/>
            <a:r>
              <a:rPr lang="en-GB" dirty="0"/>
              <a:t>Households were supposed to receive a 575 gram GFD basket of sorghum, pulses, salt and oil. In practise, pipeline breaks and/or partner capacity interfered with both GFD and supplementary feeding in some locations.</a:t>
            </a:r>
            <a:endParaRPr lang="en-US" dirty="0"/>
          </a:p>
          <a:p>
            <a:pPr lvl="1"/>
            <a:r>
              <a:rPr lang="en-US" dirty="0"/>
              <a:t>Distribution of pulses was insufficient or non-existent in Alagaya and Um Sangoor</a:t>
            </a:r>
          </a:p>
          <a:p>
            <a:pPr lvl="1"/>
            <a:r>
              <a:rPr lang="en-US" dirty="0"/>
              <a:t>GFD coverage in Alagaya was less than 50% in the last few months</a:t>
            </a:r>
          </a:p>
          <a:p>
            <a:pPr lvl="1"/>
            <a:r>
              <a:rPr lang="en-US" dirty="0"/>
              <a:t>EBSFP coverage in Alredais 2, Alagaya and Um Sangoor was below 15 percent</a:t>
            </a:r>
          </a:p>
          <a:p>
            <a:r>
              <a:rPr lang="en-US" dirty="0"/>
              <a:t>Female headed household accounted for a majority of the population</a:t>
            </a:r>
          </a:p>
          <a:p>
            <a:r>
              <a:rPr lang="en-US" dirty="0"/>
              <a:t>Livelihoods</a:t>
            </a:r>
          </a:p>
          <a:p>
            <a:pPr lvl="1"/>
            <a:r>
              <a:rPr lang="en-US" dirty="0"/>
              <a:t>Alagaya relied on sale of food assistance, especially female headed households</a:t>
            </a:r>
          </a:p>
          <a:p>
            <a:pPr lvl="1"/>
            <a:r>
              <a:rPr lang="en-US" dirty="0"/>
              <a:t>Um Sangoor relied on transfers, especially female headed households</a:t>
            </a:r>
          </a:p>
          <a:p>
            <a:r>
              <a:rPr lang="en-US" dirty="0"/>
              <a:t>Poor sanitation practices were widespread, especially in Um Sangoor</a:t>
            </a:r>
          </a:p>
          <a:p>
            <a:r>
              <a:rPr lang="en-US" dirty="0"/>
              <a:t>Major accountability problems were encountered (knowledge about entitlements was low etc.)</a:t>
            </a:r>
          </a:p>
          <a:p>
            <a:r>
              <a:rPr lang="en-US" dirty="0"/>
              <a:t>No major protection problems were encountered</a:t>
            </a:r>
          </a:p>
        </p:txBody>
      </p:sp>
    </p:spTree>
    <p:extLst>
      <p:ext uri="{BB962C8B-B14F-4D97-AF65-F5344CB8AC3E}">
        <p14:creationId xmlns:p14="http://schemas.microsoft.com/office/powerpoint/2010/main" val="3041421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For internal use</a:t>
            </a:r>
          </a:p>
        </p:txBody>
      </p:sp>
      <p:sp>
        <p:nvSpPr>
          <p:cNvPr id="13319" name="Text Placeholder 13318"/>
          <p:cNvSpPr>
            <a:spLocks noGrp="1"/>
          </p:cNvSpPr>
          <p:nvPr>
            <p:ph type="body" sz="quarter" idx="11"/>
          </p:nvPr>
        </p:nvSpPr>
        <p:spPr>
          <a:xfrm>
            <a:off x="826111" y="3981410"/>
            <a:ext cx="6063787" cy="541338"/>
          </a:xfrm>
        </p:spPr>
        <p:txBody>
          <a:bodyPr/>
          <a:lstStyle/>
          <a:p>
            <a:r>
              <a:rPr lang="en-US" sz="2000" dirty="0"/>
              <a:t>May 2015</a:t>
            </a:r>
          </a:p>
        </p:txBody>
      </p:sp>
      <p:sp>
        <p:nvSpPr>
          <p:cNvPr id="13314" name="Title 13313"/>
          <p:cNvSpPr>
            <a:spLocks noGrp="1"/>
          </p:cNvSpPr>
          <p:nvPr>
            <p:ph type="title"/>
          </p:nvPr>
        </p:nvSpPr>
        <p:spPr>
          <a:xfrm>
            <a:off x="826111" y="3231330"/>
            <a:ext cx="6063787" cy="715962"/>
          </a:xfrm>
        </p:spPr>
        <p:txBody>
          <a:bodyPr/>
          <a:lstStyle/>
          <a:p>
            <a:r>
              <a:rPr lang="en-US" sz="2000" dirty="0"/>
              <a:t>Food Security Assessment of South Sudanese Refugees in White Nile</a:t>
            </a:r>
          </a:p>
        </p:txBody>
      </p:sp>
    </p:spTree>
    <p:extLst>
      <p:ext uri="{BB962C8B-B14F-4D97-AF65-F5344CB8AC3E}">
        <p14:creationId xmlns:p14="http://schemas.microsoft.com/office/powerpoint/2010/main" val="297749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a:t>Methodology</a:t>
            </a:r>
            <a:endParaRPr lang="en-US" dirty="0"/>
          </a:p>
        </p:txBody>
      </p:sp>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idx="16"/>
          </p:nvPr>
        </p:nvSpPr>
        <p:spPr>
          <a:xfrm>
            <a:off x="484450" y="1975381"/>
            <a:ext cx="4645760" cy="4588706"/>
          </a:xfrm>
        </p:spPr>
        <p:txBody>
          <a:bodyPr>
            <a:normAutofit fontScale="70000" lnSpcReduction="20000"/>
          </a:bodyPr>
          <a:lstStyle/>
          <a:p>
            <a:r>
              <a:rPr lang="en-US" dirty="0"/>
              <a:t>The following camps were sampled:</a:t>
            </a:r>
          </a:p>
          <a:p>
            <a:pPr lvl="1"/>
            <a:r>
              <a:rPr lang="en-US" dirty="0"/>
              <a:t>Jory</a:t>
            </a:r>
          </a:p>
          <a:p>
            <a:pPr lvl="1"/>
            <a:r>
              <a:rPr lang="en-US" dirty="0" err="1"/>
              <a:t>Kashafa</a:t>
            </a:r>
            <a:endParaRPr lang="en-US" dirty="0"/>
          </a:p>
          <a:p>
            <a:pPr lvl="1"/>
            <a:r>
              <a:rPr lang="en-US" dirty="0"/>
              <a:t>Alredais 1</a:t>
            </a:r>
          </a:p>
          <a:p>
            <a:pPr lvl="1"/>
            <a:r>
              <a:rPr lang="en-US" dirty="0"/>
              <a:t>Alredais 2</a:t>
            </a:r>
          </a:p>
          <a:p>
            <a:pPr lvl="1"/>
            <a:r>
              <a:rPr lang="en-US" dirty="0"/>
              <a:t>Alagaya 1</a:t>
            </a:r>
          </a:p>
          <a:p>
            <a:pPr lvl="1"/>
            <a:r>
              <a:rPr lang="en-US" dirty="0"/>
              <a:t>Alagaya 2</a:t>
            </a:r>
          </a:p>
          <a:p>
            <a:pPr lvl="1"/>
            <a:r>
              <a:rPr lang="en-US" dirty="0"/>
              <a:t>Um Sangoor</a:t>
            </a:r>
          </a:p>
          <a:p>
            <a:pPr lvl="0"/>
            <a:r>
              <a:rPr lang="en-GB" dirty="0"/>
              <a:t>Alagaya 2 and Um Sangoor were established in 2015</a:t>
            </a:r>
          </a:p>
          <a:p>
            <a:pPr lvl="0"/>
            <a:r>
              <a:rPr lang="en-GB" dirty="0"/>
              <a:t>Alagaya 1, Jory, </a:t>
            </a:r>
            <a:r>
              <a:rPr lang="en-GB" dirty="0" err="1"/>
              <a:t>Kashafa</a:t>
            </a:r>
            <a:r>
              <a:rPr lang="en-GB" dirty="0"/>
              <a:t> and Alredais were established in 2014</a:t>
            </a:r>
          </a:p>
          <a:p>
            <a:pPr lvl="0"/>
            <a:r>
              <a:rPr lang="en-GB" dirty="0"/>
              <a:t>The movement of inhabitants in some locations was restricted</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241851" y="1179275"/>
            <a:ext cx="3902149" cy="5653522"/>
          </a:xfrm>
          <a:prstGeom prst="rect">
            <a:avLst/>
          </a:prstGeom>
          <a:noFill/>
          <a:ln>
            <a:noFill/>
          </a:ln>
        </p:spPr>
      </p:pic>
    </p:spTree>
    <p:extLst>
      <p:ext uri="{BB962C8B-B14F-4D97-AF65-F5344CB8AC3E}">
        <p14:creationId xmlns:p14="http://schemas.microsoft.com/office/powerpoint/2010/main" val="65401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a:t>Methodology</a:t>
            </a:r>
            <a:endParaRPr lang="en-US" dirty="0"/>
          </a:p>
        </p:txBody>
      </p:sp>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idx="16"/>
          </p:nvPr>
        </p:nvSpPr>
        <p:spPr>
          <a:xfrm>
            <a:off x="484450" y="1975381"/>
            <a:ext cx="4645760" cy="4588706"/>
          </a:xfrm>
        </p:spPr>
        <p:txBody>
          <a:bodyPr>
            <a:normAutofit/>
          </a:bodyPr>
          <a:lstStyle/>
          <a:p>
            <a:r>
              <a:rPr lang="en-US" dirty="0"/>
              <a:t>The survey clustered sites into three domains:</a:t>
            </a:r>
          </a:p>
          <a:p>
            <a:pPr lvl="1"/>
            <a:r>
              <a:rPr lang="en-US" dirty="0"/>
              <a:t>Jory, </a:t>
            </a:r>
            <a:r>
              <a:rPr lang="en-US" dirty="0" err="1"/>
              <a:t>Kashafa</a:t>
            </a:r>
            <a:r>
              <a:rPr lang="en-US" dirty="0"/>
              <a:t>, Alredais (1 and 2)</a:t>
            </a:r>
          </a:p>
          <a:p>
            <a:pPr lvl="1"/>
            <a:r>
              <a:rPr lang="en-US" dirty="0"/>
              <a:t>Alagaya (1 and 2)</a:t>
            </a:r>
          </a:p>
          <a:p>
            <a:pPr lvl="1"/>
            <a:r>
              <a:rPr lang="en-US" dirty="0"/>
              <a:t>Um Sangoor</a:t>
            </a:r>
          </a:p>
          <a:p>
            <a:r>
              <a:rPr lang="en-US" dirty="0"/>
              <a:t>1,050 households were sampled in total</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241851" y="1179275"/>
            <a:ext cx="3902149" cy="5653522"/>
          </a:xfrm>
          <a:prstGeom prst="rect">
            <a:avLst/>
          </a:prstGeom>
          <a:noFill/>
          <a:ln>
            <a:noFill/>
          </a:ln>
        </p:spPr>
      </p:pic>
    </p:spTree>
    <p:extLst>
      <p:ext uri="{BB962C8B-B14F-4D97-AF65-F5344CB8AC3E}">
        <p14:creationId xmlns:p14="http://schemas.microsoft.com/office/powerpoint/2010/main" val="301397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7" name="Text Placeholder 6"/>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Demographics</a:t>
            </a:r>
          </a:p>
        </p:txBody>
      </p:sp>
    </p:spTree>
    <p:extLst>
      <p:ext uri="{BB962C8B-B14F-4D97-AF65-F5344CB8AC3E}">
        <p14:creationId xmlns:p14="http://schemas.microsoft.com/office/powerpoint/2010/main" val="179864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a:t>Female headed households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762906901"/>
              </p:ext>
            </p:extLst>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55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Water containers</a:t>
            </a:r>
          </a:p>
        </p:txBody>
      </p:sp>
      <p:sp>
        <p:nvSpPr>
          <p:cNvPr id="4" name="Title 3"/>
          <p:cNvSpPr>
            <a:spLocks noGrp="1"/>
          </p:cNvSpPr>
          <p:nvPr>
            <p:ph type="title"/>
          </p:nvPr>
        </p:nvSpPr>
        <p:spPr/>
        <p:txBody>
          <a:bodyPr/>
          <a:lstStyle/>
          <a:p>
            <a:r>
              <a:rPr lang="en-US" dirty="0"/>
              <a:t>Gender Analysis</a:t>
            </a:r>
          </a:p>
        </p:txBody>
      </p:sp>
      <p:graphicFrame>
        <p:nvGraphicFramePr>
          <p:cNvPr id="6" name="Content Placeholder 5"/>
          <p:cNvGraphicFramePr>
            <a:graphicFrameLocks noGrp="1"/>
          </p:cNvGraphicFramePr>
          <p:nvPr>
            <p:ph idx="4294967295"/>
          </p:nvPr>
        </p:nvGraphicFramePr>
        <p:xfrm>
          <a:off x="484188" y="2049463"/>
          <a:ext cx="8207375"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1268198"/>
      </p:ext>
    </p:extLst>
  </p:cSld>
  <p:clrMapOvr>
    <a:masterClrMapping/>
  </p:clrMapOvr>
</p:sld>
</file>

<file path=ppt/theme/theme1.xml><?xml version="1.0" encoding="utf-8"?>
<a:theme xmlns:a="http://schemas.openxmlformats.org/drawingml/2006/main" name="Default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wfp234623</Template>
  <TotalTime>4740</TotalTime>
  <Words>1237</Words>
  <Application>Microsoft Office PowerPoint</Application>
  <PresentationFormat>On-screen Show (4:3)</PresentationFormat>
  <Paragraphs>179</Paragraphs>
  <Slides>49</Slides>
  <Notes>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Verdana</vt:lpstr>
      <vt:lpstr>Wingdings</vt:lpstr>
      <vt:lpstr>Wingdings 3</vt:lpstr>
      <vt:lpstr>ヒラギノ角ゴ Pro W3</vt:lpstr>
      <vt:lpstr>Default Theme</vt:lpstr>
      <vt:lpstr>Food Security Assessment of South Sudanese Refugees in White Nile</vt:lpstr>
      <vt:lpstr>Overview</vt:lpstr>
      <vt:lpstr>Summary of findings</vt:lpstr>
      <vt:lpstr>Summary of findings</vt:lpstr>
      <vt:lpstr>Overview</vt:lpstr>
      <vt:lpstr>Overview</vt:lpstr>
      <vt:lpstr>Demographics</vt:lpstr>
      <vt:lpstr>Female headed households</vt:lpstr>
      <vt:lpstr>Gender Analysis</vt:lpstr>
      <vt:lpstr>Toilet facilities</vt:lpstr>
      <vt:lpstr>Livelihoods</vt:lpstr>
      <vt:lpstr>Livelihoods</vt:lpstr>
      <vt:lpstr>Livelihoods</vt:lpstr>
      <vt:lpstr>Livelihoods</vt:lpstr>
      <vt:lpstr>Livelihoods</vt:lpstr>
      <vt:lpstr>Decision making about income and household resources</vt:lpstr>
      <vt:lpstr>Food consumption</vt:lpstr>
      <vt:lpstr>Household food consumption</vt:lpstr>
      <vt:lpstr>Household food consumption</vt:lpstr>
      <vt:lpstr>Household food consumption</vt:lpstr>
      <vt:lpstr>Household food consumption</vt:lpstr>
      <vt:lpstr>Household food consumption</vt:lpstr>
      <vt:lpstr>Household food consumption</vt:lpstr>
      <vt:lpstr>Child food consumption</vt:lpstr>
      <vt:lpstr>Child food consumption</vt:lpstr>
      <vt:lpstr>Household expenditure</vt:lpstr>
      <vt:lpstr>Expenditure</vt:lpstr>
      <vt:lpstr>Purchasing power</vt:lpstr>
      <vt:lpstr>Purchasing power</vt:lpstr>
      <vt:lpstr>Share of expenditure on food</vt:lpstr>
      <vt:lpstr>Food security</vt:lpstr>
      <vt:lpstr>Food security</vt:lpstr>
      <vt:lpstr>Food security</vt:lpstr>
      <vt:lpstr>Program indicators</vt:lpstr>
      <vt:lpstr>Program indicators</vt:lpstr>
      <vt:lpstr>Program indicators</vt:lpstr>
      <vt:lpstr>Program indicators</vt:lpstr>
      <vt:lpstr>Program indicators</vt:lpstr>
      <vt:lpstr>Program indicators</vt:lpstr>
      <vt:lpstr>Program indicators</vt:lpstr>
      <vt:lpstr>Program indicators</vt:lpstr>
      <vt:lpstr>Program indicators</vt:lpstr>
      <vt:lpstr>Program indicators</vt:lpstr>
      <vt:lpstr>Protection and accountability</vt:lpstr>
      <vt:lpstr>Protection and accountability</vt:lpstr>
      <vt:lpstr>Summary</vt:lpstr>
      <vt:lpstr>Summary of findings</vt:lpstr>
      <vt:lpstr>Summary of findings</vt:lpstr>
      <vt:lpstr>Food Security Assessment of South Sudanese Refugees in White Nile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Petersson</dc:creator>
  <cp:lastModifiedBy>Deborah REID</cp:lastModifiedBy>
  <cp:revision>105</cp:revision>
  <cp:lastPrinted>2015-06-16T05:53:39Z</cp:lastPrinted>
  <dcterms:created xsi:type="dcterms:W3CDTF">2015-02-23T11:03:30Z</dcterms:created>
  <dcterms:modified xsi:type="dcterms:W3CDTF">2018-11-30T13:02:50Z</dcterms:modified>
</cp:coreProperties>
</file>