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93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7" r:id="rId7"/>
    <p:sldId id="279" r:id="rId8"/>
    <p:sldId id="258" r:id="rId9"/>
    <p:sldId id="259" r:id="rId10"/>
    <p:sldId id="263" r:id="rId11"/>
    <p:sldId id="260" r:id="rId12"/>
    <p:sldId id="261" r:id="rId13"/>
    <p:sldId id="264" r:id="rId14"/>
    <p:sldId id="266" r:id="rId15"/>
    <p:sldId id="267" r:id="rId16"/>
    <p:sldId id="268" r:id="rId17"/>
    <p:sldId id="269" r:id="rId18"/>
    <p:sldId id="270" r:id="rId19"/>
    <p:sldId id="265" r:id="rId20"/>
    <p:sldId id="276" r:id="rId21"/>
    <p:sldId id="273" r:id="rId22"/>
    <p:sldId id="275" r:id="rId23"/>
    <p:sldId id="277" r:id="rId24"/>
    <p:sldId id="281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7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4BE3F-8D5B-6746-ABB1-4D10D6427D93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BDB0F-517D-6644-BAE2-734B865181E2}">
      <dgm:prSet phldrT="[Text]"/>
      <dgm:spPr/>
      <dgm:t>
        <a:bodyPr/>
        <a:lstStyle/>
        <a:p>
          <a:r>
            <a:rPr lang="en-US" b="1" dirty="0"/>
            <a:t>Objective/Key questions</a:t>
          </a:r>
        </a:p>
        <a:p>
          <a:endParaRPr lang="en-US" b="1" dirty="0"/>
        </a:p>
      </dgm:t>
    </dgm:pt>
    <dgm:pt modelId="{D5500CB2-CB89-B146-A45D-A3EB3681D1AE}" type="parTrans" cxnId="{6F143D1B-98BD-574F-BD1C-4299D33D86A0}">
      <dgm:prSet/>
      <dgm:spPr/>
      <dgm:t>
        <a:bodyPr/>
        <a:lstStyle/>
        <a:p>
          <a:endParaRPr lang="en-US"/>
        </a:p>
      </dgm:t>
    </dgm:pt>
    <dgm:pt modelId="{8CCA10DB-2EDD-8B49-BB1F-0B9A1DF12293}" type="sibTrans" cxnId="{6F143D1B-98BD-574F-BD1C-4299D33D86A0}">
      <dgm:prSet/>
      <dgm:spPr/>
      <dgm:t>
        <a:bodyPr/>
        <a:lstStyle/>
        <a:p>
          <a:endParaRPr lang="en-US"/>
        </a:p>
      </dgm:t>
    </dgm:pt>
    <dgm:pt modelId="{A3161630-13C2-AF4B-9DFD-D730EA72AD93}">
      <dgm:prSet phldrT="[Text]"/>
      <dgm:spPr/>
      <dgm:t>
        <a:bodyPr/>
        <a:lstStyle/>
        <a:p>
          <a:r>
            <a:rPr lang="en-US" dirty="0"/>
            <a:t>Number of HHs in need </a:t>
          </a:r>
        </a:p>
      </dgm:t>
    </dgm:pt>
    <dgm:pt modelId="{EC923E1E-F0C5-7645-88AA-29038CE441BD}" type="parTrans" cxnId="{D4AD1B4C-13ED-284D-A83E-F05BAA0FB079}">
      <dgm:prSet/>
      <dgm:spPr/>
      <dgm:t>
        <a:bodyPr/>
        <a:lstStyle/>
        <a:p>
          <a:endParaRPr lang="en-US"/>
        </a:p>
      </dgm:t>
    </dgm:pt>
    <dgm:pt modelId="{03A564A8-AEE8-B741-A239-E4FB1E2561F2}" type="sibTrans" cxnId="{D4AD1B4C-13ED-284D-A83E-F05BAA0FB079}">
      <dgm:prSet/>
      <dgm:spPr/>
      <dgm:t>
        <a:bodyPr/>
        <a:lstStyle/>
        <a:p>
          <a:endParaRPr lang="en-US"/>
        </a:p>
      </dgm:t>
    </dgm:pt>
    <dgm:pt modelId="{A5490E77-1253-794A-BB2A-BB58F8D804DA}">
      <dgm:prSet phldrT="[Text]"/>
      <dgm:spPr/>
      <dgm:t>
        <a:bodyPr/>
        <a:lstStyle/>
        <a:p>
          <a:r>
            <a:rPr lang="en-US" b="1" dirty="0"/>
            <a:t>Information required </a:t>
          </a:r>
        </a:p>
      </dgm:t>
    </dgm:pt>
    <dgm:pt modelId="{6E825797-E1DE-874C-902D-2262AEAD0966}" type="parTrans" cxnId="{010BB302-5BB1-994F-94D6-8DF093AC09AE}">
      <dgm:prSet/>
      <dgm:spPr/>
      <dgm:t>
        <a:bodyPr/>
        <a:lstStyle/>
        <a:p>
          <a:endParaRPr lang="en-US"/>
        </a:p>
      </dgm:t>
    </dgm:pt>
    <dgm:pt modelId="{08AAEBE9-EFC8-3249-9CEB-EA09EEFE0DC3}" type="sibTrans" cxnId="{010BB302-5BB1-994F-94D6-8DF093AC09AE}">
      <dgm:prSet/>
      <dgm:spPr/>
      <dgm:t>
        <a:bodyPr/>
        <a:lstStyle/>
        <a:p>
          <a:endParaRPr lang="en-US"/>
        </a:p>
      </dgm:t>
    </dgm:pt>
    <dgm:pt modelId="{92E71964-CF04-A34A-A1EF-A6C5E06EB482}">
      <dgm:prSet phldrT="[Text]"/>
      <dgm:spPr/>
      <dgm:t>
        <a:bodyPr/>
        <a:lstStyle/>
        <a:p>
          <a:r>
            <a:rPr lang="en-US" dirty="0"/>
            <a:t>Vulnerable HHs  </a:t>
          </a:r>
        </a:p>
      </dgm:t>
    </dgm:pt>
    <dgm:pt modelId="{DBDAF4CE-75FD-D44A-915D-40B7FE853116}" type="parTrans" cxnId="{FF255EE4-3B23-F94F-9CED-F40221C7F0EB}">
      <dgm:prSet/>
      <dgm:spPr/>
      <dgm:t>
        <a:bodyPr/>
        <a:lstStyle/>
        <a:p>
          <a:endParaRPr lang="en-US"/>
        </a:p>
      </dgm:t>
    </dgm:pt>
    <dgm:pt modelId="{591DF506-FC88-9945-A368-4C89664483DC}" type="sibTrans" cxnId="{FF255EE4-3B23-F94F-9CED-F40221C7F0EB}">
      <dgm:prSet/>
      <dgm:spPr/>
      <dgm:t>
        <a:bodyPr/>
        <a:lstStyle/>
        <a:p>
          <a:endParaRPr lang="en-US"/>
        </a:p>
      </dgm:t>
    </dgm:pt>
    <dgm:pt modelId="{F4AC31A7-124B-904D-BE17-B84BFC76C945}">
      <dgm:prSet phldrT="[Text]"/>
      <dgm:spPr/>
      <dgm:t>
        <a:bodyPr/>
        <a:lstStyle/>
        <a:p>
          <a:r>
            <a:rPr lang="en-US" b="1" dirty="0"/>
            <a:t>Indicator</a:t>
          </a:r>
        </a:p>
      </dgm:t>
    </dgm:pt>
    <dgm:pt modelId="{13E233DD-7003-0046-A7B7-13E61C6D9E2F}" type="parTrans" cxnId="{715266BF-C91A-3844-AE0C-5A31F252CC28}">
      <dgm:prSet/>
      <dgm:spPr/>
      <dgm:t>
        <a:bodyPr/>
        <a:lstStyle/>
        <a:p>
          <a:endParaRPr lang="en-US"/>
        </a:p>
      </dgm:t>
    </dgm:pt>
    <dgm:pt modelId="{AE3FF30C-FF06-F64D-A181-92CA176C17C5}" type="sibTrans" cxnId="{715266BF-C91A-3844-AE0C-5A31F252CC28}">
      <dgm:prSet/>
      <dgm:spPr/>
      <dgm:t>
        <a:bodyPr/>
        <a:lstStyle/>
        <a:p>
          <a:endParaRPr lang="en-US"/>
        </a:p>
      </dgm:t>
    </dgm:pt>
    <dgm:pt modelId="{2ECE7763-6431-A547-99BA-DD61EE7A56DC}">
      <dgm:prSet phldrT="[Text]"/>
      <dgm:spPr/>
      <dgm:t>
        <a:bodyPr/>
        <a:lstStyle/>
        <a:p>
          <a:r>
            <a:rPr lang="en-US" dirty="0"/>
            <a:t>% of HHs with members &lt; 5 </a:t>
          </a:r>
          <a:r>
            <a:rPr lang="en-US" dirty="0" err="1"/>
            <a:t>yrs</a:t>
          </a:r>
          <a:r>
            <a:rPr lang="en-US" dirty="0"/>
            <a:t> and/or +65 </a:t>
          </a:r>
          <a:r>
            <a:rPr lang="en-US" dirty="0" err="1"/>
            <a:t>yrs</a:t>
          </a:r>
          <a:r>
            <a:rPr lang="en-US" dirty="0"/>
            <a:t> </a:t>
          </a:r>
        </a:p>
      </dgm:t>
    </dgm:pt>
    <dgm:pt modelId="{F984476D-FDBC-574C-9BD5-4F771B761B08}" type="parTrans" cxnId="{46DE4CA7-1EA5-D247-9428-39BD6623D197}">
      <dgm:prSet/>
      <dgm:spPr/>
      <dgm:t>
        <a:bodyPr/>
        <a:lstStyle/>
        <a:p>
          <a:endParaRPr lang="en-US"/>
        </a:p>
      </dgm:t>
    </dgm:pt>
    <dgm:pt modelId="{3F49E675-6085-2F4D-A252-E8C9A6DE3C99}" type="sibTrans" cxnId="{46DE4CA7-1EA5-D247-9428-39BD6623D197}">
      <dgm:prSet/>
      <dgm:spPr/>
      <dgm:t>
        <a:bodyPr/>
        <a:lstStyle/>
        <a:p>
          <a:endParaRPr lang="en-US"/>
        </a:p>
      </dgm:t>
    </dgm:pt>
    <dgm:pt modelId="{0902D818-B6ED-7746-BB09-72E892D14593}">
      <dgm:prSet phldrT="[Text]"/>
      <dgm:spPr/>
      <dgm:t>
        <a:bodyPr/>
        <a:lstStyle/>
        <a:p>
          <a:r>
            <a:rPr lang="en-US" b="1" dirty="0"/>
            <a:t>Source</a:t>
          </a:r>
        </a:p>
      </dgm:t>
    </dgm:pt>
    <dgm:pt modelId="{7A5E4AEF-B360-5347-80E0-F5B609BFCFD3}" type="parTrans" cxnId="{90E9FC99-DAFC-E542-813E-DC79160B6FDC}">
      <dgm:prSet/>
      <dgm:spPr/>
      <dgm:t>
        <a:bodyPr/>
        <a:lstStyle/>
        <a:p>
          <a:endParaRPr lang="en-US"/>
        </a:p>
      </dgm:t>
    </dgm:pt>
    <dgm:pt modelId="{9267C3EC-9D03-3E4A-9234-23A0643D2372}" type="sibTrans" cxnId="{90E9FC99-DAFC-E542-813E-DC79160B6FDC}">
      <dgm:prSet/>
      <dgm:spPr/>
      <dgm:t>
        <a:bodyPr/>
        <a:lstStyle/>
        <a:p>
          <a:endParaRPr lang="en-US"/>
        </a:p>
      </dgm:t>
    </dgm:pt>
    <dgm:pt modelId="{9D04F89F-2716-E94E-89F6-D195A830F3EE}">
      <dgm:prSet phldrT="[Text]"/>
      <dgm:spPr/>
      <dgm:t>
        <a:bodyPr/>
        <a:lstStyle/>
        <a:p>
          <a:r>
            <a:rPr lang="en-US" dirty="0"/>
            <a:t>Census, Key Informants interview</a:t>
          </a:r>
        </a:p>
      </dgm:t>
    </dgm:pt>
    <dgm:pt modelId="{66801D25-B87E-3643-9D34-F33A4BA9FCF7}" type="parTrans" cxnId="{8A2EAE57-E121-674B-AD86-ACF945285D38}">
      <dgm:prSet/>
      <dgm:spPr/>
      <dgm:t>
        <a:bodyPr/>
        <a:lstStyle/>
        <a:p>
          <a:endParaRPr lang="en-US"/>
        </a:p>
      </dgm:t>
    </dgm:pt>
    <dgm:pt modelId="{4C972BDC-65AE-1545-82EE-E4C8D08136E3}" type="sibTrans" cxnId="{8A2EAE57-E121-674B-AD86-ACF945285D38}">
      <dgm:prSet/>
      <dgm:spPr/>
      <dgm:t>
        <a:bodyPr/>
        <a:lstStyle/>
        <a:p>
          <a:endParaRPr lang="en-US"/>
        </a:p>
      </dgm:t>
    </dgm:pt>
    <dgm:pt modelId="{6E9244F9-A770-D840-929B-8AC96BA27847}" type="pres">
      <dgm:prSet presAssocID="{3814BE3F-8D5B-6746-ABB1-4D10D6427D93}" presName="linearFlow" presStyleCnt="0">
        <dgm:presLayoutVars>
          <dgm:dir/>
          <dgm:animLvl val="lvl"/>
          <dgm:resizeHandles val="exact"/>
        </dgm:presLayoutVars>
      </dgm:prSet>
      <dgm:spPr/>
    </dgm:pt>
    <dgm:pt modelId="{688A482D-8428-9742-A243-4E5F1F3E4BD6}" type="pres">
      <dgm:prSet presAssocID="{694BDB0F-517D-6644-BAE2-734B865181E2}" presName="composite" presStyleCnt="0"/>
      <dgm:spPr/>
    </dgm:pt>
    <dgm:pt modelId="{530BDE11-922F-6242-88C7-E8812B272A69}" type="pres">
      <dgm:prSet presAssocID="{694BDB0F-517D-6644-BAE2-734B865181E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F9B2A4-BA9F-D641-A431-ECE2E1C25414}" type="pres">
      <dgm:prSet presAssocID="{694BDB0F-517D-6644-BAE2-734B865181E2}" presName="parSh" presStyleLbl="node1" presStyleIdx="0" presStyleCnt="4" custScaleY="183293"/>
      <dgm:spPr/>
    </dgm:pt>
    <dgm:pt modelId="{FC4536AF-53C5-F64B-90CD-8FFDA0D58076}" type="pres">
      <dgm:prSet presAssocID="{694BDB0F-517D-6644-BAE2-734B865181E2}" presName="desTx" presStyleLbl="fgAcc1" presStyleIdx="0" presStyleCnt="4">
        <dgm:presLayoutVars>
          <dgm:bulletEnabled val="1"/>
        </dgm:presLayoutVars>
      </dgm:prSet>
      <dgm:spPr/>
    </dgm:pt>
    <dgm:pt modelId="{A3660E95-DFAE-6747-BA33-E8961F692737}" type="pres">
      <dgm:prSet presAssocID="{8CCA10DB-2EDD-8B49-BB1F-0B9A1DF12293}" presName="sibTrans" presStyleLbl="sibTrans2D1" presStyleIdx="0" presStyleCnt="3"/>
      <dgm:spPr/>
    </dgm:pt>
    <dgm:pt modelId="{FECED851-D5FB-F641-8259-A78605680A44}" type="pres">
      <dgm:prSet presAssocID="{8CCA10DB-2EDD-8B49-BB1F-0B9A1DF12293}" presName="connTx" presStyleLbl="sibTrans2D1" presStyleIdx="0" presStyleCnt="3"/>
      <dgm:spPr/>
    </dgm:pt>
    <dgm:pt modelId="{41F617BC-6DCB-C243-A3F9-BFAFD335C898}" type="pres">
      <dgm:prSet presAssocID="{A5490E77-1253-794A-BB2A-BB58F8D804DA}" presName="composite" presStyleCnt="0"/>
      <dgm:spPr/>
    </dgm:pt>
    <dgm:pt modelId="{53110D99-A443-EE42-A711-5662E7CA1D5E}" type="pres">
      <dgm:prSet presAssocID="{A5490E77-1253-794A-BB2A-BB58F8D804D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8075E01-5EDE-4F49-91D6-2D044CEE94D5}" type="pres">
      <dgm:prSet presAssocID="{A5490E77-1253-794A-BB2A-BB58F8D804DA}" presName="parSh" presStyleLbl="node1" presStyleIdx="1" presStyleCnt="4" custScaleY="183293"/>
      <dgm:spPr/>
    </dgm:pt>
    <dgm:pt modelId="{59341AAF-2295-6247-9848-6C99F1AB919B}" type="pres">
      <dgm:prSet presAssocID="{A5490E77-1253-794A-BB2A-BB58F8D804DA}" presName="desTx" presStyleLbl="fgAcc1" presStyleIdx="1" presStyleCnt="4" custScaleX="102390">
        <dgm:presLayoutVars>
          <dgm:bulletEnabled val="1"/>
        </dgm:presLayoutVars>
      </dgm:prSet>
      <dgm:spPr/>
    </dgm:pt>
    <dgm:pt modelId="{BB67A751-9EB6-7349-9F40-AD248A727A7F}" type="pres">
      <dgm:prSet presAssocID="{08AAEBE9-EFC8-3249-9CEB-EA09EEFE0DC3}" presName="sibTrans" presStyleLbl="sibTrans2D1" presStyleIdx="1" presStyleCnt="3"/>
      <dgm:spPr/>
    </dgm:pt>
    <dgm:pt modelId="{CC07E953-550B-C442-AC71-D069EBAE4DAB}" type="pres">
      <dgm:prSet presAssocID="{08AAEBE9-EFC8-3249-9CEB-EA09EEFE0DC3}" presName="connTx" presStyleLbl="sibTrans2D1" presStyleIdx="1" presStyleCnt="3"/>
      <dgm:spPr/>
    </dgm:pt>
    <dgm:pt modelId="{BF5656E1-5EBC-5A45-950C-3425146C5360}" type="pres">
      <dgm:prSet presAssocID="{F4AC31A7-124B-904D-BE17-B84BFC76C945}" presName="composite" presStyleCnt="0"/>
      <dgm:spPr/>
    </dgm:pt>
    <dgm:pt modelId="{758A277F-832A-9B45-B159-FEB83E5CBB96}" type="pres">
      <dgm:prSet presAssocID="{F4AC31A7-124B-904D-BE17-B84BFC76C945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C720CF-A6C2-CE41-8BD9-4B94AAE2302D}" type="pres">
      <dgm:prSet presAssocID="{F4AC31A7-124B-904D-BE17-B84BFC76C945}" presName="parSh" presStyleLbl="node1" presStyleIdx="2" presStyleCnt="4" custScaleY="183293"/>
      <dgm:spPr/>
    </dgm:pt>
    <dgm:pt modelId="{574CBE68-3D13-AD45-99EE-6E3B93A62A59}" type="pres">
      <dgm:prSet presAssocID="{F4AC31A7-124B-904D-BE17-B84BFC76C945}" presName="desTx" presStyleLbl="fgAcc1" presStyleIdx="2" presStyleCnt="4">
        <dgm:presLayoutVars>
          <dgm:bulletEnabled val="1"/>
        </dgm:presLayoutVars>
      </dgm:prSet>
      <dgm:spPr/>
    </dgm:pt>
    <dgm:pt modelId="{D307F147-A6EC-3241-AF6F-D8E1C8CC1456}" type="pres">
      <dgm:prSet presAssocID="{AE3FF30C-FF06-F64D-A181-92CA176C17C5}" presName="sibTrans" presStyleLbl="sibTrans2D1" presStyleIdx="2" presStyleCnt="3"/>
      <dgm:spPr/>
    </dgm:pt>
    <dgm:pt modelId="{EA927C1B-6199-6F40-B54F-C477765E6B5A}" type="pres">
      <dgm:prSet presAssocID="{AE3FF30C-FF06-F64D-A181-92CA176C17C5}" presName="connTx" presStyleLbl="sibTrans2D1" presStyleIdx="2" presStyleCnt="3"/>
      <dgm:spPr/>
    </dgm:pt>
    <dgm:pt modelId="{3FAA5445-4B1F-FB42-A52A-2E6FEC3904FD}" type="pres">
      <dgm:prSet presAssocID="{0902D818-B6ED-7746-BB09-72E892D14593}" presName="composite" presStyleCnt="0"/>
      <dgm:spPr/>
    </dgm:pt>
    <dgm:pt modelId="{D0A48DFD-A178-1549-B2EE-9D92FFC7904C}" type="pres">
      <dgm:prSet presAssocID="{0902D818-B6ED-7746-BB09-72E892D14593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2B4353-8A85-0042-8C06-169A666911EB}" type="pres">
      <dgm:prSet presAssocID="{0902D818-B6ED-7746-BB09-72E892D14593}" presName="parSh" presStyleLbl="node1" presStyleIdx="3" presStyleCnt="4" custScaleY="183293"/>
      <dgm:spPr/>
    </dgm:pt>
    <dgm:pt modelId="{835B36C8-27FD-DF4A-9C3D-E3D4DBBDD4C7}" type="pres">
      <dgm:prSet presAssocID="{0902D818-B6ED-7746-BB09-72E892D14593}" presName="desTx" presStyleLbl="fgAcc1" presStyleIdx="3" presStyleCnt="4">
        <dgm:presLayoutVars>
          <dgm:bulletEnabled val="1"/>
        </dgm:presLayoutVars>
      </dgm:prSet>
      <dgm:spPr/>
    </dgm:pt>
  </dgm:ptLst>
  <dgm:cxnLst>
    <dgm:cxn modelId="{010BB302-5BB1-994F-94D6-8DF093AC09AE}" srcId="{3814BE3F-8D5B-6746-ABB1-4D10D6427D93}" destId="{A5490E77-1253-794A-BB2A-BB58F8D804DA}" srcOrd="1" destOrd="0" parTransId="{6E825797-E1DE-874C-902D-2262AEAD0966}" sibTransId="{08AAEBE9-EFC8-3249-9CEB-EA09EEFE0DC3}"/>
    <dgm:cxn modelId="{10D27603-FC24-B646-A28E-74571BFDB57C}" type="presOf" srcId="{F4AC31A7-124B-904D-BE17-B84BFC76C945}" destId="{758A277F-832A-9B45-B159-FEB83E5CBB96}" srcOrd="0" destOrd="0" presId="urn:microsoft.com/office/officeart/2005/8/layout/process3"/>
    <dgm:cxn modelId="{6F143D1B-98BD-574F-BD1C-4299D33D86A0}" srcId="{3814BE3F-8D5B-6746-ABB1-4D10D6427D93}" destId="{694BDB0F-517D-6644-BAE2-734B865181E2}" srcOrd="0" destOrd="0" parTransId="{D5500CB2-CB89-B146-A45D-A3EB3681D1AE}" sibTransId="{8CCA10DB-2EDD-8B49-BB1F-0B9A1DF12293}"/>
    <dgm:cxn modelId="{6C4F4A2D-7860-0544-AAC2-4E5EA010A464}" type="presOf" srcId="{F4AC31A7-124B-904D-BE17-B84BFC76C945}" destId="{76C720CF-A6C2-CE41-8BD9-4B94AAE2302D}" srcOrd="1" destOrd="0" presId="urn:microsoft.com/office/officeart/2005/8/layout/process3"/>
    <dgm:cxn modelId="{EC3CEE3C-A459-7045-A412-25C95CA7E16E}" type="presOf" srcId="{08AAEBE9-EFC8-3249-9CEB-EA09EEFE0DC3}" destId="{BB67A751-9EB6-7349-9F40-AD248A727A7F}" srcOrd="0" destOrd="0" presId="urn:microsoft.com/office/officeart/2005/8/layout/process3"/>
    <dgm:cxn modelId="{52BAC43E-090E-0344-B24D-D4B597615801}" type="presOf" srcId="{3814BE3F-8D5B-6746-ABB1-4D10D6427D93}" destId="{6E9244F9-A770-D840-929B-8AC96BA27847}" srcOrd="0" destOrd="0" presId="urn:microsoft.com/office/officeart/2005/8/layout/process3"/>
    <dgm:cxn modelId="{4473DA5D-5779-1645-ACC7-9D01069F98ED}" type="presOf" srcId="{AE3FF30C-FF06-F64D-A181-92CA176C17C5}" destId="{EA927C1B-6199-6F40-B54F-C477765E6B5A}" srcOrd="1" destOrd="0" presId="urn:microsoft.com/office/officeart/2005/8/layout/process3"/>
    <dgm:cxn modelId="{1D26E245-DA87-4447-81D9-4769A9FD3694}" type="presOf" srcId="{0902D818-B6ED-7746-BB09-72E892D14593}" destId="{4A2B4353-8A85-0042-8C06-169A666911EB}" srcOrd="1" destOrd="0" presId="urn:microsoft.com/office/officeart/2005/8/layout/process3"/>
    <dgm:cxn modelId="{77950267-F262-1542-8479-6181484DA069}" type="presOf" srcId="{9D04F89F-2716-E94E-89F6-D195A830F3EE}" destId="{835B36C8-27FD-DF4A-9C3D-E3D4DBBDD4C7}" srcOrd="0" destOrd="0" presId="urn:microsoft.com/office/officeart/2005/8/layout/process3"/>
    <dgm:cxn modelId="{3CA99867-281C-5943-B2B3-5FEABF951153}" type="presOf" srcId="{08AAEBE9-EFC8-3249-9CEB-EA09EEFE0DC3}" destId="{CC07E953-550B-C442-AC71-D069EBAE4DAB}" srcOrd="1" destOrd="0" presId="urn:microsoft.com/office/officeart/2005/8/layout/process3"/>
    <dgm:cxn modelId="{AA17864B-EC08-6D46-9F52-D3D5C913E7E5}" type="presOf" srcId="{A3161630-13C2-AF4B-9DFD-D730EA72AD93}" destId="{FC4536AF-53C5-F64B-90CD-8FFDA0D58076}" srcOrd="0" destOrd="0" presId="urn:microsoft.com/office/officeart/2005/8/layout/process3"/>
    <dgm:cxn modelId="{D4AD1B4C-13ED-284D-A83E-F05BAA0FB079}" srcId="{694BDB0F-517D-6644-BAE2-734B865181E2}" destId="{A3161630-13C2-AF4B-9DFD-D730EA72AD93}" srcOrd="0" destOrd="0" parTransId="{EC923E1E-F0C5-7645-88AA-29038CE441BD}" sibTransId="{03A564A8-AEE8-B741-A239-E4FB1E2561F2}"/>
    <dgm:cxn modelId="{F9F64E4E-3BAD-1944-86CC-8F49E08CF178}" type="presOf" srcId="{2ECE7763-6431-A547-99BA-DD61EE7A56DC}" destId="{574CBE68-3D13-AD45-99EE-6E3B93A62A59}" srcOrd="0" destOrd="0" presId="urn:microsoft.com/office/officeart/2005/8/layout/process3"/>
    <dgm:cxn modelId="{1CA7A86F-46F1-B649-A4B0-DA22B0D30360}" type="presOf" srcId="{AE3FF30C-FF06-F64D-A181-92CA176C17C5}" destId="{D307F147-A6EC-3241-AF6F-D8E1C8CC1456}" srcOrd="0" destOrd="0" presId="urn:microsoft.com/office/officeart/2005/8/layout/process3"/>
    <dgm:cxn modelId="{1B2B9471-711D-044A-8D98-A8131FFFB682}" type="presOf" srcId="{694BDB0F-517D-6644-BAE2-734B865181E2}" destId="{B1F9B2A4-BA9F-D641-A431-ECE2E1C25414}" srcOrd="1" destOrd="0" presId="urn:microsoft.com/office/officeart/2005/8/layout/process3"/>
    <dgm:cxn modelId="{8DD83A52-88E6-C54B-A054-DC0D66BA390B}" type="presOf" srcId="{A5490E77-1253-794A-BB2A-BB58F8D804DA}" destId="{B8075E01-5EDE-4F49-91D6-2D044CEE94D5}" srcOrd="1" destOrd="0" presId="urn:microsoft.com/office/officeart/2005/8/layout/process3"/>
    <dgm:cxn modelId="{ACF5AF52-5A2B-5F41-975D-1A8AE59DD844}" type="presOf" srcId="{8CCA10DB-2EDD-8B49-BB1F-0B9A1DF12293}" destId="{A3660E95-DFAE-6747-BA33-E8961F692737}" srcOrd="0" destOrd="0" presId="urn:microsoft.com/office/officeart/2005/8/layout/process3"/>
    <dgm:cxn modelId="{8A2EAE57-E121-674B-AD86-ACF945285D38}" srcId="{0902D818-B6ED-7746-BB09-72E892D14593}" destId="{9D04F89F-2716-E94E-89F6-D195A830F3EE}" srcOrd="0" destOrd="0" parTransId="{66801D25-B87E-3643-9D34-F33A4BA9FCF7}" sibTransId="{4C972BDC-65AE-1545-82EE-E4C8D08136E3}"/>
    <dgm:cxn modelId="{90E9FC99-DAFC-E542-813E-DC79160B6FDC}" srcId="{3814BE3F-8D5B-6746-ABB1-4D10D6427D93}" destId="{0902D818-B6ED-7746-BB09-72E892D14593}" srcOrd="3" destOrd="0" parTransId="{7A5E4AEF-B360-5347-80E0-F5B609BFCFD3}" sibTransId="{9267C3EC-9D03-3E4A-9234-23A0643D2372}"/>
    <dgm:cxn modelId="{0B20E7A0-902F-DD49-97D2-51CFB0641253}" type="presOf" srcId="{0902D818-B6ED-7746-BB09-72E892D14593}" destId="{D0A48DFD-A178-1549-B2EE-9D92FFC7904C}" srcOrd="0" destOrd="0" presId="urn:microsoft.com/office/officeart/2005/8/layout/process3"/>
    <dgm:cxn modelId="{46DE4CA7-1EA5-D247-9428-39BD6623D197}" srcId="{F4AC31A7-124B-904D-BE17-B84BFC76C945}" destId="{2ECE7763-6431-A547-99BA-DD61EE7A56DC}" srcOrd="0" destOrd="0" parTransId="{F984476D-FDBC-574C-9BD5-4F771B761B08}" sibTransId="{3F49E675-6085-2F4D-A252-E8C9A6DE3C99}"/>
    <dgm:cxn modelId="{8AE592AE-4DC2-5F43-B4D6-F5982548E7D5}" type="presOf" srcId="{694BDB0F-517D-6644-BAE2-734B865181E2}" destId="{530BDE11-922F-6242-88C7-E8812B272A69}" srcOrd="0" destOrd="0" presId="urn:microsoft.com/office/officeart/2005/8/layout/process3"/>
    <dgm:cxn modelId="{A5BC2CB3-C946-CF4E-A438-2DB2BFD207E8}" type="presOf" srcId="{92E71964-CF04-A34A-A1EF-A6C5E06EB482}" destId="{59341AAF-2295-6247-9848-6C99F1AB919B}" srcOrd="0" destOrd="0" presId="urn:microsoft.com/office/officeart/2005/8/layout/process3"/>
    <dgm:cxn modelId="{112EBDBA-6FC1-F84B-B104-71FE62FB03C8}" type="presOf" srcId="{8CCA10DB-2EDD-8B49-BB1F-0B9A1DF12293}" destId="{FECED851-D5FB-F641-8259-A78605680A44}" srcOrd="1" destOrd="0" presId="urn:microsoft.com/office/officeart/2005/8/layout/process3"/>
    <dgm:cxn modelId="{715266BF-C91A-3844-AE0C-5A31F252CC28}" srcId="{3814BE3F-8D5B-6746-ABB1-4D10D6427D93}" destId="{F4AC31A7-124B-904D-BE17-B84BFC76C945}" srcOrd="2" destOrd="0" parTransId="{13E233DD-7003-0046-A7B7-13E61C6D9E2F}" sibTransId="{AE3FF30C-FF06-F64D-A181-92CA176C17C5}"/>
    <dgm:cxn modelId="{9D6B86DB-B8DC-EF4C-A5C8-C85A85F536DC}" type="presOf" srcId="{A5490E77-1253-794A-BB2A-BB58F8D804DA}" destId="{53110D99-A443-EE42-A711-5662E7CA1D5E}" srcOrd="0" destOrd="0" presId="urn:microsoft.com/office/officeart/2005/8/layout/process3"/>
    <dgm:cxn modelId="{FF255EE4-3B23-F94F-9CED-F40221C7F0EB}" srcId="{A5490E77-1253-794A-BB2A-BB58F8D804DA}" destId="{92E71964-CF04-A34A-A1EF-A6C5E06EB482}" srcOrd="0" destOrd="0" parTransId="{DBDAF4CE-75FD-D44A-915D-40B7FE853116}" sibTransId="{591DF506-FC88-9945-A368-4C89664483DC}"/>
    <dgm:cxn modelId="{906BADA4-02A9-EF42-855C-D270A912B553}" type="presParOf" srcId="{6E9244F9-A770-D840-929B-8AC96BA27847}" destId="{688A482D-8428-9742-A243-4E5F1F3E4BD6}" srcOrd="0" destOrd="0" presId="urn:microsoft.com/office/officeart/2005/8/layout/process3"/>
    <dgm:cxn modelId="{78E9FC1B-BF88-184E-82FA-4BE48ADAAC4E}" type="presParOf" srcId="{688A482D-8428-9742-A243-4E5F1F3E4BD6}" destId="{530BDE11-922F-6242-88C7-E8812B272A69}" srcOrd="0" destOrd="0" presId="urn:microsoft.com/office/officeart/2005/8/layout/process3"/>
    <dgm:cxn modelId="{1DF666F2-F5CC-734B-898B-392AA2B9DC07}" type="presParOf" srcId="{688A482D-8428-9742-A243-4E5F1F3E4BD6}" destId="{B1F9B2A4-BA9F-D641-A431-ECE2E1C25414}" srcOrd="1" destOrd="0" presId="urn:microsoft.com/office/officeart/2005/8/layout/process3"/>
    <dgm:cxn modelId="{7C8CFE90-B3C3-8043-B346-2E4D04EDF134}" type="presParOf" srcId="{688A482D-8428-9742-A243-4E5F1F3E4BD6}" destId="{FC4536AF-53C5-F64B-90CD-8FFDA0D58076}" srcOrd="2" destOrd="0" presId="urn:microsoft.com/office/officeart/2005/8/layout/process3"/>
    <dgm:cxn modelId="{F8EF7B91-7BB1-0D4D-9C8A-38179BCA4E62}" type="presParOf" srcId="{6E9244F9-A770-D840-929B-8AC96BA27847}" destId="{A3660E95-DFAE-6747-BA33-E8961F692737}" srcOrd="1" destOrd="0" presId="urn:microsoft.com/office/officeart/2005/8/layout/process3"/>
    <dgm:cxn modelId="{58045B39-B863-D944-B98B-F35437FE5EFF}" type="presParOf" srcId="{A3660E95-DFAE-6747-BA33-E8961F692737}" destId="{FECED851-D5FB-F641-8259-A78605680A44}" srcOrd="0" destOrd="0" presId="urn:microsoft.com/office/officeart/2005/8/layout/process3"/>
    <dgm:cxn modelId="{81815491-AF12-0747-9F67-876491C07A1F}" type="presParOf" srcId="{6E9244F9-A770-D840-929B-8AC96BA27847}" destId="{41F617BC-6DCB-C243-A3F9-BFAFD335C898}" srcOrd="2" destOrd="0" presId="urn:microsoft.com/office/officeart/2005/8/layout/process3"/>
    <dgm:cxn modelId="{A80B7B11-7720-3646-906C-AE5BCC8A2B28}" type="presParOf" srcId="{41F617BC-6DCB-C243-A3F9-BFAFD335C898}" destId="{53110D99-A443-EE42-A711-5662E7CA1D5E}" srcOrd="0" destOrd="0" presId="urn:microsoft.com/office/officeart/2005/8/layout/process3"/>
    <dgm:cxn modelId="{8C076F8C-84CF-004B-8A6A-774102F1554A}" type="presParOf" srcId="{41F617BC-6DCB-C243-A3F9-BFAFD335C898}" destId="{B8075E01-5EDE-4F49-91D6-2D044CEE94D5}" srcOrd="1" destOrd="0" presId="urn:microsoft.com/office/officeart/2005/8/layout/process3"/>
    <dgm:cxn modelId="{47B44CAE-B728-9045-AF3C-2EB78864AE6A}" type="presParOf" srcId="{41F617BC-6DCB-C243-A3F9-BFAFD335C898}" destId="{59341AAF-2295-6247-9848-6C99F1AB919B}" srcOrd="2" destOrd="0" presId="urn:microsoft.com/office/officeart/2005/8/layout/process3"/>
    <dgm:cxn modelId="{2287DBC5-4298-874C-8109-E6FDFE6E073D}" type="presParOf" srcId="{6E9244F9-A770-D840-929B-8AC96BA27847}" destId="{BB67A751-9EB6-7349-9F40-AD248A727A7F}" srcOrd="3" destOrd="0" presId="urn:microsoft.com/office/officeart/2005/8/layout/process3"/>
    <dgm:cxn modelId="{C0047CE8-CD6D-054F-9B90-85EF21A20928}" type="presParOf" srcId="{BB67A751-9EB6-7349-9F40-AD248A727A7F}" destId="{CC07E953-550B-C442-AC71-D069EBAE4DAB}" srcOrd="0" destOrd="0" presId="urn:microsoft.com/office/officeart/2005/8/layout/process3"/>
    <dgm:cxn modelId="{E2E41859-C1ED-5B47-8592-B5EC0B54497F}" type="presParOf" srcId="{6E9244F9-A770-D840-929B-8AC96BA27847}" destId="{BF5656E1-5EBC-5A45-950C-3425146C5360}" srcOrd="4" destOrd="0" presId="urn:microsoft.com/office/officeart/2005/8/layout/process3"/>
    <dgm:cxn modelId="{3473B0A2-4A21-0448-9F8B-CD837AD5B1D8}" type="presParOf" srcId="{BF5656E1-5EBC-5A45-950C-3425146C5360}" destId="{758A277F-832A-9B45-B159-FEB83E5CBB96}" srcOrd="0" destOrd="0" presId="urn:microsoft.com/office/officeart/2005/8/layout/process3"/>
    <dgm:cxn modelId="{3D3E83E6-037E-304B-81E1-9C8353F34F55}" type="presParOf" srcId="{BF5656E1-5EBC-5A45-950C-3425146C5360}" destId="{76C720CF-A6C2-CE41-8BD9-4B94AAE2302D}" srcOrd="1" destOrd="0" presId="urn:microsoft.com/office/officeart/2005/8/layout/process3"/>
    <dgm:cxn modelId="{FF55E12D-90F4-1841-8250-ABFDF912B90B}" type="presParOf" srcId="{BF5656E1-5EBC-5A45-950C-3425146C5360}" destId="{574CBE68-3D13-AD45-99EE-6E3B93A62A59}" srcOrd="2" destOrd="0" presId="urn:microsoft.com/office/officeart/2005/8/layout/process3"/>
    <dgm:cxn modelId="{C0C8FFE6-0105-4D45-86A5-57F9169104E2}" type="presParOf" srcId="{6E9244F9-A770-D840-929B-8AC96BA27847}" destId="{D307F147-A6EC-3241-AF6F-D8E1C8CC1456}" srcOrd="5" destOrd="0" presId="urn:microsoft.com/office/officeart/2005/8/layout/process3"/>
    <dgm:cxn modelId="{93A0063E-CC6C-D34E-8B3F-8C66E11F778E}" type="presParOf" srcId="{D307F147-A6EC-3241-AF6F-D8E1C8CC1456}" destId="{EA927C1B-6199-6F40-B54F-C477765E6B5A}" srcOrd="0" destOrd="0" presId="urn:microsoft.com/office/officeart/2005/8/layout/process3"/>
    <dgm:cxn modelId="{FF025214-D8A7-1247-B56E-777D3565D47B}" type="presParOf" srcId="{6E9244F9-A770-D840-929B-8AC96BA27847}" destId="{3FAA5445-4B1F-FB42-A52A-2E6FEC3904FD}" srcOrd="6" destOrd="0" presId="urn:microsoft.com/office/officeart/2005/8/layout/process3"/>
    <dgm:cxn modelId="{69B7282C-0830-824D-8EA5-D703F4165469}" type="presParOf" srcId="{3FAA5445-4B1F-FB42-A52A-2E6FEC3904FD}" destId="{D0A48DFD-A178-1549-B2EE-9D92FFC7904C}" srcOrd="0" destOrd="0" presId="urn:microsoft.com/office/officeart/2005/8/layout/process3"/>
    <dgm:cxn modelId="{50509FFB-4238-EA43-B79C-40039359C0EF}" type="presParOf" srcId="{3FAA5445-4B1F-FB42-A52A-2E6FEC3904FD}" destId="{4A2B4353-8A85-0042-8C06-169A666911EB}" srcOrd="1" destOrd="0" presId="urn:microsoft.com/office/officeart/2005/8/layout/process3"/>
    <dgm:cxn modelId="{91F4940F-6E7F-0B43-9D98-4B171821DB45}" type="presParOf" srcId="{3FAA5445-4B1F-FB42-A52A-2E6FEC3904FD}" destId="{835B36C8-27FD-DF4A-9C3D-E3D4DBBDD4C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9B2A4-BA9F-D641-A431-ECE2E1C25414}">
      <dsp:nvSpPr>
        <dsp:cNvPr id="0" name=""/>
        <dsp:cNvSpPr/>
      </dsp:nvSpPr>
      <dsp:spPr>
        <a:xfrm>
          <a:off x="2964" y="1685493"/>
          <a:ext cx="1349829" cy="102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Objective/Key questions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/>
        </a:p>
      </dsp:txBody>
      <dsp:txXfrm>
        <a:off x="2964" y="1685493"/>
        <a:ext cx="1349829" cy="684136"/>
      </dsp:txXfrm>
    </dsp:sp>
    <dsp:sp modelId="{FC4536AF-53C5-F64B-90CD-8FFDA0D58076}">
      <dsp:nvSpPr>
        <dsp:cNvPr id="0" name=""/>
        <dsp:cNvSpPr/>
      </dsp:nvSpPr>
      <dsp:spPr>
        <a:xfrm>
          <a:off x="279435" y="2291906"/>
          <a:ext cx="1349829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Number of HHs in need </a:t>
          </a:r>
        </a:p>
      </dsp:txBody>
      <dsp:txXfrm>
        <a:off x="294618" y="2307089"/>
        <a:ext cx="1319463" cy="488034"/>
      </dsp:txXfrm>
    </dsp:sp>
    <dsp:sp modelId="{A3660E95-DFAE-6747-BA33-E8961F692737}">
      <dsp:nvSpPr>
        <dsp:cNvPr id="0" name=""/>
        <dsp:cNvSpPr/>
      </dsp:nvSpPr>
      <dsp:spPr>
        <a:xfrm>
          <a:off x="1557423" y="1859526"/>
          <a:ext cx="433814" cy="336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57423" y="1926740"/>
        <a:ext cx="332994" cy="201640"/>
      </dsp:txXfrm>
    </dsp:sp>
    <dsp:sp modelId="{B8075E01-5EDE-4F49-91D6-2D044CEE94D5}">
      <dsp:nvSpPr>
        <dsp:cNvPr id="0" name=""/>
        <dsp:cNvSpPr/>
      </dsp:nvSpPr>
      <dsp:spPr>
        <a:xfrm>
          <a:off x="2171311" y="1685493"/>
          <a:ext cx="1349829" cy="102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Information required </a:t>
          </a:r>
        </a:p>
      </dsp:txBody>
      <dsp:txXfrm>
        <a:off x="2171311" y="1685493"/>
        <a:ext cx="1349829" cy="684136"/>
      </dsp:txXfrm>
    </dsp:sp>
    <dsp:sp modelId="{59341AAF-2295-6247-9848-6C99F1AB919B}">
      <dsp:nvSpPr>
        <dsp:cNvPr id="0" name=""/>
        <dsp:cNvSpPr/>
      </dsp:nvSpPr>
      <dsp:spPr>
        <a:xfrm>
          <a:off x="2431651" y="2291906"/>
          <a:ext cx="1382090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Vulnerable HHs  </a:t>
          </a:r>
        </a:p>
      </dsp:txBody>
      <dsp:txXfrm>
        <a:off x="2446834" y="2307089"/>
        <a:ext cx="1351724" cy="488034"/>
      </dsp:txXfrm>
    </dsp:sp>
    <dsp:sp modelId="{BB67A751-9EB6-7349-9F40-AD248A727A7F}">
      <dsp:nvSpPr>
        <dsp:cNvPr id="0" name=""/>
        <dsp:cNvSpPr/>
      </dsp:nvSpPr>
      <dsp:spPr>
        <a:xfrm>
          <a:off x="3729802" y="1859526"/>
          <a:ext cx="442363" cy="336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729802" y="1926740"/>
        <a:ext cx="341543" cy="201640"/>
      </dsp:txXfrm>
    </dsp:sp>
    <dsp:sp modelId="{76C720CF-A6C2-CE41-8BD9-4B94AAE2302D}">
      <dsp:nvSpPr>
        <dsp:cNvPr id="0" name=""/>
        <dsp:cNvSpPr/>
      </dsp:nvSpPr>
      <dsp:spPr>
        <a:xfrm>
          <a:off x="4355788" y="1685493"/>
          <a:ext cx="1349829" cy="102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Indicator</a:t>
          </a:r>
        </a:p>
      </dsp:txBody>
      <dsp:txXfrm>
        <a:off x="4355788" y="1685493"/>
        <a:ext cx="1349829" cy="684136"/>
      </dsp:txXfrm>
    </dsp:sp>
    <dsp:sp modelId="{574CBE68-3D13-AD45-99EE-6E3B93A62A59}">
      <dsp:nvSpPr>
        <dsp:cNvPr id="0" name=""/>
        <dsp:cNvSpPr/>
      </dsp:nvSpPr>
      <dsp:spPr>
        <a:xfrm>
          <a:off x="4632259" y="2291906"/>
          <a:ext cx="1349829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% of HHs with members &lt; 5 </a:t>
          </a:r>
          <a:r>
            <a:rPr lang="en-US" sz="900" kern="1200" dirty="0" err="1"/>
            <a:t>yrs</a:t>
          </a:r>
          <a:r>
            <a:rPr lang="en-US" sz="900" kern="1200" dirty="0"/>
            <a:t> and/or +65 </a:t>
          </a:r>
          <a:r>
            <a:rPr lang="en-US" sz="900" kern="1200" dirty="0" err="1"/>
            <a:t>yrs</a:t>
          </a:r>
          <a:r>
            <a:rPr lang="en-US" sz="900" kern="1200" dirty="0"/>
            <a:t> </a:t>
          </a:r>
        </a:p>
      </dsp:txBody>
      <dsp:txXfrm>
        <a:off x="4647442" y="2307089"/>
        <a:ext cx="1319463" cy="488034"/>
      </dsp:txXfrm>
    </dsp:sp>
    <dsp:sp modelId="{D307F147-A6EC-3241-AF6F-D8E1C8CC1456}">
      <dsp:nvSpPr>
        <dsp:cNvPr id="0" name=""/>
        <dsp:cNvSpPr/>
      </dsp:nvSpPr>
      <dsp:spPr>
        <a:xfrm>
          <a:off x="5910247" y="1859526"/>
          <a:ext cx="433814" cy="336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910247" y="1926740"/>
        <a:ext cx="332994" cy="201640"/>
      </dsp:txXfrm>
    </dsp:sp>
    <dsp:sp modelId="{4A2B4353-8A85-0042-8C06-169A666911EB}">
      <dsp:nvSpPr>
        <dsp:cNvPr id="0" name=""/>
        <dsp:cNvSpPr/>
      </dsp:nvSpPr>
      <dsp:spPr>
        <a:xfrm>
          <a:off x="6524135" y="1685493"/>
          <a:ext cx="1349829" cy="102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Source</a:t>
          </a:r>
        </a:p>
      </dsp:txBody>
      <dsp:txXfrm>
        <a:off x="6524135" y="1685493"/>
        <a:ext cx="1349829" cy="684136"/>
      </dsp:txXfrm>
    </dsp:sp>
    <dsp:sp modelId="{835B36C8-27FD-DF4A-9C3D-E3D4DBBDD4C7}">
      <dsp:nvSpPr>
        <dsp:cNvPr id="0" name=""/>
        <dsp:cNvSpPr/>
      </dsp:nvSpPr>
      <dsp:spPr>
        <a:xfrm>
          <a:off x="6800606" y="2291906"/>
          <a:ext cx="1349829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Census, Key Informants interview</a:t>
          </a:r>
        </a:p>
      </dsp:txBody>
      <dsp:txXfrm>
        <a:off x="6815789" y="2307089"/>
        <a:ext cx="1319463" cy="48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8E255-535F-5A49-8DAA-B4E1158135F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5741-89E2-6449-86E3-8D27F6DB3F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D26D-69D4-9C44-B0A4-B7387A08007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88BBE-3B29-BE4E-AC42-EB74453780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8BBE-3B29-BE4E-AC42-EB74453780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ABE132-EEE6-7146-B8A0-A026E19B5BB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693741-D2C5-E44E-AC24-CAA90DE7B2D5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5D8E54-5212-7A46-B89E-4BE9F3C27E3D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8BBE-3B29-BE4E-AC42-EB74453780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7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8602F5-84C5-E44F-9D5C-2D71E585D459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26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Initial EFSAs – Training for NDMAs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11 February 2014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6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9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7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156448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Initial EFSAs – Training for NDMAs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176903-5404-8841-8231-D13A3CDAAD01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41CC353-9A6F-E646-80E0-95D457324AB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A176903-5404-8841-8231-D13A3CDAAD01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815644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Initial EFSAs – Training for NDMAs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E6A08A-83AE-CA47-8487-D85D35C1B6E5}" type="slidenum">
              <a:rPr lang="en-US" smtClean="0"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r" rtl="0" eaLnBrk="1" latinLnBrk="0" hangingPunct="1">
        <a:spcBef>
          <a:spcPct val="0"/>
        </a:spcBef>
        <a:buNone/>
        <a:defRPr kumimoji="0" sz="4000" kern="1200">
          <a:solidFill>
            <a:schemeClr val="accent1">
              <a:lumMod val="75000"/>
            </a:schemeClr>
          </a:solidFill>
          <a:latin typeface="Calibri"/>
          <a:ea typeface="+mj-ea"/>
          <a:cs typeface="Calibri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05C0-AABE-4E4B-AAE9-7907D7455A7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A21D-84D5-0740-8173-252D46BF4B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0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GB" dirty="0" err="1"/>
              <a:t>nformation</a:t>
            </a:r>
            <a:r>
              <a:rPr lang="en-GB" dirty="0"/>
              <a:t> collection and </a:t>
            </a:r>
            <a:r>
              <a:rPr lang="en-GB"/>
              <a:t>analysis plan </a:t>
            </a:r>
            <a:r>
              <a:rPr lang="en-US" dirty="0"/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EFSAs - Training for NDMA</a:t>
            </a:r>
            <a:r>
              <a:rPr lang="en-US" sz="1800" dirty="0"/>
              <a:t>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87" y="6208981"/>
            <a:ext cx="20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2 - Topic 1</a:t>
            </a:r>
          </a:p>
        </p:txBody>
      </p:sp>
    </p:spTree>
    <p:extLst>
      <p:ext uri="{BB962C8B-B14F-4D97-AF65-F5344CB8AC3E}">
        <p14:creationId xmlns:p14="http://schemas.microsoft.com/office/powerpoint/2010/main" val="35626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secondary data?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 charset="0"/>
              </a:rPr>
              <a:t>Information that has been collected by others but relevant to the current assessment, e.g.: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300" dirty="0">
                <a:cs typeface="Arial" charset="0"/>
              </a:rPr>
              <a:t>Population and demography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300" dirty="0">
                <a:cs typeface="Arial" charset="0"/>
              </a:rPr>
              <a:t>Health &amp; nutrition indicators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300" dirty="0">
                <a:cs typeface="Arial" charset="0"/>
              </a:rPr>
              <a:t>Socio-economic situation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300" dirty="0">
                <a:cs typeface="Arial" charset="0"/>
              </a:rPr>
              <a:t>Livelihood systems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300" dirty="0">
                <a:cs typeface="Arial" charset="0"/>
              </a:rPr>
              <a:t>Health indicators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300" dirty="0">
                <a:cs typeface="Arial" charset="0"/>
              </a:rPr>
              <a:t>Consumer price index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300" dirty="0">
                <a:cs typeface="Arial" charset="0"/>
              </a:rPr>
              <a:t>Production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Secondary data?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0282"/>
          </a:xfrm>
        </p:spPr>
        <p:txBody>
          <a:bodyPr/>
          <a:lstStyle/>
          <a:p>
            <a:r>
              <a:rPr lang="de-CH" sz="3200" dirty="0">
                <a:cs typeface="Arial" charset="0"/>
              </a:rPr>
              <a:t>Save time: why collect information twice?</a:t>
            </a:r>
          </a:p>
          <a:p>
            <a:r>
              <a:rPr lang="de-CH" sz="3200" dirty="0">
                <a:cs typeface="Arial" charset="0"/>
              </a:rPr>
              <a:t>Help form „initial hypothesis“</a:t>
            </a:r>
          </a:p>
          <a:p>
            <a:r>
              <a:rPr lang="de-CH" sz="3200" dirty="0">
                <a:cs typeface="Arial" charset="0"/>
              </a:rPr>
              <a:t>Enable to focus on potential information gaps</a:t>
            </a:r>
          </a:p>
          <a:p>
            <a:r>
              <a:rPr lang="de-CH" sz="3200" dirty="0">
                <a:cs typeface="Arial" charset="0"/>
              </a:rPr>
              <a:t>Reduce „assessment fatigue“ among affected communities </a:t>
            </a:r>
          </a:p>
          <a:p>
            <a:r>
              <a:rPr lang="de-CH" sz="3200" dirty="0">
                <a:cs typeface="Arial" charset="0"/>
              </a:rPr>
              <a:t>Enhance cooperation and coordination among main stakeholders</a:t>
            </a:r>
            <a:endParaRPr lang="en-GB" sz="3200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4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to assess secondary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740228" y="2105891"/>
            <a:ext cx="7592291" cy="4390339"/>
          </a:xfrm>
        </p:spPr>
        <p:txBody>
          <a:bodyPr>
            <a:normAutofit/>
          </a:bodyPr>
          <a:lstStyle/>
          <a:p>
            <a:pPr>
              <a:spcBef>
                <a:spcPct val="110000"/>
              </a:spcBef>
            </a:pPr>
            <a:r>
              <a:rPr lang="de-CH" sz="3600" b="1" dirty="0">
                <a:cs typeface="Arial" charset="0"/>
              </a:rPr>
              <a:t>Relevance: </a:t>
            </a:r>
            <a:r>
              <a:rPr lang="de-CH" sz="3600" dirty="0">
                <a:cs typeface="Arial" charset="0"/>
              </a:rPr>
              <a:t>Is the information relevant/important/ updated?</a:t>
            </a:r>
          </a:p>
          <a:p>
            <a:pPr>
              <a:spcBef>
                <a:spcPct val="110000"/>
              </a:spcBef>
            </a:pPr>
            <a:r>
              <a:rPr lang="de-CH" sz="3600" b="1" dirty="0" err="1">
                <a:cs typeface="Arial" charset="0"/>
              </a:rPr>
              <a:t>Reliability</a:t>
            </a:r>
            <a:r>
              <a:rPr lang="de-CH" sz="3600" b="1" dirty="0">
                <a:cs typeface="Arial" charset="0"/>
              </a:rPr>
              <a:t>: </a:t>
            </a:r>
            <a:r>
              <a:rPr lang="de-CH" sz="3600" dirty="0" err="1">
                <a:cs typeface="Arial" charset="0"/>
              </a:rPr>
              <a:t>Is</a:t>
            </a:r>
            <a:r>
              <a:rPr lang="de-CH" sz="3600" dirty="0">
                <a:cs typeface="Arial" charset="0"/>
              </a:rPr>
              <a:t> </a:t>
            </a:r>
            <a:r>
              <a:rPr lang="de-CH" sz="3600" dirty="0" err="1">
                <a:cs typeface="Arial" charset="0"/>
              </a:rPr>
              <a:t>the</a:t>
            </a:r>
            <a:r>
              <a:rPr lang="de-CH" sz="3600" dirty="0">
                <a:cs typeface="Arial" charset="0"/>
              </a:rPr>
              <a:t> </a:t>
            </a:r>
            <a:r>
              <a:rPr lang="de-CH" sz="3600" dirty="0" err="1">
                <a:cs typeface="Arial" charset="0"/>
              </a:rPr>
              <a:t>information</a:t>
            </a:r>
            <a:r>
              <a:rPr lang="de-CH" sz="3600" dirty="0">
                <a:cs typeface="Arial" charset="0"/>
              </a:rPr>
              <a:t> </a:t>
            </a:r>
            <a:r>
              <a:rPr lang="de-CH" sz="3600" dirty="0" err="1">
                <a:cs typeface="Arial" charset="0"/>
              </a:rPr>
              <a:t>source</a:t>
            </a:r>
            <a:r>
              <a:rPr lang="de-CH" sz="3600" dirty="0">
                <a:cs typeface="Arial" charset="0"/>
              </a:rPr>
              <a:t> </a:t>
            </a:r>
            <a:r>
              <a:rPr lang="de-CH" sz="3600" dirty="0" err="1">
                <a:cs typeface="Arial" charset="0"/>
              </a:rPr>
              <a:t>reliable</a:t>
            </a:r>
            <a:r>
              <a:rPr lang="de-CH" sz="3600" dirty="0">
                <a:cs typeface="Arial" charset="0"/>
              </a:rPr>
              <a:t>?</a:t>
            </a:r>
          </a:p>
          <a:p>
            <a:pPr>
              <a:spcBef>
                <a:spcPct val="110000"/>
              </a:spcBef>
            </a:pPr>
            <a:r>
              <a:rPr lang="de-CH" sz="3600" b="1" dirty="0">
                <a:cs typeface="Arial" charset="0"/>
              </a:rPr>
              <a:t>Time factor: </a:t>
            </a:r>
            <a:r>
              <a:rPr lang="de-CH" sz="3600" dirty="0">
                <a:cs typeface="Arial" charset="0"/>
              </a:rPr>
              <a:t>Is the information recent?</a:t>
            </a:r>
            <a:endParaRPr lang="en-GB" sz="3600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9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4400" dirty="0" err="1"/>
              <a:t>Consolidation</a:t>
            </a:r>
            <a:r>
              <a:rPr lang="de-CH" sz="4400" dirty="0"/>
              <a:t> </a:t>
            </a:r>
            <a:r>
              <a:rPr lang="de-CH" sz="4400" dirty="0" err="1"/>
              <a:t>of</a:t>
            </a:r>
            <a:r>
              <a:rPr lang="de-CH" sz="4400" dirty="0"/>
              <a:t> </a:t>
            </a:r>
            <a:r>
              <a:rPr lang="de-CH" sz="4400" dirty="0" err="1"/>
              <a:t>secondary</a:t>
            </a:r>
            <a:r>
              <a:rPr lang="de-CH" sz="4400" dirty="0"/>
              <a:t> </a:t>
            </a:r>
            <a:r>
              <a:rPr lang="de-CH" sz="4400" dirty="0" err="1"/>
              <a:t>data</a:t>
            </a:r>
            <a:endParaRPr lang="en-GB" sz="4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11663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105000"/>
              </a:lnSpc>
              <a:spcBef>
                <a:spcPct val="50000"/>
              </a:spcBef>
              <a:buClrTx/>
              <a:buSzPct val="90000"/>
              <a:buFont typeface="Wingdings" charset="0"/>
              <a:buAutoNum type="arabicPeriod"/>
            </a:pPr>
            <a:r>
              <a:rPr lang="de-CH" sz="3200" dirty="0">
                <a:cs typeface="Calibri"/>
              </a:rPr>
              <a:t>Appraise all secondary information for relevance and reliability;</a:t>
            </a:r>
          </a:p>
          <a:p>
            <a:pPr marL="571500" indent="-571500" eaLnBrk="1" hangingPunct="1">
              <a:lnSpc>
                <a:spcPct val="105000"/>
              </a:lnSpc>
              <a:spcBef>
                <a:spcPct val="50000"/>
              </a:spcBef>
              <a:buClrTx/>
              <a:buSzPct val="90000"/>
              <a:buFont typeface="Wingdings" charset="0"/>
              <a:buAutoNum type="arabicPeriod"/>
            </a:pPr>
            <a:r>
              <a:rPr lang="de-CH" sz="3200" dirty="0">
                <a:cs typeface="Calibri"/>
              </a:rPr>
              <a:t>Analyse information according to assessment objectives;</a:t>
            </a:r>
          </a:p>
          <a:p>
            <a:pPr marL="571500" indent="-571500" eaLnBrk="1" hangingPunct="1">
              <a:lnSpc>
                <a:spcPct val="105000"/>
              </a:lnSpc>
              <a:spcBef>
                <a:spcPct val="50000"/>
              </a:spcBef>
              <a:buClrTx/>
              <a:buSzPct val="90000"/>
              <a:buFont typeface="Wingdings" charset="0"/>
              <a:buAutoNum type="arabicPeriod"/>
            </a:pPr>
            <a:r>
              <a:rPr lang="de-CH" sz="3200" dirty="0">
                <a:cs typeface="Calibri"/>
              </a:rPr>
              <a:t>Consolidate information into an accessible format (database, report);</a:t>
            </a:r>
          </a:p>
          <a:p>
            <a:pPr marL="571500" indent="-571500" eaLnBrk="1" hangingPunct="1">
              <a:lnSpc>
                <a:spcPct val="105000"/>
              </a:lnSpc>
              <a:spcBef>
                <a:spcPct val="50000"/>
              </a:spcBef>
              <a:buClrTx/>
              <a:buSzPct val="90000"/>
              <a:buFont typeface="Wingdings" charset="0"/>
              <a:buAutoNum type="arabicPeriod"/>
            </a:pPr>
            <a:r>
              <a:rPr lang="de-CH" sz="3200" dirty="0">
                <a:cs typeface="Calibri"/>
              </a:rPr>
              <a:t>Identify information gaps that must be filled, cross-checked;</a:t>
            </a:r>
            <a:endParaRPr lang="en-GB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75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secondary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Monitoring reports</a:t>
            </a:r>
          </a:p>
          <a:p>
            <a:r>
              <a:rPr lang="en-US" dirty="0"/>
              <a:t>Maps and atlases</a:t>
            </a:r>
          </a:p>
          <a:p>
            <a:r>
              <a:rPr lang="en-US" dirty="0"/>
              <a:t>National surveys</a:t>
            </a:r>
          </a:p>
          <a:p>
            <a:r>
              <a:rPr lang="en-US" dirty="0"/>
              <a:t>NGO reports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…..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6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3. </a:t>
            </a:r>
            <a:r>
              <a:rPr lang="en-US" sz="3600"/>
              <a:t>Information </a:t>
            </a:r>
            <a:r>
              <a:rPr lang="en-US" sz="3600" dirty="0"/>
              <a:t>gaps </a:t>
            </a:r>
            <a:r>
              <a:rPr lang="en-US" sz="3600"/>
              <a:t>&amp; primary </a:t>
            </a:r>
            <a:r>
              <a:rPr lang="en-US" sz="3600" dirty="0"/>
              <a:t>data collection tools </a:t>
            </a:r>
          </a:p>
        </p:txBody>
      </p:sp>
    </p:spTree>
    <p:extLst>
      <p:ext uri="{BB962C8B-B14F-4D97-AF65-F5344CB8AC3E}">
        <p14:creationId xmlns:p14="http://schemas.microsoft.com/office/powerpoint/2010/main" val="192157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When information gaps cannot be filled by secondary data, primary data is advised to be collected on those missing issues, if deemed possible and feasible.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2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Primary data collection tools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199"/>
            <a:ext cx="8153400" cy="4958495"/>
          </a:xfrm>
        </p:spPr>
        <p:txBody>
          <a:bodyPr>
            <a:normAutofit fontScale="92500"/>
          </a:bodyPr>
          <a:lstStyle/>
          <a:p>
            <a:pPr>
              <a:buClrTx/>
              <a:buSzPct val="90000"/>
              <a:buFont typeface="Wingdings" pitchFamily="2" charset="2"/>
              <a:buChar char="§"/>
            </a:pPr>
            <a:r>
              <a:rPr lang="en-GB" sz="3200" dirty="0">
                <a:cs typeface="Tw Cen MT"/>
              </a:rPr>
              <a:t>Household survey</a:t>
            </a:r>
          </a:p>
          <a:p>
            <a:pPr eaLnBrk="1" hangingPunct="1">
              <a:buClrTx/>
              <a:buSzPct val="90000"/>
              <a:buFont typeface="Wingdings" pitchFamily="2" charset="2"/>
              <a:buChar char="§"/>
            </a:pPr>
            <a:r>
              <a:rPr lang="en-GB" sz="3200" dirty="0">
                <a:latin typeface="Tw Cen MT"/>
                <a:cs typeface="Tw Cen MT"/>
              </a:rPr>
              <a:t>Key informant interview</a:t>
            </a:r>
          </a:p>
          <a:p>
            <a:pPr>
              <a:buClrTx/>
              <a:buSzPct val="90000"/>
              <a:buFont typeface="Wingdings" pitchFamily="2" charset="2"/>
              <a:buChar char="§"/>
            </a:pPr>
            <a:r>
              <a:rPr lang="en-GB" sz="3200" dirty="0">
                <a:cs typeface="Tw Cen MT"/>
              </a:rPr>
              <a:t>Focus group discussion</a:t>
            </a:r>
          </a:p>
          <a:p>
            <a:pPr eaLnBrk="1" hangingPunct="1">
              <a:buClrTx/>
              <a:buSzPct val="90000"/>
              <a:buFont typeface="Wingdings" pitchFamily="2" charset="2"/>
              <a:buChar char="§"/>
            </a:pPr>
            <a:r>
              <a:rPr lang="en-GB" sz="3200" dirty="0">
                <a:latin typeface="Tw Cen MT"/>
                <a:cs typeface="Tw Cen MT"/>
              </a:rPr>
              <a:t>Community group discussion </a:t>
            </a:r>
          </a:p>
          <a:p>
            <a:pPr eaLnBrk="1" hangingPunct="1">
              <a:buClrTx/>
              <a:buSzPct val="90000"/>
              <a:buFont typeface="Wingdings" pitchFamily="2" charset="2"/>
              <a:buChar char="§"/>
            </a:pPr>
            <a:r>
              <a:rPr lang="en-GB" sz="3200" dirty="0">
                <a:cs typeface="Tw Cen MT"/>
              </a:rPr>
              <a:t>Observation </a:t>
            </a:r>
          </a:p>
          <a:p>
            <a:pPr eaLnBrk="1" hangingPunct="1">
              <a:buFont typeface="Wingdings" charset="0"/>
              <a:buNone/>
            </a:pPr>
            <a:endParaRPr lang="en-GB" sz="3200" dirty="0">
              <a:latin typeface="Tw Cen MT"/>
              <a:cs typeface="Tw Cen MT"/>
            </a:endParaRPr>
          </a:p>
          <a:p>
            <a:pPr eaLnBrk="1" hangingPunct="1">
              <a:buFont typeface="Wingdings" charset="0"/>
              <a:buNone/>
            </a:pPr>
            <a:r>
              <a:rPr lang="en-GB" sz="3200" dirty="0">
                <a:latin typeface="Tw Cen MT"/>
                <a:cs typeface="Tw Cen MT"/>
              </a:rPr>
              <a:t>Each has pros and cons, so it is important to combine</a:t>
            </a:r>
          </a:p>
          <a:p>
            <a:pPr eaLnBrk="1" hangingPunct="1">
              <a:buFont typeface="Wingdings" charset="0"/>
              <a:buNone/>
            </a:pPr>
            <a:r>
              <a:rPr lang="en-GB" sz="3200" dirty="0">
                <a:latin typeface="Tw Cen MT"/>
                <a:cs typeface="Tw Cen MT"/>
              </a:rPr>
              <a:t>or </a:t>
            </a:r>
            <a:r>
              <a:rPr lang="en-GB" sz="3200" b="1" u="sng" dirty="0">
                <a:latin typeface="Tw Cen MT"/>
                <a:cs typeface="Tw Cen MT"/>
              </a:rPr>
              <a:t>triangulate</a:t>
            </a:r>
            <a:r>
              <a:rPr lang="en-GB" sz="3200" dirty="0">
                <a:latin typeface="Tw Cen MT"/>
                <a:cs typeface="Tw Cen MT"/>
              </a:rPr>
              <a:t> different approaches when possible!</a:t>
            </a:r>
          </a:p>
        </p:txBody>
      </p:sp>
    </p:spTree>
    <p:extLst>
      <p:ext uri="{BB962C8B-B14F-4D97-AF65-F5344CB8AC3E}">
        <p14:creationId xmlns:p14="http://schemas.microsoft.com/office/powerpoint/2010/main" val="210658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2058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6582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96710"/>
              </p:ext>
            </p:extLst>
          </p:nvPr>
        </p:nvGraphicFramePr>
        <p:xfrm>
          <a:off x="1373942" y="1770043"/>
          <a:ext cx="7105466" cy="4673719"/>
        </p:xfrm>
        <a:graphic>
          <a:graphicData uri="http://schemas.openxmlformats.org/drawingml/2006/table">
            <a:tbl>
              <a:tblPr/>
              <a:tblGrid>
                <a:gridCol w="179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Questionnaire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C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Semi-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structured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interview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Household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surveys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or Key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Informants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C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Focus or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community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groups,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households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Type of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Quantitative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C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Mainly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qualitative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Standard set of questions for all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respondents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C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Checklist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with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broad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w Cen MT"/>
                        </a:rPr>
                        <a:t> questions to guide discussion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5" name="Rectangle 108"/>
          <p:cNvSpPr>
            <a:spLocks noChangeArrowheads="1"/>
          </p:cNvSpPr>
          <p:nvPr/>
        </p:nvSpPr>
        <p:spPr bwMode="auto">
          <a:xfrm>
            <a:off x="0" y="4398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6" name="Rectangle 110"/>
          <p:cNvSpPr>
            <a:spLocks noGrp="1" noChangeArrowheads="1"/>
          </p:cNvSpPr>
          <p:nvPr>
            <p:ph type="title"/>
          </p:nvPr>
        </p:nvSpPr>
        <p:spPr>
          <a:xfrm>
            <a:off x="1373942" y="325188"/>
            <a:ext cx="7543800" cy="7921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/>
              <a:t>Comparing key primary data collection tools</a:t>
            </a:r>
            <a:endParaRPr lang="en-GB" sz="32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6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gaps - </a:t>
            </a:r>
            <a:r>
              <a:rPr lang="en-US" i="1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4884376"/>
              </p:ext>
            </p:extLst>
          </p:nvPr>
        </p:nvGraphicFramePr>
        <p:xfrm>
          <a:off x="538884" y="1749367"/>
          <a:ext cx="8153400" cy="453505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Indicator </a:t>
                      </a:r>
                    </a:p>
                    <a:p>
                      <a:r>
                        <a:rPr lang="en-US" sz="1600" i="1" dirty="0"/>
                        <a:t>(linked to the Analysis Plan)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Secondary</a:t>
                      </a:r>
                      <a:r>
                        <a:rPr lang="en-US" sz="2400" baseline="0" dirty="0"/>
                        <a:t>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Primary data 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Number of shock-affected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Semi structured interviews with KIs to get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estimates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Percentage of h</a:t>
                      </a:r>
                      <a:r>
                        <a:rPr lang="da-DK" sz="2000" dirty="0"/>
                        <a:t>ouseholds</a:t>
                      </a:r>
                      <a:r>
                        <a:rPr lang="en-US" sz="2000" dirty="0"/>
                        <a:t> with poor food consumption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27% (latest CFSVA)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Focus group discussion to cross-check</a:t>
                      </a:r>
                      <a:r>
                        <a:rPr lang="en-US" sz="2000" baseline="0" dirty="0"/>
                        <a:t> if recent shock has worsened  the food security</a:t>
                      </a:r>
                      <a:r>
                        <a:rPr lang="en-US" sz="2000" dirty="0"/>
                        <a:t> 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Extent</a:t>
                      </a:r>
                      <a:r>
                        <a:rPr lang="en-US" sz="2000" baseline="0" dirty="0"/>
                        <a:t> of i</a:t>
                      </a:r>
                      <a:r>
                        <a:rPr lang="en-US" sz="2000" dirty="0"/>
                        <a:t>nfrastructures destroyed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Initial</a:t>
                      </a:r>
                      <a:r>
                        <a:rPr lang="en-US" sz="2000" baseline="0" dirty="0"/>
                        <a:t> report from NDMA indicates 20% of roads out of 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Observation</a:t>
                      </a:r>
                      <a:r>
                        <a:rPr lang="en-US" sz="2000" baseline="0" dirty="0"/>
                        <a:t> during f</a:t>
                      </a:r>
                      <a:r>
                        <a:rPr lang="en-US" sz="2000" dirty="0"/>
                        <a:t>ield visits and cross-checking with</a:t>
                      </a:r>
                      <a:r>
                        <a:rPr lang="en-US" sz="2000" baseline="0" dirty="0"/>
                        <a:t> KIs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6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051560" indent="-57150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sz="3600" dirty="0">
                <a:cs typeface="Arial" charset="0"/>
              </a:rPr>
              <a:t>Understand the use of an </a:t>
            </a:r>
            <a:r>
              <a:rPr lang="en-US" sz="3600" b="1" dirty="0">
                <a:cs typeface="Arial" charset="0"/>
              </a:rPr>
              <a:t>Analysis Plan</a:t>
            </a:r>
            <a:r>
              <a:rPr lang="en-US" sz="3600" dirty="0">
                <a:cs typeface="Arial" charset="0"/>
              </a:rPr>
              <a:t> and be able to develop one</a:t>
            </a:r>
          </a:p>
          <a:p>
            <a:pPr marL="1051560" indent="-57150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sz="3600" dirty="0">
                <a:cs typeface="Arial" charset="0"/>
              </a:rPr>
              <a:t>Understand the importance of  </a:t>
            </a:r>
            <a:r>
              <a:rPr lang="en-US" sz="3600" b="1" dirty="0">
                <a:cs typeface="Arial" charset="0"/>
              </a:rPr>
              <a:t>secondary data analysis </a:t>
            </a:r>
          </a:p>
          <a:p>
            <a:pPr marL="1051560" indent="-571500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sz="3600" dirty="0">
                <a:cs typeface="Arial" charset="0"/>
              </a:rPr>
              <a:t>Identify </a:t>
            </a:r>
            <a:r>
              <a:rPr lang="en-US" sz="3600" b="1" dirty="0">
                <a:cs typeface="Arial" charset="0"/>
              </a:rPr>
              <a:t>information gaps </a:t>
            </a:r>
            <a:r>
              <a:rPr lang="en-US" sz="3600" dirty="0">
                <a:cs typeface="Arial" charset="0"/>
              </a:rPr>
              <a:t>and chose most appropriate </a:t>
            </a:r>
            <a:r>
              <a:rPr lang="en-US" sz="3600" b="1" dirty="0">
                <a:cs typeface="Arial" charset="0"/>
              </a:rPr>
              <a:t>primary data collection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608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/>
              <a:t>Questions</a:t>
            </a:r>
            <a:r>
              <a:rPr lang="es-GT" dirty="0"/>
              <a:t>?</a:t>
            </a:r>
          </a:p>
        </p:txBody>
      </p:sp>
      <p:pic>
        <p:nvPicPr>
          <p:cNvPr id="13318" name="Picture 6" descr="http://cavemanning.com/wp-content/uploads/2014/01/Listener-Questions-Ico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1" y="2012910"/>
            <a:ext cx="4005400" cy="40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1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066" y="205581"/>
            <a:ext cx="8353334" cy="868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Data collection approaches by EFSA types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066" y="1571758"/>
            <a:ext cx="8353333" cy="4975225"/>
          </a:xfrm>
          <a:noFill/>
        </p:spPr>
        <p:txBody>
          <a:bodyPr/>
          <a:lstStyle/>
          <a:p>
            <a:pPr marL="458788" indent="-363538" defTabSz="231775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5"/>
                </a:solidFill>
                <a:latin typeface="Tw Cen MT"/>
                <a:cs typeface="Tw Cen MT"/>
              </a:rPr>
              <a:t>Initial EFSA: </a:t>
            </a:r>
            <a:r>
              <a:rPr lang="en-US" dirty="0">
                <a:latin typeface="Tw Cen MT"/>
                <a:cs typeface="Tw Cen MT"/>
              </a:rPr>
              <a:t>rapid appraisal techniques i.e. interviews with key informants, focus groups and community groups and households</a:t>
            </a:r>
          </a:p>
          <a:p>
            <a:pPr marL="115888" indent="-20638" defTabSz="231775"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Tw Cen MT"/>
              <a:cs typeface="Tw Cen MT"/>
            </a:endParaRPr>
          </a:p>
          <a:p>
            <a:pPr marL="458788" indent="-363538" defTabSz="231775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Tw Cen MT"/>
                <a:cs typeface="Tw Cen MT"/>
              </a:rPr>
              <a:t>Rapid and In-depth EFSAs</a:t>
            </a:r>
            <a:r>
              <a:rPr lang="en-US" dirty="0">
                <a:latin typeface="Tw Cen MT"/>
                <a:cs typeface="Tw Cen MT"/>
              </a:rPr>
              <a:t>: household survey questionnaires, depending on available time/resources/EFSA objectives</a:t>
            </a:r>
          </a:p>
          <a:p>
            <a:pPr marL="115888" indent="-20638" defTabSz="231775"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Tw Cen MT"/>
              <a:cs typeface="Tw Cen MT"/>
            </a:endParaRPr>
          </a:p>
          <a:p>
            <a:pPr marL="449263" indent="-366713" defTabSz="231775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4"/>
                </a:solidFill>
                <a:latin typeface="Tw Cen MT"/>
                <a:cs typeface="Tw Cen MT"/>
              </a:rPr>
              <a:t>In-depth EFSAs:  </a:t>
            </a:r>
            <a:r>
              <a:rPr lang="en-US" dirty="0">
                <a:latin typeface="Tw Cen MT"/>
                <a:cs typeface="Tw Cen MT"/>
              </a:rPr>
              <a:t>combination of rapid appraisal and survey techniques, however, time-consuming and therefore possibly not practical for </a:t>
            </a:r>
            <a:r>
              <a:rPr lang="en-US" dirty="0" err="1">
                <a:latin typeface="Tw Cen MT"/>
                <a:cs typeface="Tw Cen MT"/>
              </a:rPr>
              <a:t>intial</a:t>
            </a:r>
            <a:r>
              <a:rPr lang="en-US" dirty="0">
                <a:latin typeface="Tw Cen MT"/>
                <a:cs typeface="Tw Cen MT"/>
              </a:rPr>
              <a:t> EFSAs</a:t>
            </a:r>
          </a:p>
          <a:p>
            <a:pPr marL="115888" indent="-20638" defTabSz="231775" eaLnBrk="1" hangingPunct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115888" indent="-20638" defTabSz="231775" eaLnBrk="1" hangingPunct="1">
              <a:lnSpc>
                <a:spcPct val="90000"/>
              </a:lnSpc>
            </a:pPr>
            <a:endParaRPr lang="en-US" sz="2800" dirty="0">
              <a:latin typeface="Arial" charset="0"/>
              <a:cs typeface="Arial" charset="0"/>
            </a:endParaRPr>
          </a:p>
          <a:p>
            <a:pPr marL="798513" lvl="1" indent="-457200" defTabSz="231775" eaLnBrk="1" hangingPunct="1">
              <a:buClr>
                <a:schemeClr val="tx1"/>
              </a:buClr>
            </a:pPr>
            <a:endParaRPr lang="en-US" sz="2800" dirty="0">
              <a:latin typeface="Arial" charset="0"/>
              <a:cs typeface="Arial" charset="0"/>
            </a:endParaRPr>
          </a:p>
          <a:p>
            <a:pPr marL="115888" indent="-20638" defTabSz="231775" eaLnBrk="1" hangingPunct="1">
              <a:buClr>
                <a:schemeClr val="tx1"/>
              </a:buClr>
              <a:buFont typeface="Wingdings" charset="0"/>
              <a:buNone/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4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Focusing on the essentials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ToR</a:t>
            </a:r>
            <a:r>
              <a:rPr lang="en-GB" dirty="0"/>
              <a:t> – Key analytical questions</a:t>
            </a:r>
          </a:p>
          <a:p>
            <a:r>
              <a:rPr lang="en-GB" dirty="0"/>
              <a:t>Food security and nutrition</a:t>
            </a:r>
          </a:p>
          <a:p>
            <a:r>
              <a:rPr lang="en-GB" dirty="0"/>
              <a:t>What you know already vs. What you need to know</a:t>
            </a:r>
          </a:p>
          <a:p>
            <a:r>
              <a:rPr lang="en-GB" dirty="0"/>
              <a:t>What you want to know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23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Analysis Plan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1. What </a:t>
            </a:r>
            <a:r>
              <a:rPr lang="en-US" sz="4000" dirty="0"/>
              <a:t>information</a:t>
            </a:r>
            <a:r>
              <a:rPr lang="en-US" dirty="0"/>
              <a:t> is needed?</a:t>
            </a:r>
          </a:p>
        </p:txBody>
      </p:sp>
    </p:spTree>
    <p:extLst>
      <p:ext uri="{BB962C8B-B14F-4D97-AF65-F5344CB8AC3E}">
        <p14:creationId xmlns:p14="http://schemas.microsoft.com/office/powerpoint/2010/main" val="184779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 Plan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hlink"/>
              </a:buClr>
              <a:buSzPct val="90000"/>
              <a:buFont typeface="Wingdings" charset="0"/>
              <a:buChar char="§"/>
            </a:pPr>
            <a:r>
              <a:rPr lang="en-US" sz="3200" dirty="0">
                <a:cs typeface="Arial" charset="0"/>
              </a:rPr>
              <a:t>A simple table listing the information to be collected from primary and secondary sources, guiding its analysis;</a:t>
            </a:r>
          </a:p>
          <a:p>
            <a:pPr>
              <a:buClr>
                <a:schemeClr val="hlink"/>
              </a:buClr>
              <a:buSzPct val="90000"/>
              <a:buFont typeface="Wingdings" charset="0"/>
              <a:buChar char="§"/>
            </a:pPr>
            <a:r>
              <a:rPr lang="en-US" sz="3200" dirty="0">
                <a:cs typeface="Arial" charset="0"/>
              </a:rPr>
              <a:t>Prepared BEFORE designing any data collection tools;</a:t>
            </a:r>
          </a:p>
          <a:p>
            <a:pPr>
              <a:buClr>
                <a:schemeClr val="hlink"/>
              </a:buClr>
              <a:buSzPct val="90000"/>
              <a:buFont typeface="Wingdings" charset="0"/>
              <a:buChar char="§"/>
            </a:pPr>
            <a:r>
              <a:rPr lang="en-US" sz="3200" dirty="0">
                <a:cs typeface="Arial" charset="0"/>
              </a:rPr>
              <a:t>Helps to ensure efficiency and keep the process and analysis focused.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9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62743" y="304800"/>
            <a:ext cx="7543800" cy="914400"/>
          </a:xfrm>
        </p:spPr>
        <p:txBody>
          <a:bodyPr/>
          <a:lstStyle/>
          <a:p>
            <a:pPr marL="174625" indent="-3175"/>
            <a:r>
              <a:rPr lang="en-US" sz="3200" dirty="0">
                <a:latin typeface="Arial" charset="0"/>
                <a:cs typeface="Arial" charset="0"/>
              </a:rPr>
              <a:t>How is the Analysis Plan prepared?</a:t>
            </a: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84338"/>
            <a:ext cx="4702629" cy="4716462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ea typeface="+mn-ea"/>
              </a:rPr>
              <a:t>The following questions will have to be asked: </a:t>
            </a:r>
          </a:p>
          <a:p>
            <a:pPr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b="1" dirty="0">
                <a:ea typeface="+mn-ea"/>
              </a:rPr>
              <a:t>Which information </a:t>
            </a:r>
            <a:r>
              <a:rPr lang="en-US" sz="2800" dirty="0">
                <a:ea typeface="+mn-ea"/>
              </a:rPr>
              <a:t>is needed to reach the assessment’s objectives?</a:t>
            </a:r>
          </a:p>
          <a:p>
            <a:pPr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From </a:t>
            </a:r>
            <a:r>
              <a:rPr lang="en-US" sz="2800" b="1" dirty="0"/>
              <a:t>which source(s) </a:t>
            </a:r>
            <a:r>
              <a:rPr lang="en-US" sz="2800" dirty="0"/>
              <a:t>can the information be collected?</a:t>
            </a:r>
          </a:p>
          <a:p>
            <a:pPr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b="1" dirty="0">
                <a:ea typeface="+mn-ea"/>
              </a:rPr>
              <a:t>How</a:t>
            </a:r>
            <a:r>
              <a:rPr lang="en-US" sz="2800" dirty="0">
                <a:ea typeface="+mn-ea"/>
              </a:rPr>
              <a:t> can the information be collected? Which tools to be used?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246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8B141D-E4C8-C249-B923-B3FA7733882A}" type="slidenum">
              <a:rPr lang="en-US" sz="1000"/>
              <a:pPr eaLnBrk="1" hangingPunct="1"/>
              <a:t>6</a:t>
            </a:fld>
            <a:endParaRPr lang="en-US" sz="1000"/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5486400" y="4191000"/>
          <a:ext cx="3124200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Bitmap Image" r:id="rId3" imgW="8961905" imgH="6542857" progId="Paint.Picture">
                  <p:embed/>
                </p:oleObj>
              </mc:Choice>
              <mc:Fallback>
                <p:oleObj name="Bitmap Image" r:id="rId3" imgW="8961905" imgH="6542857" progId="Paint.Picture">
                  <p:embed/>
                  <p:pic>
                    <p:nvPicPr>
                      <p:cNvPr id="61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91000"/>
                        <a:ext cx="3124200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5"/>
          <p:cNvGraphicFramePr>
            <a:graphicFrameLocks noChangeAspect="1"/>
          </p:cNvGraphicFramePr>
          <p:nvPr/>
        </p:nvGraphicFramePr>
        <p:xfrm>
          <a:off x="5470525" y="1758950"/>
          <a:ext cx="3214688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Bitmap Image" r:id="rId5" imgW="8802329" imgH="6542857" progId="Paint.Picture">
                  <p:embed/>
                </p:oleObj>
              </mc:Choice>
              <mc:Fallback>
                <p:oleObj name="Bitmap Image" r:id="rId5" imgW="8802329" imgH="6542857" progId="Paint.Picture">
                  <p:embed/>
                  <p:pic>
                    <p:nvPicPr>
                      <p:cNvPr id="61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1758950"/>
                        <a:ext cx="3214688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72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the Analysis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74537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04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Analysis Plan 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3" r="-3044" b="-94"/>
          <a:stretch/>
        </p:blipFill>
        <p:spPr>
          <a:xfrm>
            <a:off x="612648" y="1575242"/>
            <a:ext cx="8153400" cy="5059564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39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2. Secondary data collection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946669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B247E514BFF4D94B9D50160E72E60" ma:contentTypeVersion="9" ma:contentTypeDescription="Create a new document." ma:contentTypeScope="" ma:versionID="eaa020e9efd07ddc520f6278f2e5c0fd">
  <xsd:schema xmlns:xsd="http://www.w3.org/2001/XMLSchema" xmlns:xs="http://www.w3.org/2001/XMLSchema" xmlns:p="http://schemas.microsoft.com/office/2006/metadata/properties" xmlns:ns2="865ffdb0-4bfa-4c84-81c9-d49959b340f0" xmlns:ns3="edd932e8-530a-4e34-9710-7cde3b239461" targetNamespace="http://schemas.microsoft.com/office/2006/metadata/properties" ma:root="true" ma:fieldsID="8aa14e987c77926cfd4f927408164315" ns2:_="" ns3:_="">
    <xsd:import namespace="865ffdb0-4bfa-4c84-81c9-d49959b340f0"/>
    <xsd:import namespace="edd932e8-530a-4e34-9710-7cde3b2394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ffdb0-4bfa-4c84-81c9-d49959b34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932e8-530a-4e34-9710-7cde3b239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F3D504-AAF2-4651-A25D-8B5113FE7D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B560A7-6D2D-4354-82D9-78580C7DF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1DDB21-163A-4B48-9959-2C44980C2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ffdb0-4bfa-4c84-81c9-d49959b340f0"/>
    <ds:schemaRef ds:uri="edd932e8-530a-4e34-9710-7cde3b239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712</TotalTime>
  <Words>665</Words>
  <Application>Microsoft Office PowerPoint</Application>
  <PresentationFormat>Affichage à l'écran (4:3)</PresentationFormat>
  <Paragraphs>123</Paragraphs>
  <Slides>21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Median</vt:lpstr>
      <vt:lpstr>Custom Design</vt:lpstr>
      <vt:lpstr>Information collection and analysis plan  </vt:lpstr>
      <vt:lpstr>Learning objectives</vt:lpstr>
      <vt:lpstr>Focusing on the essentials</vt:lpstr>
      <vt:lpstr>Step 1. What information is needed?</vt:lpstr>
      <vt:lpstr>The Analysis Plan </vt:lpstr>
      <vt:lpstr>How is the Analysis Plan prepared?</vt:lpstr>
      <vt:lpstr>Content of the Analysis Plan</vt:lpstr>
      <vt:lpstr>Example of Analysis Plan </vt:lpstr>
      <vt:lpstr>Step 2. Secondary data collection and analysis</vt:lpstr>
      <vt:lpstr>What is secondary data?</vt:lpstr>
      <vt:lpstr>Why use Secondary data? </vt:lpstr>
      <vt:lpstr>Criteria to assess secondary data</vt:lpstr>
      <vt:lpstr>Consolidation of secondary data</vt:lpstr>
      <vt:lpstr>Examples of secondary data sources</vt:lpstr>
      <vt:lpstr>Step 3. Information gaps &amp; primary data collection tools </vt:lpstr>
      <vt:lpstr>Information gaps</vt:lpstr>
      <vt:lpstr>Primary data collection tools</vt:lpstr>
      <vt:lpstr>Comparing key primary data collection tools</vt:lpstr>
      <vt:lpstr>Filling the gaps - Examples</vt:lpstr>
      <vt:lpstr>Questions?</vt:lpstr>
      <vt:lpstr>Data collection approaches by EFSA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Papavero</dc:creator>
  <cp:lastModifiedBy>BOTTONE Rossella</cp:lastModifiedBy>
  <cp:revision>66</cp:revision>
  <dcterms:created xsi:type="dcterms:W3CDTF">2014-02-11T07:23:56Z</dcterms:created>
  <dcterms:modified xsi:type="dcterms:W3CDTF">2019-09-25T12:47:26Z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0x0101007C4B247E514BFF4D94B9D50160E72E60</vt:lpwstr>
  </property>
</Properties>
</file>