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9"/>
  </p:sldMasterIdLst>
  <p:notesMasterIdLst>
    <p:notesMasterId r:id="rId41"/>
  </p:notesMasterIdLst>
  <p:handoutMasterIdLst>
    <p:handoutMasterId r:id="rId42"/>
  </p:handoutMasterIdLst>
  <p:sldIdLst>
    <p:sldId id="281" r:id="rId10"/>
    <p:sldId id="311" r:id="rId11"/>
    <p:sldId id="305" r:id="rId12"/>
    <p:sldId id="324" r:id="rId13"/>
    <p:sldId id="309" r:id="rId14"/>
    <p:sldId id="310" r:id="rId15"/>
    <p:sldId id="258" r:id="rId16"/>
    <p:sldId id="277" r:id="rId17"/>
    <p:sldId id="301" r:id="rId18"/>
    <p:sldId id="297" r:id="rId19"/>
    <p:sldId id="300" r:id="rId20"/>
    <p:sldId id="302" r:id="rId21"/>
    <p:sldId id="303" r:id="rId22"/>
    <p:sldId id="282" r:id="rId23"/>
    <p:sldId id="325" r:id="rId24"/>
    <p:sldId id="295" r:id="rId25"/>
    <p:sldId id="296" r:id="rId26"/>
    <p:sldId id="285" r:id="rId27"/>
    <p:sldId id="312" r:id="rId28"/>
    <p:sldId id="313" r:id="rId29"/>
    <p:sldId id="314" r:id="rId30"/>
    <p:sldId id="317" r:id="rId31"/>
    <p:sldId id="326" r:id="rId32"/>
    <p:sldId id="316" r:id="rId33"/>
    <p:sldId id="320" r:id="rId34"/>
    <p:sldId id="318" r:id="rId35"/>
    <p:sldId id="321" r:id="rId36"/>
    <p:sldId id="322" r:id="rId37"/>
    <p:sldId id="323" r:id="rId38"/>
    <p:sldId id="327" r:id="rId39"/>
    <p:sldId id="315" r:id="rId40"/>
  </p:sldIdLst>
  <p:sldSz cx="12192000" cy="6858000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RARI Irene" initials="FI" lastIdx="2" clrIdx="0">
    <p:extLst>
      <p:ext uri="{19B8F6BF-5375-455C-9EA6-DF929625EA0E}">
        <p15:presenceInfo xmlns:p15="http://schemas.microsoft.com/office/powerpoint/2012/main" userId="S-1-5-21-185866794-2674911608-285463921-364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C185"/>
    <a:srgbClr val="50D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74228" autoAdjust="0"/>
  </p:normalViewPr>
  <p:slideViewPr>
    <p:cSldViewPr snapToGrid="0">
      <p:cViewPr varScale="1">
        <p:scale>
          <a:sx n="90" d="100"/>
          <a:sy n="90" d="100"/>
        </p:scale>
        <p:origin x="1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commentAuthors" Target="commentAuthor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F5416-9580-43B1-9730-108AAD8B011C}" type="doc">
      <dgm:prSet loTypeId="urn:microsoft.com/office/officeart/2005/8/layout/hierarchy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785705-7AAA-4798-9B25-9AC01D1641A4}">
      <dgm:prSet/>
      <dgm:spPr/>
      <dgm:t>
        <a:bodyPr/>
        <a:lstStyle/>
        <a:p>
          <a:r>
            <a:rPr lang="en-US" dirty="0"/>
            <a:t>Technology by itself is generally NOT a solution </a:t>
          </a:r>
        </a:p>
      </dgm:t>
    </dgm:pt>
    <dgm:pt modelId="{24AF3EC5-793A-4319-B82D-CB1C36D476EB}" type="parTrans" cxnId="{24261C39-7418-43B9-A226-1C5648E5F977}">
      <dgm:prSet/>
      <dgm:spPr/>
      <dgm:t>
        <a:bodyPr/>
        <a:lstStyle/>
        <a:p>
          <a:endParaRPr lang="en-US"/>
        </a:p>
      </dgm:t>
    </dgm:pt>
    <dgm:pt modelId="{425D2CD5-61B9-4104-ACE9-20AC04A043FF}" type="sibTrans" cxnId="{24261C39-7418-43B9-A226-1C5648E5F977}">
      <dgm:prSet/>
      <dgm:spPr/>
      <dgm:t>
        <a:bodyPr/>
        <a:lstStyle/>
        <a:p>
          <a:endParaRPr lang="en-US"/>
        </a:p>
      </dgm:t>
    </dgm:pt>
    <dgm:pt modelId="{091F3DC0-34F4-4417-A0A8-44C88CF6B3C8}" type="pres">
      <dgm:prSet presAssocID="{856F5416-9580-43B1-9730-108AAD8B01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9CAFCD-D4AD-468A-9A5B-FC823B5C93A7}" type="pres">
      <dgm:prSet presAssocID="{67785705-7AAA-4798-9B25-9AC01D1641A4}" presName="hierRoot1" presStyleCnt="0"/>
      <dgm:spPr/>
    </dgm:pt>
    <dgm:pt modelId="{C4291D2C-105C-451D-91AB-937B6AFFDDBD}" type="pres">
      <dgm:prSet presAssocID="{67785705-7AAA-4798-9B25-9AC01D1641A4}" presName="composite" presStyleCnt="0"/>
      <dgm:spPr/>
    </dgm:pt>
    <dgm:pt modelId="{02CA61B9-AE58-4144-9954-D8AE2ED5F3A5}" type="pres">
      <dgm:prSet presAssocID="{67785705-7AAA-4798-9B25-9AC01D1641A4}" presName="background" presStyleLbl="node0" presStyleIdx="0" presStyleCnt="1"/>
      <dgm:spPr/>
    </dgm:pt>
    <dgm:pt modelId="{3D7B933A-A2DE-4A16-B35B-F8B000B33CE1}" type="pres">
      <dgm:prSet presAssocID="{67785705-7AAA-4798-9B25-9AC01D1641A4}" presName="text" presStyleLbl="fgAcc0" presStyleIdx="0" presStyleCnt="1">
        <dgm:presLayoutVars>
          <dgm:chPref val="3"/>
        </dgm:presLayoutVars>
      </dgm:prSet>
      <dgm:spPr/>
    </dgm:pt>
    <dgm:pt modelId="{3DBD3B8A-F6EA-420A-B2DE-93CEF0FBB2A0}" type="pres">
      <dgm:prSet presAssocID="{67785705-7AAA-4798-9B25-9AC01D1641A4}" presName="hierChild2" presStyleCnt="0"/>
      <dgm:spPr/>
    </dgm:pt>
  </dgm:ptLst>
  <dgm:cxnLst>
    <dgm:cxn modelId="{24261C39-7418-43B9-A226-1C5648E5F977}" srcId="{856F5416-9580-43B1-9730-108AAD8B011C}" destId="{67785705-7AAA-4798-9B25-9AC01D1641A4}" srcOrd="0" destOrd="0" parTransId="{24AF3EC5-793A-4319-B82D-CB1C36D476EB}" sibTransId="{425D2CD5-61B9-4104-ACE9-20AC04A043FF}"/>
    <dgm:cxn modelId="{07357767-A7BD-4004-A9EE-8CC063481D62}" type="presOf" srcId="{856F5416-9580-43B1-9730-108AAD8B011C}" destId="{091F3DC0-34F4-4417-A0A8-44C88CF6B3C8}" srcOrd="0" destOrd="0" presId="urn:microsoft.com/office/officeart/2005/8/layout/hierarchy1"/>
    <dgm:cxn modelId="{2CC5A66E-AB46-4BE5-8C2E-4D8A590AFF2C}" type="presOf" srcId="{67785705-7AAA-4798-9B25-9AC01D1641A4}" destId="{3D7B933A-A2DE-4A16-B35B-F8B000B33CE1}" srcOrd="0" destOrd="0" presId="urn:microsoft.com/office/officeart/2005/8/layout/hierarchy1"/>
    <dgm:cxn modelId="{1A749B1A-1F06-419A-9098-C40B1E52F847}" type="presParOf" srcId="{091F3DC0-34F4-4417-A0A8-44C88CF6B3C8}" destId="{2D9CAFCD-D4AD-468A-9A5B-FC823B5C93A7}" srcOrd="0" destOrd="0" presId="urn:microsoft.com/office/officeart/2005/8/layout/hierarchy1"/>
    <dgm:cxn modelId="{A9E54283-B736-40D8-B189-EE5FE61C11CB}" type="presParOf" srcId="{2D9CAFCD-D4AD-468A-9A5B-FC823B5C93A7}" destId="{C4291D2C-105C-451D-91AB-937B6AFFDDBD}" srcOrd="0" destOrd="0" presId="urn:microsoft.com/office/officeart/2005/8/layout/hierarchy1"/>
    <dgm:cxn modelId="{5BBA24E8-040E-4D55-BD26-7A3A73FDC090}" type="presParOf" srcId="{C4291D2C-105C-451D-91AB-937B6AFFDDBD}" destId="{02CA61B9-AE58-4144-9954-D8AE2ED5F3A5}" srcOrd="0" destOrd="0" presId="urn:microsoft.com/office/officeart/2005/8/layout/hierarchy1"/>
    <dgm:cxn modelId="{65867997-970B-4790-BAAA-F0B6DD26664E}" type="presParOf" srcId="{C4291D2C-105C-451D-91AB-937B6AFFDDBD}" destId="{3D7B933A-A2DE-4A16-B35B-F8B000B33CE1}" srcOrd="1" destOrd="0" presId="urn:microsoft.com/office/officeart/2005/8/layout/hierarchy1"/>
    <dgm:cxn modelId="{E9A0CC5F-0C0C-4FFE-AF43-54E4B44419DC}" type="presParOf" srcId="{2D9CAFCD-D4AD-468A-9A5B-FC823B5C93A7}" destId="{3DBD3B8A-F6EA-420A-B2DE-93CEF0FBB2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033C28-AAC0-41E2-B2DB-BE48FDA84E5F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789209-5524-411A-9B1F-27FAE0C0600B}">
      <dgm:prSet/>
      <dgm:spPr/>
      <dgm:t>
        <a:bodyPr/>
        <a:lstStyle/>
        <a:p>
          <a:r>
            <a:rPr lang="en-GB"/>
            <a:t>Improvement in Timeliness </a:t>
          </a:r>
          <a:endParaRPr lang="en-US"/>
        </a:p>
      </dgm:t>
    </dgm:pt>
    <dgm:pt modelId="{C3496D39-1F9C-4094-A0B6-A7DDA2C5FC94}" type="parTrans" cxnId="{69EFDA76-E2C7-41FA-BC94-1A11CDD75EB1}">
      <dgm:prSet/>
      <dgm:spPr/>
      <dgm:t>
        <a:bodyPr/>
        <a:lstStyle/>
        <a:p>
          <a:endParaRPr lang="en-US"/>
        </a:p>
      </dgm:t>
    </dgm:pt>
    <dgm:pt modelId="{5001360E-2684-4B70-959A-8A165B77FCC7}" type="sibTrans" cxnId="{69EFDA76-E2C7-41FA-BC94-1A11CDD75EB1}">
      <dgm:prSet/>
      <dgm:spPr/>
      <dgm:t>
        <a:bodyPr/>
        <a:lstStyle/>
        <a:p>
          <a:endParaRPr lang="en-US"/>
        </a:p>
      </dgm:t>
    </dgm:pt>
    <dgm:pt modelId="{72EB6ECE-C953-4956-AA86-1F24AC86741C}">
      <dgm:prSet/>
      <dgm:spPr>
        <a:gradFill rotWithShape="0">
          <a:gsLst>
            <a:gs pos="0">
              <a:srgbClr val="50D2D3"/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/>
            <a:t>Reduced cost</a:t>
          </a:r>
        </a:p>
      </dgm:t>
    </dgm:pt>
    <dgm:pt modelId="{E5100F69-E04A-49EA-9F6C-376EE8D26AA1}" type="parTrans" cxnId="{0344E4DF-DF50-478B-9170-3F1276FC6002}">
      <dgm:prSet/>
      <dgm:spPr/>
      <dgm:t>
        <a:bodyPr/>
        <a:lstStyle/>
        <a:p>
          <a:endParaRPr lang="en-US"/>
        </a:p>
      </dgm:t>
    </dgm:pt>
    <dgm:pt modelId="{2DA1E948-368C-4CFE-86CD-24E6FBEDCB0D}" type="sibTrans" cxnId="{0344E4DF-DF50-478B-9170-3F1276FC6002}">
      <dgm:prSet/>
      <dgm:spPr/>
      <dgm:t>
        <a:bodyPr/>
        <a:lstStyle/>
        <a:p>
          <a:endParaRPr lang="en-US"/>
        </a:p>
      </dgm:t>
    </dgm:pt>
    <dgm:pt modelId="{8B2D99AE-0192-4D57-92A8-FE2F3A063407}">
      <dgm:prSet/>
      <dgm:spPr>
        <a:gradFill rotWithShape="0">
          <a:gsLst>
            <a:gs pos="0">
              <a:srgbClr val="3EC185"/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GB" dirty="0"/>
            <a:t>Improvement in Data Quality</a:t>
          </a:r>
          <a:endParaRPr lang="en-US" dirty="0"/>
        </a:p>
      </dgm:t>
    </dgm:pt>
    <dgm:pt modelId="{BAA6239E-AB8B-49E9-869C-D5184D52ED04}" type="parTrans" cxnId="{389AD819-412E-4A2A-8B11-05465FB47EBB}">
      <dgm:prSet/>
      <dgm:spPr/>
      <dgm:t>
        <a:bodyPr/>
        <a:lstStyle/>
        <a:p>
          <a:endParaRPr lang="en-US"/>
        </a:p>
      </dgm:t>
    </dgm:pt>
    <dgm:pt modelId="{AF41C55E-23F2-4BC0-83A2-8E5E37C8C936}" type="sibTrans" cxnId="{389AD819-412E-4A2A-8B11-05465FB47EBB}">
      <dgm:prSet/>
      <dgm:spPr/>
      <dgm:t>
        <a:bodyPr/>
        <a:lstStyle/>
        <a:p>
          <a:endParaRPr lang="en-US"/>
        </a:p>
      </dgm:t>
    </dgm:pt>
    <dgm:pt modelId="{0F5B2C8D-B74D-4355-83BE-50D3B30572EB}">
      <dgm:prSet/>
      <dgm:spPr/>
      <dgm:t>
        <a:bodyPr/>
        <a:lstStyle/>
        <a:p>
          <a:r>
            <a:rPr lang="en-GB" dirty="0"/>
            <a:t>Real-time analysis</a:t>
          </a:r>
          <a:endParaRPr lang="en-US" dirty="0"/>
        </a:p>
      </dgm:t>
    </dgm:pt>
    <dgm:pt modelId="{9EB470FD-CA65-4862-8178-A72FE12E6B78}" type="parTrans" cxnId="{4E2EE24B-4B29-44AD-A441-E0CFCC290872}">
      <dgm:prSet/>
      <dgm:spPr/>
      <dgm:t>
        <a:bodyPr/>
        <a:lstStyle/>
        <a:p>
          <a:endParaRPr lang="en-US"/>
        </a:p>
      </dgm:t>
    </dgm:pt>
    <dgm:pt modelId="{9A4EC6C4-971A-4F94-9A10-A54C11A87E3B}" type="sibTrans" cxnId="{4E2EE24B-4B29-44AD-A441-E0CFCC290872}">
      <dgm:prSet/>
      <dgm:spPr/>
      <dgm:t>
        <a:bodyPr/>
        <a:lstStyle/>
        <a:p>
          <a:endParaRPr lang="en-US"/>
        </a:p>
      </dgm:t>
    </dgm:pt>
    <dgm:pt modelId="{1ED22A73-5EE9-4174-83C9-D191B278EE59}" type="pres">
      <dgm:prSet presAssocID="{15033C28-AAC0-41E2-B2DB-BE48FDA84E5F}" presName="outerComposite" presStyleCnt="0">
        <dgm:presLayoutVars>
          <dgm:chMax val="5"/>
          <dgm:dir/>
          <dgm:resizeHandles val="exact"/>
        </dgm:presLayoutVars>
      </dgm:prSet>
      <dgm:spPr/>
    </dgm:pt>
    <dgm:pt modelId="{D71A1522-6463-463D-9191-588C0700BCD8}" type="pres">
      <dgm:prSet presAssocID="{15033C28-AAC0-41E2-B2DB-BE48FDA84E5F}" presName="dummyMaxCanvas" presStyleCnt="0">
        <dgm:presLayoutVars/>
      </dgm:prSet>
      <dgm:spPr/>
    </dgm:pt>
    <dgm:pt modelId="{0D402805-711E-486E-8BF0-4E2463E1EBC9}" type="pres">
      <dgm:prSet presAssocID="{15033C28-AAC0-41E2-B2DB-BE48FDA84E5F}" presName="FourNodes_1" presStyleLbl="node1" presStyleIdx="0" presStyleCnt="4">
        <dgm:presLayoutVars>
          <dgm:bulletEnabled val="1"/>
        </dgm:presLayoutVars>
      </dgm:prSet>
      <dgm:spPr/>
    </dgm:pt>
    <dgm:pt modelId="{87F80C7A-A6CB-4257-9AA6-4B5E2CC7AF16}" type="pres">
      <dgm:prSet presAssocID="{15033C28-AAC0-41E2-B2DB-BE48FDA84E5F}" presName="FourNodes_2" presStyleLbl="node1" presStyleIdx="1" presStyleCnt="4">
        <dgm:presLayoutVars>
          <dgm:bulletEnabled val="1"/>
        </dgm:presLayoutVars>
      </dgm:prSet>
      <dgm:spPr/>
    </dgm:pt>
    <dgm:pt modelId="{33C33D11-227D-471D-930C-64515B50EDC7}" type="pres">
      <dgm:prSet presAssocID="{15033C28-AAC0-41E2-B2DB-BE48FDA84E5F}" presName="FourNodes_3" presStyleLbl="node1" presStyleIdx="2" presStyleCnt="4">
        <dgm:presLayoutVars>
          <dgm:bulletEnabled val="1"/>
        </dgm:presLayoutVars>
      </dgm:prSet>
      <dgm:spPr/>
    </dgm:pt>
    <dgm:pt modelId="{B733EB58-C624-4E56-B700-1CA33490503F}" type="pres">
      <dgm:prSet presAssocID="{15033C28-AAC0-41E2-B2DB-BE48FDA84E5F}" presName="FourNodes_4" presStyleLbl="node1" presStyleIdx="3" presStyleCnt="4">
        <dgm:presLayoutVars>
          <dgm:bulletEnabled val="1"/>
        </dgm:presLayoutVars>
      </dgm:prSet>
      <dgm:spPr/>
    </dgm:pt>
    <dgm:pt modelId="{3DED3A3F-F2C6-4073-B380-72062DA317C1}" type="pres">
      <dgm:prSet presAssocID="{15033C28-AAC0-41E2-B2DB-BE48FDA84E5F}" presName="FourConn_1-2" presStyleLbl="fgAccFollowNode1" presStyleIdx="0" presStyleCnt="3">
        <dgm:presLayoutVars>
          <dgm:bulletEnabled val="1"/>
        </dgm:presLayoutVars>
      </dgm:prSet>
      <dgm:spPr/>
    </dgm:pt>
    <dgm:pt modelId="{6A878D8C-2D21-4418-AB86-3CDD73682C1A}" type="pres">
      <dgm:prSet presAssocID="{15033C28-AAC0-41E2-B2DB-BE48FDA84E5F}" presName="FourConn_2-3" presStyleLbl="fgAccFollowNode1" presStyleIdx="1" presStyleCnt="3">
        <dgm:presLayoutVars>
          <dgm:bulletEnabled val="1"/>
        </dgm:presLayoutVars>
      </dgm:prSet>
      <dgm:spPr/>
    </dgm:pt>
    <dgm:pt modelId="{D1A1ED28-96C2-4CAD-AB65-406380C15BBC}" type="pres">
      <dgm:prSet presAssocID="{15033C28-AAC0-41E2-B2DB-BE48FDA84E5F}" presName="FourConn_3-4" presStyleLbl="fgAccFollowNode1" presStyleIdx="2" presStyleCnt="3">
        <dgm:presLayoutVars>
          <dgm:bulletEnabled val="1"/>
        </dgm:presLayoutVars>
      </dgm:prSet>
      <dgm:spPr/>
    </dgm:pt>
    <dgm:pt modelId="{9F809FC8-9D00-4AAF-9349-FA019DFE74E6}" type="pres">
      <dgm:prSet presAssocID="{15033C28-AAC0-41E2-B2DB-BE48FDA84E5F}" presName="FourNodes_1_text" presStyleLbl="node1" presStyleIdx="3" presStyleCnt="4">
        <dgm:presLayoutVars>
          <dgm:bulletEnabled val="1"/>
        </dgm:presLayoutVars>
      </dgm:prSet>
      <dgm:spPr/>
    </dgm:pt>
    <dgm:pt modelId="{C4CB6546-B0B7-4E8F-AD88-9A71F09118F9}" type="pres">
      <dgm:prSet presAssocID="{15033C28-AAC0-41E2-B2DB-BE48FDA84E5F}" presName="FourNodes_2_text" presStyleLbl="node1" presStyleIdx="3" presStyleCnt="4">
        <dgm:presLayoutVars>
          <dgm:bulletEnabled val="1"/>
        </dgm:presLayoutVars>
      </dgm:prSet>
      <dgm:spPr/>
    </dgm:pt>
    <dgm:pt modelId="{293878FE-392A-4514-BC9E-BCC6DB31C2BC}" type="pres">
      <dgm:prSet presAssocID="{15033C28-AAC0-41E2-B2DB-BE48FDA84E5F}" presName="FourNodes_3_text" presStyleLbl="node1" presStyleIdx="3" presStyleCnt="4">
        <dgm:presLayoutVars>
          <dgm:bulletEnabled val="1"/>
        </dgm:presLayoutVars>
      </dgm:prSet>
      <dgm:spPr/>
    </dgm:pt>
    <dgm:pt modelId="{AF6AB0EB-CEA2-40F7-8E4C-6CE23E523439}" type="pres">
      <dgm:prSet presAssocID="{15033C28-AAC0-41E2-B2DB-BE48FDA84E5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7D27201-0B09-4E47-8786-EC873732E66A}" type="presOf" srcId="{0F5B2C8D-B74D-4355-83BE-50D3B30572EB}" destId="{AF6AB0EB-CEA2-40F7-8E4C-6CE23E523439}" srcOrd="1" destOrd="0" presId="urn:microsoft.com/office/officeart/2005/8/layout/vProcess5"/>
    <dgm:cxn modelId="{389AD819-412E-4A2A-8B11-05465FB47EBB}" srcId="{15033C28-AAC0-41E2-B2DB-BE48FDA84E5F}" destId="{8B2D99AE-0192-4D57-92A8-FE2F3A063407}" srcOrd="2" destOrd="0" parTransId="{BAA6239E-AB8B-49E9-869C-D5184D52ED04}" sibTransId="{AF41C55E-23F2-4BC0-83A2-8E5E37C8C936}"/>
    <dgm:cxn modelId="{8FEFAE31-9BD1-45DA-9B6A-2B70250DD821}" type="presOf" srcId="{8B2D99AE-0192-4D57-92A8-FE2F3A063407}" destId="{33C33D11-227D-471D-930C-64515B50EDC7}" srcOrd="0" destOrd="0" presId="urn:microsoft.com/office/officeart/2005/8/layout/vProcess5"/>
    <dgm:cxn modelId="{810B393C-F211-4511-9104-DD00DDF1DE48}" type="presOf" srcId="{0F5B2C8D-B74D-4355-83BE-50D3B30572EB}" destId="{B733EB58-C624-4E56-B700-1CA33490503F}" srcOrd="0" destOrd="0" presId="urn:microsoft.com/office/officeart/2005/8/layout/vProcess5"/>
    <dgm:cxn modelId="{87401662-4077-4D61-9254-C44967F4EB6F}" type="presOf" srcId="{2DA1E948-368C-4CFE-86CD-24E6FBEDCB0D}" destId="{6A878D8C-2D21-4418-AB86-3CDD73682C1A}" srcOrd="0" destOrd="0" presId="urn:microsoft.com/office/officeart/2005/8/layout/vProcess5"/>
    <dgm:cxn modelId="{2AF0F543-89FE-4E8E-A10F-28F3A52E36D5}" type="presOf" srcId="{3E789209-5524-411A-9B1F-27FAE0C0600B}" destId="{9F809FC8-9D00-4AAF-9349-FA019DFE74E6}" srcOrd="1" destOrd="0" presId="urn:microsoft.com/office/officeart/2005/8/layout/vProcess5"/>
    <dgm:cxn modelId="{4E2EE24B-4B29-44AD-A441-E0CFCC290872}" srcId="{15033C28-AAC0-41E2-B2DB-BE48FDA84E5F}" destId="{0F5B2C8D-B74D-4355-83BE-50D3B30572EB}" srcOrd="3" destOrd="0" parTransId="{9EB470FD-CA65-4862-8178-A72FE12E6B78}" sibTransId="{9A4EC6C4-971A-4F94-9A10-A54C11A87E3B}"/>
    <dgm:cxn modelId="{73761B53-2DBF-451B-BAF5-8D32E7CCF8AA}" type="presOf" srcId="{72EB6ECE-C953-4956-AA86-1F24AC86741C}" destId="{87F80C7A-A6CB-4257-9AA6-4B5E2CC7AF16}" srcOrd="0" destOrd="0" presId="urn:microsoft.com/office/officeart/2005/8/layout/vProcess5"/>
    <dgm:cxn modelId="{69EFDA76-E2C7-41FA-BC94-1A11CDD75EB1}" srcId="{15033C28-AAC0-41E2-B2DB-BE48FDA84E5F}" destId="{3E789209-5524-411A-9B1F-27FAE0C0600B}" srcOrd="0" destOrd="0" parTransId="{C3496D39-1F9C-4094-A0B6-A7DDA2C5FC94}" sibTransId="{5001360E-2684-4B70-959A-8A165B77FCC7}"/>
    <dgm:cxn modelId="{91FFE898-8AA3-4ED6-AD0D-BC0EFB87B36D}" type="presOf" srcId="{15033C28-AAC0-41E2-B2DB-BE48FDA84E5F}" destId="{1ED22A73-5EE9-4174-83C9-D191B278EE59}" srcOrd="0" destOrd="0" presId="urn:microsoft.com/office/officeart/2005/8/layout/vProcess5"/>
    <dgm:cxn modelId="{E5ADD0A2-67BB-4F4E-B30B-F0550F345CF0}" type="presOf" srcId="{8B2D99AE-0192-4D57-92A8-FE2F3A063407}" destId="{293878FE-392A-4514-BC9E-BCC6DB31C2BC}" srcOrd="1" destOrd="0" presId="urn:microsoft.com/office/officeart/2005/8/layout/vProcess5"/>
    <dgm:cxn modelId="{CE4B0EA7-FD8B-4049-A5F0-E741645CECC9}" type="presOf" srcId="{72EB6ECE-C953-4956-AA86-1F24AC86741C}" destId="{C4CB6546-B0B7-4E8F-AD88-9A71F09118F9}" srcOrd="1" destOrd="0" presId="urn:microsoft.com/office/officeart/2005/8/layout/vProcess5"/>
    <dgm:cxn modelId="{848405D3-FE4C-4E32-A2B8-AD0C249C41D8}" type="presOf" srcId="{3E789209-5524-411A-9B1F-27FAE0C0600B}" destId="{0D402805-711E-486E-8BF0-4E2463E1EBC9}" srcOrd="0" destOrd="0" presId="urn:microsoft.com/office/officeart/2005/8/layout/vProcess5"/>
    <dgm:cxn modelId="{4468C1D5-9A34-40C5-8413-C206CE09D95C}" type="presOf" srcId="{5001360E-2684-4B70-959A-8A165B77FCC7}" destId="{3DED3A3F-F2C6-4073-B380-72062DA317C1}" srcOrd="0" destOrd="0" presId="urn:microsoft.com/office/officeart/2005/8/layout/vProcess5"/>
    <dgm:cxn modelId="{0344E4DF-DF50-478B-9170-3F1276FC6002}" srcId="{15033C28-AAC0-41E2-B2DB-BE48FDA84E5F}" destId="{72EB6ECE-C953-4956-AA86-1F24AC86741C}" srcOrd="1" destOrd="0" parTransId="{E5100F69-E04A-49EA-9F6C-376EE8D26AA1}" sibTransId="{2DA1E948-368C-4CFE-86CD-24E6FBEDCB0D}"/>
    <dgm:cxn modelId="{E9A981E0-25C9-4C3D-A6A5-59DFA1463C28}" type="presOf" srcId="{AF41C55E-23F2-4BC0-83A2-8E5E37C8C936}" destId="{D1A1ED28-96C2-4CAD-AB65-406380C15BBC}" srcOrd="0" destOrd="0" presId="urn:microsoft.com/office/officeart/2005/8/layout/vProcess5"/>
    <dgm:cxn modelId="{DDFF0D75-57FD-4969-9C6C-A0C45704DF38}" type="presParOf" srcId="{1ED22A73-5EE9-4174-83C9-D191B278EE59}" destId="{D71A1522-6463-463D-9191-588C0700BCD8}" srcOrd="0" destOrd="0" presId="urn:microsoft.com/office/officeart/2005/8/layout/vProcess5"/>
    <dgm:cxn modelId="{A52E8A61-3AA9-4C53-8308-32C02D27F9C3}" type="presParOf" srcId="{1ED22A73-5EE9-4174-83C9-D191B278EE59}" destId="{0D402805-711E-486E-8BF0-4E2463E1EBC9}" srcOrd="1" destOrd="0" presId="urn:microsoft.com/office/officeart/2005/8/layout/vProcess5"/>
    <dgm:cxn modelId="{4D85B5DA-B6EA-4685-A90B-6C0467B310F1}" type="presParOf" srcId="{1ED22A73-5EE9-4174-83C9-D191B278EE59}" destId="{87F80C7A-A6CB-4257-9AA6-4B5E2CC7AF16}" srcOrd="2" destOrd="0" presId="urn:microsoft.com/office/officeart/2005/8/layout/vProcess5"/>
    <dgm:cxn modelId="{EE263942-453A-4470-8DD0-E37F969E6570}" type="presParOf" srcId="{1ED22A73-5EE9-4174-83C9-D191B278EE59}" destId="{33C33D11-227D-471D-930C-64515B50EDC7}" srcOrd="3" destOrd="0" presId="urn:microsoft.com/office/officeart/2005/8/layout/vProcess5"/>
    <dgm:cxn modelId="{92B4CC52-4677-4AE2-A5D6-B56889FB8F99}" type="presParOf" srcId="{1ED22A73-5EE9-4174-83C9-D191B278EE59}" destId="{B733EB58-C624-4E56-B700-1CA33490503F}" srcOrd="4" destOrd="0" presId="urn:microsoft.com/office/officeart/2005/8/layout/vProcess5"/>
    <dgm:cxn modelId="{4930E03D-298D-4867-A715-B54BA4C632BF}" type="presParOf" srcId="{1ED22A73-5EE9-4174-83C9-D191B278EE59}" destId="{3DED3A3F-F2C6-4073-B380-72062DA317C1}" srcOrd="5" destOrd="0" presId="urn:microsoft.com/office/officeart/2005/8/layout/vProcess5"/>
    <dgm:cxn modelId="{75F14001-2B5F-4FE3-A226-686363167774}" type="presParOf" srcId="{1ED22A73-5EE9-4174-83C9-D191B278EE59}" destId="{6A878D8C-2D21-4418-AB86-3CDD73682C1A}" srcOrd="6" destOrd="0" presId="urn:microsoft.com/office/officeart/2005/8/layout/vProcess5"/>
    <dgm:cxn modelId="{C4F33CA7-AC53-4917-84CA-2439B11C18FA}" type="presParOf" srcId="{1ED22A73-5EE9-4174-83C9-D191B278EE59}" destId="{D1A1ED28-96C2-4CAD-AB65-406380C15BBC}" srcOrd="7" destOrd="0" presId="urn:microsoft.com/office/officeart/2005/8/layout/vProcess5"/>
    <dgm:cxn modelId="{7102728F-7193-49B0-B674-B51F98D22596}" type="presParOf" srcId="{1ED22A73-5EE9-4174-83C9-D191B278EE59}" destId="{9F809FC8-9D00-4AAF-9349-FA019DFE74E6}" srcOrd="8" destOrd="0" presId="urn:microsoft.com/office/officeart/2005/8/layout/vProcess5"/>
    <dgm:cxn modelId="{A010183C-3546-48D4-A182-4AEE17375624}" type="presParOf" srcId="{1ED22A73-5EE9-4174-83C9-D191B278EE59}" destId="{C4CB6546-B0B7-4E8F-AD88-9A71F09118F9}" srcOrd="9" destOrd="0" presId="urn:microsoft.com/office/officeart/2005/8/layout/vProcess5"/>
    <dgm:cxn modelId="{C8280148-EF7C-4729-BAB6-7B5A30AA33B2}" type="presParOf" srcId="{1ED22A73-5EE9-4174-83C9-D191B278EE59}" destId="{293878FE-392A-4514-BC9E-BCC6DB31C2BC}" srcOrd="10" destOrd="0" presId="urn:microsoft.com/office/officeart/2005/8/layout/vProcess5"/>
    <dgm:cxn modelId="{7F656861-C0DF-459F-824D-232A7AAC8682}" type="presParOf" srcId="{1ED22A73-5EE9-4174-83C9-D191B278EE59}" destId="{AF6AB0EB-CEA2-40F7-8E4C-6CE23E52343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E57403-AECB-4DC6-9A15-9CD5498BD6C2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04AB3DC-2C6C-4FEA-A3F5-BA7265988695}">
      <dgm:prSet/>
      <dgm:spPr/>
      <dgm:t>
        <a:bodyPr/>
        <a:lstStyle/>
        <a:p>
          <a:r>
            <a:rPr lang="en-US" dirty="0"/>
            <a:t>Data is entered directly into an electronic form that can be exported into a statistical package or information management system,  so access to data  become instantaneous eliminating the time consuming and expensive data entry process.</a:t>
          </a:r>
        </a:p>
      </dgm:t>
    </dgm:pt>
    <dgm:pt modelId="{A3A582B5-0CED-4E4C-BF4B-5F67AB144230}" type="parTrans" cxnId="{62FE36ED-8641-4B59-8581-8B5AD1109DD8}">
      <dgm:prSet/>
      <dgm:spPr/>
      <dgm:t>
        <a:bodyPr/>
        <a:lstStyle/>
        <a:p>
          <a:endParaRPr lang="en-US"/>
        </a:p>
      </dgm:t>
    </dgm:pt>
    <dgm:pt modelId="{B6C02E5F-2D49-45D1-830C-340C71877E21}" type="sibTrans" cxnId="{62FE36ED-8641-4B59-8581-8B5AD1109DD8}">
      <dgm:prSet/>
      <dgm:spPr/>
      <dgm:t>
        <a:bodyPr/>
        <a:lstStyle/>
        <a:p>
          <a:endParaRPr lang="en-US"/>
        </a:p>
      </dgm:t>
    </dgm:pt>
    <dgm:pt modelId="{00C58F95-9781-4B12-8DDA-E31A70D3218E}">
      <dgm:prSet/>
      <dgm:spPr/>
      <dgm:t>
        <a:bodyPr/>
        <a:lstStyle/>
        <a:p>
          <a:r>
            <a:rPr lang="en-US"/>
            <a:t>With the use of Internet technology, access may not only be real time but also global. </a:t>
          </a:r>
        </a:p>
      </dgm:t>
    </dgm:pt>
    <dgm:pt modelId="{B747819B-FDC0-4CDA-9E00-19DBC69E332D}" type="parTrans" cxnId="{3F925BA5-7099-4BD2-BC08-53FBC7C7B829}">
      <dgm:prSet/>
      <dgm:spPr/>
      <dgm:t>
        <a:bodyPr/>
        <a:lstStyle/>
        <a:p>
          <a:endParaRPr lang="en-US"/>
        </a:p>
      </dgm:t>
    </dgm:pt>
    <dgm:pt modelId="{48C3D44B-11C1-4A27-8158-4377BECC39C0}" type="sibTrans" cxnId="{3F925BA5-7099-4BD2-BC08-53FBC7C7B829}">
      <dgm:prSet/>
      <dgm:spPr/>
      <dgm:t>
        <a:bodyPr/>
        <a:lstStyle/>
        <a:p>
          <a:endParaRPr lang="en-US"/>
        </a:p>
      </dgm:t>
    </dgm:pt>
    <dgm:pt modelId="{00281B99-414F-4659-A99A-EC8AA70B17D0}" type="pres">
      <dgm:prSet presAssocID="{99E57403-AECB-4DC6-9A15-9CD5498BD6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7BB512-C304-43BE-9E4F-AFD3F58A6337}" type="pres">
      <dgm:prSet presAssocID="{904AB3DC-2C6C-4FEA-A3F5-BA7265988695}" presName="hierRoot1" presStyleCnt="0"/>
      <dgm:spPr/>
    </dgm:pt>
    <dgm:pt modelId="{68234EE3-870A-43A6-9B69-B995E0E406DA}" type="pres">
      <dgm:prSet presAssocID="{904AB3DC-2C6C-4FEA-A3F5-BA7265988695}" presName="composite" presStyleCnt="0"/>
      <dgm:spPr/>
    </dgm:pt>
    <dgm:pt modelId="{B21A9A94-6545-4253-A912-E5211C56D185}" type="pres">
      <dgm:prSet presAssocID="{904AB3DC-2C6C-4FEA-A3F5-BA7265988695}" presName="background" presStyleLbl="node0" presStyleIdx="0" presStyleCnt="2"/>
      <dgm:spPr/>
    </dgm:pt>
    <dgm:pt modelId="{CC030113-65D6-40C3-8796-062FDFDCC81E}" type="pres">
      <dgm:prSet presAssocID="{904AB3DC-2C6C-4FEA-A3F5-BA7265988695}" presName="text" presStyleLbl="fgAcc0" presStyleIdx="0" presStyleCnt="2">
        <dgm:presLayoutVars>
          <dgm:chPref val="3"/>
        </dgm:presLayoutVars>
      </dgm:prSet>
      <dgm:spPr/>
    </dgm:pt>
    <dgm:pt modelId="{D3364D64-B79E-4475-9BEF-0217ABA1116A}" type="pres">
      <dgm:prSet presAssocID="{904AB3DC-2C6C-4FEA-A3F5-BA7265988695}" presName="hierChild2" presStyleCnt="0"/>
      <dgm:spPr/>
    </dgm:pt>
    <dgm:pt modelId="{C08052D4-B4F6-42BF-B1A0-7584ED5976FE}" type="pres">
      <dgm:prSet presAssocID="{00C58F95-9781-4B12-8DDA-E31A70D3218E}" presName="hierRoot1" presStyleCnt="0"/>
      <dgm:spPr/>
    </dgm:pt>
    <dgm:pt modelId="{E1E7A38C-418E-43D8-8908-7D08440D4302}" type="pres">
      <dgm:prSet presAssocID="{00C58F95-9781-4B12-8DDA-E31A70D3218E}" presName="composite" presStyleCnt="0"/>
      <dgm:spPr/>
    </dgm:pt>
    <dgm:pt modelId="{9343EE0F-BAF8-40DF-A818-C03BAEA3D059}" type="pres">
      <dgm:prSet presAssocID="{00C58F95-9781-4B12-8DDA-E31A70D3218E}" presName="background" presStyleLbl="node0" presStyleIdx="1" presStyleCnt="2"/>
      <dgm:spPr/>
    </dgm:pt>
    <dgm:pt modelId="{CACB6962-FAC7-4450-B67E-CB8BA19977E5}" type="pres">
      <dgm:prSet presAssocID="{00C58F95-9781-4B12-8DDA-E31A70D3218E}" presName="text" presStyleLbl="fgAcc0" presStyleIdx="1" presStyleCnt="2">
        <dgm:presLayoutVars>
          <dgm:chPref val="3"/>
        </dgm:presLayoutVars>
      </dgm:prSet>
      <dgm:spPr/>
    </dgm:pt>
    <dgm:pt modelId="{418E7B35-E910-4588-893D-2FC55A841D3F}" type="pres">
      <dgm:prSet presAssocID="{00C58F95-9781-4B12-8DDA-E31A70D3218E}" presName="hierChild2" presStyleCnt="0"/>
      <dgm:spPr/>
    </dgm:pt>
  </dgm:ptLst>
  <dgm:cxnLst>
    <dgm:cxn modelId="{313E4F81-9FE6-4AFB-856F-B344C42B2E33}" type="presOf" srcId="{99E57403-AECB-4DC6-9A15-9CD5498BD6C2}" destId="{00281B99-414F-4659-A99A-EC8AA70B17D0}" srcOrd="0" destOrd="0" presId="urn:microsoft.com/office/officeart/2005/8/layout/hierarchy1"/>
    <dgm:cxn modelId="{4953C686-5EAC-4B1C-B0C6-D66E0F7CBE91}" type="presOf" srcId="{00C58F95-9781-4B12-8DDA-E31A70D3218E}" destId="{CACB6962-FAC7-4450-B67E-CB8BA19977E5}" srcOrd="0" destOrd="0" presId="urn:microsoft.com/office/officeart/2005/8/layout/hierarchy1"/>
    <dgm:cxn modelId="{3F925BA5-7099-4BD2-BC08-53FBC7C7B829}" srcId="{99E57403-AECB-4DC6-9A15-9CD5498BD6C2}" destId="{00C58F95-9781-4B12-8DDA-E31A70D3218E}" srcOrd="1" destOrd="0" parTransId="{B747819B-FDC0-4CDA-9E00-19DBC69E332D}" sibTransId="{48C3D44B-11C1-4A27-8158-4377BECC39C0}"/>
    <dgm:cxn modelId="{7E3624B7-FBFE-4E2C-A430-FE76A8CBCBAA}" type="presOf" srcId="{904AB3DC-2C6C-4FEA-A3F5-BA7265988695}" destId="{CC030113-65D6-40C3-8796-062FDFDCC81E}" srcOrd="0" destOrd="0" presId="urn:microsoft.com/office/officeart/2005/8/layout/hierarchy1"/>
    <dgm:cxn modelId="{62FE36ED-8641-4B59-8581-8B5AD1109DD8}" srcId="{99E57403-AECB-4DC6-9A15-9CD5498BD6C2}" destId="{904AB3DC-2C6C-4FEA-A3F5-BA7265988695}" srcOrd="0" destOrd="0" parTransId="{A3A582B5-0CED-4E4C-BF4B-5F67AB144230}" sibTransId="{B6C02E5F-2D49-45D1-830C-340C71877E21}"/>
    <dgm:cxn modelId="{0FDFB6AB-0499-4F0E-AD67-6177AE23649E}" type="presParOf" srcId="{00281B99-414F-4659-A99A-EC8AA70B17D0}" destId="{C07BB512-C304-43BE-9E4F-AFD3F58A6337}" srcOrd="0" destOrd="0" presId="urn:microsoft.com/office/officeart/2005/8/layout/hierarchy1"/>
    <dgm:cxn modelId="{F2D26614-9387-47D3-9F6A-B198063C6828}" type="presParOf" srcId="{C07BB512-C304-43BE-9E4F-AFD3F58A6337}" destId="{68234EE3-870A-43A6-9B69-B995E0E406DA}" srcOrd="0" destOrd="0" presId="urn:microsoft.com/office/officeart/2005/8/layout/hierarchy1"/>
    <dgm:cxn modelId="{CAEA93CA-BEE3-4C93-BF25-18125539A821}" type="presParOf" srcId="{68234EE3-870A-43A6-9B69-B995E0E406DA}" destId="{B21A9A94-6545-4253-A912-E5211C56D185}" srcOrd="0" destOrd="0" presId="urn:microsoft.com/office/officeart/2005/8/layout/hierarchy1"/>
    <dgm:cxn modelId="{A029E0D3-8DDD-4F67-8E61-C6B5400288EB}" type="presParOf" srcId="{68234EE3-870A-43A6-9B69-B995E0E406DA}" destId="{CC030113-65D6-40C3-8796-062FDFDCC81E}" srcOrd="1" destOrd="0" presId="urn:microsoft.com/office/officeart/2005/8/layout/hierarchy1"/>
    <dgm:cxn modelId="{1A94A6DB-6EB4-4A8F-BF95-1066223DF0DB}" type="presParOf" srcId="{C07BB512-C304-43BE-9E4F-AFD3F58A6337}" destId="{D3364D64-B79E-4475-9BEF-0217ABA1116A}" srcOrd="1" destOrd="0" presId="urn:microsoft.com/office/officeart/2005/8/layout/hierarchy1"/>
    <dgm:cxn modelId="{B07761CC-0483-49C6-ADDC-DAA55C7C0A1A}" type="presParOf" srcId="{00281B99-414F-4659-A99A-EC8AA70B17D0}" destId="{C08052D4-B4F6-42BF-B1A0-7584ED5976FE}" srcOrd="1" destOrd="0" presId="urn:microsoft.com/office/officeart/2005/8/layout/hierarchy1"/>
    <dgm:cxn modelId="{5DB09C2F-2194-4605-A609-426C724167A6}" type="presParOf" srcId="{C08052D4-B4F6-42BF-B1A0-7584ED5976FE}" destId="{E1E7A38C-418E-43D8-8908-7D08440D4302}" srcOrd="0" destOrd="0" presId="urn:microsoft.com/office/officeart/2005/8/layout/hierarchy1"/>
    <dgm:cxn modelId="{4944D4FB-D061-46ED-ADE6-53B9997A083C}" type="presParOf" srcId="{E1E7A38C-418E-43D8-8908-7D08440D4302}" destId="{9343EE0F-BAF8-40DF-A818-C03BAEA3D059}" srcOrd="0" destOrd="0" presId="urn:microsoft.com/office/officeart/2005/8/layout/hierarchy1"/>
    <dgm:cxn modelId="{1D2369CE-6891-498F-85D8-D46F6808EAF6}" type="presParOf" srcId="{E1E7A38C-418E-43D8-8908-7D08440D4302}" destId="{CACB6962-FAC7-4450-B67E-CB8BA19977E5}" srcOrd="1" destOrd="0" presId="urn:microsoft.com/office/officeart/2005/8/layout/hierarchy1"/>
    <dgm:cxn modelId="{894CD7C2-36FD-4B98-82E3-93000D56F148}" type="presParOf" srcId="{C08052D4-B4F6-42BF-B1A0-7584ED5976FE}" destId="{418E7B35-E910-4588-893D-2FC55A841D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E57403-AECB-4DC6-9A15-9CD5498BD6C2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4AB3DC-2C6C-4FEA-A3F5-BA7265988695}">
      <dgm:prSet/>
      <dgm:spPr/>
      <dgm:t>
        <a:bodyPr/>
        <a:lstStyle/>
        <a:p>
          <a:r>
            <a:rPr lang="en-US" dirty="0"/>
            <a:t>Using paper brings the risk that errors will be made when data is transcribed into a digital format. Smartphones can reduce the number of these data transcription errors. </a:t>
          </a:r>
        </a:p>
      </dgm:t>
    </dgm:pt>
    <dgm:pt modelId="{A3A582B5-0CED-4E4C-BF4B-5F67AB144230}" type="parTrans" cxnId="{62FE36ED-8641-4B59-8581-8B5AD1109DD8}">
      <dgm:prSet/>
      <dgm:spPr/>
      <dgm:t>
        <a:bodyPr/>
        <a:lstStyle/>
        <a:p>
          <a:endParaRPr lang="en-US"/>
        </a:p>
      </dgm:t>
    </dgm:pt>
    <dgm:pt modelId="{B6C02E5F-2D49-45D1-830C-340C71877E21}" type="sibTrans" cxnId="{62FE36ED-8641-4B59-8581-8B5AD1109DD8}">
      <dgm:prSet/>
      <dgm:spPr/>
      <dgm:t>
        <a:bodyPr/>
        <a:lstStyle/>
        <a:p>
          <a:endParaRPr lang="en-US"/>
        </a:p>
      </dgm:t>
    </dgm:pt>
    <dgm:pt modelId="{00C58F95-9781-4B12-8DDA-E31A70D3218E}">
      <dgm:prSet/>
      <dgm:spPr/>
      <dgm:t>
        <a:bodyPr/>
        <a:lstStyle/>
        <a:p>
          <a:r>
            <a:rPr lang="en-US" dirty="0"/>
            <a:t>Digital data collection forms can also incorporate data auditing features that improve the quality of the data and help standardization. (</a:t>
          </a:r>
          <a:r>
            <a:rPr lang="en-US" dirty="0" err="1"/>
            <a:t>Eg</a:t>
          </a:r>
          <a:r>
            <a:rPr lang="en-US" dirty="0"/>
            <a:t>. mandatory fields,  rejecting or querying values outside a defined range, calculations.)</a:t>
          </a:r>
        </a:p>
      </dgm:t>
    </dgm:pt>
    <dgm:pt modelId="{B747819B-FDC0-4CDA-9E00-19DBC69E332D}" type="parTrans" cxnId="{3F925BA5-7099-4BD2-BC08-53FBC7C7B829}">
      <dgm:prSet/>
      <dgm:spPr/>
      <dgm:t>
        <a:bodyPr/>
        <a:lstStyle/>
        <a:p>
          <a:endParaRPr lang="en-US"/>
        </a:p>
      </dgm:t>
    </dgm:pt>
    <dgm:pt modelId="{48C3D44B-11C1-4A27-8158-4377BECC39C0}" type="sibTrans" cxnId="{3F925BA5-7099-4BD2-BC08-53FBC7C7B829}">
      <dgm:prSet/>
      <dgm:spPr/>
      <dgm:t>
        <a:bodyPr/>
        <a:lstStyle/>
        <a:p>
          <a:endParaRPr lang="en-US"/>
        </a:p>
      </dgm:t>
    </dgm:pt>
    <dgm:pt modelId="{00281B99-414F-4659-A99A-EC8AA70B17D0}" type="pres">
      <dgm:prSet presAssocID="{99E57403-AECB-4DC6-9A15-9CD5498BD6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7BB512-C304-43BE-9E4F-AFD3F58A6337}" type="pres">
      <dgm:prSet presAssocID="{904AB3DC-2C6C-4FEA-A3F5-BA7265988695}" presName="hierRoot1" presStyleCnt="0"/>
      <dgm:spPr/>
    </dgm:pt>
    <dgm:pt modelId="{68234EE3-870A-43A6-9B69-B995E0E406DA}" type="pres">
      <dgm:prSet presAssocID="{904AB3DC-2C6C-4FEA-A3F5-BA7265988695}" presName="composite" presStyleCnt="0"/>
      <dgm:spPr/>
    </dgm:pt>
    <dgm:pt modelId="{B21A9A94-6545-4253-A912-E5211C56D185}" type="pres">
      <dgm:prSet presAssocID="{904AB3DC-2C6C-4FEA-A3F5-BA7265988695}" presName="background" presStyleLbl="node0" presStyleIdx="0" presStyleCnt="2"/>
      <dgm:spPr>
        <a:solidFill>
          <a:srgbClr val="50D2D3"/>
        </a:solidFill>
      </dgm:spPr>
    </dgm:pt>
    <dgm:pt modelId="{CC030113-65D6-40C3-8796-062FDFDCC81E}" type="pres">
      <dgm:prSet presAssocID="{904AB3DC-2C6C-4FEA-A3F5-BA7265988695}" presName="text" presStyleLbl="fgAcc0" presStyleIdx="0" presStyleCnt="2">
        <dgm:presLayoutVars>
          <dgm:chPref val="3"/>
        </dgm:presLayoutVars>
      </dgm:prSet>
      <dgm:spPr/>
    </dgm:pt>
    <dgm:pt modelId="{D3364D64-B79E-4475-9BEF-0217ABA1116A}" type="pres">
      <dgm:prSet presAssocID="{904AB3DC-2C6C-4FEA-A3F5-BA7265988695}" presName="hierChild2" presStyleCnt="0"/>
      <dgm:spPr/>
    </dgm:pt>
    <dgm:pt modelId="{C08052D4-B4F6-42BF-B1A0-7584ED5976FE}" type="pres">
      <dgm:prSet presAssocID="{00C58F95-9781-4B12-8DDA-E31A70D3218E}" presName="hierRoot1" presStyleCnt="0"/>
      <dgm:spPr/>
    </dgm:pt>
    <dgm:pt modelId="{E1E7A38C-418E-43D8-8908-7D08440D4302}" type="pres">
      <dgm:prSet presAssocID="{00C58F95-9781-4B12-8DDA-E31A70D3218E}" presName="composite" presStyleCnt="0"/>
      <dgm:spPr/>
    </dgm:pt>
    <dgm:pt modelId="{9343EE0F-BAF8-40DF-A818-C03BAEA3D059}" type="pres">
      <dgm:prSet presAssocID="{00C58F95-9781-4B12-8DDA-E31A70D3218E}" presName="background" presStyleLbl="node0" presStyleIdx="1" presStyleCnt="2"/>
      <dgm:spPr>
        <a:solidFill>
          <a:srgbClr val="50D2D3"/>
        </a:solidFill>
      </dgm:spPr>
    </dgm:pt>
    <dgm:pt modelId="{CACB6962-FAC7-4450-B67E-CB8BA19977E5}" type="pres">
      <dgm:prSet presAssocID="{00C58F95-9781-4B12-8DDA-E31A70D3218E}" presName="text" presStyleLbl="fgAcc0" presStyleIdx="1" presStyleCnt="2">
        <dgm:presLayoutVars>
          <dgm:chPref val="3"/>
        </dgm:presLayoutVars>
      </dgm:prSet>
      <dgm:spPr/>
    </dgm:pt>
    <dgm:pt modelId="{418E7B35-E910-4588-893D-2FC55A841D3F}" type="pres">
      <dgm:prSet presAssocID="{00C58F95-9781-4B12-8DDA-E31A70D3218E}" presName="hierChild2" presStyleCnt="0"/>
      <dgm:spPr/>
    </dgm:pt>
  </dgm:ptLst>
  <dgm:cxnLst>
    <dgm:cxn modelId="{313E4F81-9FE6-4AFB-856F-B344C42B2E33}" type="presOf" srcId="{99E57403-AECB-4DC6-9A15-9CD5498BD6C2}" destId="{00281B99-414F-4659-A99A-EC8AA70B17D0}" srcOrd="0" destOrd="0" presId="urn:microsoft.com/office/officeart/2005/8/layout/hierarchy1"/>
    <dgm:cxn modelId="{4953C686-5EAC-4B1C-B0C6-D66E0F7CBE91}" type="presOf" srcId="{00C58F95-9781-4B12-8DDA-E31A70D3218E}" destId="{CACB6962-FAC7-4450-B67E-CB8BA19977E5}" srcOrd="0" destOrd="0" presId="urn:microsoft.com/office/officeart/2005/8/layout/hierarchy1"/>
    <dgm:cxn modelId="{3F925BA5-7099-4BD2-BC08-53FBC7C7B829}" srcId="{99E57403-AECB-4DC6-9A15-9CD5498BD6C2}" destId="{00C58F95-9781-4B12-8DDA-E31A70D3218E}" srcOrd="1" destOrd="0" parTransId="{B747819B-FDC0-4CDA-9E00-19DBC69E332D}" sibTransId="{48C3D44B-11C1-4A27-8158-4377BECC39C0}"/>
    <dgm:cxn modelId="{7E3624B7-FBFE-4E2C-A430-FE76A8CBCBAA}" type="presOf" srcId="{904AB3DC-2C6C-4FEA-A3F5-BA7265988695}" destId="{CC030113-65D6-40C3-8796-062FDFDCC81E}" srcOrd="0" destOrd="0" presId="urn:microsoft.com/office/officeart/2005/8/layout/hierarchy1"/>
    <dgm:cxn modelId="{62FE36ED-8641-4B59-8581-8B5AD1109DD8}" srcId="{99E57403-AECB-4DC6-9A15-9CD5498BD6C2}" destId="{904AB3DC-2C6C-4FEA-A3F5-BA7265988695}" srcOrd="0" destOrd="0" parTransId="{A3A582B5-0CED-4E4C-BF4B-5F67AB144230}" sibTransId="{B6C02E5F-2D49-45D1-830C-340C71877E21}"/>
    <dgm:cxn modelId="{0FDFB6AB-0499-4F0E-AD67-6177AE23649E}" type="presParOf" srcId="{00281B99-414F-4659-A99A-EC8AA70B17D0}" destId="{C07BB512-C304-43BE-9E4F-AFD3F58A6337}" srcOrd="0" destOrd="0" presId="urn:microsoft.com/office/officeart/2005/8/layout/hierarchy1"/>
    <dgm:cxn modelId="{F2D26614-9387-47D3-9F6A-B198063C6828}" type="presParOf" srcId="{C07BB512-C304-43BE-9E4F-AFD3F58A6337}" destId="{68234EE3-870A-43A6-9B69-B995E0E406DA}" srcOrd="0" destOrd="0" presId="urn:microsoft.com/office/officeart/2005/8/layout/hierarchy1"/>
    <dgm:cxn modelId="{CAEA93CA-BEE3-4C93-BF25-18125539A821}" type="presParOf" srcId="{68234EE3-870A-43A6-9B69-B995E0E406DA}" destId="{B21A9A94-6545-4253-A912-E5211C56D185}" srcOrd="0" destOrd="0" presId="urn:microsoft.com/office/officeart/2005/8/layout/hierarchy1"/>
    <dgm:cxn modelId="{A029E0D3-8DDD-4F67-8E61-C6B5400288EB}" type="presParOf" srcId="{68234EE3-870A-43A6-9B69-B995E0E406DA}" destId="{CC030113-65D6-40C3-8796-062FDFDCC81E}" srcOrd="1" destOrd="0" presId="urn:microsoft.com/office/officeart/2005/8/layout/hierarchy1"/>
    <dgm:cxn modelId="{1A94A6DB-6EB4-4A8F-BF95-1066223DF0DB}" type="presParOf" srcId="{C07BB512-C304-43BE-9E4F-AFD3F58A6337}" destId="{D3364D64-B79E-4475-9BEF-0217ABA1116A}" srcOrd="1" destOrd="0" presId="urn:microsoft.com/office/officeart/2005/8/layout/hierarchy1"/>
    <dgm:cxn modelId="{B07761CC-0483-49C6-ADDC-DAA55C7C0A1A}" type="presParOf" srcId="{00281B99-414F-4659-A99A-EC8AA70B17D0}" destId="{C08052D4-B4F6-42BF-B1A0-7584ED5976FE}" srcOrd="1" destOrd="0" presId="urn:microsoft.com/office/officeart/2005/8/layout/hierarchy1"/>
    <dgm:cxn modelId="{5DB09C2F-2194-4605-A609-426C724167A6}" type="presParOf" srcId="{C08052D4-B4F6-42BF-B1A0-7584ED5976FE}" destId="{E1E7A38C-418E-43D8-8908-7D08440D4302}" srcOrd="0" destOrd="0" presId="urn:microsoft.com/office/officeart/2005/8/layout/hierarchy1"/>
    <dgm:cxn modelId="{4944D4FB-D061-46ED-ADE6-53B9997A083C}" type="presParOf" srcId="{E1E7A38C-418E-43D8-8908-7D08440D4302}" destId="{9343EE0F-BAF8-40DF-A818-C03BAEA3D059}" srcOrd="0" destOrd="0" presId="urn:microsoft.com/office/officeart/2005/8/layout/hierarchy1"/>
    <dgm:cxn modelId="{1D2369CE-6891-498F-85D8-D46F6808EAF6}" type="presParOf" srcId="{E1E7A38C-418E-43D8-8908-7D08440D4302}" destId="{CACB6962-FAC7-4450-B67E-CB8BA19977E5}" srcOrd="1" destOrd="0" presId="urn:microsoft.com/office/officeart/2005/8/layout/hierarchy1"/>
    <dgm:cxn modelId="{894CD7C2-36FD-4B98-82E3-93000D56F148}" type="presParOf" srcId="{C08052D4-B4F6-42BF-B1A0-7584ED5976FE}" destId="{418E7B35-E910-4588-893D-2FC55A841D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E57403-AECB-4DC6-9A15-9CD5498BD6C2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4AB3DC-2C6C-4FEA-A3F5-BA7265988695}">
      <dgm:prSet/>
      <dgm:spPr/>
      <dgm:t>
        <a:bodyPr/>
        <a:lstStyle/>
        <a:p>
          <a:r>
            <a:rPr lang="en-US" dirty="0"/>
            <a:t>Compared with traditional data collection tools ODK constitutes a saving because of re-usability of technology and reduced staffing time.</a:t>
          </a:r>
        </a:p>
      </dgm:t>
    </dgm:pt>
    <dgm:pt modelId="{A3A582B5-0CED-4E4C-BF4B-5F67AB144230}" type="parTrans" cxnId="{62FE36ED-8641-4B59-8581-8B5AD1109DD8}">
      <dgm:prSet/>
      <dgm:spPr/>
      <dgm:t>
        <a:bodyPr/>
        <a:lstStyle/>
        <a:p>
          <a:endParaRPr lang="en-US"/>
        </a:p>
      </dgm:t>
    </dgm:pt>
    <dgm:pt modelId="{B6C02E5F-2D49-45D1-830C-340C71877E21}" type="sibTrans" cxnId="{62FE36ED-8641-4B59-8581-8B5AD1109DD8}">
      <dgm:prSet/>
      <dgm:spPr/>
      <dgm:t>
        <a:bodyPr/>
        <a:lstStyle/>
        <a:p>
          <a:endParaRPr lang="en-US"/>
        </a:p>
      </dgm:t>
    </dgm:pt>
    <dgm:pt modelId="{00281B99-414F-4659-A99A-EC8AA70B17D0}" type="pres">
      <dgm:prSet presAssocID="{99E57403-AECB-4DC6-9A15-9CD5498BD6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7BB512-C304-43BE-9E4F-AFD3F58A6337}" type="pres">
      <dgm:prSet presAssocID="{904AB3DC-2C6C-4FEA-A3F5-BA7265988695}" presName="hierRoot1" presStyleCnt="0"/>
      <dgm:spPr/>
    </dgm:pt>
    <dgm:pt modelId="{68234EE3-870A-43A6-9B69-B995E0E406DA}" type="pres">
      <dgm:prSet presAssocID="{904AB3DC-2C6C-4FEA-A3F5-BA7265988695}" presName="composite" presStyleCnt="0"/>
      <dgm:spPr/>
    </dgm:pt>
    <dgm:pt modelId="{B21A9A94-6545-4253-A912-E5211C56D185}" type="pres">
      <dgm:prSet presAssocID="{904AB3DC-2C6C-4FEA-A3F5-BA7265988695}" presName="background" presStyleLbl="node0" presStyleIdx="0" presStyleCnt="1"/>
      <dgm:spPr>
        <a:solidFill>
          <a:srgbClr val="3EC185"/>
        </a:solidFill>
      </dgm:spPr>
    </dgm:pt>
    <dgm:pt modelId="{CC030113-65D6-40C3-8796-062FDFDCC81E}" type="pres">
      <dgm:prSet presAssocID="{904AB3DC-2C6C-4FEA-A3F5-BA7265988695}" presName="text" presStyleLbl="fgAcc0" presStyleIdx="0" presStyleCnt="1" custLinFactNeighborX="-669" custLinFactNeighborY="-351">
        <dgm:presLayoutVars>
          <dgm:chPref val="3"/>
        </dgm:presLayoutVars>
      </dgm:prSet>
      <dgm:spPr/>
    </dgm:pt>
    <dgm:pt modelId="{D3364D64-B79E-4475-9BEF-0217ABA1116A}" type="pres">
      <dgm:prSet presAssocID="{904AB3DC-2C6C-4FEA-A3F5-BA7265988695}" presName="hierChild2" presStyleCnt="0"/>
      <dgm:spPr/>
    </dgm:pt>
  </dgm:ptLst>
  <dgm:cxnLst>
    <dgm:cxn modelId="{313E4F81-9FE6-4AFB-856F-B344C42B2E33}" type="presOf" srcId="{99E57403-AECB-4DC6-9A15-9CD5498BD6C2}" destId="{00281B99-414F-4659-A99A-EC8AA70B17D0}" srcOrd="0" destOrd="0" presId="urn:microsoft.com/office/officeart/2005/8/layout/hierarchy1"/>
    <dgm:cxn modelId="{7E3624B7-FBFE-4E2C-A430-FE76A8CBCBAA}" type="presOf" srcId="{904AB3DC-2C6C-4FEA-A3F5-BA7265988695}" destId="{CC030113-65D6-40C3-8796-062FDFDCC81E}" srcOrd="0" destOrd="0" presId="urn:microsoft.com/office/officeart/2005/8/layout/hierarchy1"/>
    <dgm:cxn modelId="{62FE36ED-8641-4B59-8581-8B5AD1109DD8}" srcId="{99E57403-AECB-4DC6-9A15-9CD5498BD6C2}" destId="{904AB3DC-2C6C-4FEA-A3F5-BA7265988695}" srcOrd="0" destOrd="0" parTransId="{A3A582B5-0CED-4E4C-BF4B-5F67AB144230}" sibTransId="{B6C02E5F-2D49-45D1-830C-340C71877E21}"/>
    <dgm:cxn modelId="{0FDFB6AB-0499-4F0E-AD67-6177AE23649E}" type="presParOf" srcId="{00281B99-414F-4659-A99A-EC8AA70B17D0}" destId="{C07BB512-C304-43BE-9E4F-AFD3F58A6337}" srcOrd="0" destOrd="0" presId="urn:microsoft.com/office/officeart/2005/8/layout/hierarchy1"/>
    <dgm:cxn modelId="{F2D26614-9387-47D3-9F6A-B198063C6828}" type="presParOf" srcId="{C07BB512-C304-43BE-9E4F-AFD3F58A6337}" destId="{68234EE3-870A-43A6-9B69-B995E0E406DA}" srcOrd="0" destOrd="0" presId="urn:microsoft.com/office/officeart/2005/8/layout/hierarchy1"/>
    <dgm:cxn modelId="{CAEA93CA-BEE3-4C93-BF25-18125539A821}" type="presParOf" srcId="{68234EE3-870A-43A6-9B69-B995E0E406DA}" destId="{B21A9A94-6545-4253-A912-E5211C56D185}" srcOrd="0" destOrd="0" presId="urn:microsoft.com/office/officeart/2005/8/layout/hierarchy1"/>
    <dgm:cxn modelId="{A029E0D3-8DDD-4F67-8E61-C6B5400288EB}" type="presParOf" srcId="{68234EE3-870A-43A6-9B69-B995E0E406DA}" destId="{CC030113-65D6-40C3-8796-062FDFDCC81E}" srcOrd="1" destOrd="0" presId="urn:microsoft.com/office/officeart/2005/8/layout/hierarchy1"/>
    <dgm:cxn modelId="{1A94A6DB-6EB4-4A8F-BF95-1066223DF0DB}" type="presParOf" srcId="{C07BB512-C304-43BE-9E4F-AFD3F58A6337}" destId="{D3364D64-B79E-4475-9BEF-0217ABA111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CDF131-B1CC-4C37-95BE-C62689775A4D}" type="doc">
      <dgm:prSet loTypeId="urn:microsoft.com/office/officeart/2005/8/layout/orgChart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7643D91-7C5E-4666-BD34-5DF75FAD28C8}">
      <dgm:prSet/>
      <dgm:spPr/>
      <dgm:t>
        <a:bodyPr/>
        <a:lstStyle/>
        <a:p>
          <a:r>
            <a:rPr lang="en-US"/>
            <a:t>What are the main phases of a mobile data collection campaign for you?</a:t>
          </a:r>
        </a:p>
      </dgm:t>
    </dgm:pt>
    <dgm:pt modelId="{B783B285-2BCD-45B6-8D4A-7B1E5DB4C5B1}" type="parTrans" cxnId="{A5E40447-C83F-47A9-9741-BE7AE3473C9E}">
      <dgm:prSet/>
      <dgm:spPr/>
      <dgm:t>
        <a:bodyPr/>
        <a:lstStyle/>
        <a:p>
          <a:endParaRPr lang="en-US"/>
        </a:p>
      </dgm:t>
    </dgm:pt>
    <dgm:pt modelId="{4DA2596B-C246-494A-943C-F817725378CB}" type="sibTrans" cxnId="{A5E40447-C83F-47A9-9741-BE7AE3473C9E}">
      <dgm:prSet/>
      <dgm:spPr/>
      <dgm:t>
        <a:bodyPr/>
        <a:lstStyle/>
        <a:p>
          <a:endParaRPr lang="en-US"/>
        </a:p>
      </dgm:t>
    </dgm:pt>
    <dgm:pt modelId="{D363B8B5-C6B8-4B3D-A39E-0EB251F0C88E}" type="pres">
      <dgm:prSet presAssocID="{85CDF131-B1CC-4C37-95BE-C62689775A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99E980-B861-453A-9327-5D977FD41E82}" type="pres">
      <dgm:prSet presAssocID="{07643D91-7C5E-4666-BD34-5DF75FAD28C8}" presName="hierRoot1" presStyleCnt="0">
        <dgm:presLayoutVars>
          <dgm:hierBranch val="init"/>
        </dgm:presLayoutVars>
      </dgm:prSet>
      <dgm:spPr/>
    </dgm:pt>
    <dgm:pt modelId="{E7C36724-8F06-416A-B3B7-8DD94069A5D3}" type="pres">
      <dgm:prSet presAssocID="{07643D91-7C5E-4666-BD34-5DF75FAD28C8}" presName="rootComposite1" presStyleCnt="0"/>
      <dgm:spPr/>
    </dgm:pt>
    <dgm:pt modelId="{6A6304BE-60F9-4C97-B5B0-8F106C9FCF6F}" type="pres">
      <dgm:prSet presAssocID="{07643D91-7C5E-4666-BD34-5DF75FAD28C8}" presName="rootText1" presStyleLbl="node0" presStyleIdx="0" presStyleCnt="1">
        <dgm:presLayoutVars>
          <dgm:chPref val="3"/>
        </dgm:presLayoutVars>
      </dgm:prSet>
      <dgm:spPr/>
    </dgm:pt>
    <dgm:pt modelId="{7CC97BEF-0A9C-454E-B2F1-0B3C82F4CB83}" type="pres">
      <dgm:prSet presAssocID="{07643D91-7C5E-4666-BD34-5DF75FAD28C8}" presName="rootConnector1" presStyleLbl="node1" presStyleIdx="0" presStyleCnt="0"/>
      <dgm:spPr/>
    </dgm:pt>
    <dgm:pt modelId="{820DDE64-2689-4969-A17D-CAE460569BA5}" type="pres">
      <dgm:prSet presAssocID="{07643D91-7C5E-4666-BD34-5DF75FAD28C8}" presName="hierChild2" presStyleCnt="0"/>
      <dgm:spPr/>
    </dgm:pt>
    <dgm:pt modelId="{C783B8F7-2A23-4988-976A-2C56AF51ABDF}" type="pres">
      <dgm:prSet presAssocID="{07643D91-7C5E-4666-BD34-5DF75FAD28C8}" presName="hierChild3" presStyleCnt="0"/>
      <dgm:spPr/>
    </dgm:pt>
  </dgm:ptLst>
  <dgm:cxnLst>
    <dgm:cxn modelId="{A5E40447-C83F-47A9-9741-BE7AE3473C9E}" srcId="{85CDF131-B1CC-4C37-95BE-C62689775A4D}" destId="{07643D91-7C5E-4666-BD34-5DF75FAD28C8}" srcOrd="0" destOrd="0" parTransId="{B783B285-2BCD-45B6-8D4A-7B1E5DB4C5B1}" sibTransId="{4DA2596B-C246-494A-943C-F817725378CB}"/>
    <dgm:cxn modelId="{A0146767-4E67-4AAD-9EB9-509F8494AE59}" type="presOf" srcId="{85CDF131-B1CC-4C37-95BE-C62689775A4D}" destId="{D363B8B5-C6B8-4B3D-A39E-0EB251F0C88E}" srcOrd="0" destOrd="0" presId="urn:microsoft.com/office/officeart/2005/8/layout/orgChart1"/>
    <dgm:cxn modelId="{247CE36D-7A7A-44A2-83F1-F386155F6A0D}" type="presOf" srcId="{07643D91-7C5E-4666-BD34-5DF75FAD28C8}" destId="{7CC97BEF-0A9C-454E-B2F1-0B3C82F4CB83}" srcOrd="1" destOrd="0" presId="urn:microsoft.com/office/officeart/2005/8/layout/orgChart1"/>
    <dgm:cxn modelId="{42DB1072-DDE5-44FD-AA45-BE69333A988E}" type="presOf" srcId="{07643D91-7C5E-4666-BD34-5DF75FAD28C8}" destId="{6A6304BE-60F9-4C97-B5B0-8F106C9FCF6F}" srcOrd="0" destOrd="0" presId="urn:microsoft.com/office/officeart/2005/8/layout/orgChart1"/>
    <dgm:cxn modelId="{6E2942F7-B615-4C63-AE1B-D67092B06FB0}" type="presParOf" srcId="{D363B8B5-C6B8-4B3D-A39E-0EB251F0C88E}" destId="{8E99E980-B861-453A-9327-5D977FD41E82}" srcOrd="0" destOrd="0" presId="urn:microsoft.com/office/officeart/2005/8/layout/orgChart1"/>
    <dgm:cxn modelId="{C722F91F-5A53-43B5-AA37-F694EA446FE1}" type="presParOf" srcId="{8E99E980-B861-453A-9327-5D977FD41E82}" destId="{E7C36724-8F06-416A-B3B7-8DD94069A5D3}" srcOrd="0" destOrd="0" presId="urn:microsoft.com/office/officeart/2005/8/layout/orgChart1"/>
    <dgm:cxn modelId="{F5BF44BE-101D-4ABA-B79A-A6294E5D4BBC}" type="presParOf" srcId="{E7C36724-8F06-416A-B3B7-8DD94069A5D3}" destId="{6A6304BE-60F9-4C97-B5B0-8F106C9FCF6F}" srcOrd="0" destOrd="0" presId="urn:microsoft.com/office/officeart/2005/8/layout/orgChart1"/>
    <dgm:cxn modelId="{6A31949D-DC78-4FC0-BACB-793E60516838}" type="presParOf" srcId="{E7C36724-8F06-416A-B3B7-8DD94069A5D3}" destId="{7CC97BEF-0A9C-454E-B2F1-0B3C82F4CB83}" srcOrd="1" destOrd="0" presId="urn:microsoft.com/office/officeart/2005/8/layout/orgChart1"/>
    <dgm:cxn modelId="{501A6DE9-E360-4CB9-AF90-D199929C3223}" type="presParOf" srcId="{8E99E980-B861-453A-9327-5D977FD41E82}" destId="{820DDE64-2689-4969-A17D-CAE460569BA5}" srcOrd="1" destOrd="0" presId="urn:microsoft.com/office/officeart/2005/8/layout/orgChart1"/>
    <dgm:cxn modelId="{A011DF55-FAAA-4FBE-B39B-B3DDA1E8F0F5}" type="presParOf" srcId="{8E99E980-B861-453A-9327-5D977FD41E82}" destId="{C783B8F7-2A23-4988-976A-2C56AF51AB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A61B9-AE58-4144-9954-D8AE2ED5F3A5}">
      <dsp:nvSpPr>
        <dsp:cNvPr id="0" name=""/>
        <dsp:cNvSpPr/>
      </dsp:nvSpPr>
      <dsp:spPr>
        <a:xfrm>
          <a:off x="1997347" y="2577"/>
          <a:ext cx="5868813" cy="3726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7B933A-A2DE-4A16-B35B-F8B000B33CE1}">
      <dsp:nvSpPr>
        <dsp:cNvPr id="0" name=""/>
        <dsp:cNvSpPr/>
      </dsp:nvSpPr>
      <dsp:spPr>
        <a:xfrm>
          <a:off x="2649438" y="622063"/>
          <a:ext cx="5868813" cy="3726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Technology by itself is generally NOT a solution </a:t>
          </a:r>
        </a:p>
      </dsp:txBody>
      <dsp:txXfrm>
        <a:off x="2758589" y="731214"/>
        <a:ext cx="5650511" cy="3508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02805-711E-486E-8BF0-4E2463E1EBC9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Improvement in Timeliness </a:t>
          </a:r>
          <a:endParaRPr lang="en-US" sz="4100" kern="1200"/>
        </a:p>
      </dsp:txBody>
      <dsp:txXfrm>
        <a:off x="28038" y="28038"/>
        <a:ext cx="7298593" cy="901218"/>
      </dsp:txXfrm>
    </dsp:sp>
    <dsp:sp modelId="{87F80C7A-A6CB-4257-9AA6-4B5E2CC7AF16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0D2D3"/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Reduced cost</a:t>
          </a:r>
        </a:p>
      </dsp:txBody>
      <dsp:txXfrm>
        <a:off x="732583" y="1159385"/>
        <a:ext cx="7029617" cy="901218"/>
      </dsp:txXfrm>
    </dsp:sp>
    <dsp:sp modelId="{33C33D11-227D-471D-930C-64515B50EDC7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EC185"/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Improvement in Data Quality</a:t>
          </a:r>
          <a:endParaRPr lang="en-US" sz="4100" kern="1200" dirty="0"/>
        </a:p>
      </dsp:txBody>
      <dsp:txXfrm>
        <a:off x="1426612" y="2290733"/>
        <a:ext cx="7040133" cy="901218"/>
      </dsp:txXfrm>
    </dsp:sp>
    <dsp:sp modelId="{B733EB58-C624-4E56-B700-1CA33490503F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Real-time analysis</a:t>
          </a:r>
          <a:endParaRPr lang="en-US" sz="4100" kern="1200" dirty="0"/>
        </a:p>
      </dsp:txBody>
      <dsp:txXfrm>
        <a:off x="2131157" y="3422081"/>
        <a:ext cx="7029617" cy="901218"/>
      </dsp:txXfrm>
    </dsp:sp>
    <dsp:sp modelId="{3DED3A3F-F2C6-4073-B380-72062DA317C1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6A878D8C-2D21-4418-AB86-3CDD73682C1A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D1A1ED28-96C2-4CAD-AB65-406380C15BBC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A9A94-6545-4253-A912-E5211C56D185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030113-65D6-40C3-8796-062FDFDCC81E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 is entered directly into an electronic form that can be exported into a statistical package or information management system,  so access to data  become instantaneous eliminating the time consuming and expensive data entry process.</a:t>
          </a:r>
        </a:p>
      </dsp:txBody>
      <dsp:txXfrm>
        <a:off x="585701" y="1066737"/>
        <a:ext cx="4337991" cy="2693452"/>
      </dsp:txXfrm>
    </dsp:sp>
    <dsp:sp modelId="{9343EE0F-BAF8-40DF-A818-C03BAEA3D059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CB6962-FAC7-4450-B67E-CB8BA19977E5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With the use of Internet technology, access may not only be real time but also global. </a:t>
          </a:r>
        </a:p>
      </dsp:txBody>
      <dsp:txXfrm>
        <a:off x="6092527" y="1066737"/>
        <a:ext cx="4337991" cy="2693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A9A94-6545-4253-A912-E5211C56D185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rgbClr val="50D2D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030113-65D6-40C3-8796-062FDFDCC81E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Using paper brings the risk that errors will be made when data is transcribed into a digital format. Smartphones can reduce the number of these data transcription errors. </a:t>
          </a:r>
        </a:p>
      </dsp:txBody>
      <dsp:txXfrm>
        <a:off x="585701" y="1066737"/>
        <a:ext cx="4337991" cy="2693452"/>
      </dsp:txXfrm>
    </dsp:sp>
    <dsp:sp modelId="{9343EE0F-BAF8-40DF-A818-C03BAEA3D059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rgbClr val="50D2D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CB6962-FAC7-4450-B67E-CB8BA19977E5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Digital data collection forms can also incorporate data auditing features that improve the quality of the data and help standardization. (</a:t>
          </a:r>
          <a:r>
            <a:rPr lang="en-US" sz="2200" kern="1200" dirty="0" err="1"/>
            <a:t>Eg</a:t>
          </a:r>
          <a:r>
            <a:rPr lang="en-US" sz="2200" kern="1200" dirty="0"/>
            <a:t>. mandatory fields,  rejecting or querying values outside a defined range, calculations.)</a:t>
          </a:r>
        </a:p>
      </dsp:txBody>
      <dsp:txXfrm>
        <a:off x="6092527" y="1066737"/>
        <a:ext cx="4337991" cy="2693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A9A94-6545-4253-A912-E5211C56D185}">
      <dsp:nvSpPr>
        <dsp:cNvPr id="0" name=""/>
        <dsp:cNvSpPr/>
      </dsp:nvSpPr>
      <dsp:spPr>
        <a:xfrm>
          <a:off x="1958085" y="-10503"/>
          <a:ext cx="5868813" cy="3726696"/>
        </a:xfrm>
        <a:prstGeom prst="roundRect">
          <a:avLst>
            <a:gd name="adj" fmla="val 10000"/>
          </a:avLst>
        </a:prstGeom>
        <a:solidFill>
          <a:srgbClr val="3EC18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030113-65D6-40C3-8796-062FDFDCC81E}">
      <dsp:nvSpPr>
        <dsp:cNvPr id="0" name=""/>
        <dsp:cNvSpPr/>
      </dsp:nvSpPr>
      <dsp:spPr>
        <a:xfrm>
          <a:off x="2610175" y="608982"/>
          <a:ext cx="5868813" cy="3726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Compared with traditional data collection tools ODK constitutes a saving because of re-usability of technology and reduced staffing time.</a:t>
          </a:r>
        </a:p>
      </dsp:txBody>
      <dsp:txXfrm>
        <a:off x="2719326" y="718133"/>
        <a:ext cx="5650511" cy="35083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304BE-60F9-4C97-B5B0-8F106C9FCF6F}">
      <dsp:nvSpPr>
        <dsp:cNvPr id="0" name=""/>
        <dsp:cNvSpPr/>
      </dsp:nvSpPr>
      <dsp:spPr>
        <a:xfrm>
          <a:off x="912669" y="3103"/>
          <a:ext cx="8690260" cy="43451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What are the main phases of a mobile data collection campaign for you?</a:t>
          </a:r>
        </a:p>
      </dsp:txBody>
      <dsp:txXfrm>
        <a:off x="912669" y="3103"/>
        <a:ext cx="8690260" cy="4345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72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270" y="0"/>
            <a:ext cx="2887913" cy="4972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988B1-93AD-4D9C-8BD1-D4BA40D7D1F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427"/>
            <a:ext cx="2887913" cy="49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270" y="9429427"/>
            <a:ext cx="2887913" cy="49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B2160-6B16-4BEC-BA43-59B21539D4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11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1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A8B64-8BFC-4C8E-8608-3C221D03B09A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77195"/>
            <a:ext cx="533019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1" y="9428583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D84C3-2913-494F-A64B-84507ABCA13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6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D84C3-2913-494F-A64B-84507ABCA1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49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4678-C0BE-4999-8D9A-3362C622A88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10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4678-C0BE-4999-8D9A-3362C622A88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691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D84C3-2913-494F-A64B-84507ABCA1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63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D84C3-2913-494F-A64B-84507ABCA1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89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D84C3-2913-494F-A64B-84507ABCA1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75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D84C3-2913-494F-A64B-84507ABCA1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68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D84C3-2913-494F-A64B-84507ABCA1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99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D84C3-2913-494F-A64B-84507ABCA1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84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4678-C0BE-4999-8D9A-3362C622A88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68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4678-C0BE-4999-8D9A-3362C622A88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2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Questionnaire based.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Looks and feels like a questionnaire</a:t>
            </a:r>
          </a:p>
          <a:p>
            <a:endParaRPr lang="en-US" dirty="0"/>
          </a:p>
          <a:p>
            <a:r>
              <a:rPr lang="en-US" dirty="0"/>
              <a:t>Incorporates data auditing features</a:t>
            </a:r>
          </a:p>
          <a:p>
            <a:r>
              <a:rPr lang="en-US" dirty="0"/>
              <a:t>that improve the quality of the data and help standardization.</a:t>
            </a:r>
            <a:r>
              <a:rPr lang="en-US" sz="1050" i="1" dirty="0"/>
              <a:t>(</a:t>
            </a:r>
            <a:r>
              <a:rPr lang="en-US" sz="1050" i="1" dirty="0" err="1"/>
              <a:t>Eg</a:t>
            </a:r>
            <a:r>
              <a:rPr lang="en-US" sz="1050" i="1" dirty="0"/>
              <a:t>. mandatory fields,  rejecting or querying values outside a defined range, calculations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/>
              <a:t>Open source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/>
              <a:t>and highly extensible (Free)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/>
              <a:t>Supports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/>
              <a:t>GPS tagging, Barcodes, Video, Audio, Pictures, e</a:t>
            </a:r>
          </a:p>
          <a:p>
            <a:endParaRPr lang="en-US" sz="105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lvl="0">
              <a:defRPr/>
            </a:pPr>
            <a:r>
              <a:rPr lang="en-US" sz="1600" b="1" dirty="0"/>
              <a:t>Improvement in Data Management </a:t>
            </a:r>
            <a:endParaRPr lang="en-US" b="1" dirty="0"/>
          </a:p>
          <a:p>
            <a:pPr lvl="0">
              <a:defRPr/>
            </a:pPr>
            <a:r>
              <a:rPr lang="en-US" dirty="0"/>
              <a:t>  Because the data are entered into the main database at the same time as they are collected, the long process of transcribing and double-entering responses is eliminated.  Data can be analyzed as soon as collection is done.</a:t>
            </a:r>
          </a:p>
          <a:p>
            <a:pPr marL="0" indent="0">
              <a:buNone/>
            </a:pPr>
            <a:r>
              <a:rPr lang="en-US" sz="2000" b="1" dirty="0"/>
              <a:t>Manage the data collection process is easier. 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Data are submitted in real time, allowing managers to see the pace of data collection, the coverage, and which data collectors are submitting data when and from where.</a:t>
            </a:r>
          </a:p>
          <a:p>
            <a:pPr lvl="0">
              <a:defRPr/>
            </a:pPr>
            <a:endParaRPr lang="en-US" dirty="0"/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Technology by itself is generally NOT a solution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•Magnify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through Technology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•Technology requires support infrastructure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4678-C0BE-4999-8D9A-3362C622A8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8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4678-C0BE-4999-8D9A-3362C622A8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99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</a:t>
            </a:r>
            <a:r>
              <a:rPr lang="en-US" baseline="0" dirty="0"/>
              <a:t> costs might be higher when you witch from paper to mobile data collection….WFP is covering the it equipment costs!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4678-C0BE-4999-8D9A-3362C622A88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636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long-term use is planned for the devices, costs would be recouped through the savings made on data entry and paper within a relatively short period of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4678-C0BE-4999-8D9A-3362C622A88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76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D84C3-2913-494F-A64B-84507ABCA1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9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Planning phase:</a:t>
            </a:r>
          </a:p>
          <a:p>
            <a:r>
              <a:rPr lang="en-US" dirty="0"/>
              <a:t>Collect:</a:t>
            </a:r>
          </a:p>
          <a:p>
            <a:r>
              <a:rPr lang="en-US" dirty="0"/>
              <a:t>Manage:</a:t>
            </a:r>
          </a:p>
          <a:p>
            <a:r>
              <a:rPr lang="en-US" dirty="0"/>
              <a:t>Analyze: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D84C3-2913-494F-A64B-84507ABCA1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5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Data Kit (ODK) is a free and open-source set of tools which help author, field, and manage mobile data collection solutions. ODK provides an out-of-the-box solution for users to:</a:t>
            </a:r>
          </a:p>
          <a:p>
            <a:endParaRPr lang="en-US" dirty="0"/>
          </a:p>
          <a:p>
            <a:r>
              <a:rPr lang="en-US" dirty="0"/>
              <a:t>Build a data collection form or survey (</a:t>
            </a:r>
            <a:r>
              <a:rPr lang="en-US" dirty="0" err="1"/>
              <a:t>XLSForm</a:t>
            </a:r>
            <a:r>
              <a:rPr lang="en-US" dirty="0"/>
              <a:t> is recommended for larger forms);</a:t>
            </a:r>
          </a:p>
          <a:p>
            <a:r>
              <a:rPr lang="en-US" dirty="0"/>
              <a:t>Collect the data on a mobile device and send it to a server; and</a:t>
            </a:r>
          </a:p>
          <a:p>
            <a:r>
              <a:rPr lang="en-US" dirty="0"/>
              <a:t>Aggregate the collected data on a server and extract it in useful formats.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ODK is a set of tools that allow questionnaire design, data collection, transmission and analysis in real-time through the use of mobile devices such as smartphones and tablets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D84C3-2913-494F-A64B-84507ABCA1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47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4678-C0BE-4999-8D9A-3362C622A88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13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745-231F-4FF6-B23F-B0A1C147069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9422-E3E5-4A4C-8604-392E439F5A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9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745-231F-4FF6-B23F-B0A1C147069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9422-E3E5-4A4C-8604-392E439F5A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9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745-231F-4FF6-B23F-B0A1C147069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9422-E3E5-4A4C-8604-392E439F5A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7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745-231F-4FF6-B23F-B0A1C147069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9422-E3E5-4A4C-8604-392E439F5A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5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745-231F-4FF6-B23F-B0A1C147069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9422-E3E5-4A4C-8604-392E439F5A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0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745-231F-4FF6-B23F-B0A1C147069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9422-E3E5-4A4C-8604-392E439F5A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8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745-231F-4FF6-B23F-B0A1C147069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9422-E3E5-4A4C-8604-392E439F5A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1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745-231F-4FF6-B23F-B0A1C147069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9422-E3E5-4A4C-8604-392E439F5A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745-231F-4FF6-B23F-B0A1C147069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9422-E3E5-4A4C-8604-392E439F5A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6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745-231F-4FF6-B23F-B0A1C147069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9422-E3E5-4A4C-8604-392E439F5A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0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745-231F-4FF6-B23F-B0A1C147069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9422-E3E5-4A4C-8604-392E439F5A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0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B5745-231F-4FF6-B23F-B0A1C147069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69422-E3E5-4A4C-8604-392E439F5A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7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621040"/>
            <a:ext cx="6764080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b="1" dirty="0"/>
              <a:t>O</a:t>
            </a:r>
            <a:r>
              <a:rPr lang="en-US" dirty="0"/>
              <a:t>pen </a:t>
            </a:r>
            <a:r>
              <a:rPr lang="en-US" b="1" dirty="0"/>
              <a:t>D</a:t>
            </a:r>
            <a:r>
              <a:rPr lang="en-US" dirty="0"/>
              <a:t>ata </a:t>
            </a:r>
            <a:r>
              <a:rPr lang="en-US" b="1" dirty="0"/>
              <a:t>K</a:t>
            </a:r>
            <a:r>
              <a:rPr lang="en-US" dirty="0"/>
              <a:t>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GB" dirty="0"/>
              <a:t>Mobile Data Collection</a:t>
            </a:r>
          </a:p>
          <a:p>
            <a:pPr algn="l"/>
            <a:r>
              <a:rPr lang="en-GB" dirty="0"/>
              <a:t>Considerations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0CA12E6-F196-45F9-A6A5-846369C02131}"/>
              </a:ext>
            </a:extLst>
          </p:cNvPr>
          <p:cNvSpPr/>
          <p:nvPr/>
        </p:nvSpPr>
        <p:spPr>
          <a:xfrm>
            <a:off x="5541200" y="4468269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/>
              <a:t>Session 1</a:t>
            </a:r>
            <a:r>
              <a:rPr lang="en-US" altLang="en-US" dirty="0"/>
              <a:t>.</a:t>
            </a:r>
            <a:r>
              <a:rPr lang="en-US" altLang="en-US" sz="28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6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i="1" dirty="0"/>
              <a:t>Improvement in Data Quality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B4B965-677C-4018-A24B-8D7D08EA4A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86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89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i="1" dirty="0"/>
              <a:t>Reduced Costs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B4B965-677C-4018-A24B-8D7D08EA4A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0238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31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23674" y="305064"/>
            <a:ext cx="569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PAPER vs MOBILE </a:t>
            </a:r>
            <a:r>
              <a:rPr lang="en-GB" sz="2000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en-GB" sz="2000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Initial Costs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959" y="1555021"/>
            <a:ext cx="5517475" cy="47422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16" y="2947447"/>
            <a:ext cx="650296" cy="6502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676" y="3853854"/>
            <a:ext cx="650296" cy="650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t="5128" r="2907" b="6461"/>
          <a:stretch/>
        </p:blipFill>
        <p:spPr>
          <a:xfrm>
            <a:off x="277656" y="1620182"/>
            <a:ext cx="3014468" cy="2008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6565" r="3476" b="6256"/>
          <a:stretch/>
        </p:blipFill>
        <p:spPr>
          <a:xfrm>
            <a:off x="8747434" y="2848014"/>
            <a:ext cx="3034088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7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23674" y="305064"/>
            <a:ext cx="569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PAPER vs MOBILE </a:t>
            </a:r>
            <a:r>
              <a:rPr lang="en-GB" sz="2000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en-GB" sz="2000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Long term Costs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959" y="1555021"/>
            <a:ext cx="5517475" cy="47422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11" y="3853854"/>
            <a:ext cx="650296" cy="6502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24" y="2977979"/>
            <a:ext cx="650296" cy="650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t="5128" r="2907" b="6461"/>
          <a:stretch/>
        </p:blipFill>
        <p:spPr>
          <a:xfrm>
            <a:off x="8747434" y="3303127"/>
            <a:ext cx="3014468" cy="200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0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b="1" i="1" dirty="0"/>
              <a:t>Real-time analysis</a:t>
            </a:r>
          </a:p>
        </p:txBody>
      </p:sp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64384C41-3109-4403-B41A-103BDCF9D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Data can be synchronized to the server right after being collected, allowing real time analysis.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18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621040"/>
            <a:ext cx="6764080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b="1" dirty="0"/>
              <a:t>O</a:t>
            </a:r>
            <a:r>
              <a:rPr lang="en-US" dirty="0"/>
              <a:t>pen </a:t>
            </a:r>
            <a:r>
              <a:rPr lang="en-US" b="1" dirty="0"/>
              <a:t>D</a:t>
            </a:r>
            <a:r>
              <a:rPr lang="en-US" dirty="0"/>
              <a:t>ata </a:t>
            </a:r>
            <a:r>
              <a:rPr lang="en-US" b="1" dirty="0"/>
              <a:t>K</a:t>
            </a:r>
            <a:r>
              <a:rPr lang="en-US" dirty="0"/>
              <a:t>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GB" dirty="0"/>
              <a:t>Presentation of ODK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0CA12E6-F196-45F9-A6A5-846369C02131}"/>
              </a:ext>
            </a:extLst>
          </p:cNvPr>
          <p:cNvSpPr/>
          <p:nvPr/>
        </p:nvSpPr>
        <p:spPr>
          <a:xfrm>
            <a:off x="5541200" y="4468269"/>
            <a:ext cx="1808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/>
              <a:t>Session 1.4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0748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8C19-C08A-4778-BFDD-966C1447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Exercise1:</a:t>
            </a:r>
            <a:endParaRPr lang="fr-FR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707A936-49F2-434A-955A-2981B7FCB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5550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928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EB7A-020D-419E-87FE-11E70783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950"/>
            <a:ext cx="3944815" cy="1305738"/>
          </a:xfrm>
        </p:spPr>
        <p:txBody>
          <a:bodyPr/>
          <a:lstStyle/>
          <a:p>
            <a:r>
              <a:rPr lang="en-US" dirty="0"/>
              <a:t>Phases of MDC</a:t>
            </a:r>
            <a:br>
              <a:rPr lang="en-US" dirty="0"/>
            </a:br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EF343BB-5C1D-454B-8F40-6D619C57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C32E-8C53-1C44-AA8F-4F6B1912243A}" type="slidenum">
              <a:rPr lang="fr-FR" smtClean="0"/>
              <a:t>17</a:t>
            </a:fld>
            <a:endParaRPr lang="fr-FR" dirty="0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303DFBE0-312D-4D5B-8529-8DD3F91646F9}"/>
              </a:ext>
            </a:extLst>
          </p:cNvPr>
          <p:cNvSpPr/>
          <p:nvPr/>
        </p:nvSpPr>
        <p:spPr>
          <a:xfrm>
            <a:off x="6167867" y="2001463"/>
            <a:ext cx="1905000" cy="19265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6C15E298-A74F-4F5A-8A1B-870570E29C80}"/>
              </a:ext>
            </a:extLst>
          </p:cNvPr>
          <p:cNvSpPr/>
          <p:nvPr/>
        </p:nvSpPr>
        <p:spPr>
          <a:xfrm>
            <a:off x="8300034" y="2077004"/>
            <a:ext cx="1905000" cy="19265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3E135B-AA6B-48C4-819A-72A69C5D4D80}"/>
              </a:ext>
            </a:extLst>
          </p:cNvPr>
          <p:cNvSpPr txBox="1"/>
          <p:nvPr/>
        </p:nvSpPr>
        <p:spPr>
          <a:xfrm>
            <a:off x="6695410" y="3561853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0608E6-3087-4184-9441-572A86261448}"/>
              </a:ext>
            </a:extLst>
          </p:cNvPr>
          <p:cNvSpPr txBox="1"/>
          <p:nvPr/>
        </p:nvSpPr>
        <p:spPr>
          <a:xfrm>
            <a:off x="8754369" y="3581838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D62E7E-D330-4238-A1DC-7E676B3A5F79}"/>
              </a:ext>
            </a:extLst>
          </p:cNvPr>
          <p:cNvSpPr txBox="1">
            <a:spLocks/>
          </p:cNvSpPr>
          <p:nvPr/>
        </p:nvSpPr>
        <p:spPr>
          <a:xfrm>
            <a:off x="2022620" y="384950"/>
            <a:ext cx="8229600" cy="51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BD2FA6C-3079-40DB-97FA-0BABD4D0C8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6867" y="2346111"/>
            <a:ext cx="1078456" cy="1073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195967-E646-4E61-803A-DFE6AE6F59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71867" y="2375345"/>
            <a:ext cx="1783739" cy="104023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4C91A-07DF-4EF3-936B-637E4CE29D66}"/>
              </a:ext>
            </a:extLst>
          </p:cNvPr>
          <p:cNvGrpSpPr/>
          <p:nvPr/>
        </p:nvGrpSpPr>
        <p:grpSpPr>
          <a:xfrm>
            <a:off x="3712879" y="1987617"/>
            <a:ext cx="1927443" cy="1958542"/>
            <a:chOff x="3712879" y="1987617"/>
            <a:chExt cx="1927443" cy="1958542"/>
          </a:xfrm>
        </p:grpSpPr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24C6AF88-1DC5-4A9D-A29C-199BB62C769B}"/>
                </a:ext>
              </a:extLst>
            </p:cNvPr>
            <p:cNvSpPr/>
            <p:nvPr/>
          </p:nvSpPr>
          <p:spPr>
            <a:xfrm>
              <a:off x="3712879" y="1987617"/>
              <a:ext cx="1927443" cy="1958542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C65C6F-6CB9-42E8-B657-97924814510A}"/>
                </a:ext>
              </a:extLst>
            </p:cNvPr>
            <p:cNvSpPr txBox="1"/>
            <p:nvPr/>
          </p:nvSpPr>
          <p:spPr>
            <a:xfrm>
              <a:off x="4232157" y="3564147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i="1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Collect</a:t>
              </a:r>
              <a:endParaRPr lang="fr-FR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2D2F867-48B8-4A4A-BE80-495BF7CDB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37755" y="2447396"/>
              <a:ext cx="875385" cy="87109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94BAC4-B9CA-43FE-9F18-E46511C01802}"/>
              </a:ext>
            </a:extLst>
          </p:cNvPr>
          <p:cNvGrpSpPr/>
          <p:nvPr/>
        </p:nvGrpSpPr>
        <p:grpSpPr>
          <a:xfrm>
            <a:off x="1179667" y="1978047"/>
            <a:ext cx="1905000" cy="1958518"/>
            <a:chOff x="1179667" y="1978047"/>
            <a:chExt cx="1905000" cy="1958518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1F55E941-030E-45D2-A93A-98BCE506E03F}"/>
                </a:ext>
              </a:extLst>
            </p:cNvPr>
            <p:cNvSpPr/>
            <p:nvPr/>
          </p:nvSpPr>
          <p:spPr>
            <a:xfrm>
              <a:off x="1179667" y="2010035"/>
              <a:ext cx="1905000" cy="1926530"/>
            </a:xfrm>
            <a:prstGeom prst="round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5D4905-7A7B-49FE-9B37-41F2E49F26F9}"/>
                </a:ext>
              </a:extLst>
            </p:cNvPr>
            <p:cNvSpPr txBox="1"/>
            <p:nvPr/>
          </p:nvSpPr>
          <p:spPr>
            <a:xfrm>
              <a:off x="1516774" y="3621701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Planning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6772E4D-2DF6-4139-BF3B-429E76FE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41533" y="2912492"/>
              <a:ext cx="522581" cy="649361"/>
            </a:xfrm>
            <a:prstGeom prst="rect">
              <a:avLst/>
            </a:prstGeom>
            <a:solidFill>
              <a:srgbClr val="50D2D3"/>
            </a:solidFill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2810A99-AE90-44AF-8D16-2D80E6953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0264" y="2682122"/>
              <a:ext cx="457841" cy="460739"/>
            </a:xfrm>
            <a:prstGeom prst="rect">
              <a:avLst/>
            </a:prstGeom>
            <a:solidFill>
              <a:srgbClr val="50D2D3"/>
            </a:solidFill>
          </p:spPr>
        </p:pic>
        <p:pic>
          <p:nvPicPr>
            <p:cNvPr id="38" name="Graphic 37" descr="Clipboard">
              <a:extLst>
                <a:ext uri="{FF2B5EF4-FFF2-40B4-BE49-F238E27FC236}">
                  <a16:creationId xmlns:a16="http://schemas.microsoft.com/office/drawing/2014/main" id="{175C3C71-B34C-4E55-8C4C-FBA0A7DC7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45623" y="1978047"/>
              <a:ext cx="888012" cy="888012"/>
            </a:xfrm>
            <a:prstGeom prst="rect">
              <a:avLst/>
            </a:prstGeom>
          </p:spPr>
        </p:pic>
        <p:pic>
          <p:nvPicPr>
            <p:cNvPr id="40" name="Graphic 39" descr="List">
              <a:extLst>
                <a:ext uri="{FF2B5EF4-FFF2-40B4-BE49-F238E27FC236}">
                  <a16:creationId xmlns:a16="http://schemas.microsoft.com/office/drawing/2014/main" id="{EE57FBE3-5B23-4BF8-82FD-047B807E8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24028" y="2205324"/>
              <a:ext cx="518203" cy="518203"/>
            </a:xfrm>
            <a:prstGeom prst="rect">
              <a:avLst/>
            </a:prstGeom>
          </p:spPr>
        </p:pic>
        <p:sp>
          <p:nvSpPr>
            <p:cNvPr id="44" name="Arrow: Curved Right 43">
              <a:extLst>
                <a:ext uri="{FF2B5EF4-FFF2-40B4-BE49-F238E27FC236}">
                  <a16:creationId xmlns:a16="http://schemas.microsoft.com/office/drawing/2014/main" id="{A67973F3-2AA9-488A-A7A0-502BFB38A5C6}"/>
                </a:ext>
              </a:extLst>
            </p:cNvPr>
            <p:cNvSpPr/>
            <p:nvPr/>
          </p:nvSpPr>
          <p:spPr>
            <a:xfrm rot="2897642">
              <a:off x="1424383" y="2067550"/>
              <a:ext cx="269211" cy="617399"/>
            </a:xfrm>
            <a:prstGeom prst="curvedRightArrow">
              <a:avLst>
                <a:gd name="adj1" fmla="val 25000"/>
                <a:gd name="adj2" fmla="val 50000"/>
                <a:gd name="adj3" fmla="val 46947"/>
              </a:avLst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Arrow: Curved Right 44">
              <a:extLst>
                <a:ext uri="{FF2B5EF4-FFF2-40B4-BE49-F238E27FC236}">
                  <a16:creationId xmlns:a16="http://schemas.microsoft.com/office/drawing/2014/main" id="{B3538F53-F276-434F-9D37-FC2D4B2B2A2E}"/>
                </a:ext>
              </a:extLst>
            </p:cNvPr>
            <p:cNvSpPr/>
            <p:nvPr/>
          </p:nvSpPr>
          <p:spPr>
            <a:xfrm rot="16959720">
              <a:off x="1571908" y="3153506"/>
              <a:ext cx="240988" cy="622757"/>
            </a:xfrm>
            <a:prstGeom prst="curvedRightArrow">
              <a:avLst>
                <a:gd name="adj1" fmla="val 25000"/>
                <a:gd name="adj2" fmla="val 50000"/>
                <a:gd name="adj3" fmla="val 46947"/>
              </a:avLst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12FFA5-6EE8-473B-A886-FC69BC4779FA}"/>
              </a:ext>
            </a:extLst>
          </p:cNvPr>
          <p:cNvGrpSpPr/>
          <p:nvPr/>
        </p:nvGrpSpPr>
        <p:grpSpPr>
          <a:xfrm>
            <a:off x="3809669" y="4348182"/>
            <a:ext cx="1905000" cy="2362200"/>
            <a:chOff x="2643017" y="3733800"/>
            <a:chExt cx="1905000" cy="2362200"/>
          </a:xfrm>
        </p:grpSpPr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2A3E5270-7A86-489F-AC55-4027DB46B24E}"/>
                </a:ext>
              </a:extLst>
            </p:cNvPr>
            <p:cNvSpPr/>
            <p:nvPr/>
          </p:nvSpPr>
          <p:spPr>
            <a:xfrm>
              <a:off x="2643017" y="3733800"/>
              <a:ext cx="1905000" cy="23622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0CFCD1-B6AB-48E3-A9C4-F2376DC3E011}"/>
                </a:ext>
              </a:extLst>
            </p:cNvPr>
            <p:cNvSpPr txBox="1"/>
            <p:nvPr/>
          </p:nvSpPr>
          <p:spPr>
            <a:xfrm>
              <a:off x="2739332" y="3886200"/>
              <a:ext cx="1680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i="1" dirty="0">
                  <a:solidFill>
                    <a:srgbClr val="52A8A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ODK </a:t>
              </a:r>
              <a:r>
                <a:rPr lang="fr-FR" sz="2000" b="1" i="1" dirty="0" err="1">
                  <a:solidFill>
                    <a:srgbClr val="52A8A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Collect</a:t>
              </a:r>
              <a:endParaRPr lang="fr-FR" sz="2000" b="1" i="1" dirty="0">
                <a:solidFill>
                  <a:srgbClr val="52A8A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4" descr="C:\Franck\Work\ODK_Jordan\ODK2014_JOR_FV\Material\Screenshots\Presentation_survey_managers\phone.JPG">
              <a:extLst>
                <a:ext uri="{FF2B5EF4-FFF2-40B4-BE49-F238E27FC236}">
                  <a16:creationId xmlns:a16="http://schemas.microsoft.com/office/drawing/2014/main" id="{241E468C-B49D-45DE-9B62-FF6C6ED7C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383" y="4328395"/>
              <a:ext cx="1081324" cy="1690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66CD8C0-E988-48B3-8D1B-DFBA020E1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51948" y="4446064"/>
              <a:ext cx="855380" cy="123544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69AA715-13BA-47E5-BF2E-E143F3FC141A}"/>
              </a:ext>
            </a:extLst>
          </p:cNvPr>
          <p:cNvGrpSpPr/>
          <p:nvPr/>
        </p:nvGrpSpPr>
        <p:grpSpPr>
          <a:xfrm>
            <a:off x="6214923" y="4323327"/>
            <a:ext cx="1905000" cy="2362200"/>
            <a:chOff x="4734086" y="3733800"/>
            <a:chExt cx="1905000" cy="2362200"/>
          </a:xfrm>
        </p:grpSpPr>
        <p:sp>
          <p:nvSpPr>
            <p:cNvPr id="30" name="Rounded Rectangle 13">
              <a:extLst>
                <a:ext uri="{FF2B5EF4-FFF2-40B4-BE49-F238E27FC236}">
                  <a16:creationId xmlns:a16="http://schemas.microsoft.com/office/drawing/2014/main" id="{5AC8876F-380A-4A4D-98BB-34901287133F}"/>
                </a:ext>
              </a:extLst>
            </p:cNvPr>
            <p:cNvSpPr/>
            <p:nvPr/>
          </p:nvSpPr>
          <p:spPr>
            <a:xfrm>
              <a:off x="4734086" y="3733800"/>
              <a:ext cx="1905000" cy="23622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7FC351-A7F9-4100-8CA0-CDC864FB5C69}"/>
                </a:ext>
              </a:extLst>
            </p:cNvPr>
            <p:cNvSpPr txBox="1"/>
            <p:nvPr/>
          </p:nvSpPr>
          <p:spPr>
            <a:xfrm>
              <a:off x="4953000" y="3890109"/>
              <a:ext cx="14542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i="1" dirty="0" err="1">
                  <a:solidFill>
                    <a:srgbClr val="E664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Aggregate</a:t>
              </a:r>
              <a:endParaRPr lang="fr-FR" sz="2000" b="1" i="1" dirty="0">
                <a:solidFill>
                  <a:srgbClr val="E6640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5">
              <a:extLst>
                <a:ext uri="{FF2B5EF4-FFF2-40B4-BE49-F238E27FC236}">
                  <a16:creationId xmlns:a16="http://schemas.microsoft.com/office/drawing/2014/main" id="{99409857-47AE-455E-92BA-BF574FA223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75733" y="4414645"/>
              <a:ext cx="1431511" cy="107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DFBBA9-2958-4205-938F-B5F5DFBFE691}"/>
              </a:ext>
            </a:extLst>
          </p:cNvPr>
          <p:cNvGrpSpPr/>
          <p:nvPr/>
        </p:nvGrpSpPr>
        <p:grpSpPr>
          <a:xfrm>
            <a:off x="1210973" y="4272113"/>
            <a:ext cx="1905000" cy="2362200"/>
            <a:chOff x="533400" y="3733800"/>
            <a:chExt cx="1905000" cy="2362200"/>
          </a:xfrm>
        </p:grpSpPr>
        <p:sp>
          <p:nvSpPr>
            <p:cNvPr id="49" name="Rounded Rectangle 41">
              <a:extLst>
                <a:ext uri="{FF2B5EF4-FFF2-40B4-BE49-F238E27FC236}">
                  <a16:creationId xmlns:a16="http://schemas.microsoft.com/office/drawing/2014/main" id="{43362B3D-543F-4FB2-B01C-C62F86BF5E6C}"/>
                </a:ext>
              </a:extLst>
            </p:cNvPr>
            <p:cNvSpPr/>
            <p:nvPr/>
          </p:nvSpPr>
          <p:spPr>
            <a:xfrm>
              <a:off x="533400" y="3733800"/>
              <a:ext cx="1905000" cy="2362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D0703C5-67C3-42E9-8A15-05D21A4EFCC2}"/>
                </a:ext>
              </a:extLst>
            </p:cNvPr>
            <p:cNvSpPr txBox="1"/>
            <p:nvPr/>
          </p:nvSpPr>
          <p:spPr>
            <a:xfrm>
              <a:off x="762000" y="3913814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i="1" dirty="0">
                  <a:solidFill>
                    <a:srgbClr val="3F48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XLS </a:t>
              </a:r>
              <a:r>
                <a:rPr lang="fr-FR" sz="2000" b="1" i="1" dirty="0" err="1">
                  <a:solidFill>
                    <a:srgbClr val="3F48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Forms</a:t>
              </a:r>
              <a:endParaRPr lang="fr-FR" sz="2000" b="1" i="1" dirty="0">
                <a:solidFill>
                  <a:srgbClr val="3F48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4D24F19-0696-4051-8472-3F6629DAF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020" y="4608309"/>
              <a:ext cx="1704864" cy="107607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BDBE46-13DE-4A4D-8FFB-5FCA3A955047}"/>
              </a:ext>
            </a:extLst>
          </p:cNvPr>
          <p:cNvGrpSpPr/>
          <p:nvPr/>
        </p:nvGrpSpPr>
        <p:grpSpPr>
          <a:xfrm>
            <a:off x="8316388" y="4323327"/>
            <a:ext cx="1944546" cy="2362200"/>
            <a:chOff x="8316388" y="4323327"/>
            <a:chExt cx="1944546" cy="236220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426A2B9-DA06-4BBC-8EF1-D29F8DC846C3}"/>
                </a:ext>
              </a:extLst>
            </p:cNvPr>
            <p:cNvGrpSpPr/>
            <p:nvPr/>
          </p:nvGrpSpPr>
          <p:grpSpPr>
            <a:xfrm>
              <a:off x="8316388" y="4323327"/>
              <a:ext cx="1944546" cy="2362200"/>
              <a:chOff x="6764479" y="3733800"/>
              <a:chExt cx="1944546" cy="2362200"/>
            </a:xfrm>
          </p:grpSpPr>
          <p:sp>
            <p:nvSpPr>
              <p:cNvPr id="41" name="Rounded Rectangle 27">
                <a:extLst>
                  <a:ext uri="{FF2B5EF4-FFF2-40B4-BE49-F238E27FC236}">
                    <a16:creationId xmlns:a16="http://schemas.microsoft.com/office/drawing/2014/main" id="{D6164105-6666-4C17-B213-AB6BFB17748D}"/>
                  </a:ext>
                </a:extLst>
              </p:cNvPr>
              <p:cNvSpPr/>
              <p:nvPr/>
            </p:nvSpPr>
            <p:spPr>
              <a:xfrm>
                <a:off x="6804025" y="3733800"/>
                <a:ext cx="1905000" cy="23622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5FB9886-87F6-4257-8B9C-8995997FE272}"/>
                  </a:ext>
                </a:extLst>
              </p:cNvPr>
              <p:cNvSpPr txBox="1"/>
              <p:nvPr/>
            </p:nvSpPr>
            <p:spPr>
              <a:xfrm>
                <a:off x="6764479" y="3886200"/>
                <a:ext cx="19223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i="1" dirty="0" err="1">
                    <a:solidFill>
                      <a:srgbClr val="E6640A">
                        <a:lumMod val="60000"/>
                        <a:lumOff val="4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Analysis</a:t>
                </a:r>
                <a:r>
                  <a:rPr lang="fr-FR" sz="2000" b="1" i="1" dirty="0">
                    <a:solidFill>
                      <a:srgbClr val="E6640A">
                        <a:lumMod val="60000"/>
                        <a:lumOff val="4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b="1" i="1" dirty="0" err="1">
                    <a:solidFill>
                      <a:srgbClr val="E6640A">
                        <a:lumMod val="60000"/>
                        <a:lumOff val="4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tools</a:t>
                </a:r>
                <a:endParaRPr lang="fr-FR" sz="2000" b="1" i="1" dirty="0">
                  <a:solidFill>
                    <a:srgbClr val="E6640A">
                      <a:lumMod val="60000"/>
                      <a:lumOff val="4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3" name="Picture 2" descr="http://upload.wikimedia.org/wikipedia/fr/c/cf/Logo_Microsoft_Excel_2013.png">
                <a:extLst>
                  <a:ext uri="{FF2B5EF4-FFF2-40B4-BE49-F238E27FC236}">
                    <a16:creationId xmlns:a16="http://schemas.microsoft.com/office/drawing/2014/main" id="{A27FB0E4-0A7C-4C1D-BF55-91CA2BF42A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1789" y="4608308"/>
                <a:ext cx="647403" cy="647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" descr="http://t2.gstatic.com/images?q=tbn:ANd9GcTn0YOZT2wBu8YRh25r6cbuuASaoS_0yY0j-WJW14RI6583NBaTWg">
                <a:extLst>
                  <a:ext uri="{FF2B5EF4-FFF2-40B4-BE49-F238E27FC236}">
                    <a16:creationId xmlns:a16="http://schemas.microsoft.com/office/drawing/2014/main" id="{85DF9B5D-C247-4BFD-96BF-E177EB86CB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0225" y="4645780"/>
                <a:ext cx="572944" cy="6814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8964E6-DE19-4426-8888-4BA25C8AC1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19169" t="9847" r="21280" b="22848"/>
            <a:stretch/>
          </p:blipFill>
          <p:spPr>
            <a:xfrm>
              <a:off x="9003531" y="5862305"/>
              <a:ext cx="682454" cy="771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15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800" dirty="0"/>
            </a:br>
            <a:r>
              <a:rPr lang="en-US" sz="2800" dirty="0"/>
              <a:t>ODK: Open Data 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9749" y="-131411"/>
            <a:ext cx="5012251" cy="1163966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370C5A-F150-44A5-B912-79866A7B2BFC}"/>
              </a:ext>
            </a:extLst>
          </p:cNvPr>
          <p:cNvSpPr txBox="1"/>
          <p:nvPr/>
        </p:nvSpPr>
        <p:spPr>
          <a:xfrm>
            <a:off x="423674" y="305064"/>
            <a:ext cx="569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ODK </a:t>
            </a:r>
            <a:r>
              <a:rPr lang="en-GB" b="1" i="1" dirty="0">
                <a:solidFill>
                  <a:schemeClr val="bg1"/>
                </a:solidFill>
                <a:latin typeface="Georgia" panose="02040502050405020303" pitchFamily="18" charset="0"/>
              </a:rPr>
              <a:t>What is ODK?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C176F-BB0F-4DB1-9DE2-F6DB75479A5F}"/>
              </a:ext>
            </a:extLst>
          </p:cNvPr>
          <p:cNvSpPr/>
          <p:nvPr/>
        </p:nvSpPr>
        <p:spPr>
          <a:xfrm>
            <a:off x="8836630" y="5543785"/>
            <a:ext cx="236256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i="1" dirty="0">
                <a:latin typeface="Georgia" panose="02040502050405020303" pitchFamily="18" charset="0"/>
              </a:rPr>
              <a:t>ODK Aggregate</a:t>
            </a:r>
          </a:p>
          <a:p>
            <a:pPr algn="just"/>
            <a:r>
              <a:rPr lang="en-US" sz="2000" i="1" dirty="0">
                <a:latin typeface="Georgia" panose="02040502050405020303" pitchFamily="18" charset="0"/>
              </a:rPr>
              <a:t>Data curation and Data management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C71AB1-6A7B-49DF-B724-675D6EA87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155" y="2037132"/>
            <a:ext cx="3749040" cy="2999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74E1F2-4816-41FC-BF26-301A47613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763" y="1944853"/>
            <a:ext cx="3474720" cy="27784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2" descr="C:\Users\chiara\Desktop\ODK screenshots\Screenshot_2012-05-18-11-57-01.png">
            <a:extLst>
              <a:ext uri="{FF2B5EF4-FFF2-40B4-BE49-F238E27FC236}">
                <a16:creationId xmlns:a16="http://schemas.microsoft.com/office/drawing/2014/main" id="{573E1586-D699-484E-91EA-A5C33748E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24" y="2037132"/>
            <a:ext cx="1800225" cy="3200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B9F59731-2B6F-4685-A39A-3A2FB704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6" y="1934535"/>
            <a:ext cx="3865056" cy="30920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ED2-1D15-4BD9-AB9C-798FF99D0E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49426">
            <a:off x="288636" y="2515399"/>
            <a:ext cx="3657600" cy="22438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ABEF1A5-464E-46B9-92FB-34A86134642A}"/>
              </a:ext>
            </a:extLst>
          </p:cNvPr>
          <p:cNvSpPr/>
          <p:nvPr/>
        </p:nvSpPr>
        <p:spPr>
          <a:xfrm>
            <a:off x="1200716" y="5431829"/>
            <a:ext cx="236064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latin typeface="Georgia" panose="02040502050405020303" pitchFamily="18" charset="0"/>
              </a:rPr>
              <a:t>Xls</a:t>
            </a:r>
            <a:r>
              <a:rPr lang="en-US" sz="2200" i="1" dirty="0">
                <a:latin typeface="Georgia" panose="02040502050405020303" pitchFamily="18" charset="0"/>
              </a:rPr>
              <a:t> form</a:t>
            </a:r>
          </a:p>
          <a:p>
            <a:pPr algn="ctr"/>
            <a:r>
              <a:rPr lang="en-US" sz="2000" i="1" dirty="0">
                <a:latin typeface="Georgia" panose="02040502050405020303" pitchFamily="18" charset="0"/>
              </a:rPr>
              <a:t>Questionnaire design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1308F3-37A9-4657-B8A4-63E37A7B5B11}"/>
              </a:ext>
            </a:extLst>
          </p:cNvPr>
          <p:cNvSpPr/>
          <p:nvPr/>
        </p:nvSpPr>
        <p:spPr>
          <a:xfrm>
            <a:off x="4517142" y="5667540"/>
            <a:ext cx="236064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>
                <a:latin typeface="Georgia" panose="02040502050405020303" pitchFamily="18" charset="0"/>
              </a:rPr>
              <a:t>ODK Collect</a:t>
            </a:r>
          </a:p>
          <a:p>
            <a:pPr algn="ctr"/>
            <a:r>
              <a:rPr lang="en-US" sz="2000" i="1" dirty="0">
                <a:latin typeface="Georgia" panose="02040502050405020303" pitchFamily="18" charset="0"/>
              </a:rPr>
              <a:t>Mobile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8833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23674" y="305064"/>
            <a:ext cx="569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ODK-  </a:t>
            </a:r>
            <a:r>
              <a:rPr lang="en-GB" b="1" i="1" dirty="0" err="1">
                <a:latin typeface="Georgia" panose="02040502050405020303" pitchFamily="18" charset="0"/>
              </a:rPr>
              <a:t>Xls</a:t>
            </a:r>
            <a:r>
              <a:rPr lang="en-GB" b="1" i="1" dirty="0">
                <a:latin typeface="Georgia" panose="02040502050405020303" pitchFamily="18" charset="0"/>
              </a:rPr>
              <a:t> form </a:t>
            </a: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96" y="2077080"/>
            <a:ext cx="3865056" cy="30920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52" y="2628817"/>
            <a:ext cx="3657600" cy="22438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1" name="Rectangle 50"/>
          <p:cNvSpPr/>
          <p:nvPr/>
        </p:nvSpPr>
        <p:spPr>
          <a:xfrm>
            <a:off x="908952" y="5801177"/>
            <a:ext cx="2360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latin typeface="Georgia" panose="02040502050405020303" pitchFamily="18" charset="0"/>
              </a:rPr>
              <a:t>Xls</a:t>
            </a:r>
            <a:r>
              <a:rPr lang="en-US" sz="2200" i="1" dirty="0">
                <a:latin typeface="Georgia" panose="02040502050405020303" pitchFamily="18" charset="0"/>
              </a:rPr>
              <a:t> form 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13696" y="2077080"/>
            <a:ext cx="5854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200" i="1" dirty="0">
              <a:latin typeface="Georgia" panose="02040502050405020303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b="1" i="1" dirty="0" err="1">
                <a:latin typeface="Georgia" panose="02040502050405020303" pitchFamily="18" charset="0"/>
              </a:rPr>
              <a:t>XLSForm</a:t>
            </a:r>
            <a:r>
              <a:rPr lang="en-US" sz="2200" i="1" dirty="0">
                <a:latin typeface="Georgia" panose="02040502050405020303" pitchFamily="18" charset="0"/>
              </a:rPr>
              <a:t> is a standard Excel form created to help simplify coding forms for ODK in Excel.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200" i="1" dirty="0">
              <a:latin typeface="Georgia" panose="02040502050405020303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i="1" dirty="0">
                <a:latin typeface="Georgia" panose="02040502050405020303" pitchFamily="18" charset="0"/>
              </a:rPr>
              <a:t>It makes easy to share and discuss forms with others.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200" i="1" dirty="0">
              <a:latin typeface="Georgia" panose="02040502050405020303" pitchFamily="18" charset="0"/>
            </a:endParaRPr>
          </a:p>
          <a:p>
            <a:pPr algn="ctr"/>
            <a:endParaRPr lang="en-US" sz="22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405A-1288-4937-AC32-827CC79E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dirty="0"/>
              <a:t>What is MDC?</a:t>
            </a:r>
          </a:p>
        </p:txBody>
      </p:sp>
      <p:pic>
        <p:nvPicPr>
          <p:cNvPr id="9" name="Graphic 6" descr="Smart Phone">
            <a:extLst>
              <a:ext uri="{FF2B5EF4-FFF2-40B4-BE49-F238E27FC236}">
                <a16:creationId xmlns:a16="http://schemas.microsoft.com/office/drawing/2014/main" id="{83927FED-EDF3-471E-965E-902D4896E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515C0-1D4B-47A8-BBBE-EAD4F781E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Mobile data collection is the method of gathering any type of information using a mobile device, such as a smartphone or tablet. It is the intersection of 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              “Data + Mobile Technology + Population”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population refers to people, or statistically speaking, your sample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8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23674" y="305064"/>
            <a:ext cx="569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ODK- </a:t>
            </a:r>
            <a:r>
              <a:rPr lang="en-GB" i="1" dirty="0">
                <a:latin typeface="Georgia" panose="02040502050405020303" pitchFamily="18" charset="0"/>
              </a:rPr>
              <a:t>ODK collect</a:t>
            </a:r>
          </a:p>
        </p:txBody>
      </p:sp>
      <p:pic>
        <p:nvPicPr>
          <p:cNvPr id="47" name="Picture 2" descr="C:\Users\chiara\Desktop\ODK screenshots\Screenshot_2012-05-18-11-57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24" y="1813039"/>
            <a:ext cx="1800225" cy="3200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1200716" y="5507629"/>
            <a:ext cx="2360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>
                <a:latin typeface="Georgia" panose="02040502050405020303" pitchFamily="18" charset="0"/>
              </a:rPr>
              <a:t>ODK Collect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9104" y="1768678"/>
            <a:ext cx="5745707" cy="345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>
                <a:latin typeface="Georgia" panose="02040502050405020303" pitchFamily="18" charset="0"/>
              </a:rPr>
              <a:t>ODK Collect </a:t>
            </a:r>
            <a:r>
              <a:rPr lang="en-US" sz="2200" i="1" dirty="0">
                <a:latin typeface="Georgia" panose="02040502050405020303" pitchFamily="18" charset="0"/>
              </a:rPr>
              <a:t>allows users to download forms from ODK Aggregate Server;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i="1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>
                <a:latin typeface="Georgia" panose="02040502050405020303" pitchFamily="18" charset="0"/>
              </a:rPr>
              <a:t>The forms can be filled in from mobile devices and submitted to the server for analysis;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i="1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>
                <a:latin typeface="Georgia" panose="02040502050405020303" pitchFamily="18" charset="0"/>
              </a:rPr>
              <a:t>The data collection (interview) is an offline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23674" y="305064"/>
            <a:ext cx="569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ODK-</a:t>
            </a:r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i="1" dirty="0">
                <a:latin typeface="Georgia" panose="02040502050405020303" pitchFamily="18" charset="0"/>
              </a:rPr>
              <a:t>ODK Aggregate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438705" y="5628578"/>
            <a:ext cx="2360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i="1" dirty="0">
                <a:latin typeface="Georgia" panose="02040502050405020303" pitchFamily="18" charset="0"/>
              </a:rPr>
              <a:t>ODK Aggregate 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31" y="2189541"/>
            <a:ext cx="3749040" cy="2999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239" y="2092091"/>
            <a:ext cx="3474720" cy="27784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096000" y="2320120"/>
            <a:ext cx="5445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>
                <a:latin typeface="Georgia" panose="02040502050405020303" pitchFamily="18" charset="0"/>
              </a:rPr>
              <a:t>ODK  Aggregate </a:t>
            </a:r>
            <a:r>
              <a:rPr lang="en-US" sz="2200" i="1" dirty="0">
                <a:latin typeface="Georgia" panose="02040502050405020303" pitchFamily="18" charset="0"/>
              </a:rPr>
              <a:t>runs on a server, it allows the users to view, export and report on the data collected;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i="1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>
                <a:latin typeface="Georgia" panose="02040502050405020303" pitchFamily="18" charset="0"/>
              </a:rPr>
              <a:t>The GPS position of the teams can be monitored and viewed on a map as soon as data is being submitted.</a:t>
            </a:r>
          </a:p>
          <a:p>
            <a:endParaRPr lang="en-US" sz="2200" i="1" dirty="0">
              <a:latin typeface="Georgia" panose="02040502050405020303" pitchFamily="18" charset="0"/>
            </a:endParaRPr>
          </a:p>
          <a:p>
            <a:endParaRPr lang="en-US" sz="2200" i="1" dirty="0">
              <a:latin typeface="Georgia" panose="02040502050405020303" pitchFamily="18" charset="0"/>
            </a:endParaRP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8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DFD35-5555-45E5-B7B8-0C7B4292E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en-US" sz="4800" dirty="0"/>
              <a:t>ODK data collection:</a:t>
            </a:r>
            <a:br>
              <a:rPr lang="en-US" sz="4800" dirty="0"/>
            </a:br>
            <a:r>
              <a:rPr lang="en-US" sz="4800" dirty="0"/>
              <a:t> Roles and responsibilities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11FB5-346C-4798-9195-838EAC3F5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endParaRPr lang="en-US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060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621040"/>
            <a:ext cx="6764080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b="1" dirty="0"/>
              <a:t>O</a:t>
            </a:r>
            <a:r>
              <a:rPr lang="en-US" dirty="0"/>
              <a:t>pen </a:t>
            </a:r>
            <a:r>
              <a:rPr lang="en-US" b="1" dirty="0"/>
              <a:t>D</a:t>
            </a:r>
            <a:r>
              <a:rPr lang="en-US" dirty="0"/>
              <a:t>ata </a:t>
            </a:r>
            <a:r>
              <a:rPr lang="en-US" b="1" dirty="0"/>
              <a:t>K</a:t>
            </a:r>
            <a:r>
              <a:rPr lang="en-US" dirty="0"/>
              <a:t>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 Roles and responsibilities </a:t>
            </a:r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0CA12E6-F196-45F9-A6A5-846369C02131}"/>
              </a:ext>
            </a:extLst>
          </p:cNvPr>
          <p:cNvSpPr/>
          <p:nvPr/>
        </p:nvSpPr>
        <p:spPr>
          <a:xfrm>
            <a:off x="5541200" y="4468269"/>
            <a:ext cx="1808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/>
              <a:t>Session 1.5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1515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284851" y="2369880"/>
            <a:ext cx="4506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Improvement in timeliness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8087" y="3719345"/>
            <a:ext cx="473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Improvement in data quality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3674" y="305064"/>
            <a:ext cx="5691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ODK-</a:t>
            </a:r>
            <a:r>
              <a:rPr lang="en-GB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Roles and responsibilities</a:t>
            </a:r>
          </a:p>
          <a:p>
            <a:endParaRPr lang="en-GB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26" y="2261832"/>
            <a:ext cx="11435386" cy="24865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14295" y="3047201"/>
            <a:ext cx="1605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Collection </a:t>
            </a:r>
          </a:p>
          <a:p>
            <a:pPr algn="ctr"/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Manager</a:t>
            </a: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9424" y="3026540"/>
            <a:ext cx="1478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r>
              <a:rPr lang="en-US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/>
              <a:t>supervisor</a:t>
            </a:r>
            <a:endParaRPr lang="en-GB" sz="2000" b="1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02760" y="3201571"/>
            <a:ext cx="1866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Enumerators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66474" y="3408951"/>
            <a:ext cx="488894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07832" y="3401630"/>
            <a:ext cx="488894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617206" y="3408951"/>
            <a:ext cx="488894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733913" y="3401626"/>
            <a:ext cx="488894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27923" y="3233336"/>
            <a:ext cx="2399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</a:p>
          <a:p>
            <a:pPr algn="ctr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Focal Point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600" b="1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7295" y="3201571"/>
            <a:ext cx="239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</a:t>
            </a:r>
          </a:p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Analyst</a:t>
            </a:r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3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9" grpId="0"/>
      <p:bldP spid="30" grpId="0"/>
      <p:bldP spid="28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EF343BB-5C1D-454B-8F40-6D619C57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C32E-8C53-1C44-AA8F-4F6B1912243A}" type="slidenum">
              <a:rPr lang="fr-FR" smtClean="0"/>
              <a:t>25</a:t>
            </a:fld>
            <a:endParaRPr lang="fr-FR" dirty="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1F55E941-030E-45D2-A93A-98BCE506E03F}"/>
              </a:ext>
            </a:extLst>
          </p:cNvPr>
          <p:cNvSpPr/>
          <p:nvPr/>
        </p:nvSpPr>
        <p:spPr>
          <a:xfrm>
            <a:off x="1255264" y="1273671"/>
            <a:ext cx="1905000" cy="192653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24C6AF88-1DC5-4A9D-A29C-199BB62C769B}"/>
              </a:ext>
            </a:extLst>
          </p:cNvPr>
          <p:cNvSpPr/>
          <p:nvPr/>
        </p:nvSpPr>
        <p:spPr>
          <a:xfrm>
            <a:off x="3857258" y="1241659"/>
            <a:ext cx="1927443" cy="195854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303DFBE0-312D-4D5B-8529-8DD3F91646F9}"/>
              </a:ext>
            </a:extLst>
          </p:cNvPr>
          <p:cNvSpPr/>
          <p:nvPr/>
        </p:nvSpPr>
        <p:spPr>
          <a:xfrm>
            <a:off x="6312245" y="1331046"/>
            <a:ext cx="1905000" cy="19265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6C15E298-A74F-4F5A-8A1B-870570E29C80}"/>
              </a:ext>
            </a:extLst>
          </p:cNvPr>
          <p:cNvSpPr/>
          <p:nvPr/>
        </p:nvSpPr>
        <p:spPr>
          <a:xfrm>
            <a:off x="8444413" y="1331046"/>
            <a:ext cx="1905000" cy="19265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3E135B-AA6B-48C4-819A-72A69C5D4D80}"/>
              </a:ext>
            </a:extLst>
          </p:cNvPr>
          <p:cNvSpPr txBox="1"/>
          <p:nvPr/>
        </p:nvSpPr>
        <p:spPr>
          <a:xfrm>
            <a:off x="6839789" y="2815895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5D4905-7A7B-49FE-9B37-41F2E49F26F9}"/>
              </a:ext>
            </a:extLst>
          </p:cNvPr>
          <p:cNvSpPr txBox="1"/>
          <p:nvPr/>
        </p:nvSpPr>
        <p:spPr>
          <a:xfrm>
            <a:off x="1661153" y="2875743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C65C6F-6CB9-42E8-B657-97924814510A}"/>
              </a:ext>
            </a:extLst>
          </p:cNvPr>
          <p:cNvSpPr txBox="1"/>
          <p:nvPr/>
        </p:nvSpPr>
        <p:spPr>
          <a:xfrm>
            <a:off x="4376536" y="2818189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</a:t>
            </a:r>
            <a:endParaRPr lang="fr-FR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0608E6-3087-4184-9441-572A86261448}"/>
              </a:ext>
            </a:extLst>
          </p:cNvPr>
          <p:cNvSpPr txBox="1"/>
          <p:nvPr/>
        </p:nvSpPr>
        <p:spPr>
          <a:xfrm>
            <a:off x="8898748" y="2835880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BD2FA6C-3079-40DB-97FA-0BABD4D0C8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1246" y="1600153"/>
            <a:ext cx="1078456" cy="1073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195967-E646-4E61-803A-DFE6AE6F59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6246" y="1629387"/>
            <a:ext cx="1783739" cy="104023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2D2F867-48B8-4A4A-BE80-495BF7CDB4D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2134" y="1701438"/>
            <a:ext cx="875385" cy="8710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6772E4D-2DF6-4139-BF3B-429E76FEF99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5912" y="2166534"/>
            <a:ext cx="522581" cy="649361"/>
          </a:xfrm>
          <a:prstGeom prst="rect">
            <a:avLst/>
          </a:prstGeom>
          <a:solidFill>
            <a:srgbClr val="50D2D3"/>
          </a:solidFill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2810A99-AE90-44AF-8D16-2D80E695365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84643" y="1936164"/>
            <a:ext cx="457841" cy="460739"/>
          </a:xfrm>
          <a:prstGeom prst="rect">
            <a:avLst/>
          </a:prstGeom>
          <a:solidFill>
            <a:srgbClr val="50D2D3"/>
          </a:solidFill>
        </p:spPr>
      </p:pic>
      <p:pic>
        <p:nvPicPr>
          <p:cNvPr id="38" name="Graphic 37" descr="Clipboard">
            <a:extLst>
              <a:ext uri="{FF2B5EF4-FFF2-40B4-BE49-F238E27FC236}">
                <a16:creationId xmlns:a16="http://schemas.microsoft.com/office/drawing/2014/main" id="{175C3C71-B34C-4E55-8C4C-FBA0A7DC7B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90002" y="1232089"/>
            <a:ext cx="888012" cy="888012"/>
          </a:xfrm>
          <a:prstGeom prst="rect">
            <a:avLst/>
          </a:prstGeom>
        </p:spPr>
      </p:pic>
      <p:pic>
        <p:nvPicPr>
          <p:cNvPr id="40" name="Graphic 39" descr="List">
            <a:extLst>
              <a:ext uri="{FF2B5EF4-FFF2-40B4-BE49-F238E27FC236}">
                <a16:creationId xmlns:a16="http://schemas.microsoft.com/office/drawing/2014/main" id="{EE57FBE3-5B23-4BF8-82FD-047B807E8E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68407" y="1459366"/>
            <a:ext cx="518203" cy="518203"/>
          </a:xfrm>
          <a:prstGeom prst="rect">
            <a:avLst/>
          </a:prstGeom>
        </p:spPr>
      </p:pic>
      <p:sp>
        <p:nvSpPr>
          <p:cNvPr id="44" name="Arrow: Curved Right 43">
            <a:extLst>
              <a:ext uri="{FF2B5EF4-FFF2-40B4-BE49-F238E27FC236}">
                <a16:creationId xmlns:a16="http://schemas.microsoft.com/office/drawing/2014/main" id="{A67973F3-2AA9-488A-A7A0-502BFB38A5C6}"/>
              </a:ext>
            </a:extLst>
          </p:cNvPr>
          <p:cNvSpPr/>
          <p:nvPr/>
        </p:nvSpPr>
        <p:spPr>
          <a:xfrm rot="2897642">
            <a:off x="1568762" y="1321592"/>
            <a:ext cx="269211" cy="617399"/>
          </a:xfrm>
          <a:prstGeom prst="curvedRightArrow">
            <a:avLst>
              <a:gd name="adj1" fmla="val 25000"/>
              <a:gd name="adj2" fmla="val 50000"/>
              <a:gd name="adj3" fmla="val 46947"/>
            </a:avLst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Arrow: Curved Right 44">
            <a:extLst>
              <a:ext uri="{FF2B5EF4-FFF2-40B4-BE49-F238E27FC236}">
                <a16:creationId xmlns:a16="http://schemas.microsoft.com/office/drawing/2014/main" id="{B3538F53-F276-434F-9D37-FC2D4B2B2A2E}"/>
              </a:ext>
            </a:extLst>
          </p:cNvPr>
          <p:cNvSpPr/>
          <p:nvPr/>
        </p:nvSpPr>
        <p:spPr>
          <a:xfrm rot="16959720">
            <a:off x="1716287" y="2407548"/>
            <a:ext cx="240988" cy="622757"/>
          </a:xfrm>
          <a:prstGeom prst="curvedRightArrow">
            <a:avLst>
              <a:gd name="adj1" fmla="val 25000"/>
              <a:gd name="adj2" fmla="val 50000"/>
              <a:gd name="adj3" fmla="val 46947"/>
            </a:avLst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AB1786-194A-422A-9425-D9A69DA7DE48}"/>
              </a:ext>
            </a:extLst>
          </p:cNvPr>
          <p:cNvSpPr txBox="1"/>
          <p:nvPr/>
        </p:nvSpPr>
        <p:spPr>
          <a:xfrm>
            <a:off x="-2509131" y="258281"/>
            <a:ext cx="8691824" cy="66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Collection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Manager</a:t>
            </a: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452BEF-CD57-4A01-B348-FC4A77F4AE25}"/>
              </a:ext>
            </a:extLst>
          </p:cNvPr>
          <p:cNvSpPr/>
          <p:nvPr/>
        </p:nvSpPr>
        <p:spPr>
          <a:xfrm>
            <a:off x="3857258" y="3371623"/>
            <a:ext cx="22384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Filed Supervisors during the data  collection activities.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Field Supervisors during data upload.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A91962-070A-4D14-9397-2BFD5479B86F}"/>
              </a:ext>
            </a:extLst>
          </p:cNvPr>
          <p:cNvSpPr/>
          <p:nvPr/>
        </p:nvSpPr>
        <p:spPr>
          <a:xfrm>
            <a:off x="1149202" y="3379538"/>
            <a:ext cx="2238409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/>
              <a:t>Design/edit 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that core questions are added to the </a:t>
            </a:r>
            <a:r>
              <a:rPr lang="en-US" dirty="0" err="1"/>
              <a:t>xls</a:t>
            </a:r>
            <a:r>
              <a:rPr lang="en-US" dirty="0"/>
              <a:t> questionnaire.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Upload it to the ODK server.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EA6F0C-A0B7-474A-9C17-00C9883F49EA}"/>
              </a:ext>
            </a:extLst>
          </p:cNvPr>
          <p:cNvSpPr/>
          <p:nvPr/>
        </p:nvSpPr>
        <p:spPr>
          <a:xfrm>
            <a:off x="8277708" y="3402385"/>
            <a:ext cx="2238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final results</a:t>
            </a:r>
          </a:p>
          <a:p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D059F0-C732-4575-B70F-7AB5C38FE53C}"/>
              </a:ext>
            </a:extLst>
          </p:cNvPr>
          <p:cNvSpPr/>
          <p:nvPr/>
        </p:nvSpPr>
        <p:spPr>
          <a:xfrm>
            <a:off x="6277837" y="3357478"/>
            <a:ext cx="22384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if the responses are correctly sent and received to the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on the data quality.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 data quality issue to the Field Supervisors.</a:t>
            </a:r>
          </a:p>
        </p:txBody>
      </p:sp>
    </p:spTree>
    <p:extLst>
      <p:ext uri="{BB962C8B-B14F-4D97-AF65-F5344CB8AC3E}">
        <p14:creationId xmlns:p14="http://schemas.microsoft.com/office/powerpoint/2010/main" val="197818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EB7A-020D-419E-87FE-11E70783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14" y="108134"/>
            <a:ext cx="6562454" cy="1305738"/>
          </a:xfrm>
        </p:spPr>
        <p:txBody>
          <a:bodyPr/>
          <a:lstStyle/>
          <a:p>
            <a:r>
              <a:rPr lang="en-US" dirty="0"/>
              <a:t>Data Analyst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D62E7E-D330-4238-A1DC-7E676B3A5F79}"/>
              </a:ext>
            </a:extLst>
          </p:cNvPr>
          <p:cNvSpPr txBox="1">
            <a:spLocks/>
          </p:cNvSpPr>
          <p:nvPr/>
        </p:nvSpPr>
        <p:spPr>
          <a:xfrm>
            <a:off x="2022620" y="384950"/>
            <a:ext cx="8229600" cy="51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5D6A71-909F-496E-8DFA-BB7F4F8D041D}"/>
              </a:ext>
            </a:extLst>
          </p:cNvPr>
          <p:cNvGrpSpPr/>
          <p:nvPr/>
        </p:nvGrpSpPr>
        <p:grpSpPr>
          <a:xfrm>
            <a:off x="1978451" y="1162273"/>
            <a:ext cx="9371049" cy="1842709"/>
            <a:chOff x="1067818" y="1962642"/>
            <a:chExt cx="9137216" cy="2040892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1F55E941-030E-45D2-A93A-98BCE506E03F}"/>
                </a:ext>
              </a:extLst>
            </p:cNvPr>
            <p:cNvSpPr/>
            <p:nvPr/>
          </p:nvSpPr>
          <p:spPr>
            <a:xfrm>
              <a:off x="1067818" y="1962642"/>
              <a:ext cx="1905000" cy="1926530"/>
            </a:xfrm>
            <a:prstGeom prst="round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24C6AF88-1DC5-4A9D-A29C-199BB62C769B}"/>
                </a:ext>
              </a:extLst>
            </p:cNvPr>
            <p:cNvSpPr/>
            <p:nvPr/>
          </p:nvSpPr>
          <p:spPr>
            <a:xfrm>
              <a:off x="3712879" y="1987617"/>
              <a:ext cx="1927443" cy="1958542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303DFBE0-312D-4D5B-8529-8DD3F91646F9}"/>
                </a:ext>
              </a:extLst>
            </p:cNvPr>
            <p:cNvSpPr/>
            <p:nvPr/>
          </p:nvSpPr>
          <p:spPr>
            <a:xfrm>
              <a:off x="6167867" y="2001463"/>
              <a:ext cx="1905000" cy="192653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6C15E298-A74F-4F5A-8A1B-870570E29C80}"/>
                </a:ext>
              </a:extLst>
            </p:cNvPr>
            <p:cNvSpPr/>
            <p:nvPr/>
          </p:nvSpPr>
          <p:spPr>
            <a:xfrm>
              <a:off x="8300034" y="2077004"/>
              <a:ext cx="1905000" cy="192653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3E135B-AA6B-48C4-819A-72A69C5D4D80}"/>
                </a:ext>
              </a:extLst>
            </p:cNvPr>
            <p:cNvSpPr txBox="1"/>
            <p:nvPr/>
          </p:nvSpPr>
          <p:spPr>
            <a:xfrm>
              <a:off x="6706013" y="3561853"/>
              <a:ext cx="828704" cy="34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5D4905-7A7B-49FE-9B37-41F2E49F26F9}"/>
                </a:ext>
              </a:extLst>
            </p:cNvPr>
            <p:cNvSpPr txBox="1"/>
            <p:nvPr/>
          </p:nvSpPr>
          <p:spPr>
            <a:xfrm>
              <a:off x="1528498" y="3621701"/>
              <a:ext cx="916233" cy="34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C65C6F-6CB9-42E8-B657-97924814510A}"/>
                </a:ext>
              </a:extLst>
            </p:cNvPr>
            <p:cNvSpPr txBox="1"/>
            <p:nvPr/>
          </p:nvSpPr>
          <p:spPr>
            <a:xfrm>
              <a:off x="4241900" y="3564147"/>
              <a:ext cx="761495" cy="34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Collect</a:t>
              </a:r>
              <a:endParaRPr lang="fr-FR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0608E6-3087-4184-9441-572A86261448}"/>
                </a:ext>
              </a:extLst>
            </p:cNvPr>
            <p:cNvSpPr txBox="1"/>
            <p:nvPr/>
          </p:nvSpPr>
          <p:spPr>
            <a:xfrm>
              <a:off x="8765233" y="3581838"/>
              <a:ext cx="849023" cy="34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Analyse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BD2FA6C-3079-40DB-97FA-0BABD4D0C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66867" y="2346111"/>
              <a:ext cx="1078456" cy="10736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195967-E646-4E61-803A-DFE6AE6F5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71867" y="2375345"/>
              <a:ext cx="1783739" cy="104023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2D2F867-48B8-4A4A-BE80-495BF7CDB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37755" y="2447396"/>
              <a:ext cx="875385" cy="87109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6772E4D-2DF6-4139-BF3B-429E76FE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41533" y="2912492"/>
              <a:ext cx="522581" cy="649361"/>
            </a:xfrm>
            <a:prstGeom prst="rect">
              <a:avLst/>
            </a:prstGeom>
            <a:solidFill>
              <a:srgbClr val="50D2D3"/>
            </a:solidFill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2810A99-AE90-44AF-8D16-2D80E6953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0264" y="2682122"/>
              <a:ext cx="457841" cy="460739"/>
            </a:xfrm>
            <a:prstGeom prst="rect">
              <a:avLst/>
            </a:prstGeom>
            <a:solidFill>
              <a:srgbClr val="50D2D3"/>
            </a:solidFill>
          </p:spPr>
        </p:pic>
        <p:pic>
          <p:nvPicPr>
            <p:cNvPr id="38" name="Graphic 37" descr="Clipboard">
              <a:extLst>
                <a:ext uri="{FF2B5EF4-FFF2-40B4-BE49-F238E27FC236}">
                  <a16:creationId xmlns:a16="http://schemas.microsoft.com/office/drawing/2014/main" id="{175C3C71-B34C-4E55-8C4C-FBA0A7DC7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45623" y="1978047"/>
              <a:ext cx="888012" cy="888012"/>
            </a:xfrm>
            <a:prstGeom prst="rect">
              <a:avLst/>
            </a:prstGeom>
          </p:spPr>
        </p:pic>
        <p:pic>
          <p:nvPicPr>
            <p:cNvPr id="40" name="Graphic 39" descr="List">
              <a:extLst>
                <a:ext uri="{FF2B5EF4-FFF2-40B4-BE49-F238E27FC236}">
                  <a16:creationId xmlns:a16="http://schemas.microsoft.com/office/drawing/2014/main" id="{EE57FBE3-5B23-4BF8-82FD-047B807E8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24028" y="2205324"/>
              <a:ext cx="518203" cy="518203"/>
            </a:xfrm>
            <a:prstGeom prst="rect">
              <a:avLst/>
            </a:prstGeom>
          </p:spPr>
        </p:pic>
        <p:sp>
          <p:nvSpPr>
            <p:cNvPr id="44" name="Arrow: Curved Right 43">
              <a:extLst>
                <a:ext uri="{FF2B5EF4-FFF2-40B4-BE49-F238E27FC236}">
                  <a16:creationId xmlns:a16="http://schemas.microsoft.com/office/drawing/2014/main" id="{A67973F3-2AA9-488A-A7A0-502BFB38A5C6}"/>
                </a:ext>
              </a:extLst>
            </p:cNvPr>
            <p:cNvSpPr/>
            <p:nvPr/>
          </p:nvSpPr>
          <p:spPr>
            <a:xfrm rot="2897642">
              <a:off x="1424383" y="2067550"/>
              <a:ext cx="269211" cy="617399"/>
            </a:xfrm>
            <a:prstGeom prst="curvedRightArrow">
              <a:avLst>
                <a:gd name="adj1" fmla="val 25000"/>
                <a:gd name="adj2" fmla="val 50000"/>
                <a:gd name="adj3" fmla="val 46947"/>
              </a:avLst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Arrow: Curved Right 44">
              <a:extLst>
                <a:ext uri="{FF2B5EF4-FFF2-40B4-BE49-F238E27FC236}">
                  <a16:creationId xmlns:a16="http://schemas.microsoft.com/office/drawing/2014/main" id="{B3538F53-F276-434F-9D37-FC2D4B2B2A2E}"/>
                </a:ext>
              </a:extLst>
            </p:cNvPr>
            <p:cNvSpPr/>
            <p:nvPr/>
          </p:nvSpPr>
          <p:spPr>
            <a:xfrm rot="16959720">
              <a:off x="1571908" y="3153506"/>
              <a:ext cx="240988" cy="622757"/>
            </a:xfrm>
            <a:prstGeom prst="curvedRightArrow">
              <a:avLst>
                <a:gd name="adj1" fmla="val 25000"/>
                <a:gd name="adj2" fmla="val 50000"/>
                <a:gd name="adj3" fmla="val 46947"/>
              </a:avLst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F98EE33-B48E-400E-8C38-8FCB08B76356}"/>
              </a:ext>
            </a:extLst>
          </p:cNvPr>
          <p:cNvSpPr txBox="1"/>
          <p:nvPr/>
        </p:nvSpPr>
        <p:spPr>
          <a:xfrm>
            <a:off x="1789033" y="3308881"/>
            <a:ext cx="2330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the </a:t>
            </a:r>
            <a:r>
              <a:rPr lang="en-US" dirty="0" err="1"/>
              <a:t>xls</a:t>
            </a:r>
            <a:r>
              <a:rPr lang="en-US" dirty="0"/>
              <a:t>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Edit the </a:t>
            </a:r>
            <a:r>
              <a:rPr lang="en-US" dirty="0" err="1"/>
              <a:t>xls</a:t>
            </a:r>
            <a:r>
              <a:rPr lang="en-US" dirty="0"/>
              <a:t>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the form and eventually apply changes.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BA5CD6-227D-4949-8F0B-B95A6FB3F879}"/>
              </a:ext>
            </a:extLst>
          </p:cNvPr>
          <p:cNvSpPr txBox="1"/>
          <p:nvPr/>
        </p:nvSpPr>
        <p:spPr>
          <a:xfrm>
            <a:off x="7036033" y="3247957"/>
            <a:ext cx="22494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the data collected through ODK Aggregate platform;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Monitor the incoming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Export the data from </a:t>
            </a:r>
            <a:r>
              <a:rPr lang="en-US" dirty="0" err="1"/>
              <a:t>odk</a:t>
            </a:r>
            <a:r>
              <a:rPr lang="en-US" dirty="0"/>
              <a:t> aggregate into csv format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A8730B-3163-4DFF-BF04-AE53EF055DDC}"/>
              </a:ext>
            </a:extLst>
          </p:cNvPr>
          <p:cNvSpPr txBox="1"/>
          <p:nvPr/>
        </p:nvSpPr>
        <p:spPr>
          <a:xfrm>
            <a:off x="9395749" y="3247957"/>
            <a:ext cx="21975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 the data in </a:t>
            </a:r>
            <a:r>
              <a:rPr lang="en-US" dirty="0" err="1"/>
              <a:t>spss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the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the graphs and charts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Prepare the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57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EB7A-020D-419E-87FE-11E70783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14" y="108134"/>
            <a:ext cx="6562454" cy="1305738"/>
          </a:xfrm>
        </p:spPr>
        <p:txBody>
          <a:bodyPr/>
          <a:lstStyle/>
          <a:p>
            <a:r>
              <a:rPr lang="en-US" dirty="0"/>
              <a:t>IT Focal Point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D62E7E-D330-4238-A1DC-7E676B3A5F79}"/>
              </a:ext>
            </a:extLst>
          </p:cNvPr>
          <p:cNvSpPr txBox="1">
            <a:spLocks/>
          </p:cNvSpPr>
          <p:nvPr/>
        </p:nvSpPr>
        <p:spPr>
          <a:xfrm>
            <a:off x="2022620" y="384950"/>
            <a:ext cx="8229600" cy="51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5D6A71-909F-496E-8DFA-BB7F4F8D041D}"/>
              </a:ext>
            </a:extLst>
          </p:cNvPr>
          <p:cNvGrpSpPr/>
          <p:nvPr/>
        </p:nvGrpSpPr>
        <p:grpSpPr>
          <a:xfrm>
            <a:off x="1451895" y="1413872"/>
            <a:ext cx="9371049" cy="1842709"/>
            <a:chOff x="1067818" y="1962642"/>
            <a:chExt cx="9137216" cy="2040892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1F55E941-030E-45D2-A93A-98BCE506E03F}"/>
                </a:ext>
              </a:extLst>
            </p:cNvPr>
            <p:cNvSpPr/>
            <p:nvPr/>
          </p:nvSpPr>
          <p:spPr>
            <a:xfrm>
              <a:off x="1067818" y="1962642"/>
              <a:ext cx="1905000" cy="1926530"/>
            </a:xfrm>
            <a:prstGeom prst="round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24C6AF88-1DC5-4A9D-A29C-199BB62C769B}"/>
                </a:ext>
              </a:extLst>
            </p:cNvPr>
            <p:cNvSpPr/>
            <p:nvPr/>
          </p:nvSpPr>
          <p:spPr>
            <a:xfrm>
              <a:off x="3712879" y="1987617"/>
              <a:ext cx="1927443" cy="1958542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303DFBE0-312D-4D5B-8529-8DD3F91646F9}"/>
                </a:ext>
              </a:extLst>
            </p:cNvPr>
            <p:cNvSpPr/>
            <p:nvPr/>
          </p:nvSpPr>
          <p:spPr>
            <a:xfrm>
              <a:off x="6167867" y="2001463"/>
              <a:ext cx="1905000" cy="192653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6C15E298-A74F-4F5A-8A1B-870570E29C80}"/>
                </a:ext>
              </a:extLst>
            </p:cNvPr>
            <p:cNvSpPr/>
            <p:nvPr/>
          </p:nvSpPr>
          <p:spPr>
            <a:xfrm>
              <a:off x="8300034" y="2077004"/>
              <a:ext cx="1905000" cy="192653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3E135B-AA6B-48C4-819A-72A69C5D4D80}"/>
                </a:ext>
              </a:extLst>
            </p:cNvPr>
            <p:cNvSpPr txBox="1"/>
            <p:nvPr/>
          </p:nvSpPr>
          <p:spPr>
            <a:xfrm>
              <a:off x="6706013" y="3561853"/>
              <a:ext cx="828704" cy="34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5D4905-7A7B-49FE-9B37-41F2E49F26F9}"/>
                </a:ext>
              </a:extLst>
            </p:cNvPr>
            <p:cNvSpPr txBox="1"/>
            <p:nvPr/>
          </p:nvSpPr>
          <p:spPr>
            <a:xfrm>
              <a:off x="1528498" y="3621701"/>
              <a:ext cx="916233" cy="34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C65C6F-6CB9-42E8-B657-97924814510A}"/>
                </a:ext>
              </a:extLst>
            </p:cNvPr>
            <p:cNvSpPr txBox="1"/>
            <p:nvPr/>
          </p:nvSpPr>
          <p:spPr>
            <a:xfrm>
              <a:off x="4241900" y="3564147"/>
              <a:ext cx="761495" cy="34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Collect</a:t>
              </a:r>
              <a:endParaRPr lang="fr-FR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0608E6-3087-4184-9441-572A86261448}"/>
                </a:ext>
              </a:extLst>
            </p:cNvPr>
            <p:cNvSpPr txBox="1"/>
            <p:nvPr/>
          </p:nvSpPr>
          <p:spPr>
            <a:xfrm>
              <a:off x="8765233" y="3581838"/>
              <a:ext cx="849023" cy="34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Analyse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BD2FA6C-3079-40DB-97FA-0BABD4D0C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66867" y="2346111"/>
              <a:ext cx="1078456" cy="10736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195967-E646-4E61-803A-DFE6AE6F5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71867" y="2375345"/>
              <a:ext cx="1783739" cy="104023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2D2F867-48B8-4A4A-BE80-495BF7CDB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37755" y="2447396"/>
              <a:ext cx="875385" cy="87109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6772E4D-2DF6-4139-BF3B-429E76FE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41533" y="2912492"/>
              <a:ext cx="522581" cy="649361"/>
            </a:xfrm>
            <a:prstGeom prst="rect">
              <a:avLst/>
            </a:prstGeom>
            <a:solidFill>
              <a:srgbClr val="50D2D3"/>
            </a:solidFill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2810A99-AE90-44AF-8D16-2D80E6953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0264" y="2682122"/>
              <a:ext cx="457841" cy="460739"/>
            </a:xfrm>
            <a:prstGeom prst="rect">
              <a:avLst/>
            </a:prstGeom>
            <a:solidFill>
              <a:srgbClr val="50D2D3"/>
            </a:solidFill>
          </p:spPr>
        </p:pic>
        <p:pic>
          <p:nvPicPr>
            <p:cNvPr id="38" name="Graphic 37" descr="Clipboard">
              <a:extLst>
                <a:ext uri="{FF2B5EF4-FFF2-40B4-BE49-F238E27FC236}">
                  <a16:creationId xmlns:a16="http://schemas.microsoft.com/office/drawing/2014/main" id="{175C3C71-B34C-4E55-8C4C-FBA0A7DC7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45623" y="1978047"/>
              <a:ext cx="888012" cy="888012"/>
            </a:xfrm>
            <a:prstGeom prst="rect">
              <a:avLst/>
            </a:prstGeom>
          </p:spPr>
        </p:pic>
        <p:pic>
          <p:nvPicPr>
            <p:cNvPr id="40" name="Graphic 39" descr="List">
              <a:extLst>
                <a:ext uri="{FF2B5EF4-FFF2-40B4-BE49-F238E27FC236}">
                  <a16:creationId xmlns:a16="http://schemas.microsoft.com/office/drawing/2014/main" id="{EE57FBE3-5B23-4BF8-82FD-047B807E8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24028" y="2205324"/>
              <a:ext cx="518203" cy="518203"/>
            </a:xfrm>
            <a:prstGeom prst="rect">
              <a:avLst/>
            </a:prstGeom>
          </p:spPr>
        </p:pic>
        <p:sp>
          <p:nvSpPr>
            <p:cNvPr id="44" name="Arrow: Curved Right 43">
              <a:extLst>
                <a:ext uri="{FF2B5EF4-FFF2-40B4-BE49-F238E27FC236}">
                  <a16:creationId xmlns:a16="http://schemas.microsoft.com/office/drawing/2014/main" id="{A67973F3-2AA9-488A-A7A0-502BFB38A5C6}"/>
                </a:ext>
              </a:extLst>
            </p:cNvPr>
            <p:cNvSpPr/>
            <p:nvPr/>
          </p:nvSpPr>
          <p:spPr>
            <a:xfrm rot="2897642">
              <a:off x="1424383" y="2067550"/>
              <a:ext cx="269211" cy="617399"/>
            </a:xfrm>
            <a:prstGeom prst="curvedRightArrow">
              <a:avLst>
                <a:gd name="adj1" fmla="val 25000"/>
                <a:gd name="adj2" fmla="val 50000"/>
                <a:gd name="adj3" fmla="val 46947"/>
              </a:avLst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Arrow: Curved Right 44">
              <a:extLst>
                <a:ext uri="{FF2B5EF4-FFF2-40B4-BE49-F238E27FC236}">
                  <a16:creationId xmlns:a16="http://schemas.microsoft.com/office/drawing/2014/main" id="{B3538F53-F276-434F-9D37-FC2D4B2B2A2E}"/>
                </a:ext>
              </a:extLst>
            </p:cNvPr>
            <p:cNvSpPr/>
            <p:nvPr/>
          </p:nvSpPr>
          <p:spPr>
            <a:xfrm rot="16959720">
              <a:off x="1571908" y="3153506"/>
              <a:ext cx="240988" cy="622757"/>
            </a:xfrm>
            <a:prstGeom prst="curvedRightArrow">
              <a:avLst>
                <a:gd name="adj1" fmla="val 25000"/>
                <a:gd name="adj2" fmla="val 50000"/>
                <a:gd name="adj3" fmla="val 46947"/>
              </a:avLst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F98EE33-B48E-400E-8C38-8FCB08B76356}"/>
              </a:ext>
            </a:extLst>
          </p:cNvPr>
          <p:cNvSpPr txBox="1"/>
          <p:nvPr/>
        </p:nvSpPr>
        <p:spPr>
          <a:xfrm>
            <a:off x="1318468" y="3376246"/>
            <a:ext cx="24333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that the </a:t>
            </a:r>
            <a:r>
              <a:rPr lang="en-US" dirty="0" err="1"/>
              <a:t>odk</a:t>
            </a:r>
            <a:r>
              <a:rPr lang="en-US" dirty="0"/>
              <a:t> serve is online.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that the  mobile devices are  functioning.</a:t>
            </a:r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FBF5D2-995C-4A2B-B931-E4942CBB39E5}"/>
              </a:ext>
            </a:extLst>
          </p:cNvPr>
          <p:cNvSpPr txBox="1"/>
          <p:nvPr/>
        </p:nvSpPr>
        <p:spPr>
          <a:xfrm>
            <a:off x="4164646" y="3376246"/>
            <a:ext cx="21444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 support to Supervisors and Enumerators on mobile troubleshooting (both software and hardware);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BA5CD6-227D-4949-8F0B-B95A6FB3F879}"/>
              </a:ext>
            </a:extLst>
          </p:cNvPr>
          <p:cNvSpPr txBox="1"/>
          <p:nvPr/>
        </p:nvSpPr>
        <p:spPr>
          <a:xfrm>
            <a:off x="6900211" y="3527234"/>
            <a:ext cx="2042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Ensure that backup of the </a:t>
            </a:r>
            <a:r>
              <a:rPr lang="en-US" dirty="0" err="1"/>
              <a:t>sercver</a:t>
            </a:r>
            <a:r>
              <a:rPr lang="en-US" dirty="0"/>
              <a:t> is done in timely manner.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89EF23-E130-4DD0-AB4C-ED2B8EBA6441}"/>
              </a:ext>
            </a:extLst>
          </p:cNvPr>
          <p:cNvSpPr txBox="1"/>
          <p:nvPr/>
        </p:nvSpPr>
        <p:spPr>
          <a:xfrm>
            <a:off x="9733178" y="3376246"/>
            <a:ext cx="145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56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EB7A-020D-419E-87FE-11E70783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14" y="108134"/>
            <a:ext cx="6562454" cy="1305738"/>
          </a:xfrm>
        </p:spPr>
        <p:txBody>
          <a:bodyPr/>
          <a:lstStyle/>
          <a:p>
            <a:r>
              <a:rPr lang="en-US" dirty="0"/>
              <a:t>Field Supervisor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D62E7E-D330-4238-A1DC-7E676B3A5F79}"/>
              </a:ext>
            </a:extLst>
          </p:cNvPr>
          <p:cNvSpPr txBox="1">
            <a:spLocks/>
          </p:cNvSpPr>
          <p:nvPr/>
        </p:nvSpPr>
        <p:spPr>
          <a:xfrm>
            <a:off x="2022620" y="384950"/>
            <a:ext cx="8229600" cy="51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5D6A71-909F-496E-8DFA-BB7F4F8D041D}"/>
              </a:ext>
            </a:extLst>
          </p:cNvPr>
          <p:cNvGrpSpPr/>
          <p:nvPr/>
        </p:nvGrpSpPr>
        <p:grpSpPr>
          <a:xfrm>
            <a:off x="1451895" y="1413872"/>
            <a:ext cx="9371049" cy="1842709"/>
            <a:chOff x="1067818" y="1962642"/>
            <a:chExt cx="9137216" cy="2040892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1F55E941-030E-45D2-A93A-98BCE506E03F}"/>
                </a:ext>
              </a:extLst>
            </p:cNvPr>
            <p:cNvSpPr/>
            <p:nvPr/>
          </p:nvSpPr>
          <p:spPr>
            <a:xfrm>
              <a:off x="1067818" y="1962642"/>
              <a:ext cx="1905000" cy="1926530"/>
            </a:xfrm>
            <a:prstGeom prst="round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24C6AF88-1DC5-4A9D-A29C-199BB62C769B}"/>
                </a:ext>
              </a:extLst>
            </p:cNvPr>
            <p:cNvSpPr/>
            <p:nvPr/>
          </p:nvSpPr>
          <p:spPr>
            <a:xfrm>
              <a:off x="3712879" y="1987617"/>
              <a:ext cx="1927443" cy="1958542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303DFBE0-312D-4D5B-8529-8DD3F91646F9}"/>
                </a:ext>
              </a:extLst>
            </p:cNvPr>
            <p:cNvSpPr/>
            <p:nvPr/>
          </p:nvSpPr>
          <p:spPr>
            <a:xfrm>
              <a:off x="6167867" y="2001463"/>
              <a:ext cx="1905000" cy="192653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6C15E298-A74F-4F5A-8A1B-870570E29C80}"/>
                </a:ext>
              </a:extLst>
            </p:cNvPr>
            <p:cNvSpPr/>
            <p:nvPr/>
          </p:nvSpPr>
          <p:spPr>
            <a:xfrm>
              <a:off x="8300034" y="2077004"/>
              <a:ext cx="1905000" cy="192653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3E135B-AA6B-48C4-819A-72A69C5D4D80}"/>
                </a:ext>
              </a:extLst>
            </p:cNvPr>
            <p:cNvSpPr txBox="1"/>
            <p:nvPr/>
          </p:nvSpPr>
          <p:spPr>
            <a:xfrm>
              <a:off x="6706013" y="3561853"/>
              <a:ext cx="828704" cy="34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5D4905-7A7B-49FE-9B37-41F2E49F26F9}"/>
                </a:ext>
              </a:extLst>
            </p:cNvPr>
            <p:cNvSpPr txBox="1"/>
            <p:nvPr/>
          </p:nvSpPr>
          <p:spPr>
            <a:xfrm>
              <a:off x="1528498" y="3621701"/>
              <a:ext cx="916233" cy="34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C65C6F-6CB9-42E8-B657-97924814510A}"/>
                </a:ext>
              </a:extLst>
            </p:cNvPr>
            <p:cNvSpPr txBox="1"/>
            <p:nvPr/>
          </p:nvSpPr>
          <p:spPr>
            <a:xfrm>
              <a:off x="4241900" y="3564147"/>
              <a:ext cx="761495" cy="34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Collect</a:t>
              </a:r>
              <a:endParaRPr lang="fr-FR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0608E6-3087-4184-9441-572A86261448}"/>
                </a:ext>
              </a:extLst>
            </p:cNvPr>
            <p:cNvSpPr txBox="1"/>
            <p:nvPr/>
          </p:nvSpPr>
          <p:spPr>
            <a:xfrm>
              <a:off x="8765233" y="3581838"/>
              <a:ext cx="849023" cy="34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Analyse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BD2FA6C-3079-40DB-97FA-0BABD4D0C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66867" y="2346111"/>
              <a:ext cx="1078456" cy="10736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195967-E646-4E61-803A-DFE6AE6F5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71867" y="2375345"/>
              <a:ext cx="1783739" cy="104023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2D2F867-48B8-4A4A-BE80-495BF7CDB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37755" y="2447396"/>
              <a:ext cx="875385" cy="87109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6772E4D-2DF6-4139-BF3B-429E76FE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41533" y="2912492"/>
              <a:ext cx="522581" cy="649361"/>
            </a:xfrm>
            <a:prstGeom prst="rect">
              <a:avLst/>
            </a:prstGeom>
            <a:solidFill>
              <a:srgbClr val="50D2D3"/>
            </a:solidFill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2810A99-AE90-44AF-8D16-2D80E6953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0264" y="2682122"/>
              <a:ext cx="457841" cy="460739"/>
            </a:xfrm>
            <a:prstGeom prst="rect">
              <a:avLst/>
            </a:prstGeom>
            <a:solidFill>
              <a:srgbClr val="50D2D3"/>
            </a:solidFill>
          </p:spPr>
        </p:pic>
        <p:pic>
          <p:nvPicPr>
            <p:cNvPr id="38" name="Graphic 37" descr="Clipboard">
              <a:extLst>
                <a:ext uri="{FF2B5EF4-FFF2-40B4-BE49-F238E27FC236}">
                  <a16:creationId xmlns:a16="http://schemas.microsoft.com/office/drawing/2014/main" id="{175C3C71-B34C-4E55-8C4C-FBA0A7DC7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45623" y="1978047"/>
              <a:ext cx="888012" cy="888012"/>
            </a:xfrm>
            <a:prstGeom prst="rect">
              <a:avLst/>
            </a:prstGeom>
          </p:spPr>
        </p:pic>
        <p:pic>
          <p:nvPicPr>
            <p:cNvPr id="40" name="Graphic 39" descr="List">
              <a:extLst>
                <a:ext uri="{FF2B5EF4-FFF2-40B4-BE49-F238E27FC236}">
                  <a16:creationId xmlns:a16="http://schemas.microsoft.com/office/drawing/2014/main" id="{EE57FBE3-5B23-4BF8-82FD-047B807E8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24028" y="2205324"/>
              <a:ext cx="518203" cy="518203"/>
            </a:xfrm>
            <a:prstGeom prst="rect">
              <a:avLst/>
            </a:prstGeom>
          </p:spPr>
        </p:pic>
        <p:sp>
          <p:nvSpPr>
            <p:cNvPr id="44" name="Arrow: Curved Right 43">
              <a:extLst>
                <a:ext uri="{FF2B5EF4-FFF2-40B4-BE49-F238E27FC236}">
                  <a16:creationId xmlns:a16="http://schemas.microsoft.com/office/drawing/2014/main" id="{A67973F3-2AA9-488A-A7A0-502BFB38A5C6}"/>
                </a:ext>
              </a:extLst>
            </p:cNvPr>
            <p:cNvSpPr/>
            <p:nvPr/>
          </p:nvSpPr>
          <p:spPr>
            <a:xfrm rot="2897642">
              <a:off x="1424383" y="2067550"/>
              <a:ext cx="269211" cy="617399"/>
            </a:xfrm>
            <a:prstGeom prst="curvedRightArrow">
              <a:avLst>
                <a:gd name="adj1" fmla="val 25000"/>
                <a:gd name="adj2" fmla="val 50000"/>
                <a:gd name="adj3" fmla="val 46947"/>
              </a:avLst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Arrow: Curved Right 44">
              <a:extLst>
                <a:ext uri="{FF2B5EF4-FFF2-40B4-BE49-F238E27FC236}">
                  <a16:creationId xmlns:a16="http://schemas.microsoft.com/office/drawing/2014/main" id="{B3538F53-F276-434F-9D37-FC2D4B2B2A2E}"/>
                </a:ext>
              </a:extLst>
            </p:cNvPr>
            <p:cNvSpPr/>
            <p:nvPr/>
          </p:nvSpPr>
          <p:spPr>
            <a:xfrm rot="16959720">
              <a:off x="1571908" y="3153506"/>
              <a:ext cx="240988" cy="622757"/>
            </a:xfrm>
            <a:prstGeom prst="curvedRightArrow">
              <a:avLst>
                <a:gd name="adj1" fmla="val 25000"/>
                <a:gd name="adj2" fmla="val 50000"/>
                <a:gd name="adj3" fmla="val 46947"/>
              </a:avLst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F98EE33-B48E-400E-8C38-8FCB08B76356}"/>
              </a:ext>
            </a:extLst>
          </p:cNvPr>
          <p:cNvSpPr txBox="1"/>
          <p:nvPr/>
        </p:nvSpPr>
        <p:spPr>
          <a:xfrm>
            <a:off x="1297825" y="3281087"/>
            <a:ext cx="2260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Refresh Training to enumerators-social workers.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FBF5D2-995C-4A2B-B931-E4942CBB39E5}"/>
              </a:ext>
            </a:extLst>
          </p:cNvPr>
          <p:cNvSpPr txBox="1"/>
          <p:nvPr/>
        </p:nvSpPr>
        <p:spPr>
          <a:xfrm>
            <a:off x="3949634" y="3281087"/>
            <a:ext cx="2634856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/>
              <a:t>Check that the tablets are working properly.</a:t>
            </a: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/>
              <a:t>Supervise enumerators in the field and at SDC site</a:t>
            </a:r>
          </a:p>
          <a:p>
            <a:pPr marL="28575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dirty="0"/>
              <a:t>Support/</a:t>
            </a:r>
            <a:r>
              <a:rPr lang="fr-FR" dirty="0" err="1"/>
              <a:t>troubleshoot</a:t>
            </a:r>
            <a:r>
              <a:rPr lang="fr-FR" dirty="0"/>
              <a:t>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problems</a:t>
            </a:r>
            <a:endParaRPr lang="en-US" dirty="0"/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/>
              <a:t>Check data quality before submitting.</a:t>
            </a:r>
          </a:p>
          <a:p>
            <a:pPr marL="28575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/>
              <a:t>Submit responses to the ODK server</a:t>
            </a: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11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EB7A-020D-419E-87FE-11E70783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14" y="108134"/>
            <a:ext cx="6562454" cy="1305738"/>
          </a:xfrm>
        </p:spPr>
        <p:txBody>
          <a:bodyPr/>
          <a:lstStyle/>
          <a:p>
            <a:r>
              <a:rPr lang="en-US" dirty="0"/>
              <a:t>Enumerator/ Social Worker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D62E7E-D330-4238-A1DC-7E676B3A5F79}"/>
              </a:ext>
            </a:extLst>
          </p:cNvPr>
          <p:cNvSpPr txBox="1">
            <a:spLocks/>
          </p:cNvSpPr>
          <p:nvPr/>
        </p:nvSpPr>
        <p:spPr>
          <a:xfrm>
            <a:off x="2022620" y="384950"/>
            <a:ext cx="8229600" cy="51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5D6A71-909F-496E-8DFA-BB7F4F8D041D}"/>
              </a:ext>
            </a:extLst>
          </p:cNvPr>
          <p:cNvGrpSpPr/>
          <p:nvPr/>
        </p:nvGrpSpPr>
        <p:grpSpPr>
          <a:xfrm>
            <a:off x="1451895" y="1413872"/>
            <a:ext cx="9371049" cy="1842709"/>
            <a:chOff x="1067818" y="1962642"/>
            <a:chExt cx="9137216" cy="2040892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1F55E941-030E-45D2-A93A-98BCE506E03F}"/>
                </a:ext>
              </a:extLst>
            </p:cNvPr>
            <p:cNvSpPr/>
            <p:nvPr/>
          </p:nvSpPr>
          <p:spPr>
            <a:xfrm>
              <a:off x="1067818" y="1962642"/>
              <a:ext cx="1905000" cy="1926530"/>
            </a:xfrm>
            <a:prstGeom prst="round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24C6AF88-1DC5-4A9D-A29C-199BB62C769B}"/>
                </a:ext>
              </a:extLst>
            </p:cNvPr>
            <p:cNvSpPr/>
            <p:nvPr/>
          </p:nvSpPr>
          <p:spPr>
            <a:xfrm>
              <a:off x="3712879" y="1987617"/>
              <a:ext cx="1927443" cy="1958542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303DFBE0-312D-4D5B-8529-8DD3F91646F9}"/>
                </a:ext>
              </a:extLst>
            </p:cNvPr>
            <p:cNvSpPr/>
            <p:nvPr/>
          </p:nvSpPr>
          <p:spPr>
            <a:xfrm>
              <a:off x="6167867" y="2001463"/>
              <a:ext cx="1905000" cy="192653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6C15E298-A74F-4F5A-8A1B-870570E29C80}"/>
                </a:ext>
              </a:extLst>
            </p:cNvPr>
            <p:cNvSpPr/>
            <p:nvPr/>
          </p:nvSpPr>
          <p:spPr>
            <a:xfrm>
              <a:off x="8300034" y="2077004"/>
              <a:ext cx="1905000" cy="192653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3E135B-AA6B-48C4-819A-72A69C5D4D80}"/>
                </a:ext>
              </a:extLst>
            </p:cNvPr>
            <p:cNvSpPr txBox="1"/>
            <p:nvPr/>
          </p:nvSpPr>
          <p:spPr>
            <a:xfrm>
              <a:off x="6706013" y="3561853"/>
              <a:ext cx="828704" cy="34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5D4905-7A7B-49FE-9B37-41F2E49F26F9}"/>
                </a:ext>
              </a:extLst>
            </p:cNvPr>
            <p:cNvSpPr txBox="1"/>
            <p:nvPr/>
          </p:nvSpPr>
          <p:spPr>
            <a:xfrm>
              <a:off x="1528498" y="3621701"/>
              <a:ext cx="916233" cy="34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C65C6F-6CB9-42E8-B657-97924814510A}"/>
                </a:ext>
              </a:extLst>
            </p:cNvPr>
            <p:cNvSpPr txBox="1"/>
            <p:nvPr/>
          </p:nvSpPr>
          <p:spPr>
            <a:xfrm>
              <a:off x="4241900" y="3564147"/>
              <a:ext cx="761495" cy="34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Collect</a:t>
              </a:r>
              <a:endParaRPr lang="fr-FR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0608E6-3087-4184-9441-572A86261448}"/>
                </a:ext>
              </a:extLst>
            </p:cNvPr>
            <p:cNvSpPr txBox="1"/>
            <p:nvPr/>
          </p:nvSpPr>
          <p:spPr>
            <a:xfrm>
              <a:off x="8765233" y="3581838"/>
              <a:ext cx="849023" cy="34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Analyse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BD2FA6C-3079-40DB-97FA-0BABD4D0C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66867" y="2346111"/>
              <a:ext cx="1078456" cy="10736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195967-E646-4E61-803A-DFE6AE6F5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71867" y="2375345"/>
              <a:ext cx="1783739" cy="104023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2D2F867-48B8-4A4A-BE80-495BF7CDB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37755" y="2447396"/>
              <a:ext cx="875385" cy="87109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6772E4D-2DF6-4139-BF3B-429E76FE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41533" y="2912492"/>
              <a:ext cx="522581" cy="649361"/>
            </a:xfrm>
            <a:prstGeom prst="rect">
              <a:avLst/>
            </a:prstGeom>
            <a:solidFill>
              <a:srgbClr val="50D2D3"/>
            </a:solidFill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2810A99-AE90-44AF-8D16-2D80E6953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0264" y="2682122"/>
              <a:ext cx="457841" cy="460739"/>
            </a:xfrm>
            <a:prstGeom prst="rect">
              <a:avLst/>
            </a:prstGeom>
            <a:solidFill>
              <a:srgbClr val="50D2D3"/>
            </a:solidFill>
          </p:spPr>
        </p:pic>
        <p:pic>
          <p:nvPicPr>
            <p:cNvPr id="38" name="Graphic 37" descr="Clipboard">
              <a:extLst>
                <a:ext uri="{FF2B5EF4-FFF2-40B4-BE49-F238E27FC236}">
                  <a16:creationId xmlns:a16="http://schemas.microsoft.com/office/drawing/2014/main" id="{175C3C71-B34C-4E55-8C4C-FBA0A7DC7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45623" y="1978047"/>
              <a:ext cx="888012" cy="888012"/>
            </a:xfrm>
            <a:prstGeom prst="rect">
              <a:avLst/>
            </a:prstGeom>
          </p:spPr>
        </p:pic>
        <p:pic>
          <p:nvPicPr>
            <p:cNvPr id="40" name="Graphic 39" descr="List">
              <a:extLst>
                <a:ext uri="{FF2B5EF4-FFF2-40B4-BE49-F238E27FC236}">
                  <a16:creationId xmlns:a16="http://schemas.microsoft.com/office/drawing/2014/main" id="{EE57FBE3-5B23-4BF8-82FD-047B807E8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24028" y="2205324"/>
              <a:ext cx="518203" cy="518203"/>
            </a:xfrm>
            <a:prstGeom prst="rect">
              <a:avLst/>
            </a:prstGeom>
          </p:spPr>
        </p:pic>
        <p:sp>
          <p:nvSpPr>
            <p:cNvPr id="44" name="Arrow: Curved Right 43">
              <a:extLst>
                <a:ext uri="{FF2B5EF4-FFF2-40B4-BE49-F238E27FC236}">
                  <a16:creationId xmlns:a16="http://schemas.microsoft.com/office/drawing/2014/main" id="{A67973F3-2AA9-488A-A7A0-502BFB38A5C6}"/>
                </a:ext>
              </a:extLst>
            </p:cNvPr>
            <p:cNvSpPr/>
            <p:nvPr/>
          </p:nvSpPr>
          <p:spPr>
            <a:xfrm rot="2897642">
              <a:off x="1424383" y="2067550"/>
              <a:ext cx="269211" cy="617399"/>
            </a:xfrm>
            <a:prstGeom prst="curvedRightArrow">
              <a:avLst>
                <a:gd name="adj1" fmla="val 25000"/>
                <a:gd name="adj2" fmla="val 50000"/>
                <a:gd name="adj3" fmla="val 46947"/>
              </a:avLst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Arrow: Curved Right 44">
              <a:extLst>
                <a:ext uri="{FF2B5EF4-FFF2-40B4-BE49-F238E27FC236}">
                  <a16:creationId xmlns:a16="http://schemas.microsoft.com/office/drawing/2014/main" id="{B3538F53-F276-434F-9D37-FC2D4B2B2A2E}"/>
                </a:ext>
              </a:extLst>
            </p:cNvPr>
            <p:cNvSpPr/>
            <p:nvPr/>
          </p:nvSpPr>
          <p:spPr>
            <a:xfrm rot="16959720">
              <a:off x="1571908" y="3153506"/>
              <a:ext cx="240988" cy="622757"/>
            </a:xfrm>
            <a:prstGeom prst="curvedRightArrow">
              <a:avLst>
                <a:gd name="adj1" fmla="val 25000"/>
                <a:gd name="adj2" fmla="val 50000"/>
                <a:gd name="adj3" fmla="val 46947"/>
              </a:avLst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AFBF5D2-995C-4A2B-B931-E4942CBB39E5}"/>
              </a:ext>
            </a:extLst>
          </p:cNvPr>
          <p:cNvSpPr txBox="1"/>
          <p:nvPr/>
        </p:nvSpPr>
        <p:spPr>
          <a:xfrm>
            <a:off x="4034016" y="3231706"/>
            <a:ext cx="24739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the battery status before starting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Put the tablet in airplane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Active the </a:t>
            </a:r>
            <a:r>
              <a:rPr lang="en-US" dirty="0" err="1"/>
              <a:t>gps</a:t>
            </a:r>
            <a:r>
              <a:rPr lang="en-US" dirty="0"/>
              <a:t> trigger only when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care of the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 data at SDCs and Household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 the form as finalized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7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038" y="4166446"/>
            <a:ext cx="645688" cy="64568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568" y="1656689"/>
            <a:ext cx="712622" cy="71262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3674" y="305064"/>
            <a:ext cx="569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MDC PLATFORM - </a:t>
            </a:r>
            <a:r>
              <a:rPr lang="en-GB" sz="2000" i="1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Functionalities</a:t>
            </a:r>
            <a:endParaRPr lang="en-GB" sz="1600" i="1" dirty="0">
              <a:latin typeface="Georgia" panose="02040502050405020303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12" y="1883231"/>
            <a:ext cx="1243584" cy="12403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98960" y="3168558"/>
            <a:ext cx="894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Mobile</a:t>
            </a:r>
          </a:p>
          <a:p>
            <a:r>
              <a:rPr lang="en-US" i="1" dirty="0">
                <a:latin typeface="Georgia" panose="02040502050405020303" pitchFamily="18" charset="0"/>
              </a:rPr>
              <a:t> based</a:t>
            </a:r>
          </a:p>
        </p:txBody>
      </p:sp>
      <p:sp>
        <p:nvSpPr>
          <p:cNvPr id="3" name="Rectangle 2"/>
          <p:cNvSpPr/>
          <p:nvPr/>
        </p:nvSpPr>
        <p:spPr>
          <a:xfrm>
            <a:off x="2499256" y="3143535"/>
            <a:ext cx="2413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Georgia" panose="02040502050405020303" pitchFamily="18" charset="0"/>
              </a:rPr>
              <a:t>Questionnaire </a:t>
            </a:r>
          </a:p>
          <a:p>
            <a:pPr algn="ctr"/>
            <a:r>
              <a:rPr lang="en-US" i="1" dirty="0">
                <a:latin typeface="Georgia" panose="02040502050405020303" pitchFamily="18" charset="0"/>
              </a:rPr>
              <a:t>based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8603" y="3194227"/>
            <a:ext cx="1760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Georgia" panose="02040502050405020303" pitchFamily="18" charset="0"/>
              </a:rPr>
              <a:t>Data quality</a:t>
            </a:r>
          </a:p>
          <a:p>
            <a:pPr algn="ctr"/>
            <a:r>
              <a:rPr lang="en-US" i="1" dirty="0">
                <a:latin typeface="Georgia" panose="02040502050405020303" pitchFamily="18" charset="0"/>
              </a:rPr>
              <a:t> 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2116" y="3169494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Open source (Free)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23991" y="3234553"/>
            <a:ext cx="2649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i="1" dirty="0">
                <a:latin typeface="Georgia" panose="02040502050405020303" pitchFamily="18" charset="0"/>
              </a:rPr>
              <a:t>Different data formats supported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6358" y="5872584"/>
            <a:ext cx="4673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Georgia" panose="02040502050405020303" pitchFamily="18" charset="0"/>
              </a:rPr>
              <a:t>Data collection process management </a:t>
            </a:r>
          </a:p>
        </p:txBody>
      </p:sp>
      <p:sp>
        <p:nvSpPr>
          <p:cNvPr id="9" name="Rectangle 8"/>
          <p:cNvSpPr/>
          <p:nvPr/>
        </p:nvSpPr>
        <p:spPr>
          <a:xfrm>
            <a:off x="7379564" y="5850022"/>
            <a:ext cx="2433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i="1" dirty="0">
                <a:latin typeface="Georgia" panose="02040502050405020303" pitchFamily="18" charset="0"/>
              </a:rPr>
              <a:t>Data Management </a:t>
            </a:r>
          </a:p>
          <a:p>
            <a:pPr lvl="0">
              <a:defRPr/>
            </a:pPr>
            <a:r>
              <a:rPr lang="en-US" dirty="0"/>
              <a:t> 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7037" t="20675" r="18042" b="15799"/>
          <a:stretch/>
        </p:blipFill>
        <p:spPr>
          <a:xfrm rot="19554270">
            <a:off x="5165893" y="2281169"/>
            <a:ext cx="586854" cy="5459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6874" y="1910188"/>
            <a:ext cx="1240315" cy="12403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64" y="2138816"/>
            <a:ext cx="822960" cy="8229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t="6932"/>
          <a:stretch/>
        </p:blipFill>
        <p:spPr>
          <a:xfrm>
            <a:off x="9444992" y="2366782"/>
            <a:ext cx="865426" cy="8054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/>
          <a:srcRect t="10804"/>
          <a:stretch/>
        </p:blipFill>
        <p:spPr>
          <a:xfrm>
            <a:off x="10294846" y="2093997"/>
            <a:ext cx="757320" cy="67549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/>
          <a:srcRect t="10523" b="13263"/>
          <a:stretch/>
        </p:blipFill>
        <p:spPr>
          <a:xfrm>
            <a:off x="10251943" y="2746361"/>
            <a:ext cx="589105" cy="4489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3945" y="4741723"/>
            <a:ext cx="1268193" cy="12801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biLevel thresh="75000"/>
          </a:blip>
          <a:stretch>
            <a:fillRect/>
          </a:stretch>
        </p:blipFill>
        <p:spPr>
          <a:xfrm>
            <a:off x="3109374" y="3858594"/>
            <a:ext cx="1953946" cy="194526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17839" y="4787160"/>
            <a:ext cx="717243" cy="71724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64951" y="4807575"/>
            <a:ext cx="1045467" cy="80980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3187" y="1895694"/>
            <a:ext cx="1029756" cy="127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3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/>
          <p:cNvSpPr/>
          <p:nvPr/>
        </p:nvSpPr>
        <p:spPr>
          <a:xfrm>
            <a:off x="122103" y="4857719"/>
            <a:ext cx="1965613" cy="820262"/>
          </a:xfrm>
          <a:custGeom>
            <a:avLst/>
            <a:gdLst>
              <a:gd name="connsiteX0" fmla="*/ 0 w 1965613"/>
              <a:gd name="connsiteY0" fmla="*/ 82026 h 820262"/>
              <a:gd name="connsiteX1" fmla="*/ 82026 w 1965613"/>
              <a:gd name="connsiteY1" fmla="*/ 0 h 820262"/>
              <a:gd name="connsiteX2" fmla="*/ 1883587 w 1965613"/>
              <a:gd name="connsiteY2" fmla="*/ 0 h 820262"/>
              <a:gd name="connsiteX3" fmla="*/ 1965613 w 1965613"/>
              <a:gd name="connsiteY3" fmla="*/ 82026 h 820262"/>
              <a:gd name="connsiteX4" fmla="*/ 1965613 w 1965613"/>
              <a:gd name="connsiteY4" fmla="*/ 738236 h 820262"/>
              <a:gd name="connsiteX5" fmla="*/ 1883587 w 1965613"/>
              <a:gd name="connsiteY5" fmla="*/ 820262 h 820262"/>
              <a:gd name="connsiteX6" fmla="*/ 82026 w 1965613"/>
              <a:gd name="connsiteY6" fmla="*/ 820262 h 820262"/>
              <a:gd name="connsiteX7" fmla="*/ 0 w 1965613"/>
              <a:gd name="connsiteY7" fmla="*/ 738236 h 820262"/>
              <a:gd name="connsiteX8" fmla="*/ 0 w 1965613"/>
              <a:gd name="connsiteY8" fmla="*/ 82026 h 82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820262">
                <a:moveTo>
                  <a:pt x="0" y="82026"/>
                </a:moveTo>
                <a:cubicBezTo>
                  <a:pt x="0" y="36724"/>
                  <a:pt x="36724" y="0"/>
                  <a:pt x="82026" y="0"/>
                </a:cubicBezTo>
                <a:lnTo>
                  <a:pt x="1883587" y="0"/>
                </a:lnTo>
                <a:cubicBezTo>
                  <a:pt x="1928889" y="0"/>
                  <a:pt x="1965613" y="36724"/>
                  <a:pt x="1965613" y="82026"/>
                </a:cubicBezTo>
                <a:lnTo>
                  <a:pt x="1965613" y="738236"/>
                </a:lnTo>
                <a:cubicBezTo>
                  <a:pt x="1965613" y="783538"/>
                  <a:pt x="1928889" y="820262"/>
                  <a:pt x="1883587" y="820262"/>
                </a:cubicBezTo>
                <a:lnTo>
                  <a:pt x="82026" y="820262"/>
                </a:lnTo>
                <a:cubicBezTo>
                  <a:pt x="36724" y="820262"/>
                  <a:pt x="0" y="783538"/>
                  <a:pt x="0" y="738236"/>
                </a:cubicBezTo>
                <a:lnTo>
                  <a:pt x="0" y="8202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326761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View and Export data from ODK aggregate</a:t>
            </a:r>
          </a:p>
        </p:txBody>
      </p:sp>
      <p:sp>
        <p:nvSpPr>
          <p:cNvPr id="47" name="Freeform 46"/>
          <p:cNvSpPr/>
          <p:nvPr/>
        </p:nvSpPr>
        <p:spPr>
          <a:xfrm>
            <a:off x="524698" y="5404560"/>
            <a:ext cx="1965613" cy="806400"/>
          </a:xfrm>
          <a:custGeom>
            <a:avLst/>
            <a:gdLst>
              <a:gd name="connsiteX0" fmla="*/ 0 w 1965613"/>
              <a:gd name="connsiteY0" fmla="*/ 80640 h 806400"/>
              <a:gd name="connsiteX1" fmla="*/ 80640 w 1965613"/>
              <a:gd name="connsiteY1" fmla="*/ 0 h 806400"/>
              <a:gd name="connsiteX2" fmla="*/ 1884973 w 1965613"/>
              <a:gd name="connsiteY2" fmla="*/ 0 h 806400"/>
              <a:gd name="connsiteX3" fmla="*/ 1965613 w 1965613"/>
              <a:gd name="connsiteY3" fmla="*/ 80640 h 806400"/>
              <a:gd name="connsiteX4" fmla="*/ 1965613 w 1965613"/>
              <a:gd name="connsiteY4" fmla="*/ 725760 h 806400"/>
              <a:gd name="connsiteX5" fmla="*/ 1884973 w 1965613"/>
              <a:gd name="connsiteY5" fmla="*/ 806400 h 806400"/>
              <a:gd name="connsiteX6" fmla="*/ 80640 w 1965613"/>
              <a:gd name="connsiteY6" fmla="*/ 806400 h 806400"/>
              <a:gd name="connsiteX7" fmla="*/ 0 w 1965613"/>
              <a:gd name="connsiteY7" fmla="*/ 725760 h 806400"/>
              <a:gd name="connsiteX8" fmla="*/ 0 w 1965613"/>
              <a:gd name="connsiteY8" fmla="*/ 80640 h 8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806400">
                <a:moveTo>
                  <a:pt x="0" y="80640"/>
                </a:moveTo>
                <a:cubicBezTo>
                  <a:pt x="0" y="36104"/>
                  <a:pt x="36104" y="0"/>
                  <a:pt x="80640" y="0"/>
                </a:cubicBezTo>
                <a:lnTo>
                  <a:pt x="1884973" y="0"/>
                </a:lnTo>
                <a:cubicBezTo>
                  <a:pt x="1929509" y="0"/>
                  <a:pt x="1965613" y="36104"/>
                  <a:pt x="1965613" y="80640"/>
                </a:cubicBezTo>
                <a:lnTo>
                  <a:pt x="1965613" y="725760"/>
                </a:lnTo>
                <a:cubicBezTo>
                  <a:pt x="1965613" y="770296"/>
                  <a:pt x="1929509" y="806400"/>
                  <a:pt x="1884973" y="806400"/>
                </a:cubicBezTo>
                <a:lnTo>
                  <a:pt x="80640" y="806400"/>
                </a:lnTo>
                <a:cubicBezTo>
                  <a:pt x="36104" y="806400"/>
                  <a:pt x="0" y="770296"/>
                  <a:pt x="0" y="725760"/>
                </a:cubicBezTo>
                <a:lnTo>
                  <a:pt x="0" y="8064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187" tIns="123187" rIns="123187" bIns="123187" numCol="1" spcCol="1270" anchor="t" anchorCtr="0">
            <a:noAutofit/>
          </a:bodyPr>
          <a:lstStyle/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400" b="1" kern="1200" dirty="0"/>
          </a:p>
        </p:txBody>
      </p:sp>
      <p:sp>
        <p:nvSpPr>
          <p:cNvPr id="48" name="Freeform 47"/>
          <p:cNvSpPr/>
          <p:nvPr/>
        </p:nvSpPr>
        <p:spPr>
          <a:xfrm rot="10800000">
            <a:off x="2385696" y="4886449"/>
            <a:ext cx="631717" cy="489380"/>
          </a:xfrm>
          <a:custGeom>
            <a:avLst/>
            <a:gdLst>
              <a:gd name="connsiteX0" fmla="*/ 0 w 631717"/>
              <a:gd name="connsiteY0" fmla="*/ 97876 h 489380"/>
              <a:gd name="connsiteX1" fmla="*/ 387027 w 631717"/>
              <a:gd name="connsiteY1" fmla="*/ 97876 h 489380"/>
              <a:gd name="connsiteX2" fmla="*/ 387027 w 631717"/>
              <a:gd name="connsiteY2" fmla="*/ 0 h 489380"/>
              <a:gd name="connsiteX3" fmla="*/ 631717 w 631717"/>
              <a:gd name="connsiteY3" fmla="*/ 244690 h 489380"/>
              <a:gd name="connsiteX4" fmla="*/ 387027 w 631717"/>
              <a:gd name="connsiteY4" fmla="*/ 489380 h 489380"/>
              <a:gd name="connsiteX5" fmla="*/ 387027 w 631717"/>
              <a:gd name="connsiteY5" fmla="*/ 391504 h 489380"/>
              <a:gd name="connsiteX6" fmla="*/ 0 w 631717"/>
              <a:gd name="connsiteY6" fmla="*/ 391504 h 489380"/>
              <a:gd name="connsiteX7" fmla="*/ 0 w 631717"/>
              <a:gd name="connsiteY7" fmla="*/ 97876 h 4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717" h="489380">
                <a:moveTo>
                  <a:pt x="0" y="97876"/>
                </a:moveTo>
                <a:lnTo>
                  <a:pt x="387027" y="97876"/>
                </a:lnTo>
                <a:lnTo>
                  <a:pt x="387027" y="0"/>
                </a:lnTo>
                <a:lnTo>
                  <a:pt x="631717" y="244690"/>
                </a:lnTo>
                <a:lnTo>
                  <a:pt x="387027" y="489380"/>
                </a:lnTo>
                <a:lnTo>
                  <a:pt x="387027" y="391504"/>
                </a:lnTo>
                <a:lnTo>
                  <a:pt x="0" y="391504"/>
                </a:lnTo>
                <a:lnTo>
                  <a:pt x="0" y="9787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7875" rIns="146815" bIns="9787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49" name="Freeform 48"/>
          <p:cNvSpPr/>
          <p:nvPr/>
        </p:nvSpPr>
        <p:spPr>
          <a:xfrm>
            <a:off x="3279635" y="4857719"/>
            <a:ext cx="1965613" cy="820262"/>
          </a:xfrm>
          <a:custGeom>
            <a:avLst/>
            <a:gdLst>
              <a:gd name="connsiteX0" fmla="*/ 0 w 1965613"/>
              <a:gd name="connsiteY0" fmla="*/ 82026 h 820262"/>
              <a:gd name="connsiteX1" fmla="*/ 82026 w 1965613"/>
              <a:gd name="connsiteY1" fmla="*/ 0 h 820262"/>
              <a:gd name="connsiteX2" fmla="*/ 1883587 w 1965613"/>
              <a:gd name="connsiteY2" fmla="*/ 0 h 820262"/>
              <a:gd name="connsiteX3" fmla="*/ 1965613 w 1965613"/>
              <a:gd name="connsiteY3" fmla="*/ 82026 h 820262"/>
              <a:gd name="connsiteX4" fmla="*/ 1965613 w 1965613"/>
              <a:gd name="connsiteY4" fmla="*/ 738236 h 820262"/>
              <a:gd name="connsiteX5" fmla="*/ 1883587 w 1965613"/>
              <a:gd name="connsiteY5" fmla="*/ 820262 h 820262"/>
              <a:gd name="connsiteX6" fmla="*/ 82026 w 1965613"/>
              <a:gd name="connsiteY6" fmla="*/ 820262 h 820262"/>
              <a:gd name="connsiteX7" fmla="*/ 0 w 1965613"/>
              <a:gd name="connsiteY7" fmla="*/ 738236 h 820262"/>
              <a:gd name="connsiteX8" fmla="*/ 0 w 1965613"/>
              <a:gd name="connsiteY8" fmla="*/ 82026 h 82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820262">
                <a:moveTo>
                  <a:pt x="0" y="82026"/>
                </a:moveTo>
                <a:cubicBezTo>
                  <a:pt x="0" y="36724"/>
                  <a:pt x="36724" y="0"/>
                  <a:pt x="82026" y="0"/>
                </a:cubicBezTo>
                <a:lnTo>
                  <a:pt x="1883587" y="0"/>
                </a:lnTo>
                <a:cubicBezTo>
                  <a:pt x="1928889" y="0"/>
                  <a:pt x="1965613" y="36724"/>
                  <a:pt x="1965613" y="82026"/>
                </a:cubicBezTo>
                <a:lnTo>
                  <a:pt x="1965613" y="738236"/>
                </a:lnTo>
                <a:cubicBezTo>
                  <a:pt x="1965613" y="783538"/>
                  <a:pt x="1928889" y="820262"/>
                  <a:pt x="1883587" y="820262"/>
                </a:cubicBezTo>
                <a:lnTo>
                  <a:pt x="82026" y="820262"/>
                </a:lnTo>
                <a:cubicBezTo>
                  <a:pt x="36724" y="820262"/>
                  <a:pt x="0" y="783538"/>
                  <a:pt x="0" y="738236"/>
                </a:cubicBezTo>
                <a:lnTo>
                  <a:pt x="0" y="8202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326761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Submit responses to the ODK server</a:t>
            </a:r>
          </a:p>
        </p:txBody>
      </p:sp>
      <p:sp>
        <p:nvSpPr>
          <p:cNvPr id="50" name="Freeform 49"/>
          <p:cNvSpPr/>
          <p:nvPr/>
        </p:nvSpPr>
        <p:spPr>
          <a:xfrm>
            <a:off x="3682231" y="5404560"/>
            <a:ext cx="1965613" cy="806400"/>
          </a:xfrm>
          <a:custGeom>
            <a:avLst/>
            <a:gdLst>
              <a:gd name="connsiteX0" fmla="*/ 0 w 1965613"/>
              <a:gd name="connsiteY0" fmla="*/ 80640 h 806400"/>
              <a:gd name="connsiteX1" fmla="*/ 80640 w 1965613"/>
              <a:gd name="connsiteY1" fmla="*/ 0 h 806400"/>
              <a:gd name="connsiteX2" fmla="*/ 1884973 w 1965613"/>
              <a:gd name="connsiteY2" fmla="*/ 0 h 806400"/>
              <a:gd name="connsiteX3" fmla="*/ 1965613 w 1965613"/>
              <a:gd name="connsiteY3" fmla="*/ 80640 h 806400"/>
              <a:gd name="connsiteX4" fmla="*/ 1965613 w 1965613"/>
              <a:gd name="connsiteY4" fmla="*/ 725760 h 806400"/>
              <a:gd name="connsiteX5" fmla="*/ 1884973 w 1965613"/>
              <a:gd name="connsiteY5" fmla="*/ 806400 h 806400"/>
              <a:gd name="connsiteX6" fmla="*/ 80640 w 1965613"/>
              <a:gd name="connsiteY6" fmla="*/ 806400 h 806400"/>
              <a:gd name="connsiteX7" fmla="*/ 0 w 1965613"/>
              <a:gd name="connsiteY7" fmla="*/ 725760 h 806400"/>
              <a:gd name="connsiteX8" fmla="*/ 0 w 1965613"/>
              <a:gd name="connsiteY8" fmla="*/ 80640 h 8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806400">
                <a:moveTo>
                  <a:pt x="0" y="80640"/>
                </a:moveTo>
                <a:cubicBezTo>
                  <a:pt x="0" y="36104"/>
                  <a:pt x="36104" y="0"/>
                  <a:pt x="80640" y="0"/>
                </a:cubicBezTo>
                <a:lnTo>
                  <a:pt x="1884973" y="0"/>
                </a:lnTo>
                <a:cubicBezTo>
                  <a:pt x="1929509" y="0"/>
                  <a:pt x="1965613" y="36104"/>
                  <a:pt x="1965613" y="80640"/>
                </a:cubicBezTo>
                <a:lnTo>
                  <a:pt x="1965613" y="725760"/>
                </a:lnTo>
                <a:cubicBezTo>
                  <a:pt x="1965613" y="770296"/>
                  <a:pt x="1929509" y="806400"/>
                  <a:pt x="1884973" y="806400"/>
                </a:cubicBezTo>
                <a:lnTo>
                  <a:pt x="80640" y="806400"/>
                </a:lnTo>
                <a:cubicBezTo>
                  <a:pt x="36104" y="806400"/>
                  <a:pt x="0" y="770296"/>
                  <a:pt x="0" y="725760"/>
                </a:cubicBezTo>
                <a:lnTo>
                  <a:pt x="0" y="8064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187" tIns="123187" rIns="123187" bIns="123187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400" kern="1200" dirty="0"/>
          </a:p>
        </p:txBody>
      </p:sp>
      <p:sp>
        <p:nvSpPr>
          <p:cNvPr id="51" name="Freeform 50"/>
          <p:cNvSpPr/>
          <p:nvPr/>
        </p:nvSpPr>
        <p:spPr>
          <a:xfrm rot="10781942">
            <a:off x="5534624" y="4878155"/>
            <a:ext cx="613494" cy="489380"/>
          </a:xfrm>
          <a:custGeom>
            <a:avLst/>
            <a:gdLst>
              <a:gd name="connsiteX0" fmla="*/ 0 w 613494"/>
              <a:gd name="connsiteY0" fmla="*/ 97876 h 489380"/>
              <a:gd name="connsiteX1" fmla="*/ 368804 w 613494"/>
              <a:gd name="connsiteY1" fmla="*/ 97876 h 489380"/>
              <a:gd name="connsiteX2" fmla="*/ 368804 w 613494"/>
              <a:gd name="connsiteY2" fmla="*/ 0 h 489380"/>
              <a:gd name="connsiteX3" fmla="*/ 613494 w 613494"/>
              <a:gd name="connsiteY3" fmla="*/ 244690 h 489380"/>
              <a:gd name="connsiteX4" fmla="*/ 368804 w 613494"/>
              <a:gd name="connsiteY4" fmla="*/ 489380 h 489380"/>
              <a:gd name="connsiteX5" fmla="*/ 368804 w 613494"/>
              <a:gd name="connsiteY5" fmla="*/ 391504 h 489380"/>
              <a:gd name="connsiteX6" fmla="*/ 0 w 613494"/>
              <a:gd name="connsiteY6" fmla="*/ 391504 h 489380"/>
              <a:gd name="connsiteX7" fmla="*/ 0 w 613494"/>
              <a:gd name="connsiteY7" fmla="*/ 97876 h 4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94" h="489380">
                <a:moveTo>
                  <a:pt x="0" y="97876"/>
                </a:moveTo>
                <a:lnTo>
                  <a:pt x="368804" y="97876"/>
                </a:lnTo>
                <a:lnTo>
                  <a:pt x="368804" y="0"/>
                </a:lnTo>
                <a:lnTo>
                  <a:pt x="613494" y="244690"/>
                </a:lnTo>
                <a:lnTo>
                  <a:pt x="368804" y="489380"/>
                </a:lnTo>
                <a:lnTo>
                  <a:pt x="368804" y="391504"/>
                </a:lnTo>
                <a:lnTo>
                  <a:pt x="0" y="391504"/>
                </a:lnTo>
                <a:lnTo>
                  <a:pt x="0" y="9787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7876" rIns="146814" bIns="9787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52" name="Freeform 51"/>
          <p:cNvSpPr/>
          <p:nvPr/>
        </p:nvSpPr>
        <p:spPr>
          <a:xfrm>
            <a:off x="6402769" y="4841313"/>
            <a:ext cx="1965613" cy="820262"/>
          </a:xfrm>
          <a:custGeom>
            <a:avLst/>
            <a:gdLst>
              <a:gd name="connsiteX0" fmla="*/ 0 w 1965613"/>
              <a:gd name="connsiteY0" fmla="*/ 82026 h 820262"/>
              <a:gd name="connsiteX1" fmla="*/ 82026 w 1965613"/>
              <a:gd name="connsiteY1" fmla="*/ 0 h 820262"/>
              <a:gd name="connsiteX2" fmla="*/ 1883587 w 1965613"/>
              <a:gd name="connsiteY2" fmla="*/ 0 h 820262"/>
              <a:gd name="connsiteX3" fmla="*/ 1965613 w 1965613"/>
              <a:gd name="connsiteY3" fmla="*/ 82026 h 820262"/>
              <a:gd name="connsiteX4" fmla="*/ 1965613 w 1965613"/>
              <a:gd name="connsiteY4" fmla="*/ 738236 h 820262"/>
              <a:gd name="connsiteX5" fmla="*/ 1883587 w 1965613"/>
              <a:gd name="connsiteY5" fmla="*/ 820262 h 820262"/>
              <a:gd name="connsiteX6" fmla="*/ 82026 w 1965613"/>
              <a:gd name="connsiteY6" fmla="*/ 820262 h 820262"/>
              <a:gd name="connsiteX7" fmla="*/ 0 w 1965613"/>
              <a:gd name="connsiteY7" fmla="*/ 738236 h 820262"/>
              <a:gd name="connsiteX8" fmla="*/ 0 w 1965613"/>
              <a:gd name="connsiteY8" fmla="*/ 82026 h 82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820262">
                <a:moveTo>
                  <a:pt x="0" y="82026"/>
                </a:moveTo>
                <a:cubicBezTo>
                  <a:pt x="0" y="36724"/>
                  <a:pt x="36724" y="0"/>
                  <a:pt x="82026" y="0"/>
                </a:cubicBezTo>
                <a:lnTo>
                  <a:pt x="1883587" y="0"/>
                </a:lnTo>
                <a:cubicBezTo>
                  <a:pt x="1928889" y="0"/>
                  <a:pt x="1965613" y="36724"/>
                  <a:pt x="1965613" y="82026"/>
                </a:cubicBezTo>
                <a:lnTo>
                  <a:pt x="1965613" y="738236"/>
                </a:lnTo>
                <a:cubicBezTo>
                  <a:pt x="1965613" y="783538"/>
                  <a:pt x="1928889" y="820262"/>
                  <a:pt x="1883587" y="820262"/>
                </a:cubicBezTo>
                <a:lnTo>
                  <a:pt x="82026" y="820262"/>
                </a:lnTo>
                <a:cubicBezTo>
                  <a:pt x="36724" y="820262"/>
                  <a:pt x="0" y="783538"/>
                  <a:pt x="0" y="738236"/>
                </a:cubicBezTo>
                <a:lnTo>
                  <a:pt x="0" y="8202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326761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Check data quality before submitting</a:t>
            </a:r>
          </a:p>
        </p:txBody>
      </p:sp>
      <p:sp>
        <p:nvSpPr>
          <p:cNvPr id="53" name="Freeform 52"/>
          <p:cNvSpPr/>
          <p:nvPr/>
        </p:nvSpPr>
        <p:spPr>
          <a:xfrm>
            <a:off x="6839763" y="5404560"/>
            <a:ext cx="1965613" cy="806400"/>
          </a:xfrm>
          <a:custGeom>
            <a:avLst/>
            <a:gdLst>
              <a:gd name="connsiteX0" fmla="*/ 0 w 1965613"/>
              <a:gd name="connsiteY0" fmla="*/ 80640 h 806400"/>
              <a:gd name="connsiteX1" fmla="*/ 80640 w 1965613"/>
              <a:gd name="connsiteY1" fmla="*/ 0 h 806400"/>
              <a:gd name="connsiteX2" fmla="*/ 1884973 w 1965613"/>
              <a:gd name="connsiteY2" fmla="*/ 0 h 806400"/>
              <a:gd name="connsiteX3" fmla="*/ 1965613 w 1965613"/>
              <a:gd name="connsiteY3" fmla="*/ 80640 h 806400"/>
              <a:gd name="connsiteX4" fmla="*/ 1965613 w 1965613"/>
              <a:gd name="connsiteY4" fmla="*/ 725760 h 806400"/>
              <a:gd name="connsiteX5" fmla="*/ 1884973 w 1965613"/>
              <a:gd name="connsiteY5" fmla="*/ 806400 h 806400"/>
              <a:gd name="connsiteX6" fmla="*/ 80640 w 1965613"/>
              <a:gd name="connsiteY6" fmla="*/ 806400 h 806400"/>
              <a:gd name="connsiteX7" fmla="*/ 0 w 1965613"/>
              <a:gd name="connsiteY7" fmla="*/ 725760 h 806400"/>
              <a:gd name="connsiteX8" fmla="*/ 0 w 1965613"/>
              <a:gd name="connsiteY8" fmla="*/ 80640 h 8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806400">
                <a:moveTo>
                  <a:pt x="0" y="80640"/>
                </a:moveTo>
                <a:cubicBezTo>
                  <a:pt x="0" y="36104"/>
                  <a:pt x="36104" y="0"/>
                  <a:pt x="80640" y="0"/>
                </a:cubicBezTo>
                <a:lnTo>
                  <a:pt x="1884973" y="0"/>
                </a:lnTo>
                <a:cubicBezTo>
                  <a:pt x="1929509" y="0"/>
                  <a:pt x="1965613" y="36104"/>
                  <a:pt x="1965613" y="80640"/>
                </a:cubicBezTo>
                <a:lnTo>
                  <a:pt x="1965613" y="725760"/>
                </a:lnTo>
                <a:cubicBezTo>
                  <a:pt x="1965613" y="770296"/>
                  <a:pt x="1929509" y="806400"/>
                  <a:pt x="1884973" y="806400"/>
                </a:cubicBezTo>
                <a:lnTo>
                  <a:pt x="80640" y="806400"/>
                </a:lnTo>
                <a:cubicBezTo>
                  <a:pt x="36104" y="806400"/>
                  <a:pt x="0" y="770296"/>
                  <a:pt x="0" y="725760"/>
                </a:cubicBezTo>
                <a:lnTo>
                  <a:pt x="0" y="8064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187" tIns="123187" rIns="123187" bIns="123187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400" kern="1200" dirty="0"/>
          </a:p>
        </p:txBody>
      </p:sp>
      <p:sp>
        <p:nvSpPr>
          <p:cNvPr id="54" name="Freeform 53"/>
          <p:cNvSpPr/>
          <p:nvPr/>
        </p:nvSpPr>
        <p:spPr>
          <a:xfrm rot="10817669">
            <a:off x="8674957" y="4878341"/>
            <a:ext cx="649956" cy="489380"/>
          </a:xfrm>
          <a:custGeom>
            <a:avLst/>
            <a:gdLst>
              <a:gd name="connsiteX0" fmla="*/ 0 w 649956"/>
              <a:gd name="connsiteY0" fmla="*/ 97876 h 489380"/>
              <a:gd name="connsiteX1" fmla="*/ 405266 w 649956"/>
              <a:gd name="connsiteY1" fmla="*/ 97876 h 489380"/>
              <a:gd name="connsiteX2" fmla="*/ 405266 w 649956"/>
              <a:gd name="connsiteY2" fmla="*/ 0 h 489380"/>
              <a:gd name="connsiteX3" fmla="*/ 649956 w 649956"/>
              <a:gd name="connsiteY3" fmla="*/ 244690 h 489380"/>
              <a:gd name="connsiteX4" fmla="*/ 405266 w 649956"/>
              <a:gd name="connsiteY4" fmla="*/ 489380 h 489380"/>
              <a:gd name="connsiteX5" fmla="*/ 405266 w 649956"/>
              <a:gd name="connsiteY5" fmla="*/ 391504 h 489380"/>
              <a:gd name="connsiteX6" fmla="*/ 0 w 649956"/>
              <a:gd name="connsiteY6" fmla="*/ 391504 h 489380"/>
              <a:gd name="connsiteX7" fmla="*/ 0 w 649956"/>
              <a:gd name="connsiteY7" fmla="*/ 97876 h 4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956" h="489380">
                <a:moveTo>
                  <a:pt x="0" y="97876"/>
                </a:moveTo>
                <a:lnTo>
                  <a:pt x="405266" y="97876"/>
                </a:lnTo>
                <a:lnTo>
                  <a:pt x="405266" y="0"/>
                </a:lnTo>
                <a:lnTo>
                  <a:pt x="649956" y="244690"/>
                </a:lnTo>
                <a:lnTo>
                  <a:pt x="405266" y="489380"/>
                </a:lnTo>
                <a:lnTo>
                  <a:pt x="405266" y="391504"/>
                </a:lnTo>
                <a:lnTo>
                  <a:pt x="0" y="391504"/>
                </a:lnTo>
                <a:lnTo>
                  <a:pt x="0" y="9787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7876" rIns="146813" bIns="9787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55" name="Freeform 54"/>
          <p:cNvSpPr/>
          <p:nvPr/>
        </p:nvSpPr>
        <p:spPr>
          <a:xfrm>
            <a:off x="9594700" y="4857719"/>
            <a:ext cx="1965613" cy="820262"/>
          </a:xfrm>
          <a:custGeom>
            <a:avLst/>
            <a:gdLst>
              <a:gd name="connsiteX0" fmla="*/ 0 w 1965613"/>
              <a:gd name="connsiteY0" fmla="*/ 82026 h 820262"/>
              <a:gd name="connsiteX1" fmla="*/ 82026 w 1965613"/>
              <a:gd name="connsiteY1" fmla="*/ 0 h 820262"/>
              <a:gd name="connsiteX2" fmla="*/ 1883587 w 1965613"/>
              <a:gd name="connsiteY2" fmla="*/ 0 h 820262"/>
              <a:gd name="connsiteX3" fmla="*/ 1965613 w 1965613"/>
              <a:gd name="connsiteY3" fmla="*/ 82026 h 820262"/>
              <a:gd name="connsiteX4" fmla="*/ 1965613 w 1965613"/>
              <a:gd name="connsiteY4" fmla="*/ 738236 h 820262"/>
              <a:gd name="connsiteX5" fmla="*/ 1883587 w 1965613"/>
              <a:gd name="connsiteY5" fmla="*/ 820262 h 820262"/>
              <a:gd name="connsiteX6" fmla="*/ 82026 w 1965613"/>
              <a:gd name="connsiteY6" fmla="*/ 820262 h 820262"/>
              <a:gd name="connsiteX7" fmla="*/ 0 w 1965613"/>
              <a:gd name="connsiteY7" fmla="*/ 738236 h 820262"/>
              <a:gd name="connsiteX8" fmla="*/ 0 w 1965613"/>
              <a:gd name="connsiteY8" fmla="*/ 82026 h 82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820262">
                <a:moveTo>
                  <a:pt x="0" y="82026"/>
                </a:moveTo>
                <a:cubicBezTo>
                  <a:pt x="0" y="36724"/>
                  <a:pt x="36724" y="0"/>
                  <a:pt x="82026" y="0"/>
                </a:cubicBezTo>
                <a:lnTo>
                  <a:pt x="1883587" y="0"/>
                </a:lnTo>
                <a:cubicBezTo>
                  <a:pt x="1928889" y="0"/>
                  <a:pt x="1965613" y="36724"/>
                  <a:pt x="1965613" y="82026"/>
                </a:cubicBezTo>
                <a:lnTo>
                  <a:pt x="1965613" y="738236"/>
                </a:lnTo>
                <a:cubicBezTo>
                  <a:pt x="1965613" y="783538"/>
                  <a:pt x="1928889" y="820262"/>
                  <a:pt x="1883587" y="820262"/>
                </a:cubicBezTo>
                <a:lnTo>
                  <a:pt x="82026" y="820262"/>
                </a:lnTo>
                <a:cubicBezTo>
                  <a:pt x="36724" y="820262"/>
                  <a:pt x="0" y="783538"/>
                  <a:pt x="0" y="738236"/>
                </a:cubicBezTo>
                <a:lnTo>
                  <a:pt x="0" y="8202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326761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Collect data at SDCs and Household level</a:t>
            </a:r>
          </a:p>
        </p:txBody>
      </p:sp>
      <p:sp>
        <p:nvSpPr>
          <p:cNvPr id="56" name="Freeform 55"/>
          <p:cNvSpPr/>
          <p:nvPr/>
        </p:nvSpPr>
        <p:spPr>
          <a:xfrm>
            <a:off x="9997295" y="5404560"/>
            <a:ext cx="1965613" cy="806400"/>
          </a:xfrm>
          <a:custGeom>
            <a:avLst/>
            <a:gdLst>
              <a:gd name="connsiteX0" fmla="*/ 0 w 1965613"/>
              <a:gd name="connsiteY0" fmla="*/ 80640 h 806400"/>
              <a:gd name="connsiteX1" fmla="*/ 80640 w 1965613"/>
              <a:gd name="connsiteY1" fmla="*/ 0 h 806400"/>
              <a:gd name="connsiteX2" fmla="*/ 1884973 w 1965613"/>
              <a:gd name="connsiteY2" fmla="*/ 0 h 806400"/>
              <a:gd name="connsiteX3" fmla="*/ 1965613 w 1965613"/>
              <a:gd name="connsiteY3" fmla="*/ 80640 h 806400"/>
              <a:gd name="connsiteX4" fmla="*/ 1965613 w 1965613"/>
              <a:gd name="connsiteY4" fmla="*/ 725760 h 806400"/>
              <a:gd name="connsiteX5" fmla="*/ 1884973 w 1965613"/>
              <a:gd name="connsiteY5" fmla="*/ 806400 h 806400"/>
              <a:gd name="connsiteX6" fmla="*/ 80640 w 1965613"/>
              <a:gd name="connsiteY6" fmla="*/ 806400 h 806400"/>
              <a:gd name="connsiteX7" fmla="*/ 0 w 1965613"/>
              <a:gd name="connsiteY7" fmla="*/ 725760 h 806400"/>
              <a:gd name="connsiteX8" fmla="*/ 0 w 1965613"/>
              <a:gd name="connsiteY8" fmla="*/ 80640 h 8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806400">
                <a:moveTo>
                  <a:pt x="0" y="80640"/>
                </a:moveTo>
                <a:cubicBezTo>
                  <a:pt x="0" y="36104"/>
                  <a:pt x="36104" y="0"/>
                  <a:pt x="80640" y="0"/>
                </a:cubicBezTo>
                <a:lnTo>
                  <a:pt x="1884973" y="0"/>
                </a:lnTo>
                <a:cubicBezTo>
                  <a:pt x="1929509" y="0"/>
                  <a:pt x="1965613" y="36104"/>
                  <a:pt x="1965613" y="80640"/>
                </a:cubicBezTo>
                <a:lnTo>
                  <a:pt x="1965613" y="725760"/>
                </a:lnTo>
                <a:cubicBezTo>
                  <a:pt x="1965613" y="770296"/>
                  <a:pt x="1929509" y="806400"/>
                  <a:pt x="1884973" y="806400"/>
                </a:cubicBezTo>
                <a:lnTo>
                  <a:pt x="80640" y="806400"/>
                </a:lnTo>
                <a:cubicBezTo>
                  <a:pt x="36104" y="806400"/>
                  <a:pt x="0" y="770296"/>
                  <a:pt x="0" y="725760"/>
                </a:cubicBezTo>
                <a:lnTo>
                  <a:pt x="0" y="8064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187" tIns="123187" rIns="123187" bIns="123187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400" b="1" kern="1200" dirty="0"/>
          </a:p>
        </p:txBody>
      </p:sp>
      <p:sp>
        <p:nvSpPr>
          <p:cNvPr id="7" name="Freeform 6"/>
          <p:cNvSpPr/>
          <p:nvPr/>
        </p:nvSpPr>
        <p:spPr>
          <a:xfrm>
            <a:off x="122103" y="1656253"/>
            <a:ext cx="1965613" cy="1124881"/>
          </a:xfrm>
          <a:custGeom>
            <a:avLst/>
            <a:gdLst>
              <a:gd name="connsiteX0" fmla="*/ 0 w 1965613"/>
              <a:gd name="connsiteY0" fmla="*/ 112488 h 1124881"/>
              <a:gd name="connsiteX1" fmla="*/ 112488 w 1965613"/>
              <a:gd name="connsiteY1" fmla="*/ 0 h 1124881"/>
              <a:gd name="connsiteX2" fmla="*/ 1853125 w 1965613"/>
              <a:gd name="connsiteY2" fmla="*/ 0 h 1124881"/>
              <a:gd name="connsiteX3" fmla="*/ 1965613 w 1965613"/>
              <a:gd name="connsiteY3" fmla="*/ 112488 h 1124881"/>
              <a:gd name="connsiteX4" fmla="*/ 1965613 w 1965613"/>
              <a:gd name="connsiteY4" fmla="*/ 1012393 h 1124881"/>
              <a:gd name="connsiteX5" fmla="*/ 1853125 w 1965613"/>
              <a:gd name="connsiteY5" fmla="*/ 1124881 h 1124881"/>
              <a:gd name="connsiteX6" fmla="*/ 112488 w 1965613"/>
              <a:gd name="connsiteY6" fmla="*/ 1124881 h 1124881"/>
              <a:gd name="connsiteX7" fmla="*/ 0 w 1965613"/>
              <a:gd name="connsiteY7" fmla="*/ 1012393 h 1124881"/>
              <a:gd name="connsiteX8" fmla="*/ 0 w 1965613"/>
              <a:gd name="connsiteY8" fmla="*/ 112488 h 112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1124881">
                <a:moveTo>
                  <a:pt x="0" y="112488"/>
                </a:moveTo>
                <a:cubicBezTo>
                  <a:pt x="0" y="50363"/>
                  <a:pt x="50363" y="0"/>
                  <a:pt x="112488" y="0"/>
                </a:cubicBezTo>
                <a:lnTo>
                  <a:pt x="1853125" y="0"/>
                </a:lnTo>
                <a:cubicBezTo>
                  <a:pt x="1915250" y="0"/>
                  <a:pt x="1965613" y="50363"/>
                  <a:pt x="1965613" y="112488"/>
                </a:cubicBezTo>
                <a:lnTo>
                  <a:pt x="1965613" y="1012393"/>
                </a:lnTo>
                <a:cubicBezTo>
                  <a:pt x="1965613" y="1074518"/>
                  <a:pt x="1915250" y="1124881"/>
                  <a:pt x="1853125" y="1124881"/>
                </a:cubicBezTo>
                <a:lnTo>
                  <a:pt x="112488" y="1124881"/>
                </a:lnTo>
                <a:cubicBezTo>
                  <a:pt x="50363" y="1124881"/>
                  <a:pt x="0" y="1074518"/>
                  <a:pt x="0" y="1012393"/>
                </a:cubicBezTo>
                <a:lnTo>
                  <a:pt x="0" y="11248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432110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i="1" kern="1200" dirty="0">
                <a:latin typeface="Georgia" panose="02040502050405020303" pitchFamily="18" charset="0"/>
              </a:rPr>
              <a:t>Design/edit forms.</a:t>
            </a:r>
            <a:endParaRPr lang="en-US" sz="1500" kern="1200" dirty="0"/>
          </a:p>
        </p:txBody>
      </p:sp>
      <p:sp>
        <p:nvSpPr>
          <p:cNvPr id="8" name="Freeform 7"/>
          <p:cNvSpPr/>
          <p:nvPr/>
        </p:nvSpPr>
        <p:spPr>
          <a:xfrm>
            <a:off x="524698" y="2406175"/>
            <a:ext cx="1965613" cy="945000"/>
          </a:xfrm>
          <a:custGeom>
            <a:avLst/>
            <a:gdLst>
              <a:gd name="connsiteX0" fmla="*/ 0 w 1965613"/>
              <a:gd name="connsiteY0" fmla="*/ 94500 h 945000"/>
              <a:gd name="connsiteX1" fmla="*/ 94500 w 1965613"/>
              <a:gd name="connsiteY1" fmla="*/ 0 h 945000"/>
              <a:gd name="connsiteX2" fmla="*/ 1871113 w 1965613"/>
              <a:gd name="connsiteY2" fmla="*/ 0 h 945000"/>
              <a:gd name="connsiteX3" fmla="*/ 1965613 w 1965613"/>
              <a:gd name="connsiteY3" fmla="*/ 94500 h 945000"/>
              <a:gd name="connsiteX4" fmla="*/ 1965613 w 1965613"/>
              <a:gd name="connsiteY4" fmla="*/ 850500 h 945000"/>
              <a:gd name="connsiteX5" fmla="*/ 1871113 w 1965613"/>
              <a:gd name="connsiteY5" fmla="*/ 945000 h 945000"/>
              <a:gd name="connsiteX6" fmla="*/ 94500 w 1965613"/>
              <a:gd name="connsiteY6" fmla="*/ 945000 h 945000"/>
              <a:gd name="connsiteX7" fmla="*/ 0 w 1965613"/>
              <a:gd name="connsiteY7" fmla="*/ 850500 h 945000"/>
              <a:gd name="connsiteX8" fmla="*/ 0 w 1965613"/>
              <a:gd name="connsiteY8" fmla="*/ 94500 h 9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945000">
                <a:moveTo>
                  <a:pt x="0" y="94500"/>
                </a:moveTo>
                <a:cubicBezTo>
                  <a:pt x="0" y="42309"/>
                  <a:pt x="42309" y="0"/>
                  <a:pt x="94500" y="0"/>
                </a:cubicBezTo>
                <a:lnTo>
                  <a:pt x="1871113" y="0"/>
                </a:lnTo>
                <a:cubicBezTo>
                  <a:pt x="1923304" y="0"/>
                  <a:pt x="1965613" y="42309"/>
                  <a:pt x="1965613" y="94500"/>
                </a:cubicBezTo>
                <a:lnTo>
                  <a:pt x="1965613" y="850500"/>
                </a:lnTo>
                <a:cubicBezTo>
                  <a:pt x="1965613" y="902691"/>
                  <a:pt x="1923304" y="945000"/>
                  <a:pt x="1871113" y="945000"/>
                </a:cubicBezTo>
                <a:lnTo>
                  <a:pt x="94500" y="945000"/>
                </a:lnTo>
                <a:cubicBezTo>
                  <a:pt x="42309" y="945000"/>
                  <a:pt x="0" y="902691"/>
                  <a:pt x="0" y="850500"/>
                </a:cubicBezTo>
                <a:lnTo>
                  <a:pt x="0" y="9450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358" tIns="134358" rIns="134358" bIns="134358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500" kern="1200" dirty="0"/>
          </a:p>
        </p:txBody>
      </p:sp>
      <p:sp>
        <p:nvSpPr>
          <p:cNvPr id="9" name="Freeform 8"/>
          <p:cNvSpPr/>
          <p:nvPr/>
        </p:nvSpPr>
        <p:spPr>
          <a:xfrm>
            <a:off x="2490311" y="1749407"/>
            <a:ext cx="631717" cy="489380"/>
          </a:xfrm>
          <a:custGeom>
            <a:avLst/>
            <a:gdLst>
              <a:gd name="connsiteX0" fmla="*/ 0 w 631717"/>
              <a:gd name="connsiteY0" fmla="*/ 97876 h 489380"/>
              <a:gd name="connsiteX1" fmla="*/ 387027 w 631717"/>
              <a:gd name="connsiteY1" fmla="*/ 97876 h 489380"/>
              <a:gd name="connsiteX2" fmla="*/ 387027 w 631717"/>
              <a:gd name="connsiteY2" fmla="*/ 0 h 489380"/>
              <a:gd name="connsiteX3" fmla="*/ 631717 w 631717"/>
              <a:gd name="connsiteY3" fmla="*/ 244690 h 489380"/>
              <a:gd name="connsiteX4" fmla="*/ 387027 w 631717"/>
              <a:gd name="connsiteY4" fmla="*/ 489380 h 489380"/>
              <a:gd name="connsiteX5" fmla="*/ 387027 w 631717"/>
              <a:gd name="connsiteY5" fmla="*/ 391504 h 489380"/>
              <a:gd name="connsiteX6" fmla="*/ 0 w 631717"/>
              <a:gd name="connsiteY6" fmla="*/ 391504 h 489380"/>
              <a:gd name="connsiteX7" fmla="*/ 0 w 631717"/>
              <a:gd name="connsiteY7" fmla="*/ 97876 h 4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717" h="489380">
                <a:moveTo>
                  <a:pt x="0" y="97876"/>
                </a:moveTo>
                <a:lnTo>
                  <a:pt x="387027" y="97876"/>
                </a:lnTo>
                <a:lnTo>
                  <a:pt x="387027" y="0"/>
                </a:lnTo>
                <a:lnTo>
                  <a:pt x="631717" y="244690"/>
                </a:lnTo>
                <a:lnTo>
                  <a:pt x="387027" y="489380"/>
                </a:lnTo>
                <a:lnTo>
                  <a:pt x="387027" y="391504"/>
                </a:lnTo>
                <a:lnTo>
                  <a:pt x="0" y="391504"/>
                </a:lnTo>
                <a:lnTo>
                  <a:pt x="0" y="9787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7876" rIns="146814" bIns="9787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0" name="Freeform 9"/>
          <p:cNvSpPr/>
          <p:nvPr/>
        </p:nvSpPr>
        <p:spPr>
          <a:xfrm>
            <a:off x="3279635" y="1656253"/>
            <a:ext cx="1965613" cy="1124881"/>
          </a:xfrm>
          <a:custGeom>
            <a:avLst/>
            <a:gdLst>
              <a:gd name="connsiteX0" fmla="*/ 0 w 1965613"/>
              <a:gd name="connsiteY0" fmla="*/ 112488 h 1124881"/>
              <a:gd name="connsiteX1" fmla="*/ 112488 w 1965613"/>
              <a:gd name="connsiteY1" fmla="*/ 0 h 1124881"/>
              <a:gd name="connsiteX2" fmla="*/ 1853125 w 1965613"/>
              <a:gd name="connsiteY2" fmla="*/ 0 h 1124881"/>
              <a:gd name="connsiteX3" fmla="*/ 1965613 w 1965613"/>
              <a:gd name="connsiteY3" fmla="*/ 112488 h 1124881"/>
              <a:gd name="connsiteX4" fmla="*/ 1965613 w 1965613"/>
              <a:gd name="connsiteY4" fmla="*/ 1012393 h 1124881"/>
              <a:gd name="connsiteX5" fmla="*/ 1853125 w 1965613"/>
              <a:gd name="connsiteY5" fmla="*/ 1124881 h 1124881"/>
              <a:gd name="connsiteX6" fmla="*/ 112488 w 1965613"/>
              <a:gd name="connsiteY6" fmla="*/ 1124881 h 1124881"/>
              <a:gd name="connsiteX7" fmla="*/ 0 w 1965613"/>
              <a:gd name="connsiteY7" fmla="*/ 1012393 h 1124881"/>
              <a:gd name="connsiteX8" fmla="*/ 0 w 1965613"/>
              <a:gd name="connsiteY8" fmla="*/ 112488 h 112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1124881">
                <a:moveTo>
                  <a:pt x="0" y="112488"/>
                </a:moveTo>
                <a:cubicBezTo>
                  <a:pt x="0" y="50363"/>
                  <a:pt x="50363" y="0"/>
                  <a:pt x="112488" y="0"/>
                </a:cubicBezTo>
                <a:lnTo>
                  <a:pt x="1853125" y="0"/>
                </a:lnTo>
                <a:cubicBezTo>
                  <a:pt x="1915250" y="0"/>
                  <a:pt x="1965613" y="50363"/>
                  <a:pt x="1965613" y="112488"/>
                </a:cubicBezTo>
                <a:lnTo>
                  <a:pt x="1965613" y="1012393"/>
                </a:lnTo>
                <a:cubicBezTo>
                  <a:pt x="1965613" y="1074518"/>
                  <a:pt x="1915250" y="1124881"/>
                  <a:pt x="1853125" y="1124881"/>
                </a:cubicBezTo>
                <a:lnTo>
                  <a:pt x="112488" y="1124881"/>
                </a:lnTo>
                <a:cubicBezTo>
                  <a:pt x="50363" y="1124881"/>
                  <a:pt x="0" y="1074518"/>
                  <a:pt x="0" y="1012393"/>
                </a:cubicBezTo>
                <a:lnTo>
                  <a:pt x="0" y="11248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432110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i="1" kern="1200" dirty="0">
                <a:latin typeface="Georgia" panose="02040502050405020303" pitchFamily="18" charset="0"/>
              </a:rPr>
              <a:t>Upload it to the ODK server.</a:t>
            </a:r>
          </a:p>
        </p:txBody>
      </p:sp>
      <p:sp>
        <p:nvSpPr>
          <p:cNvPr id="12" name="Freeform 11"/>
          <p:cNvSpPr/>
          <p:nvPr/>
        </p:nvSpPr>
        <p:spPr>
          <a:xfrm>
            <a:off x="3682231" y="2406175"/>
            <a:ext cx="1965613" cy="945000"/>
          </a:xfrm>
          <a:custGeom>
            <a:avLst/>
            <a:gdLst>
              <a:gd name="connsiteX0" fmla="*/ 0 w 1965613"/>
              <a:gd name="connsiteY0" fmla="*/ 94500 h 945000"/>
              <a:gd name="connsiteX1" fmla="*/ 94500 w 1965613"/>
              <a:gd name="connsiteY1" fmla="*/ 0 h 945000"/>
              <a:gd name="connsiteX2" fmla="*/ 1871113 w 1965613"/>
              <a:gd name="connsiteY2" fmla="*/ 0 h 945000"/>
              <a:gd name="connsiteX3" fmla="*/ 1965613 w 1965613"/>
              <a:gd name="connsiteY3" fmla="*/ 94500 h 945000"/>
              <a:gd name="connsiteX4" fmla="*/ 1965613 w 1965613"/>
              <a:gd name="connsiteY4" fmla="*/ 850500 h 945000"/>
              <a:gd name="connsiteX5" fmla="*/ 1871113 w 1965613"/>
              <a:gd name="connsiteY5" fmla="*/ 945000 h 945000"/>
              <a:gd name="connsiteX6" fmla="*/ 94500 w 1965613"/>
              <a:gd name="connsiteY6" fmla="*/ 945000 h 945000"/>
              <a:gd name="connsiteX7" fmla="*/ 0 w 1965613"/>
              <a:gd name="connsiteY7" fmla="*/ 850500 h 945000"/>
              <a:gd name="connsiteX8" fmla="*/ 0 w 1965613"/>
              <a:gd name="connsiteY8" fmla="*/ 94500 h 9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945000">
                <a:moveTo>
                  <a:pt x="0" y="94500"/>
                </a:moveTo>
                <a:cubicBezTo>
                  <a:pt x="0" y="42309"/>
                  <a:pt x="42309" y="0"/>
                  <a:pt x="94500" y="0"/>
                </a:cubicBezTo>
                <a:lnTo>
                  <a:pt x="1871113" y="0"/>
                </a:lnTo>
                <a:cubicBezTo>
                  <a:pt x="1923304" y="0"/>
                  <a:pt x="1965613" y="42309"/>
                  <a:pt x="1965613" y="94500"/>
                </a:cubicBezTo>
                <a:lnTo>
                  <a:pt x="1965613" y="850500"/>
                </a:lnTo>
                <a:cubicBezTo>
                  <a:pt x="1965613" y="902691"/>
                  <a:pt x="1923304" y="945000"/>
                  <a:pt x="1871113" y="945000"/>
                </a:cubicBezTo>
                <a:lnTo>
                  <a:pt x="94500" y="945000"/>
                </a:lnTo>
                <a:cubicBezTo>
                  <a:pt x="42309" y="945000"/>
                  <a:pt x="0" y="902691"/>
                  <a:pt x="0" y="850500"/>
                </a:cubicBezTo>
                <a:lnTo>
                  <a:pt x="0" y="9450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358" tIns="134358" rIns="134358" bIns="134358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500" b="1" kern="1200" dirty="0"/>
          </a:p>
        </p:txBody>
      </p:sp>
      <p:sp>
        <p:nvSpPr>
          <p:cNvPr id="16" name="Freeform 15"/>
          <p:cNvSpPr/>
          <p:nvPr/>
        </p:nvSpPr>
        <p:spPr>
          <a:xfrm>
            <a:off x="5543228" y="1786524"/>
            <a:ext cx="631717" cy="489380"/>
          </a:xfrm>
          <a:custGeom>
            <a:avLst/>
            <a:gdLst>
              <a:gd name="connsiteX0" fmla="*/ 0 w 631717"/>
              <a:gd name="connsiteY0" fmla="*/ 97876 h 489380"/>
              <a:gd name="connsiteX1" fmla="*/ 387027 w 631717"/>
              <a:gd name="connsiteY1" fmla="*/ 97876 h 489380"/>
              <a:gd name="connsiteX2" fmla="*/ 387027 w 631717"/>
              <a:gd name="connsiteY2" fmla="*/ 0 h 489380"/>
              <a:gd name="connsiteX3" fmla="*/ 631717 w 631717"/>
              <a:gd name="connsiteY3" fmla="*/ 244690 h 489380"/>
              <a:gd name="connsiteX4" fmla="*/ 387027 w 631717"/>
              <a:gd name="connsiteY4" fmla="*/ 489380 h 489380"/>
              <a:gd name="connsiteX5" fmla="*/ 387027 w 631717"/>
              <a:gd name="connsiteY5" fmla="*/ 391504 h 489380"/>
              <a:gd name="connsiteX6" fmla="*/ 0 w 631717"/>
              <a:gd name="connsiteY6" fmla="*/ 391504 h 489380"/>
              <a:gd name="connsiteX7" fmla="*/ 0 w 631717"/>
              <a:gd name="connsiteY7" fmla="*/ 97876 h 4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717" h="489380">
                <a:moveTo>
                  <a:pt x="0" y="97876"/>
                </a:moveTo>
                <a:lnTo>
                  <a:pt x="387027" y="97876"/>
                </a:lnTo>
                <a:lnTo>
                  <a:pt x="387027" y="0"/>
                </a:lnTo>
                <a:lnTo>
                  <a:pt x="631717" y="244690"/>
                </a:lnTo>
                <a:lnTo>
                  <a:pt x="387027" y="489380"/>
                </a:lnTo>
                <a:lnTo>
                  <a:pt x="387027" y="391504"/>
                </a:lnTo>
                <a:lnTo>
                  <a:pt x="0" y="391504"/>
                </a:lnTo>
                <a:lnTo>
                  <a:pt x="0" y="9787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7876" rIns="146814" bIns="9787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40" name="Freeform 39"/>
          <p:cNvSpPr/>
          <p:nvPr/>
        </p:nvSpPr>
        <p:spPr>
          <a:xfrm>
            <a:off x="6437167" y="1656253"/>
            <a:ext cx="1965613" cy="1124881"/>
          </a:xfrm>
          <a:custGeom>
            <a:avLst/>
            <a:gdLst>
              <a:gd name="connsiteX0" fmla="*/ 0 w 1965613"/>
              <a:gd name="connsiteY0" fmla="*/ 112488 h 1124881"/>
              <a:gd name="connsiteX1" fmla="*/ 112488 w 1965613"/>
              <a:gd name="connsiteY1" fmla="*/ 0 h 1124881"/>
              <a:gd name="connsiteX2" fmla="*/ 1853125 w 1965613"/>
              <a:gd name="connsiteY2" fmla="*/ 0 h 1124881"/>
              <a:gd name="connsiteX3" fmla="*/ 1965613 w 1965613"/>
              <a:gd name="connsiteY3" fmla="*/ 112488 h 1124881"/>
              <a:gd name="connsiteX4" fmla="*/ 1965613 w 1965613"/>
              <a:gd name="connsiteY4" fmla="*/ 1012393 h 1124881"/>
              <a:gd name="connsiteX5" fmla="*/ 1853125 w 1965613"/>
              <a:gd name="connsiteY5" fmla="*/ 1124881 h 1124881"/>
              <a:gd name="connsiteX6" fmla="*/ 112488 w 1965613"/>
              <a:gd name="connsiteY6" fmla="*/ 1124881 h 1124881"/>
              <a:gd name="connsiteX7" fmla="*/ 0 w 1965613"/>
              <a:gd name="connsiteY7" fmla="*/ 1012393 h 1124881"/>
              <a:gd name="connsiteX8" fmla="*/ 0 w 1965613"/>
              <a:gd name="connsiteY8" fmla="*/ 112488 h 112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1124881">
                <a:moveTo>
                  <a:pt x="0" y="112488"/>
                </a:moveTo>
                <a:cubicBezTo>
                  <a:pt x="0" y="50363"/>
                  <a:pt x="50363" y="0"/>
                  <a:pt x="112488" y="0"/>
                </a:cubicBezTo>
                <a:lnTo>
                  <a:pt x="1853125" y="0"/>
                </a:lnTo>
                <a:cubicBezTo>
                  <a:pt x="1915250" y="0"/>
                  <a:pt x="1965613" y="50363"/>
                  <a:pt x="1965613" y="112488"/>
                </a:cubicBezTo>
                <a:lnTo>
                  <a:pt x="1965613" y="1012393"/>
                </a:lnTo>
                <a:cubicBezTo>
                  <a:pt x="1965613" y="1074518"/>
                  <a:pt x="1915250" y="1124881"/>
                  <a:pt x="1853125" y="1124881"/>
                </a:cubicBezTo>
                <a:lnTo>
                  <a:pt x="112488" y="1124881"/>
                </a:lnTo>
                <a:cubicBezTo>
                  <a:pt x="50363" y="1124881"/>
                  <a:pt x="0" y="1074518"/>
                  <a:pt x="0" y="1012393"/>
                </a:cubicBezTo>
                <a:lnTo>
                  <a:pt x="0" y="11248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432110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i="1" kern="1200" dirty="0">
                <a:latin typeface="Georgia" panose="02040502050405020303" pitchFamily="18" charset="0"/>
              </a:rPr>
              <a:t>Test the form and eventually apply changes.</a:t>
            </a:r>
          </a:p>
        </p:txBody>
      </p:sp>
      <p:sp>
        <p:nvSpPr>
          <p:cNvPr id="41" name="Freeform 40"/>
          <p:cNvSpPr/>
          <p:nvPr/>
        </p:nvSpPr>
        <p:spPr>
          <a:xfrm>
            <a:off x="6839763" y="2406175"/>
            <a:ext cx="1965613" cy="945000"/>
          </a:xfrm>
          <a:custGeom>
            <a:avLst/>
            <a:gdLst>
              <a:gd name="connsiteX0" fmla="*/ 0 w 1965613"/>
              <a:gd name="connsiteY0" fmla="*/ 94500 h 945000"/>
              <a:gd name="connsiteX1" fmla="*/ 94500 w 1965613"/>
              <a:gd name="connsiteY1" fmla="*/ 0 h 945000"/>
              <a:gd name="connsiteX2" fmla="*/ 1871113 w 1965613"/>
              <a:gd name="connsiteY2" fmla="*/ 0 h 945000"/>
              <a:gd name="connsiteX3" fmla="*/ 1965613 w 1965613"/>
              <a:gd name="connsiteY3" fmla="*/ 94500 h 945000"/>
              <a:gd name="connsiteX4" fmla="*/ 1965613 w 1965613"/>
              <a:gd name="connsiteY4" fmla="*/ 850500 h 945000"/>
              <a:gd name="connsiteX5" fmla="*/ 1871113 w 1965613"/>
              <a:gd name="connsiteY5" fmla="*/ 945000 h 945000"/>
              <a:gd name="connsiteX6" fmla="*/ 94500 w 1965613"/>
              <a:gd name="connsiteY6" fmla="*/ 945000 h 945000"/>
              <a:gd name="connsiteX7" fmla="*/ 0 w 1965613"/>
              <a:gd name="connsiteY7" fmla="*/ 850500 h 945000"/>
              <a:gd name="connsiteX8" fmla="*/ 0 w 1965613"/>
              <a:gd name="connsiteY8" fmla="*/ 94500 h 9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945000">
                <a:moveTo>
                  <a:pt x="0" y="94500"/>
                </a:moveTo>
                <a:cubicBezTo>
                  <a:pt x="0" y="42309"/>
                  <a:pt x="42309" y="0"/>
                  <a:pt x="94500" y="0"/>
                </a:cubicBezTo>
                <a:lnTo>
                  <a:pt x="1871113" y="0"/>
                </a:lnTo>
                <a:cubicBezTo>
                  <a:pt x="1923304" y="0"/>
                  <a:pt x="1965613" y="42309"/>
                  <a:pt x="1965613" y="94500"/>
                </a:cubicBezTo>
                <a:lnTo>
                  <a:pt x="1965613" y="850500"/>
                </a:lnTo>
                <a:cubicBezTo>
                  <a:pt x="1965613" y="902691"/>
                  <a:pt x="1923304" y="945000"/>
                  <a:pt x="1871113" y="945000"/>
                </a:cubicBezTo>
                <a:lnTo>
                  <a:pt x="94500" y="945000"/>
                </a:lnTo>
                <a:cubicBezTo>
                  <a:pt x="42309" y="945000"/>
                  <a:pt x="0" y="902691"/>
                  <a:pt x="0" y="850500"/>
                </a:cubicBezTo>
                <a:lnTo>
                  <a:pt x="0" y="9450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358" tIns="134358" rIns="134358" bIns="134358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500" b="1" kern="1200" dirty="0"/>
          </a:p>
        </p:txBody>
      </p:sp>
      <p:sp>
        <p:nvSpPr>
          <p:cNvPr id="42" name="Freeform 41"/>
          <p:cNvSpPr/>
          <p:nvPr/>
        </p:nvSpPr>
        <p:spPr>
          <a:xfrm>
            <a:off x="8700760" y="1786524"/>
            <a:ext cx="631717" cy="489380"/>
          </a:xfrm>
          <a:custGeom>
            <a:avLst/>
            <a:gdLst>
              <a:gd name="connsiteX0" fmla="*/ 0 w 631717"/>
              <a:gd name="connsiteY0" fmla="*/ 97876 h 489380"/>
              <a:gd name="connsiteX1" fmla="*/ 387027 w 631717"/>
              <a:gd name="connsiteY1" fmla="*/ 97876 h 489380"/>
              <a:gd name="connsiteX2" fmla="*/ 387027 w 631717"/>
              <a:gd name="connsiteY2" fmla="*/ 0 h 489380"/>
              <a:gd name="connsiteX3" fmla="*/ 631717 w 631717"/>
              <a:gd name="connsiteY3" fmla="*/ 244690 h 489380"/>
              <a:gd name="connsiteX4" fmla="*/ 387027 w 631717"/>
              <a:gd name="connsiteY4" fmla="*/ 489380 h 489380"/>
              <a:gd name="connsiteX5" fmla="*/ 387027 w 631717"/>
              <a:gd name="connsiteY5" fmla="*/ 391504 h 489380"/>
              <a:gd name="connsiteX6" fmla="*/ 0 w 631717"/>
              <a:gd name="connsiteY6" fmla="*/ 391504 h 489380"/>
              <a:gd name="connsiteX7" fmla="*/ 0 w 631717"/>
              <a:gd name="connsiteY7" fmla="*/ 97876 h 4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717" h="489380">
                <a:moveTo>
                  <a:pt x="0" y="97876"/>
                </a:moveTo>
                <a:lnTo>
                  <a:pt x="387027" y="97876"/>
                </a:lnTo>
                <a:lnTo>
                  <a:pt x="387027" y="0"/>
                </a:lnTo>
                <a:lnTo>
                  <a:pt x="631717" y="244690"/>
                </a:lnTo>
                <a:lnTo>
                  <a:pt x="387027" y="489380"/>
                </a:lnTo>
                <a:lnTo>
                  <a:pt x="387027" y="391504"/>
                </a:lnTo>
                <a:lnTo>
                  <a:pt x="0" y="391504"/>
                </a:lnTo>
                <a:lnTo>
                  <a:pt x="0" y="9787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7876" rIns="146814" bIns="9787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43" name="Freeform 42"/>
          <p:cNvSpPr/>
          <p:nvPr/>
        </p:nvSpPr>
        <p:spPr>
          <a:xfrm>
            <a:off x="9594699" y="1693175"/>
            <a:ext cx="1965613" cy="1124881"/>
          </a:xfrm>
          <a:custGeom>
            <a:avLst/>
            <a:gdLst>
              <a:gd name="connsiteX0" fmla="*/ 0 w 1965613"/>
              <a:gd name="connsiteY0" fmla="*/ 112488 h 1124881"/>
              <a:gd name="connsiteX1" fmla="*/ 112488 w 1965613"/>
              <a:gd name="connsiteY1" fmla="*/ 0 h 1124881"/>
              <a:gd name="connsiteX2" fmla="*/ 1853125 w 1965613"/>
              <a:gd name="connsiteY2" fmla="*/ 0 h 1124881"/>
              <a:gd name="connsiteX3" fmla="*/ 1965613 w 1965613"/>
              <a:gd name="connsiteY3" fmla="*/ 112488 h 1124881"/>
              <a:gd name="connsiteX4" fmla="*/ 1965613 w 1965613"/>
              <a:gd name="connsiteY4" fmla="*/ 1012393 h 1124881"/>
              <a:gd name="connsiteX5" fmla="*/ 1853125 w 1965613"/>
              <a:gd name="connsiteY5" fmla="*/ 1124881 h 1124881"/>
              <a:gd name="connsiteX6" fmla="*/ 112488 w 1965613"/>
              <a:gd name="connsiteY6" fmla="*/ 1124881 h 1124881"/>
              <a:gd name="connsiteX7" fmla="*/ 0 w 1965613"/>
              <a:gd name="connsiteY7" fmla="*/ 1012393 h 1124881"/>
              <a:gd name="connsiteX8" fmla="*/ 0 w 1965613"/>
              <a:gd name="connsiteY8" fmla="*/ 112488 h 112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1124881">
                <a:moveTo>
                  <a:pt x="0" y="112488"/>
                </a:moveTo>
                <a:cubicBezTo>
                  <a:pt x="0" y="50363"/>
                  <a:pt x="50363" y="0"/>
                  <a:pt x="112488" y="0"/>
                </a:cubicBezTo>
                <a:lnTo>
                  <a:pt x="1853125" y="0"/>
                </a:lnTo>
                <a:cubicBezTo>
                  <a:pt x="1915250" y="0"/>
                  <a:pt x="1965613" y="50363"/>
                  <a:pt x="1965613" y="112488"/>
                </a:cubicBezTo>
                <a:lnTo>
                  <a:pt x="1965613" y="1012393"/>
                </a:lnTo>
                <a:cubicBezTo>
                  <a:pt x="1965613" y="1074518"/>
                  <a:pt x="1915250" y="1124881"/>
                  <a:pt x="1853125" y="1124881"/>
                </a:cubicBezTo>
                <a:lnTo>
                  <a:pt x="112488" y="1124881"/>
                </a:lnTo>
                <a:cubicBezTo>
                  <a:pt x="50363" y="1124881"/>
                  <a:pt x="0" y="1074518"/>
                  <a:pt x="0" y="1012393"/>
                </a:cubicBezTo>
                <a:lnTo>
                  <a:pt x="0" y="11248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432110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i="1" kern="1200" dirty="0">
                <a:latin typeface="Georgia" panose="02040502050405020303" pitchFamily="18" charset="0"/>
              </a:rPr>
              <a:t>Refresh Training to enumerators.</a:t>
            </a:r>
          </a:p>
        </p:txBody>
      </p:sp>
      <p:sp>
        <p:nvSpPr>
          <p:cNvPr id="44" name="Freeform 43"/>
          <p:cNvSpPr/>
          <p:nvPr/>
        </p:nvSpPr>
        <p:spPr>
          <a:xfrm>
            <a:off x="9955650" y="2419897"/>
            <a:ext cx="1965613" cy="945000"/>
          </a:xfrm>
          <a:custGeom>
            <a:avLst/>
            <a:gdLst>
              <a:gd name="connsiteX0" fmla="*/ 0 w 1965613"/>
              <a:gd name="connsiteY0" fmla="*/ 94500 h 945000"/>
              <a:gd name="connsiteX1" fmla="*/ 94500 w 1965613"/>
              <a:gd name="connsiteY1" fmla="*/ 0 h 945000"/>
              <a:gd name="connsiteX2" fmla="*/ 1871113 w 1965613"/>
              <a:gd name="connsiteY2" fmla="*/ 0 h 945000"/>
              <a:gd name="connsiteX3" fmla="*/ 1965613 w 1965613"/>
              <a:gd name="connsiteY3" fmla="*/ 94500 h 945000"/>
              <a:gd name="connsiteX4" fmla="*/ 1965613 w 1965613"/>
              <a:gd name="connsiteY4" fmla="*/ 850500 h 945000"/>
              <a:gd name="connsiteX5" fmla="*/ 1871113 w 1965613"/>
              <a:gd name="connsiteY5" fmla="*/ 945000 h 945000"/>
              <a:gd name="connsiteX6" fmla="*/ 94500 w 1965613"/>
              <a:gd name="connsiteY6" fmla="*/ 945000 h 945000"/>
              <a:gd name="connsiteX7" fmla="*/ 0 w 1965613"/>
              <a:gd name="connsiteY7" fmla="*/ 850500 h 945000"/>
              <a:gd name="connsiteX8" fmla="*/ 0 w 1965613"/>
              <a:gd name="connsiteY8" fmla="*/ 94500 h 9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945000">
                <a:moveTo>
                  <a:pt x="0" y="94500"/>
                </a:moveTo>
                <a:cubicBezTo>
                  <a:pt x="0" y="42309"/>
                  <a:pt x="42309" y="0"/>
                  <a:pt x="94500" y="0"/>
                </a:cubicBezTo>
                <a:lnTo>
                  <a:pt x="1871113" y="0"/>
                </a:lnTo>
                <a:cubicBezTo>
                  <a:pt x="1923304" y="0"/>
                  <a:pt x="1965613" y="42309"/>
                  <a:pt x="1965613" y="94500"/>
                </a:cubicBezTo>
                <a:lnTo>
                  <a:pt x="1965613" y="850500"/>
                </a:lnTo>
                <a:cubicBezTo>
                  <a:pt x="1965613" y="902691"/>
                  <a:pt x="1923304" y="945000"/>
                  <a:pt x="1871113" y="945000"/>
                </a:cubicBezTo>
                <a:lnTo>
                  <a:pt x="94500" y="945000"/>
                </a:lnTo>
                <a:cubicBezTo>
                  <a:pt x="42309" y="945000"/>
                  <a:pt x="0" y="902691"/>
                  <a:pt x="0" y="850500"/>
                </a:cubicBezTo>
                <a:lnTo>
                  <a:pt x="0" y="9450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358" tIns="134358" rIns="134358" bIns="134358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500" b="1" kern="1200" dirty="0"/>
          </a:p>
        </p:txBody>
      </p:sp>
      <p:grpSp>
        <p:nvGrpSpPr>
          <p:cNvPr id="37" name="Group 36"/>
          <p:cNvGrpSpPr/>
          <p:nvPr/>
        </p:nvGrpSpPr>
        <p:grpSpPr>
          <a:xfrm rot="16200000">
            <a:off x="10606449" y="3769400"/>
            <a:ext cx="664017" cy="499966"/>
            <a:chOff x="8739451" y="1164576"/>
            <a:chExt cx="664017" cy="4999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8" name="Right Arrow 37"/>
            <p:cNvSpPr/>
            <p:nvPr/>
          </p:nvSpPr>
          <p:spPr>
            <a:xfrm rot="10819650">
              <a:off x="8739451" y="1164576"/>
              <a:ext cx="664017" cy="499966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ight Arrow 4"/>
            <p:cNvSpPr/>
            <p:nvPr/>
          </p:nvSpPr>
          <p:spPr>
            <a:xfrm rot="10819650">
              <a:off x="8889440" y="1264998"/>
              <a:ext cx="514027" cy="299980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23674" y="305064"/>
            <a:ext cx="5691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ODK- </a:t>
            </a:r>
            <a:r>
              <a:rPr lang="en-GB" i="1" dirty="0">
                <a:latin typeface="Georgia" panose="02040502050405020303" pitchFamily="18" charset="0"/>
              </a:rPr>
              <a:t>Open Data Kit Workflow</a:t>
            </a:r>
          </a:p>
          <a:p>
            <a:r>
              <a:rPr lang="en-GB" i="1" dirty="0">
                <a:latin typeface="Georgia" panose="02040502050405020303" pitchFamily="18" charset="0"/>
              </a:rPr>
              <a:t>Exercise : assign to each task the responsible role/person </a:t>
            </a:r>
          </a:p>
        </p:txBody>
      </p:sp>
    </p:spTree>
    <p:extLst>
      <p:ext uri="{BB962C8B-B14F-4D97-AF65-F5344CB8AC3E}">
        <p14:creationId xmlns:p14="http://schemas.microsoft.com/office/powerpoint/2010/main" val="201397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/>
          <p:cNvSpPr/>
          <p:nvPr/>
        </p:nvSpPr>
        <p:spPr>
          <a:xfrm>
            <a:off x="122103" y="4857719"/>
            <a:ext cx="1965613" cy="820262"/>
          </a:xfrm>
          <a:custGeom>
            <a:avLst/>
            <a:gdLst>
              <a:gd name="connsiteX0" fmla="*/ 0 w 1965613"/>
              <a:gd name="connsiteY0" fmla="*/ 82026 h 820262"/>
              <a:gd name="connsiteX1" fmla="*/ 82026 w 1965613"/>
              <a:gd name="connsiteY1" fmla="*/ 0 h 820262"/>
              <a:gd name="connsiteX2" fmla="*/ 1883587 w 1965613"/>
              <a:gd name="connsiteY2" fmla="*/ 0 h 820262"/>
              <a:gd name="connsiteX3" fmla="*/ 1965613 w 1965613"/>
              <a:gd name="connsiteY3" fmla="*/ 82026 h 820262"/>
              <a:gd name="connsiteX4" fmla="*/ 1965613 w 1965613"/>
              <a:gd name="connsiteY4" fmla="*/ 738236 h 820262"/>
              <a:gd name="connsiteX5" fmla="*/ 1883587 w 1965613"/>
              <a:gd name="connsiteY5" fmla="*/ 820262 h 820262"/>
              <a:gd name="connsiteX6" fmla="*/ 82026 w 1965613"/>
              <a:gd name="connsiteY6" fmla="*/ 820262 h 820262"/>
              <a:gd name="connsiteX7" fmla="*/ 0 w 1965613"/>
              <a:gd name="connsiteY7" fmla="*/ 738236 h 820262"/>
              <a:gd name="connsiteX8" fmla="*/ 0 w 1965613"/>
              <a:gd name="connsiteY8" fmla="*/ 82026 h 82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820262">
                <a:moveTo>
                  <a:pt x="0" y="82026"/>
                </a:moveTo>
                <a:cubicBezTo>
                  <a:pt x="0" y="36724"/>
                  <a:pt x="36724" y="0"/>
                  <a:pt x="82026" y="0"/>
                </a:cubicBezTo>
                <a:lnTo>
                  <a:pt x="1883587" y="0"/>
                </a:lnTo>
                <a:cubicBezTo>
                  <a:pt x="1928889" y="0"/>
                  <a:pt x="1965613" y="36724"/>
                  <a:pt x="1965613" y="82026"/>
                </a:cubicBezTo>
                <a:lnTo>
                  <a:pt x="1965613" y="738236"/>
                </a:lnTo>
                <a:cubicBezTo>
                  <a:pt x="1965613" y="783538"/>
                  <a:pt x="1928889" y="820262"/>
                  <a:pt x="1883587" y="820262"/>
                </a:cubicBezTo>
                <a:lnTo>
                  <a:pt x="82026" y="820262"/>
                </a:lnTo>
                <a:cubicBezTo>
                  <a:pt x="36724" y="820262"/>
                  <a:pt x="0" y="783538"/>
                  <a:pt x="0" y="738236"/>
                </a:cubicBezTo>
                <a:lnTo>
                  <a:pt x="0" y="8202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326761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View and Export data from ODK aggregate</a:t>
            </a:r>
          </a:p>
        </p:txBody>
      </p:sp>
      <p:sp>
        <p:nvSpPr>
          <p:cNvPr id="47" name="Freeform 46"/>
          <p:cNvSpPr/>
          <p:nvPr/>
        </p:nvSpPr>
        <p:spPr>
          <a:xfrm>
            <a:off x="524698" y="5404560"/>
            <a:ext cx="1965613" cy="806400"/>
          </a:xfrm>
          <a:custGeom>
            <a:avLst/>
            <a:gdLst>
              <a:gd name="connsiteX0" fmla="*/ 0 w 1965613"/>
              <a:gd name="connsiteY0" fmla="*/ 80640 h 806400"/>
              <a:gd name="connsiteX1" fmla="*/ 80640 w 1965613"/>
              <a:gd name="connsiteY1" fmla="*/ 0 h 806400"/>
              <a:gd name="connsiteX2" fmla="*/ 1884973 w 1965613"/>
              <a:gd name="connsiteY2" fmla="*/ 0 h 806400"/>
              <a:gd name="connsiteX3" fmla="*/ 1965613 w 1965613"/>
              <a:gd name="connsiteY3" fmla="*/ 80640 h 806400"/>
              <a:gd name="connsiteX4" fmla="*/ 1965613 w 1965613"/>
              <a:gd name="connsiteY4" fmla="*/ 725760 h 806400"/>
              <a:gd name="connsiteX5" fmla="*/ 1884973 w 1965613"/>
              <a:gd name="connsiteY5" fmla="*/ 806400 h 806400"/>
              <a:gd name="connsiteX6" fmla="*/ 80640 w 1965613"/>
              <a:gd name="connsiteY6" fmla="*/ 806400 h 806400"/>
              <a:gd name="connsiteX7" fmla="*/ 0 w 1965613"/>
              <a:gd name="connsiteY7" fmla="*/ 725760 h 806400"/>
              <a:gd name="connsiteX8" fmla="*/ 0 w 1965613"/>
              <a:gd name="connsiteY8" fmla="*/ 80640 h 8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806400">
                <a:moveTo>
                  <a:pt x="0" y="80640"/>
                </a:moveTo>
                <a:cubicBezTo>
                  <a:pt x="0" y="36104"/>
                  <a:pt x="36104" y="0"/>
                  <a:pt x="80640" y="0"/>
                </a:cubicBezTo>
                <a:lnTo>
                  <a:pt x="1884973" y="0"/>
                </a:lnTo>
                <a:cubicBezTo>
                  <a:pt x="1929509" y="0"/>
                  <a:pt x="1965613" y="36104"/>
                  <a:pt x="1965613" y="80640"/>
                </a:cubicBezTo>
                <a:lnTo>
                  <a:pt x="1965613" y="725760"/>
                </a:lnTo>
                <a:cubicBezTo>
                  <a:pt x="1965613" y="770296"/>
                  <a:pt x="1929509" y="806400"/>
                  <a:pt x="1884973" y="806400"/>
                </a:cubicBezTo>
                <a:lnTo>
                  <a:pt x="80640" y="806400"/>
                </a:lnTo>
                <a:cubicBezTo>
                  <a:pt x="36104" y="806400"/>
                  <a:pt x="0" y="770296"/>
                  <a:pt x="0" y="725760"/>
                </a:cubicBezTo>
                <a:lnTo>
                  <a:pt x="0" y="8064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187" tIns="123187" rIns="123187" bIns="123187" numCol="1" spcCol="1270" anchor="t" anchorCtr="0">
            <a:noAutofit/>
          </a:bodyPr>
          <a:lstStyle/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dirty="0"/>
              <a:t>Data Analyst </a:t>
            </a:r>
          </a:p>
        </p:txBody>
      </p:sp>
      <p:sp>
        <p:nvSpPr>
          <p:cNvPr id="48" name="Freeform 47"/>
          <p:cNvSpPr/>
          <p:nvPr/>
        </p:nvSpPr>
        <p:spPr>
          <a:xfrm rot="10800000">
            <a:off x="2385696" y="4886449"/>
            <a:ext cx="631717" cy="489380"/>
          </a:xfrm>
          <a:custGeom>
            <a:avLst/>
            <a:gdLst>
              <a:gd name="connsiteX0" fmla="*/ 0 w 631717"/>
              <a:gd name="connsiteY0" fmla="*/ 97876 h 489380"/>
              <a:gd name="connsiteX1" fmla="*/ 387027 w 631717"/>
              <a:gd name="connsiteY1" fmla="*/ 97876 h 489380"/>
              <a:gd name="connsiteX2" fmla="*/ 387027 w 631717"/>
              <a:gd name="connsiteY2" fmla="*/ 0 h 489380"/>
              <a:gd name="connsiteX3" fmla="*/ 631717 w 631717"/>
              <a:gd name="connsiteY3" fmla="*/ 244690 h 489380"/>
              <a:gd name="connsiteX4" fmla="*/ 387027 w 631717"/>
              <a:gd name="connsiteY4" fmla="*/ 489380 h 489380"/>
              <a:gd name="connsiteX5" fmla="*/ 387027 w 631717"/>
              <a:gd name="connsiteY5" fmla="*/ 391504 h 489380"/>
              <a:gd name="connsiteX6" fmla="*/ 0 w 631717"/>
              <a:gd name="connsiteY6" fmla="*/ 391504 h 489380"/>
              <a:gd name="connsiteX7" fmla="*/ 0 w 631717"/>
              <a:gd name="connsiteY7" fmla="*/ 97876 h 4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717" h="489380">
                <a:moveTo>
                  <a:pt x="0" y="97876"/>
                </a:moveTo>
                <a:lnTo>
                  <a:pt x="387027" y="97876"/>
                </a:lnTo>
                <a:lnTo>
                  <a:pt x="387027" y="0"/>
                </a:lnTo>
                <a:lnTo>
                  <a:pt x="631717" y="244690"/>
                </a:lnTo>
                <a:lnTo>
                  <a:pt x="387027" y="489380"/>
                </a:lnTo>
                <a:lnTo>
                  <a:pt x="387027" y="391504"/>
                </a:lnTo>
                <a:lnTo>
                  <a:pt x="0" y="391504"/>
                </a:lnTo>
                <a:lnTo>
                  <a:pt x="0" y="9787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7875" rIns="146815" bIns="9787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49" name="Freeform 48"/>
          <p:cNvSpPr/>
          <p:nvPr/>
        </p:nvSpPr>
        <p:spPr>
          <a:xfrm>
            <a:off x="3279635" y="4857719"/>
            <a:ext cx="1965613" cy="820262"/>
          </a:xfrm>
          <a:custGeom>
            <a:avLst/>
            <a:gdLst>
              <a:gd name="connsiteX0" fmla="*/ 0 w 1965613"/>
              <a:gd name="connsiteY0" fmla="*/ 82026 h 820262"/>
              <a:gd name="connsiteX1" fmla="*/ 82026 w 1965613"/>
              <a:gd name="connsiteY1" fmla="*/ 0 h 820262"/>
              <a:gd name="connsiteX2" fmla="*/ 1883587 w 1965613"/>
              <a:gd name="connsiteY2" fmla="*/ 0 h 820262"/>
              <a:gd name="connsiteX3" fmla="*/ 1965613 w 1965613"/>
              <a:gd name="connsiteY3" fmla="*/ 82026 h 820262"/>
              <a:gd name="connsiteX4" fmla="*/ 1965613 w 1965613"/>
              <a:gd name="connsiteY4" fmla="*/ 738236 h 820262"/>
              <a:gd name="connsiteX5" fmla="*/ 1883587 w 1965613"/>
              <a:gd name="connsiteY5" fmla="*/ 820262 h 820262"/>
              <a:gd name="connsiteX6" fmla="*/ 82026 w 1965613"/>
              <a:gd name="connsiteY6" fmla="*/ 820262 h 820262"/>
              <a:gd name="connsiteX7" fmla="*/ 0 w 1965613"/>
              <a:gd name="connsiteY7" fmla="*/ 738236 h 820262"/>
              <a:gd name="connsiteX8" fmla="*/ 0 w 1965613"/>
              <a:gd name="connsiteY8" fmla="*/ 82026 h 82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820262">
                <a:moveTo>
                  <a:pt x="0" y="82026"/>
                </a:moveTo>
                <a:cubicBezTo>
                  <a:pt x="0" y="36724"/>
                  <a:pt x="36724" y="0"/>
                  <a:pt x="82026" y="0"/>
                </a:cubicBezTo>
                <a:lnTo>
                  <a:pt x="1883587" y="0"/>
                </a:lnTo>
                <a:cubicBezTo>
                  <a:pt x="1928889" y="0"/>
                  <a:pt x="1965613" y="36724"/>
                  <a:pt x="1965613" y="82026"/>
                </a:cubicBezTo>
                <a:lnTo>
                  <a:pt x="1965613" y="738236"/>
                </a:lnTo>
                <a:cubicBezTo>
                  <a:pt x="1965613" y="783538"/>
                  <a:pt x="1928889" y="820262"/>
                  <a:pt x="1883587" y="820262"/>
                </a:cubicBezTo>
                <a:lnTo>
                  <a:pt x="82026" y="820262"/>
                </a:lnTo>
                <a:cubicBezTo>
                  <a:pt x="36724" y="820262"/>
                  <a:pt x="0" y="783538"/>
                  <a:pt x="0" y="738236"/>
                </a:cubicBezTo>
                <a:lnTo>
                  <a:pt x="0" y="8202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326761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Submit responses to the ODK server</a:t>
            </a:r>
          </a:p>
        </p:txBody>
      </p:sp>
      <p:sp>
        <p:nvSpPr>
          <p:cNvPr id="50" name="Freeform 49"/>
          <p:cNvSpPr/>
          <p:nvPr/>
        </p:nvSpPr>
        <p:spPr>
          <a:xfrm>
            <a:off x="3682231" y="5404560"/>
            <a:ext cx="1965613" cy="806400"/>
          </a:xfrm>
          <a:custGeom>
            <a:avLst/>
            <a:gdLst>
              <a:gd name="connsiteX0" fmla="*/ 0 w 1965613"/>
              <a:gd name="connsiteY0" fmla="*/ 80640 h 806400"/>
              <a:gd name="connsiteX1" fmla="*/ 80640 w 1965613"/>
              <a:gd name="connsiteY1" fmla="*/ 0 h 806400"/>
              <a:gd name="connsiteX2" fmla="*/ 1884973 w 1965613"/>
              <a:gd name="connsiteY2" fmla="*/ 0 h 806400"/>
              <a:gd name="connsiteX3" fmla="*/ 1965613 w 1965613"/>
              <a:gd name="connsiteY3" fmla="*/ 80640 h 806400"/>
              <a:gd name="connsiteX4" fmla="*/ 1965613 w 1965613"/>
              <a:gd name="connsiteY4" fmla="*/ 725760 h 806400"/>
              <a:gd name="connsiteX5" fmla="*/ 1884973 w 1965613"/>
              <a:gd name="connsiteY5" fmla="*/ 806400 h 806400"/>
              <a:gd name="connsiteX6" fmla="*/ 80640 w 1965613"/>
              <a:gd name="connsiteY6" fmla="*/ 806400 h 806400"/>
              <a:gd name="connsiteX7" fmla="*/ 0 w 1965613"/>
              <a:gd name="connsiteY7" fmla="*/ 725760 h 806400"/>
              <a:gd name="connsiteX8" fmla="*/ 0 w 1965613"/>
              <a:gd name="connsiteY8" fmla="*/ 80640 h 8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806400">
                <a:moveTo>
                  <a:pt x="0" y="80640"/>
                </a:moveTo>
                <a:cubicBezTo>
                  <a:pt x="0" y="36104"/>
                  <a:pt x="36104" y="0"/>
                  <a:pt x="80640" y="0"/>
                </a:cubicBezTo>
                <a:lnTo>
                  <a:pt x="1884973" y="0"/>
                </a:lnTo>
                <a:cubicBezTo>
                  <a:pt x="1929509" y="0"/>
                  <a:pt x="1965613" y="36104"/>
                  <a:pt x="1965613" y="80640"/>
                </a:cubicBezTo>
                <a:lnTo>
                  <a:pt x="1965613" y="725760"/>
                </a:lnTo>
                <a:cubicBezTo>
                  <a:pt x="1965613" y="770296"/>
                  <a:pt x="1929509" y="806400"/>
                  <a:pt x="1884973" y="806400"/>
                </a:cubicBezTo>
                <a:lnTo>
                  <a:pt x="80640" y="806400"/>
                </a:lnTo>
                <a:cubicBezTo>
                  <a:pt x="36104" y="806400"/>
                  <a:pt x="0" y="770296"/>
                  <a:pt x="0" y="725760"/>
                </a:cubicBezTo>
                <a:lnTo>
                  <a:pt x="0" y="8064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187" tIns="123187" rIns="123187" bIns="123187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dirty="0"/>
              <a:t>Field Work coordinator</a:t>
            </a:r>
            <a:endParaRPr lang="en-US" sz="1400" kern="1200" dirty="0"/>
          </a:p>
        </p:txBody>
      </p:sp>
      <p:sp>
        <p:nvSpPr>
          <p:cNvPr id="51" name="Freeform 50"/>
          <p:cNvSpPr/>
          <p:nvPr/>
        </p:nvSpPr>
        <p:spPr>
          <a:xfrm rot="10781942">
            <a:off x="5534624" y="4878155"/>
            <a:ext cx="613494" cy="489380"/>
          </a:xfrm>
          <a:custGeom>
            <a:avLst/>
            <a:gdLst>
              <a:gd name="connsiteX0" fmla="*/ 0 w 613494"/>
              <a:gd name="connsiteY0" fmla="*/ 97876 h 489380"/>
              <a:gd name="connsiteX1" fmla="*/ 368804 w 613494"/>
              <a:gd name="connsiteY1" fmla="*/ 97876 h 489380"/>
              <a:gd name="connsiteX2" fmla="*/ 368804 w 613494"/>
              <a:gd name="connsiteY2" fmla="*/ 0 h 489380"/>
              <a:gd name="connsiteX3" fmla="*/ 613494 w 613494"/>
              <a:gd name="connsiteY3" fmla="*/ 244690 h 489380"/>
              <a:gd name="connsiteX4" fmla="*/ 368804 w 613494"/>
              <a:gd name="connsiteY4" fmla="*/ 489380 h 489380"/>
              <a:gd name="connsiteX5" fmla="*/ 368804 w 613494"/>
              <a:gd name="connsiteY5" fmla="*/ 391504 h 489380"/>
              <a:gd name="connsiteX6" fmla="*/ 0 w 613494"/>
              <a:gd name="connsiteY6" fmla="*/ 391504 h 489380"/>
              <a:gd name="connsiteX7" fmla="*/ 0 w 613494"/>
              <a:gd name="connsiteY7" fmla="*/ 97876 h 4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94" h="489380">
                <a:moveTo>
                  <a:pt x="0" y="97876"/>
                </a:moveTo>
                <a:lnTo>
                  <a:pt x="368804" y="97876"/>
                </a:lnTo>
                <a:lnTo>
                  <a:pt x="368804" y="0"/>
                </a:lnTo>
                <a:lnTo>
                  <a:pt x="613494" y="244690"/>
                </a:lnTo>
                <a:lnTo>
                  <a:pt x="368804" y="489380"/>
                </a:lnTo>
                <a:lnTo>
                  <a:pt x="368804" y="391504"/>
                </a:lnTo>
                <a:lnTo>
                  <a:pt x="0" y="391504"/>
                </a:lnTo>
                <a:lnTo>
                  <a:pt x="0" y="9787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7876" rIns="146814" bIns="9787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52" name="Freeform 51"/>
          <p:cNvSpPr/>
          <p:nvPr/>
        </p:nvSpPr>
        <p:spPr>
          <a:xfrm>
            <a:off x="6402769" y="4841313"/>
            <a:ext cx="1965613" cy="820262"/>
          </a:xfrm>
          <a:custGeom>
            <a:avLst/>
            <a:gdLst>
              <a:gd name="connsiteX0" fmla="*/ 0 w 1965613"/>
              <a:gd name="connsiteY0" fmla="*/ 82026 h 820262"/>
              <a:gd name="connsiteX1" fmla="*/ 82026 w 1965613"/>
              <a:gd name="connsiteY1" fmla="*/ 0 h 820262"/>
              <a:gd name="connsiteX2" fmla="*/ 1883587 w 1965613"/>
              <a:gd name="connsiteY2" fmla="*/ 0 h 820262"/>
              <a:gd name="connsiteX3" fmla="*/ 1965613 w 1965613"/>
              <a:gd name="connsiteY3" fmla="*/ 82026 h 820262"/>
              <a:gd name="connsiteX4" fmla="*/ 1965613 w 1965613"/>
              <a:gd name="connsiteY4" fmla="*/ 738236 h 820262"/>
              <a:gd name="connsiteX5" fmla="*/ 1883587 w 1965613"/>
              <a:gd name="connsiteY5" fmla="*/ 820262 h 820262"/>
              <a:gd name="connsiteX6" fmla="*/ 82026 w 1965613"/>
              <a:gd name="connsiteY6" fmla="*/ 820262 h 820262"/>
              <a:gd name="connsiteX7" fmla="*/ 0 w 1965613"/>
              <a:gd name="connsiteY7" fmla="*/ 738236 h 820262"/>
              <a:gd name="connsiteX8" fmla="*/ 0 w 1965613"/>
              <a:gd name="connsiteY8" fmla="*/ 82026 h 82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820262">
                <a:moveTo>
                  <a:pt x="0" y="82026"/>
                </a:moveTo>
                <a:cubicBezTo>
                  <a:pt x="0" y="36724"/>
                  <a:pt x="36724" y="0"/>
                  <a:pt x="82026" y="0"/>
                </a:cubicBezTo>
                <a:lnTo>
                  <a:pt x="1883587" y="0"/>
                </a:lnTo>
                <a:cubicBezTo>
                  <a:pt x="1928889" y="0"/>
                  <a:pt x="1965613" y="36724"/>
                  <a:pt x="1965613" y="82026"/>
                </a:cubicBezTo>
                <a:lnTo>
                  <a:pt x="1965613" y="738236"/>
                </a:lnTo>
                <a:cubicBezTo>
                  <a:pt x="1965613" y="783538"/>
                  <a:pt x="1928889" y="820262"/>
                  <a:pt x="1883587" y="820262"/>
                </a:cubicBezTo>
                <a:lnTo>
                  <a:pt x="82026" y="820262"/>
                </a:lnTo>
                <a:cubicBezTo>
                  <a:pt x="36724" y="820262"/>
                  <a:pt x="0" y="783538"/>
                  <a:pt x="0" y="738236"/>
                </a:cubicBezTo>
                <a:lnTo>
                  <a:pt x="0" y="8202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326761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Check data quality before submitting</a:t>
            </a:r>
          </a:p>
        </p:txBody>
      </p:sp>
      <p:sp>
        <p:nvSpPr>
          <p:cNvPr id="53" name="Freeform 52"/>
          <p:cNvSpPr/>
          <p:nvPr/>
        </p:nvSpPr>
        <p:spPr>
          <a:xfrm>
            <a:off x="6839763" y="5404560"/>
            <a:ext cx="1965613" cy="806400"/>
          </a:xfrm>
          <a:custGeom>
            <a:avLst/>
            <a:gdLst>
              <a:gd name="connsiteX0" fmla="*/ 0 w 1965613"/>
              <a:gd name="connsiteY0" fmla="*/ 80640 h 806400"/>
              <a:gd name="connsiteX1" fmla="*/ 80640 w 1965613"/>
              <a:gd name="connsiteY1" fmla="*/ 0 h 806400"/>
              <a:gd name="connsiteX2" fmla="*/ 1884973 w 1965613"/>
              <a:gd name="connsiteY2" fmla="*/ 0 h 806400"/>
              <a:gd name="connsiteX3" fmla="*/ 1965613 w 1965613"/>
              <a:gd name="connsiteY3" fmla="*/ 80640 h 806400"/>
              <a:gd name="connsiteX4" fmla="*/ 1965613 w 1965613"/>
              <a:gd name="connsiteY4" fmla="*/ 725760 h 806400"/>
              <a:gd name="connsiteX5" fmla="*/ 1884973 w 1965613"/>
              <a:gd name="connsiteY5" fmla="*/ 806400 h 806400"/>
              <a:gd name="connsiteX6" fmla="*/ 80640 w 1965613"/>
              <a:gd name="connsiteY6" fmla="*/ 806400 h 806400"/>
              <a:gd name="connsiteX7" fmla="*/ 0 w 1965613"/>
              <a:gd name="connsiteY7" fmla="*/ 725760 h 806400"/>
              <a:gd name="connsiteX8" fmla="*/ 0 w 1965613"/>
              <a:gd name="connsiteY8" fmla="*/ 80640 h 8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806400">
                <a:moveTo>
                  <a:pt x="0" y="80640"/>
                </a:moveTo>
                <a:cubicBezTo>
                  <a:pt x="0" y="36104"/>
                  <a:pt x="36104" y="0"/>
                  <a:pt x="80640" y="0"/>
                </a:cubicBezTo>
                <a:lnTo>
                  <a:pt x="1884973" y="0"/>
                </a:lnTo>
                <a:cubicBezTo>
                  <a:pt x="1929509" y="0"/>
                  <a:pt x="1965613" y="36104"/>
                  <a:pt x="1965613" y="80640"/>
                </a:cubicBezTo>
                <a:lnTo>
                  <a:pt x="1965613" y="725760"/>
                </a:lnTo>
                <a:cubicBezTo>
                  <a:pt x="1965613" y="770296"/>
                  <a:pt x="1929509" y="806400"/>
                  <a:pt x="1884973" y="806400"/>
                </a:cubicBezTo>
                <a:lnTo>
                  <a:pt x="80640" y="806400"/>
                </a:lnTo>
                <a:cubicBezTo>
                  <a:pt x="36104" y="806400"/>
                  <a:pt x="0" y="770296"/>
                  <a:pt x="0" y="725760"/>
                </a:cubicBezTo>
                <a:lnTo>
                  <a:pt x="0" y="8064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187" tIns="123187" rIns="123187" bIns="123187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dirty="0"/>
              <a:t>Field Work coordinator</a:t>
            </a:r>
            <a:endParaRPr lang="en-US" sz="1400" kern="1200" dirty="0"/>
          </a:p>
        </p:txBody>
      </p:sp>
      <p:sp>
        <p:nvSpPr>
          <p:cNvPr id="54" name="Freeform 53"/>
          <p:cNvSpPr/>
          <p:nvPr/>
        </p:nvSpPr>
        <p:spPr>
          <a:xfrm rot="10817669">
            <a:off x="8674957" y="4878341"/>
            <a:ext cx="649956" cy="489380"/>
          </a:xfrm>
          <a:custGeom>
            <a:avLst/>
            <a:gdLst>
              <a:gd name="connsiteX0" fmla="*/ 0 w 649956"/>
              <a:gd name="connsiteY0" fmla="*/ 97876 h 489380"/>
              <a:gd name="connsiteX1" fmla="*/ 405266 w 649956"/>
              <a:gd name="connsiteY1" fmla="*/ 97876 h 489380"/>
              <a:gd name="connsiteX2" fmla="*/ 405266 w 649956"/>
              <a:gd name="connsiteY2" fmla="*/ 0 h 489380"/>
              <a:gd name="connsiteX3" fmla="*/ 649956 w 649956"/>
              <a:gd name="connsiteY3" fmla="*/ 244690 h 489380"/>
              <a:gd name="connsiteX4" fmla="*/ 405266 w 649956"/>
              <a:gd name="connsiteY4" fmla="*/ 489380 h 489380"/>
              <a:gd name="connsiteX5" fmla="*/ 405266 w 649956"/>
              <a:gd name="connsiteY5" fmla="*/ 391504 h 489380"/>
              <a:gd name="connsiteX6" fmla="*/ 0 w 649956"/>
              <a:gd name="connsiteY6" fmla="*/ 391504 h 489380"/>
              <a:gd name="connsiteX7" fmla="*/ 0 w 649956"/>
              <a:gd name="connsiteY7" fmla="*/ 97876 h 4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956" h="489380">
                <a:moveTo>
                  <a:pt x="0" y="97876"/>
                </a:moveTo>
                <a:lnTo>
                  <a:pt x="405266" y="97876"/>
                </a:lnTo>
                <a:lnTo>
                  <a:pt x="405266" y="0"/>
                </a:lnTo>
                <a:lnTo>
                  <a:pt x="649956" y="244690"/>
                </a:lnTo>
                <a:lnTo>
                  <a:pt x="405266" y="489380"/>
                </a:lnTo>
                <a:lnTo>
                  <a:pt x="405266" y="391504"/>
                </a:lnTo>
                <a:lnTo>
                  <a:pt x="0" y="391504"/>
                </a:lnTo>
                <a:lnTo>
                  <a:pt x="0" y="9787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7876" rIns="146813" bIns="9787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55" name="Freeform 54"/>
          <p:cNvSpPr/>
          <p:nvPr/>
        </p:nvSpPr>
        <p:spPr>
          <a:xfrm>
            <a:off x="9594700" y="4857719"/>
            <a:ext cx="1965613" cy="820262"/>
          </a:xfrm>
          <a:custGeom>
            <a:avLst/>
            <a:gdLst>
              <a:gd name="connsiteX0" fmla="*/ 0 w 1965613"/>
              <a:gd name="connsiteY0" fmla="*/ 82026 h 820262"/>
              <a:gd name="connsiteX1" fmla="*/ 82026 w 1965613"/>
              <a:gd name="connsiteY1" fmla="*/ 0 h 820262"/>
              <a:gd name="connsiteX2" fmla="*/ 1883587 w 1965613"/>
              <a:gd name="connsiteY2" fmla="*/ 0 h 820262"/>
              <a:gd name="connsiteX3" fmla="*/ 1965613 w 1965613"/>
              <a:gd name="connsiteY3" fmla="*/ 82026 h 820262"/>
              <a:gd name="connsiteX4" fmla="*/ 1965613 w 1965613"/>
              <a:gd name="connsiteY4" fmla="*/ 738236 h 820262"/>
              <a:gd name="connsiteX5" fmla="*/ 1883587 w 1965613"/>
              <a:gd name="connsiteY5" fmla="*/ 820262 h 820262"/>
              <a:gd name="connsiteX6" fmla="*/ 82026 w 1965613"/>
              <a:gd name="connsiteY6" fmla="*/ 820262 h 820262"/>
              <a:gd name="connsiteX7" fmla="*/ 0 w 1965613"/>
              <a:gd name="connsiteY7" fmla="*/ 738236 h 820262"/>
              <a:gd name="connsiteX8" fmla="*/ 0 w 1965613"/>
              <a:gd name="connsiteY8" fmla="*/ 82026 h 82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820262">
                <a:moveTo>
                  <a:pt x="0" y="82026"/>
                </a:moveTo>
                <a:cubicBezTo>
                  <a:pt x="0" y="36724"/>
                  <a:pt x="36724" y="0"/>
                  <a:pt x="82026" y="0"/>
                </a:cubicBezTo>
                <a:lnTo>
                  <a:pt x="1883587" y="0"/>
                </a:lnTo>
                <a:cubicBezTo>
                  <a:pt x="1928889" y="0"/>
                  <a:pt x="1965613" y="36724"/>
                  <a:pt x="1965613" y="82026"/>
                </a:cubicBezTo>
                <a:lnTo>
                  <a:pt x="1965613" y="738236"/>
                </a:lnTo>
                <a:cubicBezTo>
                  <a:pt x="1965613" y="783538"/>
                  <a:pt x="1928889" y="820262"/>
                  <a:pt x="1883587" y="820262"/>
                </a:cubicBezTo>
                <a:lnTo>
                  <a:pt x="82026" y="820262"/>
                </a:lnTo>
                <a:cubicBezTo>
                  <a:pt x="36724" y="820262"/>
                  <a:pt x="0" y="783538"/>
                  <a:pt x="0" y="738236"/>
                </a:cubicBezTo>
                <a:lnTo>
                  <a:pt x="0" y="8202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326761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Collect data at SDCs and Household level</a:t>
            </a:r>
          </a:p>
        </p:txBody>
      </p:sp>
      <p:sp>
        <p:nvSpPr>
          <p:cNvPr id="56" name="Freeform 55"/>
          <p:cNvSpPr/>
          <p:nvPr/>
        </p:nvSpPr>
        <p:spPr>
          <a:xfrm>
            <a:off x="9997295" y="5404560"/>
            <a:ext cx="1965613" cy="806400"/>
          </a:xfrm>
          <a:custGeom>
            <a:avLst/>
            <a:gdLst>
              <a:gd name="connsiteX0" fmla="*/ 0 w 1965613"/>
              <a:gd name="connsiteY0" fmla="*/ 80640 h 806400"/>
              <a:gd name="connsiteX1" fmla="*/ 80640 w 1965613"/>
              <a:gd name="connsiteY1" fmla="*/ 0 h 806400"/>
              <a:gd name="connsiteX2" fmla="*/ 1884973 w 1965613"/>
              <a:gd name="connsiteY2" fmla="*/ 0 h 806400"/>
              <a:gd name="connsiteX3" fmla="*/ 1965613 w 1965613"/>
              <a:gd name="connsiteY3" fmla="*/ 80640 h 806400"/>
              <a:gd name="connsiteX4" fmla="*/ 1965613 w 1965613"/>
              <a:gd name="connsiteY4" fmla="*/ 725760 h 806400"/>
              <a:gd name="connsiteX5" fmla="*/ 1884973 w 1965613"/>
              <a:gd name="connsiteY5" fmla="*/ 806400 h 806400"/>
              <a:gd name="connsiteX6" fmla="*/ 80640 w 1965613"/>
              <a:gd name="connsiteY6" fmla="*/ 806400 h 806400"/>
              <a:gd name="connsiteX7" fmla="*/ 0 w 1965613"/>
              <a:gd name="connsiteY7" fmla="*/ 725760 h 806400"/>
              <a:gd name="connsiteX8" fmla="*/ 0 w 1965613"/>
              <a:gd name="connsiteY8" fmla="*/ 80640 h 8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806400">
                <a:moveTo>
                  <a:pt x="0" y="80640"/>
                </a:moveTo>
                <a:cubicBezTo>
                  <a:pt x="0" y="36104"/>
                  <a:pt x="36104" y="0"/>
                  <a:pt x="80640" y="0"/>
                </a:cubicBezTo>
                <a:lnTo>
                  <a:pt x="1884973" y="0"/>
                </a:lnTo>
                <a:cubicBezTo>
                  <a:pt x="1929509" y="0"/>
                  <a:pt x="1965613" y="36104"/>
                  <a:pt x="1965613" y="80640"/>
                </a:cubicBezTo>
                <a:lnTo>
                  <a:pt x="1965613" y="725760"/>
                </a:lnTo>
                <a:cubicBezTo>
                  <a:pt x="1965613" y="770296"/>
                  <a:pt x="1929509" y="806400"/>
                  <a:pt x="1884973" y="806400"/>
                </a:cubicBezTo>
                <a:lnTo>
                  <a:pt x="80640" y="806400"/>
                </a:lnTo>
                <a:cubicBezTo>
                  <a:pt x="36104" y="806400"/>
                  <a:pt x="0" y="770296"/>
                  <a:pt x="0" y="725760"/>
                </a:cubicBezTo>
                <a:lnTo>
                  <a:pt x="0" y="8064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187" tIns="123187" rIns="123187" bIns="123187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dirty="0"/>
              <a:t>Social Worker/Enumerator</a:t>
            </a:r>
          </a:p>
        </p:txBody>
      </p:sp>
      <p:sp>
        <p:nvSpPr>
          <p:cNvPr id="7" name="Freeform 6"/>
          <p:cNvSpPr/>
          <p:nvPr/>
        </p:nvSpPr>
        <p:spPr>
          <a:xfrm>
            <a:off x="122103" y="1656253"/>
            <a:ext cx="1965613" cy="1124881"/>
          </a:xfrm>
          <a:custGeom>
            <a:avLst/>
            <a:gdLst>
              <a:gd name="connsiteX0" fmla="*/ 0 w 1965613"/>
              <a:gd name="connsiteY0" fmla="*/ 112488 h 1124881"/>
              <a:gd name="connsiteX1" fmla="*/ 112488 w 1965613"/>
              <a:gd name="connsiteY1" fmla="*/ 0 h 1124881"/>
              <a:gd name="connsiteX2" fmla="*/ 1853125 w 1965613"/>
              <a:gd name="connsiteY2" fmla="*/ 0 h 1124881"/>
              <a:gd name="connsiteX3" fmla="*/ 1965613 w 1965613"/>
              <a:gd name="connsiteY3" fmla="*/ 112488 h 1124881"/>
              <a:gd name="connsiteX4" fmla="*/ 1965613 w 1965613"/>
              <a:gd name="connsiteY4" fmla="*/ 1012393 h 1124881"/>
              <a:gd name="connsiteX5" fmla="*/ 1853125 w 1965613"/>
              <a:gd name="connsiteY5" fmla="*/ 1124881 h 1124881"/>
              <a:gd name="connsiteX6" fmla="*/ 112488 w 1965613"/>
              <a:gd name="connsiteY6" fmla="*/ 1124881 h 1124881"/>
              <a:gd name="connsiteX7" fmla="*/ 0 w 1965613"/>
              <a:gd name="connsiteY7" fmla="*/ 1012393 h 1124881"/>
              <a:gd name="connsiteX8" fmla="*/ 0 w 1965613"/>
              <a:gd name="connsiteY8" fmla="*/ 112488 h 112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1124881">
                <a:moveTo>
                  <a:pt x="0" y="112488"/>
                </a:moveTo>
                <a:cubicBezTo>
                  <a:pt x="0" y="50363"/>
                  <a:pt x="50363" y="0"/>
                  <a:pt x="112488" y="0"/>
                </a:cubicBezTo>
                <a:lnTo>
                  <a:pt x="1853125" y="0"/>
                </a:lnTo>
                <a:cubicBezTo>
                  <a:pt x="1915250" y="0"/>
                  <a:pt x="1965613" y="50363"/>
                  <a:pt x="1965613" y="112488"/>
                </a:cubicBezTo>
                <a:lnTo>
                  <a:pt x="1965613" y="1012393"/>
                </a:lnTo>
                <a:cubicBezTo>
                  <a:pt x="1965613" y="1074518"/>
                  <a:pt x="1915250" y="1124881"/>
                  <a:pt x="1853125" y="1124881"/>
                </a:cubicBezTo>
                <a:lnTo>
                  <a:pt x="112488" y="1124881"/>
                </a:lnTo>
                <a:cubicBezTo>
                  <a:pt x="50363" y="1124881"/>
                  <a:pt x="0" y="1074518"/>
                  <a:pt x="0" y="1012393"/>
                </a:cubicBezTo>
                <a:lnTo>
                  <a:pt x="0" y="11248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432110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i="1" kern="1200" dirty="0">
                <a:latin typeface="Georgia" panose="02040502050405020303" pitchFamily="18" charset="0"/>
              </a:rPr>
              <a:t>Design/edit forms.</a:t>
            </a:r>
            <a:endParaRPr lang="en-US" sz="1500" kern="1200" dirty="0"/>
          </a:p>
        </p:txBody>
      </p:sp>
      <p:sp>
        <p:nvSpPr>
          <p:cNvPr id="8" name="Freeform 7"/>
          <p:cNvSpPr/>
          <p:nvPr/>
        </p:nvSpPr>
        <p:spPr>
          <a:xfrm>
            <a:off x="524698" y="2406175"/>
            <a:ext cx="1965613" cy="945000"/>
          </a:xfrm>
          <a:custGeom>
            <a:avLst/>
            <a:gdLst>
              <a:gd name="connsiteX0" fmla="*/ 0 w 1965613"/>
              <a:gd name="connsiteY0" fmla="*/ 94500 h 945000"/>
              <a:gd name="connsiteX1" fmla="*/ 94500 w 1965613"/>
              <a:gd name="connsiteY1" fmla="*/ 0 h 945000"/>
              <a:gd name="connsiteX2" fmla="*/ 1871113 w 1965613"/>
              <a:gd name="connsiteY2" fmla="*/ 0 h 945000"/>
              <a:gd name="connsiteX3" fmla="*/ 1965613 w 1965613"/>
              <a:gd name="connsiteY3" fmla="*/ 94500 h 945000"/>
              <a:gd name="connsiteX4" fmla="*/ 1965613 w 1965613"/>
              <a:gd name="connsiteY4" fmla="*/ 850500 h 945000"/>
              <a:gd name="connsiteX5" fmla="*/ 1871113 w 1965613"/>
              <a:gd name="connsiteY5" fmla="*/ 945000 h 945000"/>
              <a:gd name="connsiteX6" fmla="*/ 94500 w 1965613"/>
              <a:gd name="connsiteY6" fmla="*/ 945000 h 945000"/>
              <a:gd name="connsiteX7" fmla="*/ 0 w 1965613"/>
              <a:gd name="connsiteY7" fmla="*/ 850500 h 945000"/>
              <a:gd name="connsiteX8" fmla="*/ 0 w 1965613"/>
              <a:gd name="connsiteY8" fmla="*/ 94500 h 9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945000">
                <a:moveTo>
                  <a:pt x="0" y="94500"/>
                </a:moveTo>
                <a:cubicBezTo>
                  <a:pt x="0" y="42309"/>
                  <a:pt x="42309" y="0"/>
                  <a:pt x="94500" y="0"/>
                </a:cubicBezTo>
                <a:lnTo>
                  <a:pt x="1871113" y="0"/>
                </a:lnTo>
                <a:cubicBezTo>
                  <a:pt x="1923304" y="0"/>
                  <a:pt x="1965613" y="42309"/>
                  <a:pt x="1965613" y="94500"/>
                </a:cubicBezTo>
                <a:lnTo>
                  <a:pt x="1965613" y="850500"/>
                </a:lnTo>
                <a:cubicBezTo>
                  <a:pt x="1965613" y="902691"/>
                  <a:pt x="1923304" y="945000"/>
                  <a:pt x="1871113" y="945000"/>
                </a:cubicBezTo>
                <a:lnTo>
                  <a:pt x="94500" y="945000"/>
                </a:lnTo>
                <a:cubicBezTo>
                  <a:pt x="42309" y="945000"/>
                  <a:pt x="0" y="902691"/>
                  <a:pt x="0" y="850500"/>
                </a:cubicBezTo>
                <a:lnTo>
                  <a:pt x="0" y="9450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358" tIns="134358" rIns="134358" bIns="134358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b="1" kern="1200" dirty="0"/>
              <a:t>Data Collection manager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500" kern="1200" dirty="0"/>
          </a:p>
        </p:txBody>
      </p:sp>
      <p:sp>
        <p:nvSpPr>
          <p:cNvPr id="9" name="Freeform 8"/>
          <p:cNvSpPr/>
          <p:nvPr/>
        </p:nvSpPr>
        <p:spPr>
          <a:xfrm>
            <a:off x="2490311" y="1749407"/>
            <a:ext cx="631717" cy="489380"/>
          </a:xfrm>
          <a:custGeom>
            <a:avLst/>
            <a:gdLst>
              <a:gd name="connsiteX0" fmla="*/ 0 w 631717"/>
              <a:gd name="connsiteY0" fmla="*/ 97876 h 489380"/>
              <a:gd name="connsiteX1" fmla="*/ 387027 w 631717"/>
              <a:gd name="connsiteY1" fmla="*/ 97876 h 489380"/>
              <a:gd name="connsiteX2" fmla="*/ 387027 w 631717"/>
              <a:gd name="connsiteY2" fmla="*/ 0 h 489380"/>
              <a:gd name="connsiteX3" fmla="*/ 631717 w 631717"/>
              <a:gd name="connsiteY3" fmla="*/ 244690 h 489380"/>
              <a:gd name="connsiteX4" fmla="*/ 387027 w 631717"/>
              <a:gd name="connsiteY4" fmla="*/ 489380 h 489380"/>
              <a:gd name="connsiteX5" fmla="*/ 387027 w 631717"/>
              <a:gd name="connsiteY5" fmla="*/ 391504 h 489380"/>
              <a:gd name="connsiteX6" fmla="*/ 0 w 631717"/>
              <a:gd name="connsiteY6" fmla="*/ 391504 h 489380"/>
              <a:gd name="connsiteX7" fmla="*/ 0 w 631717"/>
              <a:gd name="connsiteY7" fmla="*/ 97876 h 4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717" h="489380">
                <a:moveTo>
                  <a:pt x="0" y="97876"/>
                </a:moveTo>
                <a:lnTo>
                  <a:pt x="387027" y="97876"/>
                </a:lnTo>
                <a:lnTo>
                  <a:pt x="387027" y="0"/>
                </a:lnTo>
                <a:lnTo>
                  <a:pt x="631717" y="244690"/>
                </a:lnTo>
                <a:lnTo>
                  <a:pt x="387027" y="489380"/>
                </a:lnTo>
                <a:lnTo>
                  <a:pt x="387027" y="391504"/>
                </a:lnTo>
                <a:lnTo>
                  <a:pt x="0" y="391504"/>
                </a:lnTo>
                <a:lnTo>
                  <a:pt x="0" y="9787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7876" rIns="146814" bIns="9787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0" name="Freeform 9"/>
          <p:cNvSpPr/>
          <p:nvPr/>
        </p:nvSpPr>
        <p:spPr>
          <a:xfrm>
            <a:off x="3279635" y="1656253"/>
            <a:ext cx="1965613" cy="1124881"/>
          </a:xfrm>
          <a:custGeom>
            <a:avLst/>
            <a:gdLst>
              <a:gd name="connsiteX0" fmla="*/ 0 w 1965613"/>
              <a:gd name="connsiteY0" fmla="*/ 112488 h 1124881"/>
              <a:gd name="connsiteX1" fmla="*/ 112488 w 1965613"/>
              <a:gd name="connsiteY1" fmla="*/ 0 h 1124881"/>
              <a:gd name="connsiteX2" fmla="*/ 1853125 w 1965613"/>
              <a:gd name="connsiteY2" fmla="*/ 0 h 1124881"/>
              <a:gd name="connsiteX3" fmla="*/ 1965613 w 1965613"/>
              <a:gd name="connsiteY3" fmla="*/ 112488 h 1124881"/>
              <a:gd name="connsiteX4" fmla="*/ 1965613 w 1965613"/>
              <a:gd name="connsiteY4" fmla="*/ 1012393 h 1124881"/>
              <a:gd name="connsiteX5" fmla="*/ 1853125 w 1965613"/>
              <a:gd name="connsiteY5" fmla="*/ 1124881 h 1124881"/>
              <a:gd name="connsiteX6" fmla="*/ 112488 w 1965613"/>
              <a:gd name="connsiteY6" fmla="*/ 1124881 h 1124881"/>
              <a:gd name="connsiteX7" fmla="*/ 0 w 1965613"/>
              <a:gd name="connsiteY7" fmla="*/ 1012393 h 1124881"/>
              <a:gd name="connsiteX8" fmla="*/ 0 w 1965613"/>
              <a:gd name="connsiteY8" fmla="*/ 112488 h 112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1124881">
                <a:moveTo>
                  <a:pt x="0" y="112488"/>
                </a:moveTo>
                <a:cubicBezTo>
                  <a:pt x="0" y="50363"/>
                  <a:pt x="50363" y="0"/>
                  <a:pt x="112488" y="0"/>
                </a:cubicBezTo>
                <a:lnTo>
                  <a:pt x="1853125" y="0"/>
                </a:lnTo>
                <a:cubicBezTo>
                  <a:pt x="1915250" y="0"/>
                  <a:pt x="1965613" y="50363"/>
                  <a:pt x="1965613" y="112488"/>
                </a:cubicBezTo>
                <a:lnTo>
                  <a:pt x="1965613" y="1012393"/>
                </a:lnTo>
                <a:cubicBezTo>
                  <a:pt x="1965613" y="1074518"/>
                  <a:pt x="1915250" y="1124881"/>
                  <a:pt x="1853125" y="1124881"/>
                </a:cubicBezTo>
                <a:lnTo>
                  <a:pt x="112488" y="1124881"/>
                </a:lnTo>
                <a:cubicBezTo>
                  <a:pt x="50363" y="1124881"/>
                  <a:pt x="0" y="1074518"/>
                  <a:pt x="0" y="1012393"/>
                </a:cubicBezTo>
                <a:lnTo>
                  <a:pt x="0" y="11248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432110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i="1" kern="1200" dirty="0">
                <a:latin typeface="Georgia" panose="02040502050405020303" pitchFamily="18" charset="0"/>
              </a:rPr>
              <a:t>Upload it to the ODK server.</a:t>
            </a:r>
          </a:p>
        </p:txBody>
      </p:sp>
      <p:sp>
        <p:nvSpPr>
          <p:cNvPr id="12" name="Freeform 11"/>
          <p:cNvSpPr/>
          <p:nvPr/>
        </p:nvSpPr>
        <p:spPr>
          <a:xfrm>
            <a:off x="3682231" y="2406175"/>
            <a:ext cx="1965613" cy="945000"/>
          </a:xfrm>
          <a:custGeom>
            <a:avLst/>
            <a:gdLst>
              <a:gd name="connsiteX0" fmla="*/ 0 w 1965613"/>
              <a:gd name="connsiteY0" fmla="*/ 94500 h 945000"/>
              <a:gd name="connsiteX1" fmla="*/ 94500 w 1965613"/>
              <a:gd name="connsiteY1" fmla="*/ 0 h 945000"/>
              <a:gd name="connsiteX2" fmla="*/ 1871113 w 1965613"/>
              <a:gd name="connsiteY2" fmla="*/ 0 h 945000"/>
              <a:gd name="connsiteX3" fmla="*/ 1965613 w 1965613"/>
              <a:gd name="connsiteY3" fmla="*/ 94500 h 945000"/>
              <a:gd name="connsiteX4" fmla="*/ 1965613 w 1965613"/>
              <a:gd name="connsiteY4" fmla="*/ 850500 h 945000"/>
              <a:gd name="connsiteX5" fmla="*/ 1871113 w 1965613"/>
              <a:gd name="connsiteY5" fmla="*/ 945000 h 945000"/>
              <a:gd name="connsiteX6" fmla="*/ 94500 w 1965613"/>
              <a:gd name="connsiteY6" fmla="*/ 945000 h 945000"/>
              <a:gd name="connsiteX7" fmla="*/ 0 w 1965613"/>
              <a:gd name="connsiteY7" fmla="*/ 850500 h 945000"/>
              <a:gd name="connsiteX8" fmla="*/ 0 w 1965613"/>
              <a:gd name="connsiteY8" fmla="*/ 94500 h 9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945000">
                <a:moveTo>
                  <a:pt x="0" y="94500"/>
                </a:moveTo>
                <a:cubicBezTo>
                  <a:pt x="0" y="42309"/>
                  <a:pt x="42309" y="0"/>
                  <a:pt x="94500" y="0"/>
                </a:cubicBezTo>
                <a:lnTo>
                  <a:pt x="1871113" y="0"/>
                </a:lnTo>
                <a:cubicBezTo>
                  <a:pt x="1923304" y="0"/>
                  <a:pt x="1965613" y="42309"/>
                  <a:pt x="1965613" y="94500"/>
                </a:cubicBezTo>
                <a:lnTo>
                  <a:pt x="1965613" y="850500"/>
                </a:lnTo>
                <a:cubicBezTo>
                  <a:pt x="1965613" y="902691"/>
                  <a:pt x="1923304" y="945000"/>
                  <a:pt x="1871113" y="945000"/>
                </a:cubicBezTo>
                <a:lnTo>
                  <a:pt x="94500" y="945000"/>
                </a:lnTo>
                <a:cubicBezTo>
                  <a:pt x="42309" y="945000"/>
                  <a:pt x="0" y="902691"/>
                  <a:pt x="0" y="850500"/>
                </a:cubicBezTo>
                <a:lnTo>
                  <a:pt x="0" y="9450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358" tIns="134358" rIns="134358" bIns="134358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b="1" kern="1200" dirty="0"/>
              <a:t>Data collection Manager</a:t>
            </a:r>
          </a:p>
        </p:txBody>
      </p:sp>
      <p:sp>
        <p:nvSpPr>
          <p:cNvPr id="16" name="Freeform 15"/>
          <p:cNvSpPr/>
          <p:nvPr/>
        </p:nvSpPr>
        <p:spPr>
          <a:xfrm>
            <a:off x="5543228" y="1786524"/>
            <a:ext cx="631717" cy="489380"/>
          </a:xfrm>
          <a:custGeom>
            <a:avLst/>
            <a:gdLst>
              <a:gd name="connsiteX0" fmla="*/ 0 w 631717"/>
              <a:gd name="connsiteY0" fmla="*/ 97876 h 489380"/>
              <a:gd name="connsiteX1" fmla="*/ 387027 w 631717"/>
              <a:gd name="connsiteY1" fmla="*/ 97876 h 489380"/>
              <a:gd name="connsiteX2" fmla="*/ 387027 w 631717"/>
              <a:gd name="connsiteY2" fmla="*/ 0 h 489380"/>
              <a:gd name="connsiteX3" fmla="*/ 631717 w 631717"/>
              <a:gd name="connsiteY3" fmla="*/ 244690 h 489380"/>
              <a:gd name="connsiteX4" fmla="*/ 387027 w 631717"/>
              <a:gd name="connsiteY4" fmla="*/ 489380 h 489380"/>
              <a:gd name="connsiteX5" fmla="*/ 387027 w 631717"/>
              <a:gd name="connsiteY5" fmla="*/ 391504 h 489380"/>
              <a:gd name="connsiteX6" fmla="*/ 0 w 631717"/>
              <a:gd name="connsiteY6" fmla="*/ 391504 h 489380"/>
              <a:gd name="connsiteX7" fmla="*/ 0 w 631717"/>
              <a:gd name="connsiteY7" fmla="*/ 97876 h 4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717" h="489380">
                <a:moveTo>
                  <a:pt x="0" y="97876"/>
                </a:moveTo>
                <a:lnTo>
                  <a:pt x="387027" y="97876"/>
                </a:lnTo>
                <a:lnTo>
                  <a:pt x="387027" y="0"/>
                </a:lnTo>
                <a:lnTo>
                  <a:pt x="631717" y="244690"/>
                </a:lnTo>
                <a:lnTo>
                  <a:pt x="387027" y="489380"/>
                </a:lnTo>
                <a:lnTo>
                  <a:pt x="387027" y="391504"/>
                </a:lnTo>
                <a:lnTo>
                  <a:pt x="0" y="391504"/>
                </a:lnTo>
                <a:lnTo>
                  <a:pt x="0" y="9787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7876" rIns="146814" bIns="9787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40" name="Freeform 39"/>
          <p:cNvSpPr/>
          <p:nvPr/>
        </p:nvSpPr>
        <p:spPr>
          <a:xfrm>
            <a:off x="6437167" y="1656253"/>
            <a:ext cx="1965613" cy="1124881"/>
          </a:xfrm>
          <a:custGeom>
            <a:avLst/>
            <a:gdLst>
              <a:gd name="connsiteX0" fmla="*/ 0 w 1965613"/>
              <a:gd name="connsiteY0" fmla="*/ 112488 h 1124881"/>
              <a:gd name="connsiteX1" fmla="*/ 112488 w 1965613"/>
              <a:gd name="connsiteY1" fmla="*/ 0 h 1124881"/>
              <a:gd name="connsiteX2" fmla="*/ 1853125 w 1965613"/>
              <a:gd name="connsiteY2" fmla="*/ 0 h 1124881"/>
              <a:gd name="connsiteX3" fmla="*/ 1965613 w 1965613"/>
              <a:gd name="connsiteY3" fmla="*/ 112488 h 1124881"/>
              <a:gd name="connsiteX4" fmla="*/ 1965613 w 1965613"/>
              <a:gd name="connsiteY4" fmla="*/ 1012393 h 1124881"/>
              <a:gd name="connsiteX5" fmla="*/ 1853125 w 1965613"/>
              <a:gd name="connsiteY5" fmla="*/ 1124881 h 1124881"/>
              <a:gd name="connsiteX6" fmla="*/ 112488 w 1965613"/>
              <a:gd name="connsiteY6" fmla="*/ 1124881 h 1124881"/>
              <a:gd name="connsiteX7" fmla="*/ 0 w 1965613"/>
              <a:gd name="connsiteY7" fmla="*/ 1012393 h 1124881"/>
              <a:gd name="connsiteX8" fmla="*/ 0 w 1965613"/>
              <a:gd name="connsiteY8" fmla="*/ 112488 h 112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1124881">
                <a:moveTo>
                  <a:pt x="0" y="112488"/>
                </a:moveTo>
                <a:cubicBezTo>
                  <a:pt x="0" y="50363"/>
                  <a:pt x="50363" y="0"/>
                  <a:pt x="112488" y="0"/>
                </a:cubicBezTo>
                <a:lnTo>
                  <a:pt x="1853125" y="0"/>
                </a:lnTo>
                <a:cubicBezTo>
                  <a:pt x="1915250" y="0"/>
                  <a:pt x="1965613" y="50363"/>
                  <a:pt x="1965613" y="112488"/>
                </a:cubicBezTo>
                <a:lnTo>
                  <a:pt x="1965613" y="1012393"/>
                </a:lnTo>
                <a:cubicBezTo>
                  <a:pt x="1965613" y="1074518"/>
                  <a:pt x="1915250" y="1124881"/>
                  <a:pt x="1853125" y="1124881"/>
                </a:cubicBezTo>
                <a:lnTo>
                  <a:pt x="112488" y="1124881"/>
                </a:lnTo>
                <a:cubicBezTo>
                  <a:pt x="50363" y="1124881"/>
                  <a:pt x="0" y="1074518"/>
                  <a:pt x="0" y="1012393"/>
                </a:cubicBezTo>
                <a:lnTo>
                  <a:pt x="0" y="11248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432110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i="1" kern="1200" dirty="0">
                <a:latin typeface="Georgia" panose="02040502050405020303" pitchFamily="18" charset="0"/>
              </a:rPr>
              <a:t>Test the form and eventually apply changes.</a:t>
            </a:r>
          </a:p>
        </p:txBody>
      </p:sp>
      <p:sp>
        <p:nvSpPr>
          <p:cNvPr id="41" name="Freeform 40"/>
          <p:cNvSpPr/>
          <p:nvPr/>
        </p:nvSpPr>
        <p:spPr>
          <a:xfrm>
            <a:off x="6839763" y="2406175"/>
            <a:ext cx="1965613" cy="945000"/>
          </a:xfrm>
          <a:custGeom>
            <a:avLst/>
            <a:gdLst>
              <a:gd name="connsiteX0" fmla="*/ 0 w 1965613"/>
              <a:gd name="connsiteY0" fmla="*/ 94500 h 945000"/>
              <a:gd name="connsiteX1" fmla="*/ 94500 w 1965613"/>
              <a:gd name="connsiteY1" fmla="*/ 0 h 945000"/>
              <a:gd name="connsiteX2" fmla="*/ 1871113 w 1965613"/>
              <a:gd name="connsiteY2" fmla="*/ 0 h 945000"/>
              <a:gd name="connsiteX3" fmla="*/ 1965613 w 1965613"/>
              <a:gd name="connsiteY3" fmla="*/ 94500 h 945000"/>
              <a:gd name="connsiteX4" fmla="*/ 1965613 w 1965613"/>
              <a:gd name="connsiteY4" fmla="*/ 850500 h 945000"/>
              <a:gd name="connsiteX5" fmla="*/ 1871113 w 1965613"/>
              <a:gd name="connsiteY5" fmla="*/ 945000 h 945000"/>
              <a:gd name="connsiteX6" fmla="*/ 94500 w 1965613"/>
              <a:gd name="connsiteY6" fmla="*/ 945000 h 945000"/>
              <a:gd name="connsiteX7" fmla="*/ 0 w 1965613"/>
              <a:gd name="connsiteY7" fmla="*/ 850500 h 945000"/>
              <a:gd name="connsiteX8" fmla="*/ 0 w 1965613"/>
              <a:gd name="connsiteY8" fmla="*/ 94500 h 9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945000">
                <a:moveTo>
                  <a:pt x="0" y="94500"/>
                </a:moveTo>
                <a:cubicBezTo>
                  <a:pt x="0" y="42309"/>
                  <a:pt x="42309" y="0"/>
                  <a:pt x="94500" y="0"/>
                </a:cubicBezTo>
                <a:lnTo>
                  <a:pt x="1871113" y="0"/>
                </a:lnTo>
                <a:cubicBezTo>
                  <a:pt x="1923304" y="0"/>
                  <a:pt x="1965613" y="42309"/>
                  <a:pt x="1965613" y="94500"/>
                </a:cubicBezTo>
                <a:lnTo>
                  <a:pt x="1965613" y="850500"/>
                </a:lnTo>
                <a:cubicBezTo>
                  <a:pt x="1965613" y="902691"/>
                  <a:pt x="1923304" y="945000"/>
                  <a:pt x="1871113" y="945000"/>
                </a:cubicBezTo>
                <a:lnTo>
                  <a:pt x="94500" y="945000"/>
                </a:lnTo>
                <a:cubicBezTo>
                  <a:pt x="42309" y="945000"/>
                  <a:pt x="0" y="902691"/>
                  <a:pt x="0" y="850500"/>
                </a:cubicBezTo>
                <a:lnTo>
                  <a:pt x="0" y="9450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358" tIns="134358" rIns="134358" bIns="134358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b="1" kern="1200" dirty="0"/>
              <a:t>Data collection manager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b="1" kern="1200" dirty="0"/>
              <a:t>Data analyst</a:t>
            </a:r>
          </a:p>
        </p:txBody>
      </p:sp>
      <p:sp>
        <p:nvSpPr>
          <p:cNvPr id="42" name="Freeform 41"/>
          <p:cNvSpPr/>
          <p:nvPr/>
        </p:nvSpPr>
        <p:spPr>
          <a:xfrm>
            <a:off x="8700760" y="1786524"/>
            <a:ext cx="631717" cy="489380"/>
          </a:xfrm>
          <a:custGeom>
            <a:avLst/>
            <a:gdLst>
              <a:gd name="connsiteX0" fmla="*/ 0 w 631717"/>
              <a:gd name="connsiteY0" fmla="*/ 97876 h 489380"/>
              <a:gd name="connsiteX1" fmla="*/ 387027 w 631717"/>
              <a:gd name="connsiteY1" fmla="*/ 97876 h 489380"/>
              <a:gd name="connsiteX2" fmla="*/ 387027 w 631717"/>
              <a:gd name="connsiteY2" fmla="*/ 0 h 489380"/>
              <a:gd name="connsiteX3" fmla="*/ 631717 w 631717"/>
              <a:gd name="connsiteY3" fmla="*/ 244690 h 489380"/>
              <a:gd name="connsiteX4" fmla="*/ 387027 w 631717"/>
              <a:gd name="connsiteY4" fmla="*/ 489380 h 489380"/>
              <a:gd name="connsiteX5" fmla="*/ 387027 w 631717"/>
              <a:gd name="connsiteY5" fmla="*/ 391504 h 489380"/>
              <a:gd name="connsiteX6" fmla="*/ 0 w 631717"/>
              <a:gd name="connsiteY6" fmla="*/ 391504 h 489380"/>
              <a:gd name="connsiteX7" fmla="*/ 0 w 631717"/>
              <a:gd name="connsiteY7" fmla="*/ 97876 h 4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717" h="489380">
                <a:moveTo>
                  <a:pt x="0" y="97876"/>
                </a:moveTo>
                <a:lnTo>
                  <a:pt x="387027" y="97876"/>
                </a:lnTo>
                <a:lnTo>
                  <a:pt x="387027" y="0"/>
                </a:lnTo>
                <a:lnTo>
                  <a:pt x="631717" y="244690"/>
                </a:lnTo>
                <a:lnTo>
                  <a:pt x="387027" y="489380"/>
                </a:lnTo>
                <a:lnTo>
                  <a:pt x="387027" y="391504"/>
                </a:lnTo>
                <a:lnTo>
                  <a:pt x="0" y="391504"/>
                </a:lnTo>
                <a:lnTo>
                  <a:pt x="0" y="9787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7876" rIns="146814" bIns="9787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43" name="Freeform 42"/>
          <p:cNvSpPr/>
          <p:nvPr/>
        </p:nvSpPr>
        <p:spPr>
          <a:xfrm>
            <a:off x="9594699" y="1693175"/>
            <a:ext cx="1965613" cy="1124881"/>
          </a:xfrm>
          <a:custGeom>
            <a:avLst/>
            <a:gdLst>
              <a:gd name="connsiteX0" fmla="*/ 0 w 1965613"/>
              <a:gd name="connsiteY0" fmla="*/ 112488 h 1124881"/>
              <a:gd name="connsiteX1" fmla="*/ 112488 w 1965613"/>
              <a:gd name="connsiteY1" fmla="*/ 0 h 1124881"/>
              <a:gd name="connsiteX2" fmla="*/ 1853125 w 1965613"/>
              <a:gd name="connsiteY2" fmla="*/ 0 h 1124881"/>
              <a:gd name="connsiteX3" fmla="*/ 1965613 w 1965613"/>
              <a:gd name="connsiteY3" fmla="*/ 112488 h 1124881"/>
              <a:gd name="connsiteX4" fmla="*/ 1965613 w 1965613"/>
              <a:gd name="connsiteY4" fmla="*/ 1012393 h 1124881"/>
              <a:gd name="connsiteX5" fmla="*/ 1853125 w 1965613"/>
              <a:gd name="connsiteY5" fmla="*/ 1124881 h 1124881"/>
              <a:gd name="connsiteX6" fmla="*/ 112488 w 1965613"/>
              <a:gd name="connsiteY6" fmla="*/ 1124881 h 1124881"/>
              <a:gd name="connsiteX7" fmla="*/ 0 w 1965613"/>
              <a:gd name="connsiteY7" fmla="*/ 1012393 h 1124881"/>
              <a:gd name="connsiteX8" fmla="*/ 0 w 1965613"/>
              <a:gd name="connsiteY8" fmla="*/ 112488 h 112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1124881">
                <a:moveTo>
                  <a:pt x="0" y="112488"/>
                </a:moveTo>
                <a:cubicBezTo>
                  <a:pt x="0" y="50363"/>
                  <a:pt x="50363" y="0"/>
                  <a:pt x="112488" y="0"/>
                </a:cubicBezTo>
                <a:lnTo>
                  <a:pt x="1853125" y="0"/>
                </a:lnTo>
                <a:cubicBezTo>
                  <a:pt x="1915250" y="0"/>
                  <a:pt x="1965613" y="50363"/>
                  <a:pt x="1965613" y="112488"/>
                </a:cubicBezTo>
                <a:lnTo>
                  <a:pt x="1965613" y="1012393"/>
                </a:lnTo>
                <a:cubicBezTo>
                  <a:pt x="1965613" y="1074518"/>
                  <a:pt x="1915250" y="1124881"/>
                  <a:pt x="1853125" y="1124881"/>
                </a:cubicBezTo>
                <a:lnTo>
                  <a:pt x="112488" y="1124881"/>
                </a:lnTo>
                <a:cubicBezTo>
                  <a:pt x="50363" y="1124881"/>
                  <a:pt x="0" y="1074518"/>
                  <a:pt x="0" y="1012393"/>
                </a:cubicBezTo>
                <a:lnTo>
                  <a:pt x="0" y="11248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432110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i="1" kern="1200" dirty="0">
                <a:latin typeface="Georgia" panose="02040502050405020303" pitchFamily="18" charset="0"/>
              </a:rPr>
              <a:t>Refresh Training to enumerators.</a:t>
            </a:r>
          </a:p>
        </p:txBody>
      </p:sp>
      <p:sp>
        <p:nvSpPr>
          <p:cNvPr id="44" name="Freeform 43"/>
          <p:cNvSpPr/>
          <p:nvPr/>
        </p:nvSpPr>
        <p:spPr>
          <a:xfrm>
            <a:off x="9997295" y="2406175"/>
            <a:ext cx="1965613" cy="945000"/>
          </a:xfrm>
          <a:custGeom>
            <a:avLst/>
            <a:gdLst>
              <a:gd name="connsiteX0" fmla="*/ 0 w 1965613"/>
              <a:gd name="connsiteY0" fmla="*/ 94500 h 945000"/>
              <a:gd name="connsiteX1" fmla="*/ 94500 w 1965613"/>
              <a:gd name="connsiteY1" fmla="*/ 0 h 945000"/>
              <a:gd name="connsiteX2" fmla="*/ 1871113 w 1965613"/>
              <a:gd name="connsiteY2" fmla="*/ 0 h 945000"/>
              <a:gd name="connsiteX3" fmla="*/ 1965613 w 1965613"/>
              <a:gd name="connsiteY3" fmla="*/ 94500 h 945000"/>
              <a:gd name="connsiteX4" fmla="*/ 1965613 w 1965613"/>
              <a:gd name="connsiteY4" fmla="*/ 850500 h 945000"/>
              <a:gd name="connsiteX5" fmla="*/ 1871113 w 1965613"/>
              <a:gd name="connsiteY5" fmla="*/ 945000 h 945000"/>
              <a:gd name="connsiteX6" fmla="*/ 94500 w 1965613"/>
              <a:gd name="connsiteY6" fmla="*/ 945000 h 945000"/>
              <a:gd name="connsiteX7" fmla="*/ 0 w 1965613"/>
              <a:gd name="connsiteY7" fmla="*/ 850500 h 945000"/>
              <a:gd name="connsiteX8" fmla="*/ 0 w 1965613"/>
              <a:gd name="connsiteY8" fmla="*/ 94500 h 9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13" h="945000">
                <a:moveTo>
                  <a:pt x="0" y="94500"/>
                </a:moveTo>
                <a:cubicBezTo>
                  <a:pt x="0" y="42309"/>
                  <a:pt x="42309" y="0"/>
                  <a:pt x="94500" y="0"/>
                </a:cubicBezTo>
                <a:lnTo>
                  <a:pt x="1871113" y="0"/>
                </a:lnTo>
                <a:cubicBezTo>
                  <a:pt x="1923304" y="0"/>
                  <a:pt x="1965613" y="42309"/>
                  <a:pt x="1965613" y="94500"/>
                </a:cubicBezTo>
                <a:lnTo>
                  <a:pt x="1965613" y="850500"/>
                </a:lnTo>
                <a:cubicBezTo>
                  <a:pt x="1965613" y="902691"/>
                  <a:pt x="1923304" y="945000"/>
                  <a:pt x="1871113" y="945000"/>
                </a:cubicBezTo>
                <a:lnTo>
                  <a:pt x="94500" y="945000"/>
                </a:lnTo>
                <a:cubicBezTo>
                  <a:pt x="42309" y="945000"/>
                  <a:pt x="0" y="902691"/>
                  <a:pt x="0" y="850500"/>
                </a:cubicBezTo>
                <a:lnTo>
                  <a:pt x="0" y="9450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358" tIns="134358" rIns="134358" bIns="134358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b="1" kern="1200" dirty="0"/>
              <a:t>Field Work coordinator</a:t>
            </a:r>
          </a:p>
        </p:txBody>
      </p:sp>
      <p:grpSp>
        <p:nvGrpSpPr>
          <p:cNvPr id="37" name="Group 36"/>
          <p:cNvGrpSpPr/>
          <p:nvPr/>
        </p:nvGrpSpPr>
        <p:grpSpPr>
          <a:xfrm rot="16200000">
            <a:off x="10606449" y="3769400"/>
            <a:ext cx="664017" cy="499966"/>
            <a:chOff x="8739451" y="1164576"/>
            <a:chExt cx="664017" cy="4999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8" name="Right Arrow 37"/>
            <p:cNvSpPr/>
            <p:nvPr/>
          </p:nvSpPr>
          <p:spPr>
            <a:xfrm rot="10819650">
              <a:off x="8739451" y="1164576"/>
              <a:ext cx="664017" cy="499966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ight Arrow 4"/>
            <p:cNvSpPr/>
            <p:nvPr/>
          </p:nvSpPr>
          <p:spPr>
            <a:xfrm rot="10819650">
              <a:off x="8889440" y="1264998"/>
              <a:ext cx="514027" cy="299980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23674" y="305064"/>
            <a:ext cx="56918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ODK- </a:t>
            </a:r>
            <a:r>
              <a:rPr lang="en-GB" i="1" dirty="0">
                <a:latin typeface="Georgia" panose="02040502050405020303" pitchFamily="18" charset="0"/>
              </a:rPr>
              <a:t>Open Data Kit Workflow</a:t>
            </a:r>
          </a:p>
          <a:p>
            <a:pPr algn="ctr"/>
            <a:r>
              <a:rPr lang="en-GB" sz="2800" b="1" i="1" dirty="0">
                <a:latin typeface="Georgia" panose="02040502050405020303" pitchFamily="18" charset="0"/>
              </a:rPr>
              <a:t>7. </a:t>
            </a:r>
            <a:r>
              <a:rPr lang="en-GB" b="1" i="1" dirty="0">
                <a:latin typeface="Georgia" panose="02040502050405020303" pitchFamily="18" charset="0"/>
              </a:rPr>
              <a:t>Implementation phase  </a:t>
            </a:r>
          </a:p>
        </p:txBody>
      </p:sp>
    </p:spTree>
    <p:extLst>
      <p:ext uri="{BB962C8B-B14F-4D97-AF65-F5344CB8AC3E}">
        <p14:creationId xmlns:p14="http://schemas.microsoft.com/office/powerpoint/2010/main" val="31686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178C-A10E-4F09-95AF-63ADA403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Before approaching to any mobile data collection tool remember!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6274E8-CD68-4478-9571-62022E4EB9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1515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38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DCB4-90A7-4328-BF1F-E16610F3C20D}"/>
              </a:ext>
            </a:extLst>
          </p:cNvPr>
          <p:cNvSpPr txBox="1">
            <a:spLocks/>
          </p:cNvSpPr>
          <p:nvPr/>
        </p:nvSpPr>
        <p:spPr>
          <a:xfrm>
            <a:off x="152400" y="237995"/>
            <a:ext cx="11246285" cy="88422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Mobile data collection tool use: </a:t>
            </a:r>
            <a:r>
              <a:rPr lang="en-US" sz="2000" i="1" dirty="0"/>
              <a:t>list few  pros and cons of the use of mobile data collection.</a:t>
            </a:r>
            <a:endParaRPr lang="en-US" i="1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1019C59-4A70-43AD-A4DA-0B48EF0DF6F0}"/>
              </a:ext>
            </a:extLst>
          </p:cNvPr>
          <p:cNvSpPr txBox="1">
            <a:spLocks/>
          </p:cNvSpPr>
          <p:nvPr/>
        </p:nvSpPr>
        <p:spPr>
          <a:xfrm>
            <a:off x="6797877" y="1162930"/>
            <a:ext cx="4335462" cy="43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400" dirty="0">
                <a:solidFill>
                  <a:schemeClr val="bg2">
                    <a:lumMod val="10000"/>
                  </a:schemeClr>
                </a:solidFill>
              </a:rPr>
              <a:t>Cons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C4B5DBE-7819-4282-AC47-882E63C23D62}"/>
              </a:ext>
            </a:extLst>
          </p:cNvPr>
          <p:cNvSpPr txBox="1">
            <a:spLocks/>
          </p:cNvSpPr>
          <p:nvPr/>
        </p:nvSpPr>
        <p:spPr>
          <a:xfrm>
            <a:off x="637112" y="1074345"/>
            <a:ext cx="3329027" cy="576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6D0AD6-6D04-427F-BB8B-63ABF9C88E6B}"/>
              </a:ext>
            </a:extLst>
          </p:cNvPr>
          <p:cNvSpPr/>
          <p:nvPr/>
        </p:nvSpPr>
        <p:spPr>
          <a:xfrm>
            <a:off x="637112" y="1602668"/>
            <a:ext cx="4735549" cy="49515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FD68D-37CC-48D4-B890-55B313737D1B}"/>
              </a:ext>
            </a:extLst>
          </p:cNvPr>
          <p:cNvSpPr/>
          <p:nvPr/>
        </p:nvSpPr>
        <p:spPr>
          <a:xfrm>
            <a:off x="6797877" y="1602668"/>
            <a:ext cx="4735549" cy="49515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5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DCB4-90A7-4328-BF1F-E16610F3C20D}"/>
              </a:ext>
            </a:extLst>
          </p:cNvPr>
          <p:cNvSpPr txBox="1">
            <a:spLocks/>
          </p:cNvSpPr>
          <p:nvPr/>
        </p:nvSpPr>
        <p:spPr>
          <a:xfrm>
            <a:off x="152400" y="237995"/>
            <a:ext cx="11246285" cy="8842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Mobile data collection tool use:</a:t>
            </a:r>
            <a:endParaRPr lang="en-US" i="1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1019C59-4A70-43AD-A4DA-0B48EF0DF6F0}"/>
              </a:ext>
            </a:extLst>
          </p:cNvPr>
          <p:cNvSpPr txBox="1">
            <a:spLocks/>
          </p:cNvSpPr>
          <p:nvPr/>
        </p:nvSpPr>
        <p:spPr>
          <a:xfrm>
            <a:off x="6797877" y="1162930"/>
            <a:ext cx="4335462" cy="43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400" dirty="0">
                <a:solidFill>
                  <a:schemeClr val="accent5"/>
                </a:solidFill>
              </a:rPr>
              <a:t>Cons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C4B5DBE-7819-4282-AC47-882E63C23D62}"/>
              </a:ext>
            </a:extLst>
          </p:cNvPr>
          <p:cNvSpPr txBox="1">
            <a:spLocks/>
          </p:cNvSpPr>
          <p:nvPr/>
        </p:nvSpPr>
        <p:spPr>
          <a:xfrm>
            <a:off x="637112" y="1074345"/>
            <a:ext cx="3329027" cy="576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3"/>
                </a:solidFill>
              </a:rPr>
              <a:t>Pros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6D0AD6-6D04-427F-BB8B-63ABF9C88E6B}"/>
              </a:ext>
            </a:extLst>
          </p:cNvPr>
          <p:cNvSpPr/>
          <p:nvPr/>
        </p:nvSpPr>
        <p:spPr>
          <a:xfrm>
            <a:off x="314993" y="1602667"/>
            <a:ext cx="4735549" cy="49515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FD68D-37CC-48D4-B890-55B313737D1B}"/>
              </a:ext>
            </a:extLst>
          </p:cNvPr>
          <p:cNvSpPr/>
          <p:nvPr/>
        </p:nvSpPr>
        <p:spPr>
          <a:xfrm>
            <a:off x="6797877" y="1602668"/>
            <a:ext cx="4735549" cy="49515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A8EA6-16D5-4CC1-A3FE-CBE1C6BD8F61}"/>
              </a:ext>
            </a:extLst>
          </p:cNvPr>
          <p:cNvSpPr txBox="1"/>
          <p:nvPr/>
        </p:nvSpPr>
        <p:spPr>
          <a:xfrm>
            <a:off x="446809" y="1724891"/>
            <a:ext cx="410440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Better data quality (input controls)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Faster data entry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Easier to modify and analyze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Cheaper if used frequently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One tool for pictures, GPS, videos, bar codes, etc.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EE51A0-450B-47BA-A6D1-08DAC9EF49BA}"/>
              </a:ext>
            </a:extLst>
          </p:cNvPr>
          <p:cNvSpPr txBox="1"/>
          <p:nvPr/>
        </p:nvSpPr>
        <p:spPr>
          <a:xfrm>
            <a:off x="6920345" y="1724892"/>
            <a:ext cx="375111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Longer training (initially)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Survey is not as visual as it can be on paper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Fragile technology and expensive at first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8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b="1" i="1" dirty="0"/>
              <a:t>Why do mobile data collection?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0243AD0-57DF-4491-BE3E-6725437EC4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4430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98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i="1" dirty="0"/>
              <a:t>Improvement in Timeliness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B4B965-677C-4018-A24B-8D7D08EA4A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8594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57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233841"/>
            <a:ext cx="9466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1" dirty="0">
                <a:latin typeface="+mj-lt"/>
                <a:ea typeface="+mj-ea"/>
                <a:cs typeface="+mj-cs"/>
              </a:rPr>
              <a:t>PAPER vs MOBILE -  Timeliness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667" y="1939908"/>
            <a:ext cx="8387363" cy="228600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667" y="4477635"/>
            <a:ext cx="8219438" cy="2286000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28659" y="2224933"/>
            <a:ext cx="256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Paper </a:t>
            </a:r>
          </a:p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data collection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453499" y="4689090"/>
            <a:ext cx="1970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Mobile </a:t>
            </a:r>
          </a:p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32594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B247E514BFF4D94B9D50160E72E60" ma:contentTypeVersion="9" ma:contentTypeDescription="Create a new document." ma:contentTypeScope="" ma:versionID="eaa020e9efd07ddc520f6278f2e5c0fd">
  <xsd:schema xmlns:xsd="http://www.w3.org/2001/XMLSchema" xmlns:xs="http://www.w3.org/2001/XMLSchema" xmlns:p="http://schemas.microsoft.com/office/2006/metadata/properties" xmlns:ns2="865ffdb0-4bfa-4c84-81c9-d49959b340f0" xmlns:ns3="edd932e8-530a-4e34-9710-7cde3b239461" targetNamespace="http://schemas.microsoft.com/office/2006/metadata/properties" ma:root="true" ma:fieldsID="8aa14e987c77926cfd4f927408164315" ns2:_="" ns3:_="">
    <xsd:import namespace="865ffdb0-4bfa-4c84-81c9-d49959b340f0"/>
    <xsd:import namespace="edd932e8-530a-4e34-9710-7cde3b2394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ffdb0-4bfa-4c84-81c9-d49959b34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932e8-530a-4e34-9710-7cde3b23946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BF0DB2B-A696-4372-9931-5D2E7C6EA1D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79920A-17F1-4AFD-8AA9-E927E8ADBC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5ffdb0-4bfa-4c84-81c9-d49959b340f0"/>
    <ds:schemaRef ds:uri="edd932e8-530a-4e34-9710-7cde3b2394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EF3679-C33F-41E9-AEE0-85D0CAAABA1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93559AF-4D4D-46CA-9BE0-D268AA3E5BBA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33A4A8E-796C-4059-BB13-F5AB6BC30BCE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3C7DB6B5-007A-442F-BE80-FF0CADDD2A87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FA836DE-3615-42D3-91A0-6828D09B00CE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D42432D1-AA82-4DCC-9AD0-CBB4CA4401D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26829</TotalTime>
  <Words>1320</Words>
  <Application>Microsoft Office PowerPoint</Application>
  <PresentationFormat>Grand écran</PresentationFormat>
  <Paragraphs>267</Paragraphs>
  <Slides>31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Office Theme</vt:lpstr>
      <vt:lpstr>Open Data Kit</vt:lpstr>
      <vt:lpstr>What is MDC?</vt:lpstr>
      <vt:lpstr>Présentation PowerPoint</vt:lpstr>
      <vt:lpstr>Before approaching to any mobile data collection tool remember!</vt:lpstr>
      <vt:lpstr>Présentation PowerPoint</vt:lpstr>
      <vt:lpstr>Présentation PowerPoint</vt:lpstr>
      <vt:lpstr>Why do mobile data collection?</vt:lpstr>
      <vt:lpstr>Improvement in Timeliness</vt:lpstr>
      <vt:lpstr>Présentation PowerPoint</vt:lpstr>
      <vt:lpstr>Improvement in Data Quality</vt:lpstr>
      <vt:lpstr>Reduced Costs</vt:lpstr>
      <vt:lpstr>Présentation PowerPoint</vt:lpstr>
      <vt:lpstr>Présentation PowerPoint</vt:lpstr>
      <vt:lpstr>Real-time analysis</vt:lpstr>
      <vt:lpstr>Open Data Kit</vt:lpstr>
      <vt:lpstr>Exercise1:</vt:lpstr>
      <vt:lpstr>Phases of MDC </vt:lpstr>
      <vt:lpstr> ODK: Open Data Kit</vt:lpstr>
      <vt:lpstr>Présentation PowerPoint</vt:lpstr>
      <vt:lpstr>Présentation PowerPoint</vt:lpstr>
      <vt:lpstr>Présentation PowerPoint</vt:lpstr>
      <vt:lpstr>ODK data collection:  Roles and responsibilities </vt:lpstr>
      <vt:lpstr>Open Data Kit</vt:lpstr>
      <vt:lpstr>Présentation PowerPoint</vt:lpstr>
      <vt:lpstr>Présentation PowerPoint</vt:lpstr>
      <vt:lpstr>Data Analyst</vt:lpstr>
      <vt:lpstr>IT Focal Point </vt:lpstr>
      <vt:lpstr>Field Supervisor</vt:lpstr>
      <vt:lpstr>Enumerator/ Social Worker</vt:lpstr>
      <vt:lpstr>Présentation PowerPoint</vt:lpstr>
      <vt:lpstr>Présentation PowerPoint</vt:lpstr>
    </vt:vector>
  </TitlesOfParts>
  <Company>World Food Programme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Data Collection</dc:title>
  <dc:creator>FERRARI Irene</dc:creator>
  <cp:lastModifiedBy>Cinzia PAPAVERO</cp:lastModifiedBy>
  <cp:revision>136</cp:revision>
  <cp:lastPrinted>2017-03-09T14:56:45Z</cp:lastPrinted>
  <dcterms:created xsi:type="dcterms:W3CDTF">2016-03-15T14:59:38Z</dcterms:created>
  <dcterms:modified xsi:type="dcterms:W3CDTF">2019-09-25T16:39:06Z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0x0101007C4B247E514BFF4D94B9D50160E72E60</vt:lpwstr>
  </property>
</Properties>
</file>