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33"/>
  </p:notesMasterIdLst>
  <p:handoutMasterIdLst>
    <p:handoutMasterId r:id="rId34"/>
  </p:handoutMasterIdLst>
  <p:sldIdLst>
    <p:sldId id="256" r:id="rId5"/>
    <p:sldId id="287" r:id="rId6"/>
    <p:sldId id="288" r:id="rId7"/>
    <p:sldId id="289" r:id="rId8"/>
    <p:sldId id="257" r:id="rId9"/>
    <p:sldId id="290" r:id="rId10"/>
    <p:sldId id="291" r:id="rId11"/>
    <p:sldId id="292" r:id="rId12"/>
    <p:sldId id="258" r:id="rId13"/>
    <p:sldId id="293" r:id="rId14"/>
    <p:sldId id="280" r:id="rId15"/>
    <p:sldId id="281" r:id="rId16"/>
    <p:sldId id="303" r:id="rId17"/>
    <p:sldId id="300" r:id="rId18"/>
    <p:sldId id="301" r:id="rId19"/>
    <p:sldId id="263" r:id="rId20"/>
    <p:sldId id="264" r:id="rId21"/>
    <p:sldId id="265" r:id="rId22"/>
    <p:sldId id="302" r:id="rId23"/>
    <p:sldId id="260" r:id="rId24"/>
    <p:sldId id="295" r:id="rId25"/>
    <p:sldId id="274" r:id="rId26"/>
    <p:sldId id="276" r:id="rId27"/>
    <p:sldId id="296" r:id="rId28"/>
    <p:sldId id="297" r:id="rId29"/>
    <p:sldId id="298" r:id="rId30"/>
    <p:sldId id="299" r:id="rId31"/>
    <p:sldId id="26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734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6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410F76-0691-4210-A2CB-C9BF8FD1665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4878BBD-1754-45F1-B5FC-9C9CE83CD254}">
      <dgm:prSet phldrT="[Text]"/>
      <dgm:spPr/>
      <dgm:t>
        <a:bodyPr/>
        <a:lstStyle/>
        <a:p>
          <a:r>
            <a:rPr lang="en-GB" dirty="0"/>
            <a:t>1 = General Network</a:t>
          </a:r>
        </a:p>
      </dgm:t>
    </dgm:pt>
    <dgm:pt modelId="{3BCCE97C-75EF-4120-A1E8-A38A6D639881}" type="parTrans" cxnId="{F5597F3C-C5FA-491F-B56C-25340A4AB78E}">
      <dgm:prSet/>
      <dgm:spPr/>
      <dgm:t>
        <a:bodyPr/>
        <a:lstStyle/>
        <a:p>
          <a:endParaRPr lang="en-GB"/>
        </a:p>
      </dgm:t>
    </dgm:pt>
    <dgm:pt modelId="{129DFB82-D77C-4A9C-9E67-05E6B0D21011}" type="sibTrans" cxnId="{F5597F3C-C5FA-491F-B56C-25340A4AB78E}">
      <dgm:prSet/>
      <dgm:spPr/>
      <dgm:t>
        <a:bodyPr/>
        <a:lstStyle/>
        <a:p>
          <a:endParaRPr lang="en-GB"/>
        </a:p>
      </dgm:t>
    </dgm:pt>
    <dgm:pt modelId="{EABD8DE5-8120-4523-9B84-5DE1801B70B0}">
      <dgm:prSet phldrT="[Text]"/>
      <dgm:spPr/>
      <dgm:t>
        <a:bodyPr/>
        <a:lstStyle/>
        <a:p>
          <a:r>
            <a:rPr lang="en-GB" dirty="0"/>
            <a:t>6 = Well (covered)</a:t>
          </a:r>
        </a:p>
      </dgm:t>
    </dgm:pt>
    <dgm:pt modelId="{C4703A97-8FD0-4B55-B3DF-A657F165C273}" type="sibTrans" cxnId="{E334FDD4-C496-402B-B9AC-5E81FE913E34}">
      <dgm:prSet/>
      <dgm:spPr/>
      <dgm:t>
        <a:bodyPr/>
        <a:lstStyle/>
        <a:p>
          <a:endParaRPr lang="en-US"/>
        </a:p>
      </dgm:t>
    </dgm:pt>
    <dgm:pt modelId="{E6C475A2-520D-47F1-8396-40FAE28227E5}" type="parTrans" cxnId="{E334FDD4-C496-402B-B9AC-5E81FE913E34}">
      <dgm:prSet/>
      <dgm:spPr/>
      <dgm:t>
        <a:bodyPr/>
        <a:lstStyle/>
        <a:p>
          <a:endParaRPr lang="en-US"/>
        </a:p>
      </dgm:t>
    </dgm:pt>
    <dgm:pt modelId="{BFA55FA4-EB54-42FD-9DFC-EA4A5FA9DDDA}">
      <dgm:prSet phldrT="[Text]"/>
      <dgm:spPr/>
      <dgm:t>
        <a:bodyPr/>
        <a:lstStyle/>
        <a:p>
          <a:r>
            <a:rPr lang="en-GB" dirty="0"/>
            <a:t>5 = Well (uncovered)</a:t>
          </a:r>
        </a:p>
      </dgm:t>
    </dgm:pt>
    <dgm:pt modelId="{82C78314-8981-4B6B-AD6E-858D229E5758}" type="sibTrans" cxnId="{9EA4E8AC-133C-4B1B-8C3F-D40CBE0A828B}">
      <dgm:prSet/>
      <dgm:spPr/>
      <dgm:t>
        <a:bodyPr/>
        <a:lstStyle/>
        <a:p>
          <a:endParaRPr lang="en-GB"/>
        </a:p>
      </dgm:t>
    </dgm:pt>
    <dgm:pt modelId="{E5BC8EF7-D46E-4BF0-ABC6-C16B689D505F}" type="parTrans" cxnId="{9EA4E8AC-133C-4B1B-8C3F-D40CBE0A828B}">
      <dgm:prSet/>
      <dgm:spPr/>
      <dgm:t>
        <a:bodyPr/>
        <a:lstStyle/>
        <a:p>
          <a:endParaRPr lang="en-GB"/>
        </a:p>
      </dgm:t>
    </dgm:pt>
    <dgm:pt modelId="{95DFB602-7556-40DF-98E0-768D95F212F6}">
      <dgm:prSet phldrT="[Text]"/>
      <dgm:spPr/>
      <dgm:t>
        <a:bodyPr/>
        <a:lstStyle/>
        <a:p>
          <a:r>
            <a:rPr lang="en-GB" dirty="0"/>
            <a:t>4 = Water tanker</a:t>
          </a:r>
        </a:p>
      </dgm:t>
    </dgm:pt>
    <dgm:pt modelId="{8CBF5A60-E3B9-443C-9E9C-2366D844B25D}" type="sibTrans" cxnId="{68A47F37-7C21-4BAA-9F23-0BF49B40F991}">
      <dgm:prSet/>
      <dgm:spPr/>
      <dgm:t>
        <a:bodyPr/>
        <a:lstStyle/>
        <a:p>
          <a:endParaRPr lang="en-GB"/>
        </a:p>
      </dgm:t>
    </dgm:pt>
    <dgm:pt modelId="{4CACEBAF-E44C-46A0-B8BB-DE6DE9069721}" type="parTrans" cxnId="{68A47F37-7C21-4BAA-9F23-0BF49B40F991}">
      <dgm:prSet/>
      <dgm:spPr/>
      <dgm:t>
        <a:bodyPr/>
        <a:lstStyle/>
        <a:p>
          <a:endParaRPr lang="en-GB"/>
        </a:p>
      </dgm:t>
    </dgm:pt>
    <dgm:pt modelId="{E359E9A0-8A28-4086-8617-CA35B3EA3312}">
      <dgm:prSet phldrT="[Text]"/>
      <dgm:spPr/>
      <dgm:t>
        <a:bodyPr/>
        <a:lstStyle/>
        <a:p>
          <a:r>
            <a:rPr lang="en-GB" dirty="0"/>
            <a:t>3 = Bottle water</a:t>
          </a:r>
        </a:p>
      </dgm:t>
    </dgm:pt>
    <dgm:pt modelId="{3B773F88-8467-4DB2-8EF3-8B00825D7A01}" type="sibTrans" cxnId="{8636BCF0-B59B-41F5-B857-945E857B8129}">
      <dgm:prSet/>
      <dgm:spPr/>
      <dgm:t>
        <a:bodyPr/>
        <a:lstStyle/>
        <a:p>
          <a:endParaRPr lang="en-GB"/>
        </a:p>
      </dgm:t>
    </dgm:pt>
    <dgm:pt modelId="{A2879F69-7852-4ED4-847B-04202184FCB2}" type="parTrans" cxnId="{8636BCF0-B59B-41F5-B857-945E857B8129}">
      <dgm:prSet/>
      <dgm:spPr/>
      <dgm:t>
        <a:bodyPr/>
        <a:lstStyle/>
        <a:p>
          <a:endParaRPr lang="en-GB"/>
        </a:p>
      </dgm:t>
    </dgm:pt>
    <dgm:pt modelId="{122CCF6B-C853-47C2-AA3A-8E2BBFECEC5E}">
      <dgm:prSet phldrT="[Text]"/>
      <dgm:spPr/>
      <dgm:t>
        <a:bodyPr/>
        <a:lstStyle/>
        <a:p>
          <a:r>
            <a:rPr lang="en-GB" dirty="0"/>
            <a:t>2 = Tap water</a:t>
          </a:r>
        </a:p>
      </dgm:t>
    </dgm:pt>
    <dgm:pt modelId="{1F957373-DE1B-4DC2-AF3E-35DD6D42282B}" type="sibTrans" cxnId="{4293D513-7E00-4AF9-9A4C-B00894F5011E}">
      <dgm:prSet/>
      <dgm:spPr/>
      <dgm:t>
        <a:bodyPr/>
        <a:lstStyle/>
        <a:p>
          <a:endParaRPr lang="en-GB"/>
        </a:p>
      </dgm:t>
    </dgm:pt>
    <dgm:pt modelId="{260C9F58-9948-44BA-8F5C-547AB80CA017}" type="parTrans" cxnId="{4293D513-7E00-4AF9-9A4C-B00894F5011E}">
      <dgm:prSet/>
      <dgm:spPr/>
      <dgm:t>
        <a:bodyPr/>
        <a:lstStyle/>
        <a:p>
          <a:endParaRPr lang="en-GB"/>
        </a:p>
      </dgm:t>
    </dgm:pt>
    <dgm:pt modelId="{181691D3-298E-4A33-B171-0E56B65554BD}">
      <dgm:prSet phldrT="[Text]"/>
      <dgm:spPr/>
      <dgm:t>
        <a:bodyPr/>
        <a:lstStyle/>
        <a:p>
          <a:pPr algn="l"/>
          <a:r>
            <a:rPr lang="en-GB" dirty="0"/>
            <a:t>1.16 What is the main source of drinking water for your household? </a:t>
          </a:r>
        </a:p>
        <a:p>
          <a:pPr algn="l"/>
          <a:r>
            <a:rPr lang="en-GB" dirty="0"/>
            <a:t>Code:</a:t>
          </a:r>
        </a:p>
      </dgm:t>
    </dgm:pt>
    <dgm:pt modelId="{2AD3EE99-ED7E-4371-B893-1A61F5679685}" type="sibTrans" cxnId="{1AD44750-503B-4543-80EB-3EC08BF206D8}">
      <dgm:prSet/>
      <dgm:spPr/>
      <dgm:t>
        <a:bodyPr/>
        <a:lstStyle/>
        <a:p>
          <a:endParaRPr lang="en-GB"/>
        </a:p>
      </dgm:t>
    </dgm:pt>
    <dgm:pt modelId="{92155C0C-9719-4DF6-86B9-600C2E84E0B8}" type="parTrans" cxnId="{1AD44750-503B-4543-80EB-3EC08BF206D8}">
      <dgm:prSet/>
      <dgm:spPr/>
      <dgm:t>
        <a:bodyPr/>
        <a:lstStyle/>
        <a:p>
          <a:endParaRPr lang="en-GB"/>
        </a:p>
      </dgm:t>
    </dgm:pt>
    <dgm:pt modelId="{292B2250-133E-4C31-AFA5-50A79C156931}">
      <dgm:prSet phldrT="[Text]"/>
      <dgm:spPr/>
      <dgm:t>
        <a:bodyPr/>
        <a:lstStyle/>
        <a:p>
          <a:r>
            <a:rPr lang="en-GB" dirty="0"/>
            <a:t>7 = Lake</a:t>
          </a:r>
        </a:p>
      </dgm:t>
    </dgm:pt>
    <dgm:pt modelId="{714D08E2-7208-4005-803A-A3FB78D5347B}" type="parTrans" cxnId="{D0D5B369-2029-4B13-AC8E-EFC75661147A}">
      <dgm:prSet/>
      <dgm:spPr/>
      <dgm:t>
        <a:bodyPr/>
        <a:lstStyle/>
        <a:p>
          <a:endParaRPr lang="en-US"/>
        </a:p>
      </dgm:t>
    </dgm:pt>
    <dgm:pt modelId="{6DE5C7C6-BDCA-4E7C-9DFA-C3D51483DDD4}" type="sibTrans" cxnId="{D0D5B369-2029-4B13-AC8E-EFC75661147A}">
      <dgm:prSet/>
      <dgm:spPr/>
      <dgm:t>
        <a:bodyPr/>
        <a:lstStyle/>
        <a:p>
          <a:endParaRPr lang="en-US"/>
        </a:p>
      </dgm:t>
    </dgm:pt>
    <dgm:pt modelId="{BA079EDB-E2B1-490E-B100-348F75954512}">
      <dgm:prSet phldrT="[Text]"/>
      <dgm:spPr/>
      <dgm:t>
        <a:bodyPr/>
        <a:lstStyle/>
        <a:p>
          <a:r>
            <a:rPr lang="en-GB" dirty="0"/>
            <a:t>8 = Covered spring</a:t>
          </a:r>
        </a:p>
      </dgm:t>
    </dgm:pt>
    <dgm:pt modelId="{AF6D4610-9F47-465C-B301-9C70A5804A9E}" type="parTrans" cxnId="{854FEEFC-6814-4ABF-84D7-66BF394D8B8F}">
      <dgm:prSet/>
      <dgm:spPr/>
      <dgm:t>
        <a:bodyPr/>
        <a:lstStyle/>
        <a:p>
          <a:endParaRPr lang="en-US"/>
        </a:p>
      </dgm:t>
    </dgm:pt>
    <dgm:pt modelId="{2772EF02-D18C-41AC-927D-AC62A1125799}" type="sibTrans" cxnId="{854FEEFC-6814-4ABF-84D7-66BF394D8B8F}">
      <dgm:prSet/>
      <dgm:spPr/>
      <dgm:t>
        <a:bodyPr/>
        <a:lstStyle/>
        <a:p>
          <a:endParaRPr lang="en-US"/>
        </a:p>
      </dgm:t>
    </dgm:pt>
    <dgm:pt modelId="{82D8CBAA-2520-4E0F-8612-D0C67DE2DD23}">
      <dgm:prSet phldrT="[Text]"/>
      <dgm:spPr/>
      <dgm:t>
        <a:bodyPr/>
        <a:lstStyle/>
        <a:p>
          <a:r>
            <a:rPr lang="en-GB" dirty="0"/>
            <a:t>9 = Uncovered spring</a:t>
          </a:r>
        </a:p>
      </dgm:t>
    </dgm:pt>
    <dgm:pt modelId="{E7354225-B8B1-46FA-842F-685A36FE074B}" type="parTrans" cxnId="{5B320169-3F1A-490C-91A3-287C119A5406}">
      <dgm:prSet/>
      <dgm:spPr/>
      <dgm:t>
        <a:bodyPr/>
        <a:lstStyle/>
        <a:p>
          <a:endParaRPr lang="en-US"/>
        </a:p>
      </dgm:t>
    </dgm:pt>
    <dgm:pt modelId="{6AE615EE-6BFE-4C0A-BECE-C84D2F0F7EA0}" type="sibTrans" cxnId="{5B320169-3F1A-490C-91A3-287C119A5406}">
      <dgm:prSet/>
      <dgm:spPr/>
      <dgm:t>
        <a:bodyPr/>
        <a:lstStyle/>
        <a:p>
          <a:endParaRPr lang="en-US"/>
        </a:p>
      </dgm:t>
    </dgm:pt>
    <dgm:pt modelId="{28D0F2F3-6B12-4322-A4FF-BD457EC09195}">
      <dgm:prSet phldrT="[Text]"/>
      <dgm:spPr/>
      <dgm:t>
        <a:bodyPr/>
        <a:lstStyle/>
        <a:p>
          <a:r>
            <a:rPr lang="en-GB" dirty="0"/>
            <a:t>10 = RO</a:t>
          </a:r>
        </a:p>
      </dgm:t>
    </dgm:pt>
    <dgm:pt modelId="{44C36992-9616-4D0D-AC7E-C93166137C9C}" type="parTrans" cxnId="{AB3CABC2-5692-42C6-BBA7-1693A825FE7E}">
      <dgm:prSet/>
      <dgm:spPr/>
      <dgm:t>
        <a:bodyPr/>
        <a:lstStyle/>
        <a:p>
          <a:endParaRPr lang="en-US"/>
        </a:p>
      </dgm:t>
    </dgm:pt>
    <dgm:pt modelId="{2F6AAF5F-AFE6-4468-B53D-B8172137D1D0}" type="sibTrans" cxnId="{AB3CABC2-5692-42C6-BBA7-1693A825FE7E}">
      <dgm:prSet/>
      <dgm:spPr/>
      <dgm:t>
        <a:bodyPr/>
        <a:lstStyle/>
        <a:p>
          <a:endParaRPr lang="en-US"/>
        </a:p>
      </dgm:t>
    </dgm:pt>
    <dgm:pt modelId="{8F6C5E4C-52D8-4817-B37E-6C1C9D4724F5}">
      <dgm:prSet phldrT="[Text]"/>
      <dgm:spPr/>
      <dgm:t>
        <a:bodyPr/>
        <a:lstStyle/>
        <a:p>
          <a:r>
            <a:rPr lang="en-GB" dirty="0"/>
            <a:t>11 = </a:t>
          </a:r>
          <a:r>
            <a:rPr lang="en-GB" dirty="0" err="1"/>
            <a:t>Kahriz</a:t>
          </a:r>
          <a:endParaRPr lang="en-GB" dirty="0"/>
        </a:p>
      </dgm:t>
    </dgm:pt>
    <dgm:pt modelId="{C6B95B65-88F7-4D63-A1EB-B19931AAAC13}" type="parTrans" cxnId="{B11390C7-FB0F-43EE-9EA2-5C5B78C97896}">
      <dgm:prSet/>
      <dgm:spPr/>
      <dgm:t>
        <a:bodyPr/>
        <a:lstStyle/>
        <a:p>
          <a:endParaRPr lang="en-US"/>
        </a:p>
      </dgm:t>
    </dgm:pt>
    <dgm:pt modelId="{6F9B7D7A-05B2-4769-8445-85E48D787384}" type="sibTrans" cxnId="{B11390C7-FB0F-43EE-9EA2-5C5B78C97896}">
      <dgm:prSet/>
      <dgm:spPr/>
      <dgm:t>
        <a:bodyPr/>
        <a:lstStyle/>
        <a:p>
          <a:endParaRPr lang="en-US"/>
        </a:p>
      </dgm:t>
    </dgm:pt>
    <dgm:pt modelId="{60E4DE6C-B32B-4FEB-B3CF-2ECA59B8E51B}">
      <dgm:prSet phldrT="[Text]"/>
      <dgm:spPr/>
      <dgm:t>
        <a:bodyPr/>
        <a:lstStyle/>
        <a:p>
          <a:r>
            <a:rPr lang="en-GB" dirty="0"/>
            <a:t>12 = Stream, river</a:t>
          </a:r>
        </a:p>
      </dgm:t>
    </dgm:pt>
    <dgm:pt modelId="{3860AEF7-809F-42A7-A44C-41ACFCB28AE0}" type="parTrans" cxnId="{D82E4403-E6A7-4659-9821-C1489DDF7D62}">
      <dgm:prSet/>
      <dgm:spPr/>
      <dgm:t>
        <a:bodyPr/>
        <a:lstStyle/>
        <a:p>
          <a:endParaRPr lang="en-US"/>
        </a:p>
      </dgm:t>
    </dgm:pt>
    <dgm:pt modelId="{31A51ED0-0534-47E8-8CF8-DCCFF32DF293}" type="sibTrans" cxnId="{D82E4403-E6A7-4659-9821-C1489DDF7D62}">
      <dgm:prSet/>
      <dgm:spPr/>
      <dgm:t>
        <a:bodyPr/>
        <a:lstStyle/>
        <a:p>
          <a:endParaRPr lang="en-US"/>
        </a:p>
      </dgm:t>
    </dgm:pt>
    <dgm:pt modelId="{0B98B6FB-E04B-4A4F-914E-D118918CB956}" type="pres">
      <dgm:prSet presAssocID="{20410F76-0691-4210-A2CB-C9BF8FD16656}" presName="Name0" presStyleCnt="0">
        <dgm:presLayoutVars>
          <dgm:dir/>
          <dgm:animLvl val="lvl"/>
          <dgm:resizeHandles val="exact"/>
        </dgm:presLayoutVars>
      </dgm:prSet>
      <dgm:spPr/>
    </dgm:pt>
    <dgm:pt modelId="{E0ACE51C-0E77-4EA9-B049-CD6D5D6CE9F4}" type="pres">
      <dgm:prSet presAssocID="{181691D3-298E-4A33-B171-0E56B65554BD}" presName="composite" presStyleCnt="0"/>
      <dgm:spPr/>
    </dgm:pt>
    <dgm:pt modelId="{3D843FA3-0277-46CC-9659-922AD1F6CE88}" type="pres">
      <dgm:prSet presAssocID="{181691D3-298E-4A33-B171-0E56B65554BD}" presName="parTx" presStyleLbl="alignNode1" presStyleIdx="0" presStyleCnt="1" custScaleY="80343" custLinFactY="-100000" custLinFactNeighborX="-14690" custLinFactNeighborY="-111962">
        <dgm:presLayoutVars>
          <dgm:chMax val="0"/>
          <dgm:chPref val="0"/>
          <dgm:bulletEnabled val="1"/>
        </dgm:presLayoutVars>
      </dgm:prSet>
      <dgm:spPr/>
    </dgm:pt>
    <dgm:pt modelId="{C5379C51-AF21-40EE-83A0-28279B6B3868}" type="pres">
      <dgm:prSet presAssocID="{181691D3-298E-4A33-B171-0E56B65554BD}" presName="desTx" presStyleLbl="alignAccFollowNode1" presStyleIdx="0" presStyleCnt="1" custScaleY="72993" custLinFactNeighborX="260" custLinFactNeighborY="-39852">
        <dgm:presLayoutVars>
          <dgm:bulletEnabled val="1"/>
        </dgm:presLayoutVars>
      </dgm:prSet>
      <dgm:spPr/>
    </dgm:pt>
  </dgm:ptLst>
  <dgm:cxnLst>
    <dgm:cxn modelId="{D82E4403-E6A7-4659-9821-C1489DDF7D62}" srcId="{181691D3-298E-4A33-B171-0E56B65554BD}" destId="{60E4DE6C-B32B-4FEB-B3CF-2ECA59B8E51B}" srcOrd="11" destOrd="0" parTransId="{3860AEF7-809F-42A7-A44C-41ACFCB28AE0}" sibTransId="{31A51ED0-0534-47E8-8CF8-DCCFF32DF293}"/>
    <dgm:cxn modelId="{8D8EB70B-4D4C-425F-8A1C-60FBD9B03012}" type="presOf" srcId="{82D8CBAA-2520-4E0F-8612-D0C67DE2DD23}" destId="{C5379C51-AF21-40EE-83A0-28279B6B3868}" srcOrd="0" destOrd="8" presId="urn:microsoft.com/office/officeart/2005/8/layout/hList1"/>
    <dgm:cxn modelId="{4293D513-7E00-4AF9-9A4C-B00894F5011E}" srcId="{181691D3-298E-4A33-B171-0E56B65554BD}" destId="{122CCF6B-C853-47C2-AA3A-8E2BBFECEC5E}" srcOrd="1" destOrd="0" parTransId="{260C9F58-9948-44BA-8F5C-547AB80CA017}" sibTransId="{1F957373-DE1B-4DC2-AF3E-35DD6D42282B}"/>
    <dgm:cxn modelId="{1B96F428-5F75-43C0-9B30-0F2F97A39D8A}" type="presOf" srcId="{BFA55FA4-EB54-42FD-9DFC-EA4A5FA9DDDA}" destId="{C5379C51-AF21-40EE-83A0-28279B6B3868}" srcOrd="0" destOrd="4" presId="urn:microsoft.com/office/officeart/2005/8/layout/hList1"/>
    <dgm:cxn modelId="{3F25592D-BB90-4016-9B2E-7571251526EC}" type="presOf" srcId="{20410F76-0691-4210-A2CB-C9BF8FD16656}" destId="{0B98B6FB-E04B-4A4F-914E-D118918CB956}" srcOrd="0" destOrd="0" presId="urn:microsoft.com/office/officeart/2005/8/layout/hList1"/>
    <dgm:cxn modelId="{63ADED33-E986-4DA8-BA13-FD20EEA2C200}" type="presOf" srcId="{28D0F2F3-6B12-4322-A4FF-BD457EC09195}" destId="{C5379C51-AF21-40EE-83A0-28279B6B3868}" srcOrd="0" destOrd="9" presId="urn:microsoft.com/office/officeart/2005/8/layout/hList1"/>
    <dgm:cxn modelId="{68A47F37-7C21-4BAA-9F23-0BF49B40F991}" srcId="{181691D3-298E-4A33-B171-0E56B65554BD}" destId="{95DFB602-7556-40DF-98E0-768D95F212F6}" srcOrd="3" destOrd="0" parTransId="{4CACEBAF-E44C-46A0-B8BB-DE6DE9069721}" sibTransId="{8CBF5A60-E3B9-443C-9E9C-2366D844B25D}"/>
    <dgm:cxn modelId="{F5597F3C-C5FA-491F-B56C-25340A4AB78E}" srcId="{181691D3-298E-4A33-B171-0E56B65554BD}" destId="{54878BBD-1754-45F1-B5FC-9C9CE83CD254}" srcOrd="0" destOrd="0" parTransId="{3BCCE97C-75EF-4120-A1E8-A38A6D639881}" sibTransId="{129DFB82-D77C-4A9C-9E67-05E6B0D21011}"/>
    <dgm:cxn modelId="{5B320169-3F1A-490C-91A3-287C119A5406}" srcId="{181691D3-298E-4A33-B171-0E56B65554BD}" destId="{82D8CBAA-2520-4E0F-8612-D0C67DE2DD23}" srcOrd="8" destOrd="0" parTransId="{E7354225-B8B1-46FA-842F-685A36FE074B}" sibTransId="{6AE615EE-6BFE-4C0A-BECE-C84D2F0F7EA0}"/>
    <dgm:cxn modelId="{D0D5B369-2029-4B13-AC8E-EFC75661147A}" srcId="{181691D3-298E-4A33-B171-0E56B65554BD}" destId="{292B2250-133E-4C31-AFA5-50A79C156931}" srcOrd="6" destOrd="0" parTransId="{714D08E2-7208-4005-803A-A3FB78D5347B}" sibTransId="{6DE5C7C6-BDCA-4E7C-9DFA-C3D51483DDD4}"/>
    <dgm:cxn modelId="{1AD44750-503B-4543-80EB-3EC08BF206D8}" srcId="{20410F76-0691-4210-A2CB-C9BF8FD16656}" destId="{181691D3-298E-4A33-B171-0E56B65554BD}" srcOrd="0" destOrd="0" parTransId="{92155C0C-9719-4DF6-86B9-600C2E84E0B8}" sibTransId="{2AD3EE99-ED7E-4371-B893-1A61F5679685}"/>
    <dgm:cxn modelId="{1D5C5A58-4B49-460F-AC32-93B839DAE957}" type="presOf" srcId="{54878BBD-1754-45F1-B5FC-9C9CE83CD254}" destId="{C5379C51-AF21-40EE-83A0-28279B6B3868}" srcOrd="0" destOrd="0" presId="urn:microsoft.com/office/officeart/2005/8/layout/hList1"/>
    <dgm:cxn modelId="{09ACA55A-0EC4-453E-B586-BC333B5B467E}" type="presOf" srcId="{E359E9A0-8A28-4086-8617-CA35B3EA3312}" destId="{C5379C51-AF21-40EE-83A0-28279B6B3868}" srcOrd="0" destOrd="2" presId="urn:microsoft.com/office/officeart/2005/8/layout/hList1"/>
    <dgm:cxn modelId="{38BF3D97-5857-4304-BDF4-DEF05142183C}" type="presOf" srcId="{60E4DE6C-B32B-4FEB-B3CF-2ECA59B8E51B}" destId="{C5379C51-AF21-40EE-83A0-28279B6B3868}" srcOrd="0" destOrd="11" presId="urn:microsoft.com/office/officeart/2005/8/layout/hList1"/>
    <dgm:cxn modelId="{ECAB80A5-916D-48FF-B988-C06734C27BF7}" type="presOf" srcId="{EABD8DE5-8120-4523-9B84-5DE1801B70B0}" destId="{C5379C51-AF21-40EE-83A0-28279B6B3868}" srcOrd="0" destOrd="5" presId="urn:microsoft.com/office/officeart/2005/8/layout/hList1"/>
    <dgm:cxn modelId="{BAC3D3A9-15B2-48B2-AA39-8EDBE53E665E}" type="presOf" srcId="{292B2250-133E-4C31-AFA5-50A79C156931}" destId="{C5379C51-AF21-40EE-83A0-28279B6B3868}" srcOrd="0" destOrd="6" presId="urn:microsoft.com/office/officeart/2005/8/layout/hList1"/>
    <dgm:cxn modelId="{9EA4E8AC-133C-4B1B-8C3F-D40CBE0A828B}" srcId="{181691D3-298E-4A33-B171-0E56B65554BD}" destId="{BFA55FA4-EB54-42FD-9DFC-EA4A5FA9DDDA}" srcOrd="4" destOrd="0" parTransId="{E5BC8EF7-D46E-4BF0-ABC6-C16B689D505F}" sibTransId="{82C78314-8981-4B6B-AD6E-858D229E5758}"/>
    <dgm:cxn modelId="{73B996B2-5FC6-4D63-90AF-DC444FE51D81}" type="presOf" srcId="{BA079EDB-E2B1-490E-B100-348F75954512}" destId="{C5379C51-AF21-40EE-83A0-28279B6B3868}" srcOrd="0" destOrd="7" presId="urn:microsoft.com/office/officeart/2005/8/layout/hList1"/>
    <dgm:cxn modelId="{29383CB3-F217-404A-B056-DCBFB74B0EEB}" type="presOf" srcId="{95DFB602-7556-40DF-98E0-768D95F212F6}" destId="{C5379C51-AF21-40EE-83A0-28279B6B3868}" srcOrd="0" destOrd="3" presId="urn:microsoft.com/office/officeart/2005/8/layout/hList1"/>
    <dgm:cxn modelId="{AB3CABC2-5692-42C6-BBA7-1693A825FE7E}" srcId="{181691D3-298E-4A33-B171-0E56B65554BD}" destId="{28D0F2F3-6B12-4322-A4FF-BD457EC09195}" srcOrd="9" destOrd="0" parTransId="{44C36992-9616-4D0D-AC7E-C93166137C9C}" sibTransId="{2F6AAF5F-AFE6-4468-B53D-B8172137D1D0}"/>
    <dgm:cxn modelId="{B11390C7-FB0F-43EE-9EA2-5C5B78C97896}" srcId="{181691D3-298E-4A33-B171-0E56B65554BD}" destId="{8F6C5E4C-52D8-4817-B37E-6C1C9D4724F5}" srcOrd="10" destOrd="0" parTransId="{C6B95B65-88F7-4D63-A1EB-B19931AAAC13}" sibTransId="{6F9B7D7A-05B2-4769-8445-85E48D787384}"/>
    <dgm:cxn modelId="{57C96CCE-25D2-4170-8420-F5A0F712CF28}" type="presOf" srcId="{8F6C5E4C-52D8-4817-B37E-6C1C9D4724F5}" destId="{C5379C51-AF21-40EE-83A0-28279B6B3868}" srcOrd="0" destOrd="10" presId="urn:microsoft.com/office/officeart/2005/8/layout/hList1"/>
    <dgm:cxn modelId="{9C26ACD0-A102-4AC5-8D20-00259EB08755}" type="presOf" srcId="{122CCF6B-C853-47C2-AA3A-8E2BBFECEC5E}" destId="{C5379C51-AF21-40EE-83A0-28279B6B3868}" srcOrd="0" destOrd="1" presId="urn:microsoft.com/office/officeart/2005/8/layout/hList1"/>
    <dgm:cxn modelId="{E334FDD4-C496-402B-B9AC-5E81FE913E34}" srcId="{181691D3-298E-4A33-B171-0E56B65554BD}" destId="{EABD8DE5-8120-4523-9B84-5DE1801B70B0}" srcOrd="5" destOrd="0" parTransId="{E6C475A2-520D-47F1-8396-40FAE28227E5}" sibTransId="{C4703A97-8FD0-4B55-B3DF-A657F165C273}"/>
    <dgm:cxn modelId="{8636BCF0-B59B-41F5-B857-945E857B8129}" srcId="{181691D3-298E-4A33-B171-0E56B65554BD}" destId="{E359E9A0-8A28-4086-8617-CA35B3EA3312}" srcOrd="2" destOrd="0" parTransId="{A2879F69-7852-4ED4-847B-04202184FCB2}" sibTransId="{3B773F88-8467-4DB2-8EF3-8B00825D7A01}"/>
    <dgm:cxn modelId="{1BC876F1-F243-4504-AAD2-B5D74759296B}" type="presOf" srcId="{181691D3-298E-4A33-B171-0E56B65554BD}" destId="{3D843FA3-0277-46CC-9659-922AD1F6CE88}" srcOrd="0" destOrd="0" presId="urn:microsoft.com/office/officeart/2005/8/layout/hList1"/>
    <dgm:cxn modelId="{854FEEFC-6814-4ABF-84D7-66BF394D8B8F}" srcId="{181691D3-298E-4A33-B171-0E56B65554BD}" destId="{BA079EDB-E2B1-490E-B100-348F75954512}" srcOrd="7" destOrd="0" parTransId="{AF6D4610-9F47-465C-B301-9C70A5804A9E}" sibTransId="{2772EF02-D18C-41AC-927D-AC62A1125799}"/>
    <dgm:cxn modelId="{F0652B88-3432-45F0-BEEA-4C9464B86433}" type="presParOf" srcId="{0B98B6FB-E04B-4A4F-914E-D118918CB956}" destId="{E0ACE51C-0E77-4EA9-B049-CD6D5D6CE9F4}" srcOrd="0" destOrd="0" presId="urn:microsoft.com/office/officeart/2005/8/layout/hList1"/>
    <dgm:cxn modelId="{4AD6049A-64DB-449C-B905-892E0412271F}" type="presParOf" srcId="{E0ACE51C-0E77-4EA9-B049-CD6D5D6CE9F4}" destId="{3D843FA3-0277-46CC-9659-922AD1F6CE88}" srcOrd="0" destOrd="0" presId="urn:microsoft.com/office/officeart/2005/8/layout/hList1"/>
    <dgm:cxn modelId="{BFDC4030-297A-4802-89EF-ED4A5C0096AA}" type="presParOf" srcId="{E0ACE51C-0E77-4EA9-B049-CD6D5D6CE9F4}" destId="{C5379C51-AF21-40EE-83A0-28279B6B38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43FA3-0277-46CC-9659-922AD1F6CE88}">
      <dsp:nvSpPr>
        <dsp:cNvPr id="0" name=""/>
        <dsp:cNvSpPr/>
      </dsp:nvSpPr>
      <dsp:spPr>
        <a:xfrm>
          <a:off x="0" y="0"/>
          <a:ext cx="4041775" cy="64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1.16 What is the main source of drinking water for your household?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Code:</a:t>
          </a:r>
        </a:p>
      </dsp:txBody>
      <dsp:txXfrm>
        <a:off x="0" y="0"/>
        <a:ext cx="4041775" cy="643020"/>
      </dsp:txXfrm>
    </dsp:sp>
    <dsp:sp modelId="{C5379C51-AF21-40EE-83A0-28279B6B3868}">
      <dsp:nvSpPr>
        <dsp:cNvPr id="0" name=""/>
        <dsp:cNvSpPr/>
      </dsp:nvSpPr>
      <dsp:spPr>
        <a:xfrm>
          <a:off x="0" y="688967"/>
          <a:ext cx="4041775" cy="21623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1 = General Network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2 = Tap water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3 = Bottle water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4 = Water tanker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5 = Well (uncovered)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6 = Well (covered)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7 = Lake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8 = Covered spring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9 = Uncovered spring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10 = RO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11 = </a:t>
          </a:r>
          <a:r>
            <a:rPr lang="en-GB" sz="1000" kern="1200" dirty="0" err="1"/>
            <a:t>Kahriz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kern="1200" dirty="0"/>
            <a:t>12 = Stream, river</a:t>
          </a:r>
        </a:p>
      </dsp:txBody>
      <dsp:txXfrm>
        <a:off x="0" y="688967"/>
        <a:ext cx="4041775" cy="2162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965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F3932-88C3-4F86-8F50-08C485525BA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41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F3932-88C3-4F86-8F50-08C485525BA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0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7BF9D-69DF-40DA-8ABE-9F0BE4E07B6A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946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7BF9D-69DF-40DA-8ABE-9F0BE4E07B6A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54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F3932-88C3-4F86-8F50-08C485525BA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5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F3932-88C3-4F86-8F50-08C485525BA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253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F3932-88C3-4F86-8F50-08C485525BA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583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F3932-88C3-4F86-8F50-08C485525BA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946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Show each in SPSS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7BF9D-69DF-40DA-8ABE-9F0BE4E07B6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63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Show in SPSS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7BF9D-69DF-40DA-8ABE-9F0BE4E07B6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15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0E723-D5CE-4029-8B07-591CBA48F6D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48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0E723-D5CE-4029-8B07-591CBA48F6D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83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0E723-D5CE-4029-8B07-591CBA48F6D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5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F3932-88C3-4F86-8F50-08C485525BA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2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7315200" y="990600"/>
            <a:ext cx="1447800" cy="1447800"/>
          </a:xfrm>
          <a:prstGeom prst="frame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scene3d>
            <a:camera prst="isometricTopUp"/>
            <a:lightRig rig="threePt" dir="t"/>
          </a:scene3d>
          <a:sp3d extrusionH="2540000"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L-Shape 12"/>
          <p:cNvSpPr/>
          <p:nvPr/>
        </p:nvSpPr>
        <p:spPr>
          <a:xfrm>
            <a:off x="3352800" y="3733800"/>
            <a:ext cx="1143000" cy="1143000"/>
          </a:xfrm>
          <a:prstGeom prst="corner">
            <a:avLst>
              <a:gd name="adj1" fmla="val 50000"/>
              <a:gd name="adj2" fmla="val 47594"/>
            </a:avLst>
          </a:prstGeom>
          <a:solidFill>
            <a:schemeClr val="accent1"/>
          </a:solidFill>
          <a:ln>
            <a:solidFill>
              <a:schemeClr val="tx2"/>
            </a:solidFill>
          </a:ln>
          <a:scene3d>
            <a:camera prst="isometricTopUp"/>
            <a:lightRig rig="threePt" dir="t"/>
          </a:scene3d>
          <a:sp3d extrusionH="2540000"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solidFill>
            <a:schemeClr val="bg1"/>
          </a:solidFill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133600" y="457200"/>
            <a:ext cx="1828800" cy="182880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scene3d>
            <a:camera prst="isometricTopUp"/>
            <a:lightRig rig="threePt" dir="t"/>
          </a:scene3d>
          <a:sp3d extrusionH="2540000"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L-Shape 11"/>
          <p:cNvSpPr/>
          <p:nvPr/>
        </p:nvSpPr>
        <p:spPr>
          <a:xfrm>
            <a:off x="990600" y="2057400"/>
            <a:ext cx="1828800" cy="1828800"/>
          </a:xfrm>
          <a:prstGeom prst="corner">
            <a:avLst/>
          </a:prstGeom>
          <a:solidFill>
            <a:schemeClr val="accent1"/>
          </a:solidFill>
          <a:ln>
            <a:solidFill>
              <a:schemeClr val="tx2"/>
            </a:solidFill>
          </a:ln>
          <a:scene3d>
            <a:camera prst="isometricTopUp"/>
            <a:lightRig rig="threePt" dir="t"/>
          </a:scene3d>
          <a:sp3d extrusionH="2540000"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solidFill>
            <a:schemeClr val="bg1"/>
          </a:solidFill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GB" dirty="0"/>
              <a:t>5</a:t>
            </a:r>
            <a:r>
              <a:rPr lang="en-GB" baseline="30000" dirty="0"/>
              <a:t>th </a:t>
            </a:r>
            <a:r>
              <a:rPr lang="en-GB" dirty="0"/>
              <a:t>- 9</a:t>
            </a:r>
            <a:r>
              <a:rPr lang="en-GB" baseline="30000" dirty="0"/>
              <a:t>th</a:t>
            </a:r>
            <a:r>
              <a:rPr lang="en-GB" dirty="0"/>
              <a:t> December 2011, Rome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5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857875"/>
            <a:ext cx="22145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7" y="6399084"/>
            <a:ext cx="180019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0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7" y="6399084"/>
            <a:ext cx="180019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7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7" y="6399084"/>
            <a:ext cx="180019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5E58062-43AE-4912-A747-BEFCBB546E36}" type="slidenum">
              <a:rPr lang="en-US" smtClean="0"/>
              <a:pPr/>
              <a:t>‹N°›</a:t>
            </a:fld>
            <a:fld id="{24917EAF-E983-4D0C-9310-2F5AE5BA90C1}" type="slidenum">
              <a:rPr lang="en-US" smtClean="0"/>
              <a:pPr/>
              <a:t>‹N°›</a:t>
            </a:fld>
            <a:fld id="{FC14E044-3BE9-473F-B32A-AE99D7707AE9}" type="slidenum">
              <a:rPr lang="en-US" smtClean="0"/>
              <a:pPr/>
              <a:t>‹N°›</a:t>
            </a:fld>
            <a:fld id="{9BAB0B00-1E74-4ED3-A353-0F1FD8DEDB4C}" type="slidenum">
              <a:rPr lang="en-US" smtClean="0"/>
              <a:pPr/>
              <a:t>‹N°›</a:t>
            </a:fld>
            <a:fld id="{6D9F4E71-9FC5-48E9-8411-C97BE1585B67}" type="slidenum">
              <a:rPr lang="en-US" smtClean="0"/>
              <a:pPr/>
              <a:t>‹N°›</a:t>
            </a:fld>
            <a:fld id="{1EF8775B-B71E-4C76-8217-F9CB84B549FA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10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7" y="6399084"/>
            <a:ext cx="180019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10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7" y="6399084"/>
            <a:ext cx="180019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7" y="6399084"/>
            <a:ext cx="180019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7" y="6399084"/>
            <a:ext cx="180019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11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7" y="6399084"/>
            <a:ext cx="180019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2" descr="C:\Documents and Settings\amit.wadhwa\My Documents\Logos\VAM_Logo_Email_med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7" y="6399084"/>
            <a:ext cx="180019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Recap on basic SPSS and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4</a:t>
            </a:r>
            <a:r>
              <a:rPr lang="en-GB" baseline="30000" dirty="0"/>
              <a:t>th </a:t>
            </a:r>
            <a:r>
              <a:rPr lang="en-GB" dirty="0"/>
              <a:t>- 8</a:t>
            </a:r>
            <a:r>
              <a:rPr lang="en-GB" baseline="30000" dirty="0"/>
              <a:t>th</a:t>
            </a:r>
            <a:r>
              <a:rPr lang="en-GB" dirty="0"/>
              <a:t> November 2016, Cairo</a:t>
            </a:r>
          </a:p>
        </p:txBody>
      </p:sp>
    </p:spTree>
    <p:extLst>
      <p:ext uri="{BB962C8B-B14F-4D97-AF65-F5344CB8AC3E}">
        <p14:creationId xmlns:p14="http://schemas.microsoft.com/office/powerpoint/2010/main" val="1759051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to check for cleaning?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11" r="45417" b="6296"/>
          <a:stretch/>
        </p:blipFill>
        <p:spPr>
          <a:xfrm>
            <a:off x="381000" y="762000"/>
            <a:ext cx="6100090" cy="58206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7800" y="1219200"/>
            <a:ext cx="6096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6600" y="1219200"/>
            <a:ext cx="533400" cy="12192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67000" y="2514600"/>
            <a:ext cx="685800" cy="2133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1295400"/>
            <a:ext cx="609600" cy="2514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6400800"/>
            <a:ext cx="1219200" cy="228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53200" y="878681"/>
            <a:ext cx="2290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If there is an Unique ID</a:t>
            </a:r>
          </a:p>
          <a:p>
            <a:pPr marL="285750" indent="-285750">
              <a:buFontTx/>
              <a:buChar char="-"/>
            </a:pPr>
            <a:r>
              <a:rPr lang="en-US" dirty="0"/>
              <a:t>If there are unexpected values </a:t>
            </a:r>
          </a:p>
          <a:p>
            <a:pPr marL="285750" indent="-285750">
              <a:buFontTx/>
              <a:buChar char="-"/>
            </a:pPr>
            <a:r>
              <a:rPr lang="en-US" dirty="0"/>
              <a:t>Outliers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Value Labels?</a:t>
            </a:r>
          </a:p>
          <a:p>
            <a:pPr marL="285750" indent="-285750">
              <a:buFontTx/>
              <a:buChar char="-"/>
            </a:pPr>
            <a:r>
              <a:rPr lang="en-US" dirty="0"/>
              <a:t>Frequencies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87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Missing values and data cleaning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Cleaning data can be a painful process</a:t>
            </a:r>
          </a:p>
          <a:p>
            <a:r>
              <a:rPr lang="en-GB" dirty="0"/>
              <a:t>Being systematic about cleaning data from the beginning of the process can save hours of work later in the analysis</a:t>
            </a:r>
          </a:p>
          <a:p>
            <a:r>
              <a:rPr lang="en-GB" dirty="0"/>
              <a:t>There are few key tools to use in SPSS to clean data:</a:t>
            </a:r>
          </a:p>
          <a:p>
            <a:pPr lvl="1"/>
            <a:r>
              <a:rPr lang="en-GB" dirty="0"/>
              <a:t>Sorting cases – allows you to quickly see within a variable if there are problematic cases</a:t>
            </a:r>
          </a:p>
          <a:p>
            <a:pPr lvl="1"/>
            <a:r>
              <a:rPr lang="en-GB" dirty="0"/>
              <a:t>Indentify duplicate cases – shows cases which have the same unique identifier</a:t>
            </a:r>
          </a:p>
          <a:p>
            <a:pPr lvl="1"/>
            <a:r>
              <a:rPr lang="en-GB" dirty="0"/>
              <a:t>Histograms and scatter plots – visually identify problematic variables and cases</a:t>
            </a:r>
          </a:p>
        </p:txBody>
      </p:sp>
    </p:spTree>
    <p:extLst>
      <p:ext uri="{BB962C8B-B14F-4D97-AF65-F5344CB8AC3E}">
        <p14:creationId xmlns:p14="http://schemas.microsoft.com/office/powerpoint/2010/main" val="149795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Missing values and data cleaning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The data cleaning process will also reveal cases where values are missing for certain variables</a:t>
            </a:r>
          </a:p>
          <a:p>
            <a:r>
              <a:rPr lang="en-GB" dirty="0"/>
              <a:t>This is often expected (though in some cases may have been an error)</a:t>
            </a:r>
          </a:p>
          <a:p>
            <a:r>
              <a:rPr lang="en-GB" dirty="0"/>
              <a:t>Handling missing values in SPSS is a simple matter of telling the software what values to handle as missing in the variable view</a:t>
            </a:r>
          </a:p>
        </p:txBody>
      </p:sp>
    </p:spTree>
    <p:extLst>
      <p:ext uri="{BB962C8B-B14F-4D97-AF65-F5344CB8AC3E}">
        <p14:creationId xmlns:p14="http://schemas.microsoft.com/office/powerpoint/2010/main" val="1464787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72" y="-342900"/>
            <a:ext cx="8229600" cy="990600"/>
          </a:xfrm>
        </p:spPr>
        <p:txBody>
          <a:bodyPr/>
          <a:lstStyle/>
          <a:p>
            <a:r>
              <a:rPr lang="en-US" b="1" dirty="0"/>
              <a:t>Define Variable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5" t="3126" r="18960" b="7291"/>
          <a:stretch/>
        </p:blipFill>
        <p:spPr>
          <a:xfrm>
            <a:off x="58922" y="647700"/>
            <a:ext cx="910412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00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819400"/>
            <a:ext cx="6629400" cy="762000"/>
          </a:xfrm>
        </p:spPr>
        <p:txBody>
          <a:bodyPr>
            <a:noAutofit/>
          </a:bodyPr>
          <a:lstStyle/>
          <a:p>
            <a:r>
              <a:rPr lang="en-US" sz="3600" dirty="0"/>
              <a:t>Can we do some cleaning now?</a:t>
            </a:r>
          </a:p>
        </p:txBody>
      </p:sp>
    </p:spTree>
    <p:extLst>
      <p:ext uri="{BB962C8B-B14F-4D97-AF65-F5344CB8AC3E}">
        <p14:creationId xmlns:p14="http://schemas.microsoft.com/office/powerpoint/2010/main" val="3081820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Go to Variable View</a:t>
            </a:r>
          </a:p>
          <a:p>
            <a:r>
              <a:rPr lang="en-US" dirty="0"/>
              <a:t>Check the name of the Variables</a:t>
            </a:r>
          </a:p>
          <a:p>
            <a:r>
              <a:rPr lang="en-US" dirty="0"/>
              <a:t>What can be used as a reference for cleaning?</a:t>
            </a:r>
          </a:p>
          <a:p>
            <a:r>
              <a:rPr lang="en-US" dirty="0"/>
              <a:t>Check the Values, see if these are expected? </a:t>
            </a:r>
          </a:p>
          <a:p>
            <a:r>
              <a:rPr lang="en-US" dirty="0"/>
              <a:t>Sort Resident status, Gender, </a:t>
            </a:r>
            <a:r>
              <a:rPr lang="en-US" dirty="0" err="1"/>
              <a:t>urban_rural</a:t>
            </a:r>
            <a:endParaRPr lang="en-US" dirty="0"/>
          </a:p>
          <a:p>
            <a:r>
              <a:rPr lang="en-US" dirty="0"/>
              <a:t>Check Income of HH head Variables, make a histogram</a:t>
            </a:r>
          </a:p>
          <a:p>
            <a:r>
              <a:rPr lang="en-US" dirty="0"/>
              <a:t>Missing values, how can you define them?</a:t>
            </a:r>
          </a:p>
          <a:p>
            <a:pPr lvl="1"/>
            <a:r>
              <a:rPr lang="en-US" dirty="0"/>
              <a:t>Using Variable Properties</a:t>
            </a:r>
          </a:p>
          <a:p>
            <a:pPr lvl="1"/>
            <a:r>
              <a:rPr lang="en-US" dirty="0"/>
              <a:t>Using ‘Missing Tab’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5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of variables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1543782"/>
            <a:ext cx="21336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Continuous</a:t>
            </a:r>
          </a:p>
          <a:p>
            <a:pPr algn="ctr"/>
            <a:r>
              <a:rPr lang="en-GB" sz="1800" dirty="0"/>
              <a:t>(Scale)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1447801"/>
            <a:ext cx="21336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Categorical</a:t>
            </a:r>
          </a:p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2734136"/>
            <a:ext cx="2133600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Interval</a:t>
            </a:r>
          </a:p>
          <a:p>
            <a:r>
              <a:rPr lang="en-GB" sz="1600" dirty="0"/>
              <a:t> </a:t>
            </a:r>
            <a:r>
              <a:rPr lang="en-US" sz="1600" dirty="0"/>
              <a:t>ex. Age 1 to n</a:t>
            </a:r>
          </a:p>
          <a:p>
            <a:endParaRPr lang="en-US" sz="1600" dirty="0"/>
          </a:p>
          <a:p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4149336"/>
            <a:ext cx="2133600" cy="13542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Ratio</a:t>
            </a:r>
          </a:p>
          <a:p>
            <a:r>
              <a:rPr lang="en-US" sz="1600" dirty="0"/>
              <a:t>ex. Percentage of expenditure 0% to 100%</a:t>
            </a:r>
            <a:r>
              <a:rPr lang="en-GB" sz="1600" dirty="0"/>
              <a:t>  </a:t>
            </a:r>
          </a:p>
          <a:p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2791530"/>
            <a:ext cx="2133600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Nominal</a:t>
            </a:r>
          </a:p>
          <a:p>
            <a:r>
              <a:rPr lang="en-GB" sz="1600" dirty="0"/>
              <a:t> </a:t>
            </a:r>
            <a:r>
              <a:rPr lang="en-US" sz="1600" dirty="0"/>
              <a:t>The categories are not ranked  ex. 1=female, 2=male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4149336"/>
            <a:ext cx="2133600" cy="1354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Ordinal</a:t>
            </a:r>
          </a:p>
          <a:p>
            <a:r>
              <a:rPr lang="en-GB" sz="1600" dirty="0"/>
              <a:t> </a:t>
            </a:r>
            <a:r>
              <a:rPr lang="en-US" sz="1600" dirty="0"/>
              <a:t>The categories are ranked </a:t>
            </a:r>
            <a:endParaRPr lang="en-GB" sz="1600" dirty="0"/>
          </a:p>
          <a:p>
            <a:r>
              <a:rPr lang="en-US" sz="1600" dirty="0"/>
              <a:t>ex. 1=poor, 2=medium, 3= good</a:t>
            </a:r>
            <a:endParaRPr lang="en-GB" sz="1600" dirty="0"/>
          </a:p>
        </p:txBody>
      </p:sp>
      <p:sp>
        <p:nvSpPr>
          <p:cNvPr id="16" name="Down Arrow 15"/>
          <p:cNvSpPr/>
          <p:nvPr/>
        </p:nvSpPr>
        <p:spPr>
          <a:xfrm>
            <a:off x="6096000" y="2572896"/>
            <a:ext cx="152400" cy="40568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2362200" y="2572896"/>
            <a:ext cx="152400" cy="405689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697458" y="1105502"/>
            <a:ext cx="364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 work with two types of variables</a:t>
            </a:r>
          </a:p>
        </p:txBody>
      </p:sp>
    </p:spTree>
    <p:extLst>
      <p:ext uri="{BB962C8B-B14F-4D97-AF65-F5344CB8AC3E}">
        <p14:creationId xmlns:p14="http://schemas.microsoft.com/office/powerpoint/2010/main" val="1309033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 of variables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037579"/>
              </p:ext>
            </p:extLst>
          </p:nvPr>
        </p:nvGraphicFramePr>
        <p:xfrm>
          <a:off x="685800" y="1219200"/>
          <a:ext cx="7772402" cy="49606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00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726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Type of variables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Quantitative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Qualitative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Ordinal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Nominal</a:t>
                      </a:r>
                      <a:r>
                        <a:rPr lang="en-GB" sz="1600" b="1" i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GB" sz="1600" b="1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Do arithmetic operations on values make sense?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Yes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No</a:t>
                      </a:r>
                      <a:r>
                        <a:rPr lang="en-GB" sz="16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GB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Are values ordered?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Yes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Types of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Numeric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Alphanumeric codes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Alphanumeric codes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214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Descriptive statistics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1828801"/>
            <a:ext cx="213360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Continuous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400" y="1828801"/>
            <a:ext cx="21336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Categorical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600" y="2895601"/>
            <a:ext cx="2133600" cy="1089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dirty="0"/>
              <a:t>Range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Mean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Median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1600" y="2895601"/>
            <a:ext cx="2133600" cy="10895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7313" lvl="1">
              <a:lnSpc>
                <a:spcPct val="90000"/>
              </a:lnSpc>
            </a:pPr>
            <a:r>
              <a:rPr lang="en-US" dirty="0"/>
              <a:t>Frequencies</a:t>
            </a:r>
          </a:p>
          <a:p>
            <a:pPr marL="87313" lvl="1">
              <a:lnSpc>
                <a:spcPct val="90000"/>
              </a:lnSpc>
            </a:pPr>
            <a:r>
              <a:rPr lang="en-US" dirty="0"/>
              <a:t>Crosstabs </a:t>
            </a:r>
          </a:p>
          <a:p>
            <a:pPr marL="87313" lvl="1">
              <a:lnSpc>
                <a:spcPct val="90000"/>
              </a:lnSpc>
            </a:pPr>
            <a:endParaRPr lang="en-US" dirty="0"/>
          </a:p>
          <a:p>
            <a:pPr marL="87313" lvl="1">
              <a:lnSpc>
                <a:spcPct val="90000"/>
              </a:lnSpc>
            </a:pP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6096000" y="2514600"/>
            <a:ext cx="152400" cy="3048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>
            <a:off x="2286000" y="2514600"/>
            <a:ext cx="152400" cy="3048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426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153357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this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Prepare dataset for SPSS analysis</a:t>
            </a:r>
          </a:p>
          <a:p>
            <a:r>
              <a:rPr lang="en-US" dirty="0"/>
              <a:t>Recap and practice the initial steps of SPSS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91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Create new variables	</a:t>
            </a:r>
          </a:p>
          <a:p>
            <a:pPr lvl="1"/>
            <a:r>
              <a:rPr lang="en-GB" dirty="0"/>
              <a:t>Recode</a:t>
            </a:r>
          </a:p>
          <a:p>
            <a:pPr lvl="1"/>
            <a:r>
              <a:rPr lang="en-GB" dirty="0"/>
              <a:t>Count </a:t>
            </a:r>
          </a:p>
          <a:p>
            <a:pPr lvl="1"/>
            <a:r>
              <a:rPr lang="en-GB" dirty="0"/>
              <a:t>Compute</a:t>
            </a:r>
          </a:p>
          <a:p>
            <a:pPr lvl="1"/>
            <a:r>
              <a:rPr lang="en-GB" dirty="0"/>
              <a:t>Rank cases (quintiles)</a:t>
            </a:r>
          </a:p>
          <a:p>
            <a:pPr lvl="1"/>
            <a:r>
              <a:rPr lang="en-GB" dirty="0"/>
              <a:t>Aggregate 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1219200"/>
            <a:ext cx="3181350" cy="470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39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38600" cy="4937760"/>
          </a:xfrm>
        </p:spPr>
        <p:txBody>
          <a:bodyPr/>
          <a:lstStyle/>
          <a:p>
            <a:r>
              <a:rPr lang="en-US" dirty="0"/>
              <a:t>What is Syntax?</a:t>
            </a:r>
          </a:p>
          <a:p>
            <a:r>
              <a:rPr lang="en-US" dirty="0"/>
              <a:t>Keep this in mind, and observe how we build Syntax.</a:t>
            </a:r>
          </a:p>
          <a:p>
            <a:r>
              <a:rPr lang="en-US" dirty="0"/>
              <a:t>Syntax is a very important part of keeping record of analysis steps.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5833" b="5555"/>
          <a:stretch/>
        </p:blipFill>
        <p:spPr>
          <a:xfrm>
            <a:off x="4724400" y="1295400"/>
            <a:ext cx="404009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98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Create new variables using recode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Recoding a variable is most commonly used to take a categorical variable and to re-categorize it’s values.  </a:t>
            </a:r>
          </a:p>
          <a:p>
            <a:r>
              <a:rPr lang="en-GB" dirty="0"/>
              <a:t>For example – source of drinking water is a standard question in household surveys with several options that are adapted for the local context.  </a:t>
            </a:r>
          </a:p>
          <a:p>
            <a:r>
              <a:rPr lang="en-GB" dirty="0"/>
              <a:t>When describing water sources in analysis, we usually will compare improved vs. unimproved water sources</a:t>
            </a:r>
          </a:p>
          <a:p>
            <a:r>
              <a:rPr lang="en-GB" dirty="0"/>
              <a:t>In the example on the right, the top box represents a module in the household questionnaire and the bottom box represents the categorization of improved vs. unimproved water sources.  If we want to recode the question responses into a bi-variate variable, how do we do so in SPSS?</a:t>
            </a:r>
          </a:p>
          <a:p>
            <a:pPr lvl="1"/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70429864"/>
              </p:ext>
            </p:extLst>
          </p:nvPr>
        </p:nvGraphicFramePr>
        <p:xfrm>
          <a:off x="4632325" y="1216025"/>
          <a:ext cx="404177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806096"/>
              </p:ext>
            </p:extLst>
          </p:nvPr>
        </p:nvGraphicFramePr>
        <p:xfrm>
          <a:off x="4591064" y="4193529"/>
          <a:ext cx="4083036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716">
                <a:tc>
                  <a:txBody>
                    <a:bodyPr/>
                    <a:lstStyle/>
                    <a:p>
                      <a:r>
                        <a:rPr lang="en-GB" sz="1200" dirty="0"/>
                        <a:t>Improved</a:t>
                      </a:r>
                      <a:r>
                        <a:rPr lang="en-GB" sz="1200" baseline="0" dirty="0"/>
                        <a:t> source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Unimproved 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24">
                <a:tc>
                  <a:txBody>
                    <a:bodyPr/>
                    <a:lstStyle/>
                    <a:p>
                      <a:r>
                        <a:rPr lang="en-GB" sz="1200" dirty="0"/>
                        <a:t>List improved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List unimproved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613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Transform a new variable using count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29532511"/>
              </p:ext>
            </p:extLst>
          </p:nvPr>
        </p:nvGraphicFramePr>
        <p:xfrm>
          <a:off x="5562601" y="1160417"/>
          <a:ext cx="3124200" cy="2441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1574">
                <a:tc>
                  <a:txBody>
                    <a:bodyPr/>
                    <a:lstStyle/>
                    <a:p>
                      <a:r>
                        <a:rPr lang="en-GB" sz="1200" b="0" dirty="0"/>
                        <a:t>Q. 8.4/ 8.5/ 8.6</a:t>
                      </a:r>
                    </a:p>
                    <a:p>
                      <a:r>
                        <a:rPr lang="en-GB" sz="1200" b="0" dirty="0"/>
                        <a:t>No. of Income Sources</a:t>
                      </a:r>
                    </a:p>
                    <a:p>
                      <a:r>
                        <a:rPr lang="en-GB" sz="1200" b="0" dirty="0"/>
                        <a:t>What is your first/ second and third main income source?</a:t>
                      </a:r>
                    </a:p>
                    <a:p>
                      <a:endParaRPr lang="en-GB" sz="1200" b="0" dirty="0"/>
                    </a:p>
                    <a:p>
                      <a:r>
                        <a:rPr lang="en-GB" sz="1200" b="0" dirty="0"/>
                        <a:t>We would like to see How many households have single income source,  2 income sources and 3 or more income sources.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Steps:</a:t>
            </a:r>
          </a:p>
          <a:p>
            <a:r>
              <a:rPr lang="en-US" dirty="0"/>
              <a:t>Identify the variables first</a:t>
            </a:r>
          </a:p>
          <a:p>
            <a:r>
              <a:rPr lang="en-US" dirty="0"/>
              <a:t>Check variable properties</a:t>
            </a:r>
          </a:p>
          <a:p>
            <a:r>
              <a:rPr lang="en-US" dirty="0"/>
              <a:t>Go to ‘Transform’</a:t>
            </a:r>
          </a:p>
          <a:p>
            <a:r>
              <a:rPr lang="en-US" dirty="0"/>
              <a:t>Select ‘Count Values Within Cases’</a:t>
            </a:r>
          </a:p>
          <a:p>
            <a:r>
              <a:rPr lang="en-US" dirty="0"/>
              <a:t>What should be your ‘Target Variable’?</a:t>
            </a:r>
          </a:p>
          <a:p>
            <a:r>
              <a:rPr lang="en-US" dirty="0"/>
              <a:t>Put Label</a:t>
            </a:r>
          </a:p>
          <a:p>
            <a:r>
              <a:rPr lang="en-US" dirty="0"/>
              <a:t>Select variables</a:t>
            </a:r>
          </a:p>
          <a:p>
            <a:r>
              <a:rPr lang="en-US" dirty="0"/>
              <a:t>Define Values</a:t>
            </a:r>
          </a:p>
          <a:p>
            <a:r>
              <a:rPr lang="en-US" dirty="0"/>
              <a:t>Paste?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56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2083" b="55185"/>
          <a:stretch/>
        </p:blipFill>
        <p:spPr>
          <a:xfrm>
            <a:off x="0" y="18469"/>
            <a:ext cx="3206698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84" t="7778" r="43333" b="38890"/>
          <a:stretch/>
        </p:blipFill>
        <p:spPr>
          <a:xfrm>
            <a:off x="1031748" y="2263501"/>
            <a:ext cx="6934200" cy="3811163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3505200" y="323269"/>
            <a:ext cx="3048000" cy="1143000"/>
          </a:xfrm>
          <a:prstGeom prst="wedgeRectCallout">
            <a:avLst>
              <a:gd name="adj1" fmla="val -115819"/>
              <a:gd name="adj2" fmla="val -487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Select ‘Transform’</a:t>
            </a:r>
          </a:p>
          <a:p>
            <a:pPr marL="342900" indent="-342900">
              <a:buAutoNum type="arabicPeriod"/>
            </a:pPr>
            <a:r>
              <a:rPr lang="en-US">
                <a:solidFill>
                  <a:schemeClr val="tx1"/>
                </a:solidFill>
              </a:rPr>
              <a:t>Select </a:t>
            </a:r>
            <a:r>
              <a:rPr lang="en-US" dirty="0">
                <a:solidFill>
                  <a:schemeClr val="tx1"/>
                </a:solidFill>
              </a:rPr>
              <a:t>\Count Values within Cases’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2914069"/>
            <a:ext cx="533400" cy="646331"/>
          </a:xfrm>
          <a:prstGeom prst="rect">
            <a:avLst/>
          </a:prstGeom>
          <a:solidFill>
            <a:schemeClr val="accent5">
              <a:lumMod val="60000"/>
              <a:lumOff val="40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lgerian" panose="04020705040A02060702" pitchFamily="82" charset="0"/>
              </a:rPr>
              <a:t>1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00" y="2914069"/>
            <a:ext cx="533400" cy="584775"/>
          </a:xfrm>
          <a:prstGeom prst="rect">
            <a:avLst/>
          </a:prstGeom>
          <a:solidFill>
            <a:schemeClr val="accent5">
              <a:lumMod val="60000"/>
              <a:lumOff val="40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lgerian" panose="04020705040A02060702" pitchFamily="82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0" y="5489889"/>
            <a:ext cx="533400" cy="584775"/>
          </a:xfrm>
          <a:prstGeom prst="rect">
            <a:avLst/>
          </a:prstGeom>
          <a:solidFill>
            <a:schemeClr val="accent5">
              <a:lumMod val="60000"/>
              <a:lumOff val="40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lgerian" panose="04020705040A02060702" pitchFamily="82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7974" y="5451489"/>
            <a:ext cx="2611374" cy="584775"/>
          </a:xfrm>
          <a:prstGeom prst="rect">
            <a:avLst/>
          </a:prstGeom>
          <a:solidFill>
            <a:schemeClr val="accent5">
              <a:lumMod val="60000"/>
              <a:lumOff val="40000"/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lgerian" panose="04020705040A02060702" pitchFamily="82" charset="0"/>
              </a:rPr>
              <a:t>4 </a:t>
            </a:r>
            <a:r>
              <a:rPr 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define values</a:t>
            </a:r>
            <a:endParaRPr lang="en-US" sz="3200" b="1" dirty="0">
              <a:latin typeface="Algerian" panose="04020705040A02060702" pitchFamily="8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343400" y="4800600"/>
            <a:ext cx="7620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209800" y="5489889"/>
            <a:ext cx="1600200" cy="301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060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Compute: Total HH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077200" cy="1371600"/>
          </a:xfrm>
        </p:spPr>
        <p:txBody>
          <a:bodyPr/>
          <a:lstStyle/>
          <a:p>
            <a:r>
              <a:rPr lang="en-US" dirty="0"/>
              <a:t>Identify the variables you need to use to make a total</a:t>
            </a:r>
          </a:p>
          <a:p>
            <a:r>
              <a:rPr lang="en-US" dirty="0"/>
              <a:t>Compute by using _____________?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6250" b="41111"/>
          <a:stretch/>
        </p:blipFill>
        <p:spPr>
          <a:xfrm>
            <a:off x="1524000" y="2579914"/>
            <a:ext cx="5943600" cy="36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68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00" t="10742" r="35416" b="29259"/>
          <a:stretch/>
        </p:blipFill>
        <p:spPr>
          <a:xfrm>
            <a:off x="304800" y="1143000"/>
            <a:ext cx="8327438" cy="47169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/>
              <a:t>Compute: Total HH Income (cont.)</a:t>
            </a:r>
          </a:p>
        </p:txBody>
      </p:sp>
    </p:spTree>
    <p:extLst>
      <p:ext uri="{BB962C8B-B14F-4D97-AF65-F5344CB8AC3E}">
        <p14:creationId xmlns:p14="http://schemas.microsoft.com/office/powerpoint/2010/main" val="357601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2336" y="2667000"/>
            <a:ext cx="8077200" cy="609600"/>
          </a:xfrm>
        </p:spPr>
        <p:txBody>
          <a:bodyPr>
            <a:noAutofit/>
          </a:bodyPr>
          <a:lstStyle/>
          <a:p>
            <a:r>
              <a:rPr lang="en-US" sz="3200" dirty="0"/>
              <a:t>Can you COMPUTE % of HH income by Female only?</a:t>
            </a:r>
          </a:p>
        </p:txBody>
      </p:sp>
    </p:spTree>
    <p:extLst>
      <p:ext uri="{BB962C8B-B14F-4D97-AF65-F5344CB8AC3E}">
        <p14:creationId xmlns:p14="http://schemas.microsoft.com/office/powerpoint/2010/main" val="1283407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Best practices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16626"/>
            <a:ext cx="4038600" cy="29403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Using syntax</a:t>
            </a:r>
          </a:p>
          <a:p>
            <a:r>
              <a:rPr lang="en-GB" dirty="0"/>
              <a:t>Keep copies of files/outputs </a:t>
            </a:r>
          </a:p>
          <a:p>
            <a:r>
              <a:rPr lang="en-GB" dirty="0"/>
              <a:t>Keep the survey questionnaire handy at all time</a:t>
            </a:r>
          </a:p>
          <a:p>
            <a:r>
              <a:rPr lang="en-GB" dirty="0"/>
              <a:t>Check the version of the software, sometime few option varies in different versions (e.g. Merging)</a:t>
            </a:r>
          </a:p>
          <a:p>
            <a:r>
              <a:rPr lang="en-GB" dirty="0"/>
              <a:t>[Add More]</a:t>
            </a:r>
          </a:p>
        </p:txBody>
      </p:sp>
    </p:spTree>
    <p:extLst>
      <p:ext uri="{BB962C8B-B14F-4D97-AF65-F5344CB8AC3E}">
        <p14:creationId xmlns:p14="http://schemas.microsoft.com/office/powerpoint/2010/main" val="325358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data do we analyze? Where do they come from?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r="23715" b="6669"/>
          <a:stretch/>
        </p:blipFill>
        <p:spPr>
          <a:xfrm>
            <a:off x="2775856" y="1214958"/>
            <a:ext cx="5867401" cy="4037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4958"/>
            <a:ext cx="2219141" cy="3942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86200"/>
            <a:ext cx="3505200" cy="2542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84006" y="5715000"/>
            <a:ext cx="29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Tablet App: ODK, GRASP etc.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6423" y="5309454"/>
            <a:ext cx="290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Excel Files: raw, cleaned</a:t>
            </a:r>
          </a:p>
        </p:txBody>
      </p:sp>
    </p:spTree>
    <p:extLst>
      <p:ext uri="{BB962C8B-B14F-4D97-AF65-F5344CB8AC3E}">
        <p14:creationId xmlns:p14="http://schemas.microsoft.com/office/powerpoint/2010/main" val="158713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32084" t="15925" r="31250" b="7778"/>
          <a:stretch/>
        </p:blipFill>
        <p:spPr>
          <a:xfrm>
            <a:off x="76200" y="611486"/>
            <a:ext cx="3634212" cy="4253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11" r="1250" b="6296"/>
          <a:stretch/>
        </p:blipFill>
        <p:spPr>
          <a:xfrm>
            <a:off x="2743200" y="2895600"/>
            <a:ext cx="5889137" cy="3106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0412" y="1066800"/>
            <a:ext cx="263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 based questionnaire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5329" y="2389786"/>
            <a:ext cx="2654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SPSS files (raw or cleaned)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299" y="5269551"/>
            <a:ext cx="214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Online questionnaire</a:t>
            </a:r>
          </a:p>
        </p:txBody>
      </p:sp>
    </p:spTree>
    <p:extLst>
      <p:ext uri="{BB962C8B-B14F-4D97-AF65-F5344CB8AC3E}">
        <p14:creationId xmlns:p14="http://schemas.microsoft.com/office/powerpoint/2010/main" val="20455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Manage the database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Import / export file</a:t>
            </a:r>
          </a:p>
          <a:p>
            <a:r>
              <a:rPr lang="en-GB" dirty="0"/>
              <a:t>Understand how the data is organized</a:t>
            </a:r>
          </a:p>
          <a:p>
            <a:r>
              <a:rPr lang="en-GB" dirty="0"/>
              <a:t>Determine how to prepare data for analysis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4017493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66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r="50926" b="35837"/>
          <a:stretch/>
        </p:blipFill>
        <p:spPr>
          <a:xfrm>
            <a:off x="0" y="0"/>
            <a:ext cx="4038600" cy="2970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" t="3305" r="40495" b="71901"/>
          <a:stretch/>
        </p:blipFill>
        <p:spPr>
          <a:xfrm>
            <a:off x="4143188" y="1314072"/>
            <a:ext cx="4876799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4249093" y="1648940"/>
            <a:ext cx="4419600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4814" r="47084" b="18889"/>
          <a:stretch/>
        </p:blipFill>
        <p:spPr>
          <a:xfrm>
            <a:off x="1810693" y="2791940"/>
            <a:ext cx="4876799" cy="3955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347884" y="0"/>
            <a:ext cx="5657318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1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Open Data, check file type. Open file.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4204" y="1862826"/>
            <a:ext cx="2113079" cy="123110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2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Check top row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46451" y="4307874"/>
            <a:ext cx="3331361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3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Check variable View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862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 we see here?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11" r="1250" b="6296"/>
          <a:stretch/>
        </p:blipFill>
        <p:spPr>
          <a:xfrm>
            <a:off x="38204" y="1600200"/>
            <a:ext cx="9067592" cy="478248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200" y="2108171"/>
            <a:ext cx="266596" cy="406402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7398" y="1981200"/>
            <a:ext cx="7563602" cy="304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57902" y="6195057"/>
            <a:ext cx="990600" cy="19524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00600" y="914400"/>
            <a:ext cx="8382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04681" y="729734"/>
            <a:ext cx="116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Variables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6047" y="5105400"/>
            <a:ext cx="2563353" cy="144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66902" y="6394352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Cases</a:t>
            </a:r>
          </a:p>
        </p:txBody>
      </p:sp>
    </p:spTree>
    <p:extLst>
      <p:ext uri="{BB962C8B-B14F-4D97-AF65-F5344CB8AC3E}">
        <p14:creationId xmlns:p14="http://schemas.microsoft.com/office/powerpoint/2010/main" val="424397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do we see here?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11" r="45417" b="6296"/>
          <a:stretch/>
        </p:blipFill>
        <p:spPr>
          <a:xfrm>
            <a:off x="381000" y="762000"/>
            <a:ext cx="6100090" cy="58206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7800" y="1219200"/>
            <a:ext cx="6096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6600" y="1219200"/>
            <a:ext cx="533400" cy="12192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67000" y="2514600"/>
            <a:ext cx="685800" cy="2133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1295400"/>
            <a:ext cx="609600" cy="2514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6400800"/>
            <a:ext cx="762000" cy="228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53200" y="878681"/>
            <a:ext cx="22900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Create clear labels</a:t>
            </a:r>
          </a:p>
          <a:p>
            <a:pPr marL="285750" indent="-285750">
              <a:buFontTx/>
              <a:buChar char="-"/>
            </a:pPr>
            <a:r>
              <a:rPr lang="en-US" dirty="0"/>
              <a:t>Make sure ‘measures’ are right</a:t>
            </a:r>
          </a:p>
          <a:p>
            <a:pPr marL="285750" indent="-285750">
              <a:buFontTx/>
              <a:buChar char="-"/>
            </a:pPr>
            <a:r>
              <a:rPr lang="en-US" dirty="0"/>
              <a:t>You can re-arrange the variable orders by dragging up and down</a:t>
            </a:r>
          </a:p>
          <a:p>
            <a:pPr marL="285750" indent="-285750">
              <a:buFontTx/>
              <a:buChar char="-"/>
            </a:pPr>
            <a:r>
              <a:rPr lang="en-US" dirty="0"/>
              <a:t>Most frequently used tabs are: Data, Transform and Analyze</a:t>
            </a:r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43000" y="762000"/>
            <a:ext cx="1066800" cy="2286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2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28" y="1524000"/>
            <a:ext cx="5298872" cy="19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Data cleaning 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Unique ID </a:t>
            </a:r>
          </a:p>
          <a:p>
            <a:r>
              <a:rPr lang="en-GB" dirty="0"/>
              <a:t>Missing data</a:t>
            </a:r>
          </a:p>
          <a:p>
            <a:r>
              <a:rPr lang="en-GB" dirty="0"/>
              <a:t>Frequency sorting </a:t>
            </a:r>
          </a:p>
          <a:p>
            <a:r>
              <a:rPr lang="en-GB" dirty="0"/>
              <a:t>Outliers </a:t>
            </a:r>
          </a:p>
          <a:p>
            <a:r>
              <a:rPr lang="en-GB" dirty="0"/>
              <a:t>Define variable properties</a:t>
            </a:r>
          </a:p>
          <a:p>
            <a:r>
              <a:rPr lang="en-GB" dirty="0"/>
              <a:t>Scatterplot /histograms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389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4B247E514BFF4D94B9D50160E72E60" ma:contentTypeVersion="9" ma:contentTypeDescription="Create a new document." ma:contentTypeScope="" ma:versionID="eaa020e9efd07ddc520f6278f2e5c0fd">
  <xsd:schema xmlns:xsd="http://www.w3.org/2001/XMLSchema" xmlns:xs="http://www.w3.org/2001/XMLSchema" xmlns:p="http://schemas.microsoft.com/office/2006/metadata/properties" xmlns:ns2="865ffdb0-4bfa-4c84-81c9-d49959b340f0" xmlns:ns3="edd932e8-530a-4e34-9710-7cde3b239461" targetNamespace="http://schemas.microsoft.com/office/2006/metadata/properties" ma:root="true" ma:fieldsID="8aa14e987c77926cfd4f927408164315" ns2:_="" ns3:_="">
    <xsd:import namespace="865ffdb0-4bfa-4c84-81c9-d49959b340f0"/>
    <xsd:import namespace="edd932e8-530a-4e34-9710-7cde3b2394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ffdb0-4bfa-4c84-81c9-d49959b340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932e8-530a-4e34-9710-7cde3b23946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10230C-6C91-4BAB-B884-FCE824C74F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99F449-0F6C-4828-B945-0C06FD70F5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C5A0FE-75D4-42FE-9094-6BDED82D77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5ffdb0-4bfa-4c84-81c9-d49959b340f0"/>
    <ds:schemaRef ds:uri="edd932e8-530a-4e34-9710-7cde3b2394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VAM-Training</Template>
  <TotalTime>1657</TotalTime>
  <Words>947</Words>
  <Application>Microsoft Office PowerPoint</Application>
  <PresentationFormat>Affichage à l'écran (4:3)</PresentationFormat>
  <Paragraphs>190</Paragraphs>
  <Slides>28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Origin</vt:lpstr>
      <vt:lpstr>Recap on basic SPSS and statistics</vt:lpstr>
      <vt:lpstr>Purpose of this session</vt:lpstr>
      <vt:lpstr>What data do we analyze? Where do they come from?</vt:lpstr>
      <vt:lpstr>Présentation PowerPoint</vt:lpstr>
      <vt:lpstr>Manage the database </vt:lpstr>
      <vt:lpstr>Présentation PowerPoint</vt:lpstr>
      <vt:lpstr>What do we see here?</vt:lpstr>
      <vt:lpstr>What do we see here?</vt:lpstr>
      <vt:lpstr>Data cleaning s</vt:lpstr>
      <vt:lpstr>What to check for cleaning?</vt:lpstr>
      <vt:lpstr>Missing values and data cleaning</vt:lpstr>
      <vt:lpstr>Missing values and data cleaning</vt:lpstr>
      <vt:lpstr>Define Variable Properties</vt:lpstr>
      <vt:lpstr>Présentation PowerPoint</vt:lpstr>
      <vt:lpstr>Présentation PowerPoint</vt:lpstr>
      <vt:lpstr>Type of variables</vt:lpstr>
      <vt:lpstr>Type of variables </vt:lpstr>
      <vt:lpstr>Descriptive statistics </vt:lpstr>
      <vt:lpstr>Break</vt:lpstr>
      <vt:lpstr>Variables</vt:lpstr>
      <vt:lpstr>Using Syntax</vt:lpstr>
      <vt:lpstr>Create new variables using recode</vt:lpstr>
      <vt:lpstr>Transform a new variable using count</vt:lpstr>
      <vt:lpstr>Présentation PowerPoint</vt:lpstr>
      <vt:lpstr>Compute: Total HH Income</vt:lpstr>
      <vt:lpstr>Compute: Total HH Income (cont.)</vt:lpstr>
      <vt:lpstr>Présentation PowerPoint</vt:lpstr>
      <vt:lpstr>Best practices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Recap of basic SPSS and statistics</dc:title>
  <dc:creator>PAPAVERO Cinzia</dc:creator>
  <cp:lastModifiedBy>FAROOK Omar</cp:lastModifiedBy>
  <cp:revision>77</cp:revision>
  <dcterms:created xsi:type="dcterms:W3CDTF">2006-08-16T00:00:00Z</dcterms:created>
  <dcterms:modified xsi:type="dcterms:W3CDTF">2019-09-26T09:32:34Z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0x0101007C4B247E514BFF4D94B9D50160E72E60</vt:lpwstr>
  </property>
</Properties>
</file>