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4"/>
  </p:sldMasterIdLst>
  <p:notesMasterIdLst>
    <p:notesMasterId r:id="rId32"/>
  </p:notesMasterIdLst>
  <p:handoutMasterIdLst>
    <p:handoutMasterId r:id="rId33"/>
  </p:handoutMasterIdLst>
  <p:sldIdLst>
    <p:sldId id="379" r:id="rId5"/>
    <p:sldId id="380" r:id="rId6"/>
    <p:sldId id="381" r:id="rId7"/>
    <p:sldId id="383" r:id="rId8"/>
    <p:sldId id="409" r:id="rId9"/>
    <p:sldId id="384" r:id="rId10"/>
    <p:sldId id="385" r:id="rId11"/>
    <p:sldId id="387" r:id="rId12"/>
    <p:sldId id="388" r:id="rId13"/>
    <p:sldId id="389" r:id="rId14"/>
    <p:sldId id="390" r:id="rId15"/>
    <p:sldId id="410" r:id="rId16"/>
    <p:sldId id="392" r:id="rId17"/>
    <p:sldId id="394" r:id="rId18"/>
    <p:sldId id="393" r:id="rId19"/>
    <p:sldId id="411" r:id="rId20"/>
    <p:sldId id="396" r:id="rId21"/>
    <p:sldId id="404" r:id="rId22"/>
    <p:sldId id="406" r:id="rId23"/>
    <p:sldId id="399" r:id="rId24"/>
    <p:sldId id="403" r:id="rId25"/>
    <p:sldId id="405" r:id="rId26"/>
    <p:sldId id="407" r:id="rId27"/>
    <p:sldId id="400" r:id="rId28"/>
    <p:sldId id="414" r:id="rId29"/>
    <p:sldId id="415" r:id="rId30"/>
    <p:sldId id="413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9FF"/>
    <a:srgbClr val="FF6600"/>
    <a:srgbClr val="669900"/>
    <a:srgbClr val="99CC00"/>
    <a:srgbClr val="006699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4" autoAdjust="0"/>
    <p:restoredTop sz="85117" autoAdjust="0"/>
  </p:normalViewPr>
  <p:slideViewPr>
    <p:cSldViewPr>
      <p:cViewPr varScale="1">
        <p:scale>
          <a:sx n="63" d="100"/>
          <a:sy n="63" d="100"/>
        </p:scale>
        <p:origin x="13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0" y="-96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33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848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A1887776-ABAC-4685-A156-E445A609AAD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860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 Median</a:t>
            </a:r>
          </a:p>
          <a:p>
            <a:r>
              <a:rPr lang="en-GB" baseline="0" dirty="0"/>
              <a:t>Save stand. values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492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Bar chart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726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Other</a:t>
            </a:r>
            <a:r>
              <a:rPr lang="en-GB" baseline="0" dirty="0"/>
              <a:t>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29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OLD dataset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9718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Using the MRD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910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Other</a:t>
            </a:r>
            <a:r>
              <a:rPr lang="en-GB" baseline="0" dirty="0"/>
              <a:t>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180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time allow, compare results with different</a:t>
            </a:r>
            <a:r>
              <a:rPr lang="en-GB" baseline="0" dirty="0"/>
              <a:t> weights.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1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Save stand. Values –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494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use with CONTINUOUSE/scale variables,</a:t>
            </a:r>
            <a:r>
              <a:rPr lang="en-GB" baseline="0" dirty="0"/>
              <a:t> but uncheck the frequency table!!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316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754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Look at the histogram</a:t>
            </a:r>
            <a:r>
              <a:rPr lang="en-GB" baseline="0" dirty="0"/>
              <a:t> w normal dis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59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Double click</a:t>
            </a:r>
            <a:r>
              <a:rPr lang="en-GB" baseline="0" dirty="0"/>
              <a:t> allows adjusting graph</a:t>
            </a:r>
          </a:p>
          <a:p>
            <a:r>
              <a:rPr lang="en-GB" baseline="0" dirty="0"/>
              <a:t>See immediately that we have outliers, and skewed: right or left tail? </a:t>
            </a:r>
          </a:p>
          <a:p>
            <a:r>
              <a:rPr lang="en-GB" baseline="0" dirty="0"/>
              <a:t>Median might be more robust in this case.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6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Difference between</a:t>
            </a:r>
            <a:r>
              <a:rPr lang="en-GB" baseline="0" dirty="0"/>
              <a:t> valid percent and percent. When do you use which one? Cumulative?</a:t>
            </a:r>
          </a:p>
          <a:p>
            <a:r>
              <a:rPr lang="en-GB" baseline="0" dirty="0"/>
              <a:t>(old dataset)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449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Bar chart – immediately</a:t>
            </a:r>
            <a:r>
              <a:rPr lang="en-GB" baseline="0" dirty="0"/>
              <a:t> see largest groups. Many small groups, can we </a:t>
            </a:r>
            <a:r>
              <a:rPr lang="en-GB" baseline="0" dirty="0" err="1"/>
              <a:t>recategorize</a:t>
            </a:r>
            <a:r>
              <a:rPr lang="en-GB" baseline="0" dirty="0"/>
              <a:t> into fewer groups? Higher education?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598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2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ame 13"/>
          <p:cNvSpPr/>
          <p:nvPr/>
        </p:nvSpPr>
        <p:spPr>
          <a:xfrm>
            <a:off x="7315200" y="990600"/>
            <a:ext cx="1447800" cy="1447800"/>
          </a:xfrm>
          <a:prstGeom prst="frame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L-Shape 12"/>
          <p:cNvSpPr/>
          <p:nvPr/>
        </p:nvSpPr>
        <p:spPr>
          <a:xfrm>
            <a:off x="3352800" y="3733800"/>
            <a:ext cx="1143000" cy="1143000"/>
          </a:xfrm>
          <a:prstGeom prst="corner">
            <a:avLst>
              <a:gd name="adj1" fmla="val 50000"/>
              <a:gd name="adj2" fmla="val 47594"/>
            </a:avLst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133600" y="457200"/>
            <a:ext cx="1828800" cy="1828800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L-Shape 11"/>
          <p:cNvSpPr/>
          <p:nvPr/>
        </p:nvSpPr>
        <p:spPr>
          <a:xfrm>
            <a:off x="990600" y="2057400"/>
            <a:ext cx="1828800" cy="1828800"/>
          </a:xfrm>
          <a:prstGeom prst="corner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GB" dirty="0"/>
              <a:t>5</a:t>
            </a:r>
            <a:r>
              <a:rPr lang="en-GB" baseline="30000" dirty="0"/>
              <a:t>th </a:t>
            </a:r>
            <a:r>
              <a:rPr lang="en-GB" dirty="0"/>
              <a:t>- 9</a:t>
            </a:r>
            <a:r>
              <a:rPr lang="en-GB" baseline="30000" dirty="0"/>
              <a:t>th</a:t>
            </a:r>
            <a:r>
              <a:rPr lang="en-GB" dirty="0"/>
              <a:t> December 2011, Rome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5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857875"/>
            <a:ext cx="2214563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099D6-1C43-4F3E-A88A-727861DB9C35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0BD403-5152-44DF-8619-AB450E83E42F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5655B4B7-1CB1-4632-B325-E48EE423A62E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51A98-87DF-4E42-9E99-72F750D0EEEA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A6292-D6BC-4805-90AA-5DCB0F80BD9F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6A37E-6F6C-480E-B636-3ACC994481AE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61BA41-97DD-45DA-86C8-ABFFD5CC758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9EC07-D479-4355-BF0B-F819F31EE40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C860D-F66D-44C0-889C-185674991961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61BA41-97DD-45DA-86C8-ABFFD5CC758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Calibri" pitchFamily="34" charset="0"/>
          <a:ea typeface="+mn-ea"/>
          <a:cs typeface="Calibri" pitchFamily="34" charset="0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Descriptive statistics in SPSS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4-8 December 2016, Cairo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44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Categorical variable - &gt; ADD FREQUENCY TABLE: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1659254"/>
            <a:ext cx="3048000" cy="5750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" y="2334995"/>
            <a:ext cx="7894320" cy="402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52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950" y="1143000"/>
            <a:ext cx="6343650" cy="505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732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200" dirty="0"/>
              <a:t>Syntax: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FREQUENCIES VARIABLES=Q8_1 Q8_2 Q8_3</a:t>
            </a:r>
          </a:p>
          <a:p>
            <a:pPr marL="0" indent="0">
              <a:buNone/>
            </a:pPr>
            <a:r>
              <a:rPr lang="en-US" dirty="0"/>
              <a:t>  /PERCENTILES=5.0 95.0 </a:t>
            </a:r>
          </a:p>
          <a:p>
            <a:pPr marL="0" indent="0">
              <a:buNone/>
            </a:pPr>
            <a:r>
              <a:rPr lang="en-US" dirty="0"/>
              <a:t>  /STATISTICS=STDDEV MINIMUM MAXIMUM MEAN MEDIAN MODE</a:t>
            </a:r>
          </a:p>
          <a:p>
            <a:pPr marL="0" indent="0">
              <a:buNone/>
            </a:pPr>
            <a:r>
              <a:rPr lang="en-US" dirty="0"/>
              <a:t>  /HISTOGRAM NORMAL</a:t>
            </a:r>
          </a:p>
          <a:p>
            <a:pPr marL="0" indent="0">
              <a:buNone/>
            </a:pPr>
            <a:r>
              <a:rPr lang="en-US" dirty="0"/>
              <a:t>  /ORDER=ANALYSIS.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FREQUENCIES VARIABLES=</a:t>
            </a:r>
            <a:r>
              <a:rPr lang="en-US" dirty="0" err="1"/>
              <a:t>Education_HHHead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/BARCHART FREQ</a:t>
            </a:r>
          </a:p>
          <a:p>
            <a:pPr marL="0" indent="0">
              <a:buNone/>
            </a:pPr>
            <a:r>
              <a:rPr lang="en-US" dirty="0"/>
              <a:t>  /ORDER=ANALYSIS.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2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Cross tab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85037"/>
            <a:ext cx="6686764" cy="5552484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>
            <a:off x="4724400" y="2133600"/>
            <a:ext cx="18288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063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Cross tab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1295400"/>
            <a:ext cx="6849547" cy="505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08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Cross tab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585912" y="1306512"/>
            <a:ext cx="5972175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693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Cross tab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Syntax: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CROSSTABS</a:t>
            </a:r>
          </a:p>
          <a:p>
            <a:pPr marL="0" indent="0">
              <a:buNone/>
            </a:pPr>
            <a:r>
              <a:rPr lang="en-US" dirty="0"/>
              <a:t>  /TABLES=</a:t>
            </a:r>
            <a:r>
              <a:rPr lang="en-US" dirty="0" err="1"/>
              <a:t>urban_rural</a:t>
            </a:r>
            <a:r>
              <a:rPr lang="en-US" dirty="0"/>
              <a:t> BY </a:t>
            </a:r>
            <a:r>
              <a:rPr lang="en-US" dirty="0" err="1"/>
              <a:t>Head_Emp_status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/FORMAT=AVALUE TABLES</a:t>
            </a:r>
          </a:p>
          <a:p>
            <a:pPr marL="0" indent="0">
              <a:buNone/>
            </a:pPr>
            <a:r>
              <a:rPr lang="en-US" dirty="0"/>
              <a:t>  /CELLS=COUNT ROW COLUMN TOTAL </a:t>
            </a:r>
          </a:p>
          <a:p>
            <a:pPr marL="0" indent="0">
              <a:buNone/>
            </a:pPr>
            <a:r>
              <a:rPr lang="en-US" dirty="0"/>
              <a:t>  /COUNT ROUND CELL</a:t>
            </a:r>
          </a:p>
          <a:p>
            <a:pPr marL="0" indent="0">
              <a:buNone/>
            </a:pPr>
            <a:r>
              <a:rPr lang="en-US" dirty="0"/>
              <a:t>  /BARCHART.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086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Multiple response analysis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Sometimes we have to analyze categorical data, when households are able to give more than one response to a question (ex. livelihoods, coping strategies)</a:t>
            </a:r>
          </a:p>
          <a:p>
            <a:endParaRPr lang="en-US" altLang="en-US" dirty="0"/>
          </a:p>
          <a:p>
            <a:r>
              <a:rPr lang="en-US" altLang="en-US" dirty="0"/>
              <a:t>Analyzing such data requires a multiple response analysis</a:t>
            </a:r>
          </a:p>
          <a:p>
            <a:endParaRPr lang="en-GB" altLang="en-US" dirty="0"/>
          </a:p>
          <a:p>
            <a:r>
              <a:rPr lang="en-GB" dirty="0"/>
              <a:t>Analyse –&gt; Multiple response -&gt; </a:t>
            </a:r>
            <a:r>
              <a:rPr lang="en-GB" u="sng" dirty="0">
                <a:solidFill>
                  <a:srgbClr val="FF0000"/>
                </a:solidFill>
              </a:rPr>
              <a:t>Define Variable set</a:t>
            </a:r>
            <a:endParaRPr lang="en-US" altLang="en-US" dirty="0"/>
          </a:p>
          <a:p>
            <a:endParaRPr lang="en-GB" altLang="en-US" dirty="0"/>
          </a:p>
          <a:p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34596"/>
            <a:ext cx="5562600" cy="171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14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Multiple response question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6A37E-6F6C-480E-B636-3ACC994481AE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000" dirty="0"/>
              <a:t>The household reports the </a:t>
            </a:r>
            <a:r>
              <a:rPr lang="en-GB" sz="2000" b="1" dirty="0"/>
              <a:t>three main income sources</a:t>
            </a:r>
            <a:r>
              <a:rPr lang="en-GB" sz="2000" dirty="0"/>
              <a:t>, as shown in table below</a:t>
            </a:r>
          </a:p>
          <a:p>
            <a:r>
              <a:rPr lang="en-GB" sz="2000" dirty="0"/>
              <a:t>How can we estimate the  % of households by income activity in SPSS?</a:t>
            </a:r>
            <a:r>
              <a:rPr lang="en-GB" dirty="0"/>
              <a:t>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29" y="2321185"/>
            <a:ext cx="5842571" cy="383577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934200" y="3657600"/>
            <a:ext cx="1219200" cy="228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800" dirty="0"/>
              <a:t>6568 HH in total</a:t>
            </a:r>
          </a:p>
          <a:p>
            <a:pPr algn="ctr"/>
            <a:endParaRPr lang="en-GB" sz="1800" dirty="0"/>
          </a:p>
          <a:p>
            <a:pPr algn="ctr"/>
            <a:r>
              <a:rPr lang="en-GB" sz="1800" dirty="0"/>
              <a:t>9334 income sources reported</a:t>
            </a:r>
          </a:p>
        </p:txBody>
      </p:sp>
    </p:spTree>
    <p:extLst>
      <p:ext uri="{BB962C8B-B14F-4D97-AF65-F5344CB8AC3E}">
        <p14:creationId xmlns:p14="http://schemas.microsoft.com/office/powerpoint/2010/main" val="161880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Multiple response analysis: frequencies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6A37E-6F6C-480E-B636-3ACC994481AE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378" y="1524000"/>
            <a:ext cx="8391268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95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 / GETTING to know our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800" dirty="0"/>
              <a:t>Descriptive statistics</a:t>
            </a:r>
          </a:p>
          <a:p>
            <a:r>
              <a:rPr lang="en-GB" sz="2800" dirty="0"/>
              <a:t>Frequency (and histograms)</a:t>
            </a:r>
          </a:p>
          <a:p>
            <a:r>
              <a:rPr lang="en-GB" sz="2800" dirty="0"/>
              <a:t>Cross tabs</a:t>
            </a:r>
          </a:p>
          <a:p>
            <a:r>
              <a:rPr lang="en-GB" sz="2800" dirty="0"/>
              <a:t>Multiple response contingency table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69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Multiple response analysis: frequencies</a:t>
            </a:r>
            <a:endParaRPr lang="en-GB" alt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600" dirty="0">
                <a:solidFill>
                  <a:srgbClr val="FF0000"/>
                </a:solidFill>
              </a:rPr>
              <a:t>N </a:t>
            </a:r>
            <a:r>
              <a:rPr lang="en-GB" altLang="en-US" sz="2600" dirty="0"/>
              <a:t>is the number of households that reported income source. In our example, each household can report up to 3 types of income. This figures is therefore higher than the total number of households in the survey. </a:t>
            </a:r>
          </a:p>
          <a:p>
            <a:endParaRPr lang="en-GB" altLang="en-US" sz="2600" dirty="0"/>
          </a:p>
          <a:p>
            <a:r>
              <a:rPr lang="en-GB" altLang="en-US" sz="2600" dirty="0">
                <a:solidFill>
                  <a:srgbClr val="FF0000"/>
                </a:solidFill>
              </a:rPr>
              <a:t>The Percent column</a:t>
            </a:r>
            <a:r>
              <a:rPr lang="en-GB" altLang="en-US" sz="2600" dirty="0"/>
              <a:t> reports the percentage for each income source </a:t>
            </a:r>
            <a:r>
              <a:rPr lang="en-GB" altLang="en-US" dirty="0"/>
              <a:t>over the</a:t>
            </a:r>
            <a:r>
              <a:rPr lang="en-GB" altLang="en-US" sz="2600" dirty="0"/>
              <a:t> total responses N (9334). </a:t>
            </a:r>
          </a:p>
          <a:p>
            <a:endParaRPr lang="en-GB" altLang="en-US" sz="2600" dirty="0"/>
          </a:p>
          <a:p>
            <a:r>
              <a:rPr lang="en-GB" altLang="en-US" sz="2600" dirty="0">
                <a:solidFill>
                  <a:srgbClr val="FF0000"/>
                </a:solidFill>
              </a:rPr>
              <a:t>The Percent of Cases</a:t>
            </a:r>
            <a:r>
              <a:rPr lang="en-GB" altLang="en-US" sz="2600" dirty="0"/>
              <a:t> is the percentage </a:t>
            </a:r>
            <a:r>
              <a:rPr lang="en-GB" altLang="en-US" dirty="0"/>
              <a:t>for each income source over the total </a:t>
            </a:r>
            <a:r>
              <a:rPr lang="en-GB" altLang="en-US" sz="2600" dirty="0"/>
              <a:t>cases in the survey (6568).</a:t>
            </a:r>
          </a:p>
        </p:txBody>
      </p:sp>
    </p:spTree>
    <p:extLst>
      <p:ext uri="{BB962C8B-B14F-4D97-AF65-F5344CB8AC3E}">
        <p14:creationId xmlns:p14="http://schemas.microsoft.com/office/powerpoint/2010/main" val="1354001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057" y="181927"/>
            <a:ext cx="8229600" cy="990600"/>
          </a:xfrm>
        </p:spPr>
        <p:txBody>
          <a:bodyPr>
            <a:normAutofit/>
          </a:bodyPr>
          <a:lstStyle/>
          <a:p>
            <a:r>
              <a:rPr lang="en-GB" dirty="0"/>
              <a:t>Analyse –&gt; </a:t>
            </a:r>
            <a:r>
              <a:rPr lang="en-US" altLang="en-US" dirty="0">
                <a:solidFill>
                  <a:srgbClr val="FF0000"/>
                </a:solidFill>
              </a:rPr>
              <a:t>Multiple response -&gt; Define</a:t>
            </a:r>
            <a:r>
              <a:rPr lang="en-US" altLang="en-US" dirty="0"/>
              <a:t>..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81000" y="1172527"/>
            <a:ext cx="6706808" cy="507587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239000" y="1371600"/>
            <a:ext cx="1752600" cy="3962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STEP 1: Define the multiple response set – decide on which  variables to include</a:t>
            </a:r>
          </a:p>
          <a:p>
            <a:pPr algn="ctr"/>
            <a:endParaRPr lang="en-GB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782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229600" cy="990600"/>
          </a:xfrm>
        </p:spPr>
        <p:txBody>
          <a:bodyPr>
            <a:normAutofit/>
          </a:bodyPr>
          <a:lstStyle/>
          <a:p>
            <a:r>
              <a:rPr lang="en-GB" dirty="0"/>
              <a:t>Analyse –&gt; </a:t>
            </a:r>
            <a:r>
              <a:rPr lang="en-US" altLang="en-US" dirty="0"/>
              <a:t>Multiple response -&gt; Crosstabs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31648" y="1154130"/>
            <a:ext cx="4495800" cy="3486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3177" y="2803525"/>
            <a:ext cx="4543425" cy="3552825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953000" y="1154130"/>
            <a:ext cx="3889248" cy="143667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Step 2: Choose Frequency or Crosstabs analysis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12648" y="4800600"/>
            <a:ext cx="2892552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Ex: Crosstabs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31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Syntax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23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Define dataset and run frequencies:</a:t>
            </a:r>
          </a:p>
          <a:p>
            <a:pPr marL="274320" lvl="1" indent="0">
              <a:buNone/>
            </a:pPr>
            <a:r>
              <a:rPr lang="en-GB" dirty="0"/>
              <a:t>MULT RESPONSE GROUPS=$</a:t>
            </a:r>
            <a:r>
              <a:rPr lang="en-GB" dirty="0" err="1"/>
              <a:t>Income_source</a:t>
            </a:r>
            <a:r>
              <a:rPr lang="en-GB" dirty="0"/>
              <a:t> (q8_4 q8_5 q8_6 (1,9))</a:t>
            </a:r>
          </a:p>
          <a:p>
            <a:pPr marL="274320" lvl="1" indent="0">
              <a:buNone/>
            </a:pPr>
            <a:r>
              <a:rPr lang="en-GB" dirty="0"/>
              <a:t>  /FREQUENCIES=$</a:t>
            </a:r>
            <a:r>
              <a:rPr lang="en-GB" dirty="0" err="1"/>
              <a:t>Income_source</a:t>
            </a:r>
            <a:endParaRPr lang="en-US" dirty="0"/>
          </a:p>
          <a:p>
            <a:endParaRPr lang="en-GB" dirty="0"/>
          </a:p>
          <a:p>
            <a:r>
              <a:rPr lang="en-GB" dirty="0"/>
              <a:t>Define dataset and run crosstab</a:t>
            </a:r>
            <a:endParaRPr lang="en-US" dirty="0"/>
          </a:p>
          <a:p>
            <a:pPr marL="274320" lvl="1" indent="0">
              <a:buNone/>
            </a:pPr>
            <a:r>
              <a:rPr lang="en-US" dirty="0"/>
              <a:t>MULT RESPONSE GROUPS=$</a:t>
            </a:r>
            <a:r>
              <a:rPr lang="en-US" dirty="0" err="1"/>
              <a:t>Income_activity</a:t>
            </a:r>
            <a:r>
              <a:rPr lang="en-US" dirty="0"/>
              <a:t> 'Main income </a:t>
            </a:r>
            <a:r>
              <a:rPr lang="en-US" dirty="0" err="1"/>
              <a:t>activites</a:t>
            </a:r>
            <a:r>
              <a:rPr lang="en-US" dirty="0"/>
              <a:t>' (Q8_4 Q8_5 Q8_6 (1,8)) </a:t>
            </a:r>
          </a:p>
          <a:p>
            <a:pPr marL="274320" lvl="1" indent="0">
              <a:buNone/>
            </a:pPr>
            <a:r>
              <a:rPr lang="en-US" dirty="0"/>
              <a:t>  /VARIABLES=</a:t>
            </a:r>
            <a:r>
              <a:rPr lang="en-US" dirty="0" err="1"/>
              <a:t>urban_rural</a:t>
            </a:r>
            <a:r>
              <a:rPr lang="en-US" dirty="0"/>
              <a:t>(1 2) </a:t>
            </a:r>
          </a:p>
          <a:p>
            <a:pPr marL="274320" lvl="1" indent="0">
              <a:buNone/>
            </a:pPr>
            <a:r>
              <a:rPr lang="en-US" dirty="0"/>
              <a:t>/TABLES=$</a:t>
            </a:r>
            <a:r>
              <a:rPr lang="en-US" dirty="0" err="1"/>
              <a:t>Income_activity</a:t>
            </a:r>
            <a:r>
              <a:rPr lang="en-US" dirty="0"/>
              <a:t> BY </a:t>
            </a:r>
            <a:r>
              <a:rPr lang="en-US" dirty="0" err="1"/>
              <a:t>urban_rural</a:t>
            </a:r>
            <a:endParaRPr lang="en-US" dirty="0"/>
          </a:p>
          <a:p>
            <a:pPr marL="274320" lvl="1" indent="0">
              <a:buNone/>
            </a:pPr>
            <a:r>
              <a:rPr lang="en-US" dirty="0"/>
              <a:t>/CELLS=ROW </a:t>
            </a:r>
          </a:p>
          <a:p>
            <a:pPr marL="274320" lvl="1" indent="0">
              <a:buNone/>
            </a:pPr>
            <a:r>
              <a:rPr lang="en-US" dirty="0"/>
              <a:t>/BASE=CASES.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57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52400"/>
            <a:ext cx="7543800" cy="1295400"/>
          </a:xfrm>
        </p:spPr>
        <p:txBody>
          <a:bodyPr/>
          <a:lstStyle/>
          <a:p>
            <a:r>
              <a:rPr lang="en-US" altLang="en-US" dirty="0"/>
              <a:t>Multiple response – Step 2: Crosstabs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320688"/>
            <a:ext cx="7543799" cy="511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839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Replicate the table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Use the information to  describe the distribution of the variable.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1230965"/>
            <a:ext cx="3764280" cy="500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205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51A98-87DF-4E42-9E99-72F750D0EEEA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91210" y="1240813"/>
            <a:ext cx="7315200" cy="129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Replicate the table below (4.4 What is the main source of food)?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806450" y="2694986"/>
            <a:ext cx="7531100" cy="366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792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Thank you!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44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</a:t>
            </a:r>
            <a:r>
              <a:rPr lang="en-GB" u="sng" dirty="0" err="1">
                <a:solidFill>
                  <a:srgbClr val="FF0000"/>
                </a:solidFill>
              </a:rPr>
              <a:t>Descriptives</a:t>
            </a:r>
            <a:endParaRPr lang="en-GB" u="sng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useful for quick look at continuous variables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1751965"/>
            <a:ext cx="6991350" cy="4695825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H="1">
            <a:off x="6553200" y="2438400"/>
            <a:ext cx="3810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76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</a:t>
            </a:r>
            <a:r>
              <a:rPr lang="en-GB" u="sng" dirty="0" err="1">
                <a:solidFill>
                  <a:srgbClr val="FF0000"/>
                </a:solidFill>
              </a:rPr>
              <a:t>Descriptives</a:t>
            </a:r>
            <a:endParaRPr lang="en-GB" u="sng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Limited number of statistics (Missing median)</a:t>
            </a:r>
          </a:p>
          <a:p>
            <a:r>
              <a:rPr lang="en-GB" dirty="0">
                <a:solidFill>
                  <a:schemeClr val="tx1"/>
                </a:solidFill>
              </a:rPr>
              <a:t>Quick and easy to use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endParaRPr lang="en-GB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888" y="2286000"/>
            <a:ext cx="8058912" cy="388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56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Analyse –&gt; Descriptive Statistics -&gt;</a:t>
            </a:r>
            <a:r>
              <a:rPr lang="en-GB" u="sng" dirty="0" err="1">
                <a:solidFill>
                  <a:srgbClr val="FF0000"/>
                </a:solidFill>
              </a:rPr>
              <a:t>Descriptives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Syntax: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DESCRIPTIVES VARIABLES=</a:t>
            </a:r>
            <a:r>
              <a:rPr lang="en-US" dirty="0" err="1"/>
              <a:t>hhsize</a:t>
            </a:r>
            <a:r>
              <a:rPr lang="en-US" dirty="0"/>
              <a:t> Q8_3 Q8_2 Q8_1</a:t>
            </a:r>
          </a:p>
          <a:p>
            <a:pPr marL="0" indent="0">
              <a:buNone/>
            </a:pPr>
            <a:r>
              <a:rPr lang="en-US" dirty="0"/>
              <a:t>  /STATISTICS=MEAN STDDEV MIN MAX.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86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Continuous variables – </a:t>
            </a:r>
            <a:r>
              <a:rPr lang="en-GB" dirty="0">
                <a:solidFill>
                  <a:srgbClr val="FF0000"/>
                </a:solidFill>
              </a:rPr>
              <a:t>REMOVE</a:t>
            </a:r>
            <a:r>
              <a:rPr lang="en-GB" dirty="0"/>
              <a:t> ‘Display frequency table’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00200"/>
            <a:ext cx="7610475" cy="4924425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1143000" y="1600200"/>
            <a:ext cx="3124200" cy="381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943600" y="2286000"/>
            <a:ext cx="152400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04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6096000" y="1295400"/>
            <a:ext cx="2577846" cy="4858512"/>
          </a:xfrm>
        </p:spPr>
        <p:txBody>
          <a:bodyPr/>
          <a:lstStyle/>
          <a:p>
            <a:r>
              <a:rPr lang="en-GB" dirty="0"/>
              <a:t>Continuous variables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127760"/>
            <a:ext cx="5638800" cy="571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13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Charts – a useful option for looking at our date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" y="1736043"/>
            <a:ext cx="3276600" cy="4787947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2362200" y="2133600"/>
            <a:ext cx="10668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78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Analyse –&gt; Descriptive Statistics -&gt; </a:t>
            </a:r>
            <a:r>
              <a:rPr lang="en-GB" u="sng" dirty="0">
                <a:solidFill>
                  <a:srgbClr val="FF0000"/>
                </a:solidFill>
              </a:rPr>
              <a:t>Frequencies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Histogram, with normal curve </a:t>
            </a:r>
            <a:endParaRPr lang="en-GB" u="sng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387" y="1685290"/>
            <a:ext cx="5991225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72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B247E514BFF4D94B9D50160E72E60" ma:contentTypeVersion="9" ma:contentTypeDescription="Create a new document." ma:contentTypeScope="" ma:versionID="eaa020e9efd07ddc520f6278f2e5c0fd">
  <xsd:schema xmlns:xsd="http://www.w3.org/2001/XMLSchema" xmlns:xs="http://www.w3.org/2001/XMLSchema" xmlns:p="http://schemas.microsoft.com/office/2006/metadata/properties" xmlns:ns2="865ffdb0-4bfa-4c84-81c9-d49959b340f0" xmlns:ns3="edd932e8-530a-4e34-9710-7cde3b239461" targetNamespace="http://schemas.microsoft.com/office/2006/metadata/properties" ma:root="true" ma:fieldsID="8aa14e987c77926cfd4f927408164315" ns2:_="" ns3:_="">
    <xsd:import namespace="865ffdb0-4bfa-4c84-81c9-d49959b340f0"/>
    <xsd:import namespace="edd932e8-530a-4e34-9710-7cde3b2394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ffdb0-4bfa-4c84-81c9-d49959b34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932e8-530a-4e34-9710-7cde3b2394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96AA05-C85F-416E-8335-1D7121A7B7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290B3B3-1DBE-48C9-826D-3B71E8E72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9621C8-DF6D-44D7-AC30-2425955172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5ffdb0-4bfa-4c84-81c9-d49959b340f0"/>
    <ds:schemaRef ds:uri="edd932e8-530a-4e34-9710-7cde3b2394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VAM-Training</Template>
  <TotalTime>5952</TotalTime>
  <Words>728</Words>
  <Application>Microsoft Office PowerPoint</Application>
  <PresentationFormat>Affichage à l'écran (4:3)</PresentationFormat>
  <Paragraphs>151</Paragraphs>
  <Slides>27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Origin</vt:lpstr>
      <vt:lpstr>Descriptive statistics in SPSS</vt:lpstr>
      <vt:lpstr>Outline / GETTING to know our data</vt:lpstr>
      <vt:lpstr>Analyse –&gt; Descriptive Statistics -&gt;Descriptives</vt:lpstr>
      <vt:lpstr>Analyse –&gt; Descriptive Statistics -&gt;Descriptives</vt:lpstr>
      <vt:lpstr>Analyse –&gt; Descriptive Statistics -&gt;Descriptives</vt:lpstr>
      <vt:lpstr>Analyse –&gt; Descriptive Statistics -&gt; Frequencies</vt:lpstr>
      <vt:lpstr>Analyse –&gt; Descriptive Statistics -&gt; Frequencies</vt:lpstr>
      <vt:lpstr>Analyse –&gt; Descriptive Statistics -&gt; Frequencies</vt:lpstr>
      <vt:lpstr>Analyse –&gt; Descriptive Statistics -&gt; Frequencies</vt:lpstr>
      <vt:lpstr>Analyse –&gt; Descriptive Statistics -&gt; Frequencies</vt:lpstr>
      <vt:lpstr>Analyse –&gt; Descriptive Statistics -&gt; Frequencies</vt:lpstr>
      <vt:lpstr>Analyse –&gt; Descriptive Statistics -&gt; Frequencies</vt:lpstr>
      <vt:lpstr>Analyse –&gt; Descriptive Statistics -&gt; Cross tab</vt:lpstr>
      <vt:lpstr>Analyse –&gt; Descriptive Statistics -&gt; Cross tab</vt:lpstr>
      <vt:lpstr>Analyse –&gt; Descriptive Statistics -&gt; Cross tab</vt:lpstr>
      <vt:lpstr>Analyse –&gt; Descriptive Statistics -&gt; Cross tab</vt:lpstr>
      <vt:lpstr>Multiple response analysis</vt:lpstr>
      <vt:lpstr>Multiple response question</vt:lpstr>
      <vt:lpstr>Multiple response analysis: frequencies</vt:lpstr>
      <vt:lpstr>Multiple response analysis: frequencies</vt:lpstr>
      <vt:lpstr>Analyse –&gt; Multiple response -&gt; Define..</vt:lpstr>
      <vt:lpstr>Analyse –&gt; Multiple response -&gt; Crosstabs</vt:lpstr>
      <vt:lpstr>Syntax</vt:lpstr>
      <vt:lpstr>Multiple response – Step 2: Crosstabs</vt:lpstr>
      <vt:lpstr>Exercise 1</vt:lpstr>
      <vt:lpstr>Exercise 2</vt:lpstr>
      <vt:lpstr>Thank you! </vt:lpstr>
    </vt:vector>
  </TitlesOfParts>
  <Company>WFP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variables</dc:title>
  <dc:creator>Claudis Ah Poe</dc:creator>
  <cp:lastModifiedBy>UTKILEN Janne</cp:lastModifiedBy>
  <cp:revision>276</cp:revision>
  <cp:lastPrinted>2016-11-14T16:46:27Z</cp:lastPrinted>
  <dcterms:created xsi:type="dcterms:W3CDTF">2006-10-18T12:41:20Z</dcterms:created>
  <dcterms:modified xsi:type="dcterms:W3CDTF">2019-09-26T09:44:50Z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0x0101007C4B247E514BFF4D94B9D50160E72E60</vt:lpwstr>
  </property>
</Properties>
</file>