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26"/>
  </p:notesMasterIdLst>
  <p:sldIdLst>
    <p:sldId id="260" r:id="rId6"/>
    <p:sldId id="258" r:id="rId7"/>
    <p:sldId id="257" r:id="rId8"/>
    <p:sldId id="263" r:id="rId9"/>
    <p:sldId id="264" r:id="rId10"/>
    <p:sldId id="265" r:id="rId11"/>
    <p:sldId id="266" r:id="rId12"/>
    <p:sldId id="275" r:id="rId13"/>
    <p:sldId id="267" r:id="rId14"/>
    <p:sldId id="276" r:id="rId15"/>
    <p:sldId id="268" r:id="rId16"/>
    <p:sldId id="270" r:id="rId17"/>
    <p:sldId id="269" r:id="rId18"/>
    <p:sldId id="271" r:id="rId19"/>
    <p:sldId id="272" r:id="rId20"/>
    <p:sldId id="273" r:id="rId21"/>
    <p:sldId id="277" r:id="rId22"/>
    <p:sldId id="256" r:id="rId23"/>
    <p:sldId id="259" r:id="rId24"/>
    <p:sldId id="274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1A9"/>
    <a:srgbClr val="005A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35992-D533-49B0-B40D-6D1D35945F84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9129B8-AAAE-4C55-A83D-36A027257C9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798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2EF461D-FBE3-47FB-B7BB-43ED87662794}" type="slidenum">
              <a:rPr lang="en-US" smtClean="0">
                <a:solidFill>
                  <a:srgbClr val="000000"/>
                </a:solidFill>
              </a:rPr>
              <a:pPr eaLnBrk="1" hangingPunct="1"/>
              <a:t>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0040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5733-84F8-4442-B47A-B4389621C96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859AA-E8EA-4123-9E2A-7F8AD72AF1C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535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5733-84F8-4442-B47A-B4389621C96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859AA-E8EA-4123-9E2A-7F8AD72AF1C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652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5733-84F8-4442-B47A-B4389621C96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859AA-E8EA-4123-9E2A-7F8AD72AF1C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989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ame 13"/>
          <p:cNvSpPr/>
          <p:nvPr/>
        </p:nvSpPr>
        <p:spPr>
          <a:xfrm>
            <a:off x="9753600" y="990600"/>
            <a:ext cx="1930400" cy="1447800"/>
          </a:xfrm>
          <a:prstGeom prst="frame">
            <a:avLst/>
          </a:prstGeom>
          <a:solidFill>
            <a:schemeClr val="accent1"/>
          </a:solidFill>
          <a:ln>
            <a:solidFill>
              <a:schemeClr val="tx2"/>
            </a:solidFill>
          </a:ln>
          <a:scene3d>
            <a:camera prst="isometricTopUp"/>
            <a:lightRig rig="threePt" dir="t"/>
          </a:scene3d>
          <a:sp3d extrusionH="2540000" prstMaterial="legacyWirefram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3" name="L-Shape 12"/>
          <p:cNvSpPr/>
          <p:nvPr/>
        </p:nvSpPr>
        <p:spPr>
          <a:xfrm>
            <a:off x="4470400" y="3733800"/>
            <a:ext cx="1524000" cy="1143000"/>
          </a:xfrm>
          <a:prstGeom prst="corner">
            <a:avLst>
              <a:gd name="adj1" fmla="val 50000"/>
              <a:gd name="adj2" fmla="val 47594"/>
            </a:avLst>
          </a:prstGeom>
          <a:solidFill>
            <a:schemeClr val="accent1"/>
          </a:solidFill>
          <a:ln>
            <a:solidFill>
              <a:schemeClr val="tx2"/>
            </a:solidFill>
          </a:ln>
          <a:scene3d>
            <a:camera prst="isometricTopUp"/>
            <a:lightRig rig="threePt" dir="t"/>
          </a:scene3d>
          <a:sp3d extrusionH="2540000" prstMaterial="legacyWirefram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219200" y="5048250"/>
            <a:ext cx="9753600" cy="685800"/>
          </a:xfrm>
          <a:prstGeom prst="rect">
            <a:avLst/>
          </a:prstGeom>
          <a:solidFill>
            <a:schemeClr val="bg1"/>
          </a:solidFill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44800" y="457200"/>
            <a:ext cx="2438400" cy="1828800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  <a:scene3d>
            <a:camera prst="isometricTopUp"/>
            <a:lightRig rig="threePt" dir="t"/>
          </a:scene3d>
          <a:sp3d extrusionH="2540000" prstMaterial="legacyWirefram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2" name="L-Shape 11"/>
          <p:cNvSpPr/>
          <p:nvPr/>
        </p:nvSpPr>
        <p:spPr>
          <a:xfrm>
            <a:off x="1320800" y="2057400"/>
            <a:ext cx="2438400" cy="1828800"/>
          </a:xfrm>
          <a:prstGeom prst="corner">
            <a:avLst/>
          </a:prstGeom>
          <a:solidFill>
            <a:schemeClr val="accent1"/>
          </a:solidFill>
          <a:ln>
            <a:solidFill>
              <a:schemeClr val="tx2"/>
            </a:solidFill>
          </a:ln>
          <a:scene3d>
            <a:camera prst="isometricTopUp"/>
            <a:lightRig rig="threePt" dir="t"/>
          </a:scene3d>
          <a:sp3d extrusionH="2540000" prstMaterial="legacyWirefram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06500" y="3648075"/>
            <a:ext cx="9753600" cy="1280160"/>
          </a:xfrm>
          <a:prstGeom prst="rect">
            <a:avLst/>
          </a:prstGeom>
          <a:solidFill>
            <a:schemeClr val="bg1"/>
          </a:solidFill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1625600" y="5124450"/>
            <a:ext cx="9144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GB" dirty="0"/>
              <a:t>5</a:t>
            </a:r>
            <a:r>
              <a:rPr lang="en-GB" baseline="30000" dirty="0"/>
              <a:t>th </a:t>
            </a:r>
            <a:r>
              <a:rPr lang="en-GB" dirty="0"/>
              <a:t>- 9</a:t>
            </a:r>
            <a:r>
              <a:rPr lang="en-GB" baseline="30000" dirty="0"/>
              <a:t>th</a:t>
            </a:r>
            <a:r>
              <a:rPr lang="en-GB" dirty="0"/>
              <a:t> December 2011, Rome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206500" y="3648075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219200" y="5048250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15" name="Picture 2" descr="C:\Documents and Settings\amit.wadhwa\My Documents\Logos\VAM_Logo_Email_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1" y="5857876"/>
            <a:ext cx="2952751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19638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srgbClr val="21274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A79EB6-64A4-43B2-BA20-E23AB9030B11}" type="slidenum">
              <a:rPr lang="en-US" smtClean="0">
                <a:solidFill>
                  <a:srgbClr val="212745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212745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pic>
        <p:nvPicPr>
          <p:cNvPr id="7" name="Picture 2" descr="C:\Documents and Settings\amit.wadhwa\My Documents\Logos\VAM_Logo_Email_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6770" y="6399084"/>
            <a:ext cx="2400265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96842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>
                <a:solidFill>
                  <a:prstClr val="white"/>
                </a:solidFill>
                <a:latin typeface="Arial" charset="0"/>
              </a:rPr>
              <a:t>19/07/2010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pPr>
              <a:defRPr/>
            </a:pPr>
            <a:endParaRPr lang="en-GB">
              <a:solidFill>
                <a:srgbClr val="B4DCF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26464" y="6355080"/>
            <a:ext cx="2027936" cy="365760"/>
          </a:xfrm>
        </p:spPr>
        <p:txBody>
          <a:bodyPr/>
          <a:lstStyle/>
          <a:p>
            <a:pPr>
              <a:defRPr/>
            </a:pPr>
            <a:fld id="{99EC8B24-6402-46B2-9A6C-442C9FE70A3A}" type="slidenum">
              <a:rPr lang="en-US" smtClean="0">
                <a:solidFill>
                  <a:srgbClr val="B4DCFA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B4DCFA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19200" y="2819400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9200" y="2819400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8344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srgbClr val="212745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06D34C-560C-4714-B7DD-0260D1037F49}" type="slidenum">
              <a:rPr lang="en-US" smtClean="0">
                <a:solidFill>
                  <a:srgbClr val="212745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212745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pic>
        <p:nvPicPr>
          <p:cNvPr id="10" name="Picture 2" descr="C:\Documents and Settings\amit.wadhwa\My Documents\Logos\VAM_Logo_Email_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6770" y="6399084"/>
            <a:ext cx="2400265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4568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7601" y="1295400"/>
            <a:ext cx="5389033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srgbClr val="212745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FCE161-DD65-47A1-A6BC-304304387E7C}" type="slidenum">
              <a:rPr lang="en-US" smtClean="0">
                <a:solidFill>
                  <a:srgbClr val="212745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212745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pic>
        <p:nvPicPr>
          <p:cNvPr id="10" name="Picture 2" descr="C:\Documents and Settings\amit.wadhwa\My Documents\Logos\VAM_Logo_Email_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6770" y="6399084"/>
            <a:ext cx="2400265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7148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srgbClr val="21274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2B4CBE-8132-4A5D-A1A2-7A26FC45B72A}" type="slidenum">
              <a:rPr lang="en-US" smtClean="0">
                <a:solidFill>
                  <a:srgbClr val="212745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212745"/>
              </a:solidFill>
            </a:endParaRPr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7" name="Picture 2" descr="C:\Documents and Settings\amit.wadhwa\My Documents\Logos\VAM_Logo_Email_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6770" y="6399084"/>
            <a:ext cx="2400265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04866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srgbClr val="21274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924ED6-60DB-42EC-BF5B-A47A7C1862C8}" type="slidenum">
              <a:rPr lang="en-US" smtClean="0">
                <a:solidFill>
                  <a:srgbClr val="212745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212745"/>
              </a:solidFill>
            </a:endParaRPr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7" name="Picture 2" descr="C:\Documents and Settings\amit.wadhwa\My Documents\Logos\VAM_Logo_Email_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6770" y="6399084"/>
            <a:ext cx="2400265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59960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432800" y="1219201"/>
            <a:ext cx="33528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srgbClr val="212745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8F5545-B85C-4BB6-ABA9-BC2274E4E4D8}" type="slidenum">
              <a:rPr lang="en-US" smtClean="0">
                <a:solidFill>
                  <a:srgbClr val="212745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212745"/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5220033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pic>
        <p:nvPicPr>
          <p:cNvPr id="11" name="Picture 2" descr="C:\Documents and Settings\amit.wadhwa\My Documents\Logos\VAM_Logo_Email_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6770" y="6399084"/>
            <a:ext cx="2400265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70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5733-84F8-4442-B47A-B4389621C96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859AA-E8EA-4123-9E2A-7F8AD72AF1C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5180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534400" y="6356350"/>
            <a:ext cx="3052064" cy="365760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>
                <a:solidFill>
                  <a:prstClr val="white"/>
                </a:solidFill>
                <a:latin typeface="Arial" charset="0"/>
              </a:rPr>
              <a:t>19/07/2010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srgbClr val="B4DCF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647006-D238-4F8C-B409-930505CBC4DE}" type="slidenum">
              <a:rPr lang="en-US" smtClean="0">
                <a:solidFill>
                  <a:srgbClr val="B4DCFA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B4DCFA"/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9600" y="500856"/>
            <a:ext cx="24384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5527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srgbClr val="21274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10F5F0-B564-4EF6-95D2-5E6ECE2B0BA1}" type="slidenum">
              <a:rPr lang="en-US" smtClean="0">
                <a:solidFill>
                  <a:srgbClr val="212745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212745"/>
              </a:solidFill>
            </a:endParaRPr>
          </a:p>
        </p:txBody>
      </p:sp>
      <p:pic>
        <p:nvPicPr>
          <p:cNvPr id="7" name="Picture 2" descr="C:\Documents and Settings\amit.wadhwa\My Documents\Logos\VAM_Logo_Email_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6770" y="6399084"/>
            <a:ext cx="2400265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24789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srgbClr val="21274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D6BB05-A25D-4C93-BD95-B97656FC3C79}" type="slidenum">
              <a:rPr lang="en-US" smtClean="0">
                <a:solidFill>
                  <a:srgbClr val="212745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212745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5814836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10" name="Picture 2" descr="C:\Documents and Settings\amit.wadhwa\My Documents\Logos\VAM_Logo_Email_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6770" y="6399084"/>
            <a:ext cx="2400265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15302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1600" y="152400"/>
            <a:ext cx="9135533" cy="850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0"/>
            <a:ext cx="11176000" cy="4800600"/>
          </a:xfrm>
        </p:spPr>
        <p:txBody>
          <a:bodyPr>
            <a:normAutofit/>
          </a:bodyPr>
          <a:lstStyle/>
          <a:p>
            <a:pPr lvl="0"/>
            <a:r>
              <a:rPr lang="en-US" noProof="0"/>
              <a:t>Click icon to add table</a:t>
            </a:r>
            <a:endParaRPr lang="en-GB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737600" y="6553201"/>
            <a:ext cx="2844800" cy="1682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4E806-FE7A-4D50-9EC1-242881ADC06E}" type="slidenum">
              <a:rPr lang="en-US">
                <a:solidFill>
                  <a:srgbClr val="212745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21274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680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5733-84F8-4442-B47A-B4389621C96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859AA-E8EA-4123-9E2A-7F8AD72AF1C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67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5733-84F8-4442-B47A-B4389621C96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859AA-E8EA-4123-9E2A-7F8AD72AF1C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156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5733-84F8-4442-B47A-B4389621C96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859AA-E8EA-4123-9E2A-7F8AD72AF1C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486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5733-84F8-4442-B47A-B4389621C96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859AA-E8EA-4123-9E2A-7F8AD72AF1C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192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5733-84F8-4442-B47A-B4389621C96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859AA-E8EA-4123-9E2A-7F8AD72AF1C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027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5733-84F8-4442-B47A-B4389621C96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859AA-E8EA-4123-9E2A-7F8AD72AF1C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134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5733-84F8-4442-B47A-B4389621C96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859AA-E8EA-4123-9E2A-7F8AD72AF1C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874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F5733-84F8-4442-B47A-B4389621C96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859AA-E8EA-4123-9E2A-7F8AD72AF1C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334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109728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864864" y="6356350"/>
            <a:ext cx="46736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212745"/>
              </a:solidFill>
              <a:latin typeface="Arial" charset="0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6864" y="6356350"/>
            <a:ext cx="26416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8924ED6-60DB-42EC-BF5B-A47A7C1862C8}" type="slidenum">
              <a:rPr lang="en-US" smtClean="0">
                <a:solidFill>
                  <a:srgbClr val="212745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en-US">
              <a:solidFill>
                <a:srgbClr val="212745"/>
              </a:solidFill>
              <a:latin typeface="Arial" charset="0"/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11" name="Picture 2" descr="C:\Documents and Settings\amit.wadhwa\My Documents\Logos\VAM_Logo_Email_med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6770" y="6399084"/>
            <a:ext cx="2400265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4457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Calibri" pitchFamily="34" charset="0"/>
          <a:ea typeface="+mj-ea"/>
          <a:cs typeface="Calibri" pitchFamily="34" charset="0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Calibri" pitchFamily="34" charset="0"/>
          <a:ea typeface="+mn-ea"/>
          <a:cs typeface="Calibri" pitchFamily="34" charset="0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9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blogs.psy.gla.ac.uk/stats/" TargetMode="External"/><Relationship Id="rId2" Type="http://schemas.openxmlformats.org/officeDocument/2006/relationships/hyperlink" Target="http://www.mathsisfun.com/data/index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ats.ucla.edu/stat/spss/" TargetMode="External"/><Relationship Id="rId4" Type="http://schemas.openxmlformats.org/officeDocument/2006/relationships/hyperlink" Target="http://www.davidmlane.com/hyperstat/probability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43200" y="4191000"/>
            <a:ext cx="6858000" cy="685800"/>
          </a:xfrm>
        </p:spPr>
        <p:txBody>
          <a:bodyPr/>
          <a:lstStyle/>
          <a:p>
            <a:pPr eaLnBrk="1" hangingPunct="1"/>
            <a:r>
              <a:rPr lang="en-GB" dirty="0">
                <a:ea typeface="MV Boli" pitchFamily="2" charset="0"/>
              </a:rPr>
              <a:t>Recap Basic Statistical Concepts</a:t>
            </a:r>
            <a:endParaRPr lang="en-US" dirty="0">
              <a:ea typeface="MV Boli" pitchFamily="2" charset="0"/>
            </a:endParaRP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819400" y="5105400"/>
            <a:ext cx="6858000" cy="533400"/>
          </a:xfrm>
        </p:spPr>
        <p:txBody>
          <a:bodyPr/>
          <a:lstStyle/>
          <a:p>
            <a:r>
              <a:rPr lang="en-GB" dirty="0"/>
              <a:t>4</a:t>
            </a:r>
            <a:r>
              <a:rPr lang="en-GB" baseline="30000" dirty="0"/>
              <a:t>th </a:t>
            </a:r>
            <a:r>
              <a:rPr lang="en-GB" dirty="0"/>
              <a:t>- 8</a:t>
            </a:r>
            <a:r>
              <a:rPr lang="en-GB" baseline="30000" dirty="0"/>
              <a:t>th</a:t>
            </a:r>
            <a:r>
              <a:rPr lang="en-GB" dirty="0"/>
              <a:t> December 2016, RBC</a:t>
            </a:r>
          </a:p>
          <a:p>
            <a:pPr eaLnBrk="1" hangingPunct="1">
              <a:defRPr/>
            </a:pP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1691185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49680" y="48768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Font typeface="+mj-lt"/>
              <a:buAutoNum type="arabicPeriod" startAt="2"/>
            </a:pPr>
            <a:r>
              <a:rPr lang="en-US" sz="2400" dirty="0"/>
              <a:t>	</a:t>
            </a:r>
            <a:r>
              <a:rPr lang="en-US" sz="2800" b="1" dirty="0"/>
              <a:t>Distributions </a:t>
            </a:r>
            <a:endParaRPr lang="en-US" sz="2400" b="1" dirty="0"/>
          </a:p>
          <a:p>
            <a:pPr marL="457200" indent="-457200" algn="ctr">
              <a:buFont typeface="+mj-lt"/>
              <a:buAutoNum type="alphaLcParenR"/>
            </a:pPr>
            <a:r>
              <a:rPr lang="en-US" sz="2000" b="1" dirty="0">
                <a:solidFill>
                  <a:schemeClr val="accent5"/>
                </a:solidFill>
              </a:rPr>
              <a:t>Normal Distribution (Symmetry on the both sides of the central point) </a:t>
            </a:r>
          </a:p>
        </p:txBody>
      </p:sp>
      <p:pic>
        <p:nvPicPr>
          <p:cNvPr id="5122" name="Picture 2" descr="normal-distribution-2.gif (288×171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4206" y="1722088"/>
            <a:ext cx="6194323" cy="3677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0603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49680" y="48768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Font typeface="+mj-lt"/>
              <a:buAutoNum type="arabicPeriod" startAt="2"/>
            </a:pPr>
            <a:r>
              <a:rPr lang="en-US" sz="2400" dirty="0"/>
              <a:t>	</a:t>
            </a:r>
            <a:r>
              <a:rPr lang="en-US" sz="2800" b="1" dirty="0"/>
              <a:t>Distributions </a:t>
            </a:r>
            <a:endParaRPr lang="en-US" sz="2400" b="1" dirty="0"/>
          </a:p>
          <a:p>
            <a:pPr marL="457200" indent="-457200" algn="ctr">
              <a:buFont typeface="+mj-lt"/>
              <a:buAutoNum type="alphaLcParenR"/>
            </a:pPr>
            <a:r>
              <a:rPr lang="en-US" sz="2000" b="1" dirty="0">
                <a:solidFill>
                  <a:schemeClr val="accent5"/>
                </a:solidFill>
              </a:rPr>
              <a:t>Normal Distribution (Symmetry on the both sides of the central point) </a:t>
            </a:r>
          </a:p>
        </p:txBody>
      </p:sp>
      <p:pic>
        <p:nvPicPr>
          <p:cNvPr id="4" name="Picture 4" descr="https://upload.wikimedia.org/wikipedia/commons/thumb/8/8c/Standard_deviation_diagram.svg/2000px-Standard_deviation_diagram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2324" y="2047852"/>
            <a:ext cx="8586736" cy="4293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921828" y="2090057"/>
            <a:ext cx="758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68.2%</a:t>
            </a:r>
          </a:p>
        </p:txBody>
      </p:sp>
      <p:sp>
        <p:nvSpPr>
          <p:cNvPr id="7" name="Freeform 6"/>
          <p:cNvSpPr/>
          <p:nvPr/>
        </p:nvSpPr>
        <p:spPr>
          <a:xfrm>
            <a:off x="6371771" y="2249714"/>
            <a:ext cx="783772" cy="1277257"/>
          </a:xfrm>
          <a:custGeom>
            <a:avLst/>
            <a:gdLst>
              <a:gd name="connsiteX0" fmla="*/ 0 w 783772"/>
              <a:gd name="connsiteY0" fmla="*/ 0 h 1277257"/>
              <a:gd name="connsiteX1" fmla="*/ 246743 w 783772"/>
              <a:gd name="connsiteY1" fmla="*/ 29029 h 1277257"/>
              <a:gd name="connsiteX2" fmla="*/ 333829 w 783772"/>
              <a:gd name="connsiteY2" fmla="*/ 43543 h 1277257"/>
              <a:gd name="connsiteX3" fmla="*/ 493486 w 783772"/>
              <a:gd name="connsiteY3" fmla="*/ 58057 h 1277257"/>
              <a:gd name="connsiteX4" fmla="*/ 566058 w 783772"/>
              <a:gd name="connsiteY4" fmla="*/ 72572 h 1277257"/>
              <a:gd name="connsiteX5" fmla="*/ 653143 w 783772"/>
              <a:gd name="connsiteY5" fmla="*/ 101600 h 1277257"/>
              <a:gd name="connsiteX6" fmla="*/ 667658 w 783772"/>
              <a:gd name="connsiteY6" fmla="*/ 304800 h 1277257"/>
              <a:gd name="connsiteX7" fmla="*/ 682172 w 783772"/>
              <a:gd name="connsiteY7" fmla="*/ 348343 h 1277257"/>
              <a:gd name="connsiteX8" fmla="*/ 711200 w 783772"/>
              <a:gd name="connsiteY8" fmla="*/ 508000 h 1277257"/>
              <a:gd name="connsiteX9" fmla="*/ 725715 w 783772"/>
              <a:gd name="connsiteY9" fmla="*/ 1175657 h 1277257"/>
              <a:gd name="connsiteX10" fmla="*/ 783772 w 783772"/>
              <a:gd name="connsiteY10" fmla="*/ 1277257 h 1277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83772" h="1277257">
                <a:moveTo>
                  <a:pt x="0" y="0"/>
                </a:moveTo>
                <a:cubicBezTo>
                  <a:pt x="155996" y="31201"/>
                  <a:pt x="-14115" y="45"/>
                  <a:pt x="246743" y="29029"/>
                </a:cubicBezTo>
                <a:cubicBezTo>
                  <a:pt x="275992" y="32279"/>
                  <a:pt x="304602" y="40105"/>
                  <a:pt x="333829" y="43543"/>
                </a:cubicBezTo>
                <a:cubicBezTo>
                  <a:pt x="386901" y="49787"/>
                  <a:pt x="440267" y="53219"/>
                  <a:pt x="493486" y="58057"/>
                </a:cubicBezTo>
                <a:cubicBezTo>
                  <a:pt x="517677" y="62895"/>
                  <a:pt x="542257" y="66081"/>
                  <a:pt x="566058" y="72572"/>
                </a:cubicBezTo>
                <a:cubicBezTo>
                  <a:pt x="595578" y="80623"/>
                  <a:pt x="653143" y="101600"/>
                  <a:pt x="653143" y="101600"/>
                </a:cubicBezTo>
                <a:cubicBezTo>
                  <a:pt x="657981" y="169333"/>
                  <a:pt x="659724" y="237359"/>
                  <a:pt x="667658" y="304800"/>
                </a:cubicBezTo>
                <a:cubicBezTo>
                  <a:pt x="669446" y="319995"/>
                  <a:pt x="679172" y="333341"/>
                  <a:pt x="682172" y="348343"/>
                </a:cubicBezTo>
                <a:cubicBezTo>
                  <a:pt x="734176" y="608370"/>
                  <a:pt x="668173" y="335891"/>
                  <a:pt x="711200" y="508000"/>
                </a:cubicBezTo>
                <a:cubicBezTo>
                  <a:pt x="716038" y="730552"/>
                  <a:pt x="712894" y="953422"/>
                  <a:pt x="725715" y="1175657"/>
                </a:cubicBezTo>
                <a:cubicBezTo>
                  <a:pt x="730534" y="1259192"/>
                  <a:pt x="737143" y="1253943"/>
                  <a:pt x="783772" y="1277257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5094514" y="2278743"/>
            <a:ext cx="870857" cy="1306286"/>
          </a:xfrm>
          <a:custGeom>
            <a:avLst/>
            <a:gdLst>
              <a:gd name="connsiteX0" fmla="*/ 870857 w 870857"/>
              <a:gd name="connsiteY0" fmla="*/ 0 h 1306286"/>
              <a:gd name="connsiteX1" fmla="*/ 740229 w 870857"/>
              <a:gd name="connsiteY1" fmla="*/ 29028 h 1306286"/>
              <a:gd name="connsiteX2" fmla="*/ 696686 w 870857"/>
              <a:gd name="connsiteY2" fmla="*/ 43543 h 1306286"/>
              <a:gd name="connsiteX3" fmla="*/ 638629 w 870857"/>
              <a:gd name="connsiteY3" fmla="*/ 58057 h 1306286"/>
              <a:gd name="connsiteX4" fmla="*/ 551543 w 870857"/>
              <a:gd name="connsiteY4" fmla="*/ 87086 h 1306286"/>
              <a:gd name="connsiteX5" fmla="*/ 508000 w 870857"/>
              <a:gd name="connsiteY5" fmla="*/ 101600 h 1306286"/>
              <a:gd name="connsiteX6" fmla="*/ 348343 w 870857"/>
              <a:gd name="connsiteY6" fmla="*/ 116114 h 1306286"/>
              <a:gd name="connsiteX7" fmla="*/ 232229 w 870857"/>
              <a:gd name="connsiteY7" fmla="*/ 145143 h 1306286"/>
              <a:gd name="connsiteX8" fmla="*/ 188686 w 870857"/>
              <a:gd name="connsiteY8" fmla="*/ 174171 h 1306286"/>
              <a:gd name="connsiteX9" fmla="*/ 159657 w 870857"/>
              <a:gd name="connsiteY9" fmla="*/ 449943 h 1306286"/>
              <a:gd name="connsiteX10" fmla="*/ 130629 w 870857"/>
              <a:gd name="connsiteY10" fmla="*/ 537028 h 1306286"/>
              <a:gd name="connsiteX11" fmla="*/ 116115 w 870857"/>
              <a:gd name="connsiteY11" fmla="*/ 580571 h 1306286"/>
              <a:gd name="connsiteX12" fmla="*/ 101600 w 870857"/>
              <a:gd name="connsiteY12" fmla="*/ 624114 h 1306286"/>
              <a:gd name="connsiteX13" fmla="*/ 87086 w 870857"/>
              <a:gd name="connsiteY13" fmla="*/ 711200 h 1306286"/>
              <a:gd name="connsiteX14" fmla="*/ 72572 w 870857"/>
              <a:gd name="connsiteY14" fmla="*/ 827314 h 1306286"/>
              <a:gd name="connsiteX15" fmla="*/ 43543 w 870857"/>
              <a:gd name="connsiteY15" fmla="*/ 914400 h 1306286"/>
              <a:gd name="connsiteX16" fmla="*/ 0 w 870857"/>
              <a:gd name="connsiteY16" fmla="*/ 1001486 h 1306286"/>
              <a:gd name="connsiteX17" fmla="*/ 14515 w 870857"/>
              <a:gd name="connsiteY17" fmla="*/ 1233714 h 1306286"/>
              <a:gd name="connsiteX18" fmla="*/ 29029 w 870857"/>
              <a:gd name="connsiteY18" fmla="*/ 1306286 h 1306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70857" h="1306286">
                <a:moveTo>
                  <a:pt x="870857" y="0"/>
                </a:moveTo>
                <a:cubicBezTo>
                  <a:pt x="820980" y="9975"/>
                  <a:pt x="788051" y="15364"/>
                  <a:pt x="740229" y="29028"/>
                </a:cubicBezTo>
                <a:cubicBezTo>
                  <a:pt x="725518" y="33231"/>
                  <a:pt x="711397" y="39340"/>
                  <a:pt x="696686" y="43543"/>
                </a:cubicBezTo>
                <a:cubicBezTo>
                  <a:pt x="677506" y="49023"/>
                  <a:pt x="657736" y="52325"/>
                  <a:pt x="638629" y="58057"/>
                </a:cubicBezTo>
                <a:cubicBezTo>
                  <a:pt x="609321" y="66850"/>
                  <a:pt x="580572" y="77410"/>
                  <a:pt x="551543" y="87086"/>
                </a:cubicBezTo>
                <a:cubicBezTo>
                  <a:pt x="537029" y="91924"/>
                  <a:pt x="523237" y="100215"/>
                  <a:pt x="508000" y="101600"/>
                </a:cubicBezTo>
                <a:lnTo>
                  <a:pt x="348343" y="116114"/>
                </a:lnTo>
                <a:cubicBezTo>
                  <a:pt x="320734" y="121636"/>
                  <a:pt x="261987" y="130264"/>
                  <a:pt x="232229" y="145143"/>
                </a:cubicBezTo>
                <a:cubicBezTo>
                  <a:pt x="216627" y="152944"/>
                  <a:pt x="203200" y="164495"/>
                  <a:pt x="188686" y="174171"/>
                </a:cubicBezTo>
                <a:cubicBezTo>
                  <a:pt x="143543" y="309603"/>
                  <a:pt x="206063" y="109632"/>
                  <a:pt x="159657" y="449943"/>
                </a:cubicBezTo>
                <a:cubicBezTo>
                  <a:pt x="155523" y="480261"/>
                  <a:pt x="140305" y="508000"/>
                  <a:pt x="130629" y="537028"/>
                </a:cubicBezTo>
                <a:lnTo>
                  <a:pt x="116115" y="580571"/>
                </a:lnTo>
                <a:lnTo>
                  <a:pt x="101600" y="624114"/>
                </a:lnTo>
                <a:cubicBezTo>
                  <a:pt x="96762" y="653143"/>
                  <a:pt x="91248" y="682067"/>
                  <a:pt x="87086" y="711200"/>
                </a:cubicBezTo>
                <a:cubicBezTo>
                  <a:pt x="81570" y="749814"/>
                  <a:pt x="80745" y="789174"/>
                  <a:pt x="72572" y="827314"/>
                </a:cubicBezTo>
                <a:cubicBezTo>
                  <a:pt x="66161" y="857234"/>
                  <a:pt x="60516" y="888940"/>
                  <a:pt x="43543" y="914400"/>
                </a:cubicBezTo>
                <a:cubicBezTo>
                  <a:pt x="6028" y="970673"/>
                  <a:pt x="20031" y="941394"/>
                  <a:pt x="0" y="1001486"/>
                </a:cubicBezTo>
                <a:cubicBezTo>
                  <a:pt x="4838" y="1078895"/>
                  <a:pt x="6395" y="1156580"/>
                  <a:pt x="14515" y="1233714"/>
                </a:cubicBezTo>
                <a:cubicBezTo>
                  <a:pt x="32089" y="1400663"/>
                  <a:pt x="29029" y="1189714"/>
                  <a:pt x="29029" y="1306286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892800" y="1640115"/>
            <a:ext cx="758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95.4%</a:t>
            </a:r>
          </a:p>
        </p:txBody>
      </p:sp>
      <p:sp>
        <p:nvSpPr>
          <p:cNvPr id="12" name="Freeform 11"/>
          <p:cNvSpPr/>
          <p:nvPr/>
        </p:nvSpPr>
        <p:spPr>
          <a:xfrm>
            <a:off x="6357257" y="1799771"/>
            <a:ext cx="1770743" cy="3222172"/>
          </a:xfrm>
          <a:custGeom>
            <a:avLst/>
            <a:gdLst>
              <a:gd name="connsiteX0" fmla="*/ 0 w 1770743"/>
              <a:gd name="connsiteY0" fmla="*/ 0 h 3222172"/>
              <a:gd name="connsiteX1" fmla="*/ 145143 w 1770743"/>
              <a:gd name="connsiteY1" fmla="*/ 58058 h 3222172"/>
              <a:gd name="connsiteX2" fmla="*/ 261257 w 1770743"/>
              <a:gd name="connsiteY2" fmla="*/ 87086 h 3222172"/>
              <a:gd name="connsiteX3" fmla="*/ 508000 w 1770743"/>
              <a:gd name="connsiteY3" fmla="*/ 101600 h 3222172"/>
              <a:gd name="connsiteX4" fmla="*/ 1422400 w 1770743"/>
              <a:gd name="connsiteY4" fmla="*/ 130629 h 3222172"/>
              <a:gd name="connsiteX5" fmla="*/ 1480457 w 1770743"/>
              <a:gd name="connsiteY5" fmla="*/ 217715 h 3222172"/>
              <a:gd name="connsiteX6" fmla="*/ 1509486 w 1770743"/>
              <a:gd name="connsiteY6" fmla="*/ 290286 h 3222172"/>
              <a:gd name="connsiteX7" fmla="*/ 1538514 w 1770743"/>
              <a:gd name="connsiteY7" fmla="*/ 348343 h 3222172"/>
              <a:gd name="connsiteX8" fmla="*/ 1567543 w 1770743"/>
              <a:gd name="connsiteY8" fmla="*/ 435429 h 3222172"/>
              <a:gd name="connsiteX9" fmla="*/ 1582057 w 1770743"/>
              <a:gd name="connsiteY9" fmla="*/ 478972 h 3222172"/>
              <a:gd name="connsiteX10" fmla="*/ 1596572 w 1770743"/>
              <a:gd name="connsiteY10" fmla="*/ 551543 h 3222172"/>
              <a:gd name="connsiteX11" fmla="*/ 1596572 w 1770743"/>
              <a:gd name="connsiteY11" fmla="*/ 1175658 h 3222172"/>
              <a:gd name="connsiteX12" fmla="*/ 1625600 w 1770743"/>
              <a:gd name="connsiteY12" fmla="*/ 1262743 h 3222172"/>
              <a:gd name="connsiteX13" fmla="*/ 1640114 w 1770743"/>
              <a:gd name="connsiteY13" fmla="*/ 1306286 h 3222172"/>
              <a:gd name="connsiteX14" fmla="*/ 1654629 w 1770743"/>
              <a:gd name="connsiteY14" fmla="*/ 1349829 h 3222172"/>
              <a:gd name="connsiteX15" fmla="*/ 1640114 w 1770743"/>
              <a:gd name="connsiteY15" fmla="*/ 1465943 h 3222172"/>
              <a:gd name="connsiteX16" fmla="*/ 1611086 w 1770743"/>
              <a:gd name="connsiteY16" fmla="*/ 1553029 h 3222172"/>
              <a:gd name="connsiteX17" fmla="*/ 1596572 w 1770743"/>
              <a:gd name="connsiteY17" fmla="*/ 1596572 h 3222172"/>
              <a:gd name="connsiteX18" fmla="*/ 1582057 w 1770743"/>
              <a:gd name="connsiteY18" fmla="*/ 1669143 h 3222172"/>
              <a:gd name="connsiteX19" fmla="*/ 1611086 w 1770743"/>
              <a:gd name="connsiteY19" fmla="*/ 2177143 h 3222172"/>
              <a:gd name="connsiteX20" fmla="*/ 1625600 w 1770743"/>
              <a:gd name="connsiteY20" fmla="*/ 2220686 h 3222172"/>
              <a:gd name="connsiteX21" fmla="*/ 1669143 w 1770743"/>
              <a:gd name="connsiteY21" fmla="*/ 2365829 h 3222172"/>
              <a:gd name="connsiteX22" fmla="*/ 1683657 w 1770743"/>
              <a:gd name="connsiteY22" fmla="*/ 2409372 h 3222172"/>
              <a:gd name="connsiteX23" fmla="*/ 1698172 w 1770743"/>
              <a:gd name="connsiteY23" fmla="*/ 2452915 h 3222172"/>
              <a:gd name="connsiteX24" fmla="*/ 1741714 w 1770743"/>
              <a:gd name="connsiteY24" fmla="*/ 3033486 h 3222172"/>
              <a:gd name="connsiteX25" fmla="*/ 1756229 w 1770743"/>
              <a:gd name="connsiteY25" fmla="*/ 3178629 h 3222172"/>
              <a:gd name="connsiteX26" fmla="*/ 1770743 w 1770743"/>
              <a:gd name="connsiteY26" fmla="*/ 3222172 h 3222172"/>
              <a:gd name="connsiteX27" fmla="*/ 1770743 w 1770743"/>
              <a:gd name="connsiteY27" fmla="*/ 3193143 h 3222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770743" h="3222172">
                <a:moveTo>
                  <a:pt x="0" y="0"/>
                </a:moveTo>
                <a:cubicBezTo>
                  <a:pt x="42127" y="18055"/>
                  <a:pt x="97179" y="44977"/>
                  <a:pt x="145143" y="58058"/>
                </a:cubicBezTo>
                <a:cubicBezTo>
                  <a:pt x="183633" y="68555"/>
                  <a:pt x="221430" y="84743"/>
                  <a:pt x="261257" y="87086"/>
                </a:cubicBezTo>
                <a:cubicBezTo>
                  <a:pt x="343505" y="91924"/>
                  <a:pt x="425668" y="98513"/>
                  <a:pt x="508000" y="101600"/>
                </a:cubicBezTo>
                <a:lnTo>
                  <a:pt x="1422400" y="130629"/>
                </a:lnTo>
                <a:cubicBezTo>
                  <a:pt x="1441752" y="159658"/>
                  <a:pt x="1467500" y="185322"/>
                  <a:pt x="1480457" y="217715"/>
                </a:cubicBezTo>
                <a:cubicBezTo>
                  <a:pt x="1490133" y="241905"/>
                  <a:pt x="1498905" y="266478"/>
                  <a:pt x="1509486" y="290286"/>
                </a:cubicBezTo>
                <a:cubicBezTo>
                  <a:pt x="1518273" y="310058"/>
                  <a:pt x="1530478" y="328254"/>
                  <a:pt x="1538514" y="348343"/>
                </a:cubicBezTo>
                <a:cubicBezTo>
                  <a:pt x="1549878" y="376753"/>
                  <a:pt x="1557867" y="406400"/>
                  <a:pt x="1567543" y="435429"/>
                </a:cubicBezTo>
                <a:cubicBezTo>
                  <a:pt x="1572381" y="449943"/>
                  <a:pt x="1579056" y="463970"/>
                  <a:pt x="1582057" y="478972"/>
                </a:cubicBezTo>
                <a:lnTo>
                  <a:pt x="1596572" y="551543"/>
                </a:lnTo>
                <a:cubicBezTo>
                  <a:pt x="1587499" y="778359"/>
                  <a:pt x="1568909" y="954355"/>
                  <a:pt x="1596572" y="1175658"/>
                </a:cubicBezTo>
                <a:cubicBezTo>
                  <a:pt x="1600367" y="1206020"/>
                  <a:pt x="1615924" y="1233715"/>
                  <a:pt x="1625600" y="1262743"/>
                </a:cubicBezTo>
                <a:lnTo>
                  <a:pt x="1640114" y="1306286"/>
                </a:lnTo>
                <a:lnTo>
                  <a:pt x="1654629" y="1349829"/>
                </a:lnTo>
                <a:cubicBezTo>
                  <a:pt x="1649791" y="1388534"/>
                  <a:pt x="1648287" y="1427803"/>
                  <a:pt x="1640114" y="1465943"/>
                </a:cubicBezTo>
                <a:cubicBezTo>
                  <a:pt x="1633703" y="1495863"/>
                  <a:pt x="1620762" y="1524000"/>
                  <a:pt x="1611086" y="1553029"/>
                </a:cubicBezTo>
                <a:cubicBezTo>
                  <a:pt x="1606248" y="1567543"/>
                  <a:pt x="1599573" y="1581570"/>
                  <a:pt x="1596572" y="1596572"/>
                </a:cubicBezTo>
                <a:lnTo>
                  <a:pt x="1582057" y="1669143"/>
                </a:lnTo>
                <a:cubicBezTo>
                  <a:pt x="1586008" y="1771858"/>
                  <a:pt x="1586933" y="2032224"/>
                  <a:pt x="1611086" y="2177143"/>
                </a:cubicBezTo>
                <a:cubicBezTo>
                  <a:pt x="1613601" y="2192234"/>
                  <a:pt x="1621397" y="2205975"/>
                  <a:pt x="1625600" y="2220686"/>
                </a:cubicBezTo>
                <a:cubicBezTo>
                  <a:pt x="1669469" y="2374230"/>
                  <a:pt x="1600161" y="2158882"/>
                  <a:pt x="1669143" y="2365829"/>
                </a:cubicBezTo>
                <a:lnTo>
                  <a:pt x="1683657" y="2409372"/>
                </a:lnTo>
                <a:lnTo>
                  <a:pt x="1698172" y="2452915"/>
                </a:lnTo>
                <a:cubicBezTo>
                  <a:pt x="1751780" y="2828177"/>
                  <a:pt x="1712101" y="2500455"/>
                  <a:pt x="1741714" y="3033486"/>
                </a:cubicBezTo>
                <a:cubicBezTo>
                  <a:pt x="1744411" y="3082033"/>
                  <a:pt x="1748836" y="3130572"/>
                  <a:pt x="1756229" y="3178629"/>
                </a:cubicBezTo>
                <a:cubicBezTo>
                  <a:pt x="1758555" y="3193751"/>
                  <a:pt x="1759925" y="3211354"/>
                  <a:pt x="1770743" y="3222172"/>
                </a:cubicBezTo>
                <a:lnTo>
                  <a:pt x="1770743" y="3193143"/>
                </a:lnTo>
              </a:path>
            </a:pathLst>
          </a:cu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4193609" y="1828800"/>
            <a:ext cx="1742734" cy="3178629"/>
          </a:xfrm>
          <a:custGeom>
            <a:avLst/>
            <a:gdLst>
              <a:gd name="connsiteX0" fmla="*/ 1742734 w 1742734"/>
              <a:gd name="connsiteY0" fmla="*/ 0 h 3178629"/>
              <a:gd name="connsiteX1" fmla="*/ 1220220 w 1742734"/>
              <a:gd name="connsiteY1" fmla="*/ 14514 h 3178629"/>
              <a:gd name="connsiteX2" fmla="*/ 987991 w 1742734"/>
              <a:gd name="connsiteY2" fmla="*/ 72571 h 3178629"/>
              <a:gd name="connsiteX3" fmla="*/ 944448 w 1742734"/>
              <a:gd name="connsiteY3" fmla="*/ 87086 h 3178629"/>
              <a:gd name="connsiteX4" fmla="*/ 900905 w 1742734"/>
              <a:gd name="connsiteY4" fmla="*/ 116114 h 3178629"/>
              <a:gd name="connsiteX5" fmla="*/ 857362 w 1742734"/>
              <a:gd name="connsiteY5" fmla="*/ 130629 h 3178629"/>
              <a:gd name="connsiteX6" fmla="*/ 770277 w 1742734"/>
              <a:gd name="connsiteY6" fmla="*/ 188686 h 3178629"/>
              <a:gd name="connsiteX7" fmla="*/ 726734 w 1742734"/>
              <a:gd name="connsiteY7" fmla="*/ 217714 h 3178629"/>
              <a:gd name="connsiteX8" fmla="*/ 596105 w 1742734"/>
              <a:gd name="connsiteY8" fmla="*/ 275771 h 3178629"/>
              <a:gd name="connsiteX9" fmla="*/ 509020 w 1742734"/>
              <a:gd name="connsiteY9" fmla="*/ 319314 h 3178629"/>
              <a:gd name="connsiteX10" fmla="*/ 450962 w 1742734"/>
              <a:gd name="connsiteY10" fmla="*/ 406400 h 3178629"/>
              <a:gd name="connsiteX11" fmla="*/ 392905 w 1742734"/>
              <a:gd name="connsiteY11" fmla="*/ 537029 h 3178629"/>
              <a:gd name="connsiteX12" fmla="*/ 378391 w 1742734"/>
              <a:gd name="connsiteY12" fmla="*/ 638629 h 3178629"/>
              <a:gd name="connsiteX13" fmla="*/ 349362 w 1742734"/>
              <a:gd name="connsiteY13" fmla="*/ 725714 h 3178629"/>
              <a:gd name="connsiteX14" fmla="*/ 334848 w 1742734"/>
              <a:gd name="connsiteY14" fmla="*/ 769257 h 3178629"/>
              <a:gd name="connsiteX15" fmla="*/ 305820 w 1742734"/>
              <a:gd name="connsiteY15" fmla="*/ 943429 h 3178629"/>
              <a:gd name="connsiteX16" fmla="*/ 276791 w 1742734"/>
              <a:gd name="connsiteY16" fmla="*/ 1161143 h 3178629"/>
              <a:gd name="connsiteX17" fmla="*/ 247762 w 1742734"/>
              <a:gd name="connsiteY17" fmla="*/ 1436914 h 3178629"/>
              <a:gd name="connsiteX18" fmla="*/ 233248 w 1742734"/>
              <a:gd name="connsiteY18" fmla="*/ 1480457 h 3178629"/>
              <a:gd name="connsiteX19" fmla="*/ 204220 w 1742734"/>
              <a:gd name="connsiteY19" fmla="*/ 1596571 h 3178629"/>
              <a:gd name="connsiteX20" fmla="*/ 175191 w 1742734"/>
              <a:gd name="connsiteY20" fmla="*/ 1741714 h 3178629"/>
              <a:gd name="connsiteX21" fmla="*/ 146162 w 1742734"/>
              <a:gd name="connsiteY21" fmla="*/ 1901371 h 3178629"/>
              <a:gd name="connsiteX22" fmla="*/ 131648 w 1742734"/>
              <a:gd name="connsiteY22" fmla="*/ 1988457 h 3178629"/>
              <a:gd name="connsiteX23" fmla="*/ 102620 w 1742734"/>
              <a:gd name="connsiteY23" fmla="*/ 2104571 h 3178629"/>
              <a:gd name="connsiteX24" fmla="*/ 73591 w 1742734"/>
              <a:gd name="connsiteY24" fmla="*/ 2235200 h 3178629"/>
              <a:gd name="connsiteX25" fmla="*/ 59077 w 1742734"/>
              <a:gd name="connsiteY25" fmla="*/ 2336800 h 3178629"/>
              <a:gd name="connsiteX26" fmla="*/ 44562 w 1742734"/>
              <a:gd name="connsiteY26" fmla="*/ 2481943 h 3178629"/>
              <a:gd name="connsiteX27" fmla="*/ 15534 w 1742734"/>
              <a:gd name="connsiteY27" fmla="*/ 2656114 h 3178629"/>
              <a:gd name="connsiteX28" fmla="*/ 1020 w 1742734"/>
              <a:gd name="connsiteY28" fmla="*/ 3178629 h 3178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42734" h="3178629">
                <a:moveTo>
                  <a:pt x="1742734" y="0"/>
                </a:moveTo>
                <a:cubicBezTo>
                  <a:pt x="1568563" y="4838"/>
                  <a:pt x="1394089" y="3175"/>
                  <a:pt x="1220220" y="14514"/>
                </a:cubicBezTo>
                <a:cubicBezTo>
                  <a:pt x="1133127" y="20194"/>
                  <a:pt x="1067275" y="46143"/>
                  <a:pt x="987991" y="72571"/>
                </a:cubicBezTo>
                <a:cubicBezTo>
                  <a:pt x="973477" y="77409"/>
                  <a:pt x="957178" y="78599"/>
                  <a:pt x="944448" y="87086"/>
                </a:cubicBezTo>
                <a:cubicBezTo>
                  <a:pt x="929934" y="96762"/>
                  <a:pt x="916507" y="108313"/>
                  <a:pt x="900905" y="116114"/>
                </a:cubicBezTo>
                <a:cubicBezTo>
                  <a:pt x="887221" y="122956"/>
                  <a:pt x="870736" y="123199"/>
                  <a:pt x="857362" y="130629"/>
                </a:cubicBezTo>
                <a:cubicBezTo>
                  <a:pt x="826865" y="147572"/>
                  <a:pt x="799305" y="169334"/>
                  <a:pt x="770277" y="188686"/>
                </a:cubicBezTo>
                <a:cubicBezTo>
                  <a:pt x="755763" y="198362"/>
                  <a:pt x="743283" y="212198"/>
                  <a:pt x="726734" y="217714"/>
                </a:cubicBezTo>
                <a:cubicBezTo>
                  <a:pt x="502067" y="292604"/>
                  <a:pt x="734106" y="206770"/>
                  <a:pt x="596105" y="275771"/>
                </a:cubicBezTo>
                <a:cubicBezTo>
                  <a:pt x="475928" y="335860"/>
                  <a:pt x="633799" y="236128"/>
                  <a:pt x="509020" y="319314"/>
                </a:cubicBezTo>
                <a:cubicBezTo>
                  <a:pt x="489667" y="348343"/>
                  <a:pt x="461994" y="373302"/>
                  <a:pt x="450962" y="406400"/>
                </a:cubicBezTo>
                <a:cubicBezTo>
                  <a:pt x="416418" y="510035"/>
                  <a:pt x="438907" y="468026"/>
                  <a:pt x="392905" y="537029"/>
                </a:cubicBezTo>
                <a:cubicBezTo>
                  <a:pt x="388067" y="570896"/>
                  <a:pt x="386084" y="605295"/>
                  <a:pt x="378391" y="638629"/>
                </a:cubicBezTo>
                <a:cubicBezTo>
                  <a:pt x="371511" y="668444"/>
                  <a:pt x="359038" y="696686"/>
                  <a:pt x="349362" y="725714"/>
                </a:cubicBezTo>
                <a:cubicBezTo>
                  <a:pt x="344524" y="740228"/>
                  <a:pt x="337363" y="754166"/>
                  <a:pt x="334848" y="769257"/>
                </a:cubicBezTo>
                <a:cubicBezTo>
                  <a:pt x="325172" y="827314"/>
                  <a:pt x="311149" y="884813"/>
                  <a:pt x="305820" y="943429"/>
                </a:cubicBezTo>
                <a:cubicBezTo>
                  <a:pt x="289499" y="1122952"/>
                  <a:pt x="304266" y="1051243"/>
                  <a:pt x="276791" y="1161143"/>
                </a:cubicBezTo>
                <a:cubicBezTo>
                  <a:pt x="274466" y="1184395"/>
                  <a:pt x="252736" y="1407069"/>
                  <a:pt x="247762" y="1436914"/>
                </a:cubicBezTo>
                <a:cubicBezTo>
                  <a:pt x="245247" y="1452005"/>
                  <a:pt x="237273" y="1465697"/>
                  <a:pt x="233248" y="1480457"/>
                </a:cubicBezTo>
                <a:cubicBezTo>
                  <a:pt x="222751" y="1518947"/>
                  <a:pt x="209862" y="1557076"/>
                  <a:pt x="204220" y="1596571"/>
                </a:cubicBezTo>
                <a:cubicBezTo>
                  <a:pt x="187541" y="1713317"/>
                  <a:pt x="200523" y="1665716"/>
                  <a:pt x="175191" y="1741714"/>
                </a:cubicBezTo>
                <a:cubicBezTo>
                  <a:pt x="138294" y="2000001"/>
                  <a:pt x="180381" y="1730276"/>
                  <a:pt x="146162" y="1901371"/>
                </a:cubicBezTo>
                <a:cubicBezTo>
                  <a:pt x="140390" y="1930229"/>
                  <a:pt x="137814" y="1959681"/>
                  <a:pt x="131648" y="1988457"/>
                </a:cubicBezTo>
                <a:cubicBezTo>
                  <a:pt x="123289" y="2027467"/>
                  <a:pt x="109179" y="2065218"/>
                  <a:pt x="102620" y="2104571"/>
                </a:cubicBezTo>
                <a:cubicBezTo>
                  <a:pt x="85590" y="2206748"/>
                  <a:pt x="97411" y="2163738"/>
                  <a:pt x="73591" y="2235200"/>
                </a:cubicBezTo>
                <a:cubicBezTo>
                  <a:pt x="68753" y="2269067"/>
                  <a:pt x="63074" y="2302824"/>
                  <a:pt x="59077" y="2336800"/>
                </a:cubicBezTo>
                <a:cubicBezTo>
                  <a:pt x="53396" y="2385089"/>
                  <a:pt x="51438" y="2433809"/>
                  <a:pt x="44562" y="2481943"/>
                </a:cubicBezTo>
                <a:cubicBezTo>
                  <a:pt x="11364" y="2714325"/>
                  <a:pt x="50558" y="2253329"/>
                  <a:pt x="15534" y="2656114"/>
                </a:cubicBezTo>
                <a:cubicBezTo>
                  <a:pt x="-5738" y="2900749"/>
                  <a:pt x="1020" y="2905102"/>
                  <a:pt x="1020" y="3178629"/>
                </a:cubicBezTo>
              </a:path>
            </a:pathLst>
          </a:cu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7030A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05715" y="6299199"/>
            <a:ext cx="758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99.7%</a:t>
            </a:r>
          </a:p>
        </p:txBody>
      </p:sp>
      <p:sp>
        <p:nvSpPr>
          <p:cNvPr id="16" name="Freeform 15"/>
          <p:cNvSpPr/>
          <p:nvPr/>
        </p:nvSpPr>
        <p:spPr>
          <a:xfrm>
            <a:off x="6589486" y="6052457"/>
            <a:ext cx="2699657" cy="552121"/>
          </a:xfrm>
          <a:custGeom>
            <a:avLst/>
            <a:gdLst>
              <a:gd name="connsiteX0" fmla="*/ 0 w 2699657"/>
              <a:gd name="connsiteY0" fmla="*/ 435429 h 552121"/>
              <a:gd name="connsiteX1" fmla="*/ 1857828 w 2699657"/>
              <a:gd name="connsiteY1" fmla="*/ 478972 h 552121"/>
              <a:gd name="connsiteX2" fmla="*/ 1959428 w 2699657"/>
              <a:gd name="connsiteY2" fmla="*/ 493486 h 552121"/>
              <a:gd name="connsiteX3" fmla="*/ 2104571 w 2699657"/>
              <a:gd name="connsiteY3" fmla="*/ 508000 h 552121"/>
              <a:gd name="connsiteX4" fmla="*/ 2148114 w 2699657"/>
              <a:gd name="connsiteY4" fmla="*/ 522514 h 552121"/>
              <a:gd name="connsiteX5" fmla="*/ 2583543 w 2699657"/>
              <a:gd name="connsiteY5" fmla="*/ 522514 h 552121"/>
              <a:gd name="connsiteX6" fmla="*/ 2598057 w 2699657"/>
              <a:gd name="connsiteY6" fmla="*/ 478972 h 552121"/>
              <a:gd name="connsiteX7" fmla="*/ 2656114 w 2699657"/>
              <a:gd name="connsiteY7" fmla="*/ 377372 h 552121"/>
              <a:gd name="connsiteX8" fmla="*/ 2685143 w 2699657"/>
              <a:gd name="connsiteY8" fmla="*/ 232229 h 552121"/>
              <a:gd name="connsiteX9" fmla="*/ 2699657 w 2699657"/>
              <a:gd name="connsiteY9" fmla="*/ 188686 h 552121"/>
              <a:gd name="connsiteX10" fmla="*/ 2685143 w 2699657"/>
              <a:gd name="connsiteY10" fmla="*/ 0 h 552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99657" h="552121">
                <a:moveTo>
                  <a:pt x="0" y="435429"/>
                </a:moveTo>
                <a:cubicBezTo>
                  <a:pt x="626609" y="686069"/>
                  <a:pt x="12354" y="450580"/>
                  <a:pt x="1857828" y="478972"/>
                </a:cubicBezTo>
                <a:cubicBezTo>
                  <a:pt x="1892034" y="479498"/>
                  <a:pt x="1925452" y="489489"/>
                  <a:pt x="1959428" y="493486"/>
                </a:cubicBezTo>
                <a:cubicBezTo>
                  <a:pt x="2007717" y="499167"/>
                  <a:pt x="2056190" y="503162"/>
                  <a:pt x="2104571" y="508000"/>
                </a:cubicBezTo>
                <a:cubicBezTo>
                  <a:pt x="2119085" y="512838"/>
                  <a:pt x="2132908" y="520824"/>
                  <a:pt x="2148114" y="522514"/>
                </a:cubicBezTo>
                <a:cubicBezTo>
                  <a:pt x="2365833" y="546705"/>
                  <a:pt x="2365824" y="537029"/>
                  <a:pt x="2583543" y="522514"/>
                </a:cubicBezTo>
                <a:cubicBezTo>
                  <a:pt x="2588381" y="508000"/>
                  <a:pt x="2592030" y="493034"/>
                  <a:pt x="2598057" y="478972"/>
                </a:cubicBezTo>
                <a:cubicBezTo>
                  <a:pt x="2620157" y="427404"/>
                  <a:pt x="2626957" y="421105"/>
                  <a:pt x="2656114" y="377372"/>
                </a:cubicBezTo>
                <a:cubicBezTo>
                  <a:pt x="2688905" y="278998"/>
                  <a:pt x="2651787" y="399009"/>
                  <a:pt x="2685143" y="232229"/>
                </a:cubicBezTo>
                <a:cubicBezTo>
                  <a:pt x="2688144" y="217227"/>
                  <a:pt x="2694819" y="203200"/>
                  <a:pt x="2699657" y="188686"/>
                </a:cubicBezTo>
                <a:lnTo>
                  <a:pt x="2685143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3278513" y="6154057"/>
            <a:ext cx="2512687" cy="522879"/>
          </a:xfrm>
          <a:custGeom>
            <a:avLst/>
            <a:gdLst>
              <a:gd name="connsiteX0" fmla="*/ 2512687 w 2512687"/>
              <a:gd name="connsiteY0" fmla="*/ 391886 h 522879"/>
              <a:gd name="connsiteX1" fmla="*/ 2280458 w 2512687"/>
              <a:gd name="connsiteY1" fmla="*/ 391886 h 522879"/>
              <a:gd name="connsiteX2" fmla="*/ 2222401 w 2512687"/>
              <a:gd name="connsiteY2" fmla="*/ 435429 h 522879"/>
              <a:gd name="connsiteX3" fmla="*/ 2164344 w 2512687"/>
              <a:gd name="connsiteY3" fmla="*/ 449943 h 522879"/>
              <a:gd name="connsiteX4" fmla="*/ 2120801 w 2512687"/>
              <a:gd name="connsiteY4" fmla="*/ 478972 h 522879"/>
              <a:gd name="connsiteX5" fmla="*/ 1845030 w 2512687"/>
              <a:gd name="connsiteY5" fmla="*/ 522514 h 522879"/>
              <a:gd name="connsiteX6" fmla="*/ 1467658 w 2512687"/>
              <a:gd name="connsiteY6" fmla="*/ 493486 h 522879"/>
              <a:gd name="connsiteX7" fmla="*/ 1395087 w 2512687"/>
              <a:gd name="connsiteY7" fmla="*/ 464457 h 522879"/>
              <a:gd name="connsiteX8" fmla="*/ 1249944 w 2512687"/>
              <a:gd name="connsiteY8" fmla="*/ 435429 h 522879"/>
              <a:gd name="connsiteX9" fmla="*/ 1177373 w 2512687"/>
              <a:gd name="connsiteY9" fmla="*/ 406400 h 522879"/>
              <a:gd name="connsiteX10" fmla="*/ 1133830 w 2512687"/>
              <a:gd name="connsiteY10" fmla="*/ 377372 h 522879"/>
              <a:gd name="connsiteX11" fmla="*/ 1061258 w 2512687"/>
              <a:gd name="connsiteY11" fmla="*/ 362857 h 522879"/>
              <a:gd name="connsiteX12" fmla="*/ 945144 w 2512687"/>
              <a:gd name="connsiteY12" fmla="*/ 319314 h 522879"/>
              <a:gd name="connsiteX13" fmla="*/ 829030 w 2512687"/>
              <a:gd name="connsiteY13" fmla="*/ 290286 h 522879"/>
              <a:gd name="connsiteX14" fmla="*/ 698401 w 2512687"/>
              <a:gd name="connsiteY14" fmla="*/ 261257 h 522879"/>
              <a:gd name="connsiteX15" fmla="*/ 495201 w 2512687"/>
              <a:gd name="connsiteY15" fmla="*/ 203200 h 522879"/>
              <a:gd name="connsiteX16" fmla="*/ 422630 w 2512687"/>
              <a:gd name="connsiteY16" fmla="*/ 188686 h 522879"/>
              <a:gd name="connsiteX17" fmla="*/ 103316 w 2512687"/>
              <a:gd name="connsiteY17" fmla="*/ 203200 h 522879"/>
              <a:gd name="connsiteX18" fmla="*/ 16230 w 2512687"/>
              <a:gd name="connsiteY18" fmla="*/ 217714 h 522879"/>
              <a:gd name="connsiteX19" fmla="*/ 1716 w 2512687"/>
              <a:gd name="connsiteY19" fmla="*/ 174172 h 522879"/>
              <a:gd name="connsiteX20" fmla="*/ 1716 w 2512687"/>
              <a:gd name="connsiteY20" fmla="*/ 0 h 522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512687" h="522879">
                <a:moveTo>
                  <a:pt x="2512687" y="391886"/>
                </a:moveTo>
                <a:cubicBezTo>
                  <a:pt x="2419746" y="373298"/>
                  <a:pt x="2395299" y="361262"/>
                  <a:pt x="2280458" y="391886"/>
                </a:cubicBezTo>
                <a:cubicBezTo>
                  <a:pt x="2257084" y="398119"/>
                  <a:pt x="2244038" y="424611"/>
                  <a:pt x="2222401" y="435429"/>
                </a:cubicBezTo>
                <a:cubicBezTo>
                  <a:pt x="2204559" y="444350"/>
                  <a:pt x="2183696" y="445105"/>
                  <a:pt x="2164344" y="449943"/>
                </a:cubicBezTo>
                <a:cubicBezTo>
                  <a:pt x="2149830" y="459619"/>
                  <a:pt x="2136742" y="471887"/>
                  <a:pt x="2120801" y="478972"/>
                </a:cubicBezTo>
                <a:cubicBezTo>
                  <a:pt x="2018294" y="524531"/>
                  <a:pt x="1972645" y="512698"/>
                  <a:pt x="1845030" y="522514"/>
                </a:cubicBezTo>
                <a:cubicBezTo>
                  <a:pt x="1632471" y="513273"/>
                  <a:pt x="1598110" y="542406"/>
                  <a:pt x="1467658" y="493486"/>
                </a:cubicBezTo>
                <a:cubicBezTo>
                  <a:pt x="1443263" y="484338"/>
                  <a:pt x="1420261" y="471170"/>
                  <a:pt x="1395087" y="464457"/>
                </a:cubicBezTo>
                <a:cubicBezTo>
                  <a:pt x="1347414" y="451744"/>
                  <a:pt x="1249944" y="435429"/>
                  <a:pt x="1249944" y="435429"/>
                </a:cubicBezTo>
                <a:cubicBezTo>
                  <a:pt x="1225754" y="425753"/>
                  <a:pt x="1200676" y="418052"/>
                  <a:pt x="1177373" y="406400"/>
                </a:cubicBezTo>
                <a:cubicBezTo>
                  <a:pt x="1161771" y="398599"/>
                  <a:pt x="1150163" y="383497"/>
                  <a:pt x="1133830" y="377372"/>
                </a:cubicBezTo>
                <a:cubicBezTo>
                  <a:pt x="1110731" y="368710"/>
                  <a:pt x="1085191" y="368840"/>
                  <a:pt x="1061258" y="362857"/>
                </a:cubicBezTo>
                <a:cubicBezTo>
                  <a:pt x="1010059" y="350057"/>
                  <a:pt x="1002867" y="337075"/>
                  <a:pt x="945144" y="319314"/>
                </a:cubicBezTo>
                <a:cubicBezTo>
                  <a:pt x="907012" y="307581"/>
                  <a:pt x="867904" y="299257"/>
                  <a:pt x="829030" y="290286"/>
                </a:cubicBezTo>
                <a:cubicBezTo>
                  <a:pt x="805109" y="284766"/>
                  <a:pt x="725235" y="271320"/>
                  <a:pt x="698401" y="261257"/>
                </a:cubicBezTo>
                <a:cubicBezTo>
                  <a:pt x="523230" y="195568"/>
                  <a:pt x="827989" y="269758"/>
                  <a:pt x="495201" y="203200"/>
                </a:cubicBezTo>
                <a:lnTo>
                  <a:pt x="422630" y="188686"/>
                </a:lnTo>
                <a:cubicBezTo>
                  <a:pt x="316192" y="193524"/>
                  <a:pt x="209593" y="195609"/>
                  <a:pt x="103316" y="203200"/>
                </a:cubicBezTo>
                <a:cubicBezTo>
                  <a:pt x="73962" y="205297"/>
                  <a:pt x="44527" y="225799"/>
                  <a:pt x="16230" y="217714"/>
                </a:cubicBezTo>
                <a:cubicBezTo>
                  <a:pt x="1520" y="213511"/>
                  <a:pt x="2734" y="189437"/>
                  <a:pt x="1716" y="174172"/>
                </a:cubicBezTo>
                <a:cubicBezTo>
                  <a:pt x="-2146" y="116243"/>
                  <a:pt x="1716" y="58057"/>
                  <a:pt x="1716" y="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5921829" y="5689599"/>
            <a:ext cx="508000" cy="46445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x̅</a:t>
            </a:r>
          </a:p>
        </p:txBody>
      </p:sp>
    </p:spTree>
    <p:extLst>
      <p:ext uri="{BB962C8B-B14F-4D97-AF65-F5344CB8AC3E}">
        <p14:creationId xmlns:p14="http://schemas.microsoft.com/office/powerpoint/2010/main" val="2506901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49680" y="48768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Font typeface="+mj-lt"/>
              <a:buAutoNum type="arabicPeriod" startAt="2"/>
            </a:pPr>
            <a:r>
              <a:rPr lang="en-US" sz="2400" dirty="0"/>
              <a:t>	</a:t>
            </a:r>
            <a:r>
              <a:rPr lang="en-US" sz="2800" b="1" dirty="0"/>
              <a:t>Distributions </a:t>
            </a:r>
            <a:endParaRPr lang="en-US" sz="2400" b="1" dirty="0"/>
          </a:p>
          <a:p>
            <a:pPr marL="457200" indent="-457200" algn="ctr">
              <a:buFont typeface="+mj-lt"/>
              <a:buAutoNum type="alphaLcParenR"/>
            </a:pPr>
            <a:r>
              <a:rPr lang="en-US" sz="2000" b="1" dirty="0">
                <a:solidFill>
                  <a:schemeClr val="accent5"/>
                </a:solidFill>
              </a:rPr>
              <a:t>Normal Distribution (Symmetry on the both sides of the central point) </a:t>
            </a:r>
          </a:p>
        </p:txBody>
      </p:sp>
      <p:pic>
        <p:nvPicPr>
          <p:cNvPr id="6146" name="Picture 2" descr="https://www.spcforexcel.com/files/images/hist_norma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743" y="1872343"/>
            <a:ext cx="6057533" cy="4354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://phillipmfeldman.org/mathematics/prime%20histogram%20normal,%202%205000%2020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5258" y="1741715"/>
            <a:ext cx="4977946" cy="4483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92705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37823" y="759823"/>
            <a:ext cx="5562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n-US" sz="2400" dirty="0"/>
              <a:t>	</a:t>
            </a:r>
            <a:r>
              <a:rPr lang="en-US" sz="2800" b="1" dirty="0"/>
              <a:t>Distributions </a:t>
            </a:r>
            <a:endParaRPr lang="en-US" sz="2400" b="1" dirty="0"/>
          </a:p>
          <a:p>
            <a:pPr marL="457200" indent="-457200">
              <a:buFont typeface="+mj-lt"/>
              <a:buAutoNum type="alphaLcParenR"/>
            </a:pPr>
            <a:r>
              <a:rPr lang="en-US" sz="2400" dirty="0">
                <a:solidFill>
                  <a:srgbClr val="0070C0"/>
                </a:solidFill>
              </a:rPr>
              <a:t>Distribution Anomalies </a:t>
            </a:r>
          </a:p>
          <a:p>
            <a:pPr marL="971550" lvl="1" indent="-514350">
              <a:buFont typeface="+mj-lt"/>
              <a:buAutoNum type="romanLcPeriod"/>
            </a:pPr>
            <a:r>
              <a:rPr lang="en-US" sz="2400" dirty="0">
                <a:solidFill>
                  <a:srgbClr val="0070C0"/>
                </a:solidFill>
              </a:rPr>
              <a:t>Skewness</a:t>
            </a:r>
          </a:p>
          <a:p>
            <a:pPr marL="971550" lvl="1" indent="-514350">
              <a:buFont typeface="+mj-lt"/>
              <a:buAutoNum type="romanLcPeriod"/>
            </a:pPr>
            <a:r>
              <a:rPr lang="en-US" sz="2400" dirty="0">
                <a:solidFill>
                  <a:srgbClr val="0070C0"/>
                </a:solidFill>
              </a:rPr>
              <a:t>Outliers </a:t>
            </a:r>
          </a:p>
        </p:txBody>
      </p:sp>
      <p:pic>
        <p:nvPicPr>
          <p:cNvPr id="8194" name="Picture 2" descr="http://www.mathbootcamps.com/wp-content/uploads/skewed-right-histogra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673" y="3077028"/>
            <a:ext cx="5099960" cy="3399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12800" y="2656114"/>
            <a:ext cx="4906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Skewed to the right: a tail extends out to the right.</a:t>
            </a:r>
          </a:p>
        </p:txBody>
      </p:sp>
      <p:pic>
        <p:nvPicPr>
          <p:cNvPr id="8196" name="Picture 4" descr="http://web.eecs.utk.edu/~leparker/Courses/CS302-Fall06/Notes/PQueues/expon_log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7974" y="3126014"/>
            <a:ext cx="4905375" cy="3289299"/>
          </a:xfrm>
          <a:prstGeom prst="rect">
            <a:avLst/>
          </a:prstGeom>
          <a:noFill/>
          <a:ln w="952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6617967" y="2649249"/>
            <a:ext cx="46569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Skewed to the left: a tail extends out to the left.</a:t>
            </a:r>
          </a:p>
        </p:txBody>
      </p:sp>
    </p:spTree>
    <p:extLst>
      <p:ext uri="{BB962C8B-B14F-4D97-AF65-F5344CB8AC3E}">
        <p14:creationId xmlns:p14="http://schemas.microsoft.com/office/powerpoint/2010/main" val="33159267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61310" y="413460"/>
            <a:ext cx="606829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n-US" sz="2400" dirty="0"/>
              <a:t>	</a:t>
            </a:r>
            <a:r>
              <a:rPr lang="en-US" sz="2800" b="1" dirty="0"/>
              <a:t>Distributions </a:t>
            </a:r>
            <a:endParaRPr lang="en-US" sz="2400" b="1" dirty="0"/>
          </a:p>
          <a:p>
            <a:pPr marL="457200" indent="-457200">
              <a:buFont typeface="+mj-lt"/>
              <a:buAutoNum type="alphaLcParenR"/>
            </a:pPr>
            <a:r>
              <a:rPr lang="en-US" sz="2400" dirty="0">
                <a:solidFill>
                  <a:srgbClr val="0070C0"/>
                </a:solidFill>
              </a:rPr>
              <a:t>Distribution Anomalies </a:t>
            </a:r>
          </a:p>
          <a:p>
            <a:pPr marL="971550" lvl="1" indent="-514350">
              <a:buFont typeface="+mj-lt"/>
              <a:buAutoNum type="romanLcPeriod"/>
            </a:pPr>
            <a:r>
              <a:rPr lang="en-US" sz="2400" dirty="0">
                <a:solidFill>
                  <a:srgbClr val="0070C0"/>
                </a:solidFill>
              </a:rPr>
              <a:t>Outliers (Histogram)  </a:t>
            </a:r>
          </a:p>
        </p:txBody>
      </p:sp>
      <p:pic>
        <p:nvPicPr>
          <p:cNvPr id="9218" name="Picture 2" descr="Image resul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5611" y="1813248"/>
            <a:ext cx="6139543" cy="4422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07240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37823" y="759823"/>
            <a:ext cx="55626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n-US" sz="2400" dirty="0"/>
              <a:t>	</a:t>
            </a:r>
            <a:r>
              <a:rPr lang="en-US" sz="2800" b="1" dirty="0"/>
              <a:t>Distributions </a:t>
            </a:r>
            <a:endParaRPr lang="en-US" sz="2400" b="1" dirty="0"/>
          </a:p>
          <a:p>
            <a:pPr marL="457200" indent="-457200">
              <a:buFont typeface="+mj-lt"/>
              <a:buAutoNum type="alphaLcParenR"/>
            </a:pPr>
            <a:r>
              <a:rPr lang="en-US" sz="2400" dirty="0">
                <a:solidFill>
                  <a:srgbClr val="0070C0"/>
                </a:solidFill>
              </a:rPr>
              <a:t>Distribution Anomalies </a:t>
            </a:r>
          </a:p>
          <a:p>
            <a:pPr marL="971550" lvl="1" indent="-514350">
              <a:buFont typeface="+mj-lt"/>
              <a:buAutoNum type="romanLcPeriod"/>
            </a:pPr>
            <a:r>
              <a:rPr lang="en-US" sz="2400" dirty="0">
                <a:solidFill>
                  <a:srgbClr val="0070C0"/>
                </a:solidFill>
              </a:rPr>
              <a:t>Outliers (Scatterplot) </a:t>
            </a:r>
          </a:p>
        </p:txBody>
      </p:sp>
      <p:pic>
        <p:nvPicPr>
          <p:cNvPr id="11266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2330" y="2105247"/>
            <a:ext cx="732118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5589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65006" y="759823"/>
            <a:ext cx="687926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n-US" sz="2400" dirty="0"/>
              <a:t>	</a:t>
            </a:r>
            <a:r>
              <a:rPr lang="en-US" sz="2800" b="1" dirty="0"/>
              <a:t>Distributions </a:t>
            </a:r>
            <a:endParaRPr lang="en-US" sz="2400" b="1" dirty="0"/>
          </a:p>
          <a:p>
            <a:pPr marL="457200" indent="-457200">
              <a:buFont typeface="+mj-lt"/>
              <a:buAutoNum type="alphaLcParenR"/>
            </a:pPr>
            <a:r>
              <a:rPr lang="en-US" sz="2400" dirty="0">
                <a:solidFill>
                  <a:srgbClr val="0070C0"/>
                </a:solidFill>
              </a:rPr>
              <a:t>Distribution Anomalies </a:t>
            </a:r>
          </a:p>
          <a:p>
            <a:pPr marL="971550" lvl="1" indent="-514350">
              <a:buFont typeface="+mj-lt"/>
              <a:buAutoNum type="romanLcPeriod"/>
            </a:pPr>
            <a:r>
              <a:rPr lang="en-US" sz="2400" dirty="0">
                <a:solidFill>
                  <a:srgbClr val="0070C0"/>
                </a:solidFill>
              </a:rPr>
              <a:t>Outliers (Boxplot /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70C0"/>
                </a:solidFill>
              </a:rPr>
              <a:t>Box and Whisker Diagram) </a:t>
            </a:r>
          </a:p>
        </p:txBody>
      </p:sp>
      <p:pic>
        <p:nvPicPr>
          <p:cNvPr id="10242" name="Picture 2" descr="http://blogs.sas.com/content/graphicallyspeaking/files/2015/12/Box_Connec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6012" y="2075711"/>
            <a:ext cx="6936618" cy="4161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41382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841" y="264694"/>
            <a:ext cx="10515600" cy="664912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Lets do one histogram…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371731"/>
              </p:ext>
            </p:extLst>
          </p:nvPr>
        </p:nvGraphicFramePr>
        <p:xfrm>
          <a:off x="359610" y="1074654"/>
          <a:ext cx="10781632" cy="54139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57" name="Image" r:id="rId3" imgW="17345880" imgH="8710920" progId="Photoshop.Image.13">
                  <p:embed/>
                </p:oleObj>
              </mc:Choice>
              <mc:Fallback>
                <p:oleObj name="Image" r:id="rId3" imgW="17345880" imgH="8710920" progId="Photoshop.Image.13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9610" y="1074654"/>
                        <a:ext cx="10781632" cy="54139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717206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http://www.britishsweets.com.au/image/cache/data/Chocolate/C00028-Galaxy-Chocolate-350x35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16" b="16695"/>
          <a:stretch/>
        </p:blipFill>
        <p:spPr bwMode="auto">
          <a:xfrm>
            <a:off x="10290627" y="1161142"/>
            <a:ext cx="1660525" cy="870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382" y="272802"/>
            <a:ext cx="8778240" cy="658519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405258" y="5747658"/>
            <a:ext cx="22439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5A63"/>
                </a:solidFill>
              </a:rPr>
              <a:t>Median Value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441543" y="3664858"/>
            <a:ext cx="19634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A1A9"/>
                </a:solidFill>
              </a:rPr>
              <a:t>Mean Value</a:t>
            </a:r>
          </a:p>
        </p:txBody>
      </p:sp>
      <p:pic>
        <p:nvPicPr>
          <p:cNvPr id="12290" name="Picture 2" descr="http://i1.mirror.co.uk/incoming/article6158810.ece/ALTERNATES/s615b/Bounty-Chocolate-bar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19" b="13569"/>
          <a:stretch/>
        </p:blipFill>
        <p:spPr bwMode="auto">
          <a:xfrm>
            <a:off x="10333831" y="319314"/>
            <a:ext cx="1586934" cy="769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4" name="Picture 6" descr="http://photo.elsoar.com/wp-content/images/Snickers-candy-chocolate-bar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6086" t="-71509" r="4487" b="11732"/>
          <a:stretch/>
        </p:blipFill>
        <p:spPr bwMode="auto">
          <a:xfrm>
            <a:off x="9434285" y="1319842"/>
            <a:ext cx="2583543" cy="1742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94677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http://www.mathsisfun.com/data/index.html</a:t>
            </a:r>
            <a:endParaRPr lang="en-US" dirty="0"/>
          </a:p>
          <a:p>
            <a:r>
              <a:rPr lang="en-US" u="sng" dirty="0">
                <a:hlinkClick r:id="rId3"/>
              </a:rPr>
              <a:t>http://blogs.psy.gla.ac.uk/stats/</a:t>
            </a:r>
            <a:r>
              <a:rPr lang="en-US" dirty="0"/>
              <a:t> </a:t>
            </a:r>
          </a:p>
          <a:p>
            <a:r>
              <a:rPr lang="en-US" u="sng" dirty="0">
                <a:hlinkClick r:id="rId4"/>
              </a:rPr>
              <a:t>http://www.davidmlane.com/hyperstat/probability.html</a:t>
            </a:r>
            <a:endParaRPr lang="en-US" u="sng" dirty="0"/>
          </a:p>
          <a:p>
            <a:r>
              <a:rPr lang="en-US" dirty="0">
                <a:hlinkClick r:id="rId5"/>
              </a:rPr>
              <a:t>http://www.ats.ucla.edu/stat/spss/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127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/>
          <a:lstStyle/>
          <a:p>
            <a:r>
              <a:rPr lang="en-US" dirty="0"/>
              <a:t>Statistics 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2860" y="1198793"/>
            <a:ext cx="8917940" cy="5110567"/>
          </a:xfr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2439851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1260" y="1024621"/>
            <a:ext cx="8917940" cy="5110567"/>
          </a:xfr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75260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8320" y="1143000"/>
            <a:ext cx="8001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 Descriptive stats or Univariate Stats </a:t>
            </a:r>
          </a:p>
          <a:p>
            <a:pPr algn="ctr"/>
            <a:endParaRPr lang="en-US" sz="2800" b="1" dirty="0"/>
          </a:p>
          <a:p>
            <a:pPr marL="514350" indent="-514350" algn="ctr">
              <a:buFont typeface="+mj-lt"/>
              <a:buAutoNum type="arabicPeriod"/>
            </a:pPr>
            <a:r>
              <a:rPr lang="en-US" sz="2800" b="1" dirty="0"/>
              <a:t>Central Tendency Measures 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Mean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Median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Mode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SD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17502" y="4136967"/>
            <a:ext cx="617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Question to </a:t>
            </a:r>
            <a:r>
              <a:rPr lang="en-US" dirty="0">
                <a:solidFill>
                  <a:srgbClr val="0070C0"/>
                </a:solidFill>
              </a:rPr>
              <a:t>Lyubomyr</a:t>
            </a:r>
            <a:r>
              <a:rPr lang="en-US" dirty="0"/>
              <a:t>…? How far is </a:t>
            </a:r>
            <a:r>
              <a:rPr lang="en-US" dirty="0" err="1">
                <a:solidFill>
                  <a:srgbClr val="FF0000"/>
                </a:solidFill>
              </a:rPr>
              <a:t>Anastahseia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? How far is </a:t>
            </a:r>
            <a:r>
              <a:rPr lang="en-US" dirty="0">
                <a:solidFill>
                  <a:srgbClr val="FF0000"/>
                </a:solidFill>
              </a:rPr>
              <a:t>James</a:t>
            </a:r>
            <a:r>
              <a:rPr lang="en-US" dirty="0"/>
              <a:t>? How far </a:t>
            </a:r>
            <a:r>
              <a:rPr lang="en-US" dirty="0">
                <a:solidFill>
                  <a:srgbClr val="FF0000"/>
                </a:solidFill>
              </a:rPr>
              <a:t>am I</a:t>
            </a:r>
            <a:r>
              <a:rPr lang="en-US" dirty="0"/>
              <a:t> ?  </a:t>
            </a:r>
          </a:p>
        </p:txBody>
      </p:sp>
    </p:spTree>
    <p:extLst>
      <p:ext uri="{BB962C8B-B14F-4D97-AF65-F5344CB8AC3E}">
        <p14:creationId xmlns:p14="http://schemas.microsoft.com/office/powerpoint/2010/main" val="1515072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44040" y="152400"/>
            <a:ext cx="800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 Descriptive stats or Univariate Stats 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US" sz="2800" b="1" dirty="0"/>
              <a:t>Central Tendency Measures</a:t>
            </a:r>
          </a:p>
          <a:p>
            <a:pPr algn="ctr"/>
            <a:r>
              <a:rPr lang="en-US" sz="2800" b="1" dirty="0"/>
              <a:t> 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b="1" dirty="0">
                <a:solidFill>
                  <a:schemeClr val="accent5"/>
                </a:solidFill>
              </a:rPr>
              <a:t>Mean (Average Value)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596677"/>
              </p:ext>
            </p:extLst>
          </p:nvPr>
        </p:nvGraphicFramePr>
        <p:xfrm>
          <a:off x="868679" y="2149634"/>
          <a:ext cx="11199923" cy="806926"/>
        </p:xfrm>
        <a:graphic>
          <a:graphicData uri="http://schemas.openxmlformats.org/drawingml/2006/table">
            <a:tbl>
              <a:tblPr/>
              <a:tblGrid>
                <a:gridCol w="2087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4034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Subject 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34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of Siblings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3" name="Group 12"/>
          <p:cNvGrpSpPr/>
          <p:nvPr/>
        </p:nvGrpSpPr>
        <p:grpSpPr>
          <a:xfrm>
            <a:off x="1104900" y="3216310"/>
            <a:ext cx="9172575" cy="2422490"/>
            <a:chOff x="-38100" y="3399190"/>
            <a:chExt cx="9172575" cy="2620535"/>
          </a:xfrm>
        </p:grpSpPr>
        <p:sp>
          <p:nvSpPr>
            <p:cNvPr id="9" name="Text Box 5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 bwMode="auto">
            <a:xfrm>
              <a:off x="-38100" y="3399190"/>
              <a:ext cx="9144000" cy="700705"/>
            </a:xfrm>
            <a:prstGeom prst="rect">
              <a:avLst/>
            </a:prstGeom>
            <a:blipFill rotWithShape="1">
              <a:blip r:embed="rId2"/>
              <a:stretch>
                <a:fillRect/>
              </a:stretch>
            </a:blipFill>
            <a:ln>
              <a:noFill/>
            </a:ln>
          </p:spPr>
          <p:txBody>
            <a:bodyPr/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noFill/>
                  <a:effectLst/>
                  <a:uLnTx/>
                  <a:uFillTx/>
                </a:rPr>
                <a:t> </a:t>
              </a:r>
            </a:p>
          </p:txBody>
        </p:sp>
        <p:sp>
          <p:nvSpPr>
            <p:cNvPr id="10" name="Text Box 5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 bwMode="auto">
            <a:xfrm>
              <a:off x="-9525" y="4099895"/>
              <a:ext cx="9144000" cy="700705"/>
            </a:xfrm>
            <a:prstGeom prst="rect">
              <a:avLst/>
            </a:prstGeom>
            <a:blipFill rotWithShape="1">
              <a:blip r:embed="rId3"/>
              <a:stretch>
                <a:fillRect/>
              </a:stretch>
            </a:blipFill>
            <a:ln>
              <a:noFill/>
            </a:ln>
          </p:spPr>
          <p:txBody>
            <a:bodyPr/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noFill/>
                  <a:effectLst/>
                  <a:uLnTx/>
                  <a:uFillTx/>
                </a:rPr>
                <a:t> </a:t>
              </a:r>
            </a:p>
          </p:txBody>
        </p:sp>
        <p:sp>
          <p:nvSpPr>
            <p:cNvPr id="11" name="Text Box 5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 bwMode="auto">
            <a:xfrm>
              <a:off x="-38100" y="4800600"/>
              <a:ext cx="9144000" cy="700705"/>
            </a:xfrm>
            <a:prstGeom prst="rect">
              <a:avLst/>
            </a:prstGeom>
            <a:blipFill rotWithShape="1">
              <a:blip r:embed="rId4"/>
              <a:stretch>
                <a:fillRect/>
              </a:stretch>
            </a:blipFill>
            <a:ln>
              <a:noFill/>
            </a:ln>
          </p:spPr>
          <p:txBody>
            <a:bodyPr/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noFill/>
                  <a:effectLst/>
                  <a:uLnTx/>
                  <a:uFillTx/>
                </a:rPr>
                <a:t> </a:t>
              </a:r>
            </a:p>
          </p:txBody>
        </p:sp>
        <p:sp>
          <p:nvSpPr>
            <p:cNvPr id="12" name="Text Box 5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 bwMode="auto">
            <a:xfrm>
              <a:off x="3886200" y="5496505"/>
              <a:ext cx="1524000" cy="523220"/>
            </a:xfrm>
            <a:prstGeom prst="rect">
              <a:avLst/>
            </a:prstGeom>
            <a:blipFill rotWithShape="1">
              <a:blip r:embed="rId5"/>
              <a:stretch>
                <a:fillRect/>
              </a:stretch>
            </a:blipFill>
            <a:ln>
              <a:noFill/>
            </a:ln>
          </p:spPr>
          <p:txBody>
            <a:bodyPr/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noFill/>
                  <a:effectLst/>
                  <a:uLnTx/>
                  <a:uFillTx/>
                </a:rPr>
                <a:t> 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914400" y="5730240"/>
            <a:ext cx="2026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5"/>
                </a:solidFill>
              </a:rPr>
              <a:t>Mean is  2.9</a:t>
            </a:r>
          </a:p>
        </p:txBody>
      </p:sp>
    </p:spTree>
    <p:extLst>
      <p:ext uri="{BB962C8B-B14F-4D97-AF65-F5344CB8AC3E}">
        <p14:creationId xmlns:p14="http://schemas.microsoft.com/office/powerpoint/2010/main" val="1969243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83080" y="289560"/>
            <a:ext cx="800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 Descriptive stats or Univariate Stats 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US" sz="2800" b="1" dirty="0"/>
              <a:t>Central Tendency Measures</a:t>
            </a:r>
          </a:p>
          <a:p>
            <a:pPr algn="ctr"/>
            <a:r>
              <a:rPr lang="en-US" sz="2800" b="1" dirty="0"/>
              <a:t> </a:t>
            </a:r>
          </a:p>
          <a:p>
            <a:pPr marL="914400" lvl="1" indent="-457200">
              <a:buFont typeface="+mj-lt"/>
              <a:buAutoNum type="alphaLcParenR" startAt="2"/>
            </a:pPr>
            <a:r>
              <a:rPr lang="en-US" sz="2400" b="1" dirty="0">
                <a:solidFill>
                  <a:schemeClr val="accent5"/>
                </a:solidFill>
              </a:rPr>
              <a:t>Median (Middle point among the ranked cases)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0228628"/>
              </p:ext>
            </p:extLst>
          </p:nvPr>
        </p:nvGraphicFramePr>
        <p:xfrm>
          <a:off x="746759" y="2378234"/>
          <a:ext cx="11199923" cy="806926"/>
        </p:xfrm>
        <a:graphic>
          <a:graphicData uri="http://schemas.openxmlformats.org/drawingml/2006/table">
            <a:tbl>
              <a:tblPr/>
              <a:tblGrid>
                <a:gridCol w="2087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4034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Subject 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34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of Siblings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318965"/>
              </p:ext>
            </p:extLst>
          </p:nvPr>
        </p:nvGraphicFramePr>
        <p:xfrm>
          <a:off x="753112" y="3581400"/>
          <a:ext cx="10951206" cy="1010444"/>
        </p:xfrm>
        <a:graphic>
          <a:graphicData uri="http://schemas.openxmlformats.org/drawingml/2006/table">
            <a:tbl>
              <a:tblPr/>
              <a:tblGrid>
                <a:gridCol w="2517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3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34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34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34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34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434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4341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4341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4341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4341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4025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chemeClr val="accent5"/>
                          </a:solidFill>
                          <a:effectLst/>
                          <a:latin typeface="Calibri" panose="020F0502020204030204" pitchFamily="34" charset="0"/>
                        </a:rPr>
                        <a:t>Subject 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chemeClr val="accent5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accent5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accent5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chemeClr val="accent5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chemeClr val="accent5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chemeClr val="accent5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chemeClr val="accent5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accent5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019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chemeClr val="accent5"/>
                          </a:solidFill>
                          <a:effectLst/>
                          <a:latin typeface="Calibri" panose="020F0502020204030204" pitchFamily="34" charset="0"/>
                        </a:rPr>
                        <a:t>Number of Siblings (Ranked)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chemeClr val="accent5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chemeClr val="accent5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chemeClr val="accent5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chemeClr val="accent5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chemeClr val="accent5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chemeClr val="accent5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chemeClr val="accent5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accent5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0" name="Freeform 29"/>
          <p:cNvSpPr/>
          <p:nvPr/>
        </p:nvSpPr>
        <p:spPr>
          <a:xfrm>
            <a:off x="7010400" y="4709160"/>
            <a:ext cx="1051560" cy="487680"/>
          </a:xfrm>
          <a:custGeom>
            <a:avLst/>
            <a:gdLst>
              <a:gd name="connsiteX0" fmla="*/ 0 w 1051560"/>
              <a:gd name="connsiteY0" fmla="*/ 15240 h 487680"/>
              <a:gd name="connsiteX1" fmla="*/ 30480 w 1051560"/>
              <a:gd name="connsiteY1" fmla="*/ 243840 h 487680"/>
              <a:gd name="connsiteX2" fmla="*/ 106680 w 1051560"/>
              <a:gd name="connsiteY2" fmla="*/ 335280 h 487680"/>
              <a:gd name="connsiteX3" fmla="*/ 152400 w 1051560"/>
              <a:gd name="connsiteY3" fmla="*/ 350520 h 487680"/>
              <a:gd name="connsiteX4" fmla="*/ 259080 w 1051560"/>
              <a:gd name="connsiteY4" fmla="*/ 411480 h 487680"/>
              <a:gd name="connsiteX5" fmla="*/ 320040 w 1051560"/>
              <a:gd name="connsiteY5" fmla="*/ 426720 h 487680"/>
              <a:gd name="connsiteX6" fmla="*/ 381000 w 1051560"/>
              <a:gd name="connsiteY6" fmla="*/ 457200 h 487680"/>
              <a:gd name="connsiteX7" fmla="*/ 457200 w 1051560"/>
              <a:gd name="connsiteY7" fmla="*/ 472440 h 487680"/>
              <a:gd name="connsiteX8" fmla="*/ 518160 w 1051560"/>
              <a:gd name="connsiteY8" fmla="*/ 487680 h 487680"/>
              <a:gd name="connsiteX9" fmla="*/ 731520 w 1051560"/>
              <a:gd name="connsiteY9" fmla="*/ 472440 h 487680"/>
              <a:gd name="connsiteX10" fmla="*/ 792480 w 1051560"/>
              <a:gd name="connsiteY10" fmla="*/ 457200 h 487680"/>
              <a:gd name="connsiteX11" fmla="*/ 883920 w 1051560"/>
              <a:gd name="connsiteY11" fmla="*/ 396240 h 487680"/>
              <a:gd name="connsiteX12" fmla="*/ 944880 w 1051560"/>
              <a:gd name="connsiteY12" fmla="*/ 304800 h 487680"/>
              <a:gd name="connsiteX13" fmla="*/ 990600 w 1051560"/>
              <a:gd name="connsiteY13" fmla="*/ 259080 h 487680"/>
              <a:gd name="connsiteX14" fmla="*/ 1051560 w 1051560"/>
              <a:gd name="connsiteY14" fmla="*/ 167640 h 487680"/>
              <a:gd name="connsiteX15" fmla="*/ 1036320 w 1051560"/>
              <a:gd name="connsiteY15" fmla="*/ 106680 h 487680"/>
              <a:gd name="connsiteX16" fmla="*/ 975360 w 1051560"/>
              <a:gd name="connsiteY16" fmla="*/ 0 h 487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51560" h="487680">
                <a:moveTo>
                  <a:pt x="0" y="15240"/>
                </a:moveTo>
                <a:cubicBezTo>
                  <a:pt x="10160" y="91440"/>
                  <a:pt x="13804" y="168796"/>
                  <a:pt x="30480" y="243840"/>
                </a:cubicBezTo>
                <a:cubicBezTo>
                  <a:pt x="35369" y="265842"/>
                  <a:pt x="92189" y="325619"/>
                  <a:pt x="106680" y="335280"/>
                </a:cubicBezTo>
                <a:cubicBezTo>
                  <a:pt x="120046" y="344191"/>
                  <a:pt x="138032" y="343336"/>
                  <a:pt x="152400" y="350520"/>
                </a:cubicBezTo>
                <a:cubicBezTo>
                  <a:pt x="240831" y="394736"/>
                  <a:pt x="152207" y="371403"/>
                  <a:pt x="259080" y="411480"/>
                </a:cubicBezTo>
                <a:cubicBezTo>
                  <a:pt x="278692" y="418834"/>
                  <a:pt x="300428" y="419366"/>
                  <a:pt x="320040" y="426720"/>
                </a:cubicBezTo>
                <a:cubicBezTo>
                  <a:pt x="341312" y="434697"/>
                  <a:pt x="359447" y="450016"/>
                  <a:pt x="381000" y="457200"/>
                </a:cubicBezTo>
                <a:cubicBezTo>
                  <a:pt x="405574" y="465391"/>
                  <a:pt x="431914" y="466821"/>
                  <a:pt x="457200" y="472440"/>
                </a:cubicBezTo>
                <a:cubicBezTo>
                  <a:pt x="477647" y="476984"/>
                  <a:pt x="497840" y="482600"/>
                  <a:pt x="518160" y="487680"/>
                </a:cubicBezTo>
                <a:cubicBezTo>
                  <a:pt x="589280" y="482600"/>
                  <a:pt x="660655" y="480314"/>
                  <a:pt x="731520" y="472440"/>
                </a:cubicBezTo>
                <a:cubicBezTo>
                  <a:pt x="752337" y="470127"/>
                  <a:pt x="773746" y="466567"/>
                  <a:pt x="792480" y="457200"/>
                </a:cubicBezTo>
                <a:cubicBezTo>
                  <a:pt x="825245" y="440817"/>
                  <a:pt x="883920" y="396240"/>
                  <a:pt x="883920" y="396240"/>
                </a:cubicBezTo>
                <a:cubicBezTo>
                  <a:pt x="904240" y="365760"/>
                  <a:pt x="918977" y="330703"/>
                  <a:pt x="944880" y="304800"/>
                </a:cubicBezTo>
                <a:cubicBezTo>
                  <a:pt x="960120" y="289560"/>
                  <a:pt x="977368" y="276093"/>
                  <a:pt x="990600" y="259080"/>
                </a:cubicBezTo>
                <a:cubicBezTo>
                  <a:pt x="1013090" y="230164"/>
                  <a:pt x="1051560" y="167640"/>
                  <a:pt x="1051560" y="167640"/>
                </a:cubicBezTo>
                <a:cubicBezTo>
                  <a:pt x="1046480" y="147320"/>
                  <a:pt x="1045687" y="125414"/>
                  <a:pt x="1036320" y="106680"/>
                </a:cubicBezTo>
                <a:cubicBezTo>
                  <a:pt x="972542" y="-20876"/>
                  <a:pt x="975360" y="56295"/>
                  <a:pt x="975360" y="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68680" y="5166360"/>
            <a:ext cx="2225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5"/>
                </a:solidFill>
              </a:rPr>
              <a:t>Median is  3</a:t>
            </a:r>
          </a:p>
        </p:txBody>
      </p:sp>
    </p:spTree>
    <p:extLst>
      <p:ext uri="{BB962C8B-B14F-4D97-AF65-F5344CB8AC3E}">
        <p14:creationId xmlns:p14="http://schemas.microsoft.com/office/powerpoint/2010/main" val="4638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83080" y="441960"/>
            <a:ext cx="800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 Descriptive stats or Univariate Stats 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US" sz="2800" b="1" dirty="0"/>
              <a:t>Central Tendency Measures</a:t>
            </a:r>
          </a:p>
          <a:p>
            <a:pPr algn="ctr"/>
            <a:r>
              <a:rPr lang="en-US" sz="2800" b="1" dirty="0"/>
              <a:t> </a:t>
            </a:r>
          </a:p>
          <a:p>
            <a:pPr marL="914400" lvl="1" indent="-457200">
              <a:buFont typeface="+mj-lt"/>
              <a:buAutoNum type="alphaLcParenR" startAt="3"/>
            </a:pPr>
            <a:r>
              <a:rPr lang="en-US" sz="2400" b="1" dirty="0">
                <a:solidFill>
                  <a:schemeClr val="accent5"/>
                </a:solidFill>
              </a:rPr>
              <a:t>Mode (Most frequent value among the distribution)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187617"/>
              </p:ext>
            </p:extLst>
          </p:nvPr>
        </p:nvGraphicFramePr>
        <p:xfrm>
          <a:off x="822959" y="2454434"/>
          <a:ext cx="11199923" cy="806926"/>
        </p:xfrm>
        <a:graphic>
          <a:graphicData uri="http://schemas.openxmlformats.org/drawingml/2006/table">
            <a:tbl>
              <a:tblPr/>
              <a:tblGrid>
                <a:gridCol w="2087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4034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Subject 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34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of Siblings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192350"/>
              </p:ext>
            </p:extLst>
          </p:nvPr>
        </p:nvGraphicFramePr>
        <p:xfrm>
          <a:off x="854710" y="3566954"/>
          <a:ext cx="4525010" cy="2312670"/>
        </p:xfrm>
        <a:graphic>
          <a:graphicData uri="http://schemas.openxmlformats.org/drawingml/2006/table">
            <a:tbl>
              <a:tblPr/>
              <a:tblGrid>
                <a:gridCol w="29095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5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of Siblings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Frequency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800" b="1" i="0" u="none" strike="noStrike" kern="1200" dirty="0">
                          <a:solidFill>
                            <a:schemeClr val="accent5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chemeClr val="accent5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883920" y="6065520"/>
            <a:ext cx="2225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5"/>
                </a:solidFill>
              </a:rPr>
              <a:t>Mode is  3</a:t>
            </a:r>
          </a:p>
        </p:txBody>
      </p:sp>
    </p:spTree>
    <p:extLst>
      <p:ext uri="{BB962C8B-B14F-4D97-AF65-F5344CB8AC3E}">
        <p14:creationId xmlns:p14="http://schemas.microsoft.com/office/powerpoint/2010/main" val="473960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83080" y="0"/>
            <a:ext cx="8001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 Descriptive stats or Univariate Stats 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US" sz="2800" b="1" dirty="0"/>
              <a:t>Central Tendency Measures</a:t>
            </a:r>
            <a:r>
              <a:rPr lang="en-US" sz="2800" b="1" dirty="0">
                <a:solidFill>
                  <a:schemeClr val="accent5"/>
                </a:solidFill>
              </a:rPr>
              <a:t> </a:t>
            </a:r>
          </a:p>
          <a:p>
            <a:pPr marL="914400" lvl="1" indent="-457200">
              <a:buFont typeface="+mj-lt"/>
              <a:buAutoNum type="alphaLcParenR" startAt="4"/>
            </a:pPr>
            <a:r>
              <a:rPr lang="en-US" sz="2400" b="1" dirty="0">
                <a:solidFill>
                  <a:schemeClr val="accent5"/>
                </a:solidFill>
              </a:rPr>
              <a:t>SD (</a:t>
            </a:r>
            <a:r>
              <a:rPr lang="en-US" sz="2400" dirty="0">
                <a:solidFill>
                  <a:schemeClr val="accent5"/>
                </a:solidFill>
              </a:rPr>
              <a:t>Location From Center</a:t>
            </a:r>
            <a:r>
              <a:rPr lang="en-US" sz="2400" b="1" dirty="0">
                <a:solidFill>
                  <a:schemeClr val="accent5"/>
                </a:solidFill>
              </a:rPr>
              <a:t>)</a:t>
            </a:r>
          </a:p>
          <a:p>
            <a:pPr lvl="1"/>
            <a:r>
              <a:rPr lang="en-US" altLang="en-US" sz="2400" dirty="0"/>
              <a:t>The standard deviation is the average error between the mean and the observations made (and so is a measure of how well the mean describes the actual data).</a:t>
            </a:r>
          </a:p>
          <a:p>
            <a:pPr lvl="1"/>
            <a:endParaRPr lang="en-US" sz="2400" b="1" dirty="0">
              <a:solidFill>
                <a:schemeClr val="accent5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8180712"/>
              </p:ext>
            </p:extLst>
          </p:nvPr>
        </p:nvGraphicFramePr>
        <p:xfrm>
          <a:off x="792479" y="2545874"/>
          <a:ext cx="11199923" cy="806926"/>
        </p:xfrm>
        <a:graphic>
          <a:graphicData uri="http://schemas.openxmlformats.org/drawingml/2006/table">
            <a:tbl>
              <a:tblPr/>
              <a:tblGrid>
                <a:gridCol w="2087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4034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Subject 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34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of Siblings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822960" y="5501640"/>
            <a:ext cx="2225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5"/>
                </a:solidFill>
              </a:rPr>
              <a:t>SD is  1.37</a:t>
            </a:r>
          </a:p>
        </p:txBody>
      </p:sp>
      <p:pic>
        <p:nvPicPr>
          <p:cNvPr id="4098" name="Picture 2" descr="https://spreadsheetsolving.com/wp-content/uploads/2013/06/techsmithworf21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4335" y="3742055"/>
            <a:ext cx="3705225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www.lyndenhuggins.com/hunting/info/targets/bullsey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6592" y="3688080"/>
            <a:ext cx="2821162" cy="2788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4603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44040" y="152400"/>
            <a:ext cx="800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 Descriptive stats or Univariate Stats 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US" sz="2800" b="1" dirty="0"/>
              <a:t>Central Tendency Measures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596677"/>
              </p:ext>
            </p:extLst>
          </p:nvPr>
        </p:nvGraphicFramePr>
        <p:xfrm>
          <a:off x="868679" y="2149634"/>
          <a:ext cx="11199923" cy="806926"/>
        </p:xfrm>
        <a:graphic>
          <a:graphicData uri="http://schemas.openxmlformats.org/drawingml/2006/table">
            <a:tbl>
              <a:tblPr/>
              <a:tblGrid>
                <a:gridCol w="2087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1123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4034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Subject 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34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of Siblings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827314" y="3988526"/>
            <a:ext cx="2026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5"/>
                </a:solidFill>
              </a:rPr>
              <a:t>Mean is  2.9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" y="5501640"/>
            <a:ext cx="2225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5"/>
                </a:solidFill>
              </a:rPr>
              <a:t>SD is  1.37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11349" y="5035006"/>
            <a:ext cx="2225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5"/>
                </a:solidFill>
              </a:rPr>
              <a:t>Mode is  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96109" y="4513217"/>
            <a:ext cx="2225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5"/>
                </a:solidFill>
              </a:rPr>
              <a:t>Median is  3</a:t>
            </a:r>
          </a:p>
        </p:txBody>
      </p:sp>
      <p:sp>
        <p:nvSpPr>
          <p:cNvPr id="4" name="Action Button: Help 3">
            <a:hlinkClick r:id="" action="ppaction://noaction" highlightClick="1"/>
          </p:cNvPr>
          <p:cNvSpPr/>
          <p:nvPr/>
        </p:nvSpPr>
        <p:spPr>
          <a:xfrm>
            <a:off x="6066972" y="3889830"/>
            <a:ext cx="2002971" cy="2322286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861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82008" y="1366453"/>
            <a:ext cx="9144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Font typeface="+mj-lt"/>
              <a:buAutoNum type="arabicPeriod" startAt="2"/>
            </a:pPr>
            <a:r>
              <a:rPr lang="en-US" sz="2400" dirty="0"/>
              <a:t>	</a:t>
            </a:r>
            <a:r>
              <a:rPr lang="en-US" sz="2800" b="1" dirty="0"/>
              <a:t>Distributions </a:t>
            </a:r>
            <a:endParaRPr lang="en-US" sz="2400" b="1" dirty="0"/>
          </a:p>
          <a:p>
            <a:pPr marL="457200" indent="-457200" algn="ctr">
              <a:buFont typeface="+mj-lt"/>
              <a:buAutoNum type="alphaLcParenR"/>
            </a:pPr>
            <a:r>
              <a:rPr lang="en-US" sz="2000" b="1" dirty="0">
                <a:solidFill>
                  <a:schemeClr val="accent5"/>
                </a:solidFill>
              </a:rPr>
              <a:t>Normal Distribution</a:t>
            </a:r>
          </a:p>
          <a:p>
            <a:pPr marL="457200" indent="-457200" algn="ctr">
              <a:buFont typeface="+mj-lt"/>
              <a:buAutoNum type="alphaLcParenR"/>
            </a:pPr>
            <a:r>
              <a:rPr lang="en-US" sz="2000" b="1" dirty="0">
                <a:solidFill>
                  <a:schemeClr val="accent5"/>
                </a:solidFill>
              </a:rPr>
              <a:t>Distribution Anomalies </a:t>
            </a:r>
          </a:p>
          <a:p>
            <a:pPr marL="514350" indent="-514350" algn="ctr">
              <a:buFont typeface="+mj-lt"/>
              <a:buAutoNum type="romanLcPeriod"/>
            </a:pPr>
            <a:r>
              <a:rPr lang="en-US" sz="2000" b="1" dirty="0">
                <a:solidFill>
                  <a:schemeClr val="accent5"/>
                </a:solidFill>
              </a:rPr>
              <a:t>Skewness</a:t>
            </a:r>
          </a:p>
          <a:p>
            <a:pPr marL="514350" indent="-514350" algn="ctr">
              <a:buFont typeface="+mj-lt"/>
              <a:buAutoNum type="romanLcPeriod"/>
            </a:pPr>
            <a:r>
              <a:rPr lang="en-US" sz="2000" b="1" dirty="0">
                <a:solidFill>
                  <a:schemeClr val="accent5"/>
                </a:solidFill>
              </a:rPr>
              <a:t>Outliers </a:t>
            </a:r>
          </a:p>
          <a:p>
            <a:pPr algn="ctr"/>
            <a:r>
              <a:rPr lang="en-US" sz="2000" b="1" dirty="0">
                <a:solidFill>
                  <a:schemeClr val="accent5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38953944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rigin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4B247E514BFF4D94B9D50160E72E60" ma:contentTypeVersion="9" ma:contentTypeDescription="Create a new document." ma:contentTypeScope="" ma:versionID="eaa020e9efd07ddc520f6278f2e5c0fd">
  <xsd:schema xmlns:xsd="http://www.w3.org/2001/XMLSchema" xmlns:xs="http://www.w3.org/2001/XMLSchema" xmlns:p="http://schemas.microsoft.com/office/2006/metadata/properties" xmlns:ns2="865ffdb0-4bfa-4c84-81c9-d49959b340f0" xmlns:ns3="edd932e8-530a-4e34-9710-7cde3b239461" targetNamespace="http://schemas.microsoft.com/office/2006/metadata/properties" ma:root="true" ma:fieldsID="8aa14e987c77926cfd4f927408164315" ns2:_="" ns3:_="">
    <xsd:import namespace="865ffdb0-4bfa-4c84-81c9-d49959b340f0"/>
    <xsd:import namespace="edd932e8-530a-4e34-9710-7cde3b2394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5ffdb0-4bfa-4c84-81c9-d49959b340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d932e8-530a-4e34-9710-7cde3b23946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D55049B-BC6F-4C56-9AFB-DDEC667D008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46E554-9E5C-431F-8A65-7F4E692368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5ffdb0-4bfa-4c84-81c9-d49959b340f0"/>
    <ds:schemaRef ds:uri="edd932e8-530a-4e34-9710-7cde3b2394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DB744F5-6E06-4E29-9A0A-CF129EF55EA5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6644</TotalTime>
  <Words>401</Words>
  <Application>Microsoft Office PowerPoint</Application>
  <PresentationFormat>Grand écran</PresentationFormat>
  <Paragraphs>225</Paragraphs>
  <Slides>20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20</vt:i4>
      </vt:variant>
    </vt:vector>
  </HeadingPairs>
  <TitlesOfParts>
    <vt:vector size="22" baseType="lpstr">
      <vt:lpstr>Office Theme</vt:lpstr>
      <vt:lpstr>Origin</vt:lpstr>
      <vt:lpstr>Recap Basic Statistical Concepts</vt:lpstr>
      <vt:lpstr>Statistics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Resources 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SADIK Kareem</dc:creator>
  <cp:lastModifiedBy>SADIK Kareem</cp:lastModifiedBy>
  <cp:revision>41</cp:revision>
  <dcterms:created xsi:type="dcterms:W3CDTF">2016-11-29T07:06:00Z</dcterms:created>
  <dcterms:modified xsi:type="dcterms:W3CDTF">2019-09-26T09:48:54Z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0x0101007C4B247E514BFF4D94B9D50160E72E60</vt:lpwstr>
  </property>
</Properties>
</file>