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  <p:sldMasterId id="2147483673" r:id="rId6"/>
  </p:sldMasterIdLst>
  <p:notesMasterIdLst>
    <p:notesMasterId r:id="rId47"/>
  </p:notesMasterIdLst>
  <p:sldIdLst>
    <p:sldId id="260" r:id="rId7"/>
    <p:sldId id="258" r:id="rId8"/>
    <p:sldId id="276" r:id="rId9"/>
    <p:sldId id="277" r:id="rId10"/>
    <p:sldId id="278" r:id="rId11"/>
    <p:sldId id="275" r:id="rId12"/>
    <p:sldId id="284" r:id="rId13"/>
    <p:sldId id="285" r:id="rId14"/>
    <p:sldId id="286" r:id="rId15"/>
    <p:sldId id="287" r:id="rId16"/>
    <p:sldId id="295" r:id="rId17"/>
    <p:sldId id="279" r:id="rId18"/>
    <p:sldId id="293" r:id="rId19"/>
    <p:sldId id="292" r:id="rId20"/>
    <p:sldId id="290" r:id="rId21"/>
    <p:sldId id="291" r:id="rId22"/>
    <p:sldId id="294" r:id="rId23"/>
    <p:sldId id="296" r:id="rId24"/>
    <p:sldId id="280" r:id="rId25"/>
    <p:sldId id="299" r:id="rId26"/>
    <p:sldId id="300" r:id="rId27"/>
    <p:sldId id="297" r:id="rId28"/>
    <p:sldId id="298" r:id="rId29"/>
    <p:sldId id="301" r:id="rId30"/>
    <p:sldId id="281" r:id="rId31"/>
    <p:sldId id="302" r:id="rId32"/>
    <p:sldId id="312" r:id="rId33"/>
    <p:sldId id="303" r:id="rId34"/>
    <p:sldId id="304" r:id="rId35"/>
    <p:sldId id="307" r:id="rId36"/>
    <p:sldId id="305" r:id="rId37"/>
    <p:sldId id="308" r:id="rId38"/>
    <p:sldId id="311" r:id="rId39"/>
    <p:sldId id="306" r:id="rId40"/>
    <p:sldId id="282" r:id="rId41"/>
    <p:sldId id="309" r:id="rId42"/>
    <p:sldId id="283" r:id="rId43"/>
    <p:sldId id="310" r:id="rId44"/>
    <p:sldId id="259" r:id="rId45"/>
    <p:sldId id="274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1A9"/>
    <a:srgbClr val="005A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60" d="100"/>
          <a:sy n="60" d="100"/>
        </p:scale>
        <p:origin x="1140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presProps" Target="presProps.xml"/><Relationship Id="rId8" Type="http://schemas.openxmlformats.org/officeDocument/2006/relationships/slide" Target="slides/slide2.xml"/><Relationship Id="rId51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135992-D533-49B0-B40D-6D1D35945F84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9129B8-AAAE-4C55-A83D-36A027257C9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798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2EF461D-FBE3-47FB-B7BB-43ED87662794}" type="slidenum">
              <a:rPr lang="en-US" smtClean="0">
                <a:solidFill>
                  <a:srgbClr val="000000"/>
                </a:solidFill>
              </a:rPr>
              <a:pPr eaLnBrk="1" hangingPunct="1"/>
              <a:t>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00409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If we take 100 samples,</a:t>
            </a:r>
            <a:r>
              <a:rPr lang="en-GB" baseline="0" dirty="0"/>
              <a:t> 95 of the constructed CI’s will contain the true mean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887776-ABAC-4685-A156-E445A609AADE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88249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test statistics has known</a:t>
            </a:r>
            <a:r>
              <a:rPr lang="en-GB" baseline="0" dirty="0"/>
              <a:t> properties, so we know how frequently different values occur. That allows is to establish how likely it is to obtain a </a:t>
            </a:r>
            <a:r>
              <a:rPr lang="en-GB" baseline="0" dirty="0" err="1"/>
              <a:t>ts</a:t>
            </a:r>
            <a:r>
              <a:rPr lang="en-GB" baseline="0" dirty="0"/>
              <a:t> of a certain size if there were no effect (if the null hypothesis was true). </a:t>
            </a:r>
          </a:p>
          <a:p>
            <a:r>
              <a:rPr lang="en-GB" baseline="0" dirty="0"/>
              <a:t>Why 0.05? Fishers criterion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/>
              <a:t>Probabilistic reasoning – if the null hypothesis is correct, the this test statistics is highly unlikely</a:t>
            </a:r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800" dirty="0"/>
              <a:t>(the H0 can never be true)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887776-ABAC-4685-A156-E445A609AADE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9252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F5733-84F8-4442-B47A-B4389621C969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859AA-E8EA-4123-9E2A-7F8AD72AF1C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535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F5733-84F8-4442-B47A-B4389621C969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859AA-E8EA-4123-9E2A-7F8AD72AF1C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652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F5733-84F8-4442-B47A-B4389621C969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859AA-E8EA-4123-9E2A-7F8AD72AF1C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9896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ame 13"/>
          <p:cNvSpPr/>
          <p:nvPr/>
        </p:nvSpPr>
        <p:spPr>
          <a:xfrm>
            <a:off x="9753600" y="990600"/>
            <a:ext cx="1930400" cy="1447800"/>
          </a:xfrm>
          <a:prstGeom prst="frame">
            <a:avLst/>
          </a:prstGeom>
          <a:solidFill>
            <a:schemeClr val="accent1"/>
          </a:solidFill>
          <a:ln>
            <a:solidFill>
              <a:schemeClr val="tx2"/>
            </a:solidFill>
          </a:ln>
          <a:scene3d>
            <a:camera prst="isometricTopUp"/>
            <a:lightRig rig="threePt" dir="t"/>
          </a:scene3d>
          <a:sp3d extrusionH="2540000" prstMaterial="legacyWirefram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3" name="L-Shape 12"/>
          <p:cNvSpPr/>
          <p:nvPr/>
        </p:nvSpPr>
        <p:spPr>
          <a:xfrm>
            <a:off x="4470400" y="3733800"/>
            <a:ext cx="1524000" cy="1143000"/>
          </a:xfrm>
          <a:prstGeom prst="corner">
            <a:avLst>
              <a:gd name="adj1" fmla="val 50000"/>
              <a:gd name="adj2" fmla="val 47594"/>
            </a:avLst>
          </a:prstGeom>
          <a:solidFill>
            <a:schemeClr val="accent1"/>
          </a:solidFill>
          <a:ln>
            <a:solidFill>
              <a:schemeClr val="tx2"/>
            </a:solidFill>
          </a:ln>
          <a:scene3d>
            <a:camera prst="isometricTopUp"/>
            <a:lightRig rig="threePt" dir="t"/>
          </a:scene3d>
          <a:sp3d extrusionH="2540000" prstMaterial="legacyWirefram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219200" y="5048250"/>
            <a:ext cx="9753600" cy="685800"/>
          </a:xfrm>
          <a:prstGeom prst="rect">
            <a:avLst/>
          </a:prstGeom>
          <a:solidFill>
            <a:schemeClr val="bg1"/>
          </a:solidFill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44800" y="457200"/>
            <a:ext cx="2438400" cy="1828800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  <a:scene3d>
            <a:camera prst="isometricTopUp"/>
            <a:lightRig rig="threePt" dir="t"/>
          </a:scene3d>
          <a:sp3d extrusionH="2540000" prstMaterial="legacyWirefram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2" name="L-Shape 11"/>
          <p:cNvSpPr/>
          <p:nvPr/>
        </p:nvSpPr>
        <p:spPr>
          <a:xfrm>
            <a:off x="1320800" y="2057400"/>
            <a:ext cx="2438400" cy="1828800"/>
          </a:xfrm>
          <a:prstGeom prst="corner">
            <a:avLst/>
          </a:prstGeom>
          <a:solidFill>
            <a:schemeClr val="accent1"/>
          </a:solidFill>
          <a:ln>
            <a:solidFill>
              <a:schemeClr val="tx2"/>
            </a:solidFill>
          </a:ln>
          <a:scene3d>
            <a:camera prst="isometricTopUp"/>
            <a:lightRig rig="threePt" dir="t"/>
          </a:scene3d>
          <a:sp3d extrusionH="2540000" prstMaterial="legacyWirefram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206500" y="3648075"/>
            <a:ext cx="9753600" cy="1280160"/>
          </a:xfrm>
          <a:prstGeom prst="rect">
            <a:avLst/>
          </a:prstGeom>
          <a:solidFill>
            <a:schemeClr val="bg1"/>
          </a:solidFill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625600" y="3886200"/>
            <a:ext cx="9144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 hasCustomPrompt="1"/>
          </p:nvPr>
        </p:nvSpPr>
        <p:spPr>
          <a:xfrm>
            <a:off x="1625600" y="5124450"/>
            <a:ext cx="9144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GB" dirty="0"/>
              <a:t>5</a:t>
            </a:r>
            <a:r>
              <a:rPr lang="en-GB" baseline="30000" dirty="0"/>
              <a:t>th </a:t>
            </a:r>
            <a:r>
              <a:rPr lang="en-GB" dirty="0"/>
              <a:t>- 9</a:t>
            </a:r>
            <a:r>
              <a:rPr lang="en-GB" baseline="30000" dirty="0"/>
              <a:t>th</a:t>
            </a:r>
            <a:r>
              <a:rPr lang="en-GB" dirty="0"/>
              <a:t> December 2011, Rome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206500" y="3648075"/>
            <a:ext cx="3048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219200" y="5048250"/>
            <a:ext cx="3048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15" name="Picture 2" descr="C:\Documents and Settings\amit.wadhwa\My Documents\Logos\VAM_Logo_Email_m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1" y="5857876"/>
            <a:ext cx="2952751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19638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21274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A79EB6-64A4-43B2-BA20-E23AB9030B11}" type="slidenum">
              <a:rPr lang="en-US" smtClean="0">
                <a:solidFill>
                  <a:srgbClr val="212745"/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212745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10972800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pic>
        <p:nvPicPr>
          <p:cNvPr id="7" name="Picture 2" descr="C:\Documents and Settings\amit.wadhwa\My Documents\Logos\VAM_Logo_Email_m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6770" y="6399084"/>
            <a:ext cx="2400265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96842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600" y="2971800"/>
            <a:ext cx="9144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27200" y="4267200"/>
            <a:ext cx="90424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34400" y="6355080"/>
            <a:ext cx="3048000" cy="365760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prstClr val="white"/>
                </a:solidFill>
                <a:latin typeface="Arial" charset="0"/>
              </a:rPr>
              <a:t>19/07/2010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64864" y="6355080"/>
            <a:ext cx="4632960" cy="365760"/>
          </a:xfrm>
        </p:spPr>
        <p:txBody>
          <a:bodyPr/>
          <a:lstStyle/>
          <a:p>
            <a:pPr>
              <a:defRPr/>
            </a:pPr>
            <a:endParaRPr lang="en-GB">
              <a:solidFill>
                <a:srgbClr val="B4DCF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26464" y="6355080"/>
            <a:ext cx="2027936" cy="365760"/>
          </a:xfrm>
        </p:spPr>
        <p:txBody>
          <a:bodyPr/>
          <a:lstStyle/>
          <a:p>
            <a:pPr>
              <a:defRPr/>
            </a:pPr>
            <a:fld id="{99EC8B24-6402-46B2-9A6C-442C9FE70A3A}" type="slidenum">
              <a:rPr lang="en-US" smtClean="0">
                <a:solidFill>
                  <a:srgbClr val="B4DCFA"/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B4DCFA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19200" y="2819400"/>
            <a:ext cx="97536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19200" y="2819400"/>
            <a:ext cx="3048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8344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21274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06D34C-560C-4714-B7DD-0260D1037F49}" type="slidenum">
              <a:rPr lang="en-US" smtClean="0">
                <a:solidFill>
                  <a:srgbClr val="212745"/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212745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5388864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176264" y="1216152"/>
            <a:ext cx="5388864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pic>
        <p:nvPicPr>
          <p:cNvPr id="10" name="Picture 2" descr="C:\Documents and Settings\amit.wadhwa\My Documents\Logos\VAM_Logo_Email_m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6770" y="6399084"/>
            <a:ext cx="2400265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45685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85875"/>
            <a:ext cx="5386917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7601" y="1295400"/>
            <a:ext cx="5389033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212745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FCE161-DD65-47A1-A6BC-304304387E7C}" type="slidenum">
              <a:rPr lang="en-US" smtClean="0">
                <a:solidFill>
                  <a:srgbClr val="212745"/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212745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133600"/>
            <a:ext cx="5384800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197600" y="2133600"/>
            <a:ext cx="5384800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pic>
        <p:nvPicPr>
          <p:cNvPr id="10" name="Picture 2" descr="C:\Documents and Settings\amit.wadhwa\My Documents\Logos\VAM_Logo_Email_m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6770" y="6399084"/>
            <a:ext cx="2400265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7148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212745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2B4CBE-8132-4A5D-A1A2-7A26FC45B72A}" type="slidenum">
              <a:rPr lang="en-US" smtClean="0">
                <a:solidFill>
                  <a:srgbClr val="212745"/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212745"/>
              </a:solidFill>
            </a:endParaRPr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7" name="Picture 2" descr="C:\Documents and Settings\amit.wadhwa\My Documents\Logos\VAM_Logo_Email_m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6770" y="6399084"/>
            <a:ext cx="2400265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04866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21274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924ED6-60DB-42EC-BF5B-A47A7C1862C8}" type="slidenum">
              <a:rPr lang="en-US" smtClean="0">
                <a:solidFill>
                  <a:srgbClr val="212745"/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212745"/>
              </a:solidFill>
            </a:endParaRPr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7" name="Picture 2" descr="C:\Documents and Settings\amit.wadhwa\My Documents\Logos\VAM_Logo_Email_m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6770" y="6399084"/>
            <a:ext cx="2400265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59960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2800" y="304800"/>
            <a:ext cx="33528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432800" y="1219201"/>
            <a:ext cx="33528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21274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8F5545-B85C-4BB6-ABA9-BC2274E4E4D8}" type="slidenum">
              <a:rPr lang="en-US" smtClean="0">
                <a:solidFill>
                  <a:srgbClr val="212745"/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212745"/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5220033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406400" y="304800"/>
            <a:ext cx="7620000" cy="5715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pic>
        <p:nvPicPr>
          <p:cNvPr id="11" name="Picture 2" descr="C:\Documents and Settings\amit.wadhwa\My Documents\Logos\VAM_Logo_Email_m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6770" y="6399084"/>
            <a:ext cx="2400265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70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F5733-84F8-4442-B47A-B4389621C969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859AA-E8EA-4123-9E2A-7F8AD72AF1C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5180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00856"/>
            <a:ext cx="109728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600" y="1905000"/>
            <a:ext cx="109728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219200"/>
            <a:ext cx="109728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534400" y="6356350"/>
            <a:ext cx="3052064" cy="365760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prstClr val="white"/>
                </a:solidFill>
                <a:latin typeface="Arial" charset="0"/>
              </a:rPr>
              <a:t>19/07/2010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B4DCF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647006-D238-4F8C-B409-930505CBC4DE}" type="slidenum">
              <a:rPr lang="en-US" smtClean="0">
                <a:solidFill>
                  <a:srgbClr val="B4DCFA"/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B4DCFA"/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9600" y="500856"/>
            <a:ext cx="24384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5527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21274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10F5F0-B564-4EF6-95D2-5E6ECE2B0BA1}" type="slidenum">
              <a:rPr lang="en-US" smtClean="0">
                <a:solidFill>
                  <a:srgbClr val="212745"/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212745"/>
              </a:solidFill>
            </a:endParaRPr>
          </a:p>
        </p:txBody>
      </p:sp>
      <p:pic>
        <p:nvPicPr>
          <p:cNvPr id="7" name="Picture 2" descr="C:\Documents and Settings\amit.wadhwa\My Documents\Logos\VAM_Logo_Email_m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6770" y="6399084"/>
            <a:ext cx="2400265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24789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21274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D6BB05-A25D-4C93-BD95-B97656FC3C79}" type="slidenum">
              <a:rPr lang="en-US" smtClean="0">
                <a:solidFill>
                  <a:srgbClr val="212745"/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212745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5814836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10" name="Picture 2" descr="C:\Documents and Settings\amit.wadhwa\My Documents\Logos\VAM_Logo_Email_m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6770" y="6399084"/>
            <a:ext cx="2400265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15302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1600" y="152400"/>
            <a:ext cx="9135533" cy="8509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0"/>
            <a:ext cx="11176000" cy="4800600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icon to add table</a:t>
            </a:r>
            <a:endParaRPr lang="en-GB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737600" y="6553201"/>
            <a:ext cx="2844800" cy="1682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B4E806-FE7A-4D50-9EC1-242881ADC06E}" type="slidenum">
              <a:rPr lang="en-US">
                <a:solidFill>
                  <a:srgbClr val="212745"/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2127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6803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ame 13"/>
          <p:cNvSpPr/>
          <p:nvPr/>
        </p:nvSpPr>
        <p:spPr>
          <a:xfrm>
            <a:off x="9753600" y="990600"/>
            <a:ext cx="1930400" cy="1447800"/>
          </a:xfrm>
          <a:prstGeom prst="frame">
            <a:avLst/>
          </a:prstGeom>
          <a:solidFill>
            <a:schemeClr val="accent1"/>
          </a:solidFill>
          <a:ln>
            <a:solidFill>
              <a:schemeClr val="tx2"/>
            </a:solidFill>
          </a:ln>
          <a:scene3d>
            <a:camera prst="isometricTopUp"/>
            <a:lightRig rig="threePt" dir="t"/>
          </a:scene3d>
          <a:sp3d extrusionH="2540000" prstMaterial="legacyWirefram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33CCCC"/>
              </a:buClr>
              <a:buFont typeface="Wingdings" pitchFamily="2" charset="2"/>
              <a:buNone/>
            </a:pPr>
            <a:endParaRPr lang="en-US" sz="2600" dirty="0">
              <a:solidFill>
                <a:prstClr val="white"/>
              </a:solidFill>
            </a:endParaRPr>
          </a:p>
        </p:txBody>
      </p:sp>
      <p:sp>
        <p:nvSpPr>
          <p:cNvPr id="13" name="L-Shape 12"/>
          <p:cNvSpPr/>
          <p:nvPr/>
        </p:nvSpPr>
        <p:spPr>
          <a:xfrm>
            <a:off x="4470400" y="3733800"/>
            <a:ext cx="1524000" cy="1143000"/>
          </a:xfrm>
          <a:prstGeom prst="corner">
            <a:avLst>
              <a:gd name="adj1" fmla="val 50000"/>
              <a:gd name="adj2" fmla="val 47594"/>
            </a:avLst>
          </a:prstGeom>
          <a:solidFill>
            <a:schemeClr val="accent1"/>
          </a:solidFill>
          <a:ln>
            <a:solidFill>
              <a:schemeClr val="tx2"/>
            </a:solidFill>
          </a:ln>
          <a:scene3d>
            <a:camera prst="isometricTopUp"/>
            <a:lightRig rig="threePt" dir="t"/>
          </a:scene3d>
          <a:sp3d extrusionH="2540000" prstMaterial="legacyWirefram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33CCCC"/>
              </a:buClr>
              <a:buFont typeface="Wingdings" pitchFamily="2" charset="2"/>
              <a:buNone/>
            </a:pPr>
            <a:endParaRPr lang="en-US" sz="2600" dirty="0">
              <a:solidFill>
                <a:prstClr val="white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219200" y="5048250"/>
            <a:ext cx="9753600" cy="685800"/>
          </a:xfrm>
          <a:prstGeom prst="rect">
            <a:avLst/>
          </a:prstGeom>
          <a:solidFill>
            <a:schemeClr val="bg1"/>
          </a:solidFill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33CCCC"/>
              </a:buClr>
              <a:buFont typeface="Wingdings" pitchFamily="2" charset="2"/>
              <a:buNone/>
            </a:pPr>
            <a:endParaRPr lang="en-US" sz="26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44800" y="457200"/>
            <a:ext cx="2438400" cy="1828800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  <a:scene3d>
            <a:camera prst="isometricTopUp"/>
            <a:lightRig rig="threePt" dir="t"/>
          </a:scene3d>
          <a:sp3d extrusionH="2540000" prstMaterial="legacyWirefram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33CCCC"/>
              </a:buClr>
              <a:buFont typeface="Wingdings" pitchFamily="2" charset="2"/>
              <a:buNone/>
            </a:pPr>
            <a:endParaRPr lang="en-US" sz="2600" dirty="0">
              <a:solidFill>
                <a:prstClr val="white"/>
              </a:solidFill>
            </a:endParaRPr>
          </a:p>
        </p:txBody>
      </p:sp>
      <p:sp>
        <p:nvSpPr>
          <p:cNvPr id="12" name="L-Shape 11"/>
          <p:cNvSpPr/>
          <p:nvPr/>
        </p:nvSpPr>
        <p:spPr>
          <a:xfrm>
            <a:off x="1320800" y="2057400"/>
            <a:ext cx="2438400" cy="1828800"/>
          </a:xfrm>
          <a:prstGeom prst="corner">
            <a:avLst/>
          </a:prstGeom>
          <a:solidFill>
            <a:schemeClr val="accent1"/>
          </a:solidFill>
          <a:ln>
            <a:solidFill>
              <a:schemeClr val="tx2"/>
            </a:solidFill>
          </a:ln>
          <a:scene3d>
            <a:camera prst="isometricTopUp"/>
            <a:lightRig rig="threePt" dir="t"/>
          </a:scene3d>
          <a:sp3d extrusionH="2540000" prstMaterial="legacyWirefram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33CCCC"/>
              </a:buClr>
              <a:buFont typeface="Wingdings" pitchFamily="2" charset="2"/>
              <a:buNone/>
            </a:pPr>
            <a:endParaRPr lang="en-US" sz="2600" dirty="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206500" y="3648075"/>
            <a:ext cx="9753600" cy="1280160"/>
          </a:xfrm>
          <a:prstGeom prst="rect">
            <a:avLst/>
          </a:prstGeom>
          <a:solidFill>
            <a:schemeClr val="bg1"/>
          </a:solidFill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33CCCC"/>
              </a:buClr>
              <a:buFont typeface="Wingdings" pitchFamily="2" charset="2"/>
              <a:buNone/>
            </a:pPr>
            <a:endParaRPr lang="en-US" sz="260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625600" y="3886200"/>
            <a:ext cx="9144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 hasCustomPrompt="1"/>
          </p:nvPr>
        </p:nvSpPr>
        <p:spPr>
          <a:xfrm>
            <a:off x="1625600" y="5124450"/>
            <a:ext cx="9144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GB" dirty="0"/>
              <a:t>5</a:t>
            </a:r>
            <a:r>
              <a:rPr lang="en-GB" baseline="30000" dirty="0"/>
              <a:t>th </a:t>
            </a:r>
            <a:r>
              <a:rPr lang="en-GB" dirty="0"/>
              <a:t>- 9</a:t>
            </a:r>
            <a:r>
              <a:rPr lang="en-GB" baseline="30000" dirty="0"/>
              <a:t>th</a:t>
            </a:r>
            <a:r>
              <a:rPr lang="en-GB" dirty="0"/>
              <a:t> December 2011, Rome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206500" y="3648075"/>
            <a:ext cx="3048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33CCCC"/>
              </a:buClr>
              <a:buFont typeface="Wingdings" pitchFamily="2" charset="2"/>
              <a:buNone/>
            </a:pPr>
            <a:endParaRPr lang="en-US" sz="2600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219200" y="5048250"/>
            <a:ext cx="3048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33CCCC"/>
              </a:buClr>
              <a:buFont typeface="Wingdings" pitchFamily="2" charset="2"/>
              <a:buNone/>
            </a:pPr>
            <a:endParaRPr lang="en-US" sz="2600">
              <a:solidFill>
                <a:prstClr val="white"/>
              </a:solidFill>
            </a:endParaRPr>
          </a:p>
        </p:txBody>
      </p:sp>
      <p:pic>
        <p:nvPicPr>
          <p:cNvPr id="15" name="Picture 2" descr="C:\Documents and Settings\amit.wadhwa\My Documents\Logos\VAM_Logo_Email_m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1" y="5857876"/>
            <a:ext cx="2952751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70266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21274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44BD23-C18E-4CAC-AA3C-BC4706E15662}" type="slidenum">
              <a:rPr lang="en-GB" smtClean="0">
                <a:solidFill>
                  <a:srgbClr val="212745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212745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10972800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pic>
        <p:nvPicPr>
          <p:cNvPr id="7" name="Picture 2" descr="C:\Documents and Settings\amit.wadhwa\My Documents\Logos\VAM_Logo_Email_m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6770" y="6399084"/>
            <a:ext cx="2400265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16614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600" y="2971800"/>
            <a:ext cx="9144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27200" y="4267200"/>
            <a:ext cx="90424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34400" y="6355080"/>
            <a:ext cx="3048000" cy="365760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33CCCC"/>
              </a:buClr>
              <a:buFont typeface="Wingdings" pitchFamily="2" charset="2"/>
              <a:buNone/>
              <a:defRPr/>
            </a:pPr>
            <a:endParaRPr lang="en-US" altLang="en-US" sz="2600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64864" y="6355080"/>
            <a:ext cx="4632960" cy="365760"/>
          </a:xfrm>
        </p:spPr>
        <p:txBody>
          <a:bodyPr/>
          <a:lstStyle/>
          <a:p>
            <a:pPr>
              <a:defRPr/>
            </a:pPr>
            <a:endParaRPr lang="en-GB">
              <a:solidFill>
                <a:srgbClr val="B4DCF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26464" y="6355080"/>
            <a:ext cx="2027936" cy="365760"/>
          </a:xfrm>
        </p:spPr>
        <p:txBody>
          <a:bodyPr/>
          <a:lstStyle/>
          <a:p>
            <a:pPr>
              <a:defRPr/>
            </a:pPr>
            <a:fld id="{5655B4B7-1CB1-4632-B325-E48EE423A62E}" type="slidenum">
              <a:rPr lang="en-GB" smtClean="0">
                <a:solidFill>
                  <a:srgbClr val="B4DCFA"/>
                </a:solidFill>
              </a:rPr>
              <a:pPr>
                <a:defRPr/>
              </a:pPr>
              <a:t>‹N°›</a:t>
            </a:fld>
            <a:endParaRPr lang="en-GB">
              <a:solidFill>
                <a:srgbClr val="B4DCFA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19200" y="2819400"/>
            <a:ext cx="97536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33CCCC"/>
              </a:buClr>
              <a:buFont typeface="Wingdings" pitchFamily="2" charset="2"/>
              <a:buNone/>
            </a:pPr>
            <a:endParaRPr lang="en-US" sz="26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19200" y="2819400"/>
            <a:ext cx="3048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33CCCC"/>
              </a:buClr>
              <a:buFont typeface="Wingdings" pitchFamily="2" charset="2"/>
              <a:buNone/>
            </a:pPr>
            <a:endParaRPr lang="en-US" sz="26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3729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21274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251A98-87DF-4E42-9E99-72F750D0EEEA}" type="slidenum">
              <a:rPr lang="en-GB" smtClean="0">
                <a:solidFill>
                  <a:srgbClr val="212745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212745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5388864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176264" y="1216152"/>
            <a:ext cx="5388864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pic>
        <p:nvPicPr>
          <p:cNvPr id="10" name="Picture 2" descr="C:\Documents and Settings\amit.wadhwa\My Documents\Logos\VAM_Logo_Email_m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6770" y="6399084"/>
            <a:ext cx="2400265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68665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85875"/>
            <a:ext cx="5386917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7601" y="1295400"/>
            <a:ext cx="5389033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212745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6A6292-D6BC-4805-90AA-5DCB0F80BD9F}" type="slidenum">
              <a:rPr lang="en-GB" smtClean="0">
                <a:solidFill>
                  <a:srgbClr val="212745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212745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133600"/>
            <a:ext cx="5384800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197600" y="2133600"/>
            <a:ext cx="5384800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pic>
        <p:nvPicPr>
          <p:cNvPr id="10" name="Picture 2" descr="C:\Documents and Settings\amit.wadhwa\My Documents\Logos\VAM_Logo_Email_m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6770" y="6399084"/>
            <a:ext cx="2400265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64699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212745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26A37E-6F6C-480E-B636-3ACC994481AE}" type="slidenum">
              <a:rPr lang="en-GB" smtClean="0">
                <a:solidFill>
                  <a:srgbClr val="212745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212745"/>
              </a:solidFill>
            </a:endParaRPr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33CCCC"/>
              </a:buClr>
              <a:buFont typeface="Wingdings" pitchFamily="2" charset="2"/>
              <a:buNone/>
            </a:pPr>
            <a:endParaRPr lang="en-US" sz="2600">
              <a:solidFill>
                <a:prstClr val="white"/>
              </a:solidFill>
            </a:endParaRPr>
          </a:p>
        </p:txBody>
      </p:sp>
      <p:pic>
        <p:nvPicPr>
          <p:cNvPr id="7" name="Picture 2" descr="C:\Documents and Settings\amit.wadhwa\My Documents\Logos\VAM_Logo_Email_m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6770" y="6399084"/>
            <a:ext cx="2400265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5411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F5733-84F8-4442-B47A-B4389621C969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859AA-E8EA-4123-9E2A-7F8AD72AF1C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6731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21274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61BA41-97DD-45DA-86C8-ABFFD5CC7582}" type="slidenum">
              <a:rPr lang="en-GB" smtClean="0">
                <a:solidFill>
                  <a:srgbClr val="212745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212745"/>
              </a:solidFill>
            </a:endParaRPr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33CCCC"/>
              </a:buClr>
              <a:buFont typeface="Wingdings" pitchFamily="2" charset="2"/>
              <a:buNone/>
            </a:pPr>
            <a:endParaRPr lang="en-US" sz="26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33CCCC"/>
              </a:buClr>
              <a:buFont typeface="Wingdings" pitchFamily="2" charset="2"/>
              <a:buNone/>
            </a:pPr>
            <a:endParaRPr lang="en-US" sz="2600">
              <a:solidFill>
                <a:prstClr val="white"/>
              </a:solidFill>
            </a:endParaRPr>
          </a:p>
        </p:txBody>
      </p:sp>
      <p:pic>
        <p:nvPicPr>
          <p:cNvPr id="7" name="Picture 2" descr="C:\Documents and Settings\amit.wadhwa\My Documents\Logos\VAM_Logo_Email_m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6770" y="6399084"/>
            <a:ext cx="2400265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0394426"/>
      </p:ext>
    </p:extLst>
  </p:cSld>
  <p:clrMapOvr>
    <a:masterClrMapping/>
  </p:clrMapOvr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2800" y="304800"/>
            <a:ext cx="33528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432800" y="1219201"/>
            <a:ext cx="33528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21274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C9EC07-D479-4355-BF0B-F819F31EE408}" type="slidenum">
              <a:rPr lang="en-GB" smtClean="0">
                <a:solidFill>
                  <a:srgbClr val="212745"/>
                </a:solidFill>
              </a:rPr>
              <a:pPr>
                <a:defRPr/>
              </a:pPr>
              <a:t>‹N°›</a:t>
            </a:fld>
            <a:endParaRPr lang="en-GB">
              <a:solidFill>
                <a:srgbClr val="212745"/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33CCCC"/>
              </a:buClr>
              <a:buFont typeface="Wingdings" pitchFamily="2" charset="2"/>
              <a:buNone/>
            </a:pPr>
            <a:endParaRPr lang="en-US" sz="26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5220033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33CCCC"/>
              </a:buClr>
              <a:buFont typeface="Wingdings" pitchFamily="2" charset="2"/>
              <a:buNone/>
            </a:pPr>
            <a:endParaRPr lang="en-US" sz="26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33CCCC"/>
              </a:buClr>
              <a:buFont typeface="Wingdings" pitchFamily="2" charset="2"/>
              <a:buNone/>
            </a:pPr>
            <a:endParaRPr lang="en-US" sz="2600">
              <a:solidFill>
                <a:prstClr val="white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406400" y="304800"/>
            <a:ext cx="7620000" cy="5715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pic>
        <p:nvPicPr>
          <p:cNvPr id="11" name="Picture 2" descr="C:\Documents and Settings\amit.wadhwa\My Documents\Logos\VAM_Logo_Email_m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6770" y="6399084"/>
            <a:ext cx="2400265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54696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00856"/>
            <a:ext cx="109728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600" y="1905000"/>
            <a:ext cx="109728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219200"/>
            <a:ext cx="109728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534400" y="6356350"/>
            <a:ext cx="3052064" cy="365760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33CCCC"/>
              </a:buClr>
              <a:buFont typeface="Wingdings" pitchFamily="2" charset="2"/>
              <a:buNone/>
              <a:defRPr/>
            </a:pPr>
            <a:endParaRPr lang="en-US" altLang="en-US" sz="2600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B4DCF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6C860D-F66D-44C0-889C-185674991961}" type="slidenum">
              <a:rPr lang="en-GB" smtClean="0">
                <a:solidFill>
                  <a:srgbClr val="B4DCFA"/>
                </a:solidFill>
              </a:rPr>
              <a:pPr>
                <a:defRPr/>
              </a:pPr>
              <a:t>‹N°›</a:t>
            </a:fld>
            <a:endParaRPr lang="en-GB">
              <a:solidFill>
                <a:srgbClr val="B4DCFA"/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33CCCC"/>
              </a:buClr>
              <a:buFont typeface="Wingdings" pitchFamily="2" charset="2"/>
              <a:buNone/>
            </a:pPr>
            <a:endParaRPr lang="en-US" sz="2600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33CCCC"/>
              </a:buClr>
              <a:buFont typeface="Wingdings" pitchFamily="2" charset="2"/>
              <a:buNone/>
            </a:pPr>
            <a:endParaRPr lang="en-US" sz="26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9600" y="500856"/>
            <a:ext cx="24384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33CCCC"/>
              </a:buClr>
              <a:buFont typeface="Wingdings" pitchFamily="2" charset="2"/>
              <a:buNone/>
            </a:pPr>
            <a:endParaRPr lang="en-US" sz="26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564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21274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0099D6-1C43-4F3E-A88A-727861DB9C35}" type="slidenum">
              <a:rPr lang="en-GB" smtClean="0">
                <a:solidFill>
                  <a:srgbClr val="212745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212745"/>
              </a:solidFill>
            </a:endParaRPr>
          </a:p>
        </p:txBody>
      </p:sp>
      <p:pic>
        <p:nvPicPr>
          <p:cNvPr id="7" name="Picture 2" descr="C:\Documents and Settings\amit.wadhwa\My Documents\Logos\VAM_Logo_Email_m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6770" y="6399084"/>
            <a:ext cx="2400265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06947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21274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0BD403-5152-44DF-8619-AB450E83E42F}" type="slidenum">
              <a:rPr lang="en-GB" smtClean="0">
                <a:solidFill>
                  <a:srgbClr val="212745"/>
                </a:solidFill>
              </a:rPr>
              <a:pPr>
                <a:defRPr/>
              </a:pPr>
              <a:t>‹N°›</a:t>
            </a:fld>
            <a:endParaRPr lang="en-GB">
              <a:solidFill>
                <a:srgbClr val="212745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33CCCC"/>
              </a:buClr>
              <a:buFont typeface="Wingdings" pitchFamily="2" charset="2"/>
              <a:buNone/>
            </a:pPr>
            <a:endParaRPr lang="en-US" sz="26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33CCCC"/>
              </a:buClr>
              <a:buFont typeface="Wingdings" pitchFamily="2" charset="2"/>
              <a:buNone/>
            </a:pPr>
            <a:endParaRPr lang="en-US" sz="2600">
              <a:solidFill>
                <a:prstClr val="white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5814836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33CCCC"/>
              </a:buClr>
              <a:buFont typeface="Wingdings" pitchFamily="2" charset="2"/>
              <a:buNone/>
            </a:pPr>
            <a:endParaRPr lang="en-US" sz="26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pic>
        <p:nvPicPr>
          <p:cNvPr id="10" name="Picture 2" descr="C:\Documents and Settings\amit.wadhwa\My Documents\Logos\VAM_Logo_Email_m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6770" y="6399084"/>
            <a:ext cx="2400265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51002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2238"/>
            <a:ext cx="100584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11200" y="1676401"/>
            <a:ext cx="5384800" cy="4411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9200" y="1676401"/>
            <a:ext cx="5384800" cy="4411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24600"/>
            <a:ext cx="2844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33CCCC"/>
              </a:buClr>
              <a:buFont typeface="Wingdings" pitchFamily="2" charset="2"/>
              <a:buNone/>
              <a:defRPr/>
            </a:pPr>
            <a:endParaRPr lang="en-US" altLang="en-US" sz="26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958094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6867" y="188913"/>
            <a:ext cx="9135533" cy="8509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1CEDFF-6335-4445-8330-3825FD78866D}" type="slidenum">
              <a:rPr lang="en-US">
                <a:solidFill>
                  <a:srgbClr val="212745"/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2127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41194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6867" y="188913"/>
            <a:ext cx="9135533" cy="8509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10972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3938589"/>
            <a:ext cx="10972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384E43-65CB-4621-A234-79F13F43D25B}" type="slidenum">
              <a:rPr lang="en-US">
                <a:solidFill>
                  <a:srgbClr val="212745"/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2127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414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F5733-84F8-4442-B47A-B4389621C969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859AA-E8EA-4123-9E2A-7F8AD72AF1C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156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F5733-84F8-4442-B47A-B4389621C969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859AA-E8EA-4123-9E2A-7F8AD72AF1C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486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F5733-84F8-4442-B47A-B4389621C969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859AA-E8EA-4123-9E2A-7F8AD72AF1C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192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F5733-84F8-4442-B47A-B4389621C969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859AA-E8EA-4123-9E2A-7F8AD72AF1C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027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F5733-84F8-4442-B47A-B4389621C969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859AA-E8EA-4123-9E2A-7F8AD72AF1C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134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F5733-84F8-4442-B47A-B4389621C969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859AA-E8EA-4123-9E2A-7F8AD72AF1C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874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1F5733-84F8-4442-B47A-B4389621C969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6859AA-E8EA-4123-9E2A-7F8AD72AF1C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334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219200"/>
            <a:ext cx="109728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864864" y="6356350"/>
            <a:ext cx="46736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212745"/>
              </a:solidFill>
              <a:latin typeface="Arial" charset="0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6864" y="6356350"/>
            <a:ext cx="26416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8924ED6-60DB-42EC-BF5B-A47A7C1862C8}" type="slidenum">
              <a:rPr lang="en-US" smtClean="0">
                <a:solidFill>
                  <a:srgbClr val="212745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en-US">
              <a:solidFill>
                <a:srgbClr val="212745"/>
              </a:solidFill>
              <a:latin typeface="Arial" charset="0"/>
            </a:endParaRPr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609600" y="1143000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11" name="Picture 2" descr="C:\Documents and Settings\amit.wadhwa\My Documents\Logos\VAM_Logo_Email_med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6770" y="6399084"/>
            <a:ext cx="2400265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4457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Calibri" pitchFamily="34" charset="0"/>
          <a:ea typeface="+mj-ea"/>
          <a:cs typeface="Calibri" pitchFamily="34" charset="0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Calibri" pitchFamily="34" charset="0"/>
          <a:ea typeface="+mn-ea"/>
          <a:cs typeface="Calibri" pitchFamily="34" charset="0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219200"/>
            <a:ext cx="109728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864864" y="6356350"/>
            <a:ext cx="46736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33CCCC"/>
              </a:buClr>
              <a:buFont typeface="Wingdings" pitchFamily="2" charset="2"/>
              <a:buNone/>
              <a:defRPr/>
            </a:pPr>
            <a:endParaRPr lang="en-GB">
              <a:solidFill>
                <a:srgbClr val="212745"/>
              </a:solidFill>
              <a:latin typeface="Arial" charset="0"/>
              <a:cs typeface="Arial" charset="0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6864" y="6356350"/>
            <a:ext cx="26416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33CCCC"/>
              </a:buClr>
              <a:buFont typeface="Wingdings" pitchFamily="2" charset="2"/>
              <a:buNone/>
              <a:defRPr/>
            </a:pPr>
            <a:fld id="{F161BA41-97DD-45DA-86C8-ABFFD5CC7582}" type="slidenum">
              <a:rPr lang="en-GB" smtClean="0">
                <a:solidFill>
                  <a:srgbClr val="212745"/>
                </a:solidFill>
                <a:latin typeface="Arial" charset="0"/>
                <a:cs typeface="Arial" charset="0"/>
              </a:rPr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33CCCC"/>
                </a:buClr>
                <a:buFont typeface="Wingdings" pitchFamily="2" charset="2"/>
                <a:buNone/>
                <a:defRPr/>
              </a:pPr>
              <a:t>‹N°›</a:t>
            </a:fld>
            <a:endParaRPr lang="en-GB" dirty="0">
              <a:solidFill>
                <a:srgbClr val="212745"/>
              </a:solidFill>
              <a:latin typeface="Arial" charset="0"/>
              <a:cs typeface="Arial" charset="0"/>
            </a:endParaRPr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33CCCC"/>
              </a:buClr>
              <a:buFont typeface="Wingdings" pitchFamily="2" charset="2"/>
              <a:buNone/>
            </a:pPr>
            <a:endParaRPr lang="en-US" sz="26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609600" y="1143000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33CCCC"/>
              </a:buClr>
              <a:buFont typeface="Wingdings" pitchFamily="2" charset="2"/>
              <a:buNone/>
            </a:pPr>
            <a:endParaRPr lang="en-US" sz="26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33CCCC"/>
              </a:buClr>
              <a:buFont typeface="Wingdings" pitchFamily="2" charset="2"/>
              <a:buNone/>
            </a:pPr>
            <a:endParaRPr lang="en-US" sz="2600">
              <a:solidFill>
                <a:prstClr val="white"/>
              </a:solidFill>
            </a:endParaRPr>
          </a:p>
        </p:txBody>
      </p:sp>
      <p:pic>
        <p:nvPicPr>
          <p:cNvPr id="11" name="Picture 2" descr="C:\Documents and Settings\amit.wadhwa\My Documents\Logos\VAM_Logo_Email_med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6770" y="6399084"/>
            <a:ext cx="2400265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0976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Calibri" pitchFamily="34" charset="0"/>
          <a:ea typeface="+mj-ea"/>
          <a:cs typeface="Calibri" pitchFamily="34" charset="0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Calibri" pitchFamily="34" charset="0"/>
          <a:ea typeface="+mn-ea"/>
          <a:cs typeface="Calibri" pitchFamily="34" charset="0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statistics.laerd.com/spss-tutorials/independent-t-test-using-spss-statistics.php" TargetMode="External"/><Relationship Id="rId7" Type="http://schemas.openxmlformats.org/officeDocument/2006/relationships/hyperlink" Target="http://www.ats.ucla.edu/stat/spss/" TargetMode="External"/><Relationship Id="rId2" Type="http://schemas.openxmlformats.org/officeDocument/2006/relationships/hyperlink" Target="https://statistics.laerd.com/statistical-guides/types-of-variable.php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tatistics.laerd.com/spss-tutorials/chi-square-test-for-association-using-spss-statistics.php#procedure" TargetMode="External"/><Relationship Id="rId5" Type="http://schemas.openxmlformats.org/officeDocument/2006/relationships/hyperlink" Target="https://statistics.laerd.com/spss-tutorials/one-way-anova-using-spss-statistics-2.php" TargetMode="External"/><Relationship Id="rId4" Type="http://schemas.openxmlformats.org/officeDocument/2006/relationships/hyperlink" Target="https://statistics.laerd.com/spss-tutorials/pearsons-product-moment-correlation-using-spss-statistics.php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43200" y="4191000"/>
            <a:ext cx="6858000" cy="685800"/>
          </a:xfrm>
        </p:spPr>
        <p:txBody>
          <a:bodyPr/>
          <a:lstStyle/>
          <a:p>
            <a:pPr eaLnBrk="1" hangingPunct="1"/>
            <a:r>
              <a:rPr lang="en-GB" dirty="0">
                <a:ea typeface="MV Boli" pitchFamily="2" charset="0"/>
              </a:rPr>
              <a:t>Recap Statistical Tests</a:t>
            </a:r>
            <a:endParaRPr lang="en-US" dirty="0">
              <a:ea typeface="MV Boli" pitchFamily="2" charset="0"/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819400" y="5105400"/>
            <a:ext cx="6858000" cy="533400"/>
          </a:xfrm>
        </p:spPr>
        <p:txBody>
          <a:bodyPr/>
          <a:lstStyle/>
          <a:p>
            <a:r>
              <a:rPr lang="en-GB" dirty="0"/>
              <a:t>4</a:t>
            </a:r>
            <a:r>
              <a:rPr lang="en-GB" baseline="30000" dirty="0"/>
              <a:t>th </a:t>
            </a:r>
            <a:r>
              <a:rPr lang="en-GB" dirty="0"/>
              <a:t>- 8</a:t>
            </a:r>
            <a:r>
              <a:rPr lang="en-GB" baseline="30000" dirty="0"/>
              <a:t>th</a:t>
            </a:r>
            <a:r>
              <a:rPr lang="en-GB" dirty="0"/>
              <a:t> December 2016, RBC</a:t>
            </a:r>
          </a:p>
          <a:p>
            <a:pPr eaLnBrk="1" hangingPunct="1">
              <a:defRPr/>
            </a:pP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6911857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3186" y="913536"/>
            <a:ext cx="117763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accent5"/>
                </a:solidFill>
              </a:rPr>
              <a:t>Is there a statistically significant association between two variables?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84704" y="2298031"/>
            <a:ext cx="59193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How earns more? Young or old people?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88872" y="3399468"/>
            <a:ext cx="1536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How to know?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25782" y="4876801"/>
            <a:ext cx="71221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Lets try HH expenditure share on food &amp; </a:t>
            </a:r>
            <a:r>
              <a:rPr lang="en-US" sz="2800" dirty="0" err="1">
                <a:solidFill>
                  <a:srgbClr val="0070C0"/>
                </a:solidFill>
              </a:rPr>
              <a:t>HHsize</a:t>
            </a:r>
            <a:endParaRPr 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5513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7875"/>
          </a:xfrm>
        </p:spPr>
        <p:txBody>
          <a:bodyPr/>
          <a:lstStyle/>
          <a:p>
            <a:r>
              <a:rPr lang="en-US" dirty="0"/>
              <a:t>Bivariate Statistical Matrix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556" y="1848042"/>
            <a:ext cx="11188590" cy="3499813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cxnSp>
        <p:nvCxnSpPr>
          <p:cNvPr id="4" name="Straight Arrow Connector 3"/>
          <p:cNvCxnSpPr/>
          <p:nvPr/>
        </p:nvCxnSpPr>
        <p:spPr>
          <a:xfrm>
            <a:off x="4488873" y="2147455"/>
            <a:ext cx="27709" cy="38792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66255" y="3297382"/>
            <a:ext cx="374072" cy="5541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3408218" y="3297382"/>
            <a:ext cx="180109" cy="16625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2572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345" y="171161"/>
            <a:ext cx="10515600" cy="777875"/>
          </a:xfrm>
        </p:spPr>
        <p:txBody>
          <a:bodyPr/>
          <a:lstStyle/>
          <a:p>
            <a:r>
              <a:rPr lang="en-US" dirty="0"/>
              <a:t>Correlation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817417" y="1041507"/>
            <a:ext cx="96289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accent5"/>
                </a:solidFill>
              </a:rPr>
              <a:t>Is there a statistically significant association between numerical (continuous) variables? </a:t>
            </a:r>
          </a:p>
          <a:p>
            <a:r>
              <a:rPr lang="en-US" sz="2000" dirty="0">
                <a:solidFill>
                  <a:schemeClr val="accent5"/>
                </a:solidFill>
              </a:rPr>
              <a:t>Ex: HH expenditure share on food &amp; </a:t>
            </a:r>
            <a:r>
              <a:rPr lang="en-US" sz="2000" dirty="0" err="1">
                <a:solidFill>
                  <a:schemeClr val="accent5"/>
                </a:solidFill>
              </a:rPr>
              <a:t>HHsize</a:t>
            </a:r>
            <a:endParaRPr lang="en-US" sz="2000" dirty="0">
              <a:solidFill>
                <a:schemeClr val="accent5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17190" y="1706479"/>
            <a:ext cx="50294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Analyze =&gt; Correlate =&gt; Bivariate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13541"/>
          <a:stretch/>
        </p:blipFill>
        <p:spPr>
          <a:xfrm>
            <a:off x="748144" y="2105890"/>
            <a:ext cx="9531929" cy="459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2966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345" y="171161"/>
            <a:ext cx="10515600" cy="777875"/>
          </a:xfrm>
        </p:spPr>
        <p:txBody>
          <a:bodyPr/>
          <a:lstStyle/>
          <a:p>
            <a:r>
              <a:rPr lang="en-US" dirty="0"/>
              <a:t>Correlation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817417" y="1041507"/>
            <a:ext cx="96289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accent5"/>
                </a:solidFill>
              </a:rPr>
              <a:t>Is there a statistically significant association between numerical (continuous) variables? </a:t>
            </a:r>
          </a:p>
          <a:p>
            <a:r>
              <a:rPr lang="en-US" sz="2000" dirty="0">
                <a:solidFill>
                  <a:schemeClr val="accent5"/>
                </a:solidFill>
              </a:rPr>
              <a:t>Ex: HH expenditure share on food &amp; </a:t>
            </a:r>
            <a:r>
              <a:rPr lang="en-US" sz="2000" dirty="0" err="1">
                <a:solidFill>
                  <a:schemeClr val="accent5"/>
                </a:solidFill>
              </a:rPr>
              <a:t>HHsize</a:t>
            </a:r>
            <a:endParaRPr lang="en-US" sz="2000" dirty="0">
              <a:solidFill>
                <a:schemeClr val="accent5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17190" y="1706479"/>
            <a:ext cx="50294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Analyze =&gt; Correlate =&gt; Bivariate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b="20549"/>
          <a:stretch/>
        </p:blipFill>
        <p:spPr>
          <a:xfrm>
            <a:off x="277092" y="2086962"/>
            <a:ext cx="11673320" cy="5214383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 flipV="1">
            <a:off x="6664036" y="4294910"/>
            <a:ext cx="290945" cy="58189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18519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726" y="669925"/>
            <a:ext cx="2999510" cy="777875"/>
          </a:xfrm>
        </p:spPr>
        <p:txBody>
          <a:bodyPr/>
          <a:lstStyle/>
          <a:p>
            <a:r>
              <a:rPr lang="en-US" dirty="0"/>
              <a:t>Correlation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74617" y="2175165"/>
            <a:ext cx="588818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5"/>
                </a:solidFill>
              </a:rPr>
              <a:t>1- Correlations Coefficient - 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 a range from -1 to +1 (Direction) moving in the same direction or opposite direction.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r=  0.2 (weak + association or correlation)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r=  - 0.8 (strong - association or correlation)</a:t>
            </a:r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88470" y="3893128"/>
            <a:ext cx="3740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5"/>
                </a:solidFill>
              </a:rPr>
              <a:t>2- P &lt; 0.05 (significance cutoff point)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88473" y="1634836"/>
            <a:ext cx="20144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5"/>
                </a:solidFill>
              </a:rPr>
              <a:t>What to look at 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16179" y="4641274"/>
            <a:ext cx="76338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5"/>
                </a:solidFill>
              </a:rPr>
              <a:t>3- Interpretation</a:t>
            </a:r>
          </a:p>
          <a:p>
            <a:r>
              <a:rPr lang="en-US" dirty="0"/>
              <a:t>The variables are </a:t>
            </a:r>
            <a:r>
              <a:rPr lang="en-US" dirty="0">
                <a:solidFill>
                  <a:srgbClr val="FF0000"/>
                </a:solidFill>
              </a:rPr>
              <a:t>significantly</a:t>
            </a:r>
            <a:r>
              <a:rPr lang="en-US" dirty="0"/>
              <a:t> associated (or behaving together ) either at the same direction or in opposite direction. </a:t>
            </a:r>
            <a:r>
              <a:rPr lang="en-US" dirty="0">
                <a:solidFill>
                  <a:srgbClr val="FF0000"/>
                </a:solidFill>
              </a:rPr>
              <a:t>NO CAUSALITY.. ! No one makes the other to happen..! </a:t>
            </a:r>
          </a:p>
        </p:txBody>
      </p:sp>
    </p:spTree>
    <p:extLst>
      <p:ext uri="{BB962C8B-B14F-4D97-AF65-F5344CB8AC3E}">
        <p14:creationId xmlns:p14="http://schemas.microsoft.com/office/powerpoint/2010/main" val="5146801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345" y="171161"/>
            <a:ext cx="10515600" cy="777875"/>
          </a:xfrm>
        </p:spPr>
        <p:txBody>
          <a:bodyPr/>
          <a:lstStyle/>
          <a:p>
            <a:r>
              <a:rPr lang="en-US" dirty="0"/>
              <a:t>Correlation SPSS Output </a:t>
            </a:r>
          </a:p>
        </p:txBody>
      </p:sp>
      <p:sp>
        <p:nvSpPr>
          <p:cNvPr id="3" name="Rectangle 2"/>
          <p:cNvSpPr/>
          <p:nvPr/>
        </p:nvSpPr>
        <p:spPr>
          <a:xfrm>
            <a:off x="817417" y="1041507"/>
            <a:ext cx="96289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accent5"/>
                </a:solidFill>
              </a:rPr>
              <a:t>Is there a statistically significant association between numerical (continuous) variables? </a:t>
            </a:r>
          </a:p>
          <a:p>
            <a:r>
              <a:rPr lang="en-US" sz="2000" dirty="0">
                <a:solidFill>
                  <a:schemeClr val="accent5"/>
                </a:solidFill>
              </a:rPr>
              <a:t>Ex: Age and income</a:t>
            </a:r>
          </a:p>
        </p:txBody>
      </p:sp>
      <p:sp>
        <p:nvSpPr>
          <p:cNvPr id="5" name="Rectangle 4"/>
          <p:cNvSpPr/>
          <p:nvPr/>
        </p:nvSpPr>
        <p:spPr>
          <a:xfrm>
            <a:off x="817190" y="1706479"/>
            <a:ext cx="50294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Analyze =&gt; Correlate =&gt; Bivariate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053" y="2269114"/>
            <a:ext cx="5365128" cy="3175722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 flipV="1">
            <a:off x="6248400" y="3366654"/>
            <a:ext cx="1801091" cy="1385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90946" y="4128654"/>
            <a:ext cx="969819" cy="1385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6276109" y="3879273"/>
            <a:ext cx="1163782" cy="4156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398326" y="3699164"/>
            <a:ext cx="2660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Correlations Coefficient - r 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 flipV="1">
            <a:off x="6303818" y="4184073"/>
            <a:ext cx="983673" cy="8312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287490" y="4087092"/>
            <a:ext cx="955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 &lt; 0.05 </a:t>
            </a:r>
          </a:p>
        </p:txBody>
      </p:sp>
    </p:spTree>
    <p:extLst>
      <p:ext uri="{BB962C8B-B14F-4D97-AF65-F5344CB8AC3E}">
        <p14:creationId xmlns:p14="http://schemas.microsoft.com/office/powerpoint/2010/main" val="29003143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295851"/>
            <a:ext cx="10515600" cy="777875"/>
          </a:xfrm>
        </p:spPr>
        <p:txBody>
          <a:bodyPr/>
          <a:lstStyle/>
          <a:p>
            <a:r>
              <a:rPr lang="en-US" dirty="0"/>
              <a:t>Correlation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969818" y="1443382"/>
            <a:ext cx="6096000" cy="19082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>
                <a:solidFill>
                  <a:schemeClr val="accent5"/>
                </a:solidFill>
              </a:rPr>
              <a:t>Syntax </a:t>
            </a:r>
          </a:p>
          <a:p>
            <a:endParaRPr lang="en-US" dirty="0"/>
          </a:p>
          <a:p>
            <a:r>
              <a:rPr lang="en-US" dirty="0"/>
              <a:t>CORRELATIONS</a:t>
            </a:r>
          </a:p>
          <a:p>
            <a:r>
              <a:rPr lang="en-US" dirty="0"/>
              <a:t>  /VARIABLES=</a:t>
            </a:r>
            <a:r>
              <a:rPr lang="en-US" dirty="0" err="1"/>
              <a:t>Share_Exp_Food</a:t>
            </a:r>
            <a:r>
              <a:rPr lang="en-US" dirty="0"/>
              <a:t> </a:t>
            </a:r>
            <a:r>
              <a:rPr lang="en-US" dirty="0" err="1"/>
              <a:t>hhsize</a:t>
            </a:r>
            <a:endParaRPr lang="en-US" dirty="0"/>
          </a:p>
          <a:p>
            <a:r>
              <a:rPr lang="en-US" dirty="0"/>
              <a:t>  /PRINT=TWOTAIL NOSIG</a:t>
            </a:r>
          </a:p>
          <a:p>
            <a:r>
              <a:rPr lang="en-US" dirty="0"/>
              <a:t>  /MISSING=PAIRWISE.</a:t>
            </a:r>
          </a:p>
        </p:txBody>
      </p:sp>
    </p:spTree>
    <p:extLst>
      <p:ext uri="{BB962C8B-B14F-4D97-AF65-F5344CB8AC3E}">
        <p14:creationId xmlns:p14="http://schemas.microsoft.com/office/powerpoint/2010/main" val="926472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7091" y="1623399"/>
            <a:ext cx="117763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accent5"/>
                </a:solidFill>
              </a:rPr>
              <a:t>Is there a statistically significant association between two variables?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85309" y="2563091"/>
            <a:ext cx="3486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How earns more? Men or Women?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24399" y="3380510"/>
            <a:ext cx="1536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How to know?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10146" y="5209309"/>
            <a:ext cx="8600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Lets try HH expenditure share on food &amp; HH Head Gender</a:t>
            </a:r>
          </a:p>
        </p:txBody>
      </p:sp>
    </p:spTree>
    <p:extLst>
      <p:ext uri="{BB962C8B-B14F-4D97-AF65-F5344CB8AC3E}">
        <p14:creationId xmlns:p14="http://schemas.microsoft.com/office/powerpoint/2010/main" val="3581151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7875"/>
          </a:xfrm>
        </p:spPr>
        <p:txBody>
          <a:bodyPr/>
          <a:lstStyle/>
          <a:p>
            <a:r>
              <a:rPr lang="en-US" dirty="0"/>
              <a:t>Bivariate Statistical Matrix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192" y="1820332"/>
            <a:ext cx="11188590" cy="3499813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cxnSp>
        <p:nvCxnSpPr>
          <p:cNvPr id="4" name="Straight Arrow Connector 3"/>
          <p:cNvCxnSpPr/>
          <p:nvPr/>
        </p:nvCxnSpPr>
        <p:spPr>
          <a:xfrm>
            <a:off x="7647709" y="1704109"/>
            <a:ext cx="13855" cy="78970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540327" y="3352800"/>
            <a:ext cx="498764" cy="4156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685309" y="1330035"/>
            <a:ext cx="7827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HH head gender (1 is Male and 2 is Female) / independent or grouping variable) 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0108" y="748146"/>
            <a:ext cx="461665" cy="559723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Share of expenditure on food (Dependent or test variable)</a:t>
            </a:r>
          </a:p>
        </p:txBody>
      </p:sp>
      <p:sp>
        <p:nvSpPr>
          <p:cNvPr id="12" name="Oval 11"/>
          <p:cNvSpPr/>
          <p:nvPr/>
        </p:nvSpPr>
        <p:spPr>
          <a:xfrm>
            <a:off x="7093527" y="3269673"/>
            <a:ext cx="180109" cy="16625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9924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242" y="156577"/>
            <a:ext cx="10515600" cy="777875"/>
          </a:xfrm>
        </p:spPr>
        <p:txBody>
          <a:bodyPr/>
          <a:lstStyle/>
          <a:p>
            <a:r>
              <a:rPr lang="en-US" dirty="0"/>
              <a:t>T-test</a:t>
            </a:r>
          </a:p>
        </p:txBody>
      </p:sp>
      <p:sp>
        <p:nvSpPr>
          <p:cNvPr id="3" name="Rectangle 2"/>
          <p:cNvSpPr/>
          <p:nvPr/>
        </p:nvSpPr>
        <p:spPr>
          <a:xfrm>
            <a:off x="900545" y="1138489"/>
            <a:ext cx="1034934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solidFill>
                  <a:schemeClr val="accent5"/>
                </a:solidFill>
              </a:rPr>
              <a:t>The independent </a:t>
            </a:r>
            <a:r>
              <a:rPr lang="en-US" sz="2400" i="1" dirty="0">
                <a:solidFill>
                  <a:schemeClr val="accent5"/>
                </a:solidFill>
              </a:rPr>
              <a:t>t</a:t>
            </a:r>
            <a:r>
              <a:rPr lang="en-US" sz="2400" dirty="0">
                <a:solidFill>
                  <a:schemeClr val="accent5"/>
                </a:solidFill>
              </a:rPr>
              <a:t>-test compares </a:t>
            </a:r>
            <a:r>
              <a:rPr lang="en-US" sz="2400" dirty="0">
                <a:solidFill>
                  <a:srgbClr val="FF0000"/>
                </a:solidFill>
              </a:rPr>
              <a:t>two means </a:t>
            </a:r>
            <a:r>
              <a:rPr lang="en-US" sz="2400" dirty="0">
                <a:solidFill>
                  <a:schemeClr val="accent5"/>
                </a:solidFill>
              </a:rPr>
              <a:t>have come from different groups </a:t>
            </a:r>
            <a:r>
              <a:rPr lang="en-US" sz="2000" dirty="0">
                <a:solidFill>
                  <a:srgbClr val="FF0000"/>
                </a:solidFill>
              </a:rPr>
              <a:t>(Males Vs Females)</a:t>
            </a:r>
            <a:r>
              <a:rPr lang="en-US" sz="2000" dirty="0"/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1" y="1565564"/>
            <a:ext cx="4860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HH expenditure share on food &amp; HH Head Gender</a:t>
            </a:r>
          </a:p>
        </p:txBody>
      </p:sp>
      <p:sp>
        <p:nvSpPr>
          <p:cNvPr id="6" name="Rectangle 5"/>
          <p:cNvSpPr/>
          <p:nvPr/>
        </p:nvSpPr>
        <p:spPr>
          <a:xfrm>
            <a:off x="1260763" y="2025338"/>
            <a:ext cx="10196946" cy="183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indent="-40005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dirty="0"/>
              <a:t>Click on “Analyze” drop down menu</a:t>
            </a:r>
          </a:p>
          <a:p>
            <a:pPr marL="400050" indent="-400050">
              <a:lnSpc>
                <a:spcPct val="90000"/>
              </a:lnSpc>
              <a:buFontTx/>
              <a:buAutoNum type="arabicPeriod"/>
            </a:pPr>
            <a:r>
              <a:rPr lang="en-US" dirty="0"/>
              <a:t>Click on “Compare Means”</a:t>
            </a:r>
          </a:p>
          <a:p>
            <a:pPr marL="400050" indent="-400050">
              <a:lnSpc>
                <a:spcPct val="90000"/>
              </a:lnSpc>
              <a:buFontTx/>
              <a:buAutoNum type="arabicPeriod"/>
            </a:pPr>
            <a:r>
              <a:rPr lang="en-US" dirty="0"/>
              <a:t>Click on “Independent- Sample T-Test…”</a:t>
            </a:r>
          </a:p>
          <a:p>
            <a:pPr marL="400050" indent="-400050">
              <a:lnSpc>
                <a:spcPct val="90000"/>
              </a:lnSpc>
              <a:buFontTx/>
              <a:buAutoNum type="arabicPeriod"/>
            </a:pPr>
            <a:r>
              <a:rPr lang="en-US" dirty="0"/>
              <a:t>Move the independent or grouping (2Cat variable) and dependent or test (continuous)  variable into proper boxes</a:t>
            </a:r>
          </a:p>
          <a:p>
            <a:pPr marL="400050" indent="-400050">
              <a:lnSpc>
                <a:spcPct val="90000"/>
              </a:lnSpc>
              <a:buFontTx/>
              <a:buAutoNum type="arabicPeriod"/>
            </a:pPr>
            <a:r>
              <a:rPr lang="en-US" dirty="0"/>
              <a:t>Define groups </a:t>
            </a:r>
          </a:p>
          <a:p>
            <a:pPr marL="400050" indent="-400050">
              <a:lnSpc>
                <a:spcPct val="90000"/>
              </a:lnSpc>
              <a:buFontTx/>
              <a:buAutoNum type="arabicPeriod"/>
            </a:pPr>
            <a:r>
              <a:rPr lang="en-US" dirty="0"/>
              <a:t>Click “OK”</a:t>
            </a:r>
          </a:p>
        </p:txBody>
      </p:sp>
    </p:spTree>
    <p:extLst>
      <p:ext uri="{BB962C8B-B14F-4D97-AF65-F5344CB8AC3E}">
        <p14:creationId xmlns:p14="http://schemas.microsoft.com/office/powerpoint/2010/main" val="2586771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7875"/>
          </a:xfrm>
        </p:spPr>
        <p:txBody>
          <a:bodyPr/>
          <a:lstStyle/>
          <a:p>
            <a:r>
              <a:rPr lang="en-US" dirty="0"/>
              <a:t>Statistical Analysis  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860" y="1198793"/>
            <a:ext cx="8917940" cy="5110567"/>
          </a:xfrm>
          <a:ln w="63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439851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7875"/>
          </a:xfrm>
        </p:spPr>
        <p:txBody>
          <a:bodyPr/>
          <a:lstStyle/>
          <a:p>
            <a:r>
              <a:rPr lang="en-US" dirty="0"/>
              <a:t>T-test</a:t>
            </a:r>
          </a:p>
        </p:txBody>
      </p:sp>
      <p:sp>
        <p:nvSpPr>
          <p:cNvPr id="3" name="Rectangle 2"/>
          <p:cNvSpPr/>
          <p:nvPr/>
        </p:nvSpPr>
        <p:spPr>
          <a:xfrm>
            <a:off x="884503" y="897858"/>
            <a:ext cx="1034934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solidFill>
                  <a:schemeClr val="accent5"/>
                </a:solidFill>
              </a:rPr>
              <a:t>The independent </a:t>
            </a:r>
            <a:r>
              <a:rPr lang="en-US" sz="2400" i="1" dirty="0">
                <a:solidFill>
                  <a:schemeClr val="accent5"/>
                </a:solidFill>
              </a:rPr>
              <a:t>t</a:t>
            </a:r>
            <a:r>
              <a:rPr lang="en-US" sz="2400" dirty="0">
                <a:solidFill>
                  <a:schemeClr val="accent5"/>
                </a:solidFill>
              </a:rPr>
              <a:t>-test compares </a:t>
            </a:r>
            <a:r>
              <a:rPr lang="en-US" sz="2400" dirty="0">
                <a:solidFill>
                  <a:srgbClr val="FF0000"/>
                </a:solidFill>
              </a:rPr>
              <a:t>two means </a:t>
            </a:r>
            <a:r>
              <a:rPr lang="en-US" sz="2400" dirty="0">
                <a:solidFill>
                  <a:schemeClr val="accent5"/>
                </a:solidFill>
              </a:rPr>
              <a:t>have come from different groups </a:t>
            </a:r>
            <a:r>
              <a:rPr lang="en-US" sz="2000" dirty="0">
                <a:solidFill>
                  <a:srgbClr val="FF0000"/>
                </a:solidFill>
              </a:rPr>
              <a:t>(Males Vs Females)</a:t>
            </a:r>
            <a:r>
              <a:rPr lang="en-US" sz="2000" dirty="0"/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83833" y="1308891"/>
            <a:ext cx="4860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HH expenditure share on food &amp; HH Head Gender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14678"/>
          <a:stretch/>
        </p:blipFill>
        <p:spPr>
          <a:xfrm>
            <a:off x="403968" y="1658819"/>
            <a:ext cx="11451147" cy="5046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4420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7875"/>
          </a:xfrm>
        </p:spPr>
        <p:txBody>
          <a:bodyPr/>
          <a:lstStyle/>
          <a:p>
            <a:r>
              <a:rPr lang="en-US" dirty="0"/>
              <a:t>T-test</a:t>
            </a:r>
          </a:p>
        </p:txBody>
      </p:sp>
      <p:sp>
        <p:nvSpPr>
          <p:cNvPr id="3" name="Rectangle 2"/>
          <p:cNvSpPr/>
          <p:nvPr/>
        </p:nvSpPr>
        <p:spPr>
          <a:xfrm>
            <a:off x="852419" y="929942"/>
            <a:ext cx="1034934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solidFill>
                  <a:schemeClr val="accent5"/>
                </a:solidFill>
              </a:rPr>
              <a:t>The independent </a:t>
            </a:r>
            <a:r>
              <a:rPr lang="en-US" sz="2400" i="1" dirty="0">
                <a:solidFill>
                  <a:schemeClr val="accent5"/>
                </a:solidFill>
              </a:rPr>
              <a:t>t</a:t>
            </a:r>
            <a:r>
              <a:rPr lang="en-US" sz="2400" dirty="0">
                <a:solidFill>
                  <a:schemeClr val="accent5"/>
                </a:solidFill>
              </a:rPr>
              <a:t>-test compares </a:t>
            </a:r>
            <a:r>
              <a:rPr lang="en-US" sz="2400" dirty="0">
                <a:solidFill>
                  <a:srgbClr val="FF0000"/>
                </a:solidFill>
              </a:rPr>
              <a:t>two means </a:t>
            </a:r>
            <a:r>
              <a:rPr lang="en-US" sz="2400" dirty="0">
                <a:solidFill>
                  <a:schemeClr val="accent5"/>
                </a:solidFill>
              </a:rPr>
              <a:t>have come from different groups </a:t>
            </a:r>
            <a:r>
              <a:rPr lang="en-US" sz="2000" dirty="0">
                <a:solidFill>
                  <a:srgbClr val="FF0000"/>
                </a:solidFill>
              </a:rPr>
              <a:t>(Males Vs Females)</a:t>
            </a:r>
            <a:r>
              <a:rPr lang="en-US" sz="2000" dirty="0"/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67790" y="1357017"/>
            <a:ext cx="4860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HH expenditure share on food &amp; HH Head Gender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b="11019"/>
          <a:stretch/>
        </p:blipFill>
        <p:spPr>
          <a:xfrm>
            <a:off x="829085" y="1772491"/>
            <a:ext cx="10398702" cy="492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9424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7875"/>
          </a:xfrm>
        </p:spPr>
        <p:txBody>
          <a:bodyPr/>
          <a:lstStyle/>
          <a:p>
            <a:r>
              <a:rPr lang="en-US" dirty="0"/>
              <a:t>T-test (Output)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43892" y="1039090"/>
            <a:ext cx="4860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HH expenditure share on food &amp; HH Head Gender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484" y="1372898"/>
            <a:ext cx="7229043" cy="17584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589" y="3160200"/>
            <a:ext cx="11865188" cy="2033433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4585854" y="2521527"/>
            <a:ext cx="609600" cy="1385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7051233" y="4685753"/>
            <a:ext cx="955964" cy="2771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724400" y="4156364"/>
            <a:ext cx="609600" cy="2770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842894" y="5434991"/>
            <a:ext cx="2316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If more than 0.05 look 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6641432" y="4740442"/>
            <a:ext cx="794084" cy="75799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5122538" y="4735337"/>
            <a:ext cx="436051" cy="7270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8207359" y="4681014"/>
            <a:ext cx="665019" cy="1385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12616" y="5957456"/>
            <a:ext cx="107372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Interpretation: Male headed households spends on food significantly higher than the female headed households by average of 6.3 % of the total HH expenditure.  </a:t>
            </a:r>
          </a:p>
        </p:txBody>
      </p:sp>
    </p:spTree>
    <p:extLst>
      <p:ext uri="{BB962C8B-B14F-4D97-AF65-F5344CB8AC3E}">
        <p14:creationId xmlns:p14="http://schemas.microsoft.com/office/powerpoint/2010/main" val="19637363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295851"/>
            <a:ext cx="10515600" cy="777875"/>
          </a:xfrm>
        </p:spPr>
        <p:txBody>
          <a:bodyPr/>
          <a:lstStyle/>
          <a:p>
            <a:r>
              <a:rPr lang="en-US" dirty="0"/>
              <a:t>T-test</a:t>
            </a:r>
          </a:p>
        </p:txBody>
      </p:sp>
      <p:sp>
        <p:nvSpPr>
          <p:cNvPr id="4" name="Rectangle 3"/>
          <p:cNvSpPr/>
          <p:nvPr/>
        </p:nvSpPr>
        <p:spPr>
          <a:xfrm>
            <a:off x="969818" y="1443382"/>
            <a:ext cx="6096000" cy="19082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>
                <a:solidFill>
                  <a:schemeClr val="accent5"/>
                </a:solidFill>
              </a:rPr>
              <a:t>Syntax </a:t>
            </a:r>
          </a:p>
          <a:p>
            <a:endParaRPr lang="en-US" dirty="0"/>
          </a:p>
          <a:p>
            <a:r>
              <a:rPr lang="en-US" dirty="0"/>
              <a:t>T-TEST GROUPS=</a:t>
            </a:r>
            <a:r>
              <a:rPr lang="en-US" dirty="0" err="1"/>
              <a:t>Head_gender</a:t>
            </a:r>
            <a:r>
              <a:rPr lang="en-US" dirty="0"/>
              <a:t>(1 2)</a:t>
            </a:r>
          </a:p>
          <a:p>
            <a:r>
              <a:rPr lang="en-US" dirty="0"/>
              <a:t>  /MISSING=ANALYSIS</a:t>
            </a:r>
          </a:p>
          <a:p>
            <a:r>
              <a:rPr lang="en-US" dirty="0"/>
              <a:t>  /VARIABLES=</a:t>
            </a:r>
            <a:r>
              <a:rPr lang="en-US" dirty="0" err="1"/>
              <a:t>Share_Exp_Food</a:t>
            </a:r>
            <a:endParaRPr lang="en-US" dirty="0"/>
          </a:p>
          <a:p>
            <a:r>
              <a:rPr lang="en-US" dirty="0"/>
              <a:t>  /CRITERIA=CI(.95).</a:t>
            </a:r>
          </a:p>
        </p:txBody>
      </p:sp>
    </p:spTree>
    <p:extLst>
      <p:ext uri="{BB962C8B-B14F-4D97-AF65-F5344CB8AC3E}">
        <p14:creationId xmlns:p14="http://schemas.microsoft.com/office/powerpoint/2010/main" val="11824203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7875"/>
          </a:xfrm>
        </p:spPr>
        <p:txBody>
          <a:bodyPr/>
          <a:lstStyle/>
          <a:p>
            <a:r>
              <a:rPr lang="en-US" dirty="0"/>
              <a:t>Bivariate Statistical Matrix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793" y="1861896"/>
            <a:ext cx="11188590" cy="3499813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cxnSp>
        <p:nvCxnSpPr>
          <p:cNvPr id="4" name="Straight Arrow Connector 3"/>
          <p:cNvCxnSpPr/>
          <p:nvPr/>
        </p:nvCxnSpPr>
        <p:spPr>
          <a:xfrm>
            <a:off x="10390909" y="1759528"/>
            <a:ext cx="13855" cy="78970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46363" y="3338946"/>
            <a:ext cx="498764" cy="4156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5417127" y="1343889"/>
            <a:ext cx="6373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Marital Status (1-5 values) / independent or grouping variable) 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748146"/>
            <a:ext cx="461665" cy="559723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Share of expenditure on food (Dependent or test variable)</a:t>
            </a:r>
          </a:p>
        </p:txBody>
      </p:sp>
      <p:sp>
        <p:nvSpPr>
          <p:cNvPr id="12" name="Oval 11"/>
          <p:cNvSpPr/>
          <p:nvPr/>
        </p:nvSpPr>
        <p:spPr>
          <a:xfrm>
            <a:off x="9434945" y="3325091"/>
            <a:ext cx="180109" cy="16625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5476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7875"/>
          </a:xfrm>
        </p:spPr>
        <p:txBody>
          <a:bodyPr/>
          <a:lstStyle/>
          <a:p>
            <a:r>
              <a:rPr lang="en-US" dirty="0"/>
              <a:t>ANOVA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5636" y="1427018"/>
            <a:ext cx="110196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It is the same concept of T-test of comparing the mean difference of the continuous variable between the groups of</a:t>
            </a:r>
          </a:p>
          <a:p>
            <a:r>
              <a:rPr lang="en-US" dirty="0">
                <a:solidFill>
                  <a:srgbClr val="0070C0"/>
                </a:solidFill>
              </a:rPr>
              <a:t> the categorical variables (3+ categorical variables) </a:t>
            </a:r>
          </a:p>
        </p:txBody>
      </p:sp>
      <p:sp>
        <p:nvSpPr>
          <p:cNvPr id="4" name="Rectangle 3"/>
          <p:cNvSpPr/>
          <p:nvPr/>
        </p:nvSpPr>
        <p:spPr>
          <a:xfrm>
            <a:off x="498763" y="2441092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In SPSS, one-way ANOVAs are run using the following steps:</a:t>
            </a:r>
          </a:p>
          <a:p>
            <a:r>
              <a:rPr lang="en-US" dirty="0"/>
              <a:t>Click on “Analyze” drop down menu</a:t>
            </a:r>
          </a:p>
          <a:p>
            <a:r>
              <a:rPr lang="en-US" dirty="0"/>
              <a:t>Click on “Compare Means”</a:t>
            </a:r>
          </a:p>
          <a:p>
            <a:r>
              <a:rPr lang="en-US" dirty="0"/>
              <a:t>Click on “One-Way ANOVA…”</a:t>
            </a:r>
          </a:p>
          <a:p>
            <a:r>
              <a:rPr lang="en-US" dirty="0"/>
              <a:t>Move the independent and dependent variable into proper boxes (dependent variable into Factor box)</a:t>
            </a:r>
          </a:p>
          <a:p>
            <a:r>
              <a:rPr lang="en-US" dirty="0"/>
              <a:t>Chose ‘Option’ and ‘Post Hoc’ for additional statistics</a:t>
            </a:r>
          </a:p>
          <a:p>
            <a:r>
              <a:rPr lang="en-US" dirty="0"/>
              <a:t>Click “OK”</a:t>
            </a:r>
          </a:p>
        </p:txBody>
      </p:sp>
    </p:spTree>
    <p:extLst>
      <p:ext uri="{BB962C8B-B14F-4D97-AF65-F5344CB8AC3E}">
        <p14:creationId xmlns:p14="http://schemas.microsoft.com/office/powerpoint/2010/main" val="2576497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7875"/>
          </a:xfrm>
        </p:spPr>
        <p:txBody>
          <a:bodyPr/>
          <a:lstStyle/>
          <a:p>
            <a:r>
              <a:rPr lang="en-US" dirty="0"/>
              <a:t>ANOVA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0327" y="1052945"/>
            <a:ext cx="107723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It is the same concept of T-test of comparing the mean difference of the continuous variable </a:t>
            </a:r>
            <a:r>
              <a:rPr lang="en-US" dirty="0" err="1"/>
              <a:t>bewen</a:t>
            </a:r>
            <a:r>
              <a:rPr lang="en-US" dirty="0"/>
              <a:t> the groups of</a:t>
            </a:r>
          </a:p>
          <a:p>
            <a:r>
              <a:rPr lang="en-US" dirty="0"/>
              <a:t> the categorical variables (3+ categorical variables)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12071"/>
          <a:stretch/>
        </p:blipFill>
        <p:spPr>
          <a:xfrm>
            <a:off x="678872" y="1804586"/>
            <a:ext cx="10044546" cy="4965592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>
            <a:off x="6773779" y="4331369"/>
            <a:ext cx="216568" cy="31282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7218947" y="2803358"/>
            <a:ext cx="469232" cy="13234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30915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7875"/>
          </a:xfrm>
        </p:spPr>
        <p:txBody>
          <a:bodyPr/>
          <a:lstStyle/>
          <a:p>
            <a:r>
              <a:rPr lang="en-US" dirty="0"/>
              <a:t>ANOVA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0327" y="1052945"/>
            <a:ext cx="110196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It is the same concept of T-test of comparing the mean difference of the continuous variable between the groups of</a:t>
            </a:r>
          </a:p>
          <a:p>
            <a:r>
              <a:rPr lang="en-US" dirty="0"/>
              <a:t> the categorical variables (3+ categorical variables)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11377"/>
          <a:stretch/>
        </p:blipFill>
        <p:spPr>
          <a:xfrm>
            <a:off x="737937" y="1745583"/>
            <a:ext cx="9938585" cy="4951996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H="1" flipV="1">
            <a:off x="7154779" y="2935705"/>
            <a:ext cx="753979" cy="24063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4700337" y="3208421"/>
            <a:ext cx="1668379" cy="73793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80568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06" y="228600"/>
            <a:ext cx="10515600" cy="777875"/>
          </a:xfrm>
        </p:spPr>
        <p:txBody>
          <a:bodyPr/>
          <a:lstStyle/>
          <a:p>
            <a:r>
              <a:rPr lang="en-US" dirty="0"/>
              <a:t>ANOVA SPSS Output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93" y="1270238"/>
            <a:ext cx="5852818" cy="21812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732" y="3403121"/>
            <a:ext cx="4857750" cy="1419225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 flipV="1">
            <a:off x="5068807" y="4418080"/>
            <a:ext cx="69272" cy="74814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3103" y="1399309"/>
            <a:ext cx="6088060" cy="4449907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flipH="1">
            <a:off x="6206499" y="1171194"/>
            <a:ext cx="72190" cy="149191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7981068" y="1172809"/>
            <a:ext cx="180472" cy="162426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799221" y="505326"/>
            <a:ext cx="3477126" cy="584775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 (	 </a:t>
            </a:r>
            <a:r>
              <a:rPr lang="en-US" sz="3200" dirty="0"/>
              <a:t>  </a:t>
            </a:r>
            <a:r>
              <a:rPr lang="en-US" sz="3200" dirty="0">
                <a:solidFill>
                  <a:srgbClr val="0070C0"/>
                </a:solidFill>
              </a:rPr>
              <a:t>-	  </a:t>
            </a:r>
            <a:r>
              <a:rPr lang="en-US" dirty="0"/>
              <a:t>	      )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9264316" y="721895"/>
            <a:ext cx="108285" cy="157613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10118558" y="1070811"/>
            <a:ext cx="60158" cy="116706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0046368" y="782052"/>
            <a:ext cx="880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 &lt;0.05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919536" y="649704"/>
            <a:ext cx="1143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Reference 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950242" y="657725"/>
            <a:ext cx="2157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Comparison group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999622" y="67376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19635261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295851"/>
            <a:ext cx="10515600" cy="777875"/>
          </a:xfrm>
        </p:spPr>
        <p:txBody>
          <a:bodyPr/>
          <a:lstStyle/>
          <a:p>
            <a:r>
              <a:rPr lang="en-US" dirty="0"/>
              <a:t>ANOVA</a:t>
            </a:r>
          </a:p>
        </p:txBody>
      </p:sp>
      <p:sp>
        <p:nvSpPr>
          <p:cNvPr id="4" name="Rectangle 3"/>
          <p:cNvSpPr/>
          <p:nvPr/>
        </p:nvSpPr>
        <p:spPr>
          <a:xfrm>
            <a:off x="969818" y="1443382"/>
            <a:ext cx="6096000" cy="19082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>
                <a:solidFill>
                  <a:schemeClr val="accent5"/>
                </a:solidFill>
              </a:rPr>
              <a:t>Syntax </a:t>
            </a:r>
          </a:p>
          <a:p>
            <a:endParaRPr lang="en-US" dirty="0"/>
          </a:p>
          <a:p>
            <a:r>
              <a:rPr lang="en-US" dirty="0"/>
              <a:t>ONEWAY </a:t>
            </a:r>
            <a:r>
              <a:rPr lang="en-US" dirty="0" err="1"/>
              <a:t>Share_Exp_Food</a:t>
            </a:r>
            <a:r>
              <a:rPr lang="en-US" dirty="0"/>
              <a:t> BY </a:t>
            </a:r>
            <a:r>
              <a:rPr lang="en-US" dirty="0" err="1"/>
              <a:t>Head_Marital_status</a:t>
            </a:r>
            <a:endParaRPr lang="en-US" dirty="0"/>
          </a:p>
          <a:p>
            <a:r>
              <a:rPr lang="en-US" dirty="0"/>
              <a:t>  /STATISTICS DESCRIPTIVES WELCH </a:t>
            </a:r>
          </a:p>
          <a:p>
            <a:r>
              <a:rPr lang="en-US" dirty="0"/>
              <a:t>  /MISSING ANALYSIS</a:t>
            </a:r>
          </a:p>
          <a:p>
            <a:r>
              <a:rPr lang="en-US" dirty="0"/>
              <a:t>  /POSTHOC=TUKEY ALPHA(0.05).</a:t>
            </a:r>
          </a:p>
        </p:txBody>
      </p:sp>
    </p:spTree>
    <p:extLst>
      <p:ext uri="{BB962C8B-B14F-4D97-AF65-F5344CB8AC3E}">
        <p14:creationId xmlns:p14="http://schemas.microsoft.com/office/powerpoint/2010/main" val="3944837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7875"/>
          </a:xfrm>
        </p:spPr>
        <p:txBody>
          <a:bodyPr/>
          <a:lstStyle/>
          <a:p>
            <a:r>
              <a:rPr lang="en-US" dirty="0"/>
              <a:t>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527" y="1437698"/>
            <a:ext cx="11035146" cy="4351338"/>
          </a:xfrm>
        </p:spPr>
        <p:txBody>
          <a:bodyPr/>
          <a:lstStyle/>
          <a:p>
            <a:r>
              <a:rPr lang="en-US" dirty="0"/>
              <a:t>Continuous or numerical  (age, income, expenditure…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4347" y="3061158"/>
            <a:ext cx="2192915" cy="23219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950" y="2369992"/>
            <a:ext cx="11677650" cy="400050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V="1">
            <a:off x="10501745" y="2840182"/>
            <a:ext cx="0" cy="72043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3144982" y="2826327"/>
            <a:ext cx="0" cy="72043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3713019" y="2826327"/>
            <a:ext cx="0" cy="72043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1894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7875"/>
          </a:xfrm>
        </p:spPr>
        <p:txBody>
          <a:bodyPr/>
          <a:lstStyle/>
          <a:p>
            <a:r>
              <a:rPr lang="en-US" dirty="0"/>
              <a:t>Bivariate Statistical Matrix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793" y="1861896"/>
            <a:ext cx="11188590" cy="3499813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cxnSp>
        <p:nvCxnSpPr>
          <p:cNvPr id="4" name="Straight Arrow Connector 3"/>
          <p:cNvCxnSpPr/>
          <p:nvPr/>
        </p:nvCxnSpPr>
        <p:spPr>
          <a:xfrm>
            <a:off x="10390909" y="1759528"/>
            <a:ext cx="13855" cy="78970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70426" y="4614293"/>
            <a:ext cx="498764" cy="4156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8296686" y="1404047"/>
            <a:ext cx="3895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Marital Status (Nominal/ Categorical)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2177716"/>
            <a:ext cx="461665" cy="259152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FCS (Nominal/ Categorical)</a:t>
            </a:r>
          </a:p>
        </p:txBody>
      </p:sp>
      <p:sp>
        <p:nvSpPr>
          <p:cNvPr id="12" name="Oval 11"/>
          <p:cNvSpPr/>
          <p:nvPr/>
        </p:nvSpPr>
        <p:spPr>
          <a:xfrm>
            <a:off x="9254472" y="3878543"/>
            <a:ext cx="180109" cy="16625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4342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5853" y="208716"/>
            <a:ext cx="10515600" cy="561306"/>
          </a:xfrm>
        </p:spPr>
        <p:txBody>
          <a:bodyPr>
            <a:normAutofit fontScale="90000"/>
          </a:bodyPr>
          <a:lstStyle/>
          <a:p>
            <a:r>
              <a:rPr lang="en-US" dirty="0"/>
              <a:t>Chi-square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90337" y="1034716"/>
            <a:ext cx="706253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Chi-square used to analyse the relationship between categorical variables (ex Marital Status and FSC in nominal scale)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/>
                </a:solidFill>
              </a:rPr>
              <a:t>Frequencies </a:t>
            </a:r>
            <a:r>
              <a:rPr lang="en-GB" dirty="0"/>
              <a:t>in each group is used instead of mean.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Chi-square compares the observed frequency among the groups or (categories)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Chi-square calculated from the crosstabs menu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Chi-square is not easy to interpret and report on. So, it is a common practice to recode the categorical into binary variables and use T-test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18107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5853" y="208716"/>
            <a:ext cx="10515600" cy="561306"/>
          </a:xfrm>
        </p:spPr>
        <p:txBody>
          <a:bodyPr>
            <a:normAutofit fontScale="90000"/>
          </a:bodyPr>
          <a:lstStyle/>
          <a:p>
            <a:r>
              <a:rPr lang="en-US" dirty="0"/>
              <a:t>Chi-square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11428"/>
          <a:stretch/>
        </p:blipFill>
        <p:spPr>
          <a:xfrm>
            <a:off x="661736" y="1022066"/>
            <a:ext cx="10559526" cy="5258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1327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5853" y="208716"/>
            <a:ext cx="10515600" cy="561306"/>
          </a:xfrm>
        </p:spPr>
        <p:txBody>
          <a:bodyPr>
            <a:normAutofit fontScale="90000"/>
          </a:bodyPr>
          <a:lstStyle/>
          <a:p>
            <a:r>
              <a:rPr lang="en-US" dirty="0"/>
              <a:t>Chi-square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12473"/>
          <a:stretch/>
        </p:blipFill>
        <p:spPr>
          <a:xfrm>
            <a:off x="336883" y="962016"/>
            <a:ext cx="11296639" cy="555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539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5853" y="208716"/>
            <a:ext cx="10515600" cy="561306"/>
          </a:xfrm>
        </p:spPr>
        <p:txBody>
          <a:bodyPr>
            <a:normAutofit fontScale="90000"/>
          </a:bodyPr>
          <a:lstStyle/>
          <a:p>
            <a:r>
              <a:rPr lang="en-US" dirty="0"/>
              <a:t>Chi-square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10677"/>
          <a:stretch/>
        </p:blipFill>
        <p:spPr>
          <a:xfrm>
            <a:off x="209549" y="682606"/>
            <a:ext cx="12296775" cy="6175394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 flipV="1">
            <a:off x="9658350" y="2667000"/>
            <a:ext cx="876300" cy="4953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010150" y="3143250"/>
            <a:ext cx="76200" cy="4572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92704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8" y="0"/>
            <a:ext cx="4191000" cy="777875"/>
          </a:xfrm>
        </p:spPr>
        <p:txBody>
          <a:bodyPr>
            <a:normAutofit/>
          </a:bodyPr>
          <a:lstStyle/>
          <a:p>
            <a:r>
              <a:rPr lang="en-US" sz="4000" dirty="0"/>
              <a:t>Chi-square Output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53" y="654428"/>
            <a:ext cx="4740442" cy="61073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3842" y="1340769"/>
            <a:ext cx="3810000" cy="1914525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1203158" y="1251284"/>
            <a:ext cx="348916" cy="1203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006516" y="1515979"/>
            <a:ext cx="2286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899611" y="1491916"/>
            <a:ext cx="36094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954380" y="2438400"/>
            <a:ext cx="36094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994484" y="3368842"/>
            <a:ext cx="32485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970421" y="4295274"/>
            <a:ext cx="324853" cy="1203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994484" y="5233737"/>
            <a:ext cx="30079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982453" y="6184232"/>
            <a:ext cx="336884" cy="1203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8963527" y="2045368"/>
            <a:ext cx="1528011" cy="3609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0599822" y="1949116"/>
            <a:ext cx="763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 &lt;0.5</a:t>
            </a:r>
          </a:p>
        </p:txBody>
      </p:sp>
    </p:spTree>
    <p:extLst>
      <p:ext uri="{BB962C8B-B14F-4D97-AF65-F5344CB8AC3E}">
        <p14:creationId xmlns:p14="http://schemas.microsoft.com/office/powerpoint/2010/main" val="26485009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295851"/>
            <a:ext cx="10515600" cy="777875"/>
          </a:xfrm>
        </p:spPr>
        <p:txBody>
          <a:bodyPr/>
          <a:lstStyle/>
          <a:p>
            <a:r>
              <a:rPr lang="en-US" dirty="0"/>
              <a:t>Chi-Square </a:t>
            </a:r>
          </a:p>
        </p:txBody>
      </p:sp>
      <p:sp>
        <p:nvSpPr>
          <p:cNvPr id="4" name="Rectangle 3"/>
          <p:cNvSpPr/>
          <p:nvPr/>
        </p:nvSpPr>
        <p:spPr>
          <a:xfrm>
            <a:off x="969818" y="1443382"/>
            <a:ext cx="6096000" cy="261610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>
                <a:solidFill>
                  <a:schemeClr val="accent5"/>
                </a:solidFill>
              </a:rPr>
              <a:t>Syntax </a:t>
            </a:r>
            <a:br>
              <a:rPr lang="en-US" sz="2800" dirty="0">
                <a:solidFill>
                  <a:schemeClr val="accent5"/>
                </a:solidFill>
              </a:rPr>
            </a:br>
            <a:endParaRPr lang="en-US" sz="2800" dirty="0">
              <a:solidFill>
                <a:schemeClr val="accent5"/>
              </a:solidFill>
            </a:endParaRPr>
          </a:p>
          <a:p>
            <a:r>
              <a:rPr lang="en-US" dirty="0"/>
              <a:t>CROSSTABS</a:t>
            </a:r>
          </a:p>
          <a:p>
            <a:r>
              <a:rPr lang="en-US" dirty="0"/>
              <a:t>  /TABLES=</a:t>
            </a:r>
            <a:r>
              <a:rPr lang="en-US" dirty="0" err="1"/>
              <a:t>Head_Marital_status</a:t>
            </a:r>
            <a:r>
              <a:rPr lang="en-US" dirty="0"/>
              <a:t> BY </a:t>
            </a:r>
            <a:r>
              <a:rPr lang="en-US" dirty="0" err="1"/>
              <a:t>FC_groups</a:t>
            </a:r>
            <a:endParaRPr lang="en-US" dirty="0"/>
          </a:p>
          <a:p>
            <a:r>
              <a:rPr lang="en-US" dirty="0"/>
              <a:t>  /FORMAT=AVALUE TABLES</a:t>
            </a:r>
          </a:p>
          <a:p>
            <a:r>
              <a:rPr lang="en-US" dirty="0"/>
              <a:t>  /STATISTICS=CHISQ </a:t>
            </a:r>
          </a:p>
          <a:p>
            <a:r>
              <a:rPr lang="en-US" dirty="0"/>
              <a:t>  /CELLS=COUNT</a:t>
            </a:r>
          </a:p>
          <a:p>
            <a:r>
              <a:rPr lang="en-US" dirty="0"/>
              <a:t>  /COUNT ROUND CELL.</a:t>
            </a:r>
          </a:p>
        </p:txBody>
      </p:sp>
    </p:spTree>
    <p:extLst>
      <p:ext uri="{BB962C8B-B14F-4D97-AF65-F5344CB8AC3E}">
        <p14:creationId xmlns:p14="http://schemas.microsoft.com/office/powerpoint/2010/main" val="329310954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7875"/>
          </a:xfrm>
        </p:spPr>
        <p:txBody>
          <a:bodyPr/>
          <a:lstStyle/>
          <a:p>
            <a:r>
              <a:rPr lang="en-US" dirty="0"/>
              <a:t>Regression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0316" y="1467851"/>
            <a:ext cx="119473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Regression analysis is the statistical test used to assess the </a:t>
            </a:r>
            <a:r>
              <a:rPr lang="en-US" dirty="0">
                <a:solidFill>
                  <a:srgbClr val="FF0000"/>
                </a:solidFill>
              </a:rPr>
              <a:t>CAUSALITY </a:t>
            </a:r>
            <a:r>
              <a:rPr lang="en-US" dirty="0"/>
              <a:t>.. How variable affect the other.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Regression analysis is the test to be used to say that the variable X induce the variable Y to happen with the magnitude of Z.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 are using a simple linear regression to assess the impact of one independent variable on another dependent variable.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58190" y="2562727"/>
            <a:ext cx="6043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How the HH size impact the FCS or the expenditure on food…?</a:t>
            </a:r>
          </a:p>
        </p:txBody>
      </p:sp>
    </p:spTree>
    <p:extLst>
      <p:ext uri="{BB962C8B-B14F-4D97-AF65-F5344CB8AC3E}">
        <p14:creationId xmlns:p14="http://schemas.microsoft.com/office/powerpoint/2010/main" val="112793251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105" y="148557"/>
            <a:ext cx="10515600" cy="777875"/>
          </a:xfrm>
        </p:spPr>
        <p:txBody>
          <a:bodyPr/>
          <a:lstStyle/>
          <a:p>
            <a:r>
              <a:rPr lang="en-US" dirty="0"/>
              <a:t>Regression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76137" y="1034717"/>
            <a:ext cx="6043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How the HH size impact the FCS or the expenditure on food…?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6131" y="4383056"/>
            <a:ext cx="5508457" cy="15597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1334" y="1955129"/>
            <a:ext cx="8085011" cy="2183733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V="1">
            <a:off x="2739190" y="3585411"/>
            <a:ext cx="1997242" cy="56548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9364579" y="3677655"/>
            <a:ext cx="818147" cy="31282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5706979" y="5462336"/>
            <a:ext cx="228600" cy="9144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080314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4242" y="1424572"/>
            <a:ext cx="10515600" cy="4687470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https://statistics.laerd.com/statistical-guides/types-of-variable.php</a:t>
            </a:r>
            <a:endParaRPr lang="en-US" dirty="0"/>
          </a:p>
          <a:p>
            <a:r>
              <a:rPr lang="en-US" dirty="0">
                <a:hlinkClick r:id="rId3"/>
              </a:rPr>
              <a:t>https://statistics.laerd.com/spss-tutorials/independent-t-test-using-spss-statistics.php</a:t>
            </a:r>
            <a:endParaRPr lang="en-US" dirty="0"/>
          </a:p>
          <a:p>
            <a:r>
              <a:rPr lang="en-US" dirty="0">
                <a:hlinkClick r:id="rId4"/>
              </a:rPr>
              <a:t>https://statistics.laerd.com/spss-tutorials/pearsons-product-moment-correlation-using-spss-statistics.php</a:t>
            </a:r>
            <a:r>
              <a:rPr lang="en-US" dirty="0"/>
              <a:t> </a:t>
            </a:r>
          </a:p>
          <a:p>
            <a:r>
              <a:rPr lang="en-US" dirty="0">
                <a:hlinkClick r:id="rId5"/>
              </a:rPr>
              <a:t>https://statistics.laerd.com/spss-tutorials/one-way-anova-using-spss-statistics-2.php</a:t>
            </a:r>
            <a:endParaRPr lang="en-US" dirty="0"/>
          </a:p>
          <a:p>
            <a:r>
              <a:rPr lang="en-US" dirty="0">
                <a:hlinkClick r:id="rId6"/>
              </a:rPr>
              <a:t>https://statistics.laerd.com/spss-tutorials/chi-square-test-for-association-using-spss-statistics.php#procedure</a:t>
            </a:r>
            <a:r>
              <a:rPr lang="en-US" dirty="0"/>
              <a:t> </a:t>
            </a:r>
          </a:p>
          <a:p>
            <a:r>
              <a:rPr lang="en-US" dirty="0">
                <a:hlinkClick r:id="rId7"/>
              </a:rPr>
              <a:t>http://www.ats.ucla.edu/stat/spss/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1276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7875"/>
          </a:xfrm>
        </p:spPr>
        <p:txBody>
          <a:bodyPr/>
          <a:lstStyle/>
          <a:p>
            <a:r>
              <a:rPr lang="en-US" dirty="0"/>
              <a:t>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836" y="1202170"/>
            <a:ext cx="11928763" cy="5087794"/>
          </a:xfrm>
        </p:spPr>
        <p:txBody>
          <a:bodyPr/>
          <a:lstStyle/>
          <a:p>
            <a:r>
              <a:rPr lang="en-US" dirty="0"/>
              <a:t>Dichotomous or Binary or Dummy or two categories categorical variable (Either 0 or 1, 1 or 2 , yes or no): Ex  (Sex..)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622" y="3524684"/>
            <a:ext cx="2019300" cy="19145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1319" y="3848670"/>
            <a:ext cx="4362450" cy="14667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0691" y="3823855"/>
            <a:ext cx="3092919" cy="204224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185" y="2617209"/>
            <a:ext cx="11763375" cy="238125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V="1">
            <a:off x="10238509" y="2881746"/>
            <a:ext cx="0" cy="72043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2909456" y="2923309"/>
            <a:ext cx="0" cy="72043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3381752" y="2909454"/>
            <a:ext cx="0" cy="72043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6610479" y="2924964"/>
            <a:ext cx="0" cy="72043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585121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260" y="1024621"/>
            <a:ext cx="8917940" cy="5110567"/>
          </a:xfrm>
          <a:ln w="63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752608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073" y="129598"/>
            <a:ext cx="10515600" cy="777875"/>
          </a:xfrm>
        </p:spPr>
        <p:txBody>
          <a:bodyPr/>
          <a:lstStyle/>
          <a:p>
            <a:r>
              <a:rPr lang="en-US" dirty="0"/>
              <a:t>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545" y="845128"/>
            <a:ext cx="11928764" cy="5846618"/>
          </a:xfrm>
        </p:spPr>
        <p:txBody>
          <a:bodyPr/>
          <a:lstStyle/>
          <a:p>
            <a:r>
              <a:rPr lang="en-US" dirty="0"/>
              <a:t>Categorical variable (can take on one of a limited, and usually fixed, number of possible values) (we care here about more than 2 categories)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496" y="2048307"/>
            <a:ext cx="11782425" cy="295275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V="1">
            <a:off x="10529454" y="2369127"/>
            <a:ext cx="0" cy="63730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3061854" y="2382981"/>
            <a:ext cx="0" cy="63730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8981" y="3058325"/>
            <a:ext cx="3546331" cy="234191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5795" y="3261876"/>
            <a:ext cx="1933575" cy="18859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0628" y="3009445"/>
            <a:ext cx="4581525" cy="1990725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>
          <a:xfrm flipV="1">
            <a:off x="6874129" y="2371401"/>
            <a:ext cx="0" cy="63730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36414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7875"/>
          </a:xfrm>
        </p:spPr>
        <p:txBody>
          <a:bodyPr/>
          <a:lstStyle/>
          <a:p>
            <a:r>
              <a:rPr lang="en-US" dirty="0"/>
              <a:t>Bivariate Statistical Matrix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556" y="1848042"/>
            <a:ext cx="11188590" cy="3499813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377658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0390" y="0"/>
            <a:ext cx="10515600" cy="1325563"/>
          </a:xfrm>
        </p:spPr>
        <p:txBody>
          <a:bodyPr/>
          <a:lstStyle/>
          <a:p>
            <a:r>
              <a:rPr lang="en-GB" dirty="0"/>
              <a:t>Confidence interval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44BD23-C18E-4CAC-AA3C-BC4706E15662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802105" y="1272172"/>
            <a:ext cx="10515600" cy="4351338"/>
          </a:xfrm>
        </p:spPr>
        <p:txBody>
          <a:bodyPr>
            <a:normAutofit/>
          </a:bodyPr>
          <a:lstStyle/>
          <a:p>
            <a:r>
              <a:rPr lang="en-GB" dirty="0"/>
              <a:t>We want to use the sample mean as an estimate of the population mean, but we know each sample mean would be different. </a:t>
            </a:r>
          </a:p>
          <a:p>
            <a:r>
              <a:rPr lang="en-GB" dirty="0"/>
              <a:t>We use the SE to calculate boundaries within which we believe the true mean will fall </a:t>
            </a:r>
          </a:p>
          <a:p>
            <a:r>
              <a:rPr lang="en-GB" dirty="0"/>
              <a:t>95 % of the time, the true estimate (mean?) will fall within these limits</a:t>
            </a:r>
          </a:p>
          <a:p>
            <a:r>
              <a:rPr lang="en-GB" dirty="0"/>
              <a:t>If the CI is small, the sample mean must be very close to the true mean.</a:t>
            </a:r>
          </a:p>
        </p:txBody>
      </p:sp>
    </p:spTree>
    <p:extLst>
      <p:ext uri="{BB962C8B-B14F-4D97-AF65-F5344CB8AC3E}">
        <p14:creationId xmlns:p14="http://schemas.microsoft.com/office/powerpoint/2010/main" val="28925896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862263" y="0"/>
            <a:ext cx="10515600" cy="1325563"/>
          </a:xfrm>
        </p:spPr>
        <p:txBody>
          <a:bodyPr/>
          <a:lstStyle/>
          <a:p>
            <a:pPr eaLnBrk="1" hangingPunct="1"/>
            <a:r>
              <a:rPr lang="en-GB" dirty="0"/>
              <a:t>Significant test statistic ( P value)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93821" y="1320298"/>
            <a:ext cx="10515600" cy="4351338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GB" sz="2100" dirty="0"/>
              <a:t>Is the test statistics result is due to chance? </a:t>
            </a:r>
          </a:p>
          <a:p>
            <a:pPr eaLnBrk="1" hangingPunct="1">
              <a:lnSpc>
                <a:spcPct val="80000"/>
              </a:lnSpc>
            </a:pPr>
            <a:r>
              <a:rPr lang="en-GB" sz="2100" dirty="0"/>
              <a:t>This probability is referred to as </a:t>
            </a:r>
            <a:r>
              <a:rPr lang="en-GB" sz="2100" b="1" dirty="0">
                <a:solidFill>
                  <a:srgbClr val="FF0000"/>
                </a:solidFill>
              </a:rPr>
              <a:t>p-value</a:t>
            </a:r>
            <a:r>
              <a:rPr lang="en-GB" sz="2100" dirty="0"/>
              <a:t> or </a:t>
            </a:r>
            <a:r>
              <a:rPr lang="en-GB" sz="2100" b="1" dirty="0">
                <a:solidFill>
                  <a:srgbClr val="FF0000"/>
                </a:solidFill>
              </a:rPr>
              <a:t>significance level (sig.) </a:t>
            </a:r>
            <a:r>
              <a:rPr lang="en-GB" sz="2100" dirty="0"/>
              <a:t>and is expressed a decimal percent (</a:t>
            </a:r>
            <a:r>
              <a:rPr lang="en-GB" sz="2100" dirty="0" err="1"/>
              <a:t>ie</a:t>
            </a:r>
            <a:r>
              <a:rPr lang="en-GB" sz="2100" dirty="0"/>
              <a:t>. p=0.05)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GB" sz="2100" dirty="0"/>
          </a:p>
          <a:p>
            <a:pPr>
              <a:lnSpc>
                <a:spcPct val="80000"/>
              </a:lnSpc>
            </a:pPr>
            <a:r>
              <a:rPr lang="en-GB" sz="2100" dirty="0"/>
              <a:t>Non-significant results</a:t>
            </a:r>
          </a:p>
          <a:p>
            <a:pPr lvl="1">
              <a:lnSpc>
                <a:spcPct val="80000"/>
              </a:lnSpc>
            </a:pPr>
            <a:r>
              <a:rPr lang="en-GB" sz="1800" dirty="0"/>
              <a:t>If p &gt; 0.05 we consider the results is not statistically significant. </a:t>
            </a:r>
          </a:p>
          <a:p>
            <a:pPr lvl="1">
              <a:lnSpc>
                <a:spcPct val="80000"/>
              </a:lnSpc>
            </a:pPr>
            <a:r>
              <a:rPr lang="en-GB" sz="1800" dirty="0"/>
              <a:t>It is significant if p &lt;0.05 </a:t>
            </a:r>
            <a:endParaRPr lang="en-GB" sz="2100" dirty="0"/>
          </a:p>
        </p:txBody>
      </p:sp>
    </p:spTree>
    <p:extLst>
      <p:ext uri="{BB962C8B-B14F-4D97-AF65-F5344CB8AC3E}">
        <p14:creationId xmlns:p14="http://schemas.microsoft.com/office/powerpoint/2010/main" val="27761965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>
          <a:xfrm>
            <a:off x="554182" y="374074"/>
            <a:ext cx="10972800" cy="588818"/>
          </a:xfrm>
        </p:spPr>
        <p:txBody>
          <a:bodyPr/>
          <a:lstStyle/>
          <a:p>
            <a:r>
              <a:rPr lang="en-GB" dirty="0"/>
              <a:t>Statistical significance </a:t>
            </a:r>
          </a:p>
        </p:txBody>
      </p:sp>
      <p:pic>
        <p:nvPicPr>
          <p:cNvPr id="5427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54991"/>
            <a:ext cx="7162800" cy="473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2743259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rigin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rigin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4B247E514BFF4D94B9D50160E72E60" ma:contentTypeVersion="9" ma:contentTypeDescription="Create a new document." ma:contentTypeScope="" ma:versionID="eaa020e9efd07ddc520f6278f2e5c0fd">
  <xsd:schema xmlns:xsd="http://www.w3.org/2001/XMLSchema" xmlns:xs="http://www.w3.org/2001/XMLSchema" xmlns:p="http://schemas.microsoft.com/office/2006/metadata/properties" xmlns:ns2="865ffdb0-4bfa-4c84-81c9-d49959b340f0" xmlns:ns3="edd932e8-530a-4e34-9710-7cde3b239461" targetNamespace="http://schemas.microsoft.com/office/2006/metadata/properties" ma:root="true" ma:fieldsID="8aa14e987c77926cfd4f927408164315" ns2:_="" ns3:_="">
    <xsd:import namespace="865ffdb0-4bfa-4c84-81c9-d49959b340f0"/>
    <xsd:import namespace="edd932e8-530a-4e34-9710-7cde3b23946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5ffdb0-4bfa-4c84-81c9-d49959b340f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d932e8-530a-4e34-9710-7cde3b23946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F2C99E8-12BC-4D30-BB43-5A3AADA48A3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E739197-3766-4FE1-B766-2A2E1CBDEB4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5ffdb0-4bfa-4c84-81c9-d49959b340f0"/>
    <ds:schemaRef ds:uri="edd932e8-530a-4e34-9710-7cde3b23946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DA00B41-8C0A-4F28-BBCE-3F8C5DC2C7DC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8374</TotalTime>
  <Words>1241</Words>
  <Application>Microsoft Office PowerPoint</Application>
  <PresentationFormat>Grand écran</PresentationFormat>
  <Paragraphs>168</Paragraphs>
  <Slides>40</Slides>
  <Notes>3</Notes>
  <HiddenSlides>0</HiddenSlides>
  <MMClips>0</MMClips>
  <ScaleCrop>false</ScaleCrop>
  <HeadingPairs>
    <vt:vector size="4" baseType="variant">
      <vt:variant>
        <vt:lpstr>Thème</vt:lpstr>
      </vt:variant>
      <vt:variant>
        <vt:i4>3</vt:i4>
      </vt:variant>
      <vt:variant>
        <vt:lpstr>Titres des diapositives</vt:lpstr>
      </vt:variant>
      <vt:variant>
        <vt:i4>40</vt:i4>
      </vt:variant>
    </vt:vector>
  </HeadingPairs>
  <TitlesOfParts>
    <vt:vector size="43" baseType="lpstr">
      <vt:lpstr>Office Theme</vt:lpstr>
      <vt:lpstr>Origin</vt:lpstr>
      <vt:lpstr>1_Origin</vt:lpstr>
      <vt:lpstr>Recap Statistical Tests</vt:lpstr>
      <vt:lpstr>Statistical Analysis   </vt:lpstr>
      <vt:lpstr>Variables</vt:lpstr>
      <vt:lpstr>Variables</vt:lpstr>
      <vt:lpstr>Variables</vt:lpstr>
      <vt:lpstr>Bivariate Statistical Matrix</vt:lpstr>
      <vt:lpstr>Confidence interval</vt:lpstr>
      <vt:lpstr>Significant test statistic ( P value)</vt:lpstr>
      <vt:lpstr>Statistical significance </vt:lpstr>
      <vt:lpstr>Présentation PowerPoint</vt:lpstr>
      <vt:lpstr>Bivariate Statistical Matrix</vt:lpstr>
      <vt:lpstr>Correlation</vt:lpstr>
      <vt:lpstr>Correlation</vt:lpstr>
      <vt:lpstr>Correlation</vt:lpstr>
      <vt:lpstr>Correlation SPSS Output </vt:lpstr>
      <vt:lpstr>Correlation</vt:lpstr>
      <vt:lpstr>Présentation PowerPoint</vt:lpstr>
      <vt:lpstr>Bivariate Statistical Matrix</vt:lpstr>
      <vt:lpstr>T-test</vt:lpstr>
      <vt:lpstr>T-test</vt:lpstr>
      <vt:lpstr>T-test</vt:lpstr>
      <vt:lpstr>T-test (Output) </vt:lpstr>
      <vt:lpstr>T-test</vt:lpstr>
      <vt:lpstr>Bivariate Statistical Matrix</vt:lpstr>
      <vt:lpstr>ANOVA</vt:lpstr>
      <vt:lpstr>ANOVA</vt:lpstr>
      <vt:lpstr>ANOVA</vt:lpstr>
      <vt:lpstr>ANOVA SPSS Output</vt:lpstr>
      <vt:lpstr>ANOVA</vt:lpstr>
      <vt:lpstr>Bivariate Statistical Matrix</vt:lpstr>
      <vt:lpstr>Chi-square</vt:lpstr>
      <vt:lpstr>Chi-square</vt:lpstr>
      <vt:lpstr>Chi-square</vt:lpstr>
      <vt:lpstr>Chi-square</vt:lpstr>
      <vt:lpstr>Chi-square Output</vt:lpstr>
      <vt:lpstr>Chi-Square </vt:lpstr>
      <vt:lpstr>Regression</vt:lpstr>
      <vt:lpstr>Regression</vt:lpstr>
      <vt:lpstr>Resources 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SADIK Kareem</dc:creator>
  <cp:lastModifiedBy>SADIK Kareem</cp:lastModifiedBy>
  <cp:revision>90</cp:revision>
  <dcterms:created xsi:type="dcterms:W3CDTF">2016-11-29T07:06:00Z</dcterms:created>
  <dcterms:modified xsi:type="dcterms:W3CDTF">2019-09-26T09:53:24Z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0x0101007C4B247E514BFF4D94B9D50160E72E60</vt:lpwstr>
  </property>
</Properties>
</file>