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9" r:id="rId4"/>
  </p:sldMasterIdLst>
  <p:notesMasterIdLst>
    <p:notesMasterId r:id="rId39"/>
  </p:notesMasterIdLst>
  <p:handoutMasterIdLst>
    <p:handoutMasterId r:id="rId40"/>
  </p:handoutMasterIdLst>
  <p:sldIdLst>
    <p:sldId id="379" r:id="rId5"/>
    <p:sldId id="414" r:id="rId6"/>
    <p:sldId id="415" r:id="rId7"/>
    <p:sldId id="460" r:id="rId8"/>
    <p:sldId id="417" r:id="rId9"/>
    <p:sldId id="422" r:id="rId10"/>
    <p:sldId id="420" r:id="rId11"/>
    <p:sldId id="423" r:id="rId12"/>
    <p:sldId id="424" r:id="rId13"/>
    <p:sldId id="425" r:id="rId14"/>
    <p:sldId id="429" r:id="rId15"/>
    <p:sldId id="432" r:id="rId16"/>
    <p:sldId id="433" r:id="rId17"/>
    <p:sldId id="434" r:id="rId18"/>
    <p:sldId id="435" r:id="rId19"/>
    <p:sldId id="436" r:id="rId20"/>
    <p:sldId id="437" r:id="rId21"/>
    <p:sldId id="438" r:id="rId22"/>
    <p:sldId id="439" r:id="rId23"/>
    <p:sldId id="440" r:id="rId24"/>
    <p:sldId id="441" r:id="rId25"/>
    <p:sldId id="442" r:id="rId26"/>
    <p:sldId id="443" r:id="rId27"/>
    <p:sldId id="444" r:id="rId28"/>
    <p:sldId id="446" r:id="rId29"/>
    <p:sldId id="447" r:id="rId30"/>
    <p:sldId id="449" r:id="rId31"/>
    <p:sldId id="450" r:id="rId32"/>
    <p:sldId id="451" r:id="rId33"/>
    <p:sldId id="461" r:id="rId34"/>
    <p:sldId id="462" r:id="rId35"/>
    <p:sldId id="455" r:id="rId36"/>
    <p:sldId id="456" r:id="rId37"/>
    <p:sldId id="459" r:id="rId3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rgbClr val="33CCCC"/>
      </a:buClr>
      <a:buFont typeface="Wingdings" pitchFamily="2" charset="2"/>
      <a:defRPr sz="2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20000"/>
      </a:spcBef>
      <a:spcAft>
        <a:spcPct val="0"/>
      </a:spcAft>
      <a:buClr>
        <a:srgbClr val="33CCCC"/>
      </a:buClr>
      <a:buFont typeface="Wingdings" pitchFamily="2" charset="2"/>
      <a:defRPr sz="2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20000"/>
      </a:spcBef>
      <a:spcAft>
        <a:spcPct val="0"/>
      </a:spcAft>
      <a:buClr>
        <a:srgbClr val="33CCCC"/>
      </a:buClr>
      <a:buFont typeface="Wingdings" pitchFamily="2" charset="2"/>
      <a:defRPr sz="2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20000"/>
      </a:spcBef>
      <a:spcAft>
        <a:spcPct val="0"/>
      </a:spcAft>
      <a:buClr>
        <a:srgbClr val="33CCCC"/>
      </a:buClr>
      <a:buFont typeface="Wingdings" pitchFamily="2" charset="2"/>
      <a:defRPr sz="2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20000"/>
      </a:spcBef>
      <a:spcAft>
        <a:spcPct val="0"/>
      </a:spcAft>
      <a:buClr>
        <a:srgbClr val="33CCCC"/>
      </a:buClr>
      <a:buFont typeface="Wingdings" pitchFamily="2" charset="2"/>
      <a:defRPr sz="2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6600"/>
    <a:srgbClr val="FF0000"/>
    <a:srgbClr val="669900"/>
    <a:srgbClr val="99CC00"/>
    <a:srgbClr val="006699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50" autoAdjust="0"/>
    <p:restoredTop sz="85117" autoAdjust="0"/>
  </p:normalViewPr>
  <p:slideViewPr>
    <p:cSldViewPr>
      <p:cViewPr varScale="1">
        <p:scale>
          <a:sx n="63" d="100"/>
          <a:sy n="63" d="100"/>
        </p:scale>
        <p:origin x="136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10" y="-96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333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848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A1887776-ABAC-4685-A156-E445A609AAD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860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Get the same tables as seen</a:t>
            </a:r>
            <a:r>
              <a:rPr lang="en-GB" altLang="en-US" baseline="0" dirty="0"/>
              <a:t> in the previous session. 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65346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781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0683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56689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731133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03498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39121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40559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25296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67350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9971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43481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65792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Can you replicate this</a:t>
            </a:r>
            <a:r>
              <a:rPr lang="en-GB" altLang="en-US" baseline="0" dirty="0"/>
              <a:t> table?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800340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47980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50782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4930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887776-ABAC-4685-A156-E445A609AADE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2754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Compare results with frequency function. Note that</a:t>
            </a:r>
            <a:r>
              <a:rPr lang="en-GB" altLang="en-US" baseline="0" dirty="0"/>
              <a:t> frequencies only shows total figures, not by categories. But will automatically show the valid and missing observations. 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89154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How do you remove</a:t>
            </a:r>
            <a:r>
              <a:rPr lang="en-GB" altLang="en-US" baseline="0" dirty="0"/>
              <a:t> the % sign from the table?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50027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4391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5673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9803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5659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6117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90783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7588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ame 13"/>
          <p:cNvSpPr/>
          <p:nvPr/>
        </p:nvSpPr>
        <p:spPr>
          <a:xfrm>
            <a:off x="7315200" y="990600"/>
            <a:ext cx="1447800" cy="1447800"/>
          </a:xfrm>
          <a:prstGeom prst="frame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L-Shape 12"/>
          <p:cNvSpPr/>
          <p:nvPr/>
        </p:nvSpPr>
        <p:spPr>
          <a:xfrm>
            <a:off x="3352800" y="3733800"/>
            <a:ext cx="1143000" cy="1143000"/>
          </a:xfrm>
          <a:prstGeom prst="corner">
            <a:avLst>
              <a:gd name="adj1" fmla="val 50000"/>
              <a:gd name="adj2" fmla="val 47594"/>
            </a:avLst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solidFill>
            <a:schemeClr val="bg1"/>
          </a:solidFill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133600" y="457200"/>
            <a:ext cx="1828800" cy="1828800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L-Shape 11"/>
          <p:cNvSpPr/>
          <p:nvPr/>
        </p:nvSpPr>
        <p:spPr>
          <a:xfrm>
            <a:off x="990600" y="2057400"/>
            <a:ext cx="1828800" cy="1828800"/>
          </a:xfrm>
          <a:prstGeom prst="corner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solidFill>
            <a:schemeClr val="bg1"/>
          </a:solidFill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GB" dirty="0"/>
              <a:t>5</a:t>
            </a:r>
            <a:r>
              <a:rPr lang="en-GB" baseline="30000" dirty="0"/>
              <a:t>th </a:t>
            </a:r>
            <a:r>
              <a:rPr lang="en-GB" dirty="0"/>
              <a:t>- 9</a:t>
            </a:r>
            <a:r>
              <a:rPr lang="en-GB" baseline="30000" dirty="0"/>
              <a:t>th</a:t>
            </a:r>
            <a:r>
              <a:rPr lang="en-GB" dirty="0"/>
              <a:t> December 2011, Rome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5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5857875"/>
            <a:ext cx="2214563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099D6-1C43-4F3E-A88A-727861DB9C35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0BD403-5152-44DF-8619-AB450E83E42F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pic>
        <p:nvPicPr>
          <p:cNvPr id="10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5655B4B7-1CB1-4632-B325-E48EE423A62E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51A98-87DF-4E42-9E99-72F750D0EEEA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0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6A6292-D6BC-4805-90AA-5DCB0F80BD9F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0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26A37E-6F6C-480E-B636-3ACC994481AE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61BA41-97DD-45DA-86C8-ABFFD5CC7582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9EC07-D479-4355-BF0B-F819F31EE408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1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6C860D-F66D-44C0-889C-185674991961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161BA41-97DD-45DA-86C8-ABFFD5CC7582}" type="slidenum">
              <a:rPr lang="en-GB" smtClean="0"/>
              <a:pPr>
                <a:defRPr/>
              </a:pPr>
              <a:t>‹N°›</a:t>
            </a:fld>
            <a:endParaRPr lang="en-GB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077" y="6399084"/>
            <a:ext cx="1800199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Calibri" pitchFamily="34" charset="0"/>
          <a:ea typeface="+mj-ea"/>
          <a:cs typeface="Calibri" pitchFamily="34" charset="0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Calibri" pitchFamily="34" charset="0"/>
          <a:ea typeface="+mn-ea"/>
          <a:cs typeface="Calibri" pitchFamily="34" charset="0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Tabulation in SPSS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4-8 December 2016, Cairo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944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A simple table, </a:t>
            </a:r>
            <a:r>
              <a:rPr lang="en-GB" altLang="en-US" b="1" dirty="0"/>
              <a:t>the generated syntax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557338"/>
            <a:ext cx="8135937" cy="504031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GET</a:t>
            </a: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  FILE='C:\Country\Data\</a:t>
            </a:r>
            <a:r>
              <a:rPr lang="en-GB" altLang="en-US" sz="2000" dirty="0" err="1">
                <a:latin typeface="Courier New" panose="02070309020205020404" pitchFamily="49" charset="0"/>
              </a:rPr>
              <a:t>Head.sav</a:t>
            </a:r>
            <a:r>
              <a:rPr lang="en-GB" altLang="en-US" sz="2000" dirty="0">
                <a:latin typeface="Courier New" panose="02070309020205020404" pitchFamily="49" charset="0"/>
              </a:rPr>
              <a:t>'.</a:t>
            </a:r>
          </a:p>
          <a:p>
            <a:pPr>
              <a:buFontTx/>
              <a:buNone/>
            </a:pPr>
            <a:endParaRPr lang="en-GB" altLang="en-US" sz="2000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* Custom Tables.</a:t>
            </a: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CTABLES</a:t>
            </a: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  /VLABELS VARIABLES=</a:t>
            </a:r>
            <a:r>
              <a:rPr lang="en-GB" altLang="en-US" sz="2000" dirty="0" err="1">
                <a:latin typeface="Courier New" panose="02070309020205020404" pitchFamily="49" charset="0"/>
              </a:rPr>
              <a:t>H_Marital</a:t>
            </a:r>
            <a:r>
              <a:rPr lang="en-GB" altLang="en-US" sz="2000" dirty="0">
                <a:latin typeface="Courier New" panose="02070309020205020404" pitchFamily="49" charset="0"/>
              </a:rPr>
              <a:t> </a:t>
            </a:r>
            <a:r>
              <a:rPr lang="en-GB" altLang="en-US" sz="2000" dirty="0" err="1">
                <a:latin typeface="Courier New" panose="02070309020205020404" pitchFamily="49" charset="0"/>
              </a:rPr>
              <a:t>H_sex</a:t>
            </a:r>
            <a:r>
              <a:rPr lang="en-GB" altLang="en-US" sz="2000" dirty="0">
                <a:latin typeface="Courier New" panose="02070309020205020404" pitchFamily="49" charset="0"/>
              </a:rPr>
              <a:t> DISPLAY=LABEL</a:t>
            </a: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  /TABLE </a:t>
            </a:r>
            <a:r>
              <a:rPr lang="en-GB" altLang="en-US" sz="2000" dirty="0" err="1">
                <a:latin typeface="Courier New" panose="02070309020205020404" pitchFamily="49" charset="0"/>
              </a:rPr>
              <a:t>H_Marital</a:t>
            </a:r>
            <a:r>
              <a:rPr lang="en-GB" altLang="en-US" sz="2000" dirty="0">
                <a:latin typeface="Courier New" panose="02070309020205020404" pitchFamily="49" charset="0"/>
              </a:rPr>
              <a:t> [C] BY </a:t>
            </a:r>
            <a:r>
              <a:rPr lang="en-GB" altLang="en-US" sz="2000" dirty="0" err="1">
                <a:latin typeface="Courier New" panose="02070309020205020404" pitchFamily="49" charset="0"/>
              </a:rPr>
              <a:t>H_sex</a:t>
            </a:r>
            <a:r>
              <a:rPr lang="en-GB" altLang="en-US" sz="2000" dirty="0">
                <a:latin typeface="Courier New" panose="02070309020205020404" pitchFamily="49" charset="0"/>
              </a:rPr>
              <a:t> [C][COUNT F40.0]</a:t>
            </a: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  /CATEGORIES VARIABLES=</a:t>
            </a:r>
            <a:r>
              <a:rPr lang="en-GB" altLang="en-US" sz="2000" dirty="0" err="1">
                <a:latin typeface="Courier New" panose="02070309020205020404" pitchFamily="49" charset="0"/>
              </a:rPr>
              <a:t>H_Marital</a:t>
            </a:r>
            <a:r>
              <a:rPr lang="en-GB" altLang="en-US" sz="2000" dirty="0">
                <a:latin typeface="Courier New" panose="02070309020205020404" pitchFamily="49" charset="0"/>
              </a:rPr>
              <a:t> </a:t>
            </a:r>
            <a:r>
              <a:rPr lang="en-GB" altLang="en-US" sz="2000" dirty="0" err="1">
                <a:latin typeface="Courier New" panose="02070309020205020404" pitchFamily="49" charset="0"/>
              </a:rPr>
              <a:t>H_sex</a:t>
            </a:r>
            <a:r>
              <a:rPr lang="en-GB" altLang="en-US" sz="2000" dirty="0">
                <a:latin typeface="Courier New" panose="02070309020205020404" pitchFamily="49" charset="0"/>
              </a:rPr>
              <a:t> ORDER=A KEY=VALUE EMPTY=INCLUDE.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8DB00-038F-4205-BE59-2EBCB1E7B484}" type="slidenum">
              <a:rPr lang="en-GB" altLang="en-US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8425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The TABLE subcommand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484313"/>
            <a:ext cx="8135937" cy="503237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/TABLE </a:t>
            </a:r>
            <a:r>
              <a:rPr lang="en-GB" altLang="en-US" sz="2000" dirty="0" err="1">
                <a:latin typeface="Courier New" panose="02070309020205020404" pitchFamily="49" charset="0"/>
              </a:rPr>
              <a:t>H_Marital</a:t>
            </a:r>
            <a:r>
              <a:rPr lang="en-GB" altLang="en-US" sz="2000" dirty="0">
                <a:latin typeface="Courier New" panose="02070309020205020404" pitchFamily="49" charset="0"/>
              </a:rPr>
              <a:t> [C] BY </a:t>
            </a:r>
            <a:r>
              <a:rPr lang="en-GB" altLang="en-US" sz="2000" dirty="0" err="1">
                <a:latin typeface="Courier New" panose="02070309020205020404" pitchFamily="49" charset="0"/>
              </a:rPr>
              <a:t>H_sex</a:t>
            </a:r>
            <a:r>
              <a:rPr lang="en-GB" altLang="en-US" sz="2000" dirty="0">
                <a:latin typeface="Courier New" panose="02070309020205020404" pitchFamily="49" charset="0"/>
              </a:rPr>
              <a:t> [C][COUNT F40.0]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97B5-8355-4ABF-B955-A53C53477E4B}" type="slidenum">
              <a:rPr lang="en-GB" altLang="en-US"/>
              <a:pPr/>
              <a:t>11</a:t>
            </a:fld>
            <a:endParaRPr lang="en-GB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3248" y="1876069"/>
            <a:ext cx="5354810" cy="4596607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H="1">
            <a:off x="1828800" y="1735931"/>
            <a:ext cx="1752600" cy="2074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7183610" y="1876069"/>
            <a:ext cx="1777011" cy="11719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0 decimals. </a:t>
            </a:r>
          </a:p>
          <a:p>
            <a:pPr algn="ctr"/>
            <a:r>
              <a:rPr lang="en-GB" sz="1400" dirty="0"/>
              <a:t>For 1 decimal, F40.1</a:t>
            </a:r>
          </a:p>
          <a:p>
            <a:pPr algn="ctr"/>
            <a:r>
              <a:rPr lang="en-GB" sz="1400" dirty="0"/>
              <a:t>For 2 decimal, F40.2 </a:t>
            </a:r>
            <a:endParaRPr lang="en-US" sz="1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620000" y="1735931"/>
            <a:ext cx="257093" cy="397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334000" y="1735931"/>
            <a:ext cx="990600" cy="1616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066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The VLABELS subcommand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51A98-87DF-4E42-9E99-72F750D0EEEA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593238" cy="76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n-US" sz="2200" dirty="0">
                <a:latin typeface="Courier New" panose="02070309020205020404" pitchFamily="49" charset="0"/>
              </a:rPr>
              <a:t>/VLABELS VARIABLES=</a:t>
            </a:r>
            <a:r>
              <a:rPr lang="en-GB" altLang="en-US" sz="2200" dirty="0" err="1">
                <a:latin typeface="Courier New" panose="02070309020205020404" pitchFamily="49" charset="0"/>
              </a:rPr>
              <a:t>H_Marital</a:t>
            </a:r>
            <a:r>
              <a:rPr lang="en-GB" altLang="en-US" sz="2200" dirty="0">
                <a:latin typeface="Courier New" panose="02070309020205020404" pitchFamily="49" charset="0"/>
              </a:rPr>
              <a:t> </a:t>
            </a:r>
            <a:r>
              <a:rPr lang="en-GB" altLang="en-US" sz="2200" dirty="0" err="1">
                <a:latin typeface="Courier New" panose="02070309020205020404" pitchFamily="49" charset="0"/>
              </a:rPr>
              <a:t>H_sex</a:t>
            </a:r>
            <a:r>
              <a:rPr lang="en-GB" altLang="en-US" sz="2200" dirty="0">
                <a:latin typeface="Courier New" panose="02070309020205020404" pitchFamily="49" charset="0"/>
              </a:rPr>
              <a:t> DISPLAY=LABEL</a:t>
            </a:r>
            <a:endParaRPr lang="en-US" sz="22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800600" y="1977342"/>
            <a:ext cx="4097438" cy="4071893"/>
          </a:xfrm>
        </p:spPr>
        <p:txBody>
          <a:bodyPr>
            <a:norm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GB" altLang="en-US" dirty="0"/>
              <a:t>Right-click on variable and choose between</a:t>
            </a:r>
          </a:p>
          <a:p>
            <a:pPr lvl="1">
              <a:lnSpc>
                <a:spcPct val="85000"/>
              </a:lnSpc>
              <a:spcBef>
                <a:spcPct val="0"/>
              </a:spcBef>
            </a:pPr>
            <a:r>
              <a:rPr lang="en-GB" altLang="en-US" sz="1800" dirty="0"/>
              <a:t>Variable name (default)</a:t>
            </a:r>
          </a:p>
          <a:p>
            <a:pPr lvl="1">
              <a:lnSpc>
                <a:spcPct val="85000"/>
              </a:lnSpc>
              <a:spcBef>
                <a:spcPct val="0"/>
              </a:spcBef>
            </a:pPr>
            <a:r>
              <a:rPr lang="en-GB" altLang="en-US" sz="1800" dirty="0"/>
              <a:t>Both variable name and label</a:t>
            </a:r>
          </a:p>
          <a:p>
            <a:pPr lvl="1">
              <a:lnSpc>
                <a:spcPct val="85000"/>
              </a:lnSpc>
              <a:spcBef>
                <a:spcPct val="0"/>
              </a:spcBef>
            </a:pPr>
            <a:r>
              <a:rPr lang="en-GB" altLang="en-US" sz="1800" dirty="0"/>
              <a:t>Variable label</a:t>
            </a:r>
          </a:p>
          <a:p>
            <a:pPr lvl="1">
              <a:lnSpc>
                <a:spcPct val="85000"/>
              </a:lnSpc>
              <a:spcBef>
                <a:spcPct val="0"/>
              </a:spcBef>
            </a:pPr>
            <a:r>
              <a:rPr lang="en-GB" altLang="en-US" sz="1800" dirty="0"/>
              <a:t>None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endParaRPr lang="en-GB" altLang="en-US" dirty="0"/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GB" altLang="en-US" dirty="0"/>
              <a:t>Right-click on variable and choose between</a:t>
            </a:r>
          </a:p>
          <a:p>
            <a:pPr lvl="1">
              <a:lnSpc>
                <a:spcPct val="85000"/>
              </a:lnSpc>
              <a:spcBef>
                <a:spcPct val="0"/>
              </a:spcBef>
            </a:pPr>
            <a:r>
              <a:rPr lang="en-GB" altLang="en-US" sz="2000" dirty="0"/>
              <a:t>Scale, categorical or nominal</a:t>
            </a:r>
          </a:p>
          <a:p>
            <a:pPr lvl="1">
              <a:lnSpc>
                <a:spcPct val="85000"/>
              </a:lnSpc>
              <a:spcBef>
                <a:spcPct val="0"/>
              </a:spcBef>
            </a:pPr>
            <a:r>
              <a:rPr lang="en-GB" altLang="en-US" sz="2000" dirty="0"/>
              <a:t>Order of variables</a:t>
            </a:r>
          </a:p>
          <a:p>
            <a:pPr lvl="1">
              <a:lnSpc>
                <a:spcPct val="85000"/>
              </a:lnSpc>
              <a:spcBef>
                <a:spcPct val="0"/>
              </a:spcBef>
            </a:pPr>
            <a:r>
              <a:rPr lang="en-GB" altLang="en-US" sz="2000" dirty="0"/>
              <a:t>Display of variable or label name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endParaRPr lang="en-GB" altLang="en-US" dirty="0"/>
          </a:p>
          <a:p>
            <a:pPr>
              <a:lnSpc>
                <a:spcPct val="85000"/>
              </a:lnSpc>
              <a:spcBef>
                <a:spcPct val="0"/>
              </a:spcBef>
            </a:pPr>
            <a:endParaRPr lang="en-GB" altLang="en-US" dirty="0"/>
          </a:p>
          <a:p>
            <a:endParaRPr lang="en-US" dirty="0"/>
          </a:p>
        </p:txBody>
      </p:sp>
      <p:pic>
        <p:nvPicPr>
          <p:cNvPr id="6" name="Content Placeholder 7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53018"/>
            <a:ext cx="4041775" cy="399058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Straight Arrow Connector 15"/>
          <p:cNvCxnSpPr/>
          <p:nvPr/>
        </p:nvCxnSpPr>
        <p:spPr>
          <a:xfrm flipH="1" flipV="1">
            <a:off x="1143000" y="3505200"/>
            <a:ext cx="373380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2286000" y="2209800"/>
            <a:ext cx="2545606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334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CATEGORIES subcommand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4213" y="1484313"/>
            <a:ext cx="8135937" cy="187325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/CATEGORIES VARIABLES=</a:t>
            </a:r>
            <a:r>
              <a:rPr lang="en-GB" altLang="en-US" sz="2000" dirty="0" err="1">
                <a:latin typeface="Courier New" panose="02070309020205020404" pitchFamily="49" charset="0"/>
              </a:rPr>
              <a:t>H_Marital</a:t>
            </a:r>
            <a:r>
              <a:rPr lang="en-GB" altLang="en-US" sz="2000" dirty="0">
                <a:latin typeface="Courier New" panose="02070309020205020404" pitchFamily="49" charset="0"/>
              </a:rPr>
              <a:t> </a:t>
            </a:r>
            <a:r>
              <a:rPr lang="en-GB" altLang="en-US" sz="2000" dirty="0" err="1">
                <a:latin typeface="Courier New" panose="02070309020205020404" pitchFamily="49" charset="0"/>
              </a:rPr>
              <a:t>H_sex</a:t>
            </a:r>
            <a:r>
              <a:rPr lang="en-GB" altLang="en-US" sz="2000" dirty="0">
                <a:latin typeface="Courier New" panose="02070309020205020404" pitchFamily="49" charset="0"/>
              </a:rPr>
              <a:t> ORDER=A KEY=VALUE EMPTY=INCLUDE.</a:t>
            </a:r>
          </a:p>
          <a:p>
            <a:r>
              <a:rPr lang="en-GB" altLang="en-US" sz="2000" dirty="0"/>
              <a:t>Click on Categories and totals to see available options:</a:t>
            </a:r>
            <a:endParaRPr lang="en-GB" altLang="en-US" sz="2000" dirty="0">
              <a:latin typeface="Courier New" panose="02070309020205020404" pitchFamily="49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F307D8-B1F3-43F0-86BB-ACAFE213CE3D}" type="slidenum">
              <a:rPr lang="en-GB" altLang="en-US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7575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Add totals and hide statistics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5650" y="3932238"/>
            <a:ext cx="7200900" cy="2160587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GB" altLang="en-US" dirty="0"/>
              <a:t>One total for marital status defined in the Categories and totals window</a:t>
            </a:r>
          </a:p>
          <a:p>
            <a:r>
              <a:rPr lang="en-GB" altLang="en-US" dirty="0"/>
              <a:t>One total for sex defined in the Categories and totals window</a:t>
            </a:r>
          </a:p>
          <a:p>
            <a:r>
              <a:rPr lang="en-GB" altLang="en-US" dirty="0"/>
              <a:t>Hide statistics</a:t>
            </a:r>
          </a:p>
          <a:p>
            <a:pPr lvl="2"/>
            <a:r>
              <a:rPr lang="en-GB" altLang="en-US" dirty="0"/>
              <a:t>Tick the Hide option in summary statistics</a:t>
            </a:r>
          </a:p>
          <a:p>
            <a:endParaRPr lang="en-GB" altLang="en-US" dirty="0"/>
          </a:p>
          <a:p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0A59B-F2D0-4F8F-8885-01167C97D868}" type="slidenum">
              <a:rPr lang="en-GB" altLang="en-US"/>
              <a:pPr>
                <a:defRPr/>
              </a:pPr>
              <a:t>14</a:t>
            </a:fld>
            <a:endParaRPr lang="en-GB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17855"/>
            <a:ext cx="5867400" cy="214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899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Totals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4213" y="1484313"/>
            <a:ext cx="8135937" cy="1800225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/>
              <a:t>Added or changed in the categories and totals window</a:t>
            </a:r>
          </a:p>
          <a:p>
            <a:r>
              <a:rPr lang="en-GB" altLang="en-US" sz="2000"/>
              <a:t>The totals will be connected to a variable</a:t>
            </a:r>
            <a:endParaRPr lang="en-GB" altLang="en-US" sz="2000">
              <a:latin typeface="Courier New" panose="02070309020205020404" pitchFamily="49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D49739-72CE-42C6-804A-0E08538DF230}" type="slidenum">
              <a:rPr lang="en-GB" altLang="en-US"/>
              <a:pPr>
                <a:defRPr/>
              </a:pPr>
              <a:t>15</a:t>
            </a:fld>
            <a:endParaRPr lang="en-GB" altLang="en-US"/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603500"/>
            <a:ext cx="5083175" cy="393541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7467600" y="3200400"/>
            <a:ext cx="1219200" cy="1066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Change label name here</a:t>
            </a:r>
            <a:endParaRPr lang="en-US" sz="1600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6775450" y="3581400"/>
            <a:ext cx="69215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114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Totals, </a:t>
            </a:r>
            <a:r>
              <a:rPr lang="en-GB" altLang="en-US" b="1" dirty="0"/>
              <a:t>the generated syntax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4213" y="1557338"/>
            <a:ext cx="8135937" cy="5040312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CTABLES</a:t>
            </a: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  /VLABELS VARIABLES=</a:t>
            </a:r>
            <a:r>
              <a:rPr lang="en-GB" altLang="en-US" sz="2000" dirty="0" err="1">
                <a:latin typeface="Courier New" panose="02070309020205020404" pitchFamily="49" charset="0"/>
              </a:rPr>
              <a:t>H_Marital</a:t>
            </a:r>
            <a:r>
              <a:rPr lang="en-GB" altLang="en-US" sz="2000" dirty="0">
                <a:latin typeface="Courier New" panose="02070309020205020404" pitchFamily="49" charset="0"/>
              </a:rPr>
              <a:t> </a:t>
            </a:r>
            <a:r>
              <a:rPr lang="en-GB" altLang="en-US" sz="2000" dirty="0" err="1">
                <a:latin typeface="Courier New" panose="02070309020205020404" pitchFamily="49" charset="0"/>
              </a:rPr>
              <a:t>H_sex</a:t>
            </a:r>
            <a:r>
              <a:rPr lang="en-GB" altLang="en-US" sz="2000" dirty="0">
                <a:latin typeface="Courier New" panose="02070309020205020404" pitchFamily="49" charset="0"/>
              </a:rPr>
              <a:t> DISPLAY=LABEL</a:t>
            </a: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  /TABLE </a:t>
            </a:r>
            <a:r>
              <a:rPr lang="en-GB" altLang="en-US" sz="2000" dirty="0" err="1">
                <a:latin typeface="Courier New" panose="02070309020205020404" pitchFamily="49" charset="0"/>
              </a:rPr>
              <a:t>H_Marital</a:t>
            </a:r>
            <a:r>
              <a:rPr lang="en-GB" altLang="en-US" sz="2000" dirty="0">
                <a:latin typeface="Courier New" panose="02070309020205020404" pitchFamily="49" charset="0"/>
              </a:rPr>
              <a:t> [C][COUNT F40.0] BY </a:t>
            </a:r>
            <a:r>
              <a:rPr lang="en-GB" altLang="en-US" sz="2000" dirty="0" err="1">
                <a:latin typeface="Courier New" panose="02070309020205020404" pitchFamily="49" charset="0"/>
              </a:rPr>
              <a:t>H_sex</a:t>
            </a:r>
            <a:r>
              <a:rPr lang="en-GB" altLang="en-US" sz="2000" dirty="0">
                <a:latin typeface="Courier New" panose="02070309020205020404" pitchFamily="49" charset="0"/>
              </a:rPr>
              <a:t> [C]</a:t>
            </a: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 </a:t>
            </a:r>
            <a:r>
              <a:rPr lang="en-GB" altLang="en-US" sz="2000" b="1" dirty="0">
                <a:latin typeface="Courier New" panose="02070309020205020404" pitchFamily="49" charset="0"/>
              </a:rPr>
              <a:t>/SLABELS VISIBLE=NO  </a:t>
            </a: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/CATEGORIES VARIABLES=</a:t>
            </a:r>
            <a:r>
              <a:rPr lang="en-GB" altLang="en-US" sz="2000" dirty="0" err="1">
                <a:latin typeface="Courier New" panose="02070309020205020404" pitchFamily="49" charset="0"/>
              </a:rPr>
              <a:t>H_Marital</a:t>
            </a:r>
            <a:r>
              <a:rPr lang="en-GB" altLang="en-US" sz="2000" dirty="0">
                <a:latin typeface="Courier New" panose="02070309020205020404" pitchFamily="49" charset="0"/>
              </a:rPr>
              <a:t> ORDER=A KEY=VALUE EMPTY=INCLUDE </a:t>
            </a:r>
            <a:r>
              <a:rPr lang="en-GB" altLang="en-US" sz="2000" b="1" dirty="0">
                <a:latin typeface="Courier New" panose="02070309020205020404" pitchFamily="49" charset="0"/>
              </a:rPr>
              <a:t>TOTAL=YES LABEL=‘All households' </a:t>
            </a:r>
          </a:p>
          <a:p>
            <a:pPr>
              <a:buFontTx/>
              <a:buNone/>
            </a:pPr>
            <a:r>
              <a:rPr lang="en-GB" altLang="en-US" sz="2000" b="1" dirty="0">
                <a:latin typeface="Courier New" panose="02070309020205020404" pitchFamily="49" charset="0"/>
              </a:rPr>
              <a:t>    POSITION=BEFORE</a:t>
            </a:r>
          </a:p>
          <a:p>
            <a:pPr>
              <a:buFontTx/>
              <a:buNone/>
            </a:pPr>
            <a:r>
              <a:rPr lang="en-GB" altLang="en-US" sz="2000" dirty="0">
                <a:latin typeface="Courier New" panose="02070309020205020404" pitchFamily="49" charset="0"/>
              </a:rPr>
              <a:t>  /CATEGORIES VARIABLES=</a:t>
            </a:r>
            <a:r>
              <a:rPr lang="en-GB" altLang="en-US" sz="2000" dirty="0" err="1">
                <a:latin typeface="Courier New" panose="02070309020205020404" pitchFamily="49" charset="0"/>
              </a:rPr>
              <a:t>H_sex</a:t>
            </a:r>
            <a:r>
              <a:rPr lang="en-GB" altLang="en-US" sz="2000" dirty="0">
                <a:latin typeface="Courier New" panose="02070309020205020404" pitchFamily="49" charset="0"/>
              </a:rPr>
              <a:t> ORDER=A KEY=VALUE EMPTY=INCLUDE </a:t>
            </a:r>
            <a:r>
              <a:rPr lang="en-GB" altLang="en-US" sz="2000" b="1" dirty="0">
                <a:latin typeface="Courier New" panose="02070309020205020404" pitchFamily="49" charset="0"/>
              </a:rPr>
              <a:t>TOTAL=YES POSITION=AFTER</a:t>
            </a:r>
            <a:r>
              <a:rPr lang="en-GB" altLang="en-US" sz="2000" dirty="0">
                <a:latin typeface="Courier New" panose="02070309020205020404" pitchFamily="49" charset="0"/>
              </a:rPr>
              <a:t>.</a:t>
            </a:r>
            <a:endParaRPr lang="en-GB" altLang="en-US" sz="2000" b="1" dirty="0">
              <a:latin typeface="Courier New" panose="02070309020205020404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A085D2-3C41-4B0F-ADB7-C4042F8130FF}" type="slidenum">
              <a:rPr lang="en-GB" altLang="en-US"/>
              <a:pPr>
                <a:defRPr/>
              </a:pPr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1816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Stacking variables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5650" y="4435475"/>
            <a:ext cx="7200900" cy="1873250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GB" altLang="en-US"/>
              <a:t>Right-click on variable name in the variable list</a:t>
            </a:r>
          </a:p>
          <a:p>
            <a:pPr lvl="2"/>
            <a:r>
              <a:rPr lang="en-GB" altLang="en-US"/>
              <a:t>If it is not a categorical variable, right click on the variable name and choose Categorical</a:t>
            </a:r>
          </a:p>
          <a:p>
            <a:pPr lvl="2"/>
            <a:r>
              <a:rPr lang="en-GB" altLang="en-US"/>
              <a:t>Drag the variable to the row column</a:t>
            </a:r>
          </a:p>
          <a:p>
            <a:pPr lvl="2"/>
            <a:r>
              <a:rPr lang="en-GB" altLang="en-US"/>
              <a:t>Release it where there is a horizontal square underneath the Marital status variable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9F195A-4711-4946-A321-B0CF979E575A}" type="slidenum">
              <a:rPr lang="en-GB" altLang="en-US"/>
              <a:pPr>
                <a:defRPr/>
              </a:pPr>
              <a:t>17</a:t>
            </a:fld>
            <a:endParaRPr lang="en-GB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819" y="1368425"/>
            <a:ext cx="5748151" cy="259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315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Stacking variables, the generated syntax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4213" y="1557338"/>
            <a:ext cx="8135937" cy="5040312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CTABLES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/VLABELS VARIABLES=H_Marital </a:t>
            </a:r>
            <a:r>
              <a:rPr lang="nb-NO" altLang="en-US" sz="2000" b="1" dirty="0">
                <a:latin typeface="Courier New" panose="02070309020205020404" pitchFamily="49" charset="0"/>
              </a:rPr>
              <a:t>Head_Emp_status</a:t>
            </a:r>
            <a:r>
              <a:rPr lang="nb-NO" altLang="en-US" sz="2000" dirty="0">
                <a:latin typeface="Courier New" panose="02070309020205020404" pitchFamily="49" charset="0"/>
              </a:rPr>
              <a:t> H_sex DISPLAY=LABEL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/TABLE H_Marital [C][COUNT F40.0] + </a:t>
            </a:r>
            <a:r>
              <a:rPr lang="nb-NO" altLang="en-US" sz="2000" b="1" dirty="0">
                <a:latin typeface="Courier New" panose="02070309020205020404" pitchFamily="49" charset="0"/>
              </a:rPr>
              <a:t>Head_Emp_status</a:t>
            </a:r>
            <a:r>
              <a:rPr lang="nb-NO" altLang="en-US" sz="2000" dirty="0">
                <a:latin typeface="Courier New" panose="02070309020205020404" pitchFamily="49" charset="0"/>
              </a:rPr>
              <a:t> [COUNT F40.0] BY H_sex [C]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/SLABELS VISIBLE=NO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/CATEGORIES VARIABLES=H_Marital ORDER=A KEY=VALUE EMPTY=INCLUDE TOTAL=YES LABEL='All households' 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  POSITION=BEFORE</a:t>
            </a:r>
          </a:p>
          <a:p>
            <a:pPr>
              <a:buFontTx/>
              <a:buNone/>
            </a:pPr>
            <a:r>
              <a:rPr lang="nb-NO" altLang="en-US" sz="2000" b="1" dirty="0">
                <a:latin typeface="Courier New" panose="02070309020205020404" pitchFamily="49" charset="0"/>
              </a:rPr>
              <a:t>  /CATEGORIES VARIABLES=Head_Emp_status ORDER=A KEY=VALUE EMPTY=INCLUDE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/CATEGORIES VARIABLES=H_sex ORDER=A KEY=VALUE EMPTY=INCLUDE TOTAL=YES POSITION=AFTER.</a:t>
            </a:r>
          </a:p>
          <a:p>
            <a:pPr>
              <a:buFontTx/>
              <a:buNone/>
            </a:pPr>
            <a:endParaRPr lang="nb-NO" altLang="en-US" sz="2000" dirty="0">
              <a:latin typeface="Courier New" panose="02070309020205020404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D8CE39-2405-45F3-BCBB-7CCC543261E6}" type="slidenum">
              <a:rPr lang="en-GB" altLang="en-US"/>
              <a:pPr>
                <a:defRPr/>
              </a:pPr>
              <a:t>18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2421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Nesting variables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5650" y="4435475"/>
            <a:ext cx="7200900" cy="1873250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GB" altLang="en-US"/>
              <a:t>Right-click on variable name in the variable list</a:t>
            </a:r>
          </a:p>
          <a:p>
            <a:pPr lvl="2"/>
            <a:r>
              <a:rPr lang="en-GB" altLang="en-US"/>
              <a:t>If it is not a categorical variable, right click on the variable name and choose Categorical</a:t>
            </a:r>
          </a:p>
          <a:p>
            <a:pPr lvl="2"/>
            <a:r>
              <a:rPr lang="en-GB" altLang="en-US"/>
              <a:t>Drag the variable to the row column</a:t>
            </a:r>
          </a:p>
          <a:p>
            <a:pPr lvl="2"/>
            <a:r>
              <a:rPr lang="en-GB" altLang="en-US"/>
              <a:t>Release it where there is a vertical square to the right of the Marital status variable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D7E5F2-4B2E-40D9-BC09-FEF329AEB64A}" type="slidenum">
              <a:rPr lang="en-GB" altLang="en-US"/>
              <a:pPr>
                <a:defRPr/>
              </a:pPr>
              <a:t>19</a:t>
            </a:fld>
            <a:endParaRPr lang="en-GB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934" y="1295400"/>
            <a:ext cx="677227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063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Customs tables - the CTABLES procedure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A tabulation procedure that combines several other tabulation procedures in SPSS</a:t>
            </a:r>
          </a:p>
          <a:p>
            <a:r>
              <a:rPr lang="en-GB" altLang="en-US" dirty="0"/>
              <a:t>Part of the TABLES add-on option in SPSS</a:t>
            </a:r>
          </a:p>
          <a:p>
            <a:r>
              <a:rPr lang="en-GB" altLang="en-US" dirty="0"/>
              <a:t>More flexible than the other tabulation procedures</a:t>
            </a:r>
          </a:p>
          <a:p>
            <a:r>
              <a:rPr lang="en-GB" altLang="en-US" dirty="0"/>
              <a:t>More complex than the other tabulation procedures</a:t>
            </a:r>
          </a:p>
          <a:p>
            <a:r>
              <a:rPr lang="en-GB" altLang="en-US" dirty="0"/>
              <a:t>The CTABLES window is found under:</a:t>
            </a:r>
          </a:p>
          <a:p>
            <a:pPr lvl="1"/>
            <a:r>
              <a:rPr lang="en-GB" altLang="en-US" dirty="0" err="1"/>
              <a:t>Analyze</a:t>
            </a:r>
            <a:endParaRPr lang="en-GB" altLang="en-US" dirty="0"/>
          </a:p>
          <a:p>
            <a:pPr lvl="2"/>
            <a:r>
              <a:rPr lang="en-GB" altLang="en-US" dirty="0"/>
              <a:t>Tables</a:t>
            </a:r>
          </a:p>
          <a:p>
            <a:pPr lvl="3"/>
            <a:r>
              <a:rPr lang="en-GB" altLang="en-US" dirty="0"/>
              <a:t>Custom Tables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0EC37-4C26-4E0E-9B77-7A85689158E9}" type="slidenum">
              <a:rPr lang="en-GB" altLang="en-US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9149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Nesting variables, the generated syntax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4213" y="1557338"/>
            <a:ext cx="8135937" cy="5040312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buFontTx/>
              <a:buNone/>
            </a:pPr>
            <a:endParaRPr lang="nb-NO" altLang="en-US" sz="2000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* Custom Tables.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CTABLES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/VLABELS VARIABLES=H_Marital Head_Emp_status H_sex DISPLAY=LABEL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/TABLE H_Marital [C] </a:t>
            </a:r>
            <a:r>
              <a:rPr lang="nb-NO" altLang="en-US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&gt;</a:t>
            </a:r>
            <a:r>
              <a:rPr lang="nb-NO" altLang="en-US" sz="2000" dirty="0">
                <a:latin typeface="Courier New" panose="02070309020205020404" pitchFamily="49" charset="0"/>
              </a:rPr>
              <a:t> Head_Emp_status [C][COUNT F40.0] BY H_sex [C]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/SLABELS VISIBLE=NO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/CATEGORIES VARIABLES=H_Marital ORDER=A KEY=VALUE EMPTY=INCLUDE TOTAL=YES LABEL='All households' 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  POSITION=BEFORE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/CATEGORIES VARIABLES=Head_Emp_status ORDER=A KEY=VALUE EMPTY=INCLUDE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/CATEGORIES VARIABLES=H_sex ORDER=A KEY=VALUE EMPTY=INCLUDE TOTAL=YES POSITION=AFTER.</a:t>
            </a:r>
          </a:p>
          <a:p>
            <a:endParaRPr lang="nb-NO" altLang="en-US" sz="2000" b="1" dirty="0">
              <a:latin typeface="Courier New" panose="02070309020205020404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F6CFE4-C1A8-4221-9C0E-D9F164BB0529}" type="slidenum">
              <a:rPr lang="en-GB" altLang="en-US"/>
              <a:pPr>
                <a:defRPr/>
              </a:pPr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0333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Stacking and nesting, syntax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GB" altLang="en-US" dirty="0"/>
              <a:t>The difference in the syntax is very small</a:t>
            </a:r>
          </a:p>
          <a:p>
            <a:pPr lvl="1"/>
            <a:r>
              <a:rPr lang="en-GB" altLang="en-US" dirty="0">
                <a:solidFill>
                  <a:srgbClr val="FF0000"/>
                </a:solidFill>
              </a:rPr>
              <a:t>+</a:t>
            </a:r>
            <a:r>
              <a:rPr lang="en-GB" altLang="en-US" dirty="0"/>
              <a:t> between two variables:		Stacking</a:t>
            </a:r>
          </a:p>
          <a:p>
            <a:pPr lvl="1"/>
            <a:r>
              <a:rPr lang="en-GB" altLang="en-US" b="1" dirty="0">
                <a:solidFill>
                  <a:srgbClr val="FF0000"/>
                </a:solidFill>
              </a:rPr>
              <a:t>&gt;</a:t>
            </a:r>
            <a:r>
              <a:rPr lang="en-GB" altLang="en-US" dirty="0"/>
              <a:t> between two variables:		Nesting</a:t>
            </a:r>
          </a:p>
          <a:p>
            <a:endParaRPr lang="nb-NO" altLang="en-US" dirty="0"/>
          </a:p>
          <a:p>
            <a:r>
              <a:rPr lang="nb-NO" altLang="en-US" dirty="0"/>
              <a:t>Stacking</a:t>
            </a:r>
          </a:p>
          <a:p>
            <a:pPr marL="274320" lvl="1" indent="0">
              <a:buNone/>
            </a:pPr>
            <a:r>
              <a:rPr lang="nb-NO" altLang="en-US" sz="2500" dirty="0">
                <a:latin typeface="Courier New" panose="02070309020205020404" pitchFamily="49" charset="0"/>
              </a:rPr>
              <a:t>/TABLE H_Marital [C][COUNT F40.0] </a:t>
            </a:r>
            <a:r>
              <a:rPr lang="nb-NO" altLang="en-US" sz="2500" b="1" dirty="0">
                <a:solidFill>
                  <a:srgbClr val="FF0000"/>
                </a:solidFill>
                <a:latin typeface="Courier New" panose="02070309020205020404" pitchFamily="49" charset="0"/>
              </a:rPr>
              <a:t>+</a:t>
            </a:r>
            <a:r>
              <a:rPr lang="nb-NO" altLang="en-US" sz="2500" dirty="0">
                <a:latin typeface="Courier New" panose="02070309020205020404" pitchFamily="49" charset="0"/>
              </a:rPr>
              <a:t> </a:t>
            </a:r>
            <a:r>
              <a:rPr lang="nb-NO" altLang="en-US" sz="2500" b="1" dirty="0">
                <a:latin typeface="Courier New" panose="02070309020205020404" pitchFamily="49" charset="0"/>
              </a:rPr>
              <a:t>Head_Emp_status</a:t>
            </a:r>
            <a:r>
              <a:rPr lang="nb-NO" altLang="en-US" sz="2500" dirty="0">
                <a:latin typeface="Courier New" panose="02070309020205020404" pitchFamily="49" charset="0"/>
              </a:rPr>
              <a:t> [COUNT F40.0] BY H_sex [C]</a:t>
            </a:r>
          </a:p>
          <a:p>
            <a:r>
              <a:rPr lang="nb-NO" altLang="en-US" dirty="0"/>
              <a:t>Nesting</a:t>
            </a:r>
          </a:p>
          <a:p>
            <a:pPr marL="274320" lvl="1" indent="0">
              <a:buNone/>
            </a:pPr>
            <a:r>
              <a:rPr lang="nb-NO" altLang="en-US" sz="2500" dirty="0">
                <a:latin typeface="Courier New" panose="02070309020205020404" pitchFamily="49" charset="0"/>
              </a:rPr>
              <a:t>/TABLE H_Marital [C] </a:t>
            </a:r>
            <a:r>
              <a:rPr lang="nb-NO" altLang="en-US" sz="2500" b="1" dirty="0">
                <a:solidFill>
                  <a:srgbClr val="FF0000"/>
                </a:solidFill>
                <a:latin typeface="Courier New" panose="02070309020205020404" pitchFamily="49" charset="0"/>
              </a:rPr>
              <a:t>&gt;</a:t>
            </a:r>
            <a:r>
              <a:rPr lang="nb-NO" altLang="en-US" sz="2500" dirty="0">
                <a:latin typeface="Courier New" panose="02070309020205020404" pitchFamily="49" charset="0"/>
              </a:rPr>
              <a:t> Head_Emp_status [C][COUNT F40.0] BY H_sex [C]</a:t>
            </a:r>
          </a:p>
          <a:p>
            <a:endParaRPr lang="en-GB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1D1511-B904-49E8-8F67-31156784A051}" type="slidenum">
              <a:rPr lang="en-GB" altLang="en-US"/>
              <a:pPr>
                <a:defRPr/>
              </a:pPr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5088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Changing the order of values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55650" y="4435475"/>
            <a:ext cx="7200900" cy="187325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Choose the variable to which we will change the value order</a:t>
            </a:r>
          </a:p>
          <a:p>
            <a:r>
              <a:rPr lang="en-GB" altLang="en-US" sz="2000" dirty="0"/>
              <a:t>Click on Categories and totals</a:t>
            </a:r>
          </a:p>
          <a:p>
            <a:r>
              <a:rPr lang="en-GB" altLang="en-US" sz="2000" dirty="0"/>
              <a:t>Click on the up or down arrows to move the values</a:t>
            </a:r>
          </a:p>
          <a:p>
            <a:r>
              <a:rPr lang="en-GB" altLang="en-US" sz="2000" dirty="0"/>
              <a:t>Here we can also </a:t>
            </a:r>
            <a:r>
              <a:rPr lang="en-GB" altLang="en-US" sz="2000" b="1" dirty="0"/>
              <a:t>exclude values </a:t>
            </a:r>
            <a:r>
              <a:rPr lang="en-GB" altLang="en-US" sz="2000" dirty="0"/>
              <a:t>if we like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C8941-295C-472E-BDBE-2B2A07A87101}" type="slidenum">
              <a:rPr lang="en-GB" altLang="en-US"/>
              <a:pPr>
                <a:defRPr/>
              </a:pPr>
              <a:t>22</a:t>
            </a:fld>
            <a:endParaRPr lang="en-GB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453" y="1600200"/>
            <a:ext cx="7107097" cy="2619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328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800"/>
              <a:t>Changing the order of values, the generated syntax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4213" y="1773238"/>
            <a:ext cx="8135937" cy="4608512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CTABLES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/VLABELS VARIABLES=H_Marital H_sex DISPLAY=LABEL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/TABLE H_Marital [C][COUNT F40.0] BY H_sex [C]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/SLABELS VISIBLE=NO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/CATEGORIES VARIABLES=H_Marital </a:t>
            </a:r>
            <a:r>
              <a:rPr lang="nb-NO" altLang="en-US" sz="2000" b="1" dirty="0">
                <a:latin typeface="Courier New" panose="02070309020205020404" pitchFamily="49" charset="0"/>
              </a:rPr>
              <a:t>[2, 4, 1, 3, 5, OTHERNM] </a:t>
            </a:r>
            <a:r>
              <a:rPr lang="nb-NO" altLang="en-US" sz="2000" dirty="0">
                <a:latin typeface="Courier New" panose="02070309020205020404" pitchFamily="49" charset="0"/>
              </a:rPr>
              <a:t>EMPTY=INCLUDE TOTAL=YES LABEL='All '+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  'households' POSITION=BEFORE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/CATEGORIES VARIABLES=H_sex ORDER=A KEY=VALUE EMPTY=INCLUDE TOTAL=YES POSITION=AFTER.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1156F-95E2-4C32-8A28-49885CA24006}" type="slidenum">
              <a:rPr lang="en-GB" altLang="en-US"/>
              <a:pPr>
                <a:defRPr/>
              </a:pPr>
              <a:t>23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44121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Row percentages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11188" y="3644900"/>
            <a:ext cx="7993062" cy="2592388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Choose the variable Head of household marital status</a:t>
            </a:r>
          </a:p>
          <a:p>
            <a:r>
              <a:rPr lang="en-GB" altLang="en-US" dirty="0"/>
              <a:t>Click on Summary statistics</a:t>
            </a:r>
          </a:p>
          <a:p>
            <a:r>
              <a:rPr lang="en-GB" altLang="en-US" dirty="0"/>
              <a:t>Choose row percentages and click on arrow</a:t>
            </a:r>
          </a:p>
          <a:p>
            <a:r>
              <a:rPr lang="en-GB" altLang="en-US" dirty="0"/>
              <a:t>Here we can also change labels, format and decimals</a:t>
            </a:r>
          </a:p>
          <a:p>
            <a:r>
              <a:rPr lang="en-GB" altLang="en-US" dirty="0"/>
              <a:t>Now we should </a:t>
            </a:r>
            <a:r>
              <a:rPr lang="en-GB" altLang="en-US" b="1" dirty="0"/>
              <a:t>not hide the statistics label </a:t>
            </a:r>
            <a:r>
              <a:rPr lang="en-GB" altLang="en-US" dirty="0"/>
              <a:t>anymore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4BC53-3143-457A-81D7-CD027A5887AE}" type="slidenum">
              <a:rPr lang="en-GB" altLang="en-US"/>
              <a:pPr>
                <a:defRPr/>
              </a:pPr>
              <a:t>24</a:t>
            </a:fld>
            <a:endParaRPr lang="en-GB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515" y="1279424"/>
            <a:ext cx="7484534" cy="214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2842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Row percentages, the generated syntax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4213" y="1773238"/>
            <a:ext cx="8135937" cy="4608512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None/>
            </a:pPr>
            <a:endParaRPr lang="nb-NO" altLang="en-US" sz="2000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CTABLES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/VLABELS VARIABLES=H_Marital H_sex DISPLAY=LABEL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/TABLE H_Marital [C][COUNT F40.0, </a:t>
            </a:r>
            <a:r>
              <a:rPr lang="nb-NO" altLang="en-US" sz="2000" b="1" dirty="0">
                <a:latin typeface="Courier New" panose="02070309020205020404" pitchFamily="49" charset="0"/>
              </a:rPr>
              <a:t>ROWPCT.COUNT PCT40.0</a:t>
            </a:r>
            <a:r>
              <a:rPr lang="nb-NO" altLang="en-US" sz="2000" dirty="0">
                <a:latin typeface="Courier New" panose="02070309020205020404" pitchFamily="49" charset="0"/>
              </a:rPr>
              <a:t>] BY H_sex [C]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/CATEGORIES VARIABLES=H_Marital [2, 4, 1, 3, 5, OTHERNM] EMPTY=INCLUDE TOTAL=YES LABEL='All '+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  'households' POSITION=BEFORE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/CATEGORIES VARIABLES=H_sex ORDER=A KEY=VALUE EMPTY=INCLUDE TOTAL=YES POSITION=AFTER.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3C670F-B624-4991-933E-BB2EC2673D6D}" type="slidenum">
              <a:rPr lang="en-GB" altLang="en-US"/>
              <a:pPr>
                <a:defRPr/>
              </a:pPr>
              <a:t>25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65303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Column percentages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11188" y="3644900"/>
            <a:ext cx="7993062" cy="2592388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Choose the variable</a:t>
            </a:r>
          </a:p>
          <a:p>
            <a:r>
              <a:rPr lang="en-GB" altLang="en-US" dirty="0"/>
              <a:t>Click on Summary statistics</a:t>
            </a:r>
          </a:p>
          <a:p>
            <a:r>
              <a:rPr lang="en-GB" altLang="en-US" dirty="0"/>
              <a:t>Choose column percentages and click on arrow</a:t>
            </a:r>
          </a:p>
          <a:p>
            <a:r>
              <a:rPr lang="en-GB" altLang="en-US" dirty="0"/>
              <a:t>Here we can also change labels, format and decimals</a:t>
            </a:r>
          </a:p>
          <a:p>
            <a:r>
              <a:rPr lang="en-GB" altLang="en-US" dirty="0"/>
              <a:t>We can omit the other calculations if we like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4D713-1AB9-4318-8CE0-FCB7462C2E54}" type="slidenum">
              <a:rPr lang="en-GB" altLang="en-US"/>
              <a:pPr>
                <a:defRPr/>
              </a:pPr>
              <a:t>26</a:t>
            </a:fld>
            <a:endParaRPr lang="en-GB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456532"/>
            <a:ext cx="6096000" cy="2059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2435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Continuous variables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11188" y="3644900"/>
            <a:ext cx="8281987" cy="2592388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GB" altLang="en-US" sz="2000" dirty="0"/>
              <a:t>Possible to calculate sum, mean etc.</a:t>
            </a:r>
          </a:p>
          <a:p>
            <a:r>
              <a:rPr lang="en-GB" altLang="en-US" sz="2000" dirty="0"/>
              <a:t>Remove table parts that we won’t use (drag and drop them outside of the table preview</a:t>
            </a:r>
          </a:p>
          <a:p>
            <a:r>
              <a:rPr lang="en-GB" altLang="en-US" sz="2000" dirty="0"/>
              <a:t>Choose a scale variable</a:t>
            </a:r>
          </a:p>
          <a:p>
            <a:r>
              <a:rPr lang="en-GB" altLang="en-US" sz="2000" dirty="0"/>
              <a:t>Choose summary statistics and add and change if needed</a:t>
            </a:r>
          </a:p>
          <a:p>
            <a:r>
              <a:rPr lang="en-GB" altLang="en-US" sz="2000" dirty="0"/>
              <a:t>A variable may be used either as scale or category in a table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D9549-5D8C-4699-92DC-F8FFFD471D57}" type="slidenum">
              <a:rPr lang="en-GB" altLang="en-US"/>
              <a:pPr>
                <a:defRPr/>
              </a:pPr>
              <a:t>27</a:t>
            </a:fld>
            <a:endParaRPr lang="en-GB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524000"/>
            <a:ext cx="450133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944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dirty="0"/>
              <a:t>Continuous variables, the generated syntax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12649" y="1600200"/>
            <a:ext cx="8207502" cy="4781550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None/>
            </a:pPr>
            <a:endParaRPr lang="nb-NO" altLang="en-US" sz="2000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* Custom Tables.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CTABLES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/VLABELS VARIABLES=urban_rural hhsize DISPLAY=LABEL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/TABLE urban_rural [C] BY </a:t>
            </a:r>
            <a:r>
              <a:rPr lang="nb-NO" altLang="en-US" sz="2000" b="1" dirty="0">
                <a:latin typeface="Courier New" panose="02070309020205020404" pitchFamily="49" charset="0"/>
              </a:rPr>
              <a:t>hhsize [MEAN  F40.2]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/CATEGORIES VARIABLES=urban_rural ORDER=A KEY=VALUE EMPTY=INCLUDE TOTAL=YES LABEL='All '+</a:t>
            </a:r>
          </a:p>
          <a:p>
            <a:pPr>
              <a:buFontTx/>
              <a:buNone/>
            </a:pPr>
            <a:r>
              <a:rPr lang="nb-NO" altLang="en-US" sz="2000" dirty="0">
                <a:latin typeface="Courier New" panose="02070309020205020404" pitchFamily="49" charset="0"/>
              </a:rPr>
              <a:t>    'households' POSITION=BEFORE.</a:t>
            </a:r>
          </a:p>
          <a:p>
            <a:pPr>
              <a:buFontTx/>
              <a:buNone/>
            </a:pPr>
            <a:endParaRPr lang="nb-NO" altLang="en-US" sz="2000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endParaRPr lang="nb-NO" altLang="en-US" sz="2000" dirty="0">
              <a:latin typeface="Courier New" panose="02070309020205020404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BE283A-0705-4892-9F65-0395BC8E724B}" type="slidenum">
              <a:rPr lang="en-GB" altLang="en-US"/>
              <a:pPr>
                <a:defRPr/>
              </a:pPr>
              <a:t>28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38864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Table titles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4495800"/>
            <a:ext cx="8281987" cy="174148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sz="2000" dirty="0"/>
              <a:t>Click on the Title tab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altLang="en-US" sz="2000" dirty="0"/>
              <a:t>Type in the title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altLang="en-US" sz="2000" dirty="0"/>
              <a:t>Click on the Table tab (or Paste if table setup is finished)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altLang="en-US" sz="2000" dirty="0"/>
              <a:t>Can choose date or time from the right corner.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DA020-CE07-48EA-B95B-870FB0038029}" type="slidenum">
              <a:rPr lang="en-GB" altLang="en-US"/>
              <a:pPr>
                <a:defRPr/>
              </a:pPr>
              <a:t>29</a:t>
            </a:fld>
            <a:endParaRPr lang="en-GB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263027"/>
            <a:ext cx="7800470" cy="269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200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Analyze</a:t>
            </a:r>
            <a:r>
              <a:rPr lang="en-GB" dirty="0"/>
              <a:t> –&gt; Tables - &gt; Custom tables</a:t>
            </a:r>
            <a:endParaRPr lang="en-GB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F4BA2-DCD8-4FED-AF71-A8956BC1B28A}" type="slidenum">
              <a:rPr lang="en-GB" altLang="en-US"/>
              <a:pPr/>
              <a:t>3</a:t>
            </a:fld>
            <a:endParaRPr lang="en-GB" altLang="en-US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30680"/>
            <a:ext cx="6720839" cy="492107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457200" y="1183957"/>
            <a:ext cx="67976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altLang="en-US" sz="2400" dirty="0"/>
              <a:t>The CTABLES window</a:t>
            </a:r>
          </a:p>
        </p:txBody>
      </p:sp>
    </p:spTree>
    <p:extLst>
      <p:ext uri="{BB962C8B-B14F-4D97-AF65-F5344CB8AC3E}">
        <p14:creationId xmlns:p14="http://schemas.microsoft.com/office/powerpoint/2010/main" val="12008899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Storing the tables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GB" altLang="en-US" dirty="0"/>
              <a:t>When the table is final, we are ready to store it</a:t>
            </a:r>
          </a:p>
          <a:p>
            <a:r>
              <a:rPr lang="en-GB" altLang="en-US" dirty="0"/>
              <a:t>Right-click on the table in the viewer and export it as an excel spreadsheet or a word document</a:t>
            </a:r>
          </a:p>
          <a:p>
            <a:r>
              <a:rPr lang="en-GB" altLang="en-US" dirty="0"/>
              <a:t>It is not possible to paste any syntax for this operation. From File tab/export, you can use the paste function.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30</a:t>
            </a:fld>
            <a:endParaRPr lang="en-GB" dirty="0"/>
          </a:p>
        </p:txBody>
      </p:sp>
      <p:pic>
        <p:nvPicPr>
          <p:cNvPr id="8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4" y="597162"/>
            <a:ext cx="6005206" cy="511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20558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-60960"/>
            <a:ext cx="5181600" cy="914400"/>
          </a:xfrm>
        </p:spPr>
        <p:txBody>
          <a:bodyPr/>
          <a:lstStyle/>
          <a:p>
            <a:r>
              <a:rPr lang="en-GB" altLang="en-US" b="1" dirty="0"/>
              <a:t>Define multiple response sets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31</a:t>
            </a:fld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2743200" cy="4861560"/>
          </a:xfrm>
        </p:spPr>
        <p:txBody>
          <a:bodyPr/>
          <a:lstStyle/>
          <a:p>
            <a:r>
              <a:rPr lang="en-GB" altLang="en-US" dirty="0"/>
              <a:t>Choose variables</a:t>
            </a:r>
          </a:p>
          <a:p>
            <a:r>
              <a:rPr lang="en-GB" altLang="en-US" dirty="0"/>
              <a:t>Choose Counted Value</a:t>
            </a:r>
          </a:p>
          <a:p>
            <a:r>
              <a:rPr lang="en-GB" altLang="en-US" dirty="0"/>
              <a:t>Give Set a name and a label</a:t>
            </a:r>
          </a:p>
          <a:p>
            <a:r>
              <a:rPr lang="en-GB" altLang="en-US" dirty="0"/>
              <a:t>Add it to the sets of multiple response variables</a:t>
            </a:r>
          </a:p>
          <a:p>
            <a:r>
              <a:rPr lang="en-GB" altLang="en-US" dirty="0"/>
              <a:t>Paste the syntax</a:t>
            </a:r>
          </a:p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3319720" y="1265999"/>
            <a:ext cx="5367080" cy="4478402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3124200" y="1600200"/>
            <a:ext cx="213360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00200" y="2438400"/>
            <a:ext cx="3657600" cy="1066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514600" y="3657600"/>
            <a:ext cx="411480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236866" y="94851"/>
            <a:ext cx="3710354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640" lvl="1" indent="-274320" fontAlgn="auto">
              <a:spcBef>
                <a:spcPts val="500"/>
              </a:spcBef>
              <a:spcAft>
                <a:spcPts val="0"/>
              </a:spcAft>
              <a:buClr>
                <a:srgbClr val="5ECCF3"/>
              </a:buClr>
              <a:buSzPct val="76000"/>
              <a:buFont typeface="Wingdings 3"/>
              <a:buChar char=""/>
            </a:pPr>
            <a:r>
              <a:rPr lang="en-GB" altLang="en-US" sz="1600" dirty="0">
                <a:solidFill>
                  <a:srgbClr val="212745"/>
                </a:solidFill>
                <a:latin typeface="Calibri" pitchFamily="34" charset="0"/>
              </a:rPr>
              <a:t>Analyze</a:t>
            </a:r>
          </a:p>
          <a:p>
            <a:pPr marL="822960" lvl="2" indent="-228600" fontAlgn="auto">
              <a:spcBef>
                <a:spcPts val="500"/>
              </a:spcBef>
              <a:spcAft>
                <a:spcPts val="0"/>
              </a:spcAft>
              <a:buClr>
                <a:prstClr val="white">
                  <a:shade val="50000"/>
                </a:prstClr>
              </a:buClr>
              <a:buSzPct val="76000"/>
              <a:buFont typeface="Wingdings 3"/>
              <a:buChar char=""/>
            </a:pPr>
            <a:r>
              <a:rPr lang="en-GB" altLang="en-US" sz="1600" dirty="0">
                <a:solidFill>
                  <a:prstClr val="black"/>
                </a:solidFill>
                <a:latin typeface="Calibri" pitchFamily="34" charset="0"/>
              </a:rPr>
              <a:t>Tables </a:t>
            </a:r>
          </a:p>
          <a:p>
            <a:pPr marL="1097280" lvl="3" indent="-228600" fontAlgn="auto">
              <a:spcBef>
                <a:spcPts val="400"/>
              </a:spcBef>
              <a:spcAft>
                <a:spcPts val="0"/>
              </a:spcAft>
              <a:buClr>
                <a:srgbClr val="5ECCF3">
                  <a:shade val="75000"/>
                </a:srgbClr>
              </a:buClr>
              <a:buSzPct val="70000"/>
              <a:buFont typeface="Wingdings"/>
              <a:buChar char=""/>
            </a:pPr>
            <a:r>
              <a:rPr lang="en-GB" altLang="en-US" sz="1600" dirty="0">
                <a:solidFill>
                  <a:prstClr val="black"/>
                </a:solidFill>
                <a:latin typeface="Calibri" pitchFamily="34" charset="0"/>
              </a:rPr>
              <a:t>Define Multiple Response Set</a:t>
            </a:r>
          </a:p>
        </p:txBody>
      </p:sp>
    </p:spTree>
    <p:extLst>
      <p:ext uri="{BB962C8B-B14F-4D97-AF65-F5344CB8AC3E}">
        <p14:creationId xmlns:p14="http://schemas.microsoft.com/office/powerpoint/2010/main" val="35356874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Multiple response variables used in a table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>
          <a:xfrm>
            <a:off x="457201" y="3200400"/>
            <a:ext cx="8229600" cy="1066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sz="2000" dirty="0"/>
              <a:t>Use the multiple response variable as a categorical variable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altLang="en-US" sz="2000" dirty="0"/>
              <a:t>Choose row percent of total 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78AF3-B909-43CE-88FF-54FF8583D8B3}" type="slidenum">
              <a:rPr lang="en-GB" altLang="en-US"/>
              <a:pPr>
                <a:defRPr/>
              </a:pPr>
              <a:t>32</a:t>
            </a:fld>
            <a:endParaRPr lang="en-GB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" y="1447800"/>
            <a:ext cx="79248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610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800"/>
              <a:t>Multiple response variables, the syntax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52413" y="1412875"/>
            <a:ext cx="8640762" cy="5445125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MRSETS</a:t>
            </a: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  /MDGROUP NAME=$Assets LABEL='Assets owned, selection' CATEGORYLABELS=VARLABELS </a:t>
            </a: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    VARIABLES=asset_house asset_washingmachine asset_computer asset_airconditioning asset_watercooler </a:t>
            </a: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    VALUE=1</a:t>
            </a: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  /DISPLAY NAME=[$Assets].</a:t>
            </a:r>
          </a:p>
          <a:p>
            <a:pPr>
              <a:buFontTx/>
              <a:buNone/>
            </a:pPr>
            <a:endParaRPr lang="nb-NO" altLang="en-US" sz="1600" dirty="0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* Custom Tables.</a:t>
            </a: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CTABLES</a:t>
            </a: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  /VLABELS VARIABLES=$Assets urban_rural DISPLAY=LABEL</a:t>
            </a: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  /TABLE urban_rural [C] BY $Assets [C][ROWPCT.COUNT PCT40.1]</a:t>
            </a: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  /SLABELS VISIBLE=NO</a:t>
            </a: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  /CATEGORIES VARIABLES=urban_rural ORDER=A KEY=VALUE EMPTY=INCLUDE TOTAL=YES POSITION=BEFORE</a:t>
            </a:r>
          </a:p>
          <a:p>
            <a:pPr>
              <a:buFontTx/>
              <a:buNone/>
            </a:pPr>
            <a:r>
              <a:rPr lang="nb-NO" altLang="en-US" sz="1600" dirty="0">
                <a:latin typeface="Courier New" panose="02070309020205020404" pitchFamily="49" charset="0"/>
              </a:rPr>
              <a:t>  /CATEGORIES VARIABLES=$Assets  EMPTY=INCLUDE.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BCFA2-3E66-4997-9D9D-3CEBA0971606}" type="slidenum">
              <a:rPr lang="en-GB" altLang="en-US"/>
              <a:pPr>
                <a:defRPr/>
              </a:pPr>
              <a:t>33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87411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you!  - Exercise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34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Replicate the following table: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407" y="1980723"/>
            <a:ext cx="7791241" cy="4176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425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The CTABLES, </a:t>
            </a:r>
            <a:r>
              <a:rPr lang="en-GB" altLang="en-US" b="1" dirty="0"/>
              <a:t>variables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4360862" y="1143000"/>
            <a:ext cx="4325938" cy="4648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altLang="en-US" sz="2400" dirty="0"/>
              <a:t>Two kind of variable types</a:t>
            </a:r>
          </a:p>
          <a:p>
            <a:r>
              <a:rPr lang="en-GB" altLang="en-US" b="1" dirty="0"/>
              <a:t>Continuous</a:t>
            </a:r>
            <a:r>
              <a:rPr lang="en-GB" altLang="en-US" dirty="0"/>
              <a:t> (scale) is for data measured on an interval or ratio continuous, where the data values indicate both the order of values and the distance between values (for example height and weight). </a:t>
            </a:r>
          </a:p>
          <a:p>
            <a:r>
              <a:rPr lang="en-GB" altLang="en-US" b="1" dirty="0"/>
              <a:t>Categorical</a:t>
            </a:r>
            <a:r>
              <a:rPr lang="en-GB" altLang="en-US" dirty="0"/>
              <a:t> is data with a limited number of distinct values or categories (for example gender or marital status). </a:t>
            </a:r>
            <a:r>
              <a:rPr lang="en-US" altLang="en-US" dirty="0"/>
              <a:t>SPSS refers to categorical variable as </a:t>
            </a:r>
            <a:r>
              <a:rPr lang="en-US" altLang="en-US" u="sng" dirty="0"/>
              <a:t>nominal </a:t>
            </a:r>
            <a:r>
              <a:rPr lang="en-US" altLang="en-US" dirty="0"/>
              <a:t>and </a:t>
            </a:r>
            <a:r>
              <a:rPr lang="en-US" altLang="en-US" u="sng" dirty="0"/>
              <a:t>ordinal</a:t>
            </a:r>
            <a:r>
              <a:rPr lang="en-US" altLang="en-US" dirty="0"/>
              <a:t>. </a:t>
            </a:r>
            <a:endParaRPr lang="en-GB" altLang="en-US" dirty="0"/>
          </a:p>
          <a:p>
            <a:r>
              <a:rPr lang="en-GB" altLang="en-US" dirty="0"/>
              <a:t>Right-click on variable to choose the right kind for your table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EE9-CC98-4DDA-83DE-85AE7C62155C}" type="slidenum">
              <a:rPr lang="en-GB" altLang="en-US"/>
              <a:pPr/>
              <a:t>4</a:t>
            </a:fld>
            <a:endParaRPr lang="en-GB" altLang="en-US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58910"/>
            <a:ext cx="3840480" cy="44361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2010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The CTABLES procedure, </a:t>
            </a:r>
            <a:r>
              <a:rPr lang="en-GB" altLang="en-US" b="1" dirty="0"/>
              <a:t>build the table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5435600" y="1557338"/>
            <a:ext cx="3246438" cy="4648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altLang="en-US"/>
              <a:t>3 dimensions; rows, columns, layers</a:t>
            </a:r>
          </a:p>
          <a:p>
            <a:pPr>
              <a:lnSpc>
                <a:spcPct val="90000"/>
              </a:lnSpc>
            </a:pPr>
            <a:r>
              <a:rPr lang="en-GB" altLang="en-US"/>
              <a:t>We use mainly 2 dimensions, rows and columns</a:t>
            </a:r>
          </a:p>
          <a:p>
            <a:pPr>
              <a:lnSpc>
                <a:spcPct val="90000"/>
              </a:lnSpc>
            </a:pPr>
            <a:r>
              <a:rPr lang="en-GB" altLang="en-US"/>
              <a:t>We build the table by dragging and dropping variables</a:t>
            </a:r>
          </a:p>
          <a:p>
            <a:pPr>
              <a:lnSpc>
                <a:spcPct val="90000"/>
              </a:lnSpc>
            </a:pPr>
            <a:r>
              <a:rPr lang="en-GB" altLang="en-US"/>
              <a:t>When the variables are in the right places we can decide on totals, statistics and so 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CA9A-73DD-420C-955C-914F84455F6D}" type="slidenum">
              <a:rPr lang="en-GB" altLang="en-US"/>
              <a:pPr/>
              <a:t>5</a:t>
            </a:fld>
            <a:endParaRPr lang="en-GB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947" y="1557338"/>
            <a:ext cx="4286250" cy="4552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834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The CTABLES procedure, </a:t>
            </a:r>
            <a:r>
              <a:rPr lang="en-GB" altLang="en-US" b="1" dirty="0"/>
              <a:t>summary statistics</a:t>
            </a:r>
            <a:endParaRPr lang="en-US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1800" dirty="0"/>
              <a:t>Different statistics for categorical and scale variables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r>
              <a:rPr lang="en-GB" altLang="en-US" sz="2000" dirty="0"/>
              <a:t>For categorical variables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4BD23-C18E-4CAC-AA3C-BC4706E15662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altLang="en-US" dirty="0"/>
              <a:t>Categorical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Count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Percentages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Scale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Count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Percentages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Sum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Mean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Standard deviation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Median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….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altLang="en-US" sz="2400" dirty="0"/>
              <a:t>Order of appearance of values</a:t>
            </a:r>
          </a:p>
          <a:p>
            <a:r>
              <a:rPr lang="en-GB" altLang="en-US" sz="2400" dirty="0"/>
              <a:t>Totals and subtotal definition</a:t>
            </a: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3929438"/>
            <a:ext cx="3200400" cy="182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5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800" dirty="0"/>
              <a:t>The CTABLES procedure, </a:t>
            </a:r>
            <a:r>
              <a:rPr lang="en-GB" altLang="en-US" sz="2800" b="1" dirty="0"/>
              <a:t>position of summary statistics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3644900"/>
            <a:ext cx="7200900" cy="2592388"/>
          </a:xfrm>
        </p:spPr>
        <p:txBody>
          <a:bodyPr/>
          <a:lstStyle/>
          <a:p>
            <a:r>
              <a:rPr lang="en-GB" altLang="en-US" dirty="0"/>
              <a:t>Columns</a:t>
            </a:r>
          </a:p>
          <a:p>
            <a:r>
              <a:rPr lang="en-GB" altLang="en-US" dirty="0"/>
              <a:t>Rows</a:t>
            </a:r>
          </a:p>
          <a:p>
            <a:r>
              <a:rPr lang="en-GB" altLang="en-US" dirty="0"/>
              <a:t>Hidden (suitable if only one kind of statistics is used for the whole table)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66CE6-79C6-4BFA-B03E-9DC8F749D726}" type="slidenum">
              <a:rPr lang="en-GB" altLang="en-US"/>
              <a:pPr/>
              <a:t>7</a:t>
            </a:fld>
            <a:endParaRPr lang="en-GB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372" y="1420074"/>
            <a:ext cx="5397627" cy="1885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385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The CTABLES procedure, </a:t>
            </a:r>
            <a:r>
              <a:rPr lang="en-GB" altLang="en-US" b="1" dirty="0"/>
              <a:t>category position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51A98-87DF-4E42-9E99-72F750D0EEEA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altLang="en-US" sz="2800" dirty="0"/>
              <a:t>Define where to place the values for the variables</a:t>
            </a:r>
          </a:p>
          <a:p>
            <a:r>
              <a:rPr lang="en-GB" altLang="en-US" sz="2800" dirty="0"/>
              <a:t>Easier to move the variable instead</a:t>
            </a: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2040859"/>
            <a:ext cx="4041775" cy="329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865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 simple table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3932238"/>
            <a:ext cx="7200900" cy="2160587"/>
          </a:xfrm>
        </p:spPr>
        <p:txBody>
          <a:bodyPr/>
          <a:lstStyle/>
          <a:p>
            <a:r>
              <a:rPr lang="en-GB" altLang="en-US" dirty="0"/>
              <a:t>Two categorical variables</a:t>
            </a:r>
          </a:p>
          <a:p>
            <a:r>
              <a:rPr lang="en-GB" altLang="en-US" dirty="0"/>
              <a:t>Sex in the columns</a:t>
            </a:r>
          </a:p>
          <a:p>
            <a:r>
              <a:rPr lang="en-GB" altLang="en-US" dirty="0"/>
              <a:t>Marital status in the rows</a:t>
            </a:r>
          </a:p>
          <a:p>
            <a:r>
              <a:rPr lang="en-GB" altLang="en-US" dirty="0"/>
              <a:t>Count of heads in the table cells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EF44-94DC-40FE-AC00-A2C41EC4E7EA}" type="slidenum">
              <a:rPr lang="en-GB" altLang="en-US"/>
              <a:pPr/>
              <a:t>9</a:t>
            </a:fld>
            <a:endParaRPr lang="en-GB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053" y="1406525"/>
            <a:ext cx="5410200" cy="235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6771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4B247E514BFF4D94B9D50160E72E60" ma:contentTypeVersion="9" ma:contentTypeDescription="Create a new document." ma:contentTypeScope="" ma:versionID="eaa020e9efd07ddc520f6278f2e5c0fd">
  <xsd:schema xmlns:xsd="http://www.w3.org/2001/XMLSchema" xmlns:xs="http://www.w3.org/2001/XMLSchema" xmlns:p="http://schemas.microsoft.com/office/2006/metadata/properties" xmlns:ns2="865ffdb0-4bfa-4c84-81c9-d49959b340f0" xmlns:ns3="edd932e8-530a-4e34-9710-7cde3b239461" targetNamespace="http://schemas.microsoft.com/office/2006/metadata/properties" ma:root="true" ma:fieldsID="8aa14e987c77926cfd4f927408164315" ns2:_="" ns3:_="">
    <xsd:import namespace="865ffdb0-4bfa-4c84-81c9-d49959b340f0"/>
    <xsd:import namespace="edd932e8-530a-4e34-9710-7cde3b2394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5ffdb0-4bfa-4c84-81c9-d49959b34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932e8-530a-4e34-9710-7cde3b23946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BEF2CE-1C06-4498-B2C7-A68C94E52C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5ffdb0-4bfa-4c84-81c9-d49959b340f0"/>
    <ds:schemaRef ds:uri="edd932e8-530a-4e34-9710-7cde3b2394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FB9585-1852-4C49-AE94-C2B833C6874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F9B525E-A5DE-4594-9262-FB46B493B7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VAM-Training</Template>
  <TotalTime>5023</TotalTime>
  <Words>1523</Words>
  <Application>Microsoft Office PowerPoint</Application>
  <PresentationFormat>Affichage à l'écran (4:3)</PresentationFormat>
  <Paragraphs>259</Paragraphs>
  <Slides>34</Slides>
  <Notes>27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Origin</vt:lpstr>
      <vt:lpstr>Tabulation in SPSS</vt:lpstr>
      <vt:lpstr>Customs tables - the CTABLES procedure</vt:lpstr>
      <vt:lpstr>Analyze –&gt; Tables - &gt; Custom tables</vt:lpstr>
      <vt:lpstr>The CTABLES, variables</vt:lpstr>
      <vt:lpstr>The CTABLES procedure, build the table</vt:lpstr>
      <vt:lpstr>The CTABLES procedure, summary statistics</vt:lpstr>
      <vt:lpstr>The CTABLES procedure, position of summary statistics</vt:lpstr>
      <vt:lpstr>The CTABLES procedure, category position</vt:lpstr>
      <vt:lpstr>A simple table</vt:lpstr>
      <vt:lpstr>A simple table, the generated syntax</vt:lpstr>
      <vt:lpstr>The TABLE subcommand</vt:lpstr>
      <vt:lpstr>The VLABELS subcommand</vt:lpstr>
      <vt:lpstr>The CATEGORIES subcommand</vt:lpstr>
      <vt:lpstr>Add totals and hide statistics</vt:lpstr>
      <vt:lpstr>Totals</vt:lpstr>
      <vt:lpstr>Totals, the generated syntax</vt:lpstr>
      <vt:lpstr>Stacking variables</vt:lpstr>
      <vt:lpstr>Stacking variables, the generated syntax</vt:lpstr>
      <vt:lpstr>Nesting variables</vt:lpstr>
      <vt:lpstr>Nesting variables, the generated syntax</vt:lpstr>
      <vt:lpstr>Stacking and nesting, syntax</vt:lpstr>
      <vt:lpstr>Changing the order of values</vt:lpstr>
      <vt:lpstr>Changing the order of values, the generated syntax</vt:lpstr>
      <vt:lpstr>Row percentages</vt:lpstr>
      <vt:lpstr>Row percentages, the generated syntax</vt:lpstr>
      <vt:lpstr>Column percentages</vt:lpstr>
      <vt:lpstr>Continuous variables</vt:lpstr>
      <vt:lpstr>Continuous variables, the generated syntax</vt:lpstr>
      <vt:lpstr>Table titles</vt:lpstr>
      <vt:lpstr>Storing the tables</vt:lpstr>
      <vt:lpstr>Define multiple response sets</vt:lpstr>
      <vt:lpstr>Multiple response variables used in a table</vt:lpstr>
      <vt:lpstr>Multiple response variables, the syntax</vt:lpstr>
      <vt:lpstr>Thank you!  - Exercise</vt:lpstr>
    </vt:vector>
  </TitlesOfParts>
  <Company>WFP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Continuous variables</dc:title>
  <dc:creator>Claudis Ah Poe</dc:creator>
  <cp:lastModifiedBy>UTKILEN Janne</cp:lastModifiedBy>
  <cp:revision>222</cp:revision>
  <cp:lastPrinted>2016-11-14T16:46:27Z</cp:lastPrinted>
  <dcterms:created xsi:type="dcterms:W3CDTF">2006-10-18T12:41:20Z</dcterms:created>
  <dcterms:modified xsi:type="dcterms:W3CDTF">2019-09-26T09:57:07Z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0x0101007C4B247E514BFF4D94B9D50160E72E60</vt:lpwstr>
  </property>
</Properties>
</file>