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0"/>
  </p:notesMasterIdLst>
  <p:sldIdLst>
    <p:sldId id="256" r:id="rId5"/>
    <p:sldId id="257" r:id="rId6"/>
    <p:sldId id="260" r:id="rId7"/>
    <p:sldId id="259" r:id="rId8"/>
    <p:sldId id="268" r:id="rId9"/>
    <p:sldId id="262" r:id="rId10"/>
    <p:sldId id="261" r:id="rId11"/>
    <p:sldId id="266" r:id="rId12"/>
    <p:sldId id="293" r:id="rId13"/>
    <p:sldId id="294" r:id="rId14"/>
    <p:sldId id="278" r:id="rId15"/>
    <p:sldId id="264" r:id="rId16"/>
    <p:sldId id="292" r:id="rId17"/>
    <p:sldId id="267" r:id="rId18"/>
    <p:sldId id="269" r:id="rId19"/>
    <p:sldId id="270" r:id="rId20"/>
    <p:sldId id="290" r:id="rId21"/>
    <p:sldId id="291" r:id="rId22"/>
    <p:sldId id="275" r:id="rId23"/>
    <p:sldId id="272" r:id="rId24"/>
    <p:sldId id="273" r:id="rId25"/>
    <p:sldId id="288" r:id="rId26"/>
    <p:sldId id="274" r:id="rId27"/>
    <p:sldId id="281" r:id="rId28"/>
    <p:sldId id="279" r:id="rId29"/>
    <p:sldId id="298" r:id="rId30"/>
    <p:sldId id="300" r:id="rId31"/>
    <p:sldId id="280" r:id="rId32"/>
    <p:sldId id="296" r:id="rId33"/>
    <p:sldId id="285" r:id="rId34"/>
    <p:sldId id="295" r:id="rId35"/>
    <p:sldId id="283" r:id="rId36"/>
    <p:sldId id="284" r:id="rId37"/>
    <p:sldId id="287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7C8"/>
    <a:srgbClr val="66FF33"/>
    <a:srgbClr val="5E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4434" autoAdjust="0"/>
  </p:normalViewPr>
  <p:slideViewPr>
    <p:cSldViewPr snapToGrid="0" snapToObjects="1"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depenses!$E$56:$M$56</c:f>
              <c:strCache>
                <c:ptCount val="9"/>
                <c:pt idx="0">
                  <c:v>Total Food expenditure Monthly</c:v>
                </c:pt>
                <c:pt idx="1">
                  <c:v>Rent</c:v>
                </c:pt>
                <c:pt idx="2">
                  <c:v>Fuel-Energy </c:v>
                </c:pt>
                <c:pt idx="3">
                  <c:v>Health</c:v>
                </c:pt>
                <c:pt idx="4">
                  <c:v>Education</c:v>
                </c:pt>
                <c:pt idx="5">
                  <c:v>Transport</c:v>
                </c:pt>
                <c:pt idx="6">
                  <c:v>Agricultural inputs</c:v>
                </c:pt>
                <c:pt idx="7">
                  <c:v>Debt repayment</c:v>
                </c:pt>
                <c:pt idx="8">
                  <c:v>Household items</c:v>
                </c:pt>
              </c:strCache>
            </c:strRef>
          </c:cat>
          <c:val>
            <c:numRef>
              <c:f>depenses!$E$57:$M$57</c:f>
              <c:numCache>
                <c:formatCode>###0.0000</c:formatCode>
                <c:ptCount val="9"/>
                <c:pt idx="0">
                  <c:v>42670</c:v>
                </c:pt>
                <c:pt idx="1">
                  <c:v>4924</c:v>
                </c:pt>
                <c:pt idx="2" formatCode="###0.00">
                  <c:v>1525</c:v>
                </c:pt>
                <c:pt idx="3">
                  <c:v>1894.6165584415571</c:v>
                </c:pt>
                <c:pt idx="4">
                  <c:v>560.66569264069278</c:v>
                </c:pt>
                <c:pt idx="5">
                  <c:v>548</c:v>
                </c:pt>
                <c:pt idx="6">
                  <c:v>2684.8037878787891</c:v>
                </c:pt>
                <c:pt idx="7">
                  <c:v>761</c:v>
                </c:pt>
                <c:pt idx="8">
                  <c:v>2156.4860389610362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2-4376-ACB7-D7A753C70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85014840434664"/>
          <c:y val="4.1319898572000538E-2"/>
          <c:w val="0.32880405720313"/>
          <c:h val="0.95868010142799942"/>
        </c:manualLayout>
      </c:layout>
      <c:overlay val="0"/>
      <c:txPr>
        <a:bodyPr/>
        <a:lstStyle/>
        <a:p>
          <a:pPr rtl="0"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B491-0245-7D4B-B60E-DD64D5ECB78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62E1-FC43-154D-9205-EE037AD892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nb-NO" dirty="0"/>
              <a:t>Food consumption information is typically available in the majority of WFP-surveys</a:t>
            </a:r>
          </a:p>
          <a:p>
            <a:pPr defTabSz="914350">
              <a:defRPr/>
            </a:pPr>
            <a:r>
              <a:rPr lang="en-GB" altLang="ja-JP" sz="1100" dirty="0"/>
              <a:t>(</a:t>
            </a:r>
            <a:r>
              <a:rPr lang="en-GB" altLang="ja-JP" i="1" dirty="0"/>
              <a:t>w</a:t>
            </a:r>
            <a:r>
              <a:rPr lang="nb-NO" dirty="0"/>
              <a:t>eights intended to better capture dimensions of both quantity and quality)</a:t>
            </a:r>
          </a:p>
          <a:p>
            <a:r>
              <a:rPr lang="en-GB" dirty="0"/>
              <a:t>Food consumption score (FCS)= a1x1+ a1x1+ …+ a1x1   ,  </a:t>
            </a:r>
          </a:p>
          <a:p>
            <a:r>
              <a:rPr lang="en-GB" dirty="0"/>
              <a:t>		</a:t>
            </a:r>
            <a:r>
              <a:rPr lang="en-GB" dirty="0" err="1"/>
              <a:t>i</a:t>
            </a:r>
            <a:r>
              <a:rPr lang="en-GB" dirty="0"/>
              <a:t>=1,2…8 </a:t>
            </a:r>
            <a:r>
              <a:rPr lang="en-GB" dirty="0" err="1"/>
              <a:t>foodgroups</a:t>
            </a:r>
            <a:r>
              <a:rPr lang="en-GB" dirty="0"/>
              <a:t>,   x=frequency (0.7),  a= weight  (max = 112)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DE6F-64B0-4DD9-A0C5-21F5D6EEFC38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1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CDAE5-7259-476C-A77D-27705661D473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5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A9D4E-03B5-4567-BACF-E839BD655E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Stunting is a form of chronic malnutrition. Measured by comparing a child’s height to the child’s age against standard growth patterns. If a child is not tall enough for his/her age, we say the child is stunted.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There is moderate stunting and severe stunting. These combined give us global stunting.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Stunting is not just “being short” but it indicates an ongoing or older nutritional problem.  Children who are stunted have a hard time ever “catching-up” the lost height and health and development.  Special focus is given to children under 2 because they can regain the lost linear growth.</a:t>
            </a:r>
            <a:endParaRPr lang="en-US"/>
          </a:p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5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B1CC21-764A-2D46-8253-C73FEE13B2B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5E079E-EA5D-D345-8BF4-39556E02F2F9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FOOD SECURITY 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Initial EFSAs - Training for NDMA</a:t>
            </a:r>
            <a:r>
              <a:rPr lang="en-US" sz="1800" dirty="0"/>
              <a:t>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5003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Day 1 – Topic 3</a:t>
            </a:r>
          </a:p>
        </p:txBody>
      </p:sp>
    </p:spTree>
    <p:extLst>
      <p:ext uri="{BB962C8B-B14F-4D97-AF65-F5344CB8AC3E}">
        <p14:creationId xmlns:p14="http://schemas.microsoft.com/office/powerpoint/2010/main" val="218396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3290614"/>
              </p:ext>
            </p:extLst>
          </p:nvPr>
        </p:nvGraphicFramePr>
        <p:xfrm>
          <a:off x="232012" y="272956"/>
          <a:ext cx="8679976" cy="6237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9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Food groups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Weight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</a:rPr>
                        <a:t>Justification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Main staples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2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Energy dense, protein content lower and poorer quality (PER less) than legumes, micro-nutrients (bound by </a:t>
                      </a:r>
                      <a:r>
                        <a:rPr lang="en-GB" sz="1600" dirty="0" err="1">
                          <a:effectLst/>
                        </a:rPr>
                        <a:t>phytates</a:t>
                      </a:r>
                      <a:r>
                        <a:rPr lang="en-GB" sz="1600" dirty="0">
                          <a:effectLst/>
                        </a:rPr>
                        <a:t>).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effectLst/>
                        </a:rPr>
                        <a:t>Pulses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3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Energy dense, high amounts of protein but of lower quality (PER less) than meats, micro-nutrients (inhibited by </a:t>
                      </a:r>
                      <a:r>
                        <a:rPr lang="en-GB" sz="1600" dirty="0" err="1">
                          <a:effectLst/>
                        </a:rPr>
                        <a:t>phytates</a:t>
                      </a:r>
                      <a:r>
                        <a:rPr lang="en-GB" sz="1600" dirty="0">
                          <a:effectLst/>
                        </a:rPr>
                        <a:t>), low fat.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effectLst/>
                        </a:rPr>
                        <a:t>Vegetables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1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Low energy, low protein, no fat, micro-nutrients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Fruit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1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Low energy, low protein, no fat, micro-nutrients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effectLst/>
                        </a:rPr>
                        <a:t>Meat, poultry, fish, eggs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4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Highest quality protein, easily absorbable micro-nutrients (no </a:t>
                      </a:r>
                      <a:r>
                        <a:rPr lang="en-GB" sz="1600" dirty="0" err="1">
                          <a:effectLst/>
                        </a:rPr>
                        <a:t>phytates</a:t>
                      </a:r>
                      <a:r>
                        <a:rPr lang="en-GB" sz="1600" dirty="0">
                          <a:effectLst/>
                        </a:rPr>
                        <a:t>), energy dense, fat.  Even when consumed in small quantities, improvements to the quality of diet are large.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0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Milk/dairies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4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Highest quality protein, micro-nutrients.  However, milk could be consumed only in very small amounts and should then be treated as condiment and therefore re-classification in such cases is needed.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effectLst/>
                        </a:rPr>
                        <a:t>Sugar</a:t>
                      </a:r>
                      <a:endParaRPr lang="en-GB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0.5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Empty calories.  Usually consumed in small quantities.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Oil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0.5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Energy dense but usually no other micro-nutrients. Usually consumed in small quantities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8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359902" cy="1009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The FCS is used to classify households into three food consumption groups: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4516" r="228" b="4417"/>
          <a:stretch/>
        </p:blipFill>
        <p:spPr bwMode="auto">
          <a:xfrm>
            <a:off x="1186434" y="2590800"/>
            <a:ext cx="7005828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81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15910"/>
            <a:ext cx="9144000" cy="6742090"/>
            <a:chOff x="1644332" y="1600200"/>
            <a:chExt cx="5855335" cy="3940810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577" y="1600200"/>
              <a:ext cx="2941955" cy="18903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927" y="1600200"/>
              <a:ext cx="2745740" cy="18853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6" name="Picture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332" y="3661410"/>
              <a:ext cx="3082290" cy="18522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7" name="Picture 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202" y="3661410"/>
              <a:ext cx="2619375" cy="1879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409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EXERCISE : </a:t>
            </a:r>
            <a:r>
              <a:rPr lang="es-GT" dirty="0" err="1"/>
              <a:t>how</a:t>
            </a:r>
            <a:r>
              <a:rPr lang="es-GT" dirty="0"/>
              <a:t> to </a:t>
            </a:r>
            <a:r>
              <a:rPr lang="es-GT" dirty="0" err="1"/>
              <a:t>calculate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FCS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812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Coping Strategy Index (CSI)</a:t>
            </a:r>
          </a:p>
          <a:p>
            <a:r>
              <a:rPr lang="en-US" dirty="0"/>
              <a:t>Expenditure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Access Indicators</a:t>
            </a:r>
          </a:p>
        </p:txBody>
      </p:sp>
    </p:spTree>
    <p:extLst>
      <p:ext uri="{BB962C8B-B14F-4D97-AF65-F5344CB8AC3E}">
        <p14:creationId xmlns:p14="http://schemas.microsoft.com/office/powerpoint/2010/main" val="402918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COPING STRATEGY INDEX (CSI)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23783" y="1600200"/>
            <a:ext cx="8242265" cy="4495800"/>
          </a:xfrm>
        </p:spPr>
        <p:txBody>
          <a:bodyPr anchor="ctr">
            <a:normAutofit/>
          </a:bodyPr>
          <a:lstStyle/>
          <a:p>
            <a:pPr marL="346075" indent="-346075"/>
            <a:r>
              <a:rPr lang="en-GB" dirty="0"/>
              <a:t>The CSI is providing an insight into how households manage and cope in times of limited access to food.</a:t>
            </a:r>
          </a:p>
          <a:p>
            <a:pPr marL="346075" indent="-346075">
              <a:buNone/>
            </a:pPr>
            <a:r>
              <a:rPr lang="en-GB" dirty="0"/>
              <a:t> </a:t>
            </a:r>
          </a:p>
          <a:p>
            <a:pPr marL="346075" indent="-346075"/>
            <a:r>
              <a:rPr lang="en-GB" dirty="0"/>
              <a:t>The CSI is based on the frequency and severity of different types of coping strategies.</a:t>
            </a:r>
          </a:p>
          <a:p>
            <a:pPr marL="346075" indent="-346075"/>
            <a:endParaRPr lang="en-GB" dirty="0"/>
          </a:p>
          <a:p>
            <a:pPr marL="346075" indent="-346075"/>
            <a:r>
              <a:rPr lang="en-GB" dirty="0"/>
              <a:t>The higher the CSI score, the more likely it is that the household is affected by food insecurity.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9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4E67C8"/>
                </a:solidFill>
              </a:rPr>
              <a:t>Types of CSI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GB" dirty="0"/>
              <a:t>s based on a series of context-specific strategies and context-specific severity scores 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GB" dirty="0" err="1"/>
              <a:t>elies</a:t>
            </a:r>
            <a:r>
              <a:rPr lang="en-GB" dirty="0"/>
              <a:t> on same short list of five coping strategies and the same severity weights.</a:t>
            </a:r>
          </a:p>
          <a:p>
            <a:r>
              <a:rPr lang="en-US" dirty="0"/>
              <a:t>A</a:t>
            </a:r>
            <a:r>
              <a:rPr lang="en-GB" dirty="0" err="1"/>
              <a:t>llows</a:t>
            </a:r>
            <a:r>
              <a:rPr lang="en-GB" dirty="0"/>
              <a:t> comparison among areas and countries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Country-specific CSI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“Reduced” CSI</a:t>
            </a:r>
          </a:p>
        </p:txBody>
      </p:sp>
    </p:spTree>
    <p:extLst>
      <p:ext uri="{BB962C8B-B14F-4D97-AF65-F5344CB8AC3E}">
        <p14:creationId xmlns:p14="http://schemas.microsoft.com/office/powerpoint/2010/main" val="250649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(reduced) CSI questions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102239"/>
            <a:ext cx="8328025" cy="342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5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33350"/>
            <a:ext cx="8153400" cy="990600"/>
          </a:xfrm>
        </p:spPr>
        <p:txBody>
          <a:bodyPr>
            <a:noAutofit/>
          </a:bodyPr>
          <a:lstStyle/>
          <a:p>
            <a:r>
              <a:rPr lang="en-GB" dirty="0"/>
              <a:t>Country-specific livelihood </a:t>
            </a:r>
            <a:br>
              <a:rPr lang="en-GB" dirty="0"/>
            </a:br>
            <a:r>
              <a:rPr lang="en-GB" dirty="0"/>
              <a:t>coping strategies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" y="1619249"/>
            <a:ext cx="8476564" cy="514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016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interpret the CSI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33450" y="1527694"/>
            <a:ext cx="7467600" cy="5387456"/>
            <a:chOff x="0" y="0"/>
            <a:chExt cx="5759065" cy="46755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799" y="2261870"/>
              <a:ext cx="2683510" cy="2400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" y="0"/>
              <a:ext cx="2857500" cy="19234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61870"/>
              <a:ext cx="2970530" cy="24136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905" y="22040"/>
              <a:ext cx="2804160" cy="19074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2928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3" y="1600200"/>
            <a:ext cx="8868793" cy="4916010"/>
          </a:xfrm>
        </p:spPr>
        <p:txBody>
          <a:bodyPr>
            <a:normAutofit fontScale="25000" lnSpcReduction="20000"/>
          </a:bodyPr>
          <a:lstStyle/>
          <a:p>
            <a:pPr marL="346075" indent="-346075">
              <a:lnSpc>
                <a:spcPct val="120000"/>
              </a:lnSpc>
            </a:pPr>
            <a:r>
              <a:rPr lang="en-US" sz="11200" dirty="0"/>
              <a:t>Understand the purpose of the most common key indicators and proxies to analyze and determine household food security, including:</a:t>
            </a:r>
          </a:p>
          <a:p>
            <a:pPr>
              <a:lnSpc>
                <a:spcPct val="120000"/>
              </a:lnSpc>
            </a:pPr>
            <a:endParaRPr lang="en-US" sz="4400" dirty="0"/>
          </a:p>
          <a:p>
            <a:pPr marL="684213" lvl="1" indent="-317500">
              <a:lnSpc>
                <a:spcPct val="120000"/>
              </a:lnSpc>
            </a:pPr>
            <a:r>
              <a:rPr lang="en-US" sz="11200" dirty="0"/>
              <a:t>Food consumption score (access)</a:t>
            </a:r>
          </a:p>
          <a:p>
            <a:pPr marL="684213" lvl="1" indent="-317500">
              <a:lnSpc>
                <a:spcPct val="120000"/>
              </a:lnSpc>
            </a:pPr>
            <a:r>
              <a:rPr lang="en-US" sz="11200" dirty="0"/>
              <a:t>Coping strategy index (access)</a:t>
            </a:r>
          </a:p>
          <a:p>
            <a:pPr marL="684213" lvl="1" indent="-317500">
              <a:lnSpc>
                <a:spcPct val="120000"/>
              </a:lnSpc>
            </a:pPr>
            <a:r>
              <a:rPr lang="en-US" sz="11200" dirty="0"/>
              <a:t>Expenditures (access)</a:t>
            </a:r>
          </a:p>
          <a:p>
            <a:pPr marL="684213" lvl="1" indent="-317500">
              <a:lnSpc>
                <a:spcPct val="120000"/>
              </a:lnSpc>
            </a:pPr>
            <a:r>
              <a:rPr lang="en-US" sz="11200" dirty="0"/>
              <a:t>Malnutrition (utilization)</a:t>
            </a:r>
          </a:p>
          <a:p>
            <a:pPr>
              <a:lnSpc>
                <a:spcPct val="120000"/>
              </a:lnSpc>
            </a:pPr>
            <a:endParaRPr lang="en-US" sz="4400" dirty="0"/>
          </a:p>
          <a:p>
            <a:pPr>
              <a:lnSpc>
                <a:spcPct val="120000"/>
              </a:lnSpc>
            </a:pPr>
            <a:r>
              <a:rPr lang="en-US" sz="11200" dirty="0"/>
              <a:t>Get a brief insight into how these indicators are calculated and analyzed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365760" lvl="1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90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346075" indent="-346075"/>
            <a:r>
              <a:rPr lang="en-GB" dirty="0"/>
              <a:t>Household expenditure information is uses as a proxy of purchasing power.</a:t>
            </a:r>
          </a:p>
          <a:p>
            <a:pPr marL="346075" indent="-346075"/>
            <a:endParaRPr lang="en-GB" dirty="0"/>
          </a:p>
          <a:p>
            <a:pPr marL="346075" indent="-346075"/>
            <a:r>
              <a:rPr lang="en-GB" dirty="0"/>
              <a:t>Understanding household expenditures provides an insight into how households allocate scarce resources and give priority to competing needs.</a:t>
            </a:r>
            <a:endParaRPr lang="en-US" dirty="0"/>
          </a:p>
          <a:p>
            <a:pPr marL="346075" indent="-3460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02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Share of expenditure on food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i="1" dirty="0"/>
              <a:t>“Households that spend a large proportion of their income on food are vulnerable to food deprivation because, regardless of their current food consumption status, if they were to experience a reduction in income it would likely be accompanied by a reduction in food consumption or the quality of food eaten.”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3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Household expenditure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5389756"/>
              </p:ext>
            </p:extLst>
          </p:nvPr>
        </p:nvGraphicFramePr>
        <p:xfrm>
          <a:off x="612775" y="1600200"/>
          <a:ext cx="8153400" cy="472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74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of expenditure on food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marL="400050" lvl="0" indent="-400050"/>
            <a:r>
              <a:rPr lang="en-GB" dirty="0"/>
              <a:t>75+: very high (very vulnerable to food insecurity)</a:t>
            </a:r>
            <a:endParaRPr lang="en-US" dirty="0"/>
          </a:p>
          <a:p>
            <a:pPr marL="400050" lvl="0" indent="-400050"/>
            <a:r>
              <a:rPr lang="en-GB" dirty="0"/>
              <a:t>65–75: high</a:t>
            </a:r>
            <a:endParaRPr lang="en-US" dirty="0"/>
          </a:p>
          <a:p>
            <a:pPr marL="400050" lvl="0" indent="-400050"/>
            <a:r>
              <a:rPr lang="en-GB" dirty="0"/>
              <a:t>50–65: medium</a:t>
            </a:r>
            <a:endParaRPr lang="en-US" dirty="0"/>
          </a:p>
          <a:p>
            <a:pPr marL="400050" lvl="0" indent="-400050"/>
            <a:r>
              <a:rPr lang="en-GB" dirty="0"/>
              <a:t>&lt;50: low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4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interpret expenditure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86" b="986"/>
          <a:stretch>
            <a:fillRect/>
          </a:stretch>
        </p:blipFill>
        <p:spPr>
          <a:xfrm>
            <a:off x="76200" y="1999995"/>
            <a:ext cx="8991600" cy="4957985"/>
          </a:xfrm>
        </p:spPr>
      </p:pic>
    </p:spTree>
    <p:extLst>
      <p:ext uri="{BB962C8B-B14F-4D97-AF65-F5344CB8AC3E}">
        <p14:creationId xmlns:p14="http://schemas.microsoft.com/office/powerpoint/2010/main" val="4179522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malnutrition (wasting)</a:t>
            </a:r>
          </a:p>
          <a:p>
            <a:r>
              <a:rPr lang="en-US" dirty="0"/>
              <a:t>Chronic malnutrition (stunting)</a:t>
            </a:r>
          </a:p>
          <a:p>
            <a:r>
              <a:rPr lang="en-US" dirty="0"/>
              <a:t>Underweight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indicators</a:t>
            </a:r>
          </a:p>
        </p:txBody>
      </p:sp>
    </p:spTree>
    <p:extLst>
      <p:ext uri="{BB962C8B-B14F-4D97-AF65-F5344CB8AC3E}">
        <p14:creationId xmlns:p14="http://schemas.microsoft.com/office/powerpoint/2010/main" val="3558701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5" y="0"/>
            <a:ext cx="8301037" cy="1295400"/>
          </a:xfrm>
        </p:spPr>
        <p:txBody>
          <a:bodyPr/>
          <a:lstStyle/>
          <a:p>
            <a:r>
              <a:rPr lang="en-GB" dirty="0"/>
              <a:t>Assessing nutritional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6" y="1909482"/>
            <a:ext cx="8030387" cy="392654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Clr>
                <a:srgbClr val="000066"/>
              </a:buClr>
              <a:buFont typeface="Wingdings" panose="05000000000000000000" pitchFamily="2" charset="2"/>
              <a:buChar char="q"/>
            </a:pPr>
            <a:r>
              <a:rPr lang="en-GB" sz="2600" b="1" dirty="0"/>
              <a:t>Acute Malnutrition </a:t>
            </a:r>
            <a:r>
              <a:rPr lang="en-US" sz="2600" dirty="0"/>
              <a:t>W</a:t>
            </a:r>
            <a:r>
              <a:rPr lang="en-US" sz="2600" i="1" dirty="0"/>
              <a:t>asting (and </a:t>
            </a:r>
            <a:r>
              <a:rPr lang="en-US" sz="2600" i="1" dirty="0" err="1"/>
              <a:t>oedema</a:t>
            </a:r>
            <a:r>
              <a:rPr lang="en-US" sz="2600" i="1" dirty="0"/>
              <a:t>)</a:t>
            </a:r>
          </a:p>
          <a:p>
            <a:pPr marL="631825" lvl="1" indent="-282575" eaLnBrk="1" hangingPunct="1">
              <a:spcBef>
                <a:spcPts val="1800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Result of deficiencies in any or all nutrients (includes </a:t>
            </a:r>
            <a:r>
              <a:rPr lang="en-US" sz="2400" i="1" dirty="0"/>
              <a:t>micronutrients</a:t>
            </a:r>
            <a:r>
              <a:rPr lang="en-US" sz="2400" dirty="0"/>
              <a:t>, as well as </a:t>
            </a:r>
            <a:r>
              <a:rPr lang="en-US" sz="2400" i="1" dirty="0"/>
              <a:t>macronutrients)</a:t>
            </a:r>
          </a:p>
          <a:p>
            <a:pPr marL="349250" lvl="1" indent="0" eaLnBrk="1" hangingPunct="1">
              <a:spcBef>
                <a:spcPts val="1800"/>
              </a:spcBef>
              <a:buClr>
                <a:srgbClr val="000066"/>
              </a:buClr>
              <a:buNone/>
            </a:pPr>
            <a:endParaRPr lang="en-US" sz="200" i="1" dirty="0"/>
          </a:p>
          <a:p>
            <a:pPr eaLnBrk="1" hangingPunct="1">
              <a:spcBef>
                <a:spcPts val="1800"/>
              </a:spcBef>
              <a:buClr>
                <a:srgbClr val="000066"/>
              </a:buClr>
              <a:buFont typeface="Wingdings" panose="05000000000000000000" pitchFamily="2" charset="2"/>
              <a:buChar char="q"/>
            </a:pPr>
            <a:r>
              <a:rPr lang="en-GB" sz="2600" b="1" dirty="0"/>
              <a:t>Chronic Malnutrition </a:t>
            </a:r>
            <a:r>
              <a:rPr lang="en-US" sz="2600" i="1" dirty="0"/>
              <a:t>Stunting</a:t>
            </a:r>
          </a:p>
          <a:p>
            <a:pPr lvl="1" eaLnBrk="1" hangingPunct="1">
              <a:spcBef>
                <a:spcPts val="1800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Result of long-term nutrient deficiencies and/or repeated infections with insufficient catch-up growth</a:t>
            </a:r>
          </a:p>
          <a:p>
            <a:pPr marL="365760" lvl="1" indent="0" eaLnBrk="1" hangingPunct="1">
              <a:spcBef>
                <a:spcPts val="1800"/>
              </a:spcBef>
              <a:buClr>
                <a:srgbClr val="000066"/>
              </a:buClr>
              <a:buNone/>
            </a:pPr>
            <a:endParaRPr lang="en-US" sz="200" dirty="0"/>
          </a:p>
          <a:p>
            <a:pPr marL="457200" lvl="1" indent="-457200" eaLnBrk="1" hangingPunct="1">
              <a:spcBef>
                <a:spcPts val="1800"/>
              </a:spcBef>
              <a:buClr>
                <a:srgbClr val="000066"/>
              </a:buClr>
              <a:buFont typeface="Wingdings" panose="05000000000000000000" pitchFamily="2" charset="2"/>
              <a:buChar char="q"/>
            </a:pPr>
            <a:r>
              <a:rPr lang="en-US" b="1" dirty="0"/>
              <a:t>Underweight </a:t>
            </a:r>
            <a:r>
              <a:rPr lang="en-US" i="1" dirty="0"/>
              <a:t>Wasting + stunting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583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753034" y="228600"/>
            <a:ext cx="9516034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0" dirty="0"/>
              <a:t>Children with Malnutrition </a:t>
            </a:r>
            <a:br>
              <a:rPr lang="en-US" sz="3600" b="0" dirty="0"/>
            </a:br>
            <a:r>
              <a:rPr lang="en-US" sz="3600" b="0" dirty="0"/>
              <a:t>all suffer </a:t>
            </a:r>
            <a:r>
              <a:rPr lang="en-US" sz="3600" b="0" i="1" dirty="0"/>
              <a:t>growth failure</a:t>
            </a:r>
            <a:r>
              <a:rPr lang="en-US" sz="3600" i="1" dirty="0"/>
              <a:t> </a:t>
            </a:r>
            <a:r>
              <a:rPr lang="en-US" sz="3600" b="0" dirty="0"/>
              <a:t>either:</a:t>
            </a:r>
            <a:endParaRPr lang="en-GB" sz="3600" b="0" dirty="0"/>
          </a:p>
        </p:txBody>
      </p:sp>
      <p:graphicFrame>
        <p:nvGraphicFramePr>
          <p:cNvPr id="59190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82215"/>
              </p:ext>
            </p:extLst>
          </p:nvPr>
        </p:nvGraphicFramePr>
        <p:xfrm>
          <a:off x="546848" y="1887537"/>
          <a:ext cx="8462682" cy="3786549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3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Wasting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(thinness)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 malnutrition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Why? Recent rapid weight loss or failure to gain weight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Measured by weight for height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9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Stunting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(shortness)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 malnutrition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6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Why? Inadequate nutrition over long time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and/or frequent infections &amp; insufficient catch-up growth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Measured by height for age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29" name="Rectangle 23"/>
          <p:cNvSpPr>
            <a:spLocks noChangeArrowheads="1"/>
          </p:cNvSpPr>
          <p:nvPr/>
        </p:nvSpPr>
        <p:spPr bwMode="auto">
          <a:xfrm>
            <a:off x="546848" y="3321904"/>
            <a:ext cx="8458200" cy="643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Text Box 24"/>
          <p:cNvSpPr txBox="1">
            <a:spLocks noChangeArrowheads="1"/>
          </p:cNvSpPr>
          <p:nvPr/>
        </p:nvSpPr>
        <p:spPr bwMode="auto">
          <a:xfrm>
            <a:off x="4245477" y="3348798"/>
            <a:ext cx="642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or:</a:t>
            </a:r>
          </a:p>
        </p:txBody>
      </p:sp>
      <p:sp>
        <p:nvSpPr>
          <p:cNvPr id="9231" name="Text Box 25"/>
          <p:cNvSpPr txBox="1">
            <a:spLocks noChangeArrowheads="1"/>
          </p:cNvSpPr>
          <p:nvPr/>
        </p:nvSpPr>
        <p:spPr bwMode="auto">
          <a:xfrm>
            <a:off x="546848" y="5926138"/>
            <a:ext cx="830664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</a:rPr>
              <a:t>or both together = Underweight</a:t>
            </a:r>
          </a:p>
        </p:txBody>
      </p:sp>
    </p:spTree>
    <p:extLst>
      <p:ext uri="{BB962C8B-B14F-4D97-AF65-F5344CB8AC3E}">
        <p14:creationId xmlns:p14="http://schemas.microsoft.com/office/powerpoint/2010/main" val="23502250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Malnutrition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354404"/>
              </p:ext>
            </p:extLst>
          </p:nvPr>
        </p:nvGraphicFramePr>
        <p:xfrm>
          <a:off x="342900" y="1524000"/>
          <a:ext cx="107061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Document" r:id="rId3" imgW="8240649" imgH="4477610" progId="Word.Document.12">
                  <p:embed/>
                </p:oleObj>
              </mc:Choice>
              <mc:Fallback>
                <p:oleObj name="Document" r:id="rId3" imgW="8240649" imgH="447761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1524000"/>
                        <a:ext cx="1070610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07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639" t="2838" r="10505"/>
          <a:stretch/>
        </p:blipFill>
        <p:spPr bwMode="auto">
          <a:xfrm>
            <a:off x="-80682" y="13448"/>
            <a:ext cx="9372600" cy="690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1365"/>
            <a:ext cx="8437224" cy="8337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ECCF3"/>
                </a:solidFill>
              </a:rPr>
              <a:t>Mid-Upper Arm Circumference (MUAC)</a:t>
            </a:r>
            <a:endParaRPr lang="en-GB" dirty="0">
              <a:solidFill>
                <a:srgbClr val="5ECCF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825" y="1528482"/>
            <a:ext cx="367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Global underweight</a:t>
            </a:r>
          </a:p>
          <a:p>
            <a:r>
              <a:rPr lang="en-US" sz="2400" dirty="0">
                <a:solidFill>
                  <a:schemeClr val="bg1"/>
                </a:solidFill>
              </a:rPr>
              <a:t>MUAC &lt; 12.5 cm in children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MUAC &lt; 22.5 cm in women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9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654"/>
            <a:ext cx="8096250" cy="1077156"/>
          </a:xfrm>
        </p:spPr>
        <p:txBody>
          <a:bodyPr>
            <a:normAutofit fontScale="90000"/>
          </a:bodyPr>
          <a:lstStyle/>
          <a:p>
            <a:r>
              <a:rPr lang="en-US" dirty="0"/>
              <a:t>Food Security Analysis – Key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There is NO one single indicator to measure food security but a number of PROXY indicators</a:t>
            </a:r>
          </a:p>
          <a:p>
            <a:endParaRPr lang="en-US" sz="1600" dirty="0"/>
          </a:p>
          <a:p>
            <a:r>
              <a:rPr lang="en-US" dirty="0"/>
              <a:t>Focus on food security outcomes (food consumption, food access, nutrition, etc.) in order to assess the food security status of households</a:t>
            </a:r>
          </a:p>
          <a:p>
            <a:endParaRPr lang="en-US" sz="1600" dirty="0"/>
          </a:p>
          <a:p>
            <a:r>
              <a:rPr lang="en-US" dirty="0"/>
              <a:t>Several indicators are looked at together as food security is a multidimensional issue. </a:t>
            </a:r>
          </a:p>
        </p:txBody>
      </p:sp>
    </p:spTree>
    <p:extLst>
      <p:ext uri="{BB962C8B-B14F-4D97-AF65-F5344CB8AC3E}">
        <p14:creationId xmlns:p14="http://schemas.microsoft.com/office/powerpoint/2010/main" val="3593765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626" t="1" r="30149" b="21202"/>
          <a:stretch/>
        </p:blipFill>
        <p:spPr>
          <a:xfrm>
            <a:off x="409031" y="2095245"/>
            <a:ext cx="8525071" cy="3199593"/>
          </a:xfrm>
        </p:spPr>
      </p:pic>
    </p:spTree>
    <p:extLst>
      <p:ext uri="{BB962C8B-B14F-4D97-AF65-F5344CB8AC3E}">
        <p14:creationId xmlns:p14="http://schemas.microsoft.com/office/powerpoint/2010/main" val="765769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4206" y="132347"/>
            <a:ext cx="2708068" cy="990600"/>
          </a:xfrm>
        </p:spPr>
        <p:txBody>
          <a:bodyPr/>
          <a:lstStyle/>
          <a:p>
            <a:pPr algn="l"/>
            <a:r>
              <a:rPr lang="en-US" dirty="0"/>
              <a:t>Wasting?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0" y="1528013"/>
            <a:ext cx="9325433" cy="5530513"/>
          </a:xfrm>
        </p:spPr>
      </p:pic>
      <p:sp>
        <p:nvSpPr>
          <p:cNvPr id="8" name="TextBox 7"/>
          <p:cNvSpPr txBox="1"/>
          <p:nvPr/>
        </p:nvSpPr>
        <p:spPr>
          <a:xfrm>
            <a:off x="4090738" y="327684"/>
            <a:ext cx="4451684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Age: 4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Height: 97.5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Weight: 11.8 kg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444206" y="5250807"/>
            <a:ext cx="8572203" cy="2355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721894" y="3491784"/>
            <a:ext cx="4283044" cy="142821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4E67C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67C8"/>
                </a:solidFill>
              </a:rPr>
              <a:t>MAM</a:t>
            </a:r>
            <a:endParaRPr lang="en-GB" sz="6000" b="1" dirty="0">
              <a:solidFill>
                <a:srgbClr val="4E67C8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66531" y="5104664"/>
            <a:ext cx="1433015" cy="532263"/>
          </a:xfrm>
          <a:prstGeom prst="ellipse">
            <a:avLst/>
          </a:prstGeom>
          <a:noFill/>
          <a:ln w="38100">
            <a:solidFill>
              <a:srgbClr val="4E67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Stunting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234" t="-352" r="24470" b="-619"/>
          <a:stretch/>
        </p:blipFill>
        <p:spPr>
          <a:xfrm>
            <a:off x="452087" y="2216945"/>
            <a:ext cx="7943816" cy="3508368"/>
          </a:xfrm>
        </p:spPr>
      </p:pic>
    </p:spTree>
    <p:extLst>
      <p:ext uri="{BB962C8B-B14F-4D97-AF65-F5344CB8AC3E}">
        <p14:creationId xmlns:p14="http://schemas.microsoft.com/office/powerpoint/2010/main" val="1682197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/>
              <a:t>Benchmarks of prevalence at the population level (WHO)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9720" r="16899"/>
          <a:stretch/>
        </p:blipFill>
        <p:spPr>
          <a:xfrm>
            <a:off x="813777" y="1600199"/>
            <a:ext cx="7952271" cy="4813873"/>
          </a:xfrm>
        </p:spPr>
      </p:pic>
    </p:spTree>
    <p:extLst>
      <p:ext uri="{BB962C8B-B14F-4D97-AF65-F5344CB8AC3E}">
        <p14:creationId xmlns:p14="http://schemas.microsoft.com/office/powerpoint/2010/main" val="3165955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b="1" dirty="0"/>
              <a:t>The three most useful nutrition indicators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As a general guide, the following thresholds can be used to define risks to lives at the individual level: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u="sng" dirty="0"/>
              <a:t>Wasting</a:t>
            </a:r>
            <a:r>
              <a:rPr lang="en-GB" dirty="0"/>
              <a:t>: Weight-for-height &lt; -2z for children</a:t>
            </a:r>
          </a:p>
          <a:p>
            <a:pPr lvl="0"/>
            <a:r>
              <a:rPr lang="en-GB" u="sng" dirty="0"/>
              <a:t>MUAC</a:t>
            </a:r>
            <a:r>
              <a:rPr lang="en-GB" dirty="0"/>
              <a:t>: &lt; 12.5 cm for children and &lt;22.5 cm for women</a:t>
            </a:r>
          </a:p>
          <a:p>
            <a:r>
              <a:rPr lang="en-GB" u="sng" dirty="0"/>
              <a:t>BMI</a:t>
            </a:r>
            <a:r>
              <a:rPr lang="en-GB" dirty="0"/>
              <a:t>: &lt; 16.0 (combined with an infectious disease such as HIV/AIDS or tuberculosis)</a:t>
            </a:r>
          </a:p>
        </p:txBody>
      </p:sp>
    </p:spTree>
    <p:extLst>
      <p:ext uri="{BB962C8B-B14F-4D97-AF65-F5344CB8AC3E}">
        <p14:creationId xmlns:p14="http://schemas.microsoft.com/office/powerpoint/2010/main" val="1266847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interpret nutrition indicators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 b="8716"/>
          <a:stretch>
            <a:fillRect/>
          </a:stretch>
        </p:blipFill>
        <p:spPr>
          <a:xfrm>
            <a:off x="13447" y="1600200"/>
            <a:ext cx="8766048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8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Measuring Food Security Indicators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"/>
          </p:nvPr>
        </p:nvSpPr>
        <p:spPr>
          <a:xfrm>
            <a:off x="1430796" y="1600200"/>
            <a:ext cx="6510047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endParaRPr lang="en-GB" dirty="0"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GB" sz="4000" b="1" dirty="0"/>
          </a:p>
          <a:p>
            <a:pPr marL="461963" indent="-461963" eaLnBrk="1" hangingPunct="1">
              <a:defRPr/>
            </a:pPr>
            <a:r>
              <a:rPr lang="en-GB" sz="4000" b="1" dirty="0"/>
              <a:t>FOOD CONSUMPTION </a:t>
            </a:r>
          </a:p>
          <a:p>
            <a:pPr marL="461963" indent="-461963" eaLnBrk="1" hangingPunct="1">
              <a:defRPr/>
            </a:pPr>
            <a:r>
              <a:rPr lang="en-GB" sz="4000" b="1" dirty="0"/>
              <a:t>FOOD ACCESS </a:t>
            </a:r>
          </a:p>
          <a:p>
            <a:pPr marL="461963" indent="-461963" eaLnBrk="1" hangingPunct="1">
              <a:defRPr/>
            </a:pPr>
            <a:r>
              <a:rPr lang="en-GB" sz="4000" b="1" dirty="0"/>
              <a:t>NUTRITION </a:t>
            </a:r>
          </a:p>
        </p:txBody>
      </p:sp>
    </p:spTree>
    <p:extLst>
      <p:ext uri="{BB962C8B-B14F-4D97-AF65-F5344CB8AC3E}">
        <p14:creationId xmlns:p14="http://schemas.microsoft.com/office/powerpoint/2010/main" val="367807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Consumption Score (FCS)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Consumption Indicator</a:t>
            </a:r>
          </a:p>
        </p:txBody>
      </p:sp>
    </p:spTree>
    <p:extLst>
      <p:ext uri="{BB962C8B-B14F-4D97-AF65-F5344CB8AC3E}">
        <p14:creationId xmlns:p14="http://schemas.microsoft.com/office/powerpoint/2010/main" val="297967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Consumption Score (FCS)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Proxy indicator for current HH food access based on</a:t>
            </a:r>
          </a:p>
          <a:p>
            <a:pPr marL="993775" lvl="1" indent="-536575">
              <a:spcBef>
                <a:spcPts val="1200"/>
              </a:spcBef>
            </a:pPr>
            <a:r>
              <a:rPr lang="en-GB" sz="2800" b="1" dirty="0">
                <a:solidFill>
                  <a:srgbClr val="006600"/>
                </a:solidFill>
              </a:rPr>
              <a:t>Dietary diversity</a:t>
            </a:r>
            <a:r>
              <a:rPr lang="en-GB" sz="2800" b="1" dirty="0"/>
              <a:t>:</a:t>
            </a:r>
            <a:r>
              <a:rPr lang="en-GB" sz="2800" dirty="0"/>
              <a:t> number of individual foods consumed over a reference period</a:t>
            </a:r>
          </a:p>
          <a:p>
            <a:pPr marL="993775" lvl="1" indent="-536575">
              <a:spcBef>
                <a:spcPts val="1200"/>
              </a:spcBef>
            </a:pPr>
            <a:r>
              <a:rPr lang="en-GB" sz="2800" b="1" dirty="0">
                <a:solidFill>
                  <a:srgbClr val="006600"/>
                </a:solidFill>
              </a:rPr>
              <a:t>Food frequency</a:t>
            </a:r>
            <a:r>
              <a:rPr lang="en-GB" sz="2800" b="1" dirty="0"/>
              <a:t>:</a:t>
            </a:r>
            <a:r>
              <a:rPr lang="en-GB" sz="2800" dirty="0"/>
              <a:t> number of days (in the past week) that a specific food item has been consumed</a:t>
            </a:r>
          </a:p>
          <a:p>
            <a:pPr marL="993775" lvl="1" indent="-536575">
              <a:spcBef>
                <a:spcPts val="1200"/>
              </a:spcBef>
            </a:pPr>
            <a:r>
              <a:rPr lang="en-GB" sz="2800" b="1" dirty="0">
                <a:solidFill>
                  <a:srgbClr val="006600"/>
                </a:solidFill>
              </a:rPr>
              <a:t>Nutritional importance</a:t>
            </a:r>
            <a:r>
              <a:rPr lang="en-GB" sz="2800" b="1" dirty="0"/>
              <a:t>:</a:t>
            </a:r>
            <a:r>
              <a:rPr lang="en-GB" sz="2800" dirty="0"/>
              <a:t> food groups are weighted to reflect their nutritional importance</a:t>
            </a:r>
          </a:p>
        </p:txBody>
      </p:sp>
    </p:spTree>
    <p:extLst>
      <p:ext uri="{BB962C8B-B14F-4D97-AF65-F5344CB8AC3E}">
        <p14:creationId xmlns:p14="http://schemas.microsoft.com/office/powerpoint/2010/main" val="30196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Consumption Score (FCS)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higher the FCS, the higher the dietary diversity and the frequency of those foods consumed.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high food consumption score increases the possibility that a household achieves nutrient adequacy.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7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390074"/>
            <a:ext cx="8458200" cy="445251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nb-NO" sz="7700" dirty="0"/>
              <a:t>Food consumption score (</a:t>
            </a:r>
            <a:r>
              <a:rPr lang="en-GB" altLang="ja-JP" sz="7700" i="1" dirty="0"/>
              <a:t>FCS)</a:t>
            </a:r>
          </a:p>
          <a:p>
            <a:pPr algn="ctr">
              <a:buNone/>
            </a:pPr>
            <a:endParaRPr lang="nb-NO" sz="2900" dirty="0"/>
          </a:p>
          <a:p>
            <a:pPr lvl="1">
              <a:buNone/>
            </a:pPr>
            <a:endParaRPr lang="nb-NO" sz="2900" dirty="0"/>
          </a:p>
          <a:p>
            <a:endParaRPr lang="nb-NO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4110026" y="3749119"/>
            <a:ext cx="609601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4119556" y="4983781"/>
            <a:ext cx="533401" cy="49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60859"/>
              </p:ext>
            </p:extLst>
          </p:nvPr>
        </p:nvGraphicFramePr>
        <p:xfrm>
          <a:off x="1338256" y="6062111"/>
          <a:ext cx="6434145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nb-NO" sz="2800" dirty="0"/>
                        <a:t>Poor</a:t>
                      </a:r>
                      <a:endParaRPr lang="en-GB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Borderline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Acceptable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81000" y="2759389"/>
            <a:ext cx="8595513" cy="864849"/>
            <a:chOff x="381000" y="2338209"/>
            <a:chExt cx="8595513" cy="1146432"/>
          </a:xfrm>
        </p:grpSpPr>
        <p:pic>
          <p:nvPicPr>
            <p:cNvPr id="87043" name="Picture 3" descr="C:\Users\kathryn.ogden\AppData\Local\Microsoft\Windows\Temporary Internet Files\Content.IE5\8TKTTZ0L\MP900443388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435238"/>
              <a:ext cx="990600" cy="99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46" name="Picture 6" descr="C:\Users\kathryn.ogden\AppData\Local\Microsoft\Windows\Temporary Internet Files\Content.IE5\Q043FS43\MP910220762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478" y="2435237"/>
              <a:ext cx="914400" cy="100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C:\Users\kathryn.ogden\AppData\Local\Microsoft\Windows\Temporary Internet Files\Content.IE5\8TKTTZ0L\MP900442635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51018"/>
              <a:ext cx="990600" cy="960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53" name="Picture 13" descr="C:\Users\kathryn.ogden\AppData\Local\Microsoft\Windows\Temporary Internet Files\Content.IE5\Q043FS43\MP900444563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378" y="2423232"/>
              <a:ext cx="7620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57" name="Picture 17" descr="C:\Users\kathryn.ogden\AppData\Local\Microsoft\Windows\Temporary Internet Files\Content.IE5\8TKTTZ0L\MC900038628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297" y="2423302"/>
              <a:ext cx="685799" cy="1000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59" name="Picture 19" descr="C:\Users\kathryn.ogden\AppData\Local\Microsoft\Windows\Temporary Internet Files\Content.IE5\RJBYOL0W\MC900296145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377" y="2503927"/>
              <a:ext cx="946136" cy="907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61" name="Picture 21" descr="C:\Users\kathryn.ogden\AppData\Local\Microsoft\Windows\Temporary Internet Files\Content.IE5\Q043FS43\MP910221054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993" y="2338209"/>
              <a:ext cx="859189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54" name="Picture 14" descr="C:\Users\kathryn.ogden\AppData\Local\Microsoft\Windows\Temporary Internet Files\Content.IE5\RJBYOL0W\MP900405246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251" y="2923307"/>
              <a:ext cx="838200" cy="548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63" name="Picture 23" descr="C:\Users\kathryn.ogden\AppData\Local\Microsoft\Windows\Temporary Internet Files\Content.IE5\8TKTTZ0L\MP900182751[1]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561" y="2923307"/>
              <a:ext cx="554512" cy="56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65" name="Picture 25" descr="C:\Users\kathryn.ogden\AppData\Local\Microsoft\Windows\Temporary Internet Files\Content.IE5\8TKTTZ0L\MP900400589[1]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765" y="2475347"/>
              <a:ext cx="800468" cy="947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52400" y="1531841"/>
            <a:ext cx="88369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altLang="ja-JP" sz="2500" dirty="0">
                <a:solidFill>
                  <a:prstClr val="black"/>
                </a:solidFill>
              </a:rPr>
              <a:t>Classify the food items into 8 food groups</a:t>
            </a:r>
            <a:endParaRPr lang="nb-NO" sz="25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7356" y="5507711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Food Consumption Groups (FCG)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02786"/>
              </p:ext>
            </p:extLst>
          </p:nvPr>
        </p:nvGraphicFramePr>
        <p:xfrm>
          <a:off x="291300" y="2025527"/>
          <a:ext cx="8685213" cy="71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83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61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Cereal</a:t>
                      </a:r>
                    </a:p>
                  </a:txBody>
                  <a:tcPr marL="91447" marR="91447" marT="45661" marB="45661">
                    <a:solidFill>
                      <a:srgbClr val="328F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Pulse</a:t>
                      </a:r>
                    </a:p>
                  </a:txBody>
                  <a:tcPr marL="91447" marR="91447" marT="45661" marB="45661">
                    <a:solidFill>
                      <a:srgbClr val="328F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Fruit </a:t>
                      </a:r>
                    </a:p>
                  </a:txBody>
                  <a:tcPr marL="91447" marR="91447" marT="45661" marB="45661">
                    <a:solidFill>
                      <a:srgbClr val="328F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Vegetable</a:t>
                      </a:r>
                    </a:p>
                  </a:txBody>
                  <a:tcPr marL="91447" marR="91447" marT="45661" marB="45661">
                    <a:solidFill>
                      <a:srgbClr val="328F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Meat, fish, eggs</a:t>
                      </a:r>
                    </a:p>
                  </a:txBody>
                  <a:tcPr marL="91447" marR="91447" marT="45661" marB="45661">
                    <a:solidFill>
                      <a:srgbClr val="328F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Dairy</a:t>
                      </a:r>
                    </a:p>
                  </a:txBody>
                  <a:tcPr marL="91447" marR="91447" marT="45661" marB="45661">
                    <a:solidFill>
                      <a:srgbClr val="328F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Sugar</a:t>
                      </a:r>
                    </a:p>
                  </a:txBody>
                  <a:tcPr marL="91447" marR="91447" marT="45661" marB="45661">
                    <a:solidFill>
                      <a:srgbClr val="328F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Oil</a:t>
                      </a:r>
                    </a:p>
                  </a:txBody>
                  <a:tcPr marL="91447" marR="91447" marT="45661" marB="45661">
                    <a:solidFill>
                      <a:srgbClr val="328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food items to food groups</a:t>
            </a:r>
          </a:p>
        </p:txBody>
      </p:sp>
    </p:spTree>
    <p:extLst>
      <p:ext uri="{BB962C8B-B14F-4D97-AF65-F5344CB8AC3E}">
        <p14:creationId xmlns:p14="http://schemas.microsoft.com/office/powerpoint/2010/main" val="16867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6704030"/>
              </p:ext>
            </p:extLst>
          </p:nvPr>
        </p:nvGraphicFramePr>
        <p:xfrm>
          <a:off x="593598" y="1276720"/>
          <a:ext cx="8550403" cy="50097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8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4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Food Item (customize for local context)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9777" marR="897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Food groups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777" marR="897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Weight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9777" marR="8977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8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Maize , maize porridge, rice, sorghum, millet pasta, bread and other cereals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Cereals and Tubers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Cassava, potatoes and sweet potatoes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Beans. Peas, groundnuts and cashew nuts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Pulses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4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Vegetables and leaves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Vegetables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1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Fruits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Fruit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4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Beef, goat, poultry, pork, eggs and fish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Meat and fish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Milk yogurt and other diary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Milk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Sugar and sugar products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Sugar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Oils, fats and butter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Oil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4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Condiments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Condiments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9777" marR="8977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Food groups and weights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7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fs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B247E514BFF4D94B9D50160E72E60" ma:contentTypeVersion="9" ma:contentTypeDescription="Create a new document." ma:contentTypeScope="" ma:versionID="eaa020e9efd07ddc520f6278f2e5c0fd">
  <xsd:schema xmlns:xsd="http://www.w3.org/2001/XMLSchema" xmlns:xs="http://www.w3.org/2001/XMLSchema" xmlns:p="http://schemas.microsoft.com/office/2006/metadata/properties" xmlns:ns2="865ffdb0-4bfa-4c84-81c9-d49959b340f0" xmlns:ns3="edd932e8-530a-4e34-9710-7cde3b239461" targetNamespace="http://schemas.microsoft.com/office/2006/metadata/properties" ma:root="true" ma:fieldsID="8aa14e987c77926cfd4f927408164315" ns2:_="" ns3:_="">
    <xsd:import namespace="865ffdb0-4bfa-4c84-81c9-d49959b340f0"/>
    <xsd:import namespace="edd932e8-530a-4e34-9710-7cde3b2394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ffdb0-4bfa-4c84-81c9-d49959b34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932e8-530a-4e34-9710-7cde3b2394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F96091-DACA-490A-91B6-84257CC32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5ffdb0-4bfa-4c84-81c9-d49959b340f0"/>
    <ds:schemaRef ds:uri="edd932e8-530a-4e34-9710-7cde3b239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87B4CA-449F-4FBC-A3CB-2CF829DFB2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1745A1-D169-432D-876B-75CECBEE4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efsa.thmx</Template>
  <TotalTime>858</TotalTime>
  <Words>1245</Words>
  <Application>Microsoft Office PowerPoint</Application>
  <PresentationFormat>Affichage à l'écran (4:3)</PresentationFormat>
  <Paragraphs>226</Paragraphs>
  <Slides>35</Slides>
  <Notes>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efsa</vt:lpstr>
      <vt:lpstr>FOOD SECURITY INDICATORS</vt:lpstr>
      <vt:lpstr>Learning objectives</vt:lpstr>
      <vt:lpstr>Food Security Analysis – Key principles</vt:lpstr>
      <vt:lpstr>Measuring Food Security Indicators</vt:lpstr>
      <vt:lpstr>Food Consumption Indicator</vt:lpstr>
      <vt:lpstr>Food Consumption Score (FCS)</vt:lpstr>
      <vt:lpstr>Food Consumption Score (FCS)</vt:lpstr>
      <vt:lpstr>From food items to food groups</vt:lpstr>
      <vt:lpstr>Food groups and weights</vt:lpstr>
      <vt:lpstr>Présentation PowerPoint</vt:lpstr>
      <vt:lpstr>Food groups</vt:lpstr>
      <vt:lpstr>Présentation PowerPoint</vt:lpstr>
      <vt:lpstr>Présentation PowerPoint</vt:lpstr>
      <vt:lpstr>Food Access Indicators</vt:lpstr>
      <vt:lpstr>COPING STRATEGY INDEX (CSI)</vt:lpstr>
      <vt:lpstr>Types of CSI </vt:lpstr>
      <vt:lpstr>Standard (reduced) CSI questions </vt:lpstr>
      <vt:lpstr>Country-specific livelihood  coping strategies </vt:lpstr>
      <vt:lpstr>How to interpret the CSI</vt:lpstr>
      <vt:lpstr>EXPENDITURE</vt:lpstr>
      <vt:lpstr>EXPENDITURE</vt:lpstr>
      <vt:lpstr>Household expenditure</vt:lpstr>
      <vt:lpstr>Share of expenditure on food </vt:lpstr>
      <vt:lpstr>How to interpret expenditure</vt:lpstr>
      <vt:lpstr>Nutrition indicators</vt:lpstr>
      <vt:lpstr>Assessing nutritional status</vt:lpstr>
      <vt:lpstr>Children with Malnutrition  all suffer growth failure either:</vt:lpstr>
      <vt:lpstr>Types of Malnutrition </vt:lpstr>
      <vt:lpstr>Mid-Upper Arm Circumference (MUAC)</vt:lpstr>
      <vt:lpstr>Wasting </vt:lpstr>
      <vt:lpstr>Wasting?</vt:lpstr>
      <vt:lpstr>Stunting </vt:lpstr>
      <vt:lpstr>Benchmarks of prevalence at the population level (WHO)</vt:lpstr>
      <vt:lpstr>The three most useful nutrition indicators </vt:lpstr>
      <vt:lpstr>How to interpret nutrition indicators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 INDICATORS</dc:title>
  <dc:creator>Cinzia Papavero</dc:creator>
  <cp:lastModifiedBy>SPACCA Arianna</cp:lastModifiedBy>
  <cp:revision>69</cp:revision>
  <dcterms:created xsi:type="dcterms:W3CDTF">2014-02-11T15:17:28Z</dcterms:created>
  <dcterms:modified xsi:type="dcterms:W3CDTF">2019-09-26T14:31:57Z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0x0101007C4B247E514BFF4D94B9D50160E72E60</vt:lpwstr>
  </property>
</Properties>
</file>