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</p:sldMasterIdLst>
  <p:notesMasterIdLst>
    <p:notesMasterId r:id="rId13"/>
  </p:notesMasterIdLst>
  <p:handoutMasterIdLst>
    <p:handoutMasterId r:id="rId14"/>
  </p:handoutMasterIdLst>
  <p:sldIdLst>
    <p:sldId id="278" r:id="rId5"/>
    <p:sldId id="327" r:id="rId6"/>
    <p:sldId id="342" r:id="rId7"/>
    <p:sldId id="336" r:id="rId8"/>
    <p:sldId id="337" r:id="rId9"/>
    <p:sldId id="344" r:id="rId10"/>
    <p:sldId id="343" r:id="rId11"/>
    <p:sldId id="339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BC04C7-7769-9AC1-2518-DBAC67CDE638}" name="Elizabeth BURGESSIMS" initials="EB" userId="S::elizabeth.burgessims@wfp.org::441a498a-dc0e-4be8-a45a-6b3a902240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E"/>
    <a:srgbClr val="00D29B"/>
    <a:srgbClr val="000000"/>
    <a:srgbClr val="F3F3F3"/>
    <a:srgbClr val="007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B3F59A-B83D-4CC1-B80E-D44AE90D835B}" v="1" dt="2022-10-03T12:44:37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BURGESSIMS" userId="441a498a-dc0e-4be8-a45a-6b3a902240fe" providerId="ADAL" clId="{C3B3F59A-B83D-4CC1-B80E-D44AE90D835B}"/>
    <pc:docChg chg="undo custSel addSld delSld modSld">
      <pc:chgData name="Elizabeth BURGESSIMS" userId="441a498a-dc0e-4be8-a45a-6b3a902240fe" providerId="ADAL" clId="{C3B3F59A-B83D-4CC1-B80E-D44AE90D835B}" dt="2022-10-03T13:02:50.549" v="274" actId="6549"/>
      <pc:docMkLst>
        <pc:docMk/>
      </pc:docMkLst>
      <pc:sldChg chg="modSp mod">
        <pc:chgData name="Elizabeth BURGESSIMS" userId="441a498a-dc0e-4be8-a45a-6b3a902240fe" providerId="ADAL" clId="{C3B3F59A-B83D-4CC1-B80E-D44AE90D835B}" dt="2022-10-03T13:02:26.091" v="257" actId="207"/>
        <pc:sldMkLst>
          <pc:docMk/>
          <pc:sldMk cId="2320164413" sldId="278"/>
        </pc:sldMkLst>
        <pc:spChg chg="mod">
          <ac:chgData name="Elizabeth BURGESSIMS" userId="441a498a-dc0e-4be8-a45a-6b3a902240fe" providerId="ADAL" clId="{C3B3F59A-B83D-4CC1-B80E-D44AE90D835B}" dt="2022-10-03T13:02:26.091" v="257" actId="207"/>
          <ac:spMkLst>
            <pc:docMk/>
            <pc:sldMk cId="2320164413" sldId="278"/>
            <ac:spMk id="14" creationId="{00000000-0000-0000-0000-000000000000}"/>
          </ac:spMkLst>
        </pc:spChg>
      </pc:sldChg>
      <pc:sldChg chg="addSp delSp modSp mod">
        <pc:chgData name="Elizabeth BURGESSIMS" userId="441a498a-dc0e-4be8-a45a-6b3a902240fe" providerId="ADAL" clId="{C3B3F59A-B83D-4CC1-B80E-D44AE90D835B}" dt="2022-10-03T12:48:29.507" v="177"/>
        <pc:sldMkLst>
          <pc:docMk/>
          <pc:sldMk cId="482713792" sldId="327"/>
        </pc:sldMkLst>
        <pc:spChg chg="mod">
          <ac:chgData name="Elizabeth BURGESSIMS" userId="441a498a-dc0e-4be8-a45a-6b3a902240fe" providerId="ADAL" clId="{C3B3F59A-B83D-4CC1-B80E-D44AE90D835B}" dt="2022-10-03T12:46:29.881" v="22" actId="1076"/>
          <ac:spMkLst>
            <pc:docMk/>
            <pc:sldMk cId="482713792" sldId="327"/>
            <ac:spMk id="2" creationId="{70589782-9BC9-9AF0-A778-2D4C40F65E12}"/>
          </ac:spMkLst>
        </pc:spChg>
        <pc:spChg chg="mod">
          <ac:chgData name="Elizabeth BURGESSIMS" userId="441a498a-dc0e-4be8-a45a-6b3a902240fe" providerId="ADAL" clId="{C3B3F59A-B83D-4CC1-B80E-D44AE90D835B}" dt="2022-10-03T12:47:53.323" v="125" actId="1076"/>
          <ac:spMkLst>
            <pc:docMk/>
            <pc:sldMk cId="482713792" sldId="327"/>
            <ac:spMk id="3" creationId="{056A999C-3EF1-7E67-71C4-AF45973D1874}"/>
          </ac:spMkLst>
        </pc:spChg>
        <pc:spChg chg="del mod">
          <ac:chgData name="Elizabeth BURGESSIMS" userId="441a498a-dc0e-4be8-a45a-6b3a902240fe" providerId="ADAL" clId="{C3B3F59A-B83D-4CC1-B80E-D44AE90D835B}" dt="2022-10-03T12:48:29.507" v="177"/>
          <ac:spMkLst>
            <pc:docMk/>
            <pc:sldMk cId="482713792" sldId="327"/>
            <ac:spMk id="4" creationId="{C62A60DF-B79C-D6E0-3ABF-0198F3C77BAF}"/>
          </ac:spMkLst>
        </pc:spChg>
        <pc:spChg chg="mod">
          <ac:chgData name="Elizabeth BURGESSIMS" userId="441a498a-dc0e-4be8-a45a-6b3a902240fe" providerId="ADAL" clId="{C3B3F59A-B83D-4CC1-B80E-D44AE90D835B}" dt="2022-10-03T12:44:52.197" v="4" actId="1076"/>
          <ac:spMkLst>
            <pc:docMk/>
            <pc:sldMk cId="482713792" sldId="327"/>
            <ac:spMk id="9" creationId="{275AEB55-95C3-60A8-4B77-24901CC5207F}"/>
          </ac:spMkLst>
        </pc:spChg>
        <pc:spChg chg="mod">
          <ac:chgData name="Elizabeth BURGESSIMS" userId="441a498a-dc0e-4be8-a45a-6b3a902240fe" providerId="ADAL" clId="{C3B3F59A-B83D-4CC1-B80E-D44AE90D835B}" dt="2022-10-03T12:45:51.649" v="16" actId="207"/>
          <ac:spMkLst>
            <pc:docMk/>
            <pc:sldMk cId="482713792" sldId="327"/>
            <ac:spMk id="11" creationId="{A9CF29CD-1C52-466F-BA70-F61BEBAFEED9}"/>
          </ac:spMkLst>
        </pc:spChg>
        <pc:spChg chg="mod">
          <ac:chgData name="Elizabeth BURGESSIMS" userId="441a498a-dc0e-4be8-a45a-6b3a902240fe" providerId="ADAL" clId="{C3B3F59A-B83D-4CC1-B80E-D44AE90D835B}" dt="2022-10-03T12:48:22.100" v="175" actId="20577"/>
          <ac:spMkLst>
            <pc:docMk/>
            <pc:sldMk cId="482713792" sldId="327"/>
            <ac:spMk id="12" creationId="{398CD509-5F8A-A542-A861-33E9DD6280C5}"/>
          </ac:spMkLst>
        </pc:spChg>
        <pc:spChg chg="add mod">
          <ac:chgData name="Elizabeth BURGESSIMS" userId="441a498a-dc0e-4be8-a45a-6b3a902240fe" providerId="ADAL" clId="{C3B3F59A-B83D-4CC1-B80E-D44AE90D835B}" dt="2022-10-03T12:47:37.038" v="78" actId="255"/>
          <ac:spMkLst>
            <pc:docMk/>
            <pc:sldMk cId="482713792" sldId="327"/>
            <ac:spMk id="13" creationId="{C7630672-8405-4325-9EA5-024EA7851704}"/>
          </ac:spMkLst>
        </pc:spChg>
      </pc:sldChg>
      <pc:sldChg chg="modSp add del mod">
        <pc:chgData name="Elizabeth BURGESSIMS" userId="441a498a-dc0e-4be8-a45a-6b3a902240fe" providerId="ADAL" clId="{C3B3F59A-B83D-4CC1-B80E-D44AE90D835B}" dt="2022-10-03T13:02:50.549" v="274" actId="6549"/>
        <pc:sldMkLst>
          <pc:docMk/>
          <pc:sldMk cId="2160652979" sldId="343"/>
        </pc:sldMkLst>
        <pc:spChg chg="mod">
          <ac:chgData name="Elizabeth BURGESSIMS" userId="441a498a-dc0e-4be8-a45a-6b3a902240fe" providerId="ADAL" clId="{C3B3F59A-B83D-4CC1-B80E-D44AE90D835B}" dt="2022-10-03T12:49:11.139" v="199" actId="6549"/>
          <ac:spMkLst>
            <pc:docMk/>
            <pc:sldMk cId="2160652979" sldId="343"/>
            <ac:spMk id="2" creationId="{7DC4C90D-74C6-4F2B-A385-B8B43B8929C5}"/>
          </ac:spMkLst>
        </pc:spChg>
        <pc:spChg chg="mod">
          <ac:chgData name="Elizabeth BURGESSIMS" userId="441a498a-dc0e-4be8-a45a-6b3a902240fe" providerId="ADAL" clId="{C3B3F59A-B83D-4CC1-B80E-D44AE90D835B}" dt="2022-10-03T12:49:59.380" v="228" actId="20577"/>
          <ac:spMkLst>
            <pc:docMk/>
            <pc:sldMk cId="2160652979" sldId="343"/>
            <ac:spMk id="35" creationId="{84A35254-9A3D-75FE-AFAB-93629E131C2F}"/>
          </ac:spMkLst>
        </pc:spChg>
        <pc:spChg chg="mod">
          <ac:chgData name="Elizabeth BURGESSIMS" userId="441a498a-dc0e-4be8-a45a-6b3a902240fe" providerId="ADAL" clId="{C3B3F59A-B83D-4CC1-B80E-D44AE90D835B}" dt="2022-10-03T13:02:50.549" v="274" actId="6549"/>
          <ac:spMkLst>
            <pc:docMk/>
            <pc:sldMk cId="2160652979" sldId="343"/>
            <ac:spMk id="43" creationId="{02AC14A8-B4D6-60AD-8B8D-0C0A42E44B26}"/>
          </ac:spMkLst>
        </pc:spChg>
      </pc:sldChg>
      <pc:sldChg chg="del">
        <pc:chgData name="Elizabeth BURGESSIMS" userId="441a498a-dc0e-4be8-a45a-6b3a902240fe" providerId="ADAL" clId="{C3B3F59A-B83D-4CC1-B80E-D44AE90D835B}" dt="2022-10-03T12:44:25.470" v="0" actId="2696"/>
        <pc:sldMkLst>
          <pc:docMk/>
          <pc:sldMk cId="2501827156" sldId="345"/>
        </pc:sldMkLst>
      </pc:sldChg>
      <pc:sldChg chg="del">
        <pc:chgData name="Elizabeth BURGESSIMS" userId="441a498a-dc0e-4be8-a45a-6b3a902240fe" providerId="ADAL" clId="{C3B3F59A-B83D-4CC1-B80E-D44AE90D835B}" dt="2022-10-03T12:50:13.392" v="229" actId="2696"/>
        <pc:sldMkLst>
          <pc:docMk/>
          <pc:sldMk cId="1644815231" sldId="346"/>
        </pc:sldMkLst>
      </pc:sldChg>
      <pc:sldChg chg="del">
        <pc:chgData name="Elizabeth BURGESSIMS" userId="441a498a-dc0e-4be8-a45a-6b3a902240fe" providerId="ADAL" clId="{C3B3F59A-B83D-4CC1-B80E-D44AE90D835B}" dt="2022-10-03T12:48:58.253" v="180" actId="2696"/>
        <pc:sldMkLst>
          <pc:docMk/>
          <pc:sldMk cId="1354399198" sldId="348"/>
        </pc:sldMkLst>
      </pc:sldChg>
      <pc:sldMasterChg chg="delSldLayout">
        <pc:chgData name="Elizabeth BURGESSIMS" userId="441a498a-dc0e-4be8-a45a-6b3a902240fe" providerId="ADAL" clId="{C3B3F59A-B83D-4CC1-B80E-D44AE90D835B}" dt="2022-10-03T12:50:13.392" v="229" actId="2696"/>
        <pc:sldMasterMkLst>
          <pc:docMk/>
          <pc:sldMasterMk cId="818424624" sldId="2147483665"/>
        </pc:sldMasterMkLst>
        <pc:sldLayoutChg chg="del">
          <pc:chgData name="Elizabeth BURGESSIMS" userId="441a498a-dc0e-4be8-a45a-6b3a902240fe" providerId="ADAL" clId="{C3B3F59A-B83D-4CC1-B80E-D44AE90D835B}" dt="2022-10-03T12:50:13.392" v="229" actId="2696"/>
          <pc:sldLayoutMkLst>
            <pc:docMk/>
            <pc:sldMasterMk cId="818424624" sldId="2147483665"/>
            <pc:sldLayoutMk cId="1454259895" sldId="214748368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FAB1A-079C-564C-A3B2-E630BC843578}" type="datetimeFigureOut">
              <a:rPr lang="it-IT" smtClean="0"/>
              <a:t>03/10/2022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00685-03CC-EF47-A6B6-8CB07CAC109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661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21A65-5E85-7243-A45D-5622BE4ACE07}" type="datetimeFigureOut">
              <a:rPr lang="it-IT" smtClean="0"/>
              <a:t>03/10/2022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7884D-8063-894A-9B96-2E8B250142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934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7884D-8063-894A-9B96-2E8B250142E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21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63591BB-DB01-D043-A519-067963333E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0232" y="643259"/>
            <a:ext cx="991329" cy="264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46311" y="664870"/>
            <a:ext cx="10542124" cy="1152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846312" y="1919941"/>
            <a:ext cx="10542124" cy="4100053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baseline="0"/>
            </a:lvl1pPr>
            <a:lvl2pPr marL="742950" indent="-28575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baseline="0"/>
            </a:lvl2pPr>
            <a:lvl3pPr marL="1200150" indent="-28575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baseline="0"/>
            </a:lvl3pPr>
            <a:lvl4pPr marL="1657350" indent="-28575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4pPr>
            <a:lvl5pPr marL="2114550" indent="-28575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tex</a:t>
            </a:r>
            <a:endParaRPr lang="it-IT"/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398482" y="6055012"/>
            <a:ext cx="1027267" cy="365125"/>
          </a:xfrm>
        </p:spPr>
        <p:txBody>
          <a:bodyPr/>
          <a:lstStyle/>
          <a:p>
            <a:fld id="{2026EB2A-1F26-4143-92A6-3B752CD465DB}" type="slidenum">
              <a:rPr lang="it-IT" smtClean="0"/>
              <a:t>‹#›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3066" y="5663048"/>
            <a:ext cx="1625642" cy="7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2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398482" y="6055012"/>
            <a:ext cx="1027267" cy="365125"/>
          </a:xfrm>
        </p:spPr>
        <p:txBody>
          <a:bodyPr/>
          <a:lstStyle/>
          <a:p>
            <a:fld id="{2026EB2A-1F26-4143-92A6-3B752CD465DB}" type="slidenum">
              <a:rPr lang="it-IT" smtClean="0"/>
              <a:t>‹#›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3066" y="5663048"/>
            <a:ext cx="1625642" cy="7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539999" y="1795071"/>
            <a:ext cx="5460945" cy="4100053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800" spc="60" baseline="0"/>
            </a:lvl1pPr>
            <a:lvl2pPr marL="6858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600" spc="60" baseline="0"/>
            </a:lvl2pPr>
            <a:lvl3pPr marL="11430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400" spc="60" baseline="0"/>
            </a:lvl3pPr>
            <a:lvl4pPr marL="16002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200" spc="60" baseline="0"/>
            </a:lvl4pPr>
            <a:lvl5pPr marL="20574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200" spc="60" baseline="0"/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tex</a:t>
            </a:r>
            <a:endParaRPr lang="it-IT"/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078019" y="1795071"/>
            <a:ext cx="5513982" cy="4100053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1pPr>
            <a:lvl2pPr marL="6858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2pPr>
            <a:lvl3pPr marL="11430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3pPr>
            <a:lvl4pPr marL="16002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4pPr>
            <a:lvl5pPr marL="20574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tex</a:t>
            </a:r>
            <a:endParaRPr lang="it-IT"/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</p:txBody>
      </p:sp>
      <p:sp>
        <p:nvSpPr>
          <p:cNvPr id="11" name="Titolo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052002" cy="115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0" spc="6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423F2EF9-E3A7-7C43-99DB-3D909AA2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8482" y="6055012"/>
            <a:ext cx="1027267" cy="365125"/>
          </a:xfrm>
        </p:spPr>
        <p:txBody>
          <a:bodyPr/>
          <a:lstStyle/>
          <a:p>
            <a:fld id="{2026EB2A-1F26-4143-92A6-3B752CD465DB}" type="slidenum">
              <a:rPr lang="it-IT" smtClean="0"/>
              <a:t>‹#›</a:t>
            </a:fld>
            <a:endParaRPr lang="it-IT"/>
          </a:p>
        </p:txBody>
      </p:sp>
      <p:pic>
        <p:nvPicPr>
          <p:cNvPr id="10" name="Immagine 6">
            <a:extLst>
              <a:ext uri="{FF2B5EF4-FFF2-40B4-BE49-F238E27FC236}">
                <a16:creationId xmlns:a16="http://schemas.microsoft.com/office/drawing/2014/main" id="{C72777E0-737A-CE4D-97A6-44B3AB1E5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3066" y="5663048"/>
            <a:ext cx="1625642" cy="7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539999" y="1795071"/>
            <a:ext cx="5460945" cy="4100053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800" spc="60" baseline="0"/>
            </a:lvl1pPr>
            <a:lvl2pPr marL="6858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600" spc="60" baseline="0"/>
            </a:lvl2pPr>
            <a:lvl3pPr marL="11430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400" spc="60" baseline="0"/>
            </a:lvl3pPr>
            <a:lvl4pPr marL="16002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200" spc="60" baseline="0"/>
            </a:lvl4pPr>
            <a:lvl5pPr marL="20574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200" spc="60" baseline="0"/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tex</a:t>
            </a:r>
            <a:endParaRPr lang="it-IT"/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</p:txBody>
      </p:sp>
      <p:sp>
        <p:nvSpPr>
          <p:cNvPr id="11" name="Titolo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052002" cy="115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0" spc="6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9D93D5-8F53-3444-8F3E-BBF377575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4425" y="1795463"/>
            <a:ext cx="5397500" cy="4098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592D85CC-EB0C-D645-85D6-3DB77E02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8482" y="6055012"/>
            <a:ext cx="1027267" cy="365125"/>
          </a:xfrm>
        </p:spPr>
        <p:txBody>
          <a:bodyPr/>
          <a:lstStyle/>
          <a:p>
            <a:fld id="{2026EB2A-1F26-4143-92A6-3B752CD465DB}" type="slidenum">
              <a:rPr lang="it-IT" smtClean="0"/>
              <a:t>‹#›</a:t>
            </a:fld>
            <a:endParaRPr lang="it-IT"/>
          </a:p>
        </p:txBody>
      </p:sp>
      <p:pic>
        <p:nvPicPr>
          <p:cNvPr id="10" name="Immagine 6">
            <a:extLst>
              <a:ext uri="{FF2B5EF4-FFF2-40B4-BE49-F238E27FC236}">
                <a16:creationId xmlns:a16="http://schemas.microsoft.com/office/drawing/2014/main" id="{EE9D2174-1656-564C-9C34-210AF0606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3066" y="5663048"/>
            <a:ext cx="1625642" cy="7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4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73394" y="1732935"/>
            <a:ext cx="10667744" cy="4444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637761" y="62279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0" i="0">
                <a:solidFill>
                  <a:srgbClr val="0070BA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it-IT"/>
              <a:t>Year Month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11542" y="6227991"/>
            <a:ext cx="102726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0">
                <a:solidFill>
                  <a:srgbClr val="0070BA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026EB2A-1F26-4143-92A6-3B752CD465DB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2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  <p:sldLayoutId id="2147483672" r:id="rId4"/>
    <p:sldLayoutId id="2147483673" r:id="rId5"/>
  </p:sldLayoutIdLst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0070BA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7333">
          <p15:clr>
            <a:srgbClr val="F26B43"/>
          </p15:clr>
        </p15:guide>
        <p15:guide id="3" pos="688">
          <p15:clr>
            <a:srgbClr val="F26B43"/>
          </p15:clr>
        </p15:guide>
        <p15:guide id="4" orient="horz" pos="334">
          <p15:clr>
            <a:srgbClr val="F26B43"/>
          </p15:clr>
        </p15:guide>
        <p15:guide id="5" orient="horz" pos="11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E9BED2-0262-524F-9E4D-B142A9DAC28D}"/>
              </a:ext>
            </a:extLst>
          </p:cNvPr>
          <p:cNvSpPr/>
          <p:nvPr/>
        </p:nvSpPr>
        <p:spPr>
          <a:xfrm>
            <a:off x="10086109" y="273132"/>
            <a:ext cx="1648691" cy="3068782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EDBE6F-CDD8-6141-A1A2-AF2A4E6C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4000"/>
          </a:blip>
          <a:srcRect t="20732" b="20732"/>
          <a:stretch/>
        </p:blipFill>
        <p:spPr>
          <a:xfrm>
            <a:off x="457200" y="2300699"/>
            <a:ext cx="8039510" cy="411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1A015D9C-C9D3-D64F-ADA5-742B12AEEA7C}"/>
              </a:ext>
            </a:extLst>
          </p:cNvPr>
          <p:cNvSpPr txBox="1">
            <a:spLocks/>
          </p:cNvSpPr>
          <p:nvPr/>
        </p:nvSpPr>
        <p:spPr>
          <a:xfrm>
            <a:off x="8860971" y="3429000"/>
            <a:ext cx="3148619" cy="25510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70BA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algn="ctr"/>
            <a:endParaRPr lang="en-US" sz="2600" b="0" dirty="0">
              <a:solidFill>
                <a:schemeClr val="tx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ctr">
              <a:lnSpc>
                <a:spcPct val="100000"/>
              </a:lnSpc>
            </a:pPr>
            <a:r>
              <a:rPr lang="en-US" sz="2200" dirty="0">
                <a:solidFill>
                  <a:srgbClr val="0070C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Elizabeth Burges-Sims </a:t>
            </a:r>
          </a:p>
          <a:p>
            <a:pPr algn="ctr">
              <a:lnSpc>
                <a:spcPct val="100000"/>
              </a:lnSpc>
            </a:pPr>
            <a:endParaRPr lang="en-US" sz="2200" dirty="0">
              <a:solidFill>
                <a:srgbClr val="00206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200" b="0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WFP Senior Gender Advisor</a:t>
            </a:r>
          </a:p>
          <a:p>
            <a:pPr algn="ctr">
              <a:lnSpc>
                <a:spcPct val="100000"/>
              </a:lnSpc>
            </a:pPr>
            <a:endParaRPr lang="en-US" sz="2200" dirty="0">
              <a:solidFill>
                <a:srgbClr val="0070C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E458A70-5F5C-4E44-BB0F-87B246B2A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454" y="-12897"/>
            <a:ext cx="991329" cy="2648265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52D83F10-A12A-DC43-92D2-9708578359F6}"/>
              </a:ext>
            </a:extLst>
          </p:cNvPr>
          <p:cNvSpPr txBox="1">
            <a:spLocks/>
          </p:cNvSpPr>
          <p:nvPr/>
        </p:nvSpPr>
        <p:spPr>
          <a:xfrm>
            <a:off x="659231" y="6047052"/>
            <a:ext cx="27432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b="1">
              <a:latin typeface="Open Sans"/>
              <a:ea typeface="Open Sans"/>
              <a:cs typeface="Open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0217" y="1311235"/>
            <a:ext cx="10660343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5400" b="1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111" y="336315"/>
            <a:ext cx="10396118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Accelerating Progress Towards Gender Equality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and Women's Empowerment</a:t>
            </a:r>
          </a:p>
          <a:p>
            <a:pPr algn="ctr"/>
            <a:endParaRPr lang="en-US" sz="1000" b="1" dirty="0">
              <a:solidFill>
                <a:schemeClr val="accent1"/>
              </a:solidFill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3200" b="1" dirty="0">
                <a:solidFill>
                  <a:schemeClr val="accent1"/>
                </a:solidFill>
                <a:latin typeface="Open Sans"/>
                <a:ea typeface="Open Sans"/>
                <a:cs typeface="Open Sans"/>
              </a:rPr>
              <a:t>WFP Gender Policy 2022</a:t>
            </a:r>
            <a:endParaRPr lang="en-US" sz="23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D7BA768-88DD-B349-615A-B99C10B8A55E}"/>
              </a:ext>
            </a:extLst>
          </p:cNvPr>
          <p:cNvSpPr/>
          <p:nvPr/>
        </p:nvSpPr>
        <p:spPr>
          <a:xfrm>
            <a:off x="290216" y="380566"/>
            <a:ext cx="11611568" cy="738664"/>
          </a:xfrm>
          <a:prstGeom prst="rect">
            <a:avLst/>
          </a:prstGeom>
          <a:solidFill>
            <a:schemeClr val="accent5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pic>
        <p:nvPicPr>
          <p:cNvPr id="6" name="Picture 5" descr="A group of women sitting on the floor reading a book&#10;&#10;Description automatically generated with low confidence">
            <a:extLst>
              <a:ext uri="{FF2B5EF4-FFF2-40B4-BE49-F238E27FC236}">
                <a16:creationId xmlns:a16="http://schemas.microsoft.com/office/drawing/2014/main" id="{FB81B692-C0C5-529C-1E8C-ED81157685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10" y="1387628"/>
            <a:ext cx="6280025" cy="5118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5AEB55-95C3-60A8-4B77-24901CC5207F}"/>
              </a:ext>
            </a:extLst>
          </p:cNvPr>
          <p:cNvSpPr/>
          <p:nvPr/>
        </p:nvSpPr>
        <p:spPr>
          <a:xfrm>
            <a:off x="656365" y="1355955"/>
            <a:ext cx="3894121" cy="11079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1619321"/>
              <a:satOff val="31433"/>
              <a:lumOff val="-2137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BW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8CD509-5F8A-A542-A861-33E9DD6280C5}"/>
              </a:ext>
            </a:extLst>
          </p:cNvPr>
          <p:cNvSpPr/>
          <p:nvPr/>
        </p:nvSpPr>
        <p:spPr>
          <a:xfrm>
            <a:off x="690484" y="2656926"/>
            <a:ext cx="3894122" cy="11079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b="1" dirty="0">
                <a:solidFill>
                  <a:srgbClr val="FFFFFE"/>
                </a:solidFill>
              </a:rPr>
              <a:t>WFP’s Environmental and Social Safeguards 2021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1F3FF81-CBF0-C3D9-E0A5-C36EED097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16" y="288808"/>
            <a:ext cx="11611568" cy="914747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/>
                <a:ea typeface="Open Sans Extrabold"/>
                <a:cs typeface="Calibri"/>
              </a:rPr>
              <a:t>   Gender equality is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 Extrabold"/>
                <a:cs typeface="Calibri"/>
              </a:rPr>
              <a:t>enhanced, 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Open Sans Extrabold"/>
                <a:cs typeface="Calibri"/>
              </a:rPr>
              <a:t>and women are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 Extrabold"/>
                <a:cs typeface="Calibri"/>
              </a:rPr>
              <a:t>empowered </a:t>
            </a:r>
            <a:endParaRPr lang="en-US" sz="3200" b="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A999C-3EF1-7E67-71C4-AF45973D1874}"/>
              </a:ext>
            </a:extLst>
          </p:cNvPr>
          <p:cNvSpPr txBox="1"/>
          <p:nvPr/>
        </p:nvSpPr>
        <p:spPr>
          <a:xfrm>
            <a:off x="829926" y="1517917"/>
            <a:ext cx="322498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rgbClr val="FFFFFE"/>
                </a:solidFill>
                <a:latin typeface="+mn-lt"/>
              </a:rPr>
              <a:t>WFP’s Strategic Plan &amp;                 CRF 2022-2025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CF29CD-1C52-466F-BA70-F61BEBAFEED9}"/>
              </a:ext>
            </a:extLst>
          </p:cNvPr>
          <p:cNvSpPr/>
          <p:nvPr/>
        </p:nvSpPr>
        <p:spPr>
          <a:xfrm>
            <a:off x="643296" y="5289543"/>
            <a:ext cx="3894122" cy="1107997"/>
          </a:xfrm>
          <a:prstGeom prst="roundRect">
            <a:avLst>
              <a:gd name="adj" fmla="val 24747"/>
            </a:avLst>
          </a:pr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589782-9BC9-9AF0-A778-2D4C40F65E12}"/>
              </a:ext>
            </a:extLst>
          </p:cNvPr>
          <p:cNvSpPr txBox="1"/>
          <p:nvPr/>
        </p:nvSpPr>
        <p:spPr>
          <a:xfrm>
            <a:off x="772212" y="5650488"/>
            <a:ext cx="3662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200" dirty="0">
                <a:solidFill>
                  <a:srgbClr val="FFFFFE"/>
                </a:solidFill>
                <a:latin typeface="+mn-lt"/>
              </a:rPr>
              <a:t>WFP’s People Policy 2021</a:t>
            </a:r>
          </a:p>
          <a:p>
            <a:endParaRPr lang="en-BW" dirty="0">
              <a:solidFill>
                <a:srgbClr val="FFFFF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7630672-8405-4325-9EA5-024EA7851704}"/>
              </a:ext>
            </a:extLst>
          </p:cNvPr>
          <p:cNvSpPr/>
          <p:nvPr/>
        </p:nvSpPr>
        <p:spPr>
          <a:xfrm>
            <a:off x="690484" y="3957897"/>
            <a:ext cx="3894122" cy="1107997"/>
          </a:xfrm>
          <a:prstGeom prst="roundRect">
            <a:avLst>
              <a:gd name="adj" fmla="val 24747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b="1" dirty="0">
                <a:solidFill>
                  <a:srgbClr val="FFFFFE"/>
                </a:solidFill>
              </a:rPr>
              <a:t>WFP’s Protection &amp; Accountability Policy 2020</a:t>
            </a:r>
          </a:p>
        </p:txBody>
      </p:sp>
    </p:spTree>
    <p:extLst>
      <p:ext uri="{BB962C8B-B14F-4D97-AF65-F5344CB8AC3E}">
        <p14:creationId xmlns:p14="http://schemas.microsoft.com/office/powerpoint/2010/main" val="4827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A9C73F1-079C-C94C-77D0-CFCD4F79FD3E}"/>
              </a:ext>
            </a:extLst>
          </p:cNvPr>
          <p:cNvSpPr/>
          <p:nvPr/>
        </p:nvSpPr>
        <p:spPr>
          <a:xfrm>
            <a:off x="236269" y="303067"/>
            <a:ext cx="11719461" cy="738664"/>
          </a:xfrm>
          <a:prstGeom prst="rect">
            <a:avLst/>
          </a:prstGeom>
          <a:solidFill>
            <a:schemeClr val="accent5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4C90D-74C6-4F2B-A385-B8B43B89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9" y="208520"/>
            <a:ext cx="11719461" cy="914747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Gender Policy 2022: </a:t>
            </a:r>
            <a:r>
              <a:rPr lang="en-US" sz="3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Headlines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1336" y="5389601"/>
            <a:ext cx="2135225" cy="1135890"/>
          </a:xfrm>
          <a:prstGeom prst="rect">
            <a:avLst/>
          </a:prstGeom>
          <a:solidFill>
            <a:srgbClr val="FFFFFE"/>
          </a:solidFill>
          <a:ln>
            <a:solidFill>
              <a:srgbClr val="FFF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172757E1-995B-7155-F887-C6A394F9A578}"/>
              </a:ext>
            </a:extLst>
          </p:cNvPr>
          <p:cNvSpPr/>
          <p:nvPr/>
        </p:nvSpPr>
        <p:spPr>
          <a:xfrm>
            <a:off x="2833409" y="1241151"/>
            <a:ext cx="5007583" cy="4941174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21D3A709-0570-F0FD-A1CC-D475BD4D83DA}"/>
              </a:ext>
            </a:extLst>
          </p:cNvPr>
          <p:cNvSpPr/>
          <p:nvPr/>
        </p:nvSpPr>
        <p:spPr>
          <a:xfrm>
            <a:off x="3849707" y="2198454"/>
            <a:ext cx="2969341" cy="2909059"/>
          </a:xfrm>
          <a:prstGeom prst="flowChartConnector">
            <a:avLst/>
          </a:prstGeom>
          <a:solidFill>
            <a:schemeClr val="bg1"/>
          </a:solidFill>
          <a:ln w="127000">
            <a:solidFill>
              <a:srgbClr val="FFF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14CE666A-5F03-D271-04C8-7E78B99324E6}"/>
              </a:ext>
            </a:extLst>
          </p:cNvPr>
          <p:cNvSpPr/>
          <p:nvPr/>
        </p:nvSpPr>
        <p:spPr>
          <a:xfrm>
            <a:off x="3015947" y="1425077"/>
            <a:ext cx="1026576" cy="1012962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 w="127000">
            <a:solidFill>
              <a:srgbClr val="FFF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FE2D4F-F5E2-2F48-5BAF-E684E2AF99C9}"/>
              </a:ext>
            </a:extLst>
          </p:cNvPr>
          <p:cNvSpPr txBox="1"/>
          <p:nvPr/>
        </p:nvSpPr>
        <p:spPr>
          <a:xfrm>
            <a:off x="3199031" y="1579363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FE"/>
                </a:solidFill>
              </a:rPr>
              <a:t>01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8E2F8CB-6802-5C42-FA36-CA4B305D0E48}"/>
              </a:ext>
            </a:extLst>
          </p:cNvPr>
          <p:cNvSpPr/>
          <p:nvPr/>
        </p:nvSpPr>
        <p:spPr>
          <a:xfrm>
            <a:off x="2681768" y="3217809"/>
            <a:ext cx="1233876" cy="914748"/>
          </a:xfrm>
          <a:prstGeom prst="rightArrow">
            <a:avLst>
              <a:gd name="adj1" fmla="val 29332"/>
              <a:gd name="adj2" fmla="val 63706"/>
            </a:avLst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063DF053-566B-4D6A-3E36-B0A0F2B0BBF5}"/>
              </a:ext>
            </a:extLst>
          </p:cNvPr>
          <p:cNvSpPr/>
          <p:nvPr/>
        </p:nvSpPr>
        <p:spPr>
          <a:xfrm rot="16200000">
            <a:off x="4714632" y="5197244"/>
            <a:ext cx="1233876" cy="914748"/>
          </a:xfrm>
          <a:prstGeom prst="rightArrow">
            <a:avLst>
              <a:gd name="adj1" fmla="val 29332"/>
              <a:gd name="adj2" fmla="val 63706"/>
            </a:avLst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4DFB04E8-F641-1C19-AF77-FFD0FABCC508}"/>
              </a:ext>
            </a:extLst>
          </p:cNvPr>
          <p:cNvSpPr/>
          <p:nvPr/>
        </p:nvSpPr>
        <p:spPr>
          <a:xfrm rot="10800000">
            <a:off x="6743345" y="3233160"/>
            <a:ext cx="1233876" cy="914748"/>
          </a:xfrm>
          <a:prstGeom prst="rightArrow">
            <a:avLst>
              <a:gd name="adj1" fmla="val 29332"/>
              <a:gd name="adj2" fmla="val 63706"/>
            </a:avLst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30DBFAA4-F899-6E05-D774-18D2B1FA692C}"/>
              </a:ext>
            </a:extLst>
          </p:cNvPr>
          <p:cNvSpPr/>
          <p:nvPr/>
        </p:nvSpPr>
        <p:spPr>
          <a:xfrm rot="5400000">
            <a:off x="4723547" y="1205127"/>
            <a:ext cx="1233876" cy="914748"/>
          </a:xfrm>
          <a:prstGeom prst="rightArrow">
            <a:avLst>
              <a:gd name="adj1" fmla="val 29332"/>
              <a:gd name="adj2" fmla="val 63706"/>
            </a:avLst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43172-150F-6496-8344-2C7D89C2D044}"/>
              </a:ext>
            </a:extLst>
          </p:cNvPr>
          <p:cNvSpPr txBox="1"/>
          <p:nvPr/>
        </p:nvSpPr>
        <p:spPr>
          <a:xfrm>
            <a:off x="202913" y="1665551"/>
            <a:ext cx="3030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75000"/>
                  </a:schemeClr>
                </a:solidFill>
              </a:rPr>
              <a:t>People centered:                      </a:t>
            </a:r>
            <a:r>
              <a:rPr lang="en-US" sz="1800">
                <a:solidFill>
                  <a:srgbClr val="000000"/>
                </a:solidFill>
                <a:latin typeface="+mn-lt"/>
              </a:rPr>
              <a:t>diversity, equality &amp; inclusion</a:t>
            </a:r>
            <a:endParaRPr lang="en-BW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70534-EEC5-D7E0-76F9-21723F3A8586}"/>
              </a:ext>
            </a:extLst>
          </p:cNvPr>
          <p:cNvSpPr txBox="1"/>
          <p:nvPr/>
        </p:nvSpPr>
        <p:spPr>
          <a:xfrm>
            <a:off x="7631612" y="1668594"/>
            <a:ext cx="3388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75000"/>
                  </a:schemeClr>
                </a:solidFill>
              </a:rPr>
              <a:t>Gender analysis:                                 </a:t>
            </a:r>
            <a:r>
              <a:rPr lang="en-US" sz="1800">
                <a:solidFill>
                  <a:srgbClr val="000000"/>
                </a:solidFill>
                <a:latin typeface="+mn-lt"/>
              </a:rPr>
              <a:t>informs policies and </a:t>
            </a:r>
            <a:r>
              <a:rPr lang="en-US" sz="1800" err="1">
                <a:solidFill>
                  <a:srgbClr val="000000"/>
                </a:solidFill>
                <a:latin typeface="+mn-lt"/>
              </a:rPr>
              <a:t>programmes</a:t>
            </a:r>
            <a:endParaRPr lang="en-BW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85F93-0C89-75A1-7995-065D06C594BC}"/>
              </a:ext>
            </a:extLst>
          </p:cNvPr>
          <p:cNvSpPr txBox="1"/>
          <p:nvPr/>
        </p:nvSpPr>
        <p:spPr>
          <a:xfrm>
            <a:off x="7599075" y="5432911"/>
            <a:ext cx="30245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sz="2400" b="1">
                <a:solidFill>
                  <a:schemeClr val="bg1">
                    <a:lumMod val="75000"/>
                  </a:schemeClr>
                </a:solidFill>
                <a:latin typeface="+mn-lt"/>
              </a:rPr>
              <a:t>CSPs: </a:t>
            </a:r>
            <a:r>
              <a:rPr lang="en-US" sz="1800">
                <a:solidFill>
                  <a:srgbClr val="000000"/>
                </a:solidFill>
                <a:latin typeface="+mn-lt"/>
              </a:rPr>
              <a:t>entry-points for gender analysis and action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013B18-132B-0687-860D-3E50DE6A9992}"/>
              </a:ext>
            </a:extLst>
          </p:cNvPr>
          <p:cNvSpPr txBox="1"/>
          <p:nvPr/>
        </p:nvSpPr>
        <p:spPr>
          <a:xfrm>
            <a:off x="208093" y="5433211"/>
            <a:ext cx="3586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75000"/>
                  </a:schemeClr>
                </a:solidFill>
                <a:latin typeface="+mn-lt"/>
              </a:rPr>
              <a:t>Partnerships:                                                    </a:t>
            </a:r>
            <a:r>
              <a:rPr lang="en-US" sz="1800">
                <a:solidFill>
                  <a:srgbClr val="000000"/>
                </a:solidFill>
                <a:latin typeface="+mn-lt"/>
              </a:rPr>
              <a:t>at the heart of our programming</a:t>
            </a:r>
          </a:p>
          <a:p>
            <a:endParaRPr lang="en-BW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862758EB-64FD-CD62-2CDE-015809E1567D}"/>
              </a:ext>
            </a:extLst>
          </p:cNvPr>
          <p:cNvSpPr/>
          <p:nvPr/>
        </p:nvSpPr>
        <p:spPr>
          <a:xfrm>
            <a:off x="6654688" y="1495636"/>
            <a:ext cx="1026576" cy="1012962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 w="127000">
            <a:solidFill>
              <a:srgbClr val="FFF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3D207B8C-34B2-58F6-D2A4-063230958910}"/>
              </a:ext>
            </a:extLst>
          </p:cNvPr>
          <p:cNvSpPr/>
          <p:nvPr/>
        </p:nvSpPr>
        <p:spPr>
          <a:xfrm>
            <a:off x="6604791" y="4963890"/>
            <a:ext cx="1026576" cy="1012962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 w="127000">
            <a:solidFill>
              <a:srgbClr val="FFF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5D0FF04A-826A-4B8E-85C4-4A8AEA1FEEAC}"/>
              </a:ext>
            </a:extLst>
          </p:cNvPr>
          <p:cNvSpPr/>
          <p:nvPr/>
        </p:nvSpPr>
        <p:spPr>
          <a:xfrm>
            <a:off x="2816660" y="4883120"/>
            <a:ext cx="1026576" cy="1012962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 w="127000">
            <a:solidFill>
              <a:srgbClr val="FFF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683C60D-837B-8B0E-AD39-43D35C7015C2}"/>
              </a:ext>
            </a:extLst>
          </p:cNvPr>
          <p:cNvSpPr txBox="1"/>
          <p:nvPr/>
        </p:nvSpPr>
        <p:spPr>
          <a:xfrm>
            <a:off x="6835751" y="1644395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FE"/>
                </a:solidFill>
              </a:rPr>
              <a:t>02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17A277F-FA53-87C9-6B4D-23C93F28886B}"/>
              </a:ext>
            </a:extLst>
          </p:cNvPr>
          <p:cNvSpPr txBox="1"/>
          <p:nvPr/>
        </p:nvSpPr>
        <p:spPr>
          <a:xfrm>
            <a:off x="2979291" y="502129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FE"/>
                </a:solidFill>
              </a:rPr>
              <a:t>04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1D4F1C5-FE13-5D89-8F6F-E7A9DEE7F234}"/>
              </a:ext>
            </a:extLst>
          </p:cNvPr>
          <p:cNvSpPr txBox="1"/>
          <p:nvPr/>
        </p:nvSpPr>
        <p:spPr>
          <a:xfrm>
            <a:off x="6795276" y="512857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FE"/>
                </a:solidFill>
              </a:rPr>
              <a:t>03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589CC9-453C-3BBE-49BC-56F1FC57B854}"/>
              </a:ext>
            </a:extLst>
          </p:cNvPr>
          <p:cNvSpPr txBox="1"/>
          <p:nvPr/>
        </p:nvSpPr>
        <p:spPr>
          <a:xfrm>
            <a:off x="4009848" y="2965146"/>
            <a:ext cx="2537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0000"/>
                </a:solidFill>
                <a:latin typeface="+mj-lt"/>
              </a:rPr>
              <a:t>The Headlines</a:t>
            </a:r>
            <a:endParaRPr lang="en-BW" sz="4000" b="1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59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7C90F05-2060-8E0D-B600-6C781BF36E5D}"/>
              </a:ext>
            </a:extLst>
          </p:cNvPr>
          <p:cNvSpPr/>
          <p:nvPr/>
        </p:nvSpPr>
        <p:spPr>
          <a:xfrm>
            <a:off x="283027" y="303067"/>
            <a:ext cx="11647715" cy="738664"/>
          </a:xfrm>
          <a:prstGeom prst="rect">
            <a:avLst/>
          </a:prstGeom>
          <a:solidFill>
            <a:schemeClr val="accent5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pic>
        <p:nvPicPr>
          <p:cNvPr id="24" name="Picture 2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60F76573-9E29-4B74-21CF-72464A18B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656" y="2972587"/>
            <a:ext cx="5319246" cy="3885412"/>
          </a:xfrm>
          <a:prstGeom prst="rect">
            <a:avLst/>
          </a:prstGeom>
        </p:spPr>
      </p:pic>
      <p:pic>
        <p:nvPicPr>
          <p:cNvPr id="7" name="Picture 6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8692789F-E8C6-40B7-A742-5EF3490D0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90" y="2964180"/>
            <a:ext cx="5221370" cy="38938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F80FA4-CEC9-52D1-B3C2-CAA2C799264A}"/>
              </a:ext>
            </a:extLst>
          </p:cNvPr>
          <p:cNvSpPr txBox="1">
            <a:spLocks/>
          </p:cNvSpPr>
          <p:nvPr/>
        </p:nvSpPr>
        <p:spPr>
          <a:xfrm>
            <a:off x="465834" y="282262"/>
            <a:ext cx="11443139" cy="7386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kern="1200">
                <a:solidFill>
                  <a:srgbClr val="0070BA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Gender Policy 2022: </a:t>
            </a:r>
            <a:r>
              <a:rPr lang="en-US" sz="3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Three Objectives</a:t>
            </a:r>
          </a:p>
        </p:txBody>
      </p:sp>
      <p:sp>
        <p:nvSpPr>
          <p:cNvPr id="11" name="Flowchart: Off-page Connector 10">
            <a:extLst>
              <a:ext uri="{FF2B5EF4-FFF2-40B4-BE49-F238E27FC236}">
                <a16:creationId xmlns:a16="http://schemas.microsoft.com/office/drawing/2014/main" id="{DCDBC7F8-660A-0E11-56CC-037DBD7EC43A}"/>
              </a:ext>
            </a:extLst>
          </p:cNvPr>
          <p:cNvSpPr/>
          <p:nvPr/>
        </p:nvSpPr>
        <p:spPr>
          <a:xfrm>
            <a:off x="4338498" y="1388712"/>
            <a:ext cx="3128761" cy="264826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54C790F0-3D60-9377-9F3D-ED292A59BEA0}"/>
              </a:ext>
            </a:extLst>
          </p:cNvPr>
          <p:cNvSpPr/>
          <p:nvPr/>
        </p:nvSpPr>
        <p:spPr>
          <a:xfrm>
            <a:off x="4498351" y="1545385"/>
            <a:ext cx="2808922" cy="2234983"/>
          </a:xfrm>
          <a:prstGeom prst="flowChartOffpageConnector">
            <a:avLst/>
          </a:prstGeom>
          <a:solidFill>
            <a:schemeClr val="tx1"/>
          </a:solidFill>
          <a:ln w="19050">
            <a:solidFill>
              <a:srgbClr val="FFF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id="{8018AC7A-2438-7A10-DC9B-593489CB3B24}"/>
              </a:ext>
            </a:extLst>
          </p:cNvPr>
          <p:cNvSpPr/>
          <p:nvPr/>
        </p:nvSpPr>
        <p:spPr>
          <a:xfrm>
            <a:off x="1157591" y="1364316"/>
            <a:ext cx="3054417" cy="2648265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id="{A6CB5482-171A-6FBC-29FA-AB5C7FEB888D}"/>
              </a:ext>
            </a:extLst>
          </p:cNvPr>
          <p:cNvSpPr/>
          <p:nvPr/>
        </p:nvSpPr>
        <p:spPr>
          <a:xfrm>
            <a:off x="1301061" y="1511266"/>
            <a:ext cx="2756360" cy="2234984"/>
          </a:xfrm>
          <a:prstGeom prst="flowChartOffpageConnector">
            <a:avLst/>
          </a:prstGeom>
          <a:solidFill>
            <a:schemeClr val="bg1"/>
          </a:solidFill>
          <a:ln w="19050">
            <a:solidFill>
              <a:srgbClr val="FFF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6A9EC-7E53-47C2-0A29-BA3F1993BF0A}"/>
              </a:ext>
            </a:extLst>
          </p:cNvPr>
          <p:cNvSpPr txBox="1"/>
          <p:nvPr/>
        </p:nvSpPr>
        <p:spPr>
          <a:xfrm>
            <a:off x="1397943" y="1743046"/>
            <a:ext cx="2554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+mn-lt"/>
              </a:rPr>
              <a:t>Achieve </a:t>
            </a:r>
            <a:r>
              <a:rPr lang="en-US" sz="1800" b="1">
                <a:solidFill>
                  <a:srgbClr val="FFFFFE"/>
                </a:solidFill>
                <a:latin typeface="+mn-lt"/>
              </a:rPr>
              <a:t>equitable access </a:t>
            </a:r>
            <a:r>
              <a:rPr lang="en-US" sz="1800" b="1">
                <a:solidFill>
                  <a:srgbClr val="000000"/>
                </a:solidFill>
                <a:latin typeface="+mn-lt"/>
              </a:rPr>
              <a:t>to and </a:t>
            </a:r>
            <a:r>
              <a:rPr lang="en-US" sz="1800" b="1">
                <a:solidFill>
                  <a:srgbClr val="FFFFFE"/>
                </a:solidFill>
                <a:latin typeface="+mn-lt"/>
              </a:rPr>
              <a:t>control</a:t>
            </a:r>
            <a:r>
              <a:rPr lang="en-US" sz="1800" b="1">
                <a:solidFill>
                  <a:srgbClr val="000000"/>
                </a:solidFill>
                <a:latin typeface="+mn-lt"/>
              </a:rPr>
              <a:t> over food security and nutrition</a:t>
            </a:r>
          </a:p>
          <a:p>
            <a:endParaRPr lang="en-BW"/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A5767572-60E7-35D7-367C-D69F7CE14548}"/>
              </a:ext>
            </a:extLst>
          </p:cNvPr>
          <p:cNvSpPr/>
          <p:nvPr/>
        </p:nvSpPr>
        <p:spPr>
          <a:xfrm>
            <a:off x="7618572" y="1388712"/>
            <a:ext cx="3081638" cy="260490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17" name="Flowchart: Off-page Connector 16">
            <a:extLst>
              <a:ext uri="{FF2B5EF4-FFF2-40B4-BE49-F238E27FC236}">
                <a16:creationId xmlns:a16="http://schemas.microsoft.com/office/drawing/2014/main" id="{F8CA44DB-0F00-4ED5-8B71-DB800BB076BC}"/>
              </a:ext>
            </a:extLst>
          </p:cNvPr>
          <p:cNvSpPr/>
          <p:nvPr/>
        </p:nvSpPr>
        <p:spPr>
          <a:xfrm>
            <a:off x="7765599" y="1558713"/>
            <a:ext cx="2782528" cy="2221655"/>
          </a:xfrm>
          <a:prstGeom prst="flowChartOffpageConnector">
            <a:avLst/>
          </a:prstGeom>
          <a:solidFill>
            <a:schemeClr val="bg2"/>
          </a:solidFill>
          <a:ln w="19050">
            <a:solidFill>
              <a:srgbClr val="FFF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FBE843-A109-0E6A-6001-36627E4FB46D}"/>
              </a:ext>
            </a:extLst>
          </p:cNvPr>
          <p:cNvSpPr txBox="1"/>
          <p:nvPr/>
        </p:nvSpPr>
        <p:spPr>
          <a:xfrm>
            <a:off x="4599516" y="1743999"/>
            <a:ext cx="2554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+mn-lt"/>
              </a:rPr>
              <a:t>Address the </a:t>
            </a:r>
            <a:r>
              <a:rPr lang="en-US" sz="1800" b="1">
                <a:solidFill>
                  <a:srgbClr val="FFFFFE"/>
                </a:solidFill>
                <a:latin typeface="+mn-lt"/>
              </a:rPr>
              <a:t>root causes </a:t>
            </a:r>
            <a:r>
              <a:rPr lang="en-US" sz="1800" b="1">
                <a:solidFill>
                  <a:srgbClr val="000000"/>
                </a:solidFill>
                <a:latin typeface="+mn-lt"/>
              </a:rPr>
              <a:t>of gender inequalities that affect food security and nutrition</a:t>
            </a:r>
          </a:p>
          <a:p>
            <a:endParaRPr lang="en-US" sz="1800" b="1">
              <a:solidFill>
                <a:srgbClr val="FFFFFE"/>
              </a:solidFill>
              <a:latin typeface="+mn-lt"/>
            </a:endParaRPr>
          </a:p>
          <a:p>
            <a:endParaRPr lang="en-BW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B2B42D-1DA2-A309-8697-33387DE814B0}"/>
              </a:ext>
            </a:extLst>
          </p:cNvPr>
          <p:cNvSpPr txBox="1"/>
          <p:nvPr/>
        </p:nvSpPr>
        <p:spPr>
          <a:xfrm>
            <a:off x="7859490" y="1758205"/>
            <a:ext cx="2554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+mn-lt"/>
              </a:rPr>
              <a:t>Advance the </a:t>
            </a:r>
            <a:r>
              <a:rPr lang="en-US" sz="1800" b="1">
                <a:solidFill>
                  <a:srgbClr val="FFFFFE"/>
                </a:solidFill>
                <a:latin typeface="+mn-lt"/>
              </a:rPr>
              <a:t>economic empowerment </a:t>
            </a:r>
            <a:r>
              <a:rPr lang="en-US" sz="1800" b="1">
                <a:solidFill>
                  <a:srgbClr val="000000"/>
                </a:solidFill>
                <a:latin typeface="+mn-lt"/>
              </a:rPr>
              <a:t>of women and girls in food security and nutrition</a:t>
            </a:r>
          </a:p>
          <a:p>
            <a:endParaRPr lang="en-US" sz="1800" b="1">
              <a:solidFill>
                <a:srgbClr val="FFFFFE"/>
              </a:solidFill>
              <a:latin typeface="+mn-lt"/>
            </a:endParaRPr>
          </a:p>
          <a:p>
            <a:endParaRPr lang="en-BW"/>
          </a:p>
        </p:txBody>
      </p:sp>
    </p:spTree>
    <p:extLst>
      <p:ext uri="{BB962C8B-B14F-4D97-AF65-F5344CB8AC3E}">
        <p14:creationId xmlns:p14="http://schemas.microsoft.com/office/powerpoint/2010/main" val="410560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6AF6721-1CB1-EE8D-006B-3E7EB89D35A4}"/>
              </a:ext>
            </a:extLst>
          </p:cNvPr>
          <p:cNvSpPr txBox="1"/>
          <p:nvPr/>
        </p:nvSpPr>
        <p:spPr>
          <a:xfrm>
            <a:off x="342769" y="5666895"/>
            <a:ext cx="1855106" cy="795312"/>
          </a:xfrm>
          <a:prstGeom prst="rect">
            <a:avLst/>
          </a:prstGeom>
          <a:solidFill>
            <a:srgbClr val="FFFFFE"/>
          </a:solidFill>
        </p:spPr>
        <p:txBody>
          <a:bodyPr wrap="square" rtlCol="0">
            <a:spAutoFit/>
          </a:bodyPr>
          <a:lstStyle/>
          <a:p>
            <a:endParaRPr lang="en-BW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75DD2A-3BAB-757C-F350-520BAB957A9E}"/>
              </a:ext>
            </a:extLst>
          </p:cNvPr>
          <p:cNvSpPr/>
          <p:nvPr/>
        </p:nvSpPr>
        <p:spPr>
          <a:xfrm>
            <a:off x="342769" y="303067"/>
            <a:ext cx="11587974" cy="738664"/>
          </a:xfrm>
          <a:prstGeom prst="rect">
            <a:avLst/>
          </a:prstGeom>
          <a:solidFill>
            <a:schemeClr val="accent5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DA30EA-02D7-9E20-67D6-4A2C8F8D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69" y="271488"/>
            <a:ext cx="11587974" cy="914747"/>
          </a:xfrm>
          <a:noFill/>
        </p:spPr>
        <p:txBody>
          <a:bodyPr>
            <a:noAutofit/>
          </a:bodyPr>
          <a:lstStyle/>
          <a:p>
            <a:pPr algn="ctr"/>
            <a:b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Gender Policy 2022: </a:t>
            </a:r>
            <a:r>
              <a:rPr lang="en-US" sz="3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Priorities</a:t>
            </a:r>
            <a:b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2D607CF1-79A0-9B91-897D-04EEA9828995}"/>
              </a:ext>
            </a:extLst>
          </p:cNvPr>
          <p:cNvSpPr/>
          <p:nvPr/>
        </p:nvSpPr>
        <p:spPr>
          <a:xfrm>
            <a:off x="5861727" y="1321659"/>
            <a:ext cx="5161092" cy="4927528"/>
          </a:xfrm>
          <a:prstGeom prst="flowChartConnector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211BBE-5CA8-E9E2-9F09-098F9D2F3AC8}"/>
              </a:ext>
            </a:extLst>
          </p:cNvPr>
          <p:cNvSpPr txBox="1"/>
          <p:nvPr/>
        </p:nvSpPr>
        <p:spPr>
          <a:xfrm>
            <a:off x="504518" y="1709800"/>
            <a:ext cx="558554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</a:rPr>
              <a:t>Enhanced and equitable participation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A838BD-56A1-6BE2-A848-3BF79D8735DD}"/>
              </a:ext>
            </a:extLst>
          </p:cNvPr>
          <p:cNvSpPr txBox="1"/>
          <p:nvPr/>
        </p:nvSpPr>
        <p:spPr>
          <a:xfrm>
            <a:off x="456212" y="3982952"/>
            <a:ext cx="547579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Enhanced protection to ensure safety, dignity and meaningful access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63CD38-735F-C9B0-596D-08DCA873E7CD}"/>
              </a:ext>
            </a:extLst>
          </p:cNvPr>
          <p:cNvSpPr txBox="1"/>
          <p:nvPr/>
        </p:nvSpPr>
        <p:spPr>
          <a:xfrm>
            <a:off x="467935" y="5320481"/>
            <a:ext cx="54287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Transformative action on social norms and structural barriers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0B295E-3BCA-2AEA-2A3D-934338C87EBD}"/>
              </a:ext>
            </a:extLst>
          </p:cNvPr>
          <p:cNvCxnSpPr>
            <a:cxnSpLocks/>
          </p:cNvCxnSpPr>
          <p:nvPr/>
        </p:nvCxnSpPr>
        <p:spPr>
          <a:xfrm>
            <a:off x="491381" y="5307723"/>
            <a:ext cx="5803911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38C81B-3A1E-FC1A-E833-343E3EA8165D}"/>
              </a:ext>
            </a:extLst>
          </p:cNvPr>
          <p:cNvCxnSpPr/>
          <p:nvPr/>
        </p:nvCxnSpPr>
        <p:spPr>
          <a:xfrm>
            <a:off x="503230" y="3958091"/>
            <a:ext cx="5428774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BDC3A3-0E3C-A71E-6BA3-4DC251857306}"/>
              </a:ext>
            </a:extLst>
          </p:cNvPr>
          <p:cNvCxnSpPr>
            <a:cxnSpLocks/>
          </p:cNvCxnSpPr>
          <p:nvPr/>
        </p:nvCxnSpPr>
        <p:spPr>
          <a:xfrm flipV="1">
            <a:off x="561845" y="1573117"/>
            <a:ext cx="7097933" cy="26276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92A63FF-0CCE-3E60-E994-11CC38E8790B}"/>
              </a:ext>
            </a:extLst>
          </p:cNvPr>
          <p:cNvSpPr txBox="1"/>
          <p:nvPr/>
        </p:nvSpPr>
        <p:spPr>
          <a:xfrm>
            <a:off x="491381" y="2747697"/>
            <a:ext cx="478412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Strengthened leadership and decision making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FEB6A1-80A4-AA76-18C5-488AB44527C5}"/>
              </a:ext>
            </a:extLst>
          </p:cNvPr>
          <p:cNvCxnSpPr>
            <a:cxnSpLocks/>
          </p:cNvCxnSpPr>
          <p:nvPr/>
        </p:nvCxnSpPr>
        <p:spPr>
          <a:xfrm flipV="1">
            <a:off x="509293" y="2624151"/>
            <a:ext cx="5600210" cy="26275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46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65DFBD1-57EA-2F4D-BF61-47E9465DB663}"/>
              </a:ext>
            </a:extLst>
          </p:cNvPr>
          <p:cNvSpPr/>
          <p:nvPr/>
        </p:nvSpPr>
        <p:spPr>
          <a:xfrm>
            <a:off x="333758" y="404665"/>
            <a:ext cx="11524483" cy="738664"/>
          </a:xfrm>
          <a:prstGeom prst="rect">
            <a:avLst/>
          </a:prstGeom>
          <a:solidFill>
            <a:schemeClr val="accent5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9D2187-1652-583A-71BF-54FFE6175476}"/>
              </a:ext>
            </a:extLst>
          </p:cNvPr>
          <p:cNvSpPr txBox="1">
            <a:spLocks/>
          </p:cNvSpPr>
          <p:nvPr/>
        </p:nvSpPr>
        <p:spPr>
          <a:xfrm>
            <a:off x="333759" y="80076"/>
            <a:ext cx="11524482" cy="10178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kern="1200">
                <a:solidFill>
                  <a:srgbClr val="0070BA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algn="ctr"/>
            <a:b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Gender Policy 2022: </a:t>
            </a:r>
            <a:r>
              <a:rPr lang="en-US" sz="3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Essential Enablers</a:t>
            </a:r>
          </a:p>
        </p:txBody>
      </p:sp>
      <p:sp>
        <p:nvSpPr>
          <p:cNvPr id="19" name="Rectangle: Diagonal Corners Snipped 18">
            <a:extLst>
              <a:ext uri="{FF2B5EF4-FFF2-40B4-BE49-F238E27FC236}">
                <a16:creationId xmlns:a16="http://schemas.microsoft.com/office/drawing/2014/main" id="{3ACDEC92-3126-ABAA-8841-B2D729A33F78}"/>
              </a:ext>
            </a:extLst>
          </p:cNvPr>
          <p:cNvSpPr/>
          <p:nvPr/>
        </p:nvSpPr>
        <p:spPr>
          <a:xfrm rot="18928788">
            <a:off x="963170" y="2595589"/>
            <a:ext cx="1672574" cy="1568744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39" name="Rectangle: Diagonal Corners Snipped 38">
            <a:extLst>
              <a:ext uri="{FF2B5EF4-FFF2-40B4-BE49-F238E27FC236}">
                <a16:creationId xmlns:a16="http://schemas.microsoft.com/office/drawing/2014/main" id="{1A489763-0928-9700-61E4-75AEDF07A01B}"/>
              </a:ext>
            </a:extLst>
          </p:cNvPr>
          <p:cNvSpPr/>
          <p:nvPr/>
        </p:nvSpPr>
        <p:spPr>
          <a:xfrm rot="18949844">
            <a:off x="2327959" y="3700683"/>
            <a:ext cx="1672574" cy="1568744"/>
          </a:xfrm>
          <a:prstGeom prst="snip2Diag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40" name="Rectangle: Diagonal Corners Snipped 39">
            <a:extLst>
              <a:ext uri="{FF2B5EF4-FFF2-40B4-BE49-F238E27FC236}">
                <a16:creationId xmlns:a16="http://schemas.microsoft.com/office/drawing/2014/main" id="{12B06049-B610-6058-BCC5-E8438C6CC154}"/>
              </a:ext>
            </a:extLst>
          </p:cNvPr>
          <p:cNvSpPr/>
          <p:nvPr/>
        </p:nvSpPr>
        <p:spPr>
          <a:xfrm rot="18928788">
            <a:off x="3805598" y="2595590"/>
            <a:ext cx="1672574" cy="1568744"/>
          </a:xfrm>
          <a:prstGeom prst="snip2Diag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41" name="Rectangle: Diagonal Corners Snipped 40">
            <a:extLst>
              <a:ext uri="{FF2B5EF4-FFF2-40B4-BE49-F238E27FC236}">
                <a16:creationId xmlns:a16="http://schemas.microsoft.com/office/drawing/2014/main" id="{A68A6A45-EA56-9753-4D5E-7C81A0A78A89}"/>
              </a:ext>
            </a:extLst>
          </p:cNvPr>
          <p:cNvSpPr/>
          <p:nvPr/>
        </p:nvSpPr>
        <p:spPr>
          <a:xfrm rot="18893986">
            <a:off x="5073414" y="3743527"/>
            <a:ext cx="1672574" cy="1568744"/>
          </a:xfrm>
          <a:prstGeom prst="snip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42" name="Rectangle: Diagonal Corners Snipped 41">
            <a:extLst>
              <a:ext uri="{FF2B5EF4-FFF2-40B4-BE49-F238E27FC236}">
                <a16:creationId xmlns:a16="http://schemas.microsoft.com/office/drawing/2014/main" id="{66BC5BDC-617D-6CC1-3BB0-C920C8D4FB0E}"/>
              </a:ext>
            </a:extLst>
          </p:cNvPr>
          <p:cNvSpPr/>
          <p:nvPr/>
        </p:nvSpPr>
        <p:spPr>
          <a:xfrm rot="18949844">
            <a:off x="6605252" y="2632270"/>
            <a:ext cx="1672574" cy="1568744"/>
          </a:xfrm>
          <a:prstGeom prst="snip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43" name="Rectangle: Diagonal Corners Snipped 42">
            <a:extLst>
              <a:ext uri="{FF2B5EF4-FFF2-40B4-BE49-F238E27FC236}">
                <a16:creationId xmlns:a16="http://schemas.microsoft.com/office/drawing/2014/main" id="{25EB52B8-02B7-75D5-BEB8-662A9813E79D}"/>
              </a:ext>
            </a:extLst>
          </p:cNvPr>
          <p:cNvSpPr/>
          <p:nvPr/>
        </p:nvSpPr>
        <p:spPr>
          <a:xfrm rot="18949844">
            <a:off x="7999519" y="3696249"/>
            <a:ext cx="1672574" cy="1568744"/>
          </a:xfrm>
          <a:prstGeom prst="snip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44" name="Rectangle: Diagonal Corners Snipped 43">
            <a:extLst>
              <a:ext uri="{FF2B5EF4-FFF2-40B4-BE49-F238E27FC236}">
                <a16:creationId xmlns:a16="http://schemas.microsoft.com/office/drawing/2014/main" id="{AB4BD55C-2DCE-2651-7E0E-18F86FA6CE1B}"/>
              </a:ext>
            </a:extLst>
          </p:cNvPr>
          <p:cNvSpPr/>
          <p:nvPr/>
        </p:nvSpPr>
        <p:spPr>
          <a:xfrm rot="18930730">
            <a:off x="9553204" y="2629256"/>
            <a:ext cx="1672574" cy="1568744"/>
          </a:xfrm>
          <a:prstGeom prst="snip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35A7D-148E-7CA6-2F51-6BA1172C21A5}"/>
              </a:ext>
            </a:extLst>
          </p:cNvPr>
          <p:cNvSpPr txBox="1"/>
          <p:nvPr/>
        </p:nvSpPr>
        <p:spPr>
          <a:xfrm>
            <a:off x="613940" y="2909802"/>
            <a:ext cx="233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FE"/>
                </a:solidFill>
              </a:rPr>
              <a:t>Human &amp;</a:t>
            </a:r>
          </a:p>
          <a:p>
            <a:pPr algn="ctr"/>
            <a:r>
              <a:rPr lang="en-US" sz="2000">
                <a:solidFill>
                  <a:srgbClr val="FFFFFE"/>
                </a:solidFill>
              </a:rPr>
              <a:t>Financial Resources</a:t>
            </a:r>
            <a:endParaRPr lang="en-BW" sz="2000">
              <a:solidFill>
                <a:srgbClr val="FFFFFE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9BEC79-CF05-366A-1437-75F3445BDF50}"/>
              </a:ext>
            </a:extLst>
          </p:cNvPr>
          <p:cNvSpPr txBox="1"/>
          <p:nvPr/>
        </p:nvSpPr>
        <p:spPr>
          <a:xfrm>
            <a:off x="3624530" y="3184604"/>
            <a:ext cx="2036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FE"/>
                </a:solidFill>
              </a:rPr>
              <a:t>Data</a:t>
            </a:r>
            <a:endParaRPr lang="en-BW" sz="2000">
              <a:solidFill>
                <a:srgbClr val="FFFFFE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1316CA-951C-75A8-69F3-D718035C994F}"/>
              </a:ext>
            </a:extLst>
          </p:cNvPr>
          <p:cNvSpPr txBox="1"/>
          <p:nvPr/>
        </p:nvSpPr>
        <p:spPr>
          <a:xfrm>
            <a:off x="6426286" y="3236981"/>
            <a:ext cx="2036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FE"/>
                </a:solidFill>
              </a:rPr>
              <a:t>Monitoring</a:t>
            </a:r>
            <a:endParaRPr lang="en-BW" sz="2000">
              <a:solidFill>
                <a:srgbClr val="FFFFFE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078A054-CEC6-6B46-9FD6-34C1841EE642}"/>
              </a:ext>
            </a:extLst>
          </p:cNvPr>
          <p:cNvSpPr txBox="1"/>
          <p:nvPr/>
        </p:nvSpPr>
        <p:spPr>
          <a:xfrm>
            <a:off x="9376372" y="3232621"/>
            <a:ext cx="2036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FE"/>
                </a:solidFill>
              </a:rPr>
              <a:t>Partnerships</a:t>
            </a:r>
            <a:endParaRPr lang="en-BW" sz="2000">
              <a:solidFill>
                <a:srgbClr val="FFFFFE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832DC6-1C82-6C49-B831-DE1FCD790940}"/>
              </a:ext>
            </a:extLst>
          </p:cNvPr>
          <p:cNvSpPr txBox="1"/>
          <p:nvPr/>
        </p:nvSpPr>
        <p:spPr>
          <a:xfrm>
            <a:off x="2149917" y="4288319"/>
            <a:ext cx="2036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FE"/>
                </a:solidFill>
              </a:rPr>
              <a:t>Accountability</a:t>
            </a:r>
            <a:endParaRPr lang="en-BW" sz="2000">
              <a:solidFill>
                <a:srgbClr val="FFFFFE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DEACB8-92CE-3608-AE54-0EE86BE7DBEE}"/>
              </a:ext>
            </a:extLst>
          </p:cNvPr>
          <p:cNvSpPr txBox="1"/>
          <p:nvPr/>
        </p:nvSpPr>
        <p:spPr>
          <a:xfrm>
            <a:off x="4766635" y="4125814"/>
            <a:ext cx="2036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FE"/>
                </a:solidFill>
              </a:rPr>
              <a:t>Capacity Strengthening</a:t>
            </a:r>
            <a:endParaRPr lang="en-BW" sz="2000">
              <a:solidFill>
                <a:srgbClr val="FFFFFE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9A30BA-58C3-4140-5DF3-39B07BFB16D8}"/>
              </a:ext>
            </a:extLst>
          </p:cNvPr>
          <p:cNvSpPr txBox="1"/>
          <p:nvPr/>
        </p:nvSpPr>
        <p:spPr>
          <a:xfrm>
            <a:off x="7813369" y="4283222"/>
            <a:ext cx="2036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FE"/>
                </a:solidFill>
              </a:rPr>
              <a:t>Communications</a:t>
            </a:r>
            <a:endParaRPr lang="en-BW" sz="2000">
              <a:solidFill>
                <a:srgbClr val="FFFFF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833188-7FD6-9863-9562-3C7CF587E9C4}"/>
              </a:ext>
            </a:extLst>
          </p:cNvPr>
          <p:cNvSpPr txBox="1"/>
          <p:nvPr/>
        </p:nvSpPr>
        <p:spPr>
          <a:xfrm>
            <a:off x="290217" y="5412259"/>
            <a:ext cx="2036078" cy="1200833"/>
          </a:xfrm>
          <a:prstGeom prst="rect">
            <a:avLst/>
          </a:prstGeom>
          <a:solidFill>
            <a:srgbClr val="FFFFFE"/>
          </a:solidFill>
        </p:spPr>
        <p:txBody>
          <a:bodyPr wrap="square" rtlCol="0">
            <a:spAutoFit/>
          </a:bodyPr>
          <a:lstStyle/>
          <a:p>
            <a:endParaRPr lang="en-BW"/>
          </a:p>
        </p:txBody>
      </p:sp>
    </p:spTree>
    <p:extLst>
      <p:ext uri="{BB962C8B-B14F-4D97-AF65-F5344CB8AC3E}">
        <p14:creationId xmlns:p14="http://schemas.microsoft.com/office/powerpoint/2010/main" val="178475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2FC36E0-715C-905E-0200-F8B9F32380BE}"/>
              </a:ext>
            </a:extLst>
          </p:cNvPr>
          <p:cNvSpPr/>
          <p:nvPr/>
        </p:nvSpPr>
        <p:spPr>
          <a:xfrm>
            <a:off x="301336" y="303067"/>
            <a:ext cx="11629406" cy="738664"/>
          </a:xfrm>
          <a:prstGeom prst="rect">
            <a:avLst/>
          </a:prstGeom>
          <a:solidFill>
            <a:schemeClr val="accent5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4C90D-74C6-4F2B-A385-B8B43B89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36" y="208695"/>
            <a:ext cx="11589327" cy="914747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Policy Implementation</a:t>
            </a:r>
            <a:endParaRPr lang="en-US" sz="32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1336" y="5389601"/>
            <a:ext cx="2135225" cy="1135890"/>
          </a:xfrm>
          <a:prstGeom prst="rect">
            <a:avLst/>
          </a:prstGeom>
          <a:solidFill>
            <a:srgbClr val="FFFFFE"/>
          </a:solidFill>
          <a:ln>
            <a:solidFill>
              <a:srgbClr val="FFF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FF144F8-2831-5D40-9406-3C88E16FB9E2}"/>
              </a:ext>
            </a:extLst>
          </p:cNvPr>
          <p:cNvGrpSpPr/>
          <p:nvPr/>
        </p:nvGrpSpPr>
        <p:grpSpPr>
          <a:xfrm>
            <a:off x="4974413" y="5536815"/>
            <a:ext cx="3804458" cy="676213"/>
            <a:chOff x="0" y="4287887"/>
            <a:chExt cx="5088775" cy="1216800"/>
          </a:xfrm>
          <a:solidFill>
            <a:schemeClr val="tx2"/>
          </a:solidFill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4B256350-9313-9E14-5345-ADE0673DA9F9}"/>
                </a:ext>
              </a:extLst>
            </p:cNvPr>
            <p:cNvSpPr/>
            <p:nvPr/>
          </p:nvSpPr>
          <p:spPr>
            <a:xfrm>
              <a:off x="0" y="4287887"/>
              <a:ext cx="5088775" cy="12168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1619321"/>
                <a:satOff val="31433"/>
                <a:lumOff val="-2137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Rectangle: Rounded Corners 4">
              <a:extLst>
                <a:ext uri="{FF2B5EF4-FFF2-40B4-BE49-F238E27FC236}">
                  <a16:creationId xmlns:a16="http://schemas.microsoft.com/office/drawing/2014/main" id="{98CE5973-C76B-E725-46D2-2AACA7E1B9AE}"/>
                </a:ext>
              </a:extLst>
            </p:cNvPr>
            <p:cNvSpPr txBox="1"/>
            <p:nvPr/>
          </p:nvSpPr>
          <p:spPr>
            <a:xfrm>
              <a:off x="59399" y="4347286"/>
              <a:ext cx="4969977" cy="10980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solidFill>
                    <a:srgbClr val="FFFFFE"/>
                  </a:solidFill>
                  <a:latin typeface="+mn-lt"/>
                </a:rPr>
                <a:t>Accountability</a:t>
              </a:r>
            </a:p>
          </p:txBody>
        </p:sp>
      </p:grp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21D3A709-0570-F0FD-A1CC-D475BD4D83DA}"/>
              </a:ext>
            </a:extLst>
          </p:cNvPr>
          <p:cNvSpPr/>
          <p:nvPr/>
        </p:nvSpPr>
        <p:spPr>
          <a:xfrm>
            <a:off x="241694" y="1725690"/>
            <a:ext cx="4732261" cy="4371459"/>
          </a:xfrm>
          <a:prstGeom prst="flowChartConnector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E407131-D613-5FA0-F252-5413A9A50FD8}"/>
              </a:ext>
            </a:extLst>
          </p:cNvPr>
          <p:cNvSpPr/>
          <p:nvPr/>
        </p:nvSpPr>
        <p:spPr>
          <a:xfrm>
            <a:off x="662638" y="1284514"/>
            <a:ext cx="4811623" cy="5240977"/>
          </a:xfrm>
          <a:prstGeom prst="arc">
            <a:avLst>
              <a:gd name="adj1" fmla="val 15802742"/>
              <a:gd name="adj2" fmla="val 5469494"/>
            </a:avLst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2722D8-B9EC-0410-4F18-C92F7F0DDB04}"/>
              </a:ext>
            </a:extLst>
          </p:cNvPr>
          <p:cNvGrpSpPr/>
          <p:nvPr/>
        </p:nvGrpSpPr>
        <p:grpSpPr>
          <a:xfrm>
            <a:off x="4995057" y="1520953"/>
            <a:ext cx="3849391" cy="739720"/>
            <a:chOff x="0" y="4287887"/>
            <a:chExt cx="5088775" cy="1216800"/>
          </a:xfrm>
          <a:solidFill>
            <a:schemeClr val="bg2"/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7867124-7482-7BC3-57B0-801599609228}"/>
                </a:ext>
              </a:extLst>
            </p:cNvPr>
            <p:cNvSpPr/>
            <p:nvPr/>
          </p:nvSpPr>
          <p:spPr>
            <a:xfrm>
              <a:off x="0" y="4287887"/>
              <a:ext cx="5088775" cy="12168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1619321"/>
                <a:satOff val="31433"/>
                <a:lumOff val="-2137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ctangle: Rounded Corners 4">
              <a:extLst>
                <a:ext uri="{FF2B5EF4-FFF2-40B4-BE49-F238E27FC236}">
                  <a16:creationId xmlns:a16="http://schemas.microsoft.com/office/drawing/2014/main" id="{84A35254-9A3D-75FE-AFAB-93629E131C2F}"/>
                </a:ext>
              </a:extLst>
            </p:cNvPr>
            <p:cNvSpPr txBox="1"/>
            <p:nvPr/>
          </p:nvSpPr>
          <p:spPr>
            <a:xfrm>
              <a:off x="59398" y="4347286"/>
              <a:ext cx="4969977" cy="10980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rgbClr val="FFFFFE"/>
                  </a:solidFill>
                  <a:latin typeface="+mn-lt"/>
                </a:rPr>
                <a:t>Updated FLA Clause 2.1 c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31B85B-5663-C4E6-9019-EDBBD13D706C}"/>
              </a:ext>
            </a:extLst>
          </p:cNvPr>
          <p:cNvGrpSpPr/>
          <p:nvPr/>
        </p:nvGrpSpPr>
        <p:grpSpPr>
          <a:xfrm>
            <a:off x="5594681" y="2472921"/>
            <a:ext cx="3826446" cy="706088"/>
            <a:chOff x="0" y="4287887"/>
            <a:chExt cx="5088775" cy="1216800"/>
          </a:xfrm>
          <a:solidFill>
            <a:schemeClr val="accent2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269C827-8714-5233-0CA8-A8B089B21381}"/>
                </a:ext>
              </a:extLst>
            </p:cNvPr>
            <p:cNvSpPr/>
            <p:nvPr/>
          </p:nvSpPr>
          <p:spPr>
            <a:xfrm>
              <a:off x="0" y="4287887"/>
              <a:ext cx="5088775" cy="12168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1619321"/>
                <a:satOff val="31433"/>
                <a:lumOff val="-2137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: Rounded Corners 4">
              <a:extLst>
                <a:ext uri="{FF2B5EF4-FFF2-40B4-BE49-F238E27FC236}">
                  <a16:creationId xmlns:a16="http://schemas.microsoft.com/office/drawing/2014/main" id="{AD6BA822-3B9E-378F-C7FF-4EA04C60D54B}"/>
                </a:ext>
              </a:extLst>
            </p:cNvPr>
            <p:cNvSpPr txBox="1"/>
            <p:nvPr/>
          </p:nvSpPr>
          <p:spPr>
            <a:xfrm>
              <a:off x="59399" y="4347286"/>
              <a:ext cx="4969977" cy="10980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rgbClr val="FFFFFE"/>
                  </a:solidFill>
                  <a:latin typeface="+mn-lt"/>
                </a:rPr>
                <a:t>Gender Results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1F927B-5DD2-DF52-B628-CF73F737B3A4}"/>
              </a:ext>
            </a:extLst>
          </p:cNvPr>
          <p:cNvGrpSpPr/>
          <p:nvPr/>
        </p:nvGrpSpPr>
        <p:grpSpPr>
          <a:xfrm>
            <a:off x="5594393" y="4502033"/>
            <a:ext cx="3849391" cy="739719"/>
            <a:chOff x="0" y="4287887"/>
            <a:chExt cx="5088775" cy="1216800"/>
          </a:xfrm>
          <a:solidFill>
            <a:schemeClr val="accent1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918AC9D-3016-2640-BF3B-90F3588795D5}"/>
                </a:ext>
              </a:extLst>
            </p:cNvPr>
            <p:cNvSpPr/>
            <p:nvPr/>
          </p:nvSpPr>
          <p:spPr>
            <a:xfrm>
              <a:off x="0" y="4287887"/>
              <a:ext cx="5088775" cy="12168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1619321"/>
                <a:satOff val="31433"/>
                <a:lumOff val="-2137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ectangle: Rounded Corners 4">
              <a:extLst>
                <a:ext uri="{FF2B5EF4-FFF2-40B4-BE49-F238E27FC236}">
                  <a16:creationId xmlns:a16="http://schemas.microsoft.com/office/drawing/2014/main" id="{02AC14A8-B4D6-60AD-8B8D-0C0A42E44B26}"/>
                </a:ext>
              </a:extLst>
            </p:cNvPr>
            <p:cNvSpPr txBox="1"/>
            <p:nvPr/>
          </p:nvSpPr>
          <p:spPr>
            <a:xfrm>
              <a:off x="59399" y="4347286"/>
              <a:ext cx="4969977" cy="10980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rgbClr val="FFFFFE"/>
                  </a:solidFill>
                  <a:latin typeface="+mn-lt"/>
                </a:rPr>
                <a:t>Advocacy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9EEB3BD-DC62-2D48-CBAA-D8741B60C621}"/>
              </a:ext>
            </a:extLst>
          </p:cNvPr>
          <p:cNvGrpSpPr/>
          <p:nvPr/>
        </p:nvGrpSpPr>
        <p:grpSpPr>
          <a:xfrm>
            <a:off x="5835562" y="3507704"/>
            <a:ext cx="3826441" cy="706087"/>
            <a:chOff x="0" y="4287887"/>
            <a:chExt cx="5088775" cy="1216800"/>
          </a:xfrm>
          <a:solidFill>
            <a:schemeClr val="bg1"/>
          </a:solidFill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E08BAE1-77F8-A30F-9D59-29C880C5C4EC}"/>
                </a:ext>
              </a:extLst>
            </p:cNvPr>
            <p:cNvSpPr/>
            <p:nvPr/>
          </p:nvSpPr>
          <p:spPr>
            <a:xfrm>
              <a:off x="0" y="4287887"/>
              <a:ext cx="5088775" cy="12168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1619321"/>
                <a:satOff val="31433"/>
                <a:lumOff val="-2137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ectangle: Rounded Corners 4">
              <a:extLst>
                <a:ext uri="{FF2B5EF4-FFF2-40B4-BE49-F238E27FC236}">
                  <a16:creationId xmlns:a16="http://schemas.microsoft.com/office/drawing/2014/main" id="{A3CE3848-9A9F-2E66-D059-FE7E9F49FD68}"/>
                </a:ext>
              </a:extLst>
            </p:cNvPr>
            <p:cNvSpPr txBox="1"/>
            <p:nvPr/>
          </p:nvSpPr>
          <p:spPr>
            <a:xfrm>
              <a:off x="59399" y="4347286"/>
              <a:ext cx="4969977" cy="10980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solidFill>
                    <a:srgbClr val="FFFFFE"/>
                  </a:solidFill>
                  <a:latin typeface="+mn-lt"/>
                </a:rPr>
                <a:t>Partnerships</a:t>
              </a:r>
            </a:p>
          </p:txBody>
        </p:sp>
      </p:grp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C5DCB8E9-348E-825D-D244-F2DC0EDA7CA0}"/>
              </a:ext>
            </a:extLst>
          </p:cNvPr>
          <p:cNvSpPr/>
          <p:nvPr/>
        </p:nvSpPr>
        <p:spPr>
          <a:xfrm>
            <a:off x="4472380" y="1725690"/>
            <a:ext cx="178547" cy="212250"/>
          </a:xfrm>
          <a:prstGeom prst="flowChartConnector">
            <a:avLst/>
          </a:prstGeom>
          <a:solidFill>
            <a:srgbClr val="FFFF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24A7E9A7-84DE-A797-F040-F440C8572764}"/>
              </a:ext>
            </a:extLst>
          </p:cNvPr>
          <p:cNvSpPr/>
          <p:nvPr/>
        </p:nvSpPr>
        <p:spPr>
          <a:xfrm>
            <a:off x="5201044" y="2756763"/>
            <a:ext cx="178547" cy="212250"/>
          </a:xfrm>
          <a:prstGeom prst="flowChartConnector">
            <a:avLst/>
          </a:prstGeom>
          <a:solidFill>
            <a:srgbClr val="FFFF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C337AA4B-9D43-6113-7610-E11A28CE53F3}"/>
              </a:ext>
            </a:extLst>
          </p:cNvPr>
          <p:cNvSpPr/>
          <p:nvPr/>
        </p:nvSpPr>
        <p:spPr>
          <a:xfrm>
            <a:off x="5393435" y="3781390"/>
            <a:ext cx="178547" cy="212250"/>
          </a:xfrm>
          <a:prstGeom prst="flowChartConnector">
            <a:avLst/>
          </a:prstGeom>
          <a:solidFill>
            <a:srgbClr val="FFFF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63" name="Flowchart: Connector 62">
            <a:extLst>
              <a:ext uri="{FF2B5EF4-FFF2-40B4-BE49-F238E27FC236}">
                <a16:creationId xmlns:a16="http://schemas.microsoft.com/office/drawing/2014/main" id="{F684A59B-8596-9582-03C2-322EE51C8560}"/>
              </a:ext>
            </a:extLst>
          </p:cNvPr>
          <p:cNvSpPr/>
          <p:nvPr/>
        </p:nvSpPr>
        <p:spPr>
          <a:xfrm>
            <a:off x="4581789" y="5755601"/>
            <a:ext cx="178547" cy="212250"/>
          </a:xfrm>
          <a:prstGeom prst="flowChartConnector">
            <a:avLst/>
          </a:prstGeom>
          <a:solidFill>
            <a:srgbClr val="FFFF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1573A692-9163-0117-EAC9-B3A857015F11}"/>
              </a:ext>
            </a:extLst>
          </p:cNvPr>
          <p:cNvSpPr/>
          <p:nvPr/>
        </p:nvSpPr>
        <p:spPr>
          <a:xfrm>
            <a:off x="5214888" y="4812555"/>
            <a:ext cx="178547" cy="212250"/>
          </a:xfrm>
          <a:prstGeom prst="flowChartConnector">
            <a:avLst/>
          </a:prstGeom>
          <a:solidFill>
            <a:srgbClr val="FFFF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</p:spTree>
    <p:extLst>
      <p:ext uri="{BB962C8B-B14F-4D97-AF65-F5344CB8AC3E}">
        <p14:creationId xmlns:p14="http://schemas.microsoft.com/office/powerpoint/2010/main" val="21606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" y="5486400"/>
            <a:ext cx="2036618" cy="997527"/>
          </a:xfrm>
          <a:prstGeom prst="rect">
            <a:avLst/>
          </a:prstGeom>
          <a:solidFill>
            <a:srgbClr val="FFFFFE"/>
          </a:solidFill>
          <a:ln>
            <a:solidFill>
              <a:srgbClr val="FFF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3BB30D-AC04-4021-BA1F-E5F91E7EBE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3000"/>
          </a:blip>
          <a:srcRect t="20732" b="20732"/>
          <a:stretch/>
        </p:blipFill>
        <p:spPr>
          <a:xfrm>
            <a:off x="0" y="0"/>
            <a:ext cx="121847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22CB24-AAC1-49E6-BE0A-E81F1DF87A20}"/>
              </a:ext>
            </a:extLst>
          </p:cNvPr>
          <p:cNvSpPr txBox="1"/>
          <p:nvPr/>
        </p:nvSpPr>
        <p:spPr>
          <a:xfrm>
            <a:off x="1415144" y="2289888"/>
            <a:ext cx="9296400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The Gender Office looks forward to engaging with all of you </a:t>
            </a:r>
            <a:r>
              <a:rPr lang="en-US" sz="2800" b="1" i="1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to support the opportunities that </a:t>
            </a:r>
            <a:r>
              <a:rPr lang="en-US" sz="2800" b="1" i="1" u="sng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you</a:t>
            </a:r>
            <a:r>
              <a:rPr lang="en-US" sz="2800" b="1" i="1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 identify </a:t>
            </a:r>
            <a:r>
              <a:rPr lang="en-US" sz="28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for accelerating progress in gender equality and women’s empowerment in the regions and countries where WFP works.</a:t>
            </a:r>
          </a:p>
          <a:p>
            <a:pPr algn="ctr"/>
            <a:endParaRPr lang="en-US" sz="2800" b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algn="ctr"/>
            <a:endParaRPr lang="en-US" sz="8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Theme2">
  <a:themeElements>
    <a:clrScheme name="WFP COLOUR PALETTE">
      <a:dk1>
        <a:srgbClr val="007DBC"/>
      </a:dk1>
      <a:lt1>
        <a:srgbClr val="36B5C5"/>
      </a:lt1>
      <a:dk2>
        <a:srgbClr val="00B385"/>
      </a:dk2>
      <a:lt2>
        <a:srgbClr val="008868"/>
      </a:lt2>
      <a:accent1>
        <a:srgbClr val="1A4161"/>
      </a:accent1>
      <a:accent2>
        <a:srgbClr val="982B56"/>
      </a:accent2>
      <a:accent3>
        <a:srgbClr val="EF404C"/>
      </a:accent3>
      <a:accent4>
        <a:srgbClr val="B79F8D"/>
      </a:accent4>
      <a:accent5>
        <a:srgbClr val="ECDFBB"/>
      </a:accent5>
      <a:accent6>
        <a:srgbClr val="F37847"/>
      </a:accent6>
      <a:hlink>
        <a:srgbClr val="FFFFFF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EABC6C1-02E8-6E4D-9B35-02EDBE627B8A}" vid="{F8040699-0E4C-D043-8EE2-4232DCF6EB1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322FB70ED904478B55FED5D5C15B02" ma:contentTypeVersion="18" ma:contentTypeDescription="Create a new document." ma:contentTypeScope="" ma:versionID="f0a73ee60a46585e7962023fca3be153">
  <xsd:schema xmlns:xsd="http://www.w3.org/2001/XMLSchema" xmlns:xs="http://www.w3.org/2001/XMLSchema" xmlns:p="http://schemas.microsoft.com/office/2006/metadata/properties" xmlns:ns2="55b78f38-1847-4199-a0fa-cba26673afd5" xmlns:ns3="f380f3cf-d5ed-4fff-914d-d1b408ca12dc" targetNamespace="http://schemas.microsoft.com/office/2006/metadata/properties" ma:root="true" ma:fieldsID="b712d4f22b6372c374356804b648c6fe" ns2:_="" ns3:_="">
    <xsd:import namespace="55b78f38-1847-4199-a0fa-cba26673afd5"/>
    <xsd:import namespace="f380f3cf-d5ed-4fff-914d-d1b408ca12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ateTime" minOccurs="0"/>
                <xsd:element ref="ns2:MediaLengthInSeconds" minOccurs="0"/>
                <xsd:element ref="ns2:Status_x002f_Not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b78f38-1847-4199-a0fa-cba26673a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Time" ma:index="20" nillable="true" ma:displayName="Date Time" ma:format="DateOnly" ma:internalName="DateTim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Status_x002f_Notes" ma:index="22" nillable="true" ma:displayName="Status/Notes" ma:description="Rollout of the ESSF Jul 2022" ma:format="Dropdown" ma:internalName="Status_x002f_Notes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acc4dc2-1d7d-4ba2-9bc5-748c4ad50a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80f3cf-d5ed-4fff-914d-d1b408ca12d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62fea37-5ebd-4768-9078-015db7890733}" ma:internalName="TaxCatchAll" ma:showField="CatchAllData" ma:web="f380f3cf-d5ed-4fff-914d-d1b408ca12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80f3cf-d5ed-4fff-914d-d1b408ca12dc">
      <UserInfo>
        <DisplayName>Shakeela ELLAHI</DisplayName>
        <AccountId>422</AccountId>
        <AccountType/>
      </UserInfo>
      <UserInfo>
        <DisplayName>Aniku FLORA</DisplayName>
        <AccountId>5774</AccountId>
        <AccountType/>
      </UserInfo>
      <UserInfo>
        <DisplayName>Amane JOSEPH</DisplayName>
        <AccountId>5775</AccountId>
        <AccountType/>
      </UserInfo>
      <UserInfo>
        <DisplayName>Peter KWAJE</DisplayName>
        <AccountId>5776</AccountId>
        <AccountType/>
      </UserInfo>
      <UserInfo>
        <DisplayName>Poni BETTY</DisplayName>
        <AccountId>5744</AccountId>
        <AccountType/>
      </UserInfo>
      <UserInfo>
        <DisplayName>Caroline HUNGWE</DisplayName>
        <AccountId>5869</AccountId>
        <AccountType/>
      </UserInfo>
      <UserInfo>
        <DisplayName>Brenda BEHAN</DisplayName>
        <AccountId>4876</AccountId>
        <AccountType/>
      </UserInfo>
      <UserInfo>
        <DisplayName>Katja OSTERWALDER</DisplayName>
        <AccountId>14</AccountId>
        <AccountType/>
      </UserInfo>
      <UserInfo>
        <DisplayName>Natalie CHING</DisplayName>
        <AccountId>2804</AccountId>
        <AccountType/>
      </UserInfo>
    </SharedWithUsers>
    <TaxCatchAll xmlns="f380f3cf-d5ed-4fff-914d-d1b408ca12dc" xsi:nil="true"/>
    <lcf76f155ced4ddcb4097134ff3c332f xmlns="55b78f38-1847-4199-a0fa-cba26673afd5">
      <Terms xmlns="http://schemas.microsoft.com/office/infopath/2007/PartnerControls"/>
    </lcf76f155ced4ddcb4097134ff3c332f>
    <DateTime xmlns="55b78f38-1847-4199-a0fa-cba26673afd5" xsi:nil="true"/>
    <Status_x002f_Notes xmlns="55b78f38-1847-4199-a0fa-cba26673afd5" xsi:nil="true"/>
  </documentManagement>
</p:properties>
</file>

<file path=customXml/itemProps1.xml><?xml version="1.0" encoding="utf-8"?>
<ds:datastoreItem xmlns:ds="http://schemas.openxmlformats.org/officeDocument/2006/customXml" ds:itemID="{D16334D2-A17C-4096-883E-DD1B368199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F7F276-35F8-4297-B261-E287DD450DD3}"/>
</file>

<file path=customXml/itemProps3.xml><?xml version="1.0" encoding="utf-8"?>
<ds:datastoreItem xmlns:ds="http://schemas.openxmlformats.org/officeDocument/2006/customXml" ds:itemID="{F79201ED-445A-4FE8-9BD5-886F6DA1698C}">
  <ds:schemaRefs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1dc3eb6-a4d3-4b82-ae6c-0290cd188278"/>
    <ds:schemaRef ds:uri="http://schemas.microsoft.com/office/2006/documentManagement/types"/>
    <ds:schemaRef ds:uri="http://purl.org/dc/dcmitype/"/>
    <ds:schemaRef ds:uri="df0676f9-c32d-473e-b8dc-b5c85159b996"/>
    <ds:schemaRef ds:uri="http://purl.org/dc/terms/"/>
    <ds:schemaRef ds:uri="http://purl.org/dc/elements/1.1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472</TotalTime>
  <Words>240</Words>
  <Application>Microsoft Office PowerPoint</Application>
  <PresentationFormat>Widescreen</PresentationFormat>
  <Paragraphs>49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Open Sans</vt:lpstr>
      <vt:lpstr>Open Sans Extrabold</vt:lpstr>
      <vt:lpstr>Theme2</vt:lpstr>
      <vt:lpstr>PowerPoint Presentation</vt:lpstr>
      <vt:lpstr>   Gender equality is enhanced, and women are empowered </vt:lpstr>
      <vt:lpstr> Gender Policy 2022: The Headlines </vt:lpstr>
      <vt:lpstr>PowerPoint Presentation</vt:lpstr>
      <vt:lpstr> Gender Policy 2022: Key Priorities </vt:lpstr>
      <vt:lpstr>PowerPoint Presentation</vt:lpstr>
      <vt:lpstr> Policy Implementation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slide Useful tips to correctly edit this powerpoint template</dc:title>
  <dc:creator>Mar ECHEVARRIA</dc:creator>
  <cp:lastModifiedBy>Elizabeth BURGESSIMS</cp:lastModifiedBy>
  <cp:revision>75</cp:revision>
  <dcterms:created xsi:type="dcterms:W3CDTF">2018-08-20T09:35:59Z</dcterms:created>
  <dcterms:modified xsi:type="dcterms:W3CDTF">2022-10-03T13:02:54Z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0x010100F5322FB70ED904478B55FED5D5C15B02</vt:lpwstr>
  </property>
  <property fmtid="{D5CDD505-2E9C-101B-9397-08002B2CF9AE}" pid="3" name="MediaServiceImageTags">
    <vt:lpwstr/>
  </property>
</Properties>
</file>