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6" r:id="rId20"/>
    <p:sldId id="354" r:id="rId21"/>
    <p:sldId id="352" r:id="rId22"/>
    <p:sldId id="337" r:id="rId23"/>
    <p:sldId id="355" r:id="rId24"/>
    <p:sldId id="356" r:id="rId25"/>
    <p:sldId id="335" r:id="rId26"/>
    <p:sldId id="319" r:id="rId27"/>
    <p:sldId id="351" r:id="rId28"/>
    <p:sldId id="307" r:id="rId29"/>
    <p:sldId id="329" r:id="rId30"/>
    <p:sldId id="309" r:id="rId31"/>
    <p:sldId id="293" r:id="rId32"/>
    <p:sldId id="318" r:id="rId33"/>
    <p:sldId id="328" r:id="rId34"/>
    <p:sldId id="322" r:id="rId35"/>
    <p:sldId id="297" r:id="rId36"/>
    <p:sldId id="298" r:id="rId37"/>
    <p:sldId id="331" r:id="rId38"/>
    <p:sldId id="324" r:id="rId39"/>
    <p:sldId id="323" r:id="rId40"/>
    <p:sldId id="299" r:id="rId41"/>
    <p:sldId id="311" r:id="rId42"/>
    <p:sldId id="301" r:id="rId43"/>
    <p:sldId id="317" r:id="rId44"/>
    <p:sldId id="313" r:id="rId45"/>
    <p:sldId id="440"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6"/>
            <p14:sldId id="354"/>
            <p14:sldId id="352"/>
            <p14:sldId id="337"/>
            <p14:sldId id="355"/>
            <p14:sldId id="356"/>
            <p14:sldId id="335"/>
            <p14:sldId id="319"/>
            <p14:sldId id="351"/>
            <p14:sldId id="307"/>
            <p14:sldId id="329"/>
            <p14:sldId id="309"/>
            <p14:sldId id="293"/>
            <p14:sldId id="318"/>
            <p14:sldId id="328"/>
          </p14:sldIdLst>
        </p14:section>
        <p14:section name="Relevance: Analyst training" id="{ADA42E1E-067A-4161-B943-799BD9EB83DE}">
          <p14:sldIdLst>
            <p14:sldId id="322"/>
            <p14:sldId id="297"/>
            <p14:sldId id="298"/>
            <p14:sldId id="331"/>
            <p14:sldId id="324"/>
            <p14:sldId id="323"/>
            <p14:sldId id="299"/>
            <p14:sldId id="311"/>
            <p14:sldId id="301"/>
            <p14:sldId id="317"/>
          </p14:sldIdLst>
        </p14:section>
        <p14:section name="Relevance: both" id="{E0808810-59EE-43FB-BE83-B5C8A393D4A5}">
          <p14:sldIdLst>
            <p14:sldId id="313"/>
            <p14:sldId id="440"/>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BA"/>
    <a:srgbClr val="000CBA"/>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5E5D1-5DC5-496D-8DB2-744B269DA918}" v="28" dt="2025-06-24T09:46:01.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68" autoAdjust="0"/>
  </p:normalViewPr>
  <p:slideViewPr>
    <p:cSldViewPr snapToGrid="0">
      <p:cViewPr varScale="1">
        <p:scale>
          <a:sx n="11" d="100"/>
          <a:sy n="11" d="100"/>
        </p:scale>
        <p:origin x="504" y="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ai SALEH" userId="a27f7d6a-f034-4578-8764-df3cfd5aa258" providerId="ADAL" clId="{FD95E5D1-5DC5-496D-8DB2-744B269DA918}"/>
    <pc:docChg chg="undo custSel modSld">
      <pc:chgData name="Odai SALEH" userId="a27f7d6a-f034-4578-8764-df3cfd5aa258" providerId="ADAL" clId="{FD95E5D1-5DC5-496D-8DB2-744B269DA918}" dt="2025-06-24T09:48:21.461" v="65" actId="1037"/>
      <pc:docMkLst>
        <pc:docMk/>
      </pc:docMkLst>
      <pc:sldChg chg="modSp mod">
        <pc:chgData name="Odai SALEH" userId="a27f7d6a-f034-4578-8764-df3cfd5aa258" providerId="ADAL" clId="{FD95E5D1-5DC5-496D-8DB2-744B269DA918}" dt="2025-06-24T08:12:54.048" v="4" actId="33524"/>
        <pc:sldMkLst>
          <pc:docMk/>
          <pc:sldMk cId="2477302291" sldId="281"/>
        </pc:sldMkLst>
        <pc:graphicFrameChg chg="modGraphic">
          <ac:chgData name="Odai SALEH" userId="a27f7d6a-f034-4578-8764-df3cfd5aa258" providerId="ADAL" clId="{FD95E5D1-5DC5-496D-8DB2-744B269DA918}" dt="2025-06-24T08:12:54.048" v="4" actId="33524"/>
          <ac:graphicFrameMkLst>
            <pc:docMk/>
            <pc:sldMk cId="2477302291" sldId="281"/>
            <ac:graphicFrameMk id="5" creationId="{701F6C73-F083-739B-B42F-B99855A7125F}"/>
          </ac:graphicFrameMkLst>
        </pc:graphicFrameChg>
      </pc:sldChg>
      <pc:sldChg chg="modSp mod">
        <pc:chgData name="Odai SALEH" userId="a27f7d6a-f034-4578-8764-df3cfd5aa258" providerId="ADAL" clId="{FD95E5D1-5DC5-496D-8DB2-744B269DA918}" dt="2025-06-24T08:15:52.139" v="18" actId="20577"/>
        <pc:sldMkLst>
          <pc:docMk/>
          <pc:sldMk cId="166201208" sldId="293"/>
        </pc:sldMkLst>
        <pc:graphicFrameChg chg="modGraphic">
          <ac:chgData name="Odai SALEH" userId="a27f7d6a-f034-4578-8764-df3cfd5aa258" providerId="ADAL" clId="{FD95E5D1-5DC5-496D-8DB2-744B269DA918}" dt="2025-06-24T08:15:52.139" v="18" actId="20577"/>
          <ac:graphicFrameMkLst>
            <pc:docMk/>
            <pc:sldMk cId="166201208" sldId="293"/>
            <ac:graphicFrameMk id="3" creationId="{F6E79FA4-B056-0241-96B3-B6F10C6E2C4C}"/>
          </ac:graphicFrameMkLst>
        </pc:graphicFrameChg>
      </pc:sldChg>
      <pc:sldChg chg="addSp delSp modSp mod">
        <pc:chgData name="Odai SALEH" userId="a27f7d6a-f034-4578-8764-df3cfd5aa258" providerId="ADAL" clId="{FD95E5D1-5DC5-496D-8DB2-744B269DA918}" dt="2025-06-24T09:48:21.461" v="65" actId="1037"/>
        <pc:sldMkLst>
          <pc:docMk/>
          <pc:sldMk cId="3829754699" sldId="296"/>
        </pc:sldMkLst>
        <pc:picChg chg="del">
          <ac:chgData name="Odai SALEH" userId="a27f7d6a-f034-4578-8764-df3cfd5aa258" providerId="ADAL" clId="{FD95E5D1-5DC5-496D-8DB2-744B269DA918}" dt="2025-06-24T09:47:46.872" v="36" actId="478"/>
          <ac:picMkLst>
            <pc:docMk/>
            <pc:sldMk cId="3829754699" sldId="296"/>
            <ac:picMk id="4" creationId="{56DB2D2D-F011-4260-81C0-91496373BFE6}"/>
          </ac:picMkLst>
        </pc:picChg>
        <pc:picChg chg="add mod">
          <ac:chgData name="Odai SALEH" userId="a27f7d6a-f034-4578-8764-df3cfd5aa258" providerId="ADAL" clId="{FD95E5D1-5DC5-496D-8DB2-744B269DA918}" dt="2025-06-24T09:48:21.461" v="65" actId="1037"/>
          <ac:picMkLst>
            <pc:docMk/>
            <pc:sldMk cId="3829754699" sldId="296"/>
            <ac:picMk id="7" creationId="{A9E30C46-CDF3-7BD8-0B7A-5491AE786A4B}"/>
          </ac:picMkLst>
        </pc:picChg>
      </pc:sldChg>
      <pc:sldChg chg="modSp">
        <pc:chgData name="Odai SALEH" userId="a27f7d6a-f034-4578-8764-df3cfd5aa258" providerId="ADAL" clId="{FD95E5D1-5DC5-496D-8DB2-744B269DA918}" dt="2025-06-24T08:19:13.698" v="35" actId="692"/>
        <pc:sldMkLst>
          <pc:docMk/>
          <pc:sldMk cId="3271408907" sldId="317"/>
        </pc:sldMkLst>
        <pc:graphicFrameChg chg="mod">
          <ac:chgData name="Odai SALEH" userId="a27f7d6a-f034-4578-8764-df3cfd5aa258" providerId="ADAL" clId="{FD95E5D1-5DC5-496D-8DB2-744B269DA918}" dt="2025-06-24T08:19:13.698" v="35" actId="692"/>
          <ac:graphicFrameMkLst>
            <pc:docMk/>
            <pc:sldMk cId="3271408907" sldId="317"/>
            <ac:graphicFrameMk id="2" creationId="{983C6427-569F-9943-8481-780830A19CA6}"/>
          </ac:graphicFrameMkLst>
        </pc:graphicFrameChg>
      </pc:sldChg>
      <pc:sldChg chg="modSp mod">
        <pc:chgData name="Odai SALEH" userId="a27f7d6a-f034-4578-8764-df3cfd5aa258" providerId="ADAL" clId="{FD95E5D1-5DC5-496D-8DB2-744B269DA918}" dt="2025-06-24T08:14:41.541" v="6" actId="33524"/>
        <pc:sldMkLst>
          <pc:docMk/>
          <pc:sldMk cId="1190023647" sldId="334"/>
        </pc:sldMkLst>
        <pc:graphicFrameChg chg="modGraphic">
          <ac:chgData name="Odai SALEH" userId="a27f7d6a-f034-4578-8764-df3cfd5aa258" providerId="ADAL" clId="{FD95E5D1-5DC5-496D-8DB2-744B269DA918}" dt="2025-06-24T08:14:41.541" v="6" actId="33524"/>
          <ac:graphicFrameMkLst>
            <pc:docMk/>
            <pc:sldMk cId="1190023647" sldId="334"/>
            <ac:graphicFrameMk id="5" creationId="{7B1DF986-60B4-D57A-31B2-553FF959D056}"/>
          </ac:graphicFrameMkLst>
        </pc:graphicFrameChg>
      </pc:sldChg>
      <pc:sldChg chg="modSp mod">
        <pc:chgData name="Odai SALEH" userId="a27f7d6a-f034-4578-8764-df3cfd5aa258" providerId="ADAL" clId="{FD95E5D1-5DC5-496D-8DB2-744B269DA918}" dt="2025-06-24T08:15:40.730" v="17" actId="20577"/>
        <pc:sldMkLst>
          <pc:docMk/>
          <pc:sldMk cId="3659892101" sldId="335"/>
        </pc:sldMkLst>
        <pc:graphicFrameChg chg="modGraphic">
          <ac:chgData name="Odai SALEH" userId="a27f7d6a-f034-4578-8764-df3cfd5aa258" providerId="ADAL" clId="{FD95E5D1-5DC5-496D-8DB2-744B269DA918}" dt="2025-06-24T08:15:40.730" v="17" actId="20577"/>
          <ac:graphicFrameMkLst>
            <pc:docMk/>
            <pc:sldMk cId="3659892101" sldId="335"/>
            <ac:graphicFrameMk id="5" creationId="{F6578D61-CC32-5575-F16E-474F49F66CE5}"/>
          </ac:graphicFrameMkLst>
        </pc:graphicFrameChg>
      </pc:sldChg>
      <pc:sldChg chg="modSp mod">
        <pc:chgData name="Odai SALEH" userId="a27f7d6a-f034-4578-8764-df3cfd5aa258" providerId="ADAL" clId="{FD95E5D1-5DC5-496D-8DB2-744B269DA918}" dt="2025-06-24T08:14:29.123" v="5" actId="20577"/>
        <pc:sldMkLst>
          <pc:docMk/>
          <pc:sldMk cId="973603113" sldId="336"/>
        </pc:sldMkLst>
        <pc:graphicFrameChg chg="modGraphic">
          <ac:chgData name="Odai SALEH" userId="a27f7d6a-f034-4578-8764-df3cfd5aa258" providerId="ADAL" clId="{FD95E5D1-5DC5-496D-8DB2-744B269DA918}" dt="2025-06-24T08:14:29.123" v="5" actId="20577"/>
          <ac:graphicFrameMkLst>
            <pc:docMk/>
            <pc:sldMk cId="973603113" sldId="336"/>
            <ac:graphicFrameMk id="5" creationId="{5159B783-D401-A778-9006-42AA2FD2E020}"/>
          </ac:graphicFrameMkLst>
        </pc:graphicFrameChg>
      </pc:sldChg>
      <pc:sldChg chg="modSp mod">
        <pc:chgData name="Odai SALEH" userId="a27f7d6a-f034-4578-8764-df3cfd5aa258" providerId="ADAL" clId="{FD95E5D1-5DC5-496D-8DB2-744B269DA918}" dt="2025-06-24T08:15:28.219" v="16" actId="20577"/>
        <pc:sldMkLst>
          <pc:docMk/>
          <pc:sldMk cId="3717123589" sldId="337"/>
        </pc:sldMkLst>
        <pc:graphicFrameChg chg="mod modGraphic">
          <ac:chgData name="Odai SALEH" userId="a27f7d6a-f034-4578-8764-df3cfd5aa258" providerId="ADAL" clId="{FD95E5D1-5DC5-496D-8DB2-744B269DA918}" dt="2025-06-24T08:15:28.219" v="16" actId="20577"/>
          <ac:graphicFrameMkLst>
            <pc:docMk/>
            <pc:sldMk cId="3717123589" sldId="337"/>
            <ac:graphicFrameMk id="5" creationId="{CA360E01-FBD3-A700-7704-702C08495D7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2.%20rCSI/rCSI%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en-GB" sz="1400" b="0" i="0" u="none" strike="noStrike" kern="1200" spc="0" baseline="0" dirty="0" smtClean="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en-GB"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Coping strategies applied due to a lack of food or money to buy food.</a:t>
            </a:r>
          </a:p>
        </c:rich>
      </c:tx>
      <c:overlay val="0"/>
      <c:spPr>
        <a:noFill/>
        <a:ln>
          <a:noFill/>
        </a:ln>
        <a:effectLst/>
      </c:spPr>
      <c:txPr>
        <a:bodyPr rot="0" spcFirstLastPara="1" vertOverflow="ellipsis" vert="horz" wrap="square" anchor="ctr" anchorCtr="1"/>
        <a:lstStyle/>
        <a:p>
          <a:pPr marL="0" algn="ctr" defTabSz="914400" rtl="0" eaLnBrk="1" latinLnBrk="0" hangingPunct="1">
            <a:defRPr lang="en-GB" sz="1400" b="0" i="0" u="none" strike="noStrike" kern="1200" spc="0" baseline="0" dirty="0" smtClean="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70BA"/>
              </a:solidFill>
              <a:ln>
                <a:noFill/>
              </a:ln>
              <a:effectLst/>
            </c:spPr>
            <c:extLst>
              <c:ext xmlns:c16="http://schemas.microsoft.com/office/drawing/2014/chart" uri="{C3380CC4-5D6E-409C-BE32-E72D297353CC}">
                <c16:uniqueId val="{00000003-2C3B-442A-B3A8-8E86B6873C6C}"/>
              </c:ext>
            </c:extLst>
          </c:dPt>
          <c:dPt>
            <c:idx val="1"/>
            <c:invertIfNegative val="0"/>
            <c:bubble3D val="0"/>
            <c:spPr>
              <a:solidFill>
                <a:srgbClr val="0070BA"/>
              </a:solidFill>
              <a:ln>
                <a:noFill/>
              </a:ln>
              <a:effectLst/>
            </c:spPr>
            <c:extLst>
              <c:ext xmlns:c16="http://schemas.microsoft.com/office/drawing/2014/chart" uri="{C3380CC4-5D6E-409C-BE32-E72D297353CC}">
                <c16:uniqueId val="{00000002-2C3B-442A-B3A8-8E86B6873C6C}"/>
              </c:ext>
            </c:extLst>
          </c:dPt>
          <c:dPt>
            <c:idx val="2"/>
            <c:invertIfNegative val="0"/>
            <c:bubble3D val="0"/>
            <c:spPr>
              <a:solidFill>
                <a:srgbClr val="0070BA"/>
              </a:solidFill>
              <a:ln>
                <a:noFill/>
              </a:ln>
              <a:effectLst/>
            </c:spPr>
            <c:extLst>
              <c:ext xmlns:c16="http://schemas.microsoft.com/office/drawing/2014/chart" uri="{C3380CC4-5D6E-409C-BE32-E72D297353CC}">
                <c16:uniqueId val="{00000001-2C3B-442A-B3A8-8E86B6873C6C}"/>
              </c:ext>
            </c:extLst>
          </c:dPt>
          <c:dPt>
            <c:idx val="3"/>
            <c:invertIfNegative val="0"/>
            <c:bubble3D val="0"/>
            <c:spPr>
              <a:solidFill>
                <a:srgbClr val="0070BA"/>
              </a:solidFill>
              <a:ln>
                <a:noFill/>
              </a:ln>
              <a:effectLst/>
            </c:spPr>
            <c:extLst>
              <c:ext xmlns:c16="http://schemas.microsoft.com/office/drawing/2014/chart" uri="{C3380CC4-5D6E-409C-BE32-E72D297353CC}">
                <c16:uniqueId val="{00000000-2C3B-442A-B3A8-8E86B6873C6C}"/>
              </c:ext>
            </c:extLst>
          </c:dPt>
          <c:dPt>
            <c:idx val="4"/>
            <c:invertIfNegative val="0"/>
            <c:bubble3D val="0"/>
            <c:spPr>
              <a:solidFill>
                <a:srgbClr val="0070BA"/>
              </a:solidFill>
              <a:ln>
                <a:noFill/>
              </a:ln>
              <a:effectLst/>
            </c:spPr>
            <c:extLst>
              <c:ext xmlns:c16="http://schemas.microsoft.com/office/drawing/2014/chart" uri="{C3380CC4-5D6E-409C-BE32-E72D297353CC}">
                <c16:uniqueId val="{00000004-2C3B-442A-B3A8-8E86B6873C6C}"/>
              </c:ext>
            </c:extLst>
          </c:dPt>
          <c:dLbls>
            <c:spPr>
              <a:noFill/>
              <a:ln>
                <a:noFill/>
              </a:ln>
              <a:effectLst/>
            </c:spPr>
            <c:txPr>
              <a:bodyPr rot="0" spcFirstLastPara="1" vertOverflow="ellipsis" vert="horz" wrap="square" anchor="ctr" anchorCtr="1"/>
              <a:lstStyle/>
              <a:p>
                <a:pPr>
                  <a:defRPr sz="900" b="1"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Less preferred and less expensive food</c:v>
                </c:pt>
                <c:pt idx="1">
                  <c:v>Borrowed food or help from relatives/friends</c:v>
                </c:pt>
                <c:pt idx="2">
                  <c:v>Limited portion size of meals</c:v>
                </c:pt>
                <c:pt idx="3">
                  <c:v>Restricted consumption by adults for children</c:v>
                </c:pt>
                <c:pt idx="4">
                  <c:v>Reduced the number of meals per day</c:v>
                </c:pt>
              </c:strCache>
            </c:strRef>
          </c:cat>
          <c:val>
            <c:numRef>
              <c:f>Sheet1!$C$4:$C$8</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FFCF-406E-8E7E-F714E023C4D5}"/>
            </c:ext>
          </c:extLst>
        </c:ser>
        <c:dLbls>
          <c:showLegendKey val="0"/>
          <c:showVal val="0"/>
          <c:showCatName val="0"/>
          <c:showSerName val="0"/>
          <c:showPercent val="0"/>
          <c:showBubbleSize val="0"/>
        </c:dLbls>
        <c:gapWidth val="219"/>
        <c:overlap val="-27"/>
        <c:axId val="800132863"/>
        <c:axId val="1012924383"/>
      </c:barChart>
      <c:catAx>
        <c:axId val="800132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12924383"/>
        <c:crosses val="autoZero"/>
        <c:auto val="1"/>
        <c:lblAlgn val="ctr"/>
        <c:lblOffset val="100"/>
        <c:noMultiLvlLbl val="0"/>
      </c:catAx>
      <c:valAx>
        <c:axId val="101292438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0132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fr-FR" sz="14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r>
              <a:rPr lang="fr-FR" sz="1400" b="0" i="0" u="none" strike="noStrike" kern="1200" spc="0" baseline="0" dirty="0" err="1">
                <a:solidFill>
                  <a:srgbClr val="0070BA"/>
                </a:solidFill>
                <a:latin typeface="Open Sans" panose="020B0606030504020204" pitchFamily="34" charset="0"/>
                <a:ea typeface="Open Sans" panose="020B0606030504020204" pitchFamily="34" charset="0"/>
                <a:cs typeface="Open Sans" panose="020B0606030504020204" pitchFamily="34" charset="0"/>
              </a:rPr>
              <a:t>Average</a:t>
            </a:r>
            <a:r>
              <a:rPr lang="fr-FR"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 </a:t>
            </a:r>
            <a:r>
              <a:rPr lang="fr-FR" sz="1400" b="0" i="0" u="none" strike="noStrike" kern="1200" spc="0" baseline="0" dirty="0" err="1">
                <a:solidFill>
                  <a:srgbClr val="0070BA"/>
                </a:solidFill>
                <a:latin typeface="Open Sans" panose="020B0606030504020204" pitchFamily="34" charset="0"/>
                <a:ea typeface="Open Sans" panose="020B0606030504020204" pitchFamily="34" charset="0"/>
                <a:cs typeface="Open Sans" panose="020B0606030504020204" pitchFamily="34" charset="0"/>
              </a:rPr>
              <a:t>rCSI</a:t>
            </a:r>
            <a:r>
              <a:rPr lang="fr-FR" sz="1400" b="0" i="0" u="none" strike="noStrike" kern="1200" spc="0" baseline="0" dirty="0">
                <a:solidFill>
                  <a:srgbClr val="0070BA"/>
                </a:solidFill>
                <a:latin typeface="Open Sans" panose="020B0606030504020204" pitchFamily="34" charset="0"/>
                <a:ea typeface="Open Sans" panose="020B0606030504020204" pitchFamily="34" charset="0"/>
                <a:cs typeface="Open Sans" panose="020B0606030504020204" pitchFamily="34" charset="0"/>
              </a:rPr>
              <a:t> trends</a:t>
            </a:r>
          </a:p>
        </c:rich>
      </c:tx>
      <c:overlay val="0"/>
      <c:spPr>
        <a:noFill/>
        <a:ln>
          <a:noFill/>
        </a:ln>
        <a:effectLst/>
      </c:spPr>
      <c:txPr>
        <a:bodyPr rot="0" spcFirstLastPara="1" vertOverflow="ellipsis" vert="horz" wrap="square" anchor="ctr" anchorCtr="1"/>
        <a:lstStyle/>
        <a:p>
          <a:pPr>
            <a:defRPr lang="fr-FR" sz="14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spPr>
            <a:ln w="28575" cap="rnd">
              <a:solidFill>
                <a:srgbClr val="0070BA"/>
              </a:solidFill>
              <a:round/>
            </a:ln>
            <a:effectLst/>
          </c:spPr>
          <c:marker>
            <c:symbol val="circle"/>
            <c:size val="5"/>
            <c:spPr>
              <a:solidFill>
                <a:srgbClr val="0070BA"/>
              </a:solidFill>
              <a:ln w="9525">
                <a:solidFill>
                  <a:srgbClr val="0070BA"/>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spc="0" baseline="0">
                <a:solidFill>
                  <a:srgbClr val="0070BA"/>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04/05/2026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A6DD-2E17-9EEB-4E66-CD37E29D1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76D77-A9C8-E3CA-37DC-8EF61EDF3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7FA4A-1DBB-596E-9899-BDC77D9693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43C6C-BBF8-0F13-F327-F1F99275D8C1}"/>
              </a:ext>
            </a:extLst>
          </p:cNvPr>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306028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increases the short-term food availability by relying on help from friends or relatives in the form of food or money to buy food.</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urveydesigner.vam.wfp.org/design/surve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12.png"/><Relationship Id="rId4" Type="http://schemas.openxmlformats.org/officeDocument/2006/relationships/hyperlink" Target="https://github.com/WFP-VAM/RAMResourcesScripts/blob/main/Indicators/Reduced-coping-strategy-index/rCSI-indicator.sp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vamresources.manuals.wfp.org/docs/reduced-coping-strategies-inde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urces.vam.wfp.org/data-analysis/quantitative/food-security/food-consumption-score-nutritional-quality-analys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wfp.org/api/documents/WFP-0000134704/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7771091" cy="1015068"/>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34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Reduced Coping Strategies Index (</a:t>
            </a:r>
            <a:r>
              <a:rPr lang="en-GB" sz="3400" err="1">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rCSI</a:t>
            </a:r>
            <a:r>
              <a:rPr lang="en-GB" sz="34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a:t>
            </a:r>
            <a:br>
              <a:rPr lang="en-GB">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9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June</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1</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dirty="0">
                <a:latin typeface="Open Sans"/>
                <a:ea typeface="Open Sans"/>
                <a:cs typeface="Open Sans"/>
              </a:rPr>
              <a:t>After experiencing a shock, households may change their diet. For instance, households might switch from more preferred foods to cheaper, less preferred substitutes. </a:t>
            </a:r>
            <a:endParaRPr lang="en-US" spc="60" dirty="0"/>
          </a:p>
          <a:p>
            <a:pPr marL="0" indent="0">
              <a:buNone/>
            </a:pPr>
            <a:endParaRPr lang="en-US" sz="18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rtlCol="0">
            <a:spAutoFit/>
          </a:bodyPr>
          <a:lstStyle/>
          <a:p>
            <a:pPr algn="ctr"/>
            <a:r>
              <a:rPr lang="en-US" b="1"/>
              <a:t>DIETARY CHANGE </a:t>
            </a:r>
          </a:p>
        </p:txBody>
      </p:sp>
      <p:graphicFrame>
        <p:nvGraphicFramePr>
          <p:cNvPr id="5" name="Table 4">
            <a:extLst>
              <a:ext uri="{FF2B5EF4-FFF2-40B4-BE49-F238E27FC236}">
                <a16:creationId xmlns:a16="http://schemas.microsoft.com/office/drawing/2014/main" id="{701F6C73-F083-739B-B42F-B99855A7125F}"/>
              </a:ext>
            </a:extLst>
          </p:cNvPr>
          <p:cNvGraphicFramePr>
            <a:graphicFrameLocks noGrp="1"/>
          </p:cNvGraphicFramePr>
          <p:nvPr>
            <p:extLst>
              <p:ext uri="{D42A27DB-BD31-4B8C-83A1-F6EECF244321}">
                <p14:modId xmlns:p14="http://schemas.microsoft.com/office/powerpoint/2010/main" val="3562132768"/>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10" name="Rectangle 9">
            <a:extLst>
              <a:ext uri="{FF2B5EF4-FFF2-40B4-BE49-F238E27FC236}">
                <a16:creationId xmlns:a16="http://schemas.microsoft.com/office/drawing/2014/main" id="{E723EC2E-E3E4-433C-B9C6-FF4FC9E2EA81}"/>
              </a:ext>
            </a:extLst>
          </p:cNvPr>
          <p:cNvSpPr/>
          <p:nvPr/>
        </p:nvSpPr>
        <p:spPr>
          <a:xfrm>
            <a:off x="1223011" y="3604859"/>
            <a:ext cx="9950884" cy="41849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18091" y="386327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1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Probing questions should be applied during interviews to better understand unusual household coping </a:t>
            </a:r>
            <a:r>
              <a:rPr lang="en-US" spc="60" err="1">
                <a:latin typeface="Open Sans"/>
                <a:ea typeface="Open Sans"/>
                <a:cs typeface="Open Sans"/>
              </a:rPr>
              <a:t>behaviours</a:t>
            </a:r>
            <a:r>
              <a:rPr lang="en-US" spc="60">
                <a:latin typeface="Open Sans"/>
                <a:ea typeface="Open Sans"/>
                <a:cs typeface="Open Sans"/>
              </a:rPr>
              <a:t>. </a:t>
            </a:r>
            <a:endParaRPr lang="en-US" spc="60"/>
          </a:p>
          <a:p>
            <a:pPr marL="0" indent="0">
              <a:buNone/>
            </a:pPr>
            <a:r>
              <a:rPr lang="en-US" spc="60">
                <a:latin typeface="Open Sans"/>
                <a:ea typeface="Open Sans"/>
                <a:cs typeface="Open Sans"/>
              </a:rPr>
              <a:t>For example, if a household reported relying on less preferred and less expensive food daily in the past 7 days,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“Is this commonly done by your household?” </a:t>
            </a: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“And how does this compare with the most recent shock?"  </a:t>
            </a:r>
            <a:endParaRPr lang="en-US" b="1" spc="60">
              <a:solidFill>
                <a:schemeClr val="accent2"/>
              </a:solidFill>
            </a:endParaRP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1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a household is used to buying a certain quality of foods such as vegetables and fruits, but due to lack of money, the household had to purchase less fresh or poorer quality substitutes as they are usually cheaper</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 household does not prefer a specific type of food and does not like to eat it at all but has to do so due to a shortfall in food or money, then this strategy can be considered as applied.</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 household is buying cheaper or low-quality foods as a normal practice or out of lack of knowledge about healthy habits (not due to food shortages), then it is </a:t>
            </a:r>
            <a:r>
              <a:rPr lang="en-US" sz="2200" b="1" spc="60" dirty="0">
                <a:latin typeface="Open Sans"/>
                <a:ea typeface="Open Sans"/>
                <a:cs typeface="Open Sans"/>
              </a:rPr>
              <a:t>NOT</a:t>
            </a:r>
            <a:r>
              <a:rPr lang="en-US" sz="2200" spc="60" dirty="0">
                <a:latin typeface="Open Sans"/>
                <a:ea typeface="Open Sans"/>
                <a:cs typeface="Open Sans"/>
              </a:rPr>
              <a:t> counted as an applied strategy.</a:t>
            </a:r>
          </a:p>
          <a:p>
            <a:pPr marL="0" indent="0">
              <a:buNone/>
            </a:pPr>
            <a:endParaRPr lang="en-US" sz="2200" spc="60" dirty="0"/>
          </a:p>
          <a:p>
            <a:pPr marL="0" indent="0">
              <a:buNone/>
            </a:pPr>
            <a:endParaRPr lang="en-US" sz="18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en-US" b="1"/>
              <a:t>DIETARY CHANGE </a:t>
            </a:r>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2</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73661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Second, a household can attempt to increase its food supplies using short-term strategies that are not sustainable over a long period. Typical examples include borrowing or purchasing on credit. </a:t>
            </a:r>
            <a:endParaRPr lang="en-GB" dirty="0">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INCREASING FOOD AVAILABILITY</a:t>
            </a:r>
          </a:p>
        </p:txBody>
      </p:sp>
      <p:graphicFrame>
        <p:nvGraphicFramePr>
          <p:cNvPr id="5" name="Table 4">
            <a:extLst>
              <a:ext uri="{FF2B5EF4-FFF2-40B4-BE49-F238E27FC236}">
                <a16:creationId xmlns:a16="http://schemas.microsoft.com/office/drawing/2014/main" id="{7B1DF986-60B4-D57A-31B2-553FF959D056}"/>
              </a:ext>
            </a:extLst>
          </p:cNvPr>
          <p:cNvGraphicFramePr>
            <a:graphicFrameLocks noGrp="1"/>
          </p:cNvGraphicFramePr>
          <p:nvPr>
            <p:extLst>
              <p:ext uri="{D42A27DB-BD31-4B8C-83A1-F6EECF244321}">
                <p14:modId xmlns:p14="http://schemas.microsoft.com/office/powerpoint/2010/main" val="3329952890"/>
              </p:ext>
            </p:extLst>
          </p:nvPr>
        </p:nvGraphicFramePr>
        <p:xfrm>
          <a:off x="829641" y="2627516"/>
          <a:ext cx="10646079"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99690">
                  <a:extLst>
                    <a:ext uri="{9D8B030D-6E8A-4147-A177-3AD203B41FA5}">
                      <a16:colId xmlns:a16="http://schemas.microsoft.com/office/drawing/2014/main" val="3142586331"/>
                    </a:ext>
                  </a:extLst>
                </a:gridCol>
                <a:gridCol w="2377440">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E8C4A758-99C2-26F1-24FE-E07BD8A53FFA}"/>
              </a:ext>
            </a:extLst>
          </p:cNvPr>
          <p:cNvSpPr/>
          <p:nvPr/>
        </p:nvSpPr>
        <p:spPr>
          <a:xfrm>
            <a:off x="1314450" y="3993480"/>
            <a:ext cx="10139347" cy="42992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A606AAD-FDA0-C71B-C406-02C732E1C2C7}"/>
              </a:ext>
            </a:extLst>
          </p:cNvPr>
          <p:cNvCxnSpPr>
            <a:cxnSpLocks/>
          </p:cNvCxnSpPr>
          <p:nvPr/>
        </p:nvCxnSpPr>
        <p:spPr>
          <a:xfrm>
            <a:off x="209531" y="425189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2 PROBING example </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If a household reported borrowing food or relying on help from friends or relatives in the past 7 days, then probe: </a:t>
            </a:r>
            <a:endParaRPr lang="en-US" spc="60"/>
          </a:p>
          <a:p>
            <a:pPr marL="0" indent="0">
              <a:buFont typeface="Arial"/>
              <a:buNone/>
            </a:pP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Font typeface="Arial"/>
              <a:buNone/>
            </a:pPr>
            <a:r>
              <a:rPr lang="en-US" b="1" spc="60">
                <a:solidFill>
                  <a:schemeClr val="accent2"/>
                </a:solidFill>
                <a:latin typeface="Open Sans"/>
                <a:ea typeface="Open Sans"/>
                <a:cs typeface="Open Sans"/>
              </a:rPr>
              <a:t>“What was the main reason for this?”</a:t>
            </a:r>
          </a:p>
          <a:p>
            <a:pPr marL="0" indent="0" algn="ctr">
              <a:buNone/>
            </a:pPr>
            <a:endParaRPr lang="en-US" b="1" spc="60">
              <a:solidFill>
                <a:schemeClr val="accent2"/>
              </a:solidFill>
            </a:endParaRPr>
          </a:p>
          <a:p>
            <a:pPr marL="0" indent="0" algn="ctr">
              <a:buNone/>
            </a:pPr>
            <a:r>
              <a:rPr lang="en-US" b="1" spc="60">
                <a:solidFill>
                  <a:schemeClr val="accent2"/>
                </a:solidFill>
              </a:rPr>
              <a:t>“Is this commonly done by your household?” </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2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a household reported having to rely on this strategy in the last 7 days due to their inability to acquire food during this time, then this household had relied on this strategy. </a:t>
            </a:r>
            <a:endParaRPr lang="en-US" sz="2200" spc="60" dirty="0"/>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However, if a household had to borrow some vegetables from a </a:t>
            </a:r>
            <a:r>
              <a:rPr lang="en-US" sz="2200" spc="60" dirty="0" err="1">
                <a:latin typeface="Open Sans"/>
                <a:ea typeface="Open Sans"/>
                <a:cs typeface="Open Sans"/>
              </a:rPr>
              <a:t>neighbour</a:t>
            </a:r>
            <a:r>
              <a:rPr lang="en-US" sz="2200" spc="60" dirty="0">
                <a:latin typeface="Open Sans"/>
                <a:ea typeface="Open Sans"/>
                <a:cs typeface="Open Sans"/>
              </a:rPr>
              <a:t> or friend because they had forgotten to buy them from the market, then it is </a:t>
            </a:r>
            <a:r>
              <a:rPr lang="en-US" sz="2200" b="1" spc="60" dirty="0">
                <a:latin typeface="Open Sans"/>
                <a:ea typeface="Open Sans"/>
                <a:cs typeface="Open Sans"/>
              </a:rPr>
              <a:t>NOT</a:t>
            </a:r>
            <a:r>
              <a:rPr lang="en-US" sz="2200" spc="60" dirty="0">
                <a:latin typeface="Open Sans"/>
                <a:ea typeface="Open Sans"/>
                <a:cs typeface="Open Sans"/>
              </a:rPr>
              <a:t> considered a strategy (as it was not due to a lack of money to purchase them).</a:t>
            </a:r>
            <a:endParaRPr lang="en-US" sz="1800" spc="60" dirty="0">
              <a:latin typeface="Open Sans"/>
              <a:ea typeface="Open Sans"/>
              <a:cs typeface="Open Sans"/>
            </a:endParaRPr>
          </a:p>
          <a:p>
            <a:pPr marL="0" indent="0">
              <a:buNone/>
            </a:pPr>
            <a:endParaRPr lang="en-GB" sz="1800" dirty="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366969"/>
          </a:xfrm>
          <a:prstGeom prst="rect">
            <a:avLst/>
          </a:prstGeom>
          <a:noFill/>
          <a:ln w="57150">
            <a:solidFill>
              <a:schemeClr val="bg1">
                <a:lumMod val="50000"/>
              </a:schemeClr>
            </a:solidFill>
          </a:ln>
        </p:spPr>
        <p:txBody>
          <a:bodyPr wrap="square" rtlCol="0">
            <a:spAutoFit/>
          </a:bodyPr>
          <a:lstStyle/>
          <a:p>
            <a:pPr algn="ctr"/>
            <a:r>
              <a:rPr lang="en-US" b="1"/>
              <a:t>DIETARY CHANGE </a:t>
            </a:r>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3</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Third, households can attempt to manage the shortfall by rationing the food available to them by cutting the portion size of meals. This allows them to stretch out the available food. </a:t>
            </a:r>
            <a:endParaRPr lang="en-GB" dirty="0">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5159B783-D401-A778-9006-42AA2FD2E020}"/>
              </a:ext>
            </a:extLst>
          </p:cNvPr>
          <p:cNvGraphicFramePr>
            <a:graphicFrameLocks noGrp="1"/>
          </p:cNvGraphicFramePr>
          <p:nvPr>
            <p:extLst>
              <p:ext uri="{D42A27DB-BD31-4B8C-83A1-F6EECF244321}">
                <p14:modId xmlns:p14="http://schemas.microsoft.com/office/powerpoint/2010/main" val="322743610"/>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B805EA8E-24A2-3E02-1E64-348B26E13D23}"/>
              </a:ext>
            </a:extLst>
          </p:cNvPr>
          <p:cNvSpPr/>
          <p:nvPr/>
        </p:nvSpPr>
        <p:spPr>
          <a:xfrm>
            <a:off x="1223011" y="4416390"/>
            <a:ext cx="9950884" cy="39324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CAB9C5-2E31-F144-CFF9-FB737D50710C}"/>
              </a:ext>
            </a:extLst>
          </p:cNvPr>
          <p:cNvCxnSpPr>
            <a:cxnSpLocks/>
          </p:cNvCxnSpPr>
          <p:nvPr/>
        </p:nvCxnSpPr>
        <p:spPr>
          <a:xfrm>
            <a:off x="118091" y="465194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3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For example, if a household reported reducing the portion size of meals within the last 7 days, then probe: </a:t>
            </a:r>
            <a:endParaRPr lang="en-US"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“Is this the usual portion of food that the household used to consume?” </a:t>
            </a:r>
            <a:endParaRPr lang="en-US" b="1" spc="60">
              <a:solidFill>
                <a:schemeClr val="accent2"/>
              </a:solidFill>
            </a:endParaRPr>
          </a:p>
          <a:p>
            <a:pPr marL="0" indent="0" algn="ctr">
              <a:buFont typeface="Arial"/>
              <a:buNone/>
            </a:pP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“Why did you reduce the portion of food (was it due to lack of food or money?)”</a:t>
            </a:r>
          </a:p>
        </p:txBody>
      </p:sp>
    </p:spTree>
    <p:extLst>
      <p:ext uri="{BB962C8B-B14F-4D97-AF65-F5344CB8AC3E}">
        <p14:creationId xmlns:p14="http://schemas.microsoft.com/office/powerpoint/2010/main" val="236951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3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If a household used to cook and eat 5 cups of rice, but due to lack of food or money, they had to cook 3 cups of rice, then the household had applied this coping strategy. </a:t>
            </a:r>
            <a:endParaRPr lang="en-US" sz="2200" spc="60"/>
          </a:p>
          <a:p>
            <a:pPr>
              <a:buFont typeface="Wingdings" panose="05000000000000000000" pitchFamily="2" charset="2"/>
              <a:buChar char="v"/>
            </a:pPr>
            <a:endParaRPr lang="en-US" sz="2200" spc="60"/>
          </a:p>
          <a:p>
            <a:pPr>
              <a:buFont typeface="Wingdings" panose="05000000000000000000" pitchFamily="2" charset="2"/>
              <a:buChar char="v"/>
            </a:pPr>
            <a:r>
              <a:rPr lang="en-US" sz="2200" spc="60">
                <a:latin typeface="Open Sans"/>
                <a:ea typeface="Open Sans"/>
                <a:cs typeface="Open Sans"/>
              </a:rPr>
              <a:t> If the household reduced the portion of staples (or any other food group) in their household, due to health reasons, or because they are on diet, then the strategy is </a:t>
            </a:r>
            <a:r>
              <a:rPr lang="en-US" sz="2200" b="1" spc="60">
                <a:latin typeface="Open Sans"/>
                <a:ea typeface="Open Sans"/>
                <a:cs typeface="Open Sans"/>
              </a:rPr>
              <a:t>NOT</a:t>
            </a:r>
            <a:r>
              <a:rPr lang="en-US" sz="2200" spc="60">
                <a:latin typeface="Open Sans"/>
                <a:ea typeface="Open Sans"/>
                <a:cs typeface="Open Sans"/>
              </a:rPr>
              <a:t> considered as used.</a:t>
            </a:r>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10875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4</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Fourth, and the most severe of all reduced coping strategies is the reduction in quantities consumed by adults (often mothers) to leave enough food for children in the household. </a:t>
            </a:r>
            <a:endParaRPr lang="en-GB" dirty="0">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CA360E01-FBD3-A700-7704-702C08495D7D}"/>
              </a:ext>
            </a:extLst>
          </p:cNvPr>
          <p:cNvGraphicFramePr>
            <a:graphicFrameLocks noGrp="1"/>
          </p:cNvGraphicFramePr>
          <p:nvPr>
            <p:extLst>
              <p:ext uri="{D42A27DB-BD31-4B8C-83A1-F6EECF244321}">
                <p14:modId xmlns:p14="http://schemas.microsoft.com/office/powerpoint/2010/main" val="984644754"/>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19680">
                  <a:extLst>
                    <a:ext uri="{9D8B030D-6E8A-4147-A177-3AD203B41FA5}">
                      <a16:colId xmlns:a16="http://schemas.microsoft.com/office/drawing/2014/main" val="3142586331"/>
                    </a:ext>
                  </a:extLst>
                </a:gridCol>
                <a:gridCol w="224706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Open Sans" panose="020B0606030504020204" pitchFamily="34" charset="0"/>
                          <a:ea typeface="Calibri" panose="020F0502020204030204" pitchFamily="34" charset="0"/>
                          <a:cs typeface="Arial" panose="020B0604020202020204" pitchFamily="34" charset="0"/>
                        </a:rPr>
                        <a:t>|____|</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9BF0828E-0272-8BB9-2BF6-22264CB04413}"/>
              </a:ext>
            </a:extLst>
          </p:cNvPr>
          <p:cNvSpPr/>
          <p:nvPr/>
        </p:nvSpPr>
        <p:spPr>
          <a:xfrm>
            <a:off x="1223011" y="4805009"/>
            <a:ext cx="9950884" cy="42992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9C341272-9B3E-2A96-9541-16AB5AA2837E}"/>
              </a:ext>
            </a:extLst>
          </p:cNvPr>
          <p:cNvCxnSpPr>
            <a:cxnSpLocks/>
          </p:cNvCxnSpPr>
          <p:nvPr/>
        </p:nvCxnSpPr>
        <p:spPr>
          <a:xfrm>
            <a:off x="118091" y="506342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dirty="0">
              <a:solidFill>
                <a:srgbClr val="000000"/>
              </a:solidFill>
              <a:latin typeface="Open Sans" panose="020B0606030504020204" pitchFamily="34" charset="0"/>
            </a:endParaRPr>
          </a:p>
          <a:p>
            <a:pPr marL="0" indent="0">
              <a:lnSpc>
                <a:spcPts val="2700"/>
              </a:lnSpc>
              <a:buNone/>
            </a:pPr>
            <a:endParaRPr lang="en-US" sz="1800" b="0" i="0" dirty="0">
              <a:solidFill>
                <a:srgbClr val="000000"/>
              </a:solidFill>
              <a:effectLst/>
              <a:latin typeface="Open Sans" panose="020B0606030504020204" pitchFamily="34" charset="0"/>
            </a:endParaRPr>
          </a:p>
          <a:p>
            <a:pPr marL="0" indent="0">
              <a:lnSpc>
                <a:spcPts val="2700"/>
              </a:lnSpc>
              <a:buNone/>
            </a:pPr>
            <a:r>
              <a:rPr lang="en-US" sz="2400" spc="60" dirty="0"/>
              <a:t>The audience of this PowerPoint can range from enumerators to RAM and </a:t>
            </a:r>
            <a:r>
              <a:rPr lang="en-US" sz="2400" spc="60" dirty="0" err="1"/>
              <a:t>Programme</a:t>
            </a:r>
            <a:r>
              <a:rPr lang="en-US" sz="2400" spc="60" dirty="0"/>
              <a:t> staff in various offices. It can also be used for the training of partners or service providers. </a:t>
            </a:r>
          </a:p>
          <a:p>
            <a:pPr marL="0" indent="0">
              <a:lnSpc>
                <a:spcPts val="2700"/>
              </a:lnSpc>
              <a:buNone/>
            </a:pPr>
            <a:endParaRPr lang="en-US" sz="2400" spc="60" dirty="0"/>
          </a:p>
          <a:p>
            <a:pPr marL="0" indent="0">
              <a:lnSpc>
                <a:spcPts val="2700"/>
              </a:lnSpc>
              <a:buNone/>
            </a:pPr>
            <a:r>
              <a:rPr lang="en-US" sz="2400" spc="60" dirty="0"/>
              <a:t>Slide sections have been inserted to assist in the selection of material.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4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dirty="0">
                <a:latin typeface="Open Sans"/>
                <a:ea typeface="Open Sans"/>
                <a:cs typeface="Open Sans"/>
              </a:rPr>
              <a:t>For example, if a household reported that the adults had restricted their consumption in the past 7 days to allow children to eat, then probe: </a:t>
            </a:r>
            <a:endParaRPr lang="en-US" spc="60" dirty="0"/>
          </a:p>
          <a:p>
            <a:pPr marL="0" indent="0">
              <a:buFont typeface="Arial"/>
              <a:buNone/>
            </a:pPr>
            <a:endParaRPr lang="en-US" sz="1800" spc="60" dirty="0"/>
          </a:p>
          <a:p>
            <a:pPr marL="0" indent="0" algn="ctr">
              <a:buNone/>
            </a:pPr>
            <a:r>
              <a:rPr lang="en-US" b="1" spc="60" dirty="0">
                <a:solidFill>
                  <a:schemeClr val="accent2"/>
                </a:solidFill>
                <a:latin typeface="Open Sans"/>
                <a:ea typeface="Open Sans"/>
                <a:cs typeface="Open Sans"/>
              </a:rPr>
              <a:t>“Do you have children in your household?” </a:t>
            </a:r>
            <a:endParaRPr lang="en-US" b="1" spc="60" dirty="0">
              <a:solidFill>
                <a:schemeClr val="accent2"/>
              </a:solidFill>
            </a:endParaRPr>
          </a:p>
          <a:p>
            <a:pPr marL="0" indent="0" algn="ctr">
              <a:buFont typeface="Arial"/>
              <a:buNone/>
            </a:pPr>
            <a:endParaRPr lang="en-US" b="1" spc="60" dirty="0">
              <a:solidFill>
                <a:schemeClr val="accent2"/>
              </a:solidFill>
            </a:endParaRPr>
          </a:p>
          <a:p>
            <a:pPr marL="0" indent="0" algn="ctr">
              <a:buNone/>
            </a:pPr>
            <a:r>
              <a:rPr lang="en-US" b="1" spc="60" dirty="0">
                <a:solidFill>
                  <a:schemeClr val="accent2"/>
                </a:solidFill>
                <a:latin typeface="Open Sans"/>
                <a:ea typeface="Open Sans"/>
                <a:cs typeface="Open Sans"/>
              </a:rPr>
              <a:t>“Why did the adults in the household eat less in the past 7 days?” </a:t>
            </a:r>
            <a:endParaRPr lang="en-US" b="1" spc="60" dirty="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4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dirty="0">
                <a:latin typeface="Open Sans"/>
                <a:ea typeface="Open Sans"/>
                <a:cs typeface="Open Sans"/>
              </a:rPr>
              <a:t> If the household does not have children, the answer should be zero.</a:t>
            </a:r>
          </a:p>
          <a:p>
            <a:pPr marL="0" indent="0">
              <a:buNone/>
            </a:pPr>
            <a:endParaRPr lang="en-US" sz="2200" spc="60" dirty="0"/>
          </a:p>
          <a:p>
            <a:pPr>
              <a:buFont typeface="Wingdings" panose="05000000000000000000" pitchFamily="2" charset="2"/>
              <a:buChar char="v"/>
            </a:pPr>
            <a:r>
              <a:rPr lang="en-US" sz="2200" spc="60" dirty="0">
                <a:latin typeface="Open Sans"/>
                <a:ea typeface="Open Sans"/>
                <a:cs typeface="Open Sans"/>
              </a:rPr>
              <a:t> If adults within the household, such as mothers, do this as a normal practice and did not lack food then the household did </a:t>
            </a:r>
            <a:r>
              <a:rPr lang="en-US" sz="2200" b="1" spc="60" dirty="0">
                <a:latin typeface="Open Sans"/>
                <a:ea typeface="Open Sans"/>
                <a:cs typeface="Open Sans"/>
              </a:rPr>
              <a:t>NOT </a:t>
            </a:r>
            <a:r>
              <a:rPr lang="en-US" sz="2200" spc="60" dirty="0">
                <a:latin typeface="Open Sans"/>
                <a:ea typeface="Open Sans"/>
                <a:cs typeface="Open Sans"/>
              </a:rPr>
              <a:t>apply this strategy. </a:t>
            </a:r>
            <a:endParaRPr lang="en-US" sz="2200" spc="60" dirty="0"/>
          </a:p>
          <a:p>
            <a:pPr>
              <a:buFont typeface="Wingdings" panose="05000000000000000000" pitchFamily="2" charset="2"/>
              <a:buChar char="v"/>
            </a:pPr>
            <a:endParaRPr lang="en-US" sz="2200" spc="60" dirty="0"/>
          </a:p>
          <a:p>
            <a:pPr marL="0" indent="0">
              <a:buNone/>
            </a:pPr>
            <a:endParaRPr lang="en-GB" sz="1800" dirty="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26477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5</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latin typeface="Open Sans"/>
                <a:ea typeface="Open Sans"/>
                <a:cs typeface="Open Sans"/>
              </a:rPr>
              <a:t>Fifth, if the available food is still inadequate to meet needs, households can try to reduce the number of meals eaten per day. For example, skipping breakfast and extending the time until lunch in order to have two meals instead of three per day. </a:t>
            </a:r>
            <a:endParaRPr lang="en-GB" dirty="0">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graphicFrame>
        <p:nvGraphicFramePr>
          <p:cNvPr id="5" name="Table 4">
            <a:extLst>
              <a:ext uri="{FF2B5EF4-FFF2-40B4-BE49-F238E27FC236}">
                <a16:creationId xmlns:a16="http://schemas.microsoft.com/office/drawing/2014/main" id="{F6578D61-CC32-5575-F16E-474F49F66CE5}"/>
              </a:ext>
            </a:extLst>
          </p:cNvPr>
          <p:cNvGraphicFramePr>
            <a:graphicFrameLocks noGrp="1"/>
          </p:cNvGraphicFramePr>
          <p:nvPr>
            <p:extLst>
              <p:ext uri="{D42A27DB-BD31-4B8C-83A1-F6EECF244321}">
                <p14:modId xmlns:p14="http://schemas.microsoft.com/office/powerpoint/2010/main" val="3392213235"/>
              </p:ext>
            </p:extLst>
          </p:nvPr>
        </p:nvGraphicFramePr>
        <p:xfrm>
          <a:off x="738201" y="2616086"/>
          <a:ext cx="10435693" cy="3208798"/>
        </p:xfrm>
        <a:graphic>
          <a:graphicData uri="http://schemas.openxmlformats.org/drawingml/2006/table">
            <a:tbl>
              <a:tblPr firstRow="1" firstCol="1" bandRow="1"/>
              <a:tblGrid>
                <a:gridCol w="468949">
                  <a:extLst>
                    <a:ext uri="{9D8B030D-6E8A-4147-A177-3AD203B41FA5}">
                      <a16:colId xmlns:a16="http://schemas.microsoft.com/office/drawing/2014/main" val="437120839"/>
                    </a:ext>
                  </a:extLst>
                </a:gridCol>
                <a:gridCol w="7765400">
                  <a:extLst>
                    <a:ext uri="{9D8B030D-6E8A-4147-A177-3AD203B41FA5}">
                      <a16:colId xmlns:a16="http://schemas.microsoft.com/office/drawing/2014/main" val="3142586331"/>
                    </a:ext>
                  </a:extLst>
                </a:gridCol>
                <a:gridCol w="2201344">
                  <a:extLst>
                    <a:ext uri="{9D8B030D-6E8A-4147-A177-3AD203B41FA5}">
                      <a16:colId xmlns:a16="http://schemas.microsoft.com/office/drawing/2014/main" val="1455674971"/>
                    </a:ext>
                  </a:extLst>
                </a:gridCol>
              </a:tblGrid>
              <a:tr h="978495">
                <a:tc gridSpan="2">
                  <a:txBody>
                    <a:bodyPr/>
                    <a:lstStyle/>
                    <a:p>
                      <a:pPr algn="l">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a:txBody>
                    <a:bodyPr/>
                    <a:lstStyle/>
                    <a:p>
                      <a:pPr algn="ctr">
                        <a:lnSpc>
                          <a:spcPct val="115000"/>
                        </a:lnSpc>
                      </a:pPr>
                      <a: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2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1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endParaRPr lang="en-GB" sz="11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375182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1.</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rely on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less preferred and less expensive food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0425347"/>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2.</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borrow food or rely on help from a relative or friend</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183450"/>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3.</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limit portion size of meals at mealtimes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075175"/>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4.</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last 7 days</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restrict consumption by adults in order for small children to eat </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6017973"/>
                  </a:ext>
                </a:extLst>
              </a:tr>
              <a:tr h="408316">
                <a:tc>
                  <a:txBody>
                    <a:bodyPr/>
                    <a:lstStyle/>
                    <a:p>
                      <a:pPr algn="l">
                        <a:lnSpc>
                          <a:spcPct val="115000"/>
                        </a:lnSpc>
                      </a:pPr>
                      <a:r>
                        <a:rPr lang="en-GB" sz="12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5.</a:t>
                      </a:r>
                      <a:endParaRPr lang="en-GB" sz="12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a:lnSpc>
                          <a:spcPct val="115000"/>
                        </a:lnSpc>
                      </a:pP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During the last 7 days, were there days (and, if so, how many) when your household had to </a:t>
                      </a:r>
                      <a:r>
                        <a:rPr lang="en-GB" sz="1200" b="1"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reduce number of meals eaten in a day</a:t>
                      </a:r>
                      <a:r>
                        <a:rPr lang="en-GB" sz="1200" kern="100"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 to cope with a lack of food or money to buy it?</a:t>
                      </a:r>
                      <a:endParaRPr lang="en-GB" sz="12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dirty="0">
                          <a:effectLst/>
                          <a:latin typeface="Open Sans" panose="020B0606030504020204" pitchFamily="34" charset="0"/>
                          <a:ea typeface="Calibri" panose="020F0502020204030204" pitchFamily="34" charset="0"/>
                          <a:cs typeface="Arial" panose="020B0604020202020204" pitchFamily="34" charset="0"/>
                        </a:rPr>
                        <a:t>|____|</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53835"/>
                  </a:ext>
                </a:extLst>
              </a:tr>
              <a:tr h="188723">
                <a:tc gridSpan="2">
                  <a:txBody>
                    <a:bodyPr/>
                    <a:lstStyle/>
                    <a:p>
                      <a:pPr algn="l">
                        <a:lnSpc>
                          <a:spcPct val="115000"/>
                        </a:lnSpc>
                      </a:pPr>
                      <a:r>
                        <a:rPr lang="en-GB" sz="8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4609107"/>
                  </a:ext>
                </a:extLst>
              </a:tr>
            </a:tbl>
          </a:graphicData>
        </a:graphic>
      </p:graphicFrame>
      <p:sp>
        <p:nvSpPr>
          <p:cNvPr id="6" name="Rectangle 5">
            <a:extLst>
              <a:ext uri="{FF2B5EF4-FFF2-40B4-BE49-F238E27FC236}">
                <a16:creationId xmlns:a16="http://schemas.microsoft.com/office/drawing/2014/main" id="{F2264110-F9C0-5A67-57D9-306F5DE910AB}"/>
              </a:ext>
            </a:extLst>
          </p:cNvPr>
          <p:cNvSpPr/>
          <p:nvPr/>
        </p:nvSpPr>
        <p:spPr>
          <a:xfrm>
            <a:off x="1211581" y="5217731"/>
            <a:ext cx="9950884" cy="42868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4AB9731-407C-A09A-31D6-3192E086D994}"/>
              </a:ext>
            </a:extLst>
          </p:cNvPr>
          <p:cNvCxnSpPr>
            <a:cxnSpLocks/>
          </p:cNvCxnSpPr>
          <p:nvPr/>
        </p:nvCxnSpPr>
        <p:spPr>
          <a:xfrm>
            <a:off x="106662" y="5406324"/>
            <a:ext cx="110491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5 PROBING example</a:t>
            </a: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pc="60">
                <a:latin typeface="Open Sans"/>
                <a:ea typeface="Open Sans"/>
                <a:cs typeface="Open Sans"/>
              </a:rPr>
              <a:t>If a household reported reducing the number of meals in the last 7 days, then probe: </a:t>
            </a:r>
            <a:endParaRPr lang="en-US" spc="60"/>
          </a:p>
          <a:p>
            <a:pPr marL="0" indent="0">
              <a:buFont typeface="Arial"/>
              <a:buNone/>
            </a:pPr>
            <a:endParaRPr lang="en-US" sz="1800" spc="60"/>
          </a:p>
          <a:p>
            <a:pPr marL="0" indent="0">
              <a:buFont typeface="Arial"/>
              <a:buNone/>
            </a:pPr>
            <a:endParaRPr lang="en-US" sz="1800" spc="60"/>
          </a:p>
          <a:p>
            <a:pPr marL="0" indent="0" algn="ctr">
              <a:buNone/>
            </a:pPr>
            <a:r>
              <a:rPr lang="en-US" b="1" spc="60">
                <a:solidFill>
                  <a:schemeClr val="accent2"/>
                </a:solidFill>
                <a:latin typeface="Open Sans"/>
                <a:ea typeface="Open Sans"/>
                <a:cs typeface="Open Sans"/>
              </a:rPr>
              <a:t>“How many meals does your household normally consume</a:t>
            </a:r>
            <a:r>
              <a:rPr lang="en-GB" b="1" spc="60">
                <a:solidFill>
                  <a:schemeClr val="accent2"/>
                </a:solidFill>
                <a:latin typeface="Open Sans"/>
                <a:ea typeface="Open Sans"/>
                <a:cs typeface="Open Sans"/>
              </a:rPr>
              <a:t>?”</a:t>
            </a:r>
          </a:p>
          <a:p>
            <a:pPr marL="0" indent="0" algn="ctr">
              <a:buFont typeface="Arial"/>
              <a:buNone/>
            </a:pPr>
            <a:endParaRPr lang="en-US" b="1" spc="60">
              <a:solidFill>
                <a:schemeClr val="accent2"/>
              </a:solidFill>
            </a:endParaRPr>
          </a:p>
          <a:p>
            <a:pPr marL="0" indent="0" algn="ctr">
              <a:buNone/>
            </a:pPr>
            <a:r>
              <a:rPr lang="en-US" b="1" spc="60">
                <a:solidFill>
                  <a:schemeClr val="accent2"/>
                </a:solidFill>
                <a:latin typeface="Open Sans"/>
                <a:ea typeface="Open Sans"/>
                <a:cs typeface="Open Sans"/>
              </a:rPr>
              <a:t>"Why did the household eat less meals this week than normal?” </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strategy 5 (CONTINUED)</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If a household used to eat 3 meals a day in recent times, but due to lack of food or money, they had to eat 1 or 2 meals on any of the days within the past 7 days, then this strategy was applied. </a:t>
            </a:r>
            <a:endParaRPr lang="en-US" sz="2200" spc="60"/>
          </a:p>
          <a:p>
            <a:pPr>
              <a:buFont typeface="Wingdings" panose="05000000000000000000" pitchFamily="2" charset="2"/>
              <a:buChar char="v"/>
            </a:pPr>
            <a:endParaRPr lang="en-US" sz="2200" spc="60"/>
          </a:p>
          <a:p>
            <a:pPr>
              <a:buFont typeface="Wingdings" panose="05000000000000000000" pitchFamily="2" charset="2"/>
              <a:buChar char="v"/>
            </a:pPr>
            <a:r>
              <a:rPr lang="en-US" sz="2200" spc="60">
                <a:latin typeface="Open Sans"/>
                <a:ea typeface="Open Sans"/>
                <a:cs typeface="Open Sans"/>
              </a:rPr>
              <a:t> If a household reduced the number of meals due to health issues or dieting, then is strategy is </a:t>
            </a:r>
            <a:r>
              <a:rPr lang="en-US" sz="2200" b="1" spc="60">
                <a:latin typeface="Open Sans"/>
                <a:ea typeface="Open Sans"/>
                <a:cs typeface="Open Sans"/>
              </a:rPr>
              <a:t>NOT </a:t>
            </a:r>
            <a:r>
              <a:rPr lang="en-US" sz="2200" spc="60">
                <a:latin typeface="Open Sans"/>
                <a:ea typeface="Open Sans"/>
                <a:cs typeface="Open Sans"/>
              </a:rPr>
              <a:t>considered as applied.</a:t>
            </a:r>
          </a:p>
          <a:p>
            <a:pPr marL="0" indent="0">
              <a:buNone/>
            </a:pPr>
            <a:endParaRPr lang="en-US" sz="2200" spc="60"/>
          </a:p>
          <a:p>
            <a:pPr>
              <a:buFont typeface="Wingdings" panose="05000000000000000000" pitchFamily="2" charset="2"/>
              <a:buChar char="v"/>
            </a:pPr>
            <a:r>
              <a:rPr lang="en-US" sz="2200" spc="60">
                <a:latin typeface="Open Sans"/>
                <a:ea typeface="Open Sans"/>
                <a:cs typeface="Open Sans"/>
              </a:rPr>
              <a:t> If a household ate fewer meals in the past 7 days during a fasting period, and not due to lack of food or money to buy food, this should </a:t>
            </a:r>
            <a:r>
              <a:rPr lang="en-US" sz="2200" b="1" spc="60">
                <a:latin typeface="Open Sans"/>
                <a:ea typeface="Open Sans"/>
                <a:cs typeface="Open Sans"/>
              </a:rPr>
              <a:t>NOT</a:t>
            </a:r>
            <a:r>
              <a:rPr lang="en-US" sz="2200" spc="60">
                <a:latin typeface="Open Sans"/>
                <a:ea typeface="Open Sans"/>
                <a:cs typeface="Open Sans"/>
              </a:rPr>
              <a:t> be counted.</a:t>
            </a:r>
          </a:p>
          <a:p>
            <a:pPr marL="0" indent="0">
              <a:buNone/>
            </a:pP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MANAGING AVAILABLE FOOD </a:t>
            </a:r>
          </a:p>
        </p:txBody>
      </p:sp>
    </p:spTree>
    <p:extLst>
      <p:ext uri="{BB962C8B-B14F-4D97-AF65-F5344CB8AC3E}">
        <p14:creationId xmlns:p14="http://schemas.microsoft.com/office/powerpoint/2010/main" val="165834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SEVERITY Weights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severity weights</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dirty="0">
              <a:latin typeface="Open Sans"/>
              <a:ea typeface="Open Sans"/>
              <a:cs typeface="Open Sans"/>
            </a:endParaRPr>
          </a:p>
          <a:p>
            <a:pPr>
              <a:buFont typeface="Wingdings" panose="05000000000000000000" pitchFamily="2" charset="2"/>
              <a:buChar char="v"/>
            </a:pPr>
            <a:r>
              <a:rPr lang="en-US" sz="2400" spc="60" dirty="0">
                <a:latin typeface="Open Sans"/>
                <a:ea typeface="Open Sans"/>
                <a:cs typeface="Open Sans"/>
              </a:rPr>
              <a:t>The frequency of each strategy is multiplied by the standard weights (based on the well-established perceived severity of each </a:t>
            </a:r>
            <a:r>
              <a:rPr lang="en-US" sz="2400" spc="60" dirty="0" err="1">
                <a:latin typeface="Open Sans"/>
                <a:ea typeface="Open Sans"/>
                <a:cs typeface="Open Sans"/>
              </a:rPr>
              <a:t>behaviour</a:t>
            </a:r>
            <a:r>
              <a:rPr lang="en-US" sz="2400" spc="60" dirty="0">
                <a:latin typeface="Open Sans"/>
                <a:ea typeface="Open Sans"/>
                <a:cs typeface="Open Sans"/>
              </a:rPr>
              <a:t>), and this is summed up across all the coping </a:t>
            </a:r>
            <a:r>
              <a:rPr lang="en-US" sz="2400" spc="60" dirty="0" err="1">
                <a:latin typeface="Open Sans"/>
                <a:ea typeface="Open Sans"/>
                <a:cs typeface="Open Sans"/>
              </a:rPr>
              <a:t>behaviours</a:t>
            </a:r>
            <a:r>
              <a:rPr lang="en-US" sz="2400" spc="60" dirty="0">
                <a:latin typeface="Open Sans"/>
                <a:ea typeface="Open Sans"/>
                <a:cs typeface="Open Sans"/>
              </a:rPr>
              <a:t>.</a:t>
            </a:r>
            <a:endParaRPr lang="en-GB" sz="2400" spc="60" dirty="0">
              <a:latin typeface="Open Sans"/>
              <a:ea typeface="Open Sans"/>
              <a:cs typeface="Open Sans"/>
            </a:endParaRPr>
          </a:p>
          <a:p>
            <a:pPr>
              <a:buFont typeface="Wingdings" panose="05000000000000000000" pitchFamily="2" charset="2"/>
              <a:buChar char="v"/>
            </a:pPr>
            <a:endParaRPr lang="en-GB" sz="2400" spc="60" dirty="0"/>
          </a:p>
          <a:p>
            <a:pPr marL="0" indent="0">
              <a:buNone/>
            </a:pPr>
            <a:endParaRPr lang="en-GB" sz="2400" spc="60" dirty="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How do they all come together?</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CALCULATION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102387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Multiply the value obtained for each strategy by its weight and sum the weighted scores, thus creating the reduced Coping Strategies Index. </a:t>
            </a:r>
          </a:p>
          <a:p>
            <a:pPr>
              <a:lnSpc>
                <a:spcPct val="90000"/>
              </a:lnSpc>
              <a:spcBef>
                <a:spcPts val="1000"/>
              </a:spcBef>
            </a:pPr>
            <a:endParaRPr lang="en-US" spc="60">
              <a:latin typeface="Open Sans" charset="0"/>
              <a:ea typeface="Open Sans" charset="0"/>
              <a:cs typeface="Open Sans" charset="0"/>
            </a:endParaRPr>
          </a:p>
        </p:txBody>
      </p:sp>
      <p:graphicFrame>
        <p:nvGraphicFramePr>
          <p:cNvPr id="3" name="Table 2">
            <a:extLst>
              <a:ext uri="{FF2B5EF4-FFF2-40B4-BE49-F238E27FC236}">
                <a16:creationId xmlns:a16="http://schemas.microsoft.com/office/drawing/2014/main" id="{F6E79FA4-B056-0241-96B3-B6F10C6E2C4C}"/>
              </a:ext>
            </a:extLst>
          </p:cNvPr>
          <p:cNvGraphicFramePr>
            <a:graphicFrameLocks noGrp="1"/>
          </p:cNvGraphicFramePr>
          <p:nvPr>
            <p:extLst>
              <p:ext uri="{D42A27DB-BD31-4B8C-83A1-F6EECF244321}">
                <p14:modId xmlns:p14="http://schemas.microsoft.com/office/powerpoint/2010/main" val="1678503695"/>
              </p:ext>
            </p:extLst>
          </p:nvPr>
        </p:nvGraphicFramePr>
        <p:xfrm>
          <a:off x="815791" y="2171295"/>
          <a:ext cx="10560419" cy="3806605"/>
        </p:xfrm>
        <a:graphic>
          <a:graphicData uri="http://schemas.openxmlformats.org/drawingml/2006/table">
            <a:tbl>
              <a:tblPr firstRow="1" firstCol="1" bandRow="1"/>
              <a:tblGrid>
                <a:gridCol w="335822">
                  <a:extLst>
                    <a:ext uri="{9D8B030D-6E8A-4147-A177-3AD203B41FA5}">
                      <a16:colId xmlns:a16="http://schemas.microsoft.com/office/drawing/2014/main" val="3434930822"/>
                    </a:ext>
                  </a:extLst>
                </a:gridCol>
                <a:gridCol w="5529432">
                  <a:extLst>
                    <a:ext uri="{9D8B030D-6E8A-4147-A177-3AD203B41FA5}">
                      <a16:colId xmlns:a16="http://schemas.microsoft.com/office/drawing/2014/main" val="2230856934"/>
                    </a:ext>
                  </a:extLst>
                </a:gridCol>
                <a:gridCol w="897045">
                  <a:extLst>
                    <a:ext uri="{9D8B030D-6E8A-4147-A177-3AD203B41FA5}">
                      <a16:colId xmlns:a16="http://schemas.microsoft.com/office/drawing/2014/main" val="2410684896"/>
                    </a:ext>
                  </a:extLst>
                </a:gridCol>
                <a:gridCol w="668010">
                  <a:extLst>
                    <a:ext uri="{9D8B030D-6E8A-4147-A177-3AD203B41FA5}">
                      <a16:colId xmlns:a16="http://schemas.microsoft.com/office/drawing/2014/main" val="1974209227"/>
                    </a:ext>
                  </a:extLst>
                </a:gridCol>
                <a:gridCol w="532140">
                  <a:extLst>
                    <a:ext uri="{9D8B030D-6E8A-4147-A177-3AD203B41FA5}">
                      <a16:colId xmlns:a16="http://schemas.microsoft.com/office/drawing/2014/main" val="254755464"/>
                    </a:ext>
                  </a:extLst>
                </a:gridCol>
                <a:gridCol w="1325880">
                  <a:extLst>
                    <a:ext uri="{9D8B030D-6E8A-4147-A177-3AD203B41FA5}">
                      <a16:colId xmlns:a16="http://schemas.microsoft.com/office/drawing/2014/main" val="3652267567"/>
                    </a:ext>
                  </a:extLst>
                </a:gridCol>
                <a:gridCol w="1272090">
                  <a:extLst>
                    <a:ext uri="{9D8B030D-6E8A-4147-A177-3AD203B41FA5}">
                      <a16:colId xmlns:a16="http://schemas.microsoft.com/office/drawing/2014/main" val="3727014373"/>
                    </a:ext>
                  </a:extLst>
                </a:gridCol>
              </a:tblGrid>
              <a:tr h="627387">
                <a:tc gridSpan="3">
                  <a:txBody>
                    <a:bodyPr/>
                    <a:lstStyle/>
                    <a:p>
                      <a:pP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Now I will ask you about the number of days, in the last 7 days, that your household may have done some of the following actions to cope with lack of food or money to buy food.</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Not for the enumerator: Please read out all the strategies. </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pPr algn="ctr">
                        <a:lnSpc>
                          <a:spcPct val="115000"/>
                        </a:lnSpc>
                        <a:spcAft>
                          <a:spcPts val="800"/>
                        </a:spcAft>
                      </a:pPr>
                      <a:r>
                        <a:rPr lang="en-GB" sz="1100" b="1" kern="10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800"/>
                        </a:spcAft>
                      </a:pP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1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(Number of days</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1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from 0 to 7)</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(Number of days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i="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from 0 to 7)</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Frequency</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x</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gn="ctr">
                        <a:lnSpc>
                          <a:spcPct val="115000"/>
                        </a:lnSpc>
                        <a:spcAft>
                          <a:spcPts val="800"/>
                        </a:spcAft>
                      </a:pPr>
                      <a:r>
                        <a:rPr lang="en-GB" sz="12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weight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4726572"/>
                  </a:ext>
                </a:extLst>
              </a:tr>
              <a:tr h="538652">
                <a:tc>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rely on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less preferred and less expensive food</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|__5__|</a:t>
                      </a:r>
                      <a:endParaRPr lang="en-GB" sz="14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926738"/>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2.</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borrow food or rely on help from a relative or friend</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0266576"/>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limit portion size of meals at mealtimes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|__7__|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|__7__|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764980"/>
                  </a:ext>
                </a:extLst>
              </a:tr>
              <a:tr h="538652">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4.</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last 7 days</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restrict consumption by adults in order for small children to eat </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a:effectLst/>
                          <a:latin typeface="Aptos" panose="020B0004020202020204" pitchFamily="34" charset="0"/>
                          <a:ea typeface="Aptos" panose="020B0004020202020204" pitchFamily="34" charset="0"/>
                          <a:cs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|__2__|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0735633"/>
                  </a:ext>
                </a:extLst>
              </a:tr>
              <a:tr h="371230">
                <a:tc>
                  <a:txBody>
                    <a:bodyPr/>
                    <a:lstStyle/>
                    <a:p>
                      <a:pPr>
                        <a:lnSpc>
                          <a:spcPct val="115000"/>
                        </a:lnSpc>
                        <a:spcAft>
                          <a:spcPts val="800"/>
                        </a:spcAft>
                      </a:pPr>
                      <a:r>
                        <a:rPr lang="en-GB" sz="1100" kern="100">
                          <a:solidFill>
                            <a:srgbClr val="000000"/>
                          </a:solidFill>
                          <a:effectLst/>
                          <a:latin typeface="Aptos" panose="020B0004020202020204" pitchFamily="34" charset="0"/>
                          <a:ea typeface="Aptos" panose="020B0004020202020204" pitchFamily="34" charset="0"/>
                          <a:cs typeface="Arial" panose="020B0604020202020204" pitchFamily="34" charset="0"/>
                        </a:rPr>
                        <a:t>5.</a:t>
                      </a: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a:lnSpc>
                          <a:spcPct val="115000"/>
                        </a:lnSpc>
                        <a:spcAft>
                          <a:spcPts val="800"/>
                        </a:spcAft>
                      </a:pP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During the last 7 days, were there days (and, if so, how many) when your household had to </a:t>
                      </a:r>
                      <a:r>
                        <a:rPr lang="en-GB" sz="11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reduce number of meals eaten in a day</a:t>
                      </a:r>
                      <a:r>
                        <a:rPr lang="en-GB"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to cope with a lack of food or money to buy it?</a:t>
                      </a:r>
                      <a:endParaRPr lang="en-GB" sz="1100"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|__5__|</a:t>
                      </a: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584194"/>
                  </a:ext>
                </a:extLst>
              </a:tr>
              <a:tr h="179173">
                <a:tc gridSpan="6">
                  <a:txBody>
                    <a:bodyPr/>
                    <a:lstStyle/>
                    <a:p>
                      <a:pPr algn="r">
                        <a:lnSpc>
                          <a:spcPct val="115000"/>
                        </a:lnSpc>
                        <a:spcAft>
                          <a:spcPts val="800"/>
                        </a:spcAft>
                      </a:pPr>
                      <a:r>
                        <a:rPr lang="en-GB" sz="1400" b="1"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rCSI</a:t>
                      </a:r>
                      <a:endParaRPr lang="en-GB" sz="1400" b="1" kern="100" dirty="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spcAft>
                          <a:spcPts val="800"/>
                        </a:spcAft>
                      </a:pPr>
                      <a:r>
                        <a:rPr lang="en-GB" sz="1400" kern="100" dirty="0">
                          <a:effectLst/>
                          <a:latin typeface="Aptos" panose="020B0004020202020204" pitchFamily="34" charset="0"/>
                          <a:ea typeface="Aptos" panose="020B0004020202020204" pitchFamily="34" charset="0"/>
                          <a:cs typeface="Arial" panose="020B0604020202020204" pitchFamily="34"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159080"/>
                  </a:ext>
                </a:extLst>
              </a:tr>
              <a:tr h="179173">
                <a:tc gridSpan="2">
                  <a:txBody>
                    <a:bodyPr/>
                    <a:lstStyle/>
                    <a:p>
                      <a:pP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 </a:t>
                      </a:r>
                    </a:p>
                  </a:txBody>
                  <a:tcPr marL="64201" marR="64201" marT="8917"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GB"/>
                    </a:p>
                  </a:txBody>
                  <a:tcPr/>
                </a:tc>
                <a:tc gridSpan="2">
                  <a:txBody>
                    <a:bodyPr/>
                    <a:lstStyle/>
                    <a:p>
                      <a:pP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nSpc>
                          <a:spcPct val="115000"/>
                        </a:lnSpc>
                        <a:spcAft>
                          <a:spcPts val="800"/>
                        </a:spcAft>
                      </a:pPr>
                      <a:r>
                        <a:rPr lang="en-GB" sz="1100" kern="100">
                          <a:effectLst/>
                          <a:latin typeface="Aptos" panose="020B0004020202020204" pitchFamily="34" charset="0"/>
                          <a:ea typeface="Aptos" panose="020B0004020202020204" pitchFamily="34" charset="0"/>
                          <a:cs typeface="Arial" panose="020B0604020202020204" pitchFamily="34" charset="0"/>
                        </a:rPr>
                        <a:t> </a:t>
                      </a:r>
                    </a:p>
                  </a:txBody>
                  <a:tcPr marL="64201" marR="64201" marT="8917"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pPr>
                        <a:lnSpc>
                          <a:spcPct val="115000"/>
                        </a:lnSpc>
                        <a:spcAft>
                          <a:spcPts val="800"/>
                        </a:spcAft>
                      </a:pPr>
                      <a:endParaRPr lang="en-GB" sz="1100" kern="100">
                        <a:effectLst/>
                        <a:latin typeface="Aptos" panose="020B0004020202020204" pitchFamily="34" charset="0"/>
                        <a:ea typeface="Aptos" panose="020B0004020202020204" pitchFamily="34" charset="0"/>
                        <a:cs typeface="Arial" panose="020B0604020202020204" pitchFamily="34" charset="0"/>
                      </a:endParaRPr>
                    </a:p>
                  </a:txBody>
                  <a:tcPr marL="64201" marR="64201" marT="8917"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800"/>
                        </a:spcAft>
                      </a:pPr>
                      <a:r>
                        <a:rPr lang="en-GB" sz="11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20643541"/>
                  </a:ext>
                </a:extLst>
              </a:tr>
            </a:tbl>
          </a:graphicData>
        </a:graphic>
      </p:graphicFrame>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Enumerator’s Quality Checks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Introduction</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Enumerator’s notes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200" spc="60">
                <a:latin typeface="Open Sans"/>
                <a:ea typeface="Open Sans"/>
                <a:cs typeface="Open Sans"/>
              </a:rPr>
              <a:t>Enumerators and field supervisors should take notes about any irregular consumption-based coping patterns that may stand out during the pilot or actual data collection phases. </a:t>
            </a: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endParaRPr lang="en-US" sz="2200" spc="6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a:buNone/>
            </a:pPr>
            <a:r>
              <a:rPr lang="en-US" sz="2200" spc="60">
                <a:latin typeface="Open Sans" panose="020B0606030504020204" pitchFamily="34" charset="0"/>
                <a:ea typeface="Open Sans" panose="020B0606030504020204" pitchFamily="34" charset="0"/>
                <a:cs typeface="Open Sans" panose="020B0606030504020204" pitchFamily="34" charset="0"/>
              </a:rPr>
              <a:t>Enumerators’ notes should be presented and discussed during debriefing sessions, along with observational information. </a:t>
            </a: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384" y="1863101"/>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Module Design</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err="1">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Codebook                        (Survey Designer)</a:t>
            </a:r>
            <a:endPar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5"/>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r>
              <a:rPr lang="en-US" sz="3600" b="0" kern="1400" spc="230" dirty="0">
                <a:solidFill>
                  <a:schemeClr val="tx1"/>
                </a:solidFill>
                <a:latin typeface="Open Sans ExtraBold" panose="020B0906030804020204" pitchFamily="34" charset="0"/>
              </a:rPr>
              <a:t>RCSI: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When designing your questionnaire, including the </a:t>
            </a:r>
            <a:r>
              <a:rPr lang="en-US" sz="2200" spc="60" dirty="0" err="1">
                <a:latin typeface="Open Sans"/>
                <a:ea typeface="Open Sans"/>
                <a:cs typeface="Open Sans"/>
              </a:rPr>
              <a:t>rCSI</a:t>
            </a:r>
            <a:r>
              <a:rPr lang="en-US" sz="2200" spc="60" dirty="0">
                <a:latin typeface="Open Sans"/>
                <a:ea typeface="Open Sans"/>
                <a:cs typeface="Open Sans"/>
              </a:rPr>
              <a:t> module, please refer to the Survey Designer as it offers the WFP’s standard modules in </a:t>
            </a:r>
            <a:r>
              <a:rPr lang="en-US" sz="2200" spc="60" dirty="0" err="1">
                <a:latin typeface="Open Sans"/>
                <a:ea typeface="Open Sans"/>
                <a:cs typeface="Open Sans"/>
              </a:rPr>
              <a:t>XLSform</a:t>
            </a:r>
            <a:r>
              <a:rPr lang="en-US" sz="2200" spc="60" dirty="0">
                <a:latin typeface="Open Sans"/>
                <a:ea typeface="Open Sans"/>
                <a:cs typeface="Open Sans"/>
              </a:rPr>
              <a:t> and Word formats.</a:t>
            </a:r>
          </a:p>
          <a:p>
            <a:pPr>
              <a:buFont typeface="Wingdings" panose="05000000000000000000" pitchFamily="2" charset="2"/>
              <a:buChar char="v"/>
            </a:pPr>
            <a:endParaRPr lang="en-US" sz="1600" spc="60" dirty="0"/>
          </a:p>
          <a:p>
            <a:pPr>
              <a:buFont typeface="Wingdings" panose="05000000000000000000" pitchFamily="2" charset="2"/>
              <a:buChar char="v"/>
            </a:pPr>
            <a:r>
              <a:rPr lang="en-US" sz="2200" spc="60" dirty="0">
                <a:latin typeface="Open Sans"/>
                <a:ea typeface="Open Sans"/>
                <a:cs typeface="Open Sans"/>
              </a:rPr>
              <a:t>Additional consumption-based coping strategies can be included depending on the country context, but the core module must reflect the standard main question and strategies. </a:t>
            </a:r>
            <a:endParaRPr lang="en-US" sz="2200" spc="60" dirty="0"/>
          </a:p>
          <a:p>
            <a:pPr>
              <a:buFont typeface="Wingdings" panose="05000000000000000000" pitchFamily="2" charset="2"/>
              <a:buChar char="v"/>
            </a:pPr>
            <a:endParaRPr lang="en-US" sz="1800" spc="60" dirty="0"/>
          </a:p>
          <a:p>
            <a:pPr>
              <a:buFont typeface="Wingdings" panose="05000000000000000000" pitchFamily="2" charset="2"/>
              <a:buChar char="v"/>
            </a:pPr>
            <a:r>
              <a:rPr lang="en-US" sz="2200" spc="60" dirty="0">
                <a:latin typeface="Open Sans"/>
                <a:ea typeface="Open Sans"/>
                <a:cs typeface="Open Sans"/>
              </a:rPr>
              <a:t>If you must rely on data collection tools and platforms that do not support </a:t>
            </a:r>
            <a:r>
              <a:rPr lang="en-US" sz="2200" spc="60" dirty="0" err="1">
                <a:latin typeface="Open Sans"/>
                <a:ea typeface="Open Sans"/>
                <a:cs typeface="Open Sans"/>
              </a:rPr>
              <a:t>XLSforms</a:t>
            </a:r>
            <a:r>
              <a:rPr lang="en-US" sz="2200" spc="60" dirty="0">
                <a:latin typeface="Open Sans"/>
                <a:ea typeface="Open Sans"/>
                <a:cs typeface="Open Sans"/>
              </a:rPr>
              <a:t>, then you must replicate the standard module correctly, including the visibility and validation constraints. </a:t>
            </a:r>
            <a:endParaRPr lang="en-US" sz="2200" spc="60" dirty="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Analysis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085FDC-6675-AEB4-BBA7-A7D93C09A06C}"/>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898D0E2-97C8-8BC7-C9D6-EDFC2B5E3A4F}"/>
              </a:ext>
            </a:extLst>
          </p:cNvPr>
          <p:cNvSpPr txBox="1"/>
          <p:nvPr/>
        </p:nvSpPr>
        <p:spPr>
          <a:xfrm>
            <a:off x="3360780" y="6011325"/>
            <a:ext cx="5027613"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rCSI</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module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170911-6E46-D57C-87EE-2CD33D00426E}"/>
              </a:ext>
            </a:extLst>
          </p:cNvPr>
          <p:cNvPicPr>
            <a:picLocks noChangeAspect="1"/>
          </p:cNvPicPr>
          <p:nvPr/>
        </p:nvPicPr>
        <p:blipFill>
          <a:blip r:embed="rId3"/>
          <a:stretch>
            <a:fillRect/>
          </a:stretch>
        </p:blipFill>
        <p:spPr>
          <a:xfrm>
            <a:off x="2399784" y="1370824"/>
            <a:ext cx="5101154" cy="4535819"/>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GITHUB</a:t>
            </a:r>
          </a:p>
        </p:txBody>
      </p:sp>
      <p:sp>
        <p:nvSpPr>
          <p:cNvPr id="4" name="Rectangle 3">
            <a:extLst>
              <a:ext uri="{FF2B5EF4-FFF2-40B4-BE49-F238E27FC236}">
                <a16:creationId xmlns:a16="http://schemas.microsoft.com/office/drawing/2014/main" id="{2A9B5B64-AB6D-4A15-8007-03B93B3556D1}"/>
              </a:ext>
            </a:extLst>
          </p:cNvPr>
          <p:cNvSpPr/>
          <p:nvPr/>
        </p:nvSpPr>
        <p:spPr>
          <a:xfrm>
            <a:off x="2761437" y="2619300"/>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848448" y="6154697"/>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C30B1305-9899-50E7-ACF0-447C8CB17F61}"/>
                  </a:ext>
                </a:extLst>
              </p:cNvPr>
              <p:cNvGraphicFramePr>
                <a:graphicFrameLocks noChangeAspect="1"/>
              </p:cNvGraphicFramePr>
              <p:nvPr>
                <p:extLst>
                  <p:ext uri="{D42A27DB-BD31-4B8C-83A1-F6EECF244321}">
                    <p14:modId xmlns:p14="http://schemas.microsoft.com/office/powerpoint/2010/main" val="4269955497"/>
                  </p:ext>
                </p:extLst>
              </p:nvPr>
            </p:nvGraphicFramePr>
            <p:xfrm>
              <a:off x="6644640" y="720697"/>
              <a:ext cx="3048000" cy="1714500"/>
            </p:xfrm>
            <a:graphic>
              <a:graphicData uri="http://schemas.microsoft.com/office/powerpoint/2016/slidezoom">
                <pslz:sldZm>
                  <pslz:sldZmObj sldId="299" cId="3329884684">
                    <pslz:zmPr id="{24DC8B85-BAF6-48AF-B8F6-18C888794ADA}"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7" name="Slide Zoom 6">
                <a:hlinkClick r:id="rId6" action="ppaction://hlinksldjump"/>
                <a:extLst>
                  <a:ext uri="{FF2B5EF4-FFF2-40B4-BE49-F238E27FC236}">
                    <a16:creationId xmlns:a16="http://schemas.microsoft.com/office/drawing/2014/main" id="{C30B1305-9899-50E7-ACF0-447C8CB17F61}"/>
                  </a:ext>
                </a:extLst>
              </p:cNvPr>
              <p:cNvPicPr>
                <a:picLocks noGrp="1" noRot="1" noChangeAspect="1" noMove="1" noResize="1" noEditPoints="1" noAdjustHandles="1" noChangeArrowheads="1" noChangeShapeType="1"/>
              </p:cNvPicPr>
              <p:nvPr/>
            </p:nvPicPr>
            <p:blipFill>
              <a:blip r:embed="rId5"/>
              <a:stretch>
                <a:fillRect/>
              </a:stretch>
            </p:blipFill>
            <p:spPr>
              <a:xfrm>
                <a:off x="6644640" y="72069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29884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Reporting</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REPORTING EXAMPLE </a:t>
            </a:r>
          </a:p>
        </p:txBody>
      </p:sp>
      <p:sp>
        <p:nvSpPr>
          <p:cNvPr id="6" name="TextBox 5">
            <a:extLst>
              <a:ext uri="{FF2B5EF4-FFF2-40B4-BE49-F238E27FC236}">
                <a16:creationId xmlns:a16="http://schemas.microsoft.com/office/drawing/2014/main" id="{F537AF76-7659-9089-7670-D626DBBB7B29}"/>
              </a:ext>
            </a:extLst>
          </p:cNvPr>
          <p:cNvSpPr txBox="1"/>
          <p:nvPr/>
        </p:nvSpPr>
        <p:spPr>
          <a:xfrm>
            <a:off x="717181" y="1531091"/>
            <a:ext cx="5378819" cy="3970318"/>
          </a:xfrm>
          <a:prstGeom prst="rect">
            <a:avLst/>
          </a:prstGeom>
          <a:solidFill>
            <a:schemeClr val="accent5"/>
          </a:solidFill>
        </p:spPr>
        <p:txBody>
          <a:bodyPr wrap="square" rtlCol="0">
            <a:spAutoFit/>
          </a:bodyPr>
          <a:lstStyle/>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The usage of food-based coping strategies increased in frequency/severity from 2023 to 2024, reflected in an increase in rCSI from 12.1 in 2023 to 16.5 in 2024. </a:t>
            </a:r>
          </a:p>
          <a:p>
            <a:pPr algn="just"/>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Women-headed households showed a higher level of coping in comparison to male-headed households (18.9 vs. 15.2).</a:t>
            </a:r>
          </a:p>
          <a:p>
            <a:pPr algn="just"/>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A majority of the households limited their portion size of meals. Furthermore, nearly two-thirds of households had to restrict adult consumption of food to allow small children to eat in the previous week. </a:t>
            </a:r>
          </a:p>
        </p:txBody>
      </p:sp>
      <p:graphicFrame>
        <p:nvGraphicFramePr>
          <p:cNvPr id="5" name="Chart 4">
            <a:extLst>
              <a:ext uri="{FF2B5EF4-FFF2-40B4-BE49-F238E27FC236}">
                <a16:creationId xmlns:a16="http://schemas.microsoft.com/office/drawing/2014/main" id="{99A312A6-E60F-34AC-1E13-39D64A8EBBF1}"/>
              </a:ext>
            </a:extLst>
          </p:cNvPr>
          <p:cNvGraphicFramePr>
            <a:graphicFrameLocks/>
          </p:cNvGraphicFramePr>
          <p:nvPr>
            <p:extLst>
              <p:ext uri="{D42A27DB-BD31-4B8C-83A1-F6EECF244321}">
                <p14:modId xmlns:p14="http://schemas.microsoft.com/office/powerpoint/2010/main" val="2030597832"/>
              </p:ext>
            </p:extLst>
          </p:nvPr>
        </p:nvGraphicFramePr>
        <p:xfrm>
          <a:off x="6300041" y="1850892"/>
          <a:ext cx="5632450" cy="34416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endParaRPr lang="en-US" spc="60" dirty="0"/>
          </a:p>
          <a:p>
            <a:pPr marL="0" indent="0">
              <a:lnSpc>
                <a:spcPct val="90000"/>
              </a:lnSpc>
              <a:buNone/>
            </a:pPr>
            <a:r>
              <a:rPr lang="en-US" sz="2400" spc="60" dirty="0"/>
              <a:t>Discuss the objectives of the module, i.e., to gain information on the reduced or consumption-based coping strategies applied by households in the targeted population. Explain the role of this indicator in food insecurity figures and the use of information, internally and externally. This gives the enumerators a clear understanding of the importance of the data they would be soon collecting.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training instructions 1</a:t>
            </a: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REPORTING EXAMPLE </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94551354"/>
              </p:ext>
            </p:extLst>
          </p:nvPr>
        </p:nvGraphicFramePr>
        <p:xfrm>
          <a:off x="2040466" y="1880128"/>
          <a:ext cx="7391400" cy="34030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Available Resources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A5A7-F818-0A64-48EC-3A821E4DEBB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AEF1278-0B47-7FD8-813D-B9BF86F9C9A5}"/>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err="1">
                <a:solidFill>
                  <a:schemeClr val="tx1"/>
                </a:solidFill>
                <a:latin typeface="Open Sans ExtraBold" panose="020B0906030804020204" pitchFamily="34" charset="0"/>
                <a:ea typeface="Open Sans Extrabold"/>
                <a:cs typeface="Open Sans Extrabold"/>
              </a:rPr>
              <a:t>rCSi</a:t>
            </a:r>
            <a:r>
              <a:rPr lang="en-GB" sz="3600" b="0" kern="1400" spc="230" dirty="0">
                <a:solidFill>
                  <a:schemeClr val="tx1"/>
                </a:solidFill>
                <a:latin typeface="Open Sans ExtraBold" panose="020B0906030804020204" pitchFamily="34" charset="0"/>
                <a:ea typeface="Open Sans Extrabold"/>
                <a:cs typeface="Open Sans Extrabold"/>
              </a:rPr>
              <a:t>: VAM Resource Centre </a:t>
            </a:r>
            <a:endParaRPr lang="en-GB" sz="3600" b="0" kern="1400" spc="230" dirty="0"/>
          </a:p>
        </p:txBody>
      </p:sp>
      <p:sp>
        <p:nvSpPr>
          <p:cNvPr id="6" name="TextBox 5">
            <a:extLst>
              <a:ext uri="{FF2B5EF4-FFF2-40B4-BE49-F238E27FC236}">
                <a16:creationId xmlns:a16="http://schemas.microsoft.com/office/drawing/2014/main" id="{61EE965D-AA75-497A-A9D0-5B567DE00C47}"/>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For more information and guidance go to </a:t>
            </a:r>
            <a:r>
              <a:rPr lang="en-GB" sz="2000" dirty="0" err="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rCSI</a:t>
            </a:r>
            <a:r>
              <a:rPr lang="en-GB"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(Resource Centre)</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000"/>
              </a:spcBef>
              <a:buClr>
                <a:srgbClr val="0070BA"/>
              </a:buClr>
              <a:buFont typeface="Arial" charset="0"/>
              <a:buChar char="•"/>
            </a:pP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A44628C-077D-9A30-3DF1-BFFF1117D4AB}"/>
              </a:ext>
            </a:extLst>
          </p:cNvPr>
          <p:cNvPicPr>
            <a:picLocks noChangeAspect="1"/>
          </p:cNvPicPr>
          <p:nvPr/>
        </p:nvPicPr>
        <p:blipFill>
          <a:blip r:embed="rId4"/>
          <a:stretch>
            <a:fillRect/>
          </a:stretch>
        </p:blipFill>
        <p:spPr>
          <a:xfrm>
            <a:off x="6797789" y="1927253"/>
            <a:ext cx="4389323" cy="4100053"/>
          </a:xfrm>
          <a:prstGeom prst="rect">
            <a:avLst/>
          </a:prstGeom>
        </p:spPr>
      </p:pic>
    </p:spTree>
    <p:extLst>
      <p:ext uri="{BB962C8B-B14F-4D97-AF65-F5344CB8AC3E}">
        <p14:creationId xmlns:p14="http://schemas.microsoft.com/office/powerpoint/2010/main" val="2892547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buNone/>
            </a:pPr>
            <a:r>
              <a:rPr lang="en-GB" sz="2200" spc="60" dirty="0">
                <a:latin typeface="Open Sans"/>
                <a:ea typeface="Open Sans"/>
                <a:cs typeface="Open Sans"/>
              </a:rPr>
              <a:t>The reduced Coping Strategies Index</a:t>
            </a:r>
            <a:r>
              <a:rPr lang="en-US" sz="2200" spc="60" dirty="0">
                <a:latin typeface="Open Sans"/>
                <a:ea typeface="Open Sans"/>
                <a:cs typeface="Open Sans"/>
              </a:rPr>
              <a:t>, also called Consumption-based CSI, is used to assess a household’s stress level due to a food shortage. </a:t>
            </a:r>
            <a:endParaRPr lang="en-US" sz="2200" spc="60" dirty="0"/>
          </a:p>
          <a:p>
            <a:pPr marL="0" indent="0">
              <a:buNone/>
            </a:pPr>
            <a:endParaRPr lang="en-US" sz="500" spc="6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dirty="0">
                <a:latin typeface="Open Sans"/>
                <a:ea typeface="Open Sans"/>
                <a:cs typeface="Open Sans"/>
              </a:rPr>
              <a:t>The </a:t>
            </a:r>
            <a:r>
              <a:rPr lang="en-US" sz="2200" dirty="0" err="1">
                <a:latin typeface="Open Sans"/>
                <a:ea typeface="Open Sans"/>
                <a:cs typeface="Open Sans"/>
              </a:rPr>
              <a:t>rCSI</a:t>
            </a:r>
            <a:r>
              <a:rPr lang="en-US" sz="2200" dirty="0">
                <a:latin typeface="Open Sans"/>
                <a:ea typeface="Open Sans"/>
                <a:cs typeface="Open Sans"/>
              </a:rPr>
              <a:t> measures </a:t>
            </a:r>
            <a:r>
              <a:rPr lang="en-US" sz="2200" dirty="0" err="1">
                <a:latin typeface="Open Sans"/>
                <a:ea typeface="Open Sans"/>
                <a:cs typeface="Open Sans"/>
              </a:rPr>
              <a:t>behavioural</a:t>
            </a:r>
            <a:r>
              <a:rPr lang="en-US" sz="2200" dirty="0">
                <a:latin typeface="Open Sans"/>
                <a:ea typeface="Open Sans"/>
                <a:cs typeface="Open Sans"/>
              </a:rPr>
              <a:t> strategies that people apply when they cannot access enough food or when they foresee a decrease in food.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dirty="0">
                <a:latin typeface="Open Sans"/>
                <a:ea typeface="Open Sans"/>
                <a:cs typeface="Open Sans"/>
              </a:rPr>
              <a:t>The </a:t>
            </a:r>
            <a:r>
              <a:rPr lang="en-US" sz="2200" dirty="0" err="1">
                <a:latin typeface="Open Sans"/>
                <a:ea typeface="Open Sans"/>
                <a:cs typeface="Open Sans"/>
              </a:rPr>
              <a:t>rCSI</a:t>
            </a:r>
            <a:r>
              <a:rPr lang="en-US" sz="2200" dirty="0">
                <a:latin typeface="Open Sans"/>
                <a:ea typeface="Open Sans"/>
                <a:cs typeface="Open Sans"/>
              </a:rPr>
              <a:t> </a:t>
            </a:r>
            <a:r>
              <a:rPr lang="en-GB" sz="2200" dirty="0">
                <a:latin typeface="Open Sans"/>
                <a:ea typeface="Open Sans"/>
                <a:cs typeface="Open Sans"/>
              </a:rPr>
              <a:t>contains five standard strategies  – facilitating the comparison over space, time and between groups.</a:t>
            </a:r>
            <a:r>
              <a:rPr lang="en-US" sz="2200" dirty="0">
                <a:latin typeface="Open Sans"/>
                <a:ea typeface="Open Sans"/>
                <a:cs typeface="Open Sans"/>
              </a:rPr>
              <a:t> </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en-US" sz="2200" spc="60" dirty="0">
                <a:latin typeface="Open Sans"/>
                <a:ea typeface="Open Sans"/>
                <a:cs typeface="Open Sans"/>
              </a:rPr>
              <a:t>The </a:t>
            </a:r>
            <a:r>
              <a:rPr lang="en-US" sz="2200" spc="60" dirty="0" err="1">
                <a:latin typeface="Open Sans"/>
                <a:ea typeface="Open Sans"/>
                <a:cs typeface="Open Sans"/>
              </a:rPr>
              <a:t>rCSI</a:t>
            </a:r>
            <a:r>
              <a:rPr lang="en-US" sz="2200" spc="60" dirty="0">
                <a:latin typeface="Open Sans"/>
                <a:ea typeface="Open Sans"/>
                <a:cs typeface="Open Sans"/>
              </a:rPr>
              <a:t> is highly correlated with other food security proxy indicators, including the </a:t>
            </a:r>
            <a:r>
              <a:rPr lang="en-US" sz="2200" spc="60" dirty="0">
                <a:latin typeface="Open Sans"/>
                <a:ea typeface="Open Sans"/>
                <a:cs typeface="Open Sans"/>
                <a:hlinkClick r:id="rId3">
                  <a:extLst>
                    <a:ext uri="{A12FA001-AC4F-418D-AE19-62706E023703}">
                      <ahyp:hlinkClr xmlns:ahyp="http://schemas.microsoft.com/office/drawing/2018/hyperlinkcolor" val="tx"/>
                    </a:ext>
                  </a:extLst>
                </a:hlinkClick>
              </a:rPr>
              <a:t>Food Consumption Score</a:t>
            </a:r>
            <a:r>
              <a:rPr lang="en-US" sz="2200" spc="60" dirty="0">
                <a:latin typeface="Open Sans"/>
                <a:ea typeface="Open Sans"/>
                <a:cs typeface="Open Sans"/>
              </a:rPr>
              <a:t>, and </a:t>
            </a:r>
            <a:r>
              <a:rPr lang="en-US" sz="2200" spc="60" dirty="0">
                <a:latin typeface="Open Sans"/>
                <a:ea typeface="Open Sans"/>
                <a:cs typeface="Open Sans"/>
                <a:hlinkClick r:id="rId4">
                  <a:extLst>
                    <a:ext uri="{A12FA001-AC4F-418D-AE19-62706E023703}">
                      <ahyp:hlinkClr xmlns:ahyp="http://schemas.microsoft.com/office/drawing/2018/hyperlinkcolor" val="tx"/>
                    </a:ext>
                  </a:extLst>
                </a:hlinkClick>
              </a:rPr>
              <a:t>Vitamin A, Protein-rich and Hem Iron intake</a:t>
            </a:r>
            <a:r>
              <a:rPr lang="en-US" sz="2200" spc="60" dirty="0">
                <a:latin typeface="Open Sans"/>
                <a:ea typeface="Open Sans"/>
                <a:cs typeface="Open Sans"/>
              </a:rPr>
              <a:t>.</a:t>
            </a:r>
            <a:endParaRPr lang="en-US" sz="220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What is it? </a:t>
            </a: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a:lnSpc>
                <a:spcPts val="2700"/>
              </a:lnSpc>
              <a:buFont typeface="Wingdings" panose="05000000000000000000" pitchFamily="2" charset="2"/>
              <a:buChar char="v"/>
            </a:pPr>
            <a:endParaRPr lang="en-US" sz="2200" spc="60" dirty="0"/>
          </a:p>
          <a:p>
            <a:pPr>
              <a:lnSpc>
                <a:spcPts val="2700"/>
              </a:lnSpc>
              <a:buFont typeface="Wingdings" panose="05000000000000000000" pitchFamily="2" charset="2"/>
              <a:buChar char="v"/>
            </a:pPr>
            <a:r>
              <a:rPr lang="en-US" sz="2200" spc="60" dirty="0"/>
              <a:t>The </a:t>
            </a:r>
            <a:r>
              <a:rPr lang="en-US" sz="2200" spc="60" dirty="0" err="1"/>
              <a:t>rCSI</a:t>
            </a:r>
            <a:r>
              <a:rPr lang="en-US" sz="2200" spc="60" dirty="0"/>
              <a:t> can be used in a range of ways, including for </a:t>
            </a:r>
            <a:r>
              <a:rPr lang="en-US" sz="2200" spc="60" dirty="0" err="1"/>
              <a:t>programme</a:t>
            </a:r>
            <a:r>
              <a:rPr lang="en-US" sz="2200" spc="60" dirty="0"/>
              <a:t> activity monitoring, determining the food security situation, and population-level targeting.</a:t>
            </a:r>
            <a:endParaRPr lang="en-US" sz="2200" spc="60" dirty="0">
              <a:latin typeface="Open Sans" panose="020B0606030504020204" pitchFamily="34" charset="0"/>
              <a:ea typeface="Open Sans" panose="020B0606030504020204" pitchFamily="34" charset="0"/>
              <a:cs typeface="Open Sans" panose="020B0606030504020204" pitchFamily="34" charset="0"/>
            </a:endParaRPr>
          </a:p>
          <a:p>
            <a:pPr>
              <a:lnSpc>
                <a:spcPts val="2700"/>
              </a:lnSpc>
              <a:buFont typeface="Wingdings" panose="05000000000000000000" pitchFamily="2" charset="2"/>
              <a:buChar char="v"/>
            </a:pPr>
            <a:r>
              <a:rPr lang="en-GB" sz="2200" spc="60" dirty="0"/>
              <a:t>The </a:t>
            </a:r>
            <a:r>
              <a:rPr lang="en-GB" sz="2200" spc="60" dirty="0" err="1"/>
              <a:t>rCSI</a:t>
            </a:r>
            <a:r>
              <a:rPr lang="en-GB" sz="2200" spc="60" dirty="0"/>
              <a:t> indicator plays a part in classifying households according to their level of food security, through </a:t>
            </a:r>
            <a:r>
              <a:rPr lang="en-GB" sz="2200" spc="60" dirty="0">
                <a:hlinkClick r:id="rId3">
                  <a:extLst>
                    <a:ext uri="{A12FA001-AC4F-418D-AE19-62706E023703}">
                      <ahyp:hlinkClr xmlns:ahyp="http://schemas.microsoft.com/office/drawing/2018/hyperlinkcolor" val="tx"/>
                    </a:ext>
                  </a:extLst>
                </a:hlinkClick>
              </a:rPr>
              <a:t>Consolidated Approach for Reporting on food Insecurity (CARI)</a:t>
            </a:r>
            <a:r>
              <a:rPr lang="en-GB" sz="2200" spc="60" dirty="0"/>
              <a:t>. </a:t>
            </a:r>
          </a:p>
          <a:p>
            <a:pPr>
              <a:lnSpc>
                <a:spcPts val="2700"/>
              </a:lnSpc>
              <a:buFont typeface="Wingdings" panose="05000000000000000000" pitchFamily="2" charset="2"/>
              <a:buChar char="v"/>
            </a:pPr>
            <a:r>
              <a:rPr lang="en-US" sz="2200" spc="60" dirty="0"/>
              <a:t>This </a:t>
            </a:r>
            <a:r>
              <a:rPr lang="en-US" sz="2200" spc="60" dirty="0" err="1"/>
              <a:t>rCSI</a:t>
            </a:r>
            <a:r>
              <a:rPr lang="en-US" sz="2200" spc="60" dirty="0"/>
              <a:t> is one of the food security outcome indicators in the </a:t>
            </a:r>
            <a:r>
              <a:rPr lang="en-GB" sz="2200" spc="60" dirty="0">
                <a:latin typeface="Open Sans"/>
                <a:ea typeface="Open Sans"/>
                <a:cs typeface="Open Sans"/>
              </a:rPr>
              <a:t>Integrated Food Security Phase Classification (IPC) acute food insecurity </a:t>
            </a:r>
            <a:r>
              <a:rPr lang="en-GB" sz="2200" spc="60" dirty="0">
                <a:latin typeface="Open Sans"/>
                <a:ea typeface="Open Sans"/>
                <a:cs typeface="Open Sans"/>
                <a:hlinkClick r:id="rId4">
                  <a:extLst>
                    <a:ext uri="{A12FA001-AC4F-418D-AE19-62706E023703}">
                      <ahyp:hlinkClr xmlns:ahyp="http://schemas.microsoft.com/office/drawing/2018/hyperlinkcolor" val="tx"/>
                    </a:ext>
                  </a:extLst>
                </a:hlinkClick>
              </a:rPr>
              <a:t>reference table</a:t>
            </a:r>
            <a:r>
              <a:rPr lang="en-GB" sz="2200" spc="60" dirty="0">
                <a:latin typeface="Open Sans"/>
                <a:ea typeface="Open Sans"/>
                <a:cs typeface="Open Sans"/>
              </a:rPr>
              <a:t>. </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USEs OF this indicator</a:t>
            </a: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reduced Coping Strategies Module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gn="just">
              <a:lnSpc>
                <a:spcPct val="90000"/>
              </a:lnSpc>
            </a:pPr>
            <a:r>
              <a:rPr lang="en-US" sz="2400" spc="60" dirty="0">
                <a:latin typeface="Open Sans"/>
                <a:ea typeface="Open Sans"/>
                <a:cs typeface="Open Sans"/>
              </a:rPr>
              <a:t>Note how the main question is worded (on the next slide). The question is referring to the number of days where the household applied each of the coping strategies.</a:t>
            </a:r>
          </a:p>
          <a:p>
            <a:pPr algn="just">
              <a:lnSpc>
                <a:spcPct val="90000"/>
              </a:lnSpc>
            </a:pPr>
            <a:r>
              <a:rPr lang="en-US" sz="2400" spc="60" dirty="0"/>
              <a:t>Be sure the question includes a recall period of 7 days and not “last week”. We are always asking about the same period beginning from today and counting backwards (i.e., “the last 7 days” not “the past week,” or “last week”). Interviewees could get confused if the timeframe is not specific.</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training instructions 2</a:t>
            </a: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MODULE: MAIN QUESTION</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3525416"/>
            <a:ext cx="7260090" cy="24266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dirty="0">
              <a:latin typeface="Open Sans" panose="020B0606030504020204" pitchFamily="34" charset="0"/>
              <a:ea typeface="Calibri" panose="020F0502020204030204" pitchFamily="34" charset="0"/>
            </a:endParaRPr>
          </a:p>
          <a:p>
            <a:pPr marL="0" indent="0">
              <a:buFont typeface="Arial"/>
              <a:buNone/>
            </a:pPr>
            <a:endParaRPr lang="en-GB" sz="1800" dirty="0">
              <a:latin typeface="Open Sans" panose="020B0606030504020204" pitchFamily="34" charset="0"/>
              <a:ea typeface="Calibri" panose="020F0502020204030204" pitchFamily="34" charset="0"/>
            </a:endParaRPr>
          </a:p>
          <a:p>
            <a:pPr marL="0" indent="0">
              <a:lnSpc>
                <a:spcPts val="2700"/>
              </a:lnSpc>
              <a:buClr>
                <a:srgbClr val="0070BA"/>
              </a:buClr>
              <a:buNone/>
            </a:pPr>
            <a:r>
              <a:rPr lang="en-US" spc="60" dirty="0">
                <a:latin typeface="Open Sans"/>
                <a:ea typeface="Open Sans"/>
                <a:cs typeface="Open Sans"/>
              </a:rPr>
              <a:t>Now I will ask you about the </a:t>
            </a:r>
            <a:r>
              <a:rPr lang="en-US" b="1" spc="60" dirty="0">
                <a:latin typeface="Open Sans"/>
                <a:ea typeface="Open Sans"/>
                <a:cs typeface="Open Sans"/>
              </a:rPr>
              <a:t>number of days</a:t>
            </a:r>
            <a:r>
              <a:rPr lang="en-US" spc="60" dirty="0">
                <a:latin typeface="Open Sans"/>
                <a:ea typeface="Open Sans"/>
                <a:cs typeface="Open Sans"/>
              </a:rPr>
              <a:t>, in the last </a:t>
            </a:r>
            <a:r>
              <a:rPr lang="en-US" b="1" spc="60" dirty="0">
                <a:latin typeface="Open Sans"/>
                <a:ea typeface="Open Sans"/>
                <a:cs typeface="Open Sans"/>
              </a:rPr>
              <a:t>7 days</a:t>
            </a:r>
            <a:r>
              <a:rPr lang="en-US" spc="60" dirty="0">
                <a:latin typeface="Open Sans"/>
                <a:ea typeface="Open Sans"/>
                <a:cs typeface="Open Sans"/>
              </a:rPr>
              <a:t>, that your household may have done some of the following actions to cope with </a:t>
            </a:r>
            <a:r>
              <a:rPr lang="en-US" b="1" spc="60" dirty="0">
                <a:latin typeface="Open Sans"/>
                <a:ea typeface="Open Sans"/>
                <a:cs typeface="Open Sans"/>
              </a:rPr>
              <a:t>lack of food or money to buy food</a:t>
            </a:r>
            <a:r>
              <a:rPr lang="en-US" spc="60" dirty="0">
                <a:latin typeface="Open Sans"/>
                <a:ea typeface="Open Sans"/>
                <a:cs typeface="Open Sans"/>
              </a:rPr>
              <a:t>.</a:t>
            </a:r>
            <a:endParaRPr lang="en-GB" spc="60" dirty="0"/>
          </a:p>
        </p:txBody>
      </p:sp>
      <p:graphicFrame>
        <p:nvGraphicFramePr>
          <p:cNvPr id="4" name="Table 3">
            <a:extLst>
              <a:ext uri="{FF2B5EF4-FFF2-40B4-BE49-F238E27FC236}">
                <a16:creationId xmlns:a16="http://schemas.microsoft.com/office/drawing/2014/main" id="{03DF1997-4BC6-46D9-9F81-F24AE3FEF74A}"/>
              </a:ext>
            </a:extLst>
          </p:cNvPr>
          <p:cNvGraphicFramePr>
            <a:graphicFrameLocks noGrp="1"/>
          </p:cNvGraphicFramePr>
          <p:nvPr>
            <p:extLst>
              <p:ext uri="{D42A27DB-BD31-4B8C-83A1-F6EECF244321}">
                <p14:modId xmlns:p14="http://schemas.microsoft.com/office/powerpoint/2010/main" val="2653767080"/>
              </p:ext>
            </p:extLst>
          </p:nvPr>
        </p:nvGraphicFramePr>
        <p:xfrm>
          <a:off x="891540" y="1543051"/>
          <a:ext cx="9098280" cy="2251710"/>
        </p:xfrm>
        <a:graphic>
          <a:graphicData uri="http://schemas.openxmlformats.org/drawingml/2006/table">
            <a:tbl>
              <a:tblPr firstRow="1" firstCol="1" bandRow="1"/>
              <a:tblGrid>
                <a:gridCol w="7046397">
                  <a:extLst>
                    <a:ext uri="{9D8B030D-6E8A-4147-A177-3AD203B41FA5}">
                      <a16:colId xmlns:a16="http://schemas.microsoft.com/office/drawing/2014/main" val="3898100937"/>
                    </a:ext>
                  </a:extLst>
                </a:gridCol>
                <a:gridCol w="2051883">
                  <a:extLst>
                    <a:ext uri="{9D8B030D-6E8A-4147-A177-3AD203B41FA5}">
                      <a16:colId xmlns:a16="http://schemas.microsoft.com/office/drawing/2014/main" val="2767843565"/>
                    </a:ext>
                  </a:extLst>
                </a:gridCol>
              </a:tblGrid>
              <a:tr h="1904896">
                <a:tc>
                  <a:txBody>
                    <a:bodyPr/>
                    <a:lstStyle/>
                    <a:p>
                      <a:pPr algn="l">
                        <a:lnSpc>
                          <a:spcPct val="115000"/>
                        </a:lnSpc>
                      </a:pPr>
                      <a: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Now I will ask you about the number of days, in the last 7 days, that your household may have done some of the following actions to cope with lack of food or money to buy food.</a:t>
                      </a:r>
                      <a:b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marL="360680" indent="-360680" algn="l">
                        <a:lnSpc>
                          <a:spcPct val="115000"/>
                        </a:lnSpc>
                      </a:pP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Not for the enumerator: Please read out all the strategies. </a:t>
                      </a: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pPr>
                      <a: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Frequency</a:t>
                      </a:r>
                      <a:br>
                        <a:rPr lang="en-GB" sz="1400" b="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br>
                        <a:rPr lang="en-GB" sz="1400"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b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(Number of days</a:t>
                      </a:r>
                      <a:endParaRPr lang="en-GB" sz="1400" kern="100" dirty="0">
                        <a:effectLst/>
                        <a:latin typeface="Verdana" panose="020B0604030504040204" pitchFamily="34" charset="0"/>
                        <a:ea typeface="Calibri" panose="020F0502020204030204" pitchFamily="34" charset="0"/>
                        <a:cs typeface="Arial" panose="020B0604020202020204" pitchFamily="34" charset="0"/>
                      </a:endParaRPr>
                    </a:p>
                    <a:p>
                      <a:pPr algn="ctr">
                        <a:lnSpc>
                          <a:spcPct val="115000"/>
                        </a:lnSpc>
                      </a:pPr>
                      <a:r>
                        <a:rPr lang="en-GB" sz="14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from 0 to 7</a:t>
                      </a:r>
                      <a:r>
                        <a:rPr lang="en-GB" sz="800" i="1" kern="100" dirty="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49659651"/>
                  </a:ext>
                </a:extLst>
              </a:tr>
              <a:tr h="346814">
                <a:tc>
                  <a:txBody>
                    <a:bodyPr/>
                    <a:lstStyle/>
                    <a:p>
                      <a:pPr algn="l">
                        <a:lnSpc>
                          <a:spcPct val="115000"/>
                        </a:lnSpc>
                      </a:pPr>
                      <a:r>
                        <a:rPr lang="en-GB" sz="800" kern="100">
                          <a:solidFill>
                            <a:srgbClr val="000000"/>
                          </a:solidFill>
                          <a:effectLst/>
                          <a:latin typeface="Open Sans" panose="020B0606030504020204" pitchFamily="34" charset="0"/>
                          <a:ea typeface="Times New Roman" panose="02020603050405020304" pitchFamily="18" charset="0"/>
                          <a:cs typeface="Arial" panose="020B0604020202020204" pitchFamily="34" charset="0"/>
                        </a:rPr>
                        <a:t> </a:t>
                      </a:r>
                      <a:endParaRPr lang="en-GB" sz="1000" kern="1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pPr>
                      <a:r>
                        <a:rPr lang="en-GB" sz="1100" kern="100" dirty="0">
                          <a:effectLst/>
                          <a:latin typeface="Open Sans" panose="020B0606030504020204" pitchFamily="34" charset="0"/>
                          <a:ea typeface="Calibri" panose="020F0502020204030204" pitchFamily="34" charset="0"/>
                          <a:cs typeface="Arial" panose="020B0604020202020204" pitchFamily="34" charset="0"/>
                        </a:rPr>
                        <a:t> </a:t>
                      </a:r>
                      <a:endParaRPr lang="en-GB" sz="1000" kern="100" dirty="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30442576"/>
                  </a:ext>
                </a:extLst>
              </a:tr>
            </a:tbl>
          </a:graphicData>
        </a:graphic>
      </p:graphicFrame>
    </p:spTree>
    <p:extLst>
      <p:ext uri="{BB962C8B-B14F-4D97-AF65-F5344CB8AC3E}">
        <p14:creationId xmlns:p14="http://schemas.microsoft.com/office/powerpoint/2010/main" val="3885395789"/>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1DB97DA-475D-4118-B57E-888CBDA9A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768</TotalTime>
  <Words>4146</Words>
  <Application>Microsoft Office PowerPoint</Application>
  <PresentationFormat>Widescreen</PresentationFormat>
  <Paragraphs>364</Paragraphs>
  <Slides>43</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Open Sans</vt:lpstr>
      <vt:lpstr>Open Sans ExtraBold</vt:lpstr>
      <vt:lpstr>Open Sans ExtraBold</vt:lpstr>
      <vt:lpstr>Verdana</vt:lpstr>
      <vt:lpstr>Wingdings</vt:lpstr>
      <vt:lpstr>Theme2</vt:lpstr>
      <vt:lpstr>PowerPoint Presentation</vt:lpstr>
      <vt:lpstr>AUDIENCE  </vt:lpstr>
      <vt:lpstr>PowerPoint Presentation</vt:lpstr>
      <vt:lpstr>RCSI: training instructions 1</vt:lpstr>
      <vt:lpstr>RCSI: What is it? </vt:lpstr>
      <vt:lpstr>RCSI: USEs OF this indicator</vt:lpstr>
      <vt:lpstr>PowerPoint Presentation</vt:lpstr>
      <vt:lpstr>rcsi: training instructions 2</vt:lpstr>
      <vt:lpstr>RCSI MODULE: MAIN QUESTION</vt:lpstr>
      <vt:lpstr>Rcsi: strategy 1</vt:lpstr>
      <vt:lpstr>Rcsi: strategy 1 PROBING example </vt:lpstr>
      <vt:lpstr>Rcsi: strategy 1 (CONTINUED)</vt:lpstr>
      <vt:lpstr>Rcsi: strategy 2</vt:lpstr>
      <vt:lpstr>Rcsi: strategy 2 PROBING example </vt:lpstr>
      <vt:lpstr>Rcsi: strategy 2 (CONTINUED)</vt:lpstr>
      <vt:lpstr>Rcsi: strategy 3</vt:lpstr>
      <vt:lpstr>Rcsi: strategy 3 PROBING example</vt:lpstr>
      <vt:lpstr>Rcsi: strategy 3 (CONTINUED)</vt:lpstr>
      <vt:lpstr>Rcsi: strategy 4</vt:lpstr>
      <vt:lpstr>Rcsi: strategy 4 PROBING example</vt:lpstr>
      <vt:lpstr>Rcsi: strategy 4 (CONTINUED)</vt:lpstr>
      <vt:lpstr>Rcsi: strategy 5</vt:lpstr>
      <vt:lpstr>Rcsi: strategy 5 PROBING example</vt:lpstr>
      <vt:lpstr>Rcsi: strategy 5 (CONTINUED)</vt:lpstr>
      <vt:lpstr>PowerPoint Presentation</vt:lpstr>
      <vt:lpstr>rcsi: severity weights</vt:lpstr>
      <vt:lpstr>PowerPoint Presentation</vt:lpstr>
      <vt:lpstr>rcsi: CALCULATION </vt:lpstr>
      <vt:lpstr>PowerPoint Presentation</vt:lpstr>
      <vt:lpstr>Enumerator’s notes </vt:lpstr>
      <vt:lpstr>PowerPoint Presentation</vt:lpstr>
      <vt:lpstr>RCSI: Survey Designer</vt:lpstr>
      <vt:lpstr>RCSI: Survey Designer</vt:lpstr>
      <vt:lpstr>RCSI: Module design </vt:lpstr>
      <vt:lpstr>PowerPoint Presentation</vt:lpstr>
      <vt:lpstr>rCSi: Survey Designer</vt:lpstr>
      <vt:lpstr>rCSi: GITHUB</vt:lpstr>
      <vt:lpstr>PowerPoint Presentation</vt:lpstr>
      <vt:lpstr>RCSI: REPORTING EXAMPLE </vt:lpstr>
      <vt:lpstr>RCSI: REPORTING EXAMPLE </vt:lpstr>
      <vt:lpstr>PowerPoint Presentation</vt:lpstr>
      <vt:lpstr>rCSi: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21</cp:revision>
  <dcterms:created xsi:type="dcterms:W3CDTF">2018-08-20T09:35:59Z</dcterms:created>
  <dcterms:modified xsi:type="dcterms:W3CDTF">2026-05-04T11:28:43Z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2025-06-23T14:35:45Z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acf7fbfc-8aa3-43d3-ba83-c4f983e6b87e</vt:lpwstr>
  </property>
  <property fmtid="{D5CDD505-2E9C-101B-9397-08002B2CF9AE}" pid="10" name="MSIP_Label_2a3a108f-898d-4589-9ebc-7ee3b46df9b8_ContentBits">
    <vt:lpwstr>0</vt:lpwstr>
  </property>
</Properties>
</file>