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5" r:id="rId4"/>
  </p:sldMasterIdLst>
  <p:notesMasterIdLst>
    <p:notesMasterId r:id="rId71"/>
  </p:notesMasterIdLst>
  <p:handoutMasterIdLst>
    <p:handoutMasterId r:id="rId72"/>
  </p:handoutMasterIdLst>
  <p:sldIdLst>
    <p:sldId id="261" r:id="rId5"/>
    <p:sldId id="327" r:id="rId6"/>
    <p:sldId id="4158" r:id="rId7"/>
    <p:sldId id="291" r:id="rId8"/>
    <p:sldId id="4153" r:id="rId9"/>
    <p:sldId id="402" r:id="rId10"/>
    <p:sldId id="332" r:id="rId11"/>
    <p:sldId id="385" r:id="rId12"/>
    <p:sldId id="386" r:id="rId13"/>
    <p:sldId id="398" r:id="rId14"/>
    <p:sldId id="4143" r:id="rId15"/>
    <p:sldId id="4147" r:id="rId16"/>
    <p:sldId id="306" r:id="rId17"/>
    <p:sldId id="4151" r:id="rId18"/>
    <p:sldId id="407" r:id="rId19"/>
    <p:sldId id="335" r:id="rId20"/>
    <p:sldId id="406" r:id="rId21"/>
    <p:sldId id="4155" r:id="rId22"/>
    <p:sldId id="375" r:id="rId23"/>
    <p:sldId id="409" r:id="rId24"/>
    <p:sldId id="4159" r:id="rId25"/>
    <p:sldId id="4058" r:id="rId26"/>
    <p:sldId id="4144" r:id="rId27"/>
    <p:sldId id="4160" r:id="rId28"/>
    <p:sldId id="4161" r:id="rId29"/>
    <p:sldId id="382" r:id="rId30"/>
    <p:sldId id="4135" r:id="rId31"/>
    <p:sldId id="383" r:id="rId32"/>
    <p:sldId id="4138" r:id="rId33"/>
    <p:sldId id="376" r:id="rId34"/>
    <p:sldId id="4136" r:id="rId35"/>
    <p:sldId id="4145" r:id="rId36"/>
    <p:sldId id="4148" r:id="rId37"/>
    <p:sldId id="4139" r:id="rId38"/>
    <p:sldId id="412" r:id="rId39"/>
    <p:sldId id="293" r:id="rId40"/>
    <p:sldId id="4132" r:id="rId41"/>
    <p:sldId id="411" r:id="rId42"/>
    <p:sldId id="341" r:id="rId43"/>
    <p:sldId id="290" r:id="rId44"/>
    <p:sldId id="405" r:id="rId45"/>
    <p:sldId id="323" r:id="rId46"/>
    <p:sldId id="395" r:id="rId47"/>
    <p:sldId id="394" r:id="rId48"/>
    <p:sldId id="4152" r:id="rId49"/>
    <p:sldId id="322" r:id="rId50"/>
    <p:sldId id="4133" r:id="rId51"/>
    <p:sldId id="391" r:id="rId52"/>
    <p:sldId id="4141" r:id="rId53"/>
    <p:sldId id="4142" r:id="rId54"/>
    <p:sldId id="331" r:id="rId55"/>
    <p:sldId id="4150" r:id="rId56"/>
    <p:sldId id="4154" r:id="rId57"/>
    <p:sldId id="313" r:id="rId58"/>
    <p:sldId id="404" r:id="rId59"/>
    <p:sldId id="311" r:id="rId60"/>
    <p:sldId id="300" r:id="rId61"/>
    <p:sldId id="397" r:id="rId62"/>
    <p:sldId id="396" r:id="rId63"/>
    <p:sldId id="301" r:id="rId64"/>
    <p:sldId id="400" r:id="rId65"/>
    <p:sldId id="401" r:id="rId66"/>
    <p:sldId id="4156" r:id="rId67"/>
    <p:sldId id="403" r:id="rId68"/>
    <p:sldId id="392" r:id="rId69"/>
    <p:sldId id="4157" r:id="rId7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4158"/>
            <p14:sldId id="291"/>
            <p14:sldId id="4153"/>
            <p14:sldId id="402"/>
            <p14:sldId id="332"/>
            <p14:sldId id="385"/>
            <p14:sldId id="386"/>
            <p14:sldId id="398"/>
            <p14:sldId id="4143"/>
            <p14:sldId id="4147"/>
          </p14:sldIdLst>
        </p14:section>
        <p14:section name="Current Status" id="{2AC9B3B5-71AF-46AA-A71E-62BBE25ABEE4}">
          <p14:sldIdLst>
            <p14:sldId id="306"/>
            <p14:sldId id="4151"/>
            <p14:sldId id="407"/>
            <p14:sldId id="335"/>
            <p14:sldId id="406"/>
            <p14:sldId id="4155"/>
            <p14:sldId id="375"/>
            <p14:sldId id="409"/>
            <p14:sldId id="4159"/>
            <p14:sldId id="4058"/>
            <p14:sldId id="4144"/>
          </p14:sldIdLst>
        </p14:section>
        <p14:section name="Coping Capacity" id="{FA0CA898-5E21-4D76-9CC7-9A2C69EF110B}">
          <p14:sldIdLst>
            <p14:sldId id="4160"/>
          </p14:sldIdLst>
        </p14:section>
        <p14:section name="ECMEN" id="{11699954-E07A-4C41-98D0-C0E030BE0231}">
          <p14:sldIdLst>
            <p14:sldId id="4161"/>
            <p14:sldId id="382"/>
            <p14:sldId id="4135"/>
            <p14:sldId id="383"/>
          </p14:sldIdLst>
        </p14:section>
        <p14:section name="FES" id="{0AECA95F-7053-42E3-8BE4-14D0EA245EAD}">
          <p14:sldIdLst>
            <p14:sldId id="4138"/>
            <p14:sldId id="376"/>
            <p14:sldId id="4136"/>
            <p14:sldId id="4145"/>
            <p14:sldId id="4148"/>
          </p14:sldIdLst>
        </p14:section>
        <p14:section name="LCS-FS" id="{CAACA570-0076-41AF-9ABD-AD726CB7029B}">
          <p14:sldIdLst>
            <p14:sldId id="4139"/>
            <p14:sldId id="412"/>
            <p14:sldId id="293"/>
            <p14:sldId id="4132"/>
            <p14:sldId id="411"/>
          </p14:sldIdLst>
        </p14:section>
        <p14:section name="Combo" id="{78C8DBCE-1F19-452C-A6C1-A75DB1913151}">
          <p14:sldIdLst>
            <p14:sldId id="341"/>
            <p14:sldId id="290"/>
            <p14:sldId id="405"/>
            <p14:sldId id="323"/>
            <p14:sldId id="395"/>
            <p14:sldId id="394"/>
            <p14:sldId id="4152"/>
            <p14:sldId id="322"/>
            <p14:sldId id="4133"/>
            <p14:sldId id="391"/>
            <p14:sldId id="4141"/>
            <p14:sldId id="4142"/>
            <p14:sldId id="331"/>
            <p14:sldId id="4150"/>
            <p14:sldId id="4154"/>
          </p14:sldIdLst>
        </p14:section>
        <p14:section name="Relevance: both" id="{C4E5C8C1-942B-43B4-BB14-91179D714B55}">
          <p14:sldIdLst>
            <p14:sldId id="313"/>
            <p14:sldId id="404"/>
            <p14:sldId id="311"/>
            <p14:sldId id="300"/>
            <p14:sldId id="397"/>
            <p14:sldId id="396"/>
            <p14:sldId id="301"/>
            <p14:sldId id="400"/>
            <p14:sldId id="401"/>
            <p14:sldId id="4156"/>
            <p14:sldId id="403"/>
            <p14:sldId id="392"/>
            <p14:sldId id="41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E164B82E-70A5-DC7F-7202-998852D0418F}" name="Nicole Wu" initials="YW" userId="Nicole Wu" providerId="None"/>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FFFFFF"/>
    <a:srgbClr val="D0D0D2"/>
    <a:srgbClr val="C7A600"/>
    <a:srgbClr val="F5CC02"/>
    <a:srgbClr val="FFFF52"/>
    <a:srgbClr val="FFFFD4"/>
    <a:srgbClr val="820000"/>
    <a:srgbClr val="D70000"/>
    <a:srgbClr val="FF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01C9E-F407-4560-A636-676F95A4C203}" v="10" dt="2024-08-12T12:43:12.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714" autoAdjust="0"/>
  </p:normalViewPr>
  <p:slideViewPr>
    <p:cSldViewPr snapToGrid="0">
      <p:cViewPr varScale="1">
        <p:scale>
          <a:sx n="62" d="100"/>
          <a:sy n="62" d="100"/>
        </p:scale>
        <p:origin x="932"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a:t>Prevalence of Food Security of [x population]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stacked"/>
        <c:varyColors val="0"/>
        <c:ser>
          <c:idx val="0"/>
          <c:order val="0"/>
          <c:tx>
            <c:strRef>
              <c:f>Sheet2!$B$4</c:f>
              <c:strCache>
                <c:ptCount val="1"/>
                <c:pt idx="0">
                  <c:v>Severely food insecure</c:v>
                </c:pt>
              </c:strCache>
            </c:strRef>
          </c:tx>
          <c:spPr>
            <a:solidFill>
              <a:srgbClr val="82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Sheet2!$C$3:$D$3</c:f>
              <c:numCache>
                <c:formatCode>General</c:formatCode>
                <c:ptCount val="2"/>
                <c:pt idx="0">
                  <c:v>2018</c:v>
                </c:pt>
                <c:pt idx="1">
                  <c:v>2019</c:v>
                </c:pt>
              </c:numCache>
            </c:numRef>
          </c:cat>
          <c:val>
            <c:numRef>
              <c:f>Sheet2!$C$4:$D$4</c:f>
              <c:numCache>
                <c:formatCode>0.0%</c:formatCode>
                <c:ptCount val="2"/>
                <c:pt idx="0">
                  <c:v>0.192</c:v>
                </c:pt>
                <c:pt idx="1">
                  <c:v>0.14399999999999999</c:v>
                </c:pt>
              </c:numCache>
            </c:numRef>
          </c:val>
          <c:extLst>
            <c:ext xmlns:c16="http://schemas.microsoft.com/office/drawing/2014/chart" uri="{C3380CC4-5D6E-409C-BE32-E72D297353CC}">
              <c16:uniqueId val="{00000000-6598-46E9-829C-207FED2A0A3C}"/>
            </c:ext>
          </c:extLst>
        </c:ser>
        <c:ser>
          <c:idx val="1"/>
          <c:order val="1"/>
          <c:tx>
            <c:strRef>
              <c:f>Sheet2!$B$5</c:f>
              <c:strCache>
                <c:ptCount val="1"/>
                <c:pt idx="0">
                  <c:v>Moderately food insecure</c:v>
                </c:pt>
              </c:strCache>
            </c:strRef>
          </c:tx>
          <c:spPr>
            <a:solidFill>
              <a:srgbClr val="D7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Sheet2!$C$3:$D$3</c:f>
              <c:numCache>
                <c:formatCode>General</c:formatCode>
                <c:ptCount val="2"/>
                <c:pt idx="0">
                  <c:v>2018</c:v>
                </c:pt>
                <c:pt idx="1">
                  <c:v>2019</c:v>
                </c:pt>
              </c:numCache>
            </c:numRef>
          </c:cat>
          <c:val>
            <c:numRef>
              <c:f>Sheet2!$C$5:$D$5</c:f>
              <c:numCache>
                <c:formatCode>0.0%</c:formatCode>
                <c:ptCount val="2"/>
                <c:pt idx="0">
                  <c:v>0.14199999999999999</c:v>
                </c:pt>
                <c:pt idx="1">
                  <c:v>0.14899999999999999</c:v>
                </c:pt>
              </c:numCache>
            </c:numRef>
          </c:val>
          <c:extLst>
            <c:ext xmlns:c16="http://schemas.microsoft.com/office/drawing/2014/chart" uri="{C3380CC4-5D6E-409C-BE32-E72D297353CC}">
              <c16:uniqueId val="{00000001-6598-46E9-829C-207FED2A0A3C}"/>
            </c:ext>
          </c:extLst>
        </c:ser>
        <c:ser>
          <c:idx val="2"/>
          <c:order val="2"/>
          <c:tx>
            <c:strRef>
              <c:f>Sheet2!$B$6</c:f>
              <c:strCache>
                <c:ptCount val="1"/>
                <c:pt idx="0">
                  <c:v>Marginally food secure</c:v>
                </c:pt>
              </c:strCache>
            </c:strRef>
          </c:tx>
          <c:spPr>
            <a:solidFill>
              <a:srgbClr val="FF6E6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Sheet2!$C$3:$D$3</c:f>
              <c:numCache>
                <c:formatCode>General</c:formatCode>
                <c:ptCount val="2"/>
                <c:pt idx="0">
                  <c:v>2018</c:v>
                </c:pt>
                <c:pt idx="1">
                  <c:v>2019</c:v>
                </c:pt>
              </c:numCache>
            </c:numRef>
          </c:cat>
          <c:val>
            <c:numRef>
              <c:f>Sheet2!$C$6:$D$6</c:f>
              <c:numCache>
                <c:formatCode>0.0%</c:formatCode>
                <c:ptCount val="2"/>
                <c:pt idx="0">
                  <c:v>0.47</c:v>
                </c:pt>
                <c:pt idx="1">
                  <c:v>0.46800000000000003</c:v>
                </c:pt>
              </c:numCache>
            </c:numRef>
          </c:val>
          <c:extLst>
            <c:ext xmlns:c16="http://schemas.microsoft.com/office/drawing/2014/chart" uri="{C3380CC4-5D6E-409C-BE32-E72D297353CC}">
              <c16:uniqueId val="{00000002-6598-46E9-829C-207FED2A0A3C}"/>
            </c:ext>
          </c:extLst>
        </c:ser>
        <c:ser>
          <c:idx val="3"/>
          <c:order val="3"/>
          <c:tx>
            <c:strRef>
              <c:f>Sheet2!$B$7</c:f>
              <c:strCache>
                <c:ptCount val="1"/>
                <c:pt idx="0">
                  <c:v>Food secure</c:v>
                </c:pt>
              </c:strCache>
            </c:strRef>
          </c:tx>
          <c:spPr>
            <a:solidFill>
              <a:srgbClr val="FFD7D7"/>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Sheet2!$C$3:$D$3</c:f>
              <c:numCache>
                <c:formatCode>General</c:formatCode>
                <c:ptCount val="2"/>
                <c:pt idx="0">
                  <c:v>2018</c:v>
                </c:pt>
                <c:pt idx="1">
                  <c:v>2019</c:v>
                </c:pt>
              </c:numCache>
            </c:numRef>
          </c:cat>
          <c:val>
            <c:numRef>
              <c:f>Sheet2!$C$7:$D$7</c:f>
              <c:numCache>
                <c:formatCode>0.0%</c:formatCode>
                <c:ptCount val="2"/>
                <c:pt idx="0">
                  <c:v>0.19600000000000001</c:v>
                </c:pt>
                <c:pt idx="1">
                  <c:v>0.23899999999999999</c:v>
                </c:pt>
              </c:numCache>
            </c:numRef>
          </c:val>
          <c:extLst>
            <c:ext xmlns:c16="http://schemas.microsoft.com/office/drawing/2014/chart" uri="{C3380CC4-5D6E-409C-BE32-E72D297353CC}">
              <c16:uniqueId val="{00000003-6598-46E9-829C-207FED2A0A3C}"/>
            </c:ext>
          </c:extLst>
        </c:ser>
        <c:dLbls>
          <c:dLblPos val="ctr"/>
          <c:showLegendKey val="0"/>
          <c:showVal val="1"/>
          <c:showCatName val="0"/>
          <c:showSerName val="0"/>
          <c:showPercent val="0"/>
          <c:showBubbleSize val="0"/>
        </c:dLbls>
        <c:gapWidth val="150"/>
        <c:overlap val="100"/>
        <c:axId val="1973114720"/>
        <c:axId val="1604523120"/>
      </c:barChart>
      <c:catAx>
        <c:axId val="197311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04523120"/>
        <c:crosses val="autoZero"/>
        <c:auto val="1"/>
        <c:lblAlgn val="ctr"/>
        <c:lblOffset val="100"/>
        <c:noMultiLvlLbl val="0"/>
      </c:catAx>
      <c:valAx>
        <c:axId val="16045231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311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solidFill>
        <a:schemeClr val="accent1"/>
      </a:solid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Sheet2!$B$27</c:f>
              <c:strCache>
                <c:ptCount val="1"/>
                <c:pt idx="0">
                  <c:v>Severely food insecure</c:v>
                </c:pt>
              </c:strCache>
            </c:strRef>
          </c:tx>
          <c:spPr>
            <a:solidFill>
              <a:srgbClr val="82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Sheet2!$C$25:$F$26</c:f>
              <c:multiLvlStrCache>
                <c:ptCount val="4"/>
                <c:lvl>
                  <c:pt idx="0">
                    <c:v>Separated</c:v>
                  </c:pt>
                  <c:pt idx="1">
                    <c:v>Not separated</c:v>
                  </c:pt>
                  <c:pt idx="2">
                    <c:v>Separated</c:v>
                  </c:pt>
                  <c:pt idx="3">
                    <c:v>Not separated</c:v>
                  </c:pt>
                </c:lvl>
                <c:lvl>
                  <c:pt idx="0">
                    <c:v>Displaced</c:v>
                  </c:pt>
                  <c:pt idx="2">
                    <c:v>Resident</c:v>
                  </c:pt>
                </c:lvl>
              </c:multiLvlStrCache>
            </c:multiLvlStrRef>
          </c:cat>
          <c:val>
            <c:numRef>
              <c:f>Sheet2!$C$27:$F$27</c:f>
              <c:numCache>
                <c:formatCode>0%</c:formatCode>
                <c:ptCount val="4"/>
                <c:pt idx="0">
                  <c:v>0.1</c:v>
                </c:pt>
                <c:pt idx="1">
                  <c:v>0.08</c:v>
                </c:pt>
                <c:pt idx="2">
                  <c:v>0.03</c:v>
                </c:pt>
                <c:pt idx="3">
                  <c:v>0.03</c:v>
                </c:pt>
              </c:numCache>
            </c:numRef>
          </c:val>
          <c:extLst>
            <c:ext xmlns:c16="http://schemas.microsoft.com/office/drawing/2014/chart" uri="{C3380CC4-5D6E-409C-BE32-E72D297353CC}">
              <c16:uniqueId val="{00000000-E498-49F7-A3AD-76EB075717A7}"/>
            </c:ext>
          </c:extLst>
        </c:ser>
        <c:ser>
          <c:idx val="1"/>
          <c:order val="1"/>
          <c:tx>
            <c:strRef>
              <c:f>Sheet2!$B$28</c:f>
              <c:strCache>
                <c:ptCount val="1"/>
                <c:pt idx="0">
                  <c:v>Moderately food insecure</c:v>
                </c:pt>
              </c:strCache>
            </c:strRef>
          </c:tx>
          <c:spPr>
            <a:solidFill>
              <a:srgbClr val="D7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Sheet2!$C$25:$F$26</c:f>
              <c:multiLvlStrCache>
                <c:ptCount val="4"/>
                <c:lvl>
                  <c:pt idx="0">
                    <c:v>Separated</c:v>
                  </c:pt>
                  <c:pt idx="1">
                    <c:v>Not separated</c:v>
                  </c:pt>
                  <c:pt idx="2">
                    <c:v>Separated</c:v>
                  </c:pt>
                  <c:pt idx="3">
                    <c:v>Not separated</c:v>
                  </c:pt>
                </c:lvl>
                <c:lvl>
                  <c:pt idx="0">
                    <c:v>Displaced</c:v>
                  </c:pt>
                  <c:pt idx="2">
                    <c:v>Resident</c:v>
                  </c:pt>
                </c:lvl>
              </c:multiLvlStrCache>
            </c:multiLvlStrRef>
          </c:cat>
          <c:val>
            <c:numRef>
              <c:f>Sheet2!$C$28:$F$28</c:f>
              <c:numCache>
                <c:formatCode>0%</c:formatCode>
                <c:ptCount val="4"/>
                <c:pt idx="0">
                  <c:v>0.46</c:v>
                </c:pt>
                <c:pt idx="1">
                  <c:v>0.42</c:v>
                </c:pt>
                <c:pt idx="2">
                  <c:v>0.24</c:v>
                </c:pt>
                <c:pt idx="3">
                  <c:v>0.19</c:v>
                </c:pt>
              </c:numCache>
            </c:numRef>
          </c:val>
          <c:extLst>
            <c:ext xmlns:c16="http://schemas.microsoft.com/office/drawing/2014/chart" uri="{C3380CC4-5D6E-409C-BE32-E72D297353CC}">
              <c16:uniqueId val="{00000001-E498-49F7-A3AD-76EB075717A7}"/>
            </c:ext>
          </c:extLst>
        </c:ser>
        <c:ser>
          <c:idx val="2"/>
          <c:order val="2"/>
          <c:tx>
            <c:strRef>
              <c:f>Sheet2!$B$29</c:f>
              <c:strCache>
                <c:ptCount val="1"/>
                <c:pt idx="0">
                  <c:v>Marginally food secure</c:v>
                </c:pt>
              </c:strCache>
            </c:strRef>
          </c:tx>
          <c:spPr>
            <a:solidFill>
              <a:srgbClr val="FF6E6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Sheet2!$C$25:$F$26</c:f>
              <c:multiLvlStrCache>
                <c:ptCount val="4"/>
                <c:lvl>
                  <c:pt idx="0">
                    <c:v>Separated</c:v>
                  </c:pt>
                  <c:pt idx="1">
                    <c:v>Not separated</c:v>
                  </c:pt>
                  <c:pt idx="2">
                    <c:v>Separated</c:v>
                  </c:pt>
                  <c:pt idx="3">
                    <c:v>Not separated</c:v>
                  </c:pt>
                </c:lvl>
                <c:lvl>
                  <c:pt idx="0">
                    <c:v>Displaced</c:v>
                  </c:pt>
                  <c:pt idx="2">
                    <c:v>Resident</c:v>
                  </c:pt>
                </c:lvl>
              </c:multiLvlStrCache>
            </c:multiLvlStrRef>
          </c:cat>
          <c:val>
            <c:numRef>
              <c:f>Sheet2!$C$29:$F$29</c:f>
              <c:numCache>
                <c:formatCode>0%</c:formatCode>
                <c:ptCount val="4"/>
                <c:pt idx="0">
                  <c:v>0.4</c:v>
                </c:pt>
                <c:pt idx="1">
                  <c:v>0.46</c:v>
                </c:pt>
                <c:pt idx="2">
                  <c:v>0.55000000000000004</c:v>
                </c:pt>
                <c:pt idx="3">
                  <c:v>0.57999999999999996</c:v>
                </c:pt>
              </c:numCache>
            </c:numRef>
          </c:val>
          <c:extLst>
            <c:ext xmlns:c16="http://schemas.microsoft.com/office/drawing/2014/chart" uri="{C3380CC4-5D6E-409C-BE32-E72D297353CC}">
              <c16:uniqueId val="{00000002-E498-49F7-A3AD-76EB075717A7}"/>
            </c:ext>
          </c:extLst>
        </c:ser>
        <c:ser>
          <c:idx val="3"/>
          <c:order val="3"/>
          <c:tx>
            <c:strRef>
              <c:f>Sheet2!$B$30</c:f>
              <c:strCache>
                <c:ptCount val="1"/>
                <c:pt idx="0">
                  <c:v>Food secure</c:v>
                </c:pt>
              </c:strCache>
            </c:strRef>
          </c:tx>
          <c:spPr>
            <a:solidFill>
              <a:srgbClr val="FFD7D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Sheet2!$C$25:$F$26</c:f>
              <c:multiLvlStrCache>
                <c:ptCount val="4"/>
                <c:lvl>
                  <c:pt idx="0">
                    <c:v>Separated</c:v>
                  </c:pt>
                  <c:pt idx="1">
                    <c:v>Not separated</c:v>
                  </c:pt>
                  <c:pt idx="2">
                    <c:v>Separated</c:v>
                  </c:pt>
                  <c:pt idx="3">
                    <c:v>Not separated</c:v>
                  </c:pt>
                </c:lvl>
                <c:lvl>
                  <c:pt idx="0">
                    <c:v>Displaced</c:v>
                  </c:pt>
                  <c:pt idx="2">
                    <c:v>Resident</c:v>
                  </c:pt>
                </c:lvl>
              </c:multiLvlStrCache>
            </c:multiLvlStrRef>
          </c:cat>
          <c:val>
            <c:numRef>
              <c:f>Sheet2!$C$30:$F$30</c:f>
              <c:numCache>
                <c:formatCode>0%</c:formatCode>
                <c:ptCount val="4"/>
                <c:pt idx="0">
                  <c:v>0.03</c:v>
                </c:pt>
                <c:pt idx="1">
                  <c:v>0.04</c:v>
                </c:pt>
                <c:pt idx="2">
                  <c:v>0.17</c:v>
                </c:pt>
                <c:pt idx="3">
                  <c:v>0.2</c:v>
                </c:pt>
              </c:numCache>
            </c:numRef>
          </c:val>
          <c:extLst>
            <c:ext xmlns:c16="http://schemas.microsoft.com/office/drawing/2014/chart" uri="{C3380CC4-5D6E-409C-BE32-E72D297353CC}">
              <c16:uniqueId val="{00000003-E498-49F7-A3AD-76EB075717A7}"/>
            </c:ext>
          </c:extLst>
        </c:ser>
        <c:dLbls>
          <c:dLblPos val="ctr"/>
          <c:showLegendKey val="0"/>
          <c:showVal val="1"/>
          <c:showCatName val="0"/>
          <c:showSerName val="0"/>
          <c:showPercent val="0"/>
          <c:showBubbleSize val="0"/>
        </c:dLbls>
        <c:gapWidth val="182"/>
        <c:overlap val="100"/>
        <c:axId val="1973833920"/>
        <c:axId val="1437254144"/>
      </c:barChart>
      <c:catAx>
        <c:axId val="197383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37254144"/>
        <c:crosses val="autoZero"/>
        <c:auto val="1"/>
        <c:lblAlgn val="ctr"/>
        <c:lblOffset val="100"/>
        <c:noMultiLvlLbl val="0"/>
      </c:catAx>
      <c:valAx>
        <c:axId val="143725414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383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11/09/2024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11/09/2024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18874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important to note that CARI ECMEN could influence the food insecurity number, as the assistance value is deducted from the household's economic capacity calculation.</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73743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FCS and </a:t>
            </a:r>
            <a:r>
              <a:rPr lang="en-US" err="1"/>
              <a:t>rCSI</a:t>
            </a:r>
            <a:r>
              <a:rPr lang="en-US"/>
              <a:t> are used to classify households into the four CARI categories under the Current Status domain:</a:t>
            </a:r>
          </a:p>
          <a:p>
            <a:endParaRPr lang="en-US"/>
          </a:p>
          <a:p>
            <a:r>
              <a:rPr lang="en-US"/>
              <a:t>Food Secure</a:t>
            </a:r>
          </a:p>
          <a:p>
            <a:r>
              <a:rPr lang="en-US"/>
              <a:t>Marginally Food Secure</a:t>
            </a:r>
          </a:p>
          <a:p>
            <a:r>
              <a:rPr lang="en-US"/>
              <a:t>Moderately Food Insecure </a:t>
            </a:r>
          </a:p>
          <a:p>
            <a:r>
              <a:rPr lang="en-US"/>
              <a:t>Severely Food Insecure </a:t>
            </a:r>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58487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E"/>
                </a:solidFill>
                <a:latin typeface="Open Sans"/>
                <a:ea typeface="Open Sans"/>
                <a:cs typeface="Open Sans"/>
              </a:rPr>
              <a:t>The CARI console’s </a:t>
            </a:r>
            <a:r>
              <a:rPr lang="en-US" b="1">
                <a:solidFill>
                  <a:srgbClr val="FFFFFE"/>
                </a:solidFill>
                <a:latin typeface="Open Sans"/>
                <a:ea typeface="Open Sans"/>
                <a:cs typeface="Open Sans"/>
              </a:rPr>
              <a:t>Current Status </a:t>
            </a:r>
            <a:r>
              <a:rPr lang="en-US">
                <a:solidFill>
                  <a:srgbClr val="FFFFFE"/>
                </a:solidFill>
                <a:latin typeface="Open Sans"/>
                <a:ea typeface="Open Sans"/>
                <a:cs typeface="Open Sans"/>
              </a:rPr>
              <a:t>domain reports on the adequacy of households’ food consumption at the time of the survey. The console measures food consumption by using two indicators:</a:t>
            </a:r>
          </a:p>
          <a:p>
            <a:pPr marL="342900" indent="-342900">
              <a:buAutoNum type="arabicParenR"/>
            </a:pPr>
            <a:r>
              <a:rPr lang="en-US">
                <a:solidFill>
                  <a:srgbClr val="FFFFFE"/>
                </a:solidFill>
                <a:latin typeface="Open Sans"/>
                <a:ea typeface="Open Sans"/>
                <a:cs typeface="Open Sans"/>
              </a:rPr>
              <a:t>Food Consumption Score (FCS)</a:t>
            </a:r>
          </a:p>
          <a:p>
            <a:pPr marL="342900" indent="-342900">
              <a:buAutoNum type="arabicParenR"/>
            </a:pPr>
            <a:r>
              <a:rPr lang="en-US">
                <a:solidFill>
                  <a:srgbClr val="FFFFFE"/>
                </a:solidFill>
                <a:latin typeface="Open Sans"/>
                <a:ea typeface="Open Sans"/>
                <a:cs typeface="Open Sans"/>
              </a:rPr>
              <a:t>reduced Coping Strategies Index (</a:t>
            </a:r>
            <a:r>
              <a:rPr lang="en-US" err="1">
                <a:solidFill>
                  <a:srgbClr val="FFFFFE"/>
                </a:solidFill>
                <a:latin typeface="Open Sans"/>
                <a:ea typeface="Open Sans"/>
                <a:cs typeface="Open Sans"/>
              </a:rPr>
              <a:t>rCSI</a:t>
            </a:r>
            <a:r>
              <a:rPr lang="en-US">
                <a:solidFill>
                  <a:srgbClr val="FFFFFE"/>
                </a:solidFill>
                <a:latin typeface="Open Sans"/>
                <a:ea typeface="Open Sans"/>
                <a:cs typeface="Open Sans"/>
              </a:rPr>
              <a:t>)</a:t>
            </a:r>
            <a:endParaRPr lang="ar-SY">
              <a:solidFill>
                <a:srgbClr val="FFFFFE"/>
              </a:solidFill>
              <a:latin typeface="Open Sans"/>
              <a:ea typeface="Open Sans"/>
              <a:cs typeface="Arial"/>
            </a:endParaRPr>
          </a:p>
          <a:p>
            <a:endParaRPr lang="en-GB"/>
          </a:p>
          <a:p>
            <a:r>
              <a:rPr lang="en-GB"/>
              <a:t>Both these indicators need to be converted to CARI’s 4-point scale, indicated here. </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372893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67638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20527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174307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E"/>
                </a:solidFill>
                <a:latin typeface="Open Sans"/>
                <a:ea typeface="Open Sans"/>
                <a:cs typeface="Open Sans"/>
              </a:rPr>
              <a:t>The CARI console’s </a:t>
            </a:r>
            <a:r>
              <a:rPr lang="en-US" b="1">
                <a:solidFill>
                  <a:srgbClr val="FFFFFE"/>
                </a:solidFill>
                <a:latin typeface="Open Sans"/>
                <a:ea typeface="Open Sans"/>
                <a:cs typeface="Open Sans"/>
              </a:rPr>
              <a:t>Current Status </a:t>
            </a:r>
            <a:r>
              <a:rPr lang="en-US">
                <a:solidFill>
                  <a:srgbClr val="FFFFFE"/>
                </a:solidFill>
                <a:latin typeface="Open Sans"/>
                <a:ea typeface="Open Sans"/>
                <a:cs typeface="Open Sans"/>
              </a:rPr>
              <a:t>domain reports on the adequacy of households’ food consumption at the time of the survey. The console measures food consumption by using two indicators:</a:t>
            </a:r>
          </a:p>
          <a:p>
            <a:pPr marL="342900" indent="-342900">
              <a:buAutoNum type="arabicParenR"/>
            </a:pPr>
            <a:r>
              <a:rPr lang="en-US">
                <a:solidFill>
                  <a:srgbClr val="FFFFFE"/>
                </a:solidFill>
                <a:latin typeface="Open Sans"/>
                <a:ea typeface="Open Sans"/>
                <a:cs typeface="Open Sans"/>
              </a:rPr>
              <a:t>Food Consumption Score (FCS)</a:t>
            </a:r>
          </a:p>
          <a:p>
            <a:pPr marL="342900" indent="-342900">
              <a:buAutoNum type="arabicParenR"/>
            </a:pPr>
            <a:r>
              <a:rPr lang="en-US">
                <a:solidFill>
                  <a:srgbClr val="FFFFFE"/>
                </a:solidFill>
                <a:latin typeface="Open Sans"/>
                <a:ea typeface="Open Sans"/>
                <a:cs typeface="Open Sans"/>
              </a:rPr>
              <a:t>reduced Coping Strategies Index (</a:t>
            </a:r>
            <a:r>
              <a:rPr lang="en-US" err="1">
                <a:solidFill>
                  <a:srgbClr val="FFFFFE"/>
                </a:solidFill>
                <a:latin typeface="Open Sans"/>
                <a:ea typeface="Open Sans"/>
                <a:cs typeface="Open Sans"/>
              </a:rPr>
              <a:t>rCSI</a:t>
            </a:r>
            <a:r>
              <a:rPr lang="en-US">
                <a:solidFill>
                  <a:srgbClr val="FFFFFE"/>
                </a:solidFill>
                <a:latin typeface="Open Sans"/>
                <a:ea typeface="Open Sans"/>
                <a:cs typeface="Open Sans"/>
              </a:rPr>
              <a:t>)</a:t>
            </a:r>
            <a:endParaRPr lang="ar-SY">
              <a:solidFill>
                <a:srgbClr val="FFFFFE"/>
              </a:solidFill>
              <a:latin typeface="Open Sans"/>
              <a:ea typeface="Open Sans"/>
              <a:cs typeface="Arial"/>
            </a:endParaRPr>
          </a:p>
          <a:p>
            <a:endParaRPr lang="en-GB"/>
          </a:p>
          <a:p>
            <a:r>
              <a:rPr lang="en-GB"/>
              <a:t>Both these indicators need to be converted to CARI’s 4-point scale, indicated here. </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46501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1392118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thought that the </a:t>
            </a:r>
            <a:r>
              <a:rPr lang="en-US" err="1"/>
              <a:t>rCSI</a:t>
            </a:r>
            <a:r>
              <a:rPr lang="en-US"/>
              <a:t> is most useful in early-onset crises when households change their food consumption patterns to respond to shocks, but not in protracted emergencies when households are likely to have already exhausted some coping mechanisms</a:t>
            </a:r>
          </a:p>
          <a:p>
            <a:endParaRPr lang="en-US"/>
          </a:p>
          <a:p>
            <a:r>
              <a:rPr lang="en-US"/>
              <a:t>When using a convergence of evidence approach in acute IPC analyses, the HFCIS findings strongly suggest the use of at least one indicator from each of the two identified indicator groups (experiential and diet diversity), that is, either HHS or </a:t>
            </a:r>
            <a:r>
              <a:rPr lang="en-US" err="1"/>
              <a:t>rCSI</a:t>
            </a:r>
            <a:r>
              <a:rPr lang="en-US"/>
              <a:t> and either FCS or HDDS.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26775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308917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Food and non-food will always need to be 30 days. </a:t>
            </a:r>
          </a:p>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So if you are using a 7-day recall for food expenditures then the total will need to be multiplied by 4</a:t>
            </a:r>
          </a:p>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For 6 month recall non-food expenditures, the total will need to be divided by 6</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2404432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calculations of economic capacity and MEB are done on a per capita basis.</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453103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153014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Food and non-food will always need to be 30 days. </a:t>
            </a:r>
          </a:p>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So if you are using a 7-day recall for food expenditures then the total will need to be multiplied by 4</a:t>
            </a:r>
          </a:p>
          <a:p>
            <a:r>
              <a:rPr lang="en-GB" sz="1200">
                <a:solidFill>
                  <a:srgbClr val="0070C0"/>
                </a:solidFill>
                <a:latin typeface="Open Sans" panose="020B0606030504020204" pitchFamily="34" charset="0"/>
                <a:ea typeface="Open Sans" panose="020B0606030504020204" pitchFamily="34" charset="0"/>
                <a:cs typeface="Open Sans" panose="020B0606030504020204" pitchFamily="34" charset="0"/>
              </a:rPr>
              <a:t>For 6 month recall non-food expenditures, the total will need to be divided by 6</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2749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86541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household responds with “No, because we already sold those assets or have engaged in this activity within the last 12 months and cannot continue to” to a strategy, that household is considered to have experienced that strategy. Conversely, if a household responds with “No because we did not need to” or “Not applicable (don’t have access to this strategy)”, then the household is considered to not have experienced that particular strategy.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summarizes the economic vulnerability and livelihood coping capacity of the households </a:t>
            </a:r>
          </a:p>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253384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08842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scenarios of aggregating the current status and coping capacity domains. One shows an example of the coping capacity domain with ECMEN, and the second scenario includes FES. </a:t>
            </a:r>
          </a:p>
          <a:p>
            <a:endParaRPr lang="en-US"/>
          </a:p>
          <a:p>
            <a:r>
              <a:rPr lang="en-US"/>
              <a:t>How rounding is done:</a:t>
            </a:r>
          </a:p>
          <a:p>
            <a:r>
              <a:rPr lang="en-US"/>
              <a:t>Result values falling between 0 and 1.25 would be classified as “food secure”</a:t>
            </a:r>
          </a:p>
          <a:p>
            <a:r>
              <a:rPr lang="en-US"/>
              <a:t>Values falling between 1.50 up to 2.25 would be classified as “marginally food secure”</a:t>
            </a:r>
          </a:p>
          <a:p>
            <a:r>
              <a:rPr lang="en-US"/>
              <a:t>Values falling between 2.50 and 3.25 would be classified as “moderately food insecure”</a:t>
            </a:r>
          </a:p>
          <a:p>
            <a:r>
              <a:rPr lang="en-US"/>
              <a:t>Values falling between 3.50 and 4 would be classified as “severely food insecure </a:t>
            </a:r>
          </a:p>
          <a:p>
            <a:endParaRPr lang="en-US"/>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3605835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Compute </a:t>
            </a:r>
            <a:r>
              <a:rPr lang="en-US" err="1"/>
              <a:t>Mean_coping_capacity</a:t>
            </a:r>
            <a:r>
              <a:rPr lang="en-US"/>
              <a:t> = MEAN (</a:t>
            </a:r>
            <a:r>
              <a:rPr lang="en-US" err="1"/>
              <a:t>Max_coping_behaviour</a:t>
            </a:r>
            <a:r>
              <a:rPr lang="en-US"/>
              <a:t>, Foodexp_4pt). </a:t>
            </a:r>
          </a:p>
          <a:p>
            <a:r>
              <a:rPr lang="en-US"/>
              <a:t>Compute </a:t>
            </a:r>
            <a:r>
              <a:rPr lang="en-US" err="1"/>
              <a:t>CARI_class_unrounded</a:t>
            </a:r>
            <a:r>
              <a:rPr lang="en-US"/>
              <a:t> = MEAN (FCS_4pt, </a:t>
            </a:r>
            <a:r>
              <a:rPr lang="en-US" err="1"/>
              <a:t>Mean_coping_capacity</a:t>
            </a:r>
            <a:r>
              <a:rPr lang="en-US"/>
              <a:t>).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1530245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2545157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327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957934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4079310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1114423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70615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60">
                <a:latin typeface="Open Sans"/>
                <a:ea typeface="Open Sans"/>
                <a:cs typeface="Open Sans"/>
              </a:rPr>
              <a:t>Utilization ultimately contributes to individuals' sufficient energy and nutrient intake.</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723555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51</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040267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53</a:t>
            </a:fld>
            <a:endParaRPr lang="it-IT"/>
          </a:p>
        </p:txBody>
      </p:sp>
    </p:spTree>
    <p:extLst>
      <p:ext uri="{BB962C8B-B14F-4D97-AF65-F5344CB8AC3E}">
        <p14:creationId xmlns:p14="http://schemas.microsoft.com/office/powerpoint/2010/main" val="1252968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contextual information is also crucial for developing the analytical narrative which underpins the key findings. </a:t>
            </a:r>
          </a:p>
          <a:p>
            <a:r>
              <a:rPr lang="en-US"/>
              <a:t>Assistance is included in the calculation of FES with a caveat that analysts cannot evaluate the vulnerability status of the household in the absence of assistance. If the value of food assistance received is not included in the calculation, the Food Expenditure Score (FES) may be underestimated. This could lead to households spending less on food and more on non-food items, affecting the accuracy of the assessment.</a:t>
            </a:r>
          </a:p>
          <a:p>
            <a:r>
              <a:rPr lang="en-US"/>
              <a:t>Similarly. we can not remove the impact of food assistance from the food consumption score indicator to know the food consumption status of the households in the absence of assistance. </a:t>
            </a:r>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916586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57</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2059119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It is important that all indicators used in the console are also separately reported on in later sections of the assessment, using their traditional thresholds and reporting methods. </a:t>
            </a:r>
            <a:endParaRPr lang="en-US" sz="1000"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4263542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4205741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597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67022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65</a:t>
            </a:fld>
            <a:endParaRPr lang="it-IT"/>
          </a:p>
        </p:txBody>
      </p:sp>
    </p:spTree>
    <p:extLst>
      <p:ext uri="{BB962C8B-B14F-4D97-AF65-F5344CB8AC3E}">
        <p14:creationId xmlns:p14="http://schemas.microsoft.com/office/powerpoint/2010/main" val="315199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372602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combinations for computing CARI has been reduced from six to two (second CARI edition to third CARI edition).</a:t>
            </a:r>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5619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355223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77846-8601-48E4-B89B-2B11151D9D54}"/>
              </a:ext>
            </a:extLst>
          </p:cNvPr>
          <p:cNvSpPr>
            <a:spLocks noGrp="1"/>
          </p:cNvSpPr>
          <p:nvPr>
            <p:ph type="dt" sz="half" idx="10"/>
          </p:nvPr>
        </p:nvSpPr>
        <p:spPr/>
        <p:txBody>
          <a:bodyPr/>
          <a:lstStyle/>
          <a:p>
            <a:fld id="{B92A339C-1C9A-4719-9198-FC0E1830A65C}" type="datetimeFigureOut">
              <a:rPr lang="en-GB" smtClean="0"/>
              <a:t>11/09/2024</a:t>
            </a:fld>
            <a:endParaRPr lang="en-GB"/>
          </a:p>
        </p:txBody>
      </p:sp>
      <p:sp>
        <p:nvSpPr>
          <p:cNvPr id="3" name="Footer Placeholder 2">
            <a:extLst>
              <a:ext uri="{FF2B5EF4-FFF2-40B4-BE49-F238E27FC236}">
                <a16:creationId xmlns:a16="http://schemas.microsoft.com/office/drawing/2014/main" id="{9514E1F6-E7F2-4ACD-8AE1-0E0BE04241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19103-B875-4677-8A2A-A98FD1480D83}"/>
              </a:ext>
            </a:extLst>
          </p:cNvPr>
          <p:cNvSpPr>
            <a:spLocks noGrp="1"/>
          </p:cNvSpPr>
          <p:nvPr>
            <p:ph type="sldNum" sz="quarter" idx="12"/>
          </p:nvPr>
        </p:nvSpPr>
        <p:spPr/>
        <p:txBody>
          <a:bodyPr/>
          <a:lstStyle/>
          <a:p>
            <a:fld id="{3FE216C4-AC6E-4F9C-A6C7-90E42668D58E}" type="slidenum">
              <a:rPr lang="en-GB" smtClean="0"/>
              <a:t>‹#›</a:t>
            </a:fld>
            <a:endParaRPr lang="en-GB"/>
          </a:p>
        </p:txBody>
      </p:sp>
    </p:spTree>
    <p:extLst>
      <p:ext uri="{BB962C8B-B14F-4D97-AF65-F5344CB8AC3E}">
        <p14:creationId xmlns:p14="http://schemas.microsoft.com/office/powerpoint/2010/main" val="1046272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 id="2147483675" r:id="rId6"/>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nutritional-quality-analysi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WFP-VAM/RAMResourcesScripts/tree/main/Indicators/Food-consumption-sco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resources.vam.wfp.org/data-analysis/quantitative/food-security/reduced-coping-strategies-inde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s.vam.wfp.org/data-analysis/quantitative/essential-needs/economic-capacity-to-meet-essential-needs-ecm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WFP-VAM/RAMResourcesScripts/tree/main/Indicators/Consolidated-Approach-to-Reporting-Indicators-of-Food-Secur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surveydesigner.vam.wfp.org/" TargetMode="External"/><Relationship Id="rId4" Type="http://schemas.openxmlformats.org/officeDocument/2006/relationships/hyperlink" Target="https://www.surveydesigner.vam.wfp.org/design/surve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docs.wfp.org/api/documents/WFP-0000147801/download/"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hyperlink" Target="https://resources.vam.wfp.org/data-analysis/quantitative/food-security/food-expenditure-share" TargetMode="External"/><Relationship Id="rId3" Type="http://schemas.openxmlformats.org/officeDocument/2006/relationships/image" Target="../media/image20.png"/><Relationship Id="rId7" Type="http://schemas.openxmlformats.org/officeDocument/2006/relationships/hyperlink" Target="https://resources.vam.wfp.org/data-analysis/quantitative/essential-needs/economic-capacity-to-meet-essential-needs-ecme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resources.vam.wfp.org/data-analysis/quantitative/food-security/reduced-coping-strategies-index" TargetMode="External"/><Relationship Id="rId5" Type="http://schemas.openxmlformats.org/officeDocument/2006/relationships/hyperlink" Target="https://resources.vam.wfp.org/data-analysis/quantitative/food-security/food-consumption-score" TargetMode="External"/><Relationship Id="rId4" Type="http://schemas.openxmlformats.org/officeDocument/2006/relationships/hyperlink" Target="https://docs.wfp.org/api/documents/WFP-0000134704/download/" TargetMode="External"/><Relationship Id="rId9" Type="http://schemas.openxmlformats.org/officeDocument/2006/relationships/hyperlink" Target="https://resources.vam.wfp.org/data-analysis/quantitative/food-security/livelihood-coping-strategies-food-security"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205D360-1AC7-7E17-FA84-61CEB9B0CB41}"/>
              </a:ext>
            </a:extLst>
          </p:cNvPr>
          <p:cNvSpPr txBox="1"/>
          <p:nvPr/>
        </p:nvSpPr>
        <p:spPr>
          <a:xfrm>
            <a:off x="1" y="0"/>
            <a:ext cx="4572000" cy="5076825"/>
          </a:xfrm>
          <a:prstGeom prst="rect">
            <a:avLst/>
          </a:prstGeom>
          <a:solidFill>
            <a:schemeClr val="accent4">
              <a:lumMod val="20000"/>
              <a:lumOff val="80000"/>
            </a:schemeClr>
          </a:solidFill>
        </p:spPr>
        <p:txBody>
          <a:bodyPr wrap="square" rtlCol="1">
            <a:spAutoFit/>
          </a:bodyPr>
          <a:lstStyle/>
          <a:p>
            <a:endParaRPr lang="ar-SY"/>
          </a:p>
        </p:txBody>
      </p:sp>
      <p:sp>
        <p:nvSpPr>
          <p:cNvPr id="22" name="TextBox 21">
            <a:extLst>
              <a:ext uri="{FF2B5EF4-FFF2-40B4-BE49-F238E27FC236}">
                <a16:creationId xmlns:a16="http://schemas.microsoft.com/office/drawing/2014/main" id="{5B2B180C-6917-1DD0-5483-DE088A9A4828}"/>
              </a:ext>
            </a:extLst>
          </p:cNvPr>
          <p:cNvSpPr txBox="1"/>
          <p:nvPr/>
        </p:nvSpPr>
        <p:spPr>
          <a:xfrm>
            <a:off x="7620000" y="0"/>
            <a:ext cx="4572000" cy="5076825"/>
          </a:xfrm>
          <a:prstGeom prst="rect">
            <a:avLst/>
          </a:prstGeom>
          <a:solidFill>
            <a:schemeClr val="accent4">
              <a:lumMod val="20000"/>
              <a:lumOff val="80000"/>
            </a:schemeClr>
          </a:solidFill>
        </p:spPr>
        <p:txBody>
          <a:bodyPr wrap="square" rtlCol="1">
            <a:spAutoFit/>
          </a:bodyPr>
          <a:lstStyle/>
          <a:p>
            <a:endParaRPr lang="ar-SY"/>
          </a:p>
        </p:txBody>
      </p:sp>
      <p:sp>
        <p:nvSpPr>
          <p:cNvPr id="9" name="Titolo 1">
            <a:extLst>
              <a:ext uri="{FF2B5EF4-FFF2-40B4-BE49-F238E27FC236}">
                <a16:creationId xmlns:a16="http://schemas.microsoft.com/office/drawing/2014/main" id="{1A015D9C-C9D3-D64F-ADA5-742B12AEEA7C}"/>
              </a:ext>
            </a:extLst>
          </p:cNvPr>
          <p:cNvSpPr txBox="1">
            <a:spLocks/>
          </p:cNvSpPr>
          <p:nvPr/>
        </p:nvSpPr>
        <p:spPr>
          <a:xfrm>
            <a:off x="659231" y="5222891"/>
            <a:ext cx="9821002" cy="101506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US"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Consolidated Approach for Reporting Indicators of Food Security (CARI)</a:t>
            </a:r>
            <a:br>
              <a:rPr lang="en-G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Assessments &amp; Targeting</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598496" y="3429000"/>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237959"/>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a:t>
            </a:r>
            <a:r>
              <a:rPr lang="en-US" sz="1600" b="1" dirty="0">
                <a:latin typeface="Open Sans" panose="020B0606030504020204" pitchFamily="34" charset="0"/>
                <a:ea typeface="Open Sans" panose="020B0606030504020204" pitchFamily="34" charset="0"/>
                <a:cs typeface="Open Sans" panose="020B0606030504020204" pitchFamily="34" charset="0"/>
              </a:rPr>
              <a:t>August</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person holding a basket of beans&#10;&#10;Description automatically generated with low confidence">
            <a:extLst>
              <a:ext uri="{FF2B5EF4-FFF2-40B4-BE49-F238E27FC236}">
                <a16:creationId xmlns:a16="http://schemas.microsoft.com/office/drawing/2014/main" id="{29A3E6CC-297B-A412-BD07-42F665F8733F}"/>
              </a:ext>
            </a:extLst>
          </p:cNvPr>
          <p:cNvPicPr>
            <a:picLocks noChangeAspect="1"/>
          </p:cNvPicPr>
          <p:nvPr/>
        </p:nvPicPr>
        <p:blipFill rotWithShape="1">
          <a:blip r:embed="rId4"/>
          <a:srcRect t="6758"/>
          <a:stretch/>
        </p:blipFill>
        <p:spPr>
          <a:xfrm>
            <a:off x="2028010" y="-193"/>
            <a:ext cx="8154121" cy="5076824"/>
          </a:xfrm>
          <a:prstGeom prst="rect">
            <a:avLst/>
          </a:prstGeom>
        </p:spPr>
      </p:pic>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483719"/>
            <a:ext cx="1057013" cy="230832"/>
          </a:xfrm>
          <a:prstGeom prst="rect">
            <a:avLst/>
          </a:prstGeom>
          <a:noFill/>
        </p:spPr>
        <p:txBody>
          <a:bodyPr wrap="square" rtlCol="0">
            <a:spAutoFit/>
          </a:bodyPr>
          <a:lstStyle/>
          <a:p>
            <a:r>
              <a:rPr lang="en-US" sz="900">
                <a:solidFill>
                  <a:srgbClr val="000000"/>
                </a:solidFill>
              </a:rPr>
              <a:t>WFP/Badre </a:t>
            </a:r>
            <a:r>
              <a:rPr lang="en-US" sz="900" err="1">
                <a:solidFill>
                  <a:srgbClr val="000000"/>
                </a:solidFill>
              </a:rPr>
              <a:t>Bahaji</a:t>
            </a:r>
            <a:endParaRPr lang="en-US" sz="900">
              <a:solidFill>
                <a:srgbClr val="000000"/>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972692"/>
          </a:xfrm>
        </p:spPr>
        <p:txBody>
          <a:bodyPr anchor="t" anchorCtr="0"/>
          <a:lstStyle/>
          <a:p>
            <a:r>
              <a:rPr lang="en-US" sz="3600" b="0" kern="1400" spc="230" dirty="0">
                <a:solidFill>
                  <a:schemeClr val="tx1"/>
                </a:solidFill>
                <a:latin typeface="HALDEN SOLID" pitchFamily="2" charset="0"/>
              </a:rPr>
              <a:t>Description of the overall WFP food security classifications</a:t>
            </a:r>
            <a:endParaRPr lang="en-GB" sz="3600" b="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4566E6F1-456C-B5B9-AC4C-E9FFEA7DE088}"/>
              </a:ext>
            </a:extLst>
          </p:cNvPr>
          <p:cNvSpPr txBox="1"/>
          <p:nvPr/>
        </p:nvSpPr>
        <p:spPr>
          <a:xfrm>
            <a:off x="796065" y="1861635"/>
            <a:ext cx="9342960" cy="369332"/>
          </a:xfrm>
          <a:prstGeom prst="rect">
            <a:avLst/>
          </a:prstGeom>
          <a:noFill/>
        </p:spPr>
        <p:txBody>
          <a:bodyPr wrap="square" rtlCol="1">
            <a:spAutoFit/>
          </a:bodyPr>
          <a:lstStyle/>
          <a:p>
            <a:r>
              <a:rPr lang="en-US">
                <a:latin typeface="Open Sans" panose="020B0606030504020204" pitchFamily="34" charset="0"/>
                <a:ea typeface="Open Sans" panose="020B0606030504020204" pitchFamily="34" charset="0"/>
                <a:cs typeface="Open Sans" panose="020B0606030504020204" pitchFamily="34" charset="0"/>
              </a:rPr>
              <a:t>The below table provides a description of the four categories belonging to CARI. </a:t>
            </a:r>
            <a:endParaRPr lang="ar-SY">
              <a:latin typeface="Open Sans" panose="020B0606030504020204" pitchFamily="34" charset="0"/>
              <a:ea typeface="Open Sans" panose="020B0606030504020204" pitchFamily="34" charset="0"/>
            </a:endParaRPr>
          </a:p>
        </p:txBody>
      </p:sp>
      <p:graphicFrame>
        <p:nvGraphicFramePr>
          <p:cNvPr id="4" name="Table 4">
            <a:extLst>
              <a:ext uri="{FF2B5EF4-FFF2-40B4-BE49-F238E27FC236}">
                <a16:creationId xmlns:a16="http://schemas.microsoft.com/office/drawing/2014/main" id="{ADA19CDD-3C40-1898-9119-2DD11FBC26C7}"/>
              </a:ext>
            </a:extLst>
          </p:cNvPr>
          <p:cNvGraphicFramePr>
            <a:graphicFrameLocks noGrp="1"/>
          </p:cNvGraphicFramePr>
          <p:nvPr>
            <p:extLst>
              <p:ext uri="{D42A27DB-BD31-4B8C-83A1-F6EECF244321}">
                <p14:modId xmlns:p14="http://schemas.microsoft.com/office/powerpoint/2010/main" val="3575458887"/>
              </p:ext>
            </p:extLst>
          </p:nvPr>
        </p:nvGraphicFramePr>
        <p:xfrm>
          <a:off x="796065" y="2403495"/>
          <a:ext cx="10146759" cy="3049832"/>
        </p:xfrm>
        <a:graphic>
          <a:graphicData uri="http://schemas.openxmlformats.org/drawingml/2006/table">
            <a:tbl>
              <a:tblPr firstRow="1" bandRow="1">
                <a:tableStyleId>{5C22544A-7EE6-4342-B048-85BDC9FD1C3A}</a:tableStyleId>
              </a:tblPr>
              <a:tblGrid>
                <a:gridCol w="697551">
                  <a:extLst>
                    <a:ext uri="{9D8B030D-6E8A-4147-A177-3AD203B41FA5}">
                      <a16:colId xmlns:a16="http://schemas.microsoft.com/office/drawing/2014/main" val="453322069"/>
                    </a:ext>
                  </a:extLst>
                </a:gridCol>
                <a:gridCol w="2362302">
                  <a:extLst>
                    <a:ext uri="{9D8B030D-6E8A-4147-A177-3AD203B41FA5}">
                      <a16:colId xmlns:a16="http://schemas.microsoft.com/office/drawing/2014/main" val="344628070"/>
                    </a:ext>
                  </a:extLst>
                </a:gridCol>
                <a:gridCol w="2362302">
                  <a:extLst>
                    <a:ext uri="{9D8B030D-6E8A-4147-A177-3AD203B41FA5}">
                      <a16:colId xmlns:a16="http://schemas.microsoft.com/office/drawing/2014/main" val="332673572"/>
                    </a:ext>
                  </a:extLst>
                </a:gridCol>
                <a:gridCol w="2362302">
                  <a:extLst>
                    <a:ext uri="{9D8B030D-6E8A-4147-A177-3AD203B41FA5}">
                      <a16:colId xmlns:a16="http://schemas.microsoft.com/office/drawing/2014/main" val="1442437392"/>
                    </a:ext>
                  </a:extLst>
                </a:gridCol>
                <a:gridCol w="2362302">
                  <a:extLst>
                    <a:ext uri="{9D8B030D-6E8A-4147-A177-3AD203B41FA5}">
                      <a16:colId xmlns:a16="http://schemas.microsoft.com/office/drawing/2014/main" val="1320628370"/>
                    </a:ext>
                  </a:extLst>
                </a:gridCol>
              </a:tblGrid>
              <a:tr h="508676">
                <a:tc>
                  <a:txBody>
                    <a:bodyPr/>
                    <a:lstStyle/>
                    <a:p>
                      <a:pPr algn="l"/>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600">
                          <a:solidFill>
                            <a:srgbClr val="FFFFFF"/>
                          </a:solidFill>
                          <a:latin typeface="Open Sans"/>
                          <a:ea typeface="Open Sans"/>
                          <a:cs typeface="Open Sans"/>
                        </a:rPr>
                        <a:t>Severely Food Insecure</a:t>
                      </a:r>
                      <a:endParaRPr lang="fr-FR" sz="1600" dirty="0">
                        <a:solidFill>
                          <a:srgbClr val="FFFFFF"/>
                        </a:solidFill>
                        <a:latin typeface="Open Sans"/>
                        <a:ea typeface="Open Sans"/>
                        <a:cs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2470712">
                <a:tc>
                  <a:txBody>
                    <a:bodyPr/>
                    <a:lstStyle/>
                    <a:p>
                      <a:pPr algn="l"/>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CARI</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Able to meet food needs without engaging in reduced and livelihood coping strategies for food security </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Has minimally inadequate food consumption, relies on reduced coping and applies stress coping strategies to secure food needs</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Has food consumption gaps and unable to meet required food needs without applying crisis coping strategies</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Has extreme food consumption gaps, OR has extreme loss of livelihood assets will lead to food consumption gaps, or worse</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162995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a:solidFill>
                  <a:schemeClr val="tx1"/>
                </a:solidFill>
                <a:latin typeface="HALDEN SOLID" pitchFamily="2" charset="0"/>
              </a:rPr>
              <a:t>Why is ECMEN </a:t>
            </a:r>
            <a:r>
              <a:rPr lang="en-US" sz="3600" b="0" kern="1400" spc="230" dirty="0" err="1">
                <a:solidFill>
                  <a:schemeClr val="tx1"/>
                </a:solidFill>
                <a:latin typeface="HALDEN SOLID" pitchFamily="2" charset="0"/>
              </a:rPr>
              <a:t>favoured</a:t>
            </a:r>
            <a:r>
              <a:rPr lang="en-US" sz="3600" b="0" kern="1400" spc="230" dirty="0">
                <a:solidFill>
                  <a:schemeClr val="tx1"/>
                </a:solidFill>
                <a:latin typeface="HALDEN SOLID" pitchFamily="2" charset="0"/>
              </a:rPr>
              <a:t> over FES?</a:t>
            </a:r>
          </a:p>
        </p:txBody>
      </p:sp>
      <p:sp>
        <p:nvSpPr>
          <p:cNvPr id="3" name="TextBox 2">
            <a:extLst>
              <a:ext uri="{FF2B5EF4-FFF2-40B4-BE49-F238E27FC236}">
                <a16:creationId xmlns:a16="http://schemas.microsoft.com/office/drawing/2014/main" id="{FDBF9121-DAA8-9378-1876-5DC134BCCA63}"/>
              </a:ext>
            </a:extLst>
          </p:cNvPr>
          <p:cNvSpPr txBox="1"/>
          <p:nvPr/>
        </p:nvSpPr>
        <p:spPr>
          <a:xfrm>
            <a:off x="700288" y="1473590"/>
            <a:ext cx="10539212" cy="4062651"/>
          </a:xfrm>
          <a:prstGeom prst="rect">
            <a:avLst/>
          </a:prstGeom>
          <a:noFill/>
          <a:ln w="57150">
            <a:noFill/>
          </a:ln>
        </p:spPr>
        <p:txBody>
          <a:bodyPr wrap="square" lIns="91440" tIns="45720" rIns="91440" bIns="45720" rtlCol="0" anchor="t">
            <a:spAutoFit/>
          </a:bodyPr>
          <a:lstStyle/>
          <a:p>
            <a:pPr marL="285750" indent="-285750">
              <a:buFont typeface="Wingdings" panose="05000000000000000000" pitchFamily="2" charset="2"/>
              <a:buChar char="v"/>
            </a:pPr>
            <a:r>
              <a:rPr lang="en-US" sz="2000" spc="60" dirty="0">
                <a:latin typeface="Open Sans"/>
                <a:ea typeface="Open Sans"/>
                <a:cs typeface="Open Sans"/>
              </a:rPr>
              <a:t>ECMEN measures economic capacity in relation to a Minimum Expenditure Basket (MEB) or a Survival Minimum Expenditure Basket (SMEB). It is an absolute measure that directly measures the concept we want to assess: the ability to meet needs. </a:t>
            </a:r>
          </a:p>
          <a:p>
            <a:pPr marL="285750" indent="-285750">
              <a:buFont typeface="Wingdings" panose="05000000000000000000" pitchFamily="2" charset="2"/>
              <a:buChar char="v"/>
            </a:pPr>
            <a:endParaRPr lang="en-US" sz="2000" spc="60" dirty="0">
              <a:latin typeface="Open Sans"/>
              <a:ea typeface="Open Sans"/>
              <a:cs typeface="Open Sans"/>
            </a:endParaRPr>
          </a:p>
          <a:p>
            <a:pPr marL="285750" indent="-285750">
              <a:buFont typeface="Wingdings" panose="05000000000000000000" pitchFamily="2" charset="2"/>
              <a:buChar char="v"/>
            </a:pPr>
            <a:r>
              <a:rPr lang="en-US" sz="2000" spc="60" dirty="0">
                <a:latin typeface="Open Sans"/>
                <a:ea typeface="Open Sans"/>
                <a:cs typeface="Open Sans"/>
              </a:rPr>
              <a:t>On the other hand, the FES is a relative measure that serves as a proxy for this concept in a more indirect manner. For instance, one can allocate a significant portion of their budget to food but still be considered relatively wealthy.</a:t>
            </a:r>
          </a:p>
          <a:p>
            <a:pPr marL="285750" indent="-285750">
              <a:buFont typeface="Wingdings" panose="05000000000000000000" pitchFamily="2" charset="2"/>
              <a:buChar char="v"/>
            </a:pPr>
            <a:endParaRPr lang="en-US" sz="2000" spc="60" dirty="0">
              <a:latin typeface="Open Sans"/>
              <a:ea typeface="Open Sans"/>
              <a:cs typeface="Open Sans"/>
            </a:endParaRPr>
          </a:p>
          <a:p>
            <a:pPr marL="285750" indent="-285750">
              <a:buFont typeface="Wingdings" panose="05000000000000000000" pitchFamily="2" charset="2"/>
              <a:buChar char="v"/>
            </a:pPr>
            <a:r>
              <a:rPr lang="en-US" sz="2000" spc="60" dirty="0">
                <a:latin typeface="Open Sans"/>
                <a:ea typeface="Open Sans"/>
                <a:cs typeface="Open Sans"/>
              </a:rPr>
              <a:t>When calculating ECMEN, we remove the value of received assistance (in cash or in-kind) from the economic capacity of households, which provides an understanding of their status in the absence of assistance.</a:t>
            </a:r>
          </a:p>
          <a:p>
            <a:pPr marL="285750" indent="-285750">
              <a:buFont typeface="Wingdings" panose="05000000000000000000" pitchFamily="2" charset="2"/>
              <a:buChar char="v"/>
            </a:pPr>
            <a:endParaRPr lang="en-US" spc="60" dirty="0">
              <a:latin typeface="Open Sans" charset="0"/>
              <a:ea typeface="Open Sans" charset="0"/>
              <a:cs typeface="Open Sans" charset="0"/>
            </a:endParaRPr>
          </a:p>
        </p:txBody>
      </p:sp>
    </p:spTree>
    <p:extLst>
      <p:ext uri="{BB962C8B-B14F-4D97-AF65-F5344CB8AC3E}">
        <p14:creationId xmlns:p14="http://schemas.microsoft.com/office/powerpoint/2010/main" val="27898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48866"/>
            <a:ext cx="10542124" cy="1152000"/>
          </a:xfrm>
        </p:spPr>
        <p:txBody>
          <a:bodyPr/>
          <a:lstStyle/>
          <a:p>
            <a:r>
              <a:rPr lang="en-US" sz="3600" b="0" kern="1400" spc="230" dirty="0">
                <a:solidFill>
                  <a:schemeClr val="tx1"/>
                </a:solidFill>
                <a:latin typeface="HALDEN SOLID" pitchFamily="2" charset="0"/>
              </a:rPr>
              <a:t>Why is ECMEN </a:t>
            </a:r>
            <a:r>
              <a:rPr lang="en-US" sz="3600" b="0" kern="1400" spc="230" dirty="0" err="1">
                <a:solidFill>
                  <a:schemeClr val="tx1"/>
                </a:solidFill>
                <a:latin typeface="HALDEN SOLID" pitchFamily="2" charset="0"/>
              </a:rPr>
              <a:t>favoured</a:t>
            </a:r>
            <a:r>
              <a:rPr lang="en-US" sz="3600" b="0" kern="1400" spc="230" dirty="0">
                <a:solidFill>
                  <a:schemeClr val="tx1"/>
                </a:solidFill>
                <a:latin typeface="HALDEN SOLID" pitchFamily="2" charset="0"/>
              </a:rPr>
              <a:t> over FES? (cont.)</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700867"/>
            <a:ext cx="10542124" cy="3276576"/>
          </a:xfrm>
        </p:spPr>
        <p:txBody>
          <a:bodyPr vert="horz" lIns="91440" tIns="45720" rIns="91440" bIns="45720" rtlCol="0" anchor="ctr">
            <a:noAutofit/>
          </a:bodyPr>
          <a:lstStyle/>
          <a:p>
            <a:pPr>
              <a:buFont typeface="Wingdings" panose="05000000000000000000" pitchFamily="2" charset="2"/>
              <a:buChar char="v"/>
            </a:pPr>
            <a:r>
              <a:rPr lang="en-US" sz="2000" spc="60" dirty="0">
                <a:latin typeface="Open Sans"/>
                <a:ea typeface="Open Sans"/>
                <a:cs typeface="Open Sans"/>
              </a:rPr>
              <a:t>The FES does not work very well in situations where non-food groups and services are provided to the surveyed community for free, such as shelter in the case of a refugee context. It is usually difficult to estimate the value of these non-food items. Therefore, the FES should be used carefully in refugee settings.</a:t>
            </a:r>
            <a:endParaRPr lang="en-US" sz="2200" spc="60" dirty="0">
              <a:latin typeface="Open Sans"/>
              <a:ea typeface="Open Sans"/>
              <a:cs typeface="Open Sans"/>
            </a:endParaRPr>
          </a:p>
          <a:p>
            <a:pPr>
              <a:buFont typeface="Wingdings" panose="05000000000000000000" pitchFamily="2" charset="2"/>
              <a:buChar char="v"/>
            </a:pPr>
            <a:r>
              <a:rPr lang="en-US" spc="60" dirty="0">
                <a:latin typeface="Open Sans"/>
                <a:ea typeface="Open Sans"/>
                <a:cs typeface="Open Sans"/>
              </a:rPr>
              <a:t>The new methodology, using ECMEN, better estimates food insecurity in the absence of assistance and will provide a more accurate People in Need (</a:t>
            </a:r>
            <a:r>
              <a:rPr lang="en-US" spc="60" dirty="0" err="1">
                <a:latin typeface="Open Sans"/>
                <a:ea typeface="Open Sans"/>
                <a:cs typeface="Open Sans"/>
              </a:rPr>
              <a:t>PiN</a:t>
            </a:r>
            <a:r>
              <a:rPr lang="en-US" spc="60" dirty="0">
                <a:latin typeface="Open Sans"/>
                <a:ea typeface="Open Sans"/>
                <a:cs typeface="Open Sans"/>
              </a:rPr>
              <a:t>) figure for food security.</a:t>
            </a:r>
            <a:endParaRPr lang="en-US" sz="1800" spc="60" dirty="0">
              <a:latin typeface="Segoe UI" panose="020B0502040204020203" pitchFamily="34" charset="0"/>
              <a:ea typeface="Open Sans"/>
              <a:cs typeface="Open Sans"/>
            </a:endParaRPr>
          </a:p>
          <a:p>
            <a:pPr marL="0" indent="0">
              <a:buNone/>
            </a:pPr>
            <a:endParaRPr lang="en-US" sz="2200" spc="60" dirty="0">
              <a:latin typeface="Open Sans"/>
              <a:ea typeface="Open Sans"/>
              <a:cs typeface="Open Sans"/>
            </a:endParaRPr>
          </a:p>
        </p:txBody>
      </p:sp>
    </p:spTree>
    <p:extLst>
      <p:ext uri="{BB962C8B-B14F-4D97-AF65-F5344CB8AC3E}">
        <p14:creationId xmlns:p14="http://schemas.microsoft.com/office/powerpoint/2010/main" val="10490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console’s Coping Capacity domain aims</a:t>
            </a:r>
          </a:p>
          <a:p>
            <a:pPr algn="ctr"/>
            <a:r>
              <a:rPr lang="en-US" dirty="0"/>
              <a:t>to measure households’ resilience to shocks.</a:t>
            </a:r>
          </a:p>
          <a:p>
            <a:pPr algn="ctr"/>
            <a:r>
              <a:rPr lang="en-US" dirty="0"/>
              <a:t>The CARI console considers two dimensions of</a:t>
            </a:r>
          </a:p>
          <a:p>
            <a:pPr algn="ctr"/>
            <a:r>
              <a:rPr lang="en-US" dirty="0"/>
              <a:t>household Coping Capacity:</a:t>
            </a:r>
          </a:p>
          <a:p>
            <a:pPr algn="ctr"/>
            <a:r>
              <a:rPr lang="en-US" dirty="0"/>
              <a:t>1. Economic vulnerability and;</a:t>
            </a:r>
          </a:p>
          <a:p>
            <a:pPr algn="ctr"/>
            <a:r>
              <a:rPr lang="en-US" dirty="0"/>
              <a:t>2. Livelihood Coping Strategies</a:t>
            </a:r>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2"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742950" indent="-742950">
              <a:lnSpc>
                <a:spcPts val="3920"/>
              </a:lnSpc>
              <a:buAutoNum type="arabicPeriod"/>
            </a:pPr>
            <a:r>
              <a:rPr lang="en-US" sz="3200" dirty="0">
                <a:solidFill>
                  <a:srgbClr val="FFFFFE"/>
                </a:solidFill>
                <a:latin typeface="Open Sans" pitchFamily="2" charset="0"/>
                <a:ea typeface="Open Sans" pitchFamily="2" charset="0"/>
                <a:cs typeface="Open Sans" pitchFamily="2" charset="0"/>
              </a:rPr>
              <a:t>Current </a:t>
            </a:r>
            <a:r>
              <a:rPr lang="en-US" altLang="zh-CN" sz="3200" dirty="0">
                <a:solidFill>
                  <a:srgbClr val="FFFFFE"/>
                </a:solidFill>
                <a:latin typeface="Open Sans" pitchFamily="2" charset="0"/>
                <a:ea typeface="Open Sans" pitchFamily="2" charset="0"/>
                <a:cs typeface="Open Sans" pitchFamily="2" charset="0"/>
              </a:rPr>
              <a:t>S</a:t>
            </a:r>
            <a:r>
              <a:rPr lang="en-US" sz="3200" dirty="0">
                <a:solidFill>
                  <a:srgbClr val="FFFFFE"/>
                </a:solidFill>
                <a:latin typeface="Open Sans" pitchFamily="2" charset="0"/>
                <a:ea typeface="Open Sans" pitchFamily="2" charset="0"/>
                <a:cs typeface="Open Sans" pitchFamily="2" charset="0"/>
              </a:rPr>
              <a:t>tatus Domain</a:t>
            </a:r>
          </a:p>
        </p:txBody>
      </p:sp>
      <p:sp>
        <p:nvSpPr>
          <p:cNvPr id="4" name="TextBox 3">
            <a:extLst>
              <a:ext uri="{FF2B5EF4-FFF2-40B4-BE49-F238E27FC236}">
                <a16:creationId xmlns:a16="http://schemas.microsoft.com/office/drawing/2014/main" id="{2F1331E7-2958-E67E-FA69-2244C7D9B9BA}"/>
              </a:ext>
            </a:extLst>
          </p:cNvPr>
          <p:cNvSpPr txBox="1"/>
          <p:nvPr/>
        </p:nvSpPr>
        <p:spPr>
          <a:xfrm>
            <a:off x="1547256" y="3732673"/>
            <a:ext cx="9727469" cy="1754326"/>
          </a:xfrm>
          <a:prstGeom prst="rect">
            <a:avLst/>
          </a:prstGeom>
          <a:noFill/>
        </p:spPr>
        <p:txBody>
          <a:bodyPr wrap="square" lIns="91440" tIns="45720" rIns="91440" bIns="45720" rtlCol="1" anchor="t">
            <a:spAutoFit/>
          </a:bodyPr>
          <a:lstStyle/>
          <a:p>
            <a:r>
              <a:rPr lang="en-US" dirty="0">
                <a:solidFill>
                  <a:srgbClr val="FFFFFE"/>
                </a:solidFill>
                <a:latin typeface="Open Sans"/>
                <a:ea typeface="Open Sans"/>
                <a:cs typeface="Open Sans"/>
              </a:rPr>
              <a:t>The CARI console’s </a:t>
            </a:r>
            <a:r>
              <a:rPr lang="en-US" b="1" dirty="0">
                <a:solidFill>
                  <a:srgbClr val="FFFFFE"/>
                </a:solidFill>
                <a:latin typeface="Open Sans"/>
                <a:ea typeface="Open Sans"/>
                <a:cs typeface="Open Sans"/>
              </a:rPr>
              <a:t>Current Status </a:t>
            </a:r>
            <a:r>
              <a:rPr lang="en-US" dirty="0">
                <a:solidFill>
                  <a:srgbClr val="FFFFFE"/>
                </a:solidFill>
                <a:latin typeface="Open Sans"/>
                <a:ea typeface="Open Sans"/>
                <a:cs typeface="Open Sans"/>
              </a:rPr>
              <a:t>domain reports on the adequacy of households’ food consumption at the time of the survey. The console measures food consumption by using two indicators:</a:t>
            </a:r>
          </a:p>
          <a:p>
            <a:endParaRPr lang="en-US" dirty="0">
              <a:solidFill>
                <a:srgbClr val="FFFFFE"/>
              </a:solidFill>
              <a:latin typeface="Open Sans"/>
              <a:ea typeface="Open Sans"/>
              <a:cs typeface="Open Sans"/>
            </a:endParaRPr>
          </a:p>
          <a:p>
            <a:pPr marL="342900" indent="-342900">
              <a:buAutoNum type="arabicParenR"/>
            </a:pPr>
            <a:r>
              <a:rPr lang="en-US" dirty="0">
                <a:solidFill>
                  <a:srgbClr val="FFFFFE"/>
                </a:solidFill>
                <a:latin typeface="Open Sans"/>
                <a:ea typeface="Open Sans"/>
                <a:cs typeface="Open Sans"/>
              </a:rPr>
              <a:t>Food Consumption Score (FCS)</a:t>
            </a:r>
          </a:p>
          <a:p>
            <a:pPr marL="342900" indent="-342900">
              <a:buAutoNum type="arabicParenR"/>
            </a:pPr>
            <a:r>
              <a:rPr lang="en-US" dirty="0">
                <a:solidFill>
                  <a:srgbClr val="FFFFFE"/>
                </a:solidFill>
                <a:latin typeface="Open Sans"/>
                <a:ea typeface="Open Sans"/>
                <a:cs typeface="Open Sans"/>
              </a:rPr>
              <a:t>reduced Coping Strategies Index (</a:t>
            </a:r>
            <a:r>
              <a:rPr lang="en-US" dirty="0" err="1">
                <a:solidFill>
                  <a:srgbClr val="FFFFFE"/>
                </a:solidFill>
                <a:latin typeface="Open Sans"/>
                <a:ea typeface="Open Sans"/>
                <a:cs typeface="Open Sans"/>
              </a:rPr>
              <a:t>rCSI</a:t>
            </a:r>
            <a:r>
              <a:rPr lang="en-US" dirty="0">
                <a:solidFill>
                  <a:srgbClr val="FFFFFE"/>
                </a:solidFill>
                <a:latin typeface="Open Sans"/>
                <a:ea typeface="Open Sans"/>
                <a:cs typeface="Open Sans"/>
              </a:rPr>
              <a:t>)</a:t>
            </a:r>
            <a:endParaRPr lang="ar-SY" dirty="0">
              <a:solidFill>
                <a:srgbClr val="FFFFFE"/>
              </a:solidFill>
              <a:latin typeface="Open Sans"/>
              <a:ea typeface="Open Sans"/>
              <a:cs typeface="Arial"/>
            </a:endParaRPr>
          </a:p>
        </p:txBody>
      </p:sp>
      <p:sp>
        <p:nvSpPr>
          <p:cNvPr id="2" name="Titolo 1">
            <a:extLst>
              <a:ext uri="{FF2B5EF4-FFF2-40B4-BE49-F238E27FC236}">
                <a16:creationId xmlns:a16="http://schemas.microsoft.com/office/drawing/2014/main" id="{98758778-370A-F919-EE3F-CA5842EC3AA8}"/>
              </a:ext>
            </a:extLst>
          </p:cNvPr>
          <p:cNvSpPr txBox="1">
            <a:spLocks/>
          </p:cNvSpPr>
          <p:nvPr/>
        </p:nvSpPr>
        <p:spPr>
          <a:xfrm>
            <a:off x="715592" y="1371002"/>
            <a:ext cx="10760816" cy="146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u="sng"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altLang="zh-CN" sz="4400" kern="1400" spc="230" dirty="0">
                <a:solidFill>
                  <a:srgbClr val="FFFFFE"/>
                </a:solidFill>
                <a:latin typeface="HALDEN SOLID"/>
                <a:ea typeface="Open Sans"/>
                <a:cs typeface="Open Sans"/>
              </a:rPr>
              <a:t>Two Domains</a:t>
            </a:r>
            <a:r>
              <a:rPr lang="zh-CN" altLang="en-US" sz="4400" kern="1400" spc="230" dirty="0">
                <a:solidFill>
                  <a:srgbClr val="FFFFFE"/>
                </a:solidFill>
                <a:latin typeface="HALDEN SOLID"/>
                <a:cs typeface="Open Sans"/>
              </a:rPr>
              <a:t> </a:t>
            </a:r>
            <a:r>
              <a:rPr lang="en-US" altLang="zh-CN" sz="4400" kern="1400" spc="230" dirty="0">
                <a:solidFill>
                  <a:srgbClr val="FFFFFE"/>
                </a:solidFill>
                <a:latin typeface="HALDEN SOLID"/>
                <a:ea typeface="Open Sans"/>
                <a:cs typeface="Open Sans"/>
              </a:rPr>
              <a:t>in</a:t>
            </a:r>
            <a:r>
              <a:rPr lang="zh-CN" altLang="en-US" sz="4400" kern="1400" spc="230" dirty="0">
                <a:solidFill>
                  <a:srgbClr val="FFFFFE"/>
                </a:solidFill>
                <a:latin typeface="HALDEN SOLID"/>
                <a:cs typeface="Open Sans"/>
              </a:rPr>
              <a:t> </a:t>
            </a:r>
            <a:r>
              <a:rPr lang="en-US" sz="4400" kern="1400" spc="230" dirty="0">
                <a:solidFill>
                  <a:srgbClr val="FFFFFE"/>
                </a:solidFill>
                <a:latin typeface="HALDEN SOLID"/>
                <a:ea typeface="Open Sans"/>
                <a:cs typeface="Open Sans"/>
              </a:rPr>
              <a:t>CARI</a:t>
            </a:r>
          </a:p>
        </p:txBody>
      </p:sp>
    </p:spTree>
    <p:extLst>
      <p:ext uri="{BB962C8B-B14F-4D97-AF65-F5344CB8AC3E}">
        <p14:creationId xmlns:p14="http://schemas.microsoft.com/office/powerpoint/2010/main" val="355507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Current Status Domain</a:t>
            </a: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4">
            <a:extLst>
              <a:ext uri="{FF2B5EF4-FFF2-40B4-BE49-F238E27FC236}">
                <a16:creationId xmlns:a16="http://schemas.microsoft.com/office/drawing/2014/main" id="{35844044-DE53-6A13-81B4-93E41DD74B61}"/>
              </a:ext>
            </a:extLst>
          </p:cNvPr>
          <p:cNvGraphicFramePr>
            <a:graphicFrameLocks noGrp="1"/>
          </p:cNvGraphicFramePr>
          <p:nvPr>
            <p:extLst>
              <p:ext uri="{D42A27DB-BD31-4B8C-83A1-F6EECF244321}">
                <p14:modId xmlns:p14="http://schemas.microsoft.com/office/powerpoint/2010/main" val="2525740499"/>
              </p:ext>
            </p:extLst>
          </p:nvPr>
        </p:nvGraphicFramePr>
        <p:xfrm>
          <a:off x="717181" y="2626868"/>
          <a:ext cx="10319288" cy="2585143"/>
        </p:xfrm>
        <a:graphic>
          <a:graphicData uri="http://schemas.openxmlformats.org/drawingml/2006/table">
            <a:tbl>
              <a:tblPr firstRow="1" bandRow="1">
                <a:tableStyleId>{5C22544A-7EE6-4342-B048-85BDC9FD1C3A}</a:tableStyleId>
              </a:tblPr>
              <a:tblGrid>
                <a:gridCol w="1474184">
                  <a:extLst>
                    <a:ext uri="{9D8B030D-6E8A-4147-A177-3AD203B41FA5}">
                      <a16:colId xmlns:a16="http://schemas.microsoft.com/office/drawing/2014/main" val="453322069"/>
                    </a:ext>
                  </a:extLst>
                </a:gridCol>
                <a:gridCol w="1474184">
                  <a:extLst>
                    <a:ext uri="{9D8B030D-6E8A-4147-A177-3AD203B41FA5}">
                      <a16:colId xmlns:a16="http://schemas.microsoft.com/office/drawing/2014/main" val="1923429993"/>
                    </a:ext>
                  </a:extLst>
                </a:gridCol>
                <a:gridCol w="1474184">
                  <a:extLst>
                    <a:ext uri="{9D8B030D-6E8A-4147-A177-3AD203B41FA5}">
                      <a16:colId xmlns:a16="http://schemas.microsoft.com/office/drawing/2014/main" val="729639254"/>
                    </a:ext>
                  </a:extLst>
                </a:gridCol>
                <a:gridCol w="1474184">
                  <a:extLst>
                    <a:ext uri="{9D8B030D-6E8A-4147-A177-3AD203B41FA5}">
                      <a16:colId xmlns:a16="http://schemas.microsoft.com/office/drawing/2014/main" val="344628070"/>
                    </a:ext>
                  </a:extLst>
                </a:gridCol>
                <a:gridCol w="1474184">
                  <a:extLst>
                    <a:ext uri="{9D8B030D-6E8A-4147-A177-3AD203B41FA5}">
                      <a16:colId xmlns:a16="http://schemas.microsoft.com/office/drawing/2014/main" val="332673572"/>
                    </a:ext>
                  </a:extLst>
                </a:gridCol>
                <a:gridCol w="1474184">
                  <a:extLst>
                    <a:ext uri="{9D8B030D-6E8A-4147-A177-3AD203B41FA5}">
                      <a16:colId xmlns:a16="http://schemas.microsoft.com/office/drawing/2014/main" val="1442437392"/>
                    </a:ext>
                  </a:extLst>
                </a:gridCol>
                <a:gridCol w="1474184">
                  <a:extLst>
                    <a:ext uri="{9D8B030D-6E8A-4147-A177-3AD203B41FA5}">
                      <a16:colId xmlns:a16="http://schemas.microsoft.com/office/drawing/2014/main" val="1320628370"/>
                    </a:ext>
                  </a:extLst>
                </a:gridCol>
              </a:tblGrid>
              <a:tr h="476999">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Severely Food Insecure (4)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853623">
                <a:tc>
                  <a:txBody>
                    <a:bodyPr/>
                    <a:lstStyle/>
                    <a:p>
                      <a:pPr algn="ctr"/>
                      <a:r>
                        <a:rPr lang="en-GB" sz="1400" b="1">
                          <a:solidFill>
                            <a:srgbClr val="000000"/>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 Score and reduced Coping Strategies Index</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consumption </a:t>
                      </a: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 </a:t>
                      </a: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reduced Coping Index below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consumption </a:t>
                      </a: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a:t>
                      </a: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reduced Coping Index 4 or above</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Borderline consumption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Poor consumption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graphicFrame>
        <p:nvGraphicFramePr>
          <p:cNvPr id="4" name="Table 4">
            <a:extLst>
              <a:ext uri="{FF2B5EF4-FFF2-40B4-BE49-F238E27FC236}">
                <a16:creationId xmlns:a16="http://schemas.microsoft.com/office/drawing/2014/main" id="{ABC29228-F0D8-5205-3103-C013DF35D6AE}"/>
              </a:ext>
            </a:extLst>
          </p:cNvPr>
          <p:cNvGraphicFramePr>
            <a:graphicFrameLocks noGrp="1"/>
          </p:cNvGraphicFramePr>
          <p:nvPr>
            <p:extLst>
              <p:ext uri="{D42A27DB-BD31-4B8C-83A1-F6EECF244321}">
                <p14:modId xmlns:p14="http://schemas.microsoft.com/office/powerpoint/2010/main" val="2981114097"/>
              </p:ext>
            </p:extLst>
          </p:nvPr>
        </p:nvGraphicFramePr>
        <p:xfrm>
          <a:off x="7901798" y="762921"/>
          <a:ext cx="3134671" cy="1371600"/>
        </p:xfrm>
        <a:graphic>
          <a:graphicData uri="http://schemas.openxmlformats.org/drawingml/2006/table">
            <a:tbl>
              <a:tblPr firstRow="1" bandRow="1">
                <a:tableStyleId>{5C22544A-7EE6-4342-B048-85BDC9FD1C3A}</a:tableStyleId>
              </a:tblPr>
              <a:tblGrid>
                <a:gridCol w="2415397">
                  <a:extLst>
                    <a:ext uri="{9D8B030D-6E8A-4147-A177-3AD203B41FA5}">
                      <a16:colId xmlns:a16="http://schemas.microsoft.com/office/drawing/2014/main" val="4223273434"/>
                    </a:ext>
                  </a:extLst>
                </a:gridCol>
                <a:gridCol w="719274">
                  <a:extLst>
                    <a:ext uri="{9D8B030D-6E8A-4147-A177-3AD203B41FA5}">
                      <a16:colId xmlns:a16="http://schemas.microsoft.com/office/drawing/2014/main" val="536929797"/>
                    </a:ext>
                  </a:extLst>
                </a:gridCol>
              </a:tblGrid>
              <a:tr h="200831">
                <a:tc>
                  <a:txBody>
                    <a:bodyPr/>
                    <a:lstStyle/>
                    <a:p>
                      <a:pPr algn="ctr"/>
                      <a:r>
                        <a:rPr lang="en-GB"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4-Point Scale Category</a:t>
                      </a: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Score</a:t>
                      </a: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4020163"/>
                  </a:ext>
                </a:extLst>
              </a:tr>
              <a:tr h="271494">
                <a:tc>
                  <a:txBody>
                    <a:bodyPr/>
                    <a:lstStyle/>
                    <a:p>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Food Secure</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1</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a16="http://schemas.microsoft.com/office/drawing/2014/main" val="2172700283"/>
                  </a:ext>
                </a:extLst>
              </a:tr>
              <a:tr h="200831">
                <a:tc>
                  <a:txBody>
                    <a:bodyPr/>
                    <a:lstStyle/>
                    <a:p>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Marginally Food Secure</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extLst>
                  <a:ext uri="{0D108BD9-81ED-4DB2-BD59-A6C34878D82A}">
                    <a16:rowId xmlns:a16="http://schemas.microsoft.com/office/drawing/2014/main" val="3134665975"/>
                  </a:ext>
                </a:extLst>
              </a:tr>
              <a:tr h="271494">
                <a:tc>
                  <a:txBody>
                    <a:bodyPr/>
                    <a:lstStyle/>
                    <a:p>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Moderately Food Insecure</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3</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67270146"/>
                  </a:ext>
                </a:extLst>
              </a:tr>
              <a:tr h="271494">
                <a:tc>
                  <a:txBody>
                    <a:bodyPr/>
                    <a:lstStyle/>
                    <a:p>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Severely Food Insecure</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4</a:t>
                      </a:r>
                      <a:endParaRPr lang="fr-FR"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160055105"/>
                  </a:ext>
                </a:extLst>
              </a:tr>
            </a:tbl>
          </a:graphicData>
        </a:graphic>
      </p:graphicFrame>
    </p:spTree>
    <p:extLst>
      <p:ext uri="{BB962C8B-B14F-4D97-AF65-F5344CB8AC3E}">
        <p14:creationId xmlns:p14="http://schemas.microsoft.com/office/powerpoint/2010/main" val="8320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US"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Current Status:</a:t>
            </a:r>
          </a:p>
          <a:p>
            <a:pPr>
              <a:lnSpc>
                <a:spcPts val="3920"/>
              </a:lnSpc>
            </a:pPr>
            <a:endParaRPr lang="en-US" sz="3400" b="0" dirty="0">
              <a:solidFill>
                <a:srgbClr val="FFFFFE"/>
              </a:solidFill>
              <a:latin typeface="Open Sans Extrabold"/>
              <a:ea typeface="Open Sans Extrabold"/>
              <a:cs typeface="Open Sans Extrabold"/>
            </a:endParaRPr>
          </a:p>
          <a:p>
            <a:pPr marL="1200150" lvl="1" indent="-742950">
              <a:lnSpc>
                <a:spcPts val="3920"/>
              </a:lnSpc>
              <a:buFont typeface="+mj-lt"/>
              <a:buAutoNum type="arabicParenR"/>
            </a:pPr>
            <a:r>
              <a:rPr lang="en-US" sz="2800" b="0" dirty="0">
                <a:solidFill>
                  <a:srgbClr val="FFFFFE"/>
                </a:solidFill>
                <a:latin typeface="Open Sans" pitchFamily="2" charset="0"/>
                <a:ea typeface="Open Sans" pitchFamily="2" charset="0"/>
                <a:cs typeface="Open Sans" pitchFamily="2" charset="0"/>
              </a:rPr>
              <a:t>Food Consumption Score (FCS)</a:t>
            </a:r>
            <a:r>
              <a:rPr lang="it-IT" sz="2800" b="0" dirty="0">
                <a:solidFill>
                  <a:srgbClr val="FFFFFE"/>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76442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Current Status: Food Consumption Score  </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717181" y="1475390"/>
            <a:ext cx="10880308" cy="279313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700"/>
              </a:lnSpc>
              <a:buClr>
                <a:srgbClr val="0070BA"/>
              </a:buClr>
              <a:buNone/>
            </a:pPr>
            <a:endParaRPr lang="en-US" sz="2800" spc="60" dirty="0">
              <a:latin typeface="Open Sans"/>
              <a:ea typeface="Open Sans"/>
              <a:cs typeface="Open Sans"/>
            </a:endParaRPr>
          </a:p>
          <a:p>
            <a:pPr marL="0" indent="0">
              <a:lnSpc>
                <a:spcPts val="2700"/>
              </a:lnSpc>
              <a:buClr>
                <a:srgbClr val="0070BA"/>
              </a:buClr>
              <a:buNone/>
            </a:pPr>
            <a:r>
              <a:rPr lang="en-US" sz="2400" spc="60" dirty="0">
                <a:latin typeface="Open Sans"/>
                <a:ea typeface="Open Sans"/>
                <a:cs typeface="Open Sans"/>
              </a:rPr>
              <a:t>The Food Consumption Score (FCS) indicator is a composite score based on households’ dietary diversity, food consumption frequency, and relative nutritional value of different food groups. </a:t>
            </a:r>
          </a:p>
          <a:p>
            <a:pPr marL="0" indent="0">
              <a:lnSpc>
                <a:spcPts val="2700"/>
              </a:lnSpc>
              <a:buClr>
                <a:srgbClr val="0070BA"/>
              </a:buClr>
              <a:buNone/>
            </a:pPr>
            <a:endParaRPr lang="en-US" sz="2400" spc="60" dirty="0">
              <a:latin typeface="Open Sans"/>
              <a:ea typeface="Open Sans"/>
              <a:cs typeface="Open Sans"/>
            </a:endParaRPr>
          </a:p>
          <a:p>
            <a:pPr marL="0" indent="0">
              <a:lnSpc>
                <a:spcPts val="2700"/>
              </a:lnSpc>
              <a:buClr>
                <a:srgbClr val="0070BA"/>
              </a:buClr>
              <a:buNone/>
            </a:pPr>
            <a:r>
              <a:rPr lang="en-US" sz="2400" spc="60" dirty="0">
                <a:latin typeface="Open Sans"/>
                <a:ea typeface="Open Sans"/>
                <a:cs typeface="Open Sans"/>
              </a:rPr>
              <a:t>The FCS is a proxy indicator of household access to food. </a:t>
            </a:r>
          </a:p>
          <a:p>
            <a:pPr marL="0" indent="0">
              <a:lnSpc>
                <a:spcPts val="2700"/>
              </a:lnSpc>
              <a:buClr>
                <a:srgbClr val="0070BA"/>
              </a:buClr>
              <a:buNone/>
            </a:pPr>
            <a:endParaRPr lang="en-US" sz="1800" spc="60" dirty="0">
              <a:latin typeface="Open Sans"/>
              <a:ea typeface="Open Sans"/>
              <a:cs typeface="Open Sans"/>
            </a:endParaRPr>
          </a:p>
          <a:p>
            <a:pPr marL="0" indent="0">
              <a:lnSpc>
                <a:spcPts val="2700"/>
              </a:lnSpc>
              <a:buClr>
                <a:srgbClr val="0070BA"/>
              </a:buClr>
              <a:buNone/>
            </a:pPr>
            <a:endParaRPr lang="en-US" sz="1800" spc="60" dirty="0">
              <a:latin typeface="Open Sans"/>
              <a:ea typeface="Open Sans"/>
              <a:cs typeface="Open Sans"/>
            </a:endParaRPr>
          </a:p>
          <a:p>
            <a:pPr marL="0" indent="0">
              <a:lnSpc>
                <a:spcPts val="2700"/>
              </a:lnSpc>
              <a:buClr>
                <a:srgbClr val="0070BA"/>
              </a:buClr>
              <a:buNone/>
            </a:pPr>
            <a:endParaRPr lang="en-US" sz="1800" spc="60" dirty="0">
              <a:latin typeface="Open Sans"/>
              <a:ea typeface="Open Sans"/>
              <a:cs typeface="Open Sans"/>
            </a:endParaRPr>
          </a:p>
          <a:p>
            <a:pPr marL="0" indent="0">
              <a:lnSpc>
                <a:spcPts val="2700"/>
              </a:lnSpc>
              <a:buClr>
                <a:srgbClr val="0070BA"/>
              </a:buClr>
              <a:buNone/>
            </a:pPr>
            <a:endParaRPr lang="en-US" sz="1800" spc="60" dirty="0">
              <a:latin typeface="Open Sans"/>
              <a:ea typeface="Open Sans"/>
              <a:cs typeface="Open Sans"/>
            </a:endParaRPr>
          </a:p>
          <a:p>
            <a:pPr marL="0" indent="0">
              <a:lnSpc>
                <a:spcPts val="2700"/>
              </a:lnSpc>
              <a:buClr>
                <a:srgbClr val="0070BA"/>
              </a:buClr>
              <a:buNone/>
            </a:pPr>
            <a:endParaRPr lang="en-US" sz="1800" spc="60" dirty="0">
              <a:latin typeface="Open Sans"/>
              <a:ea typeface="Open Sans"/>
              <a:cs typeface="Open Sans"/>
            </a:endParaRPr>
          </a:p>
          <a:p>
            <a:pPr marL="0" indent="0">
              <a:lnSpc>
                <a:spcPts val="2700"/>
              </a:lnSpc>
              <a:buClr>
                <a:srgbClr val="0070BA"/>
              </a:buClr>
              <a:buNone/>
            </a:pPr>
            <a:endParaRPr lang="en-GB" dirty="0"/>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12A95E9-815B-E37D-9DFD-0AF0329D98ED}"/>
              </a:ext>
            </a:extLst>
          </p:cNvPr>
          <p:cNvSpPr txBox="1"/>
          <p:nvPr/>
        </p:nvSpPr>
        <p:spPr>
          <a:xfrm>
            <a:off x="4027469" y="6501114"/>
            <a:ext cx="8365733" cy="338554"/>
          </a:xfrm>
          <a:prstGeom prst="rect">
            <a:avLst/>
          </a:prstGeom>
          <a:noFill/>
        </p:spPr>
        <p:txBody>
          <a:bodyPr wrap="square">
            <a:spAutoFit/>
          </a:bodyPr>
          <a:lstStyle/>
          <a:p>
            <a:r>
              <a:rPr lang="en-US" sz="1600" dirty="0">
                <a:latin typeface="Open Sans"/>
                <a:ea typeface="Open Sans"/>
                <a:cs typeface="Open Sans"/>
              </a:rPr>
              <a:t>For more information and guidance on the FCS indicator, go to </a:t>
            </a:r>
            <a:r>
              <a:rPr lang="en-US" sz="1600" b="1" i="1" dirty="0">
                <a:latin typeface="Open Sans"/>
                <a:ea typeface="Open Sans"/>
                <a:cs typeface="Open Sans"/>
                <a:hlinkClick r:id="rId3">
                  <a:extLst>
                    <a:ext uri="{A12FA001-AC4F-418D-AE19-62706E023703}">
                      <ahyp:hlinkClr xmlns:ahyp="http://schemas.microsoft.com/office/drawing/2018/hyperlinkcolor" val="tx"/>
                    </a:ext>
                  </a:extLst>
                </a:hlinkClick>
              </a:rPr>
              <a:t>VAM Resource Center</a:t>
            </a:r>
            <a:endParaRPr lang="en-US" sz="1600" b="1" i="1" dirty="0">
              <a:latin typeface="Open Sans"/>
              <a:ea typeface="Open Sans"/>
              <a:cs typeface="Open Sans"/>
            </a:endParaRPr>
          </a:p>
        </p:txBody>
      </p:sp>
    </p:spTree>
    <p:extLst>
      <p:ext uri="{BB962C8B-B14F-4D97-AF65-F5344CB8AC3E}">
        <p14:creationId xmlns:p14="http://schemas.microsoft.com/office/powerpoint/2010/main" val="423476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672265"/>
            <a:ext cx="11052002" cy="662558"/>
          </a:xfrm>
        </p:spPr>
        <p:txBody>
          <a:bodyPr anchor="t" anchorCtr="0"/>
          <a:lstStyle/>
          <a:p>
            <a:r>
              <a:rPr lang="en-GB" sz="3600" b="0" kern="1400" spc="230" dirty="0">
                <a:solidFill>
                  <a:schemeClr val="tx1"/>
                </a:solidFill>
                <a:latin typeface="HALDEN SOLID" pitchFamily="2" charset="0"/>
              </a:rPr>
              <a:t>Current Status: FCS 4-Point Scale Conversion </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803028" y="1334824"/>
            <a:ext cx="10880308" cy="28144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700"/>
              </a:lnSpc>
              <a:buClr>
                <a:srgbClr val="0070BA"/>
              </a:buClr>
              <a:buNone/>
            </a:pPr>
            <a:r>
              <a:rPr lang="en-US" sz="1800" spc="60" dirty="0">
                <a:latin typeface="Open Sans"/>
                <a:ea typeface="Open Sans"/>
                <a:cs typeface="Open Sans"/>
              </a:rPr>
              <a:t>The FCS analysis results in categorizing each household into one of the three Food Consumption Groups (FCG): Poor, Borderline, or Acceptabl</a:t>
            </a:r>
            <a:r>
              <a:rPr lang="en-US" sz="1600" spc="60" dirty="0">
                <a:latin typeface="Open Sans"/>
                <a:ea typeface="Open Sans"/>
                <a:cs typeface="Open Sans"/>
              </a:rPr>
              <a:t>e. </a:t>
            </a:r>
            <a:r>
              <a:rPr lang="en-US" sz="1800" spc="60" dirty="0">
                <a:latin typeface="Open Sans"/>
                <a:ea typeface="Open Sans"/>
                <a:cs typeface="Open Sans"/>
              </a:rPr>
              <a:t>To convert the results of the FCS analysis to CARI’s  4-point scale, the analyst must:</a:t>
            </a:r>
            <a:endParaRPr lang="en-US" dirty="0"/>
          </a:p>
          <a:p>
            <a:pPr marL="342900" indent="-342900">
              <a:lnSpc>
                <a:spcPct val="100000"/>
              </a:lnSpc>
              <a:buClr>
                <a:srgbClr val="0070BA"/>
              </a:buClr>
              <a:buFont typeface="+mj-lt"/>
              <a:buAutoNum type="arabicPeriod"/>
            </a:pPr>
            <a:r>
              <a:rPr lang="en-US" sz="1600" dirty="0">
                <a:latin typeface="Open Sans"/>
                <a:ea typeface="Open Sans"/>
                <a:cs typeface="Open Sans"/>
              </a:rPr>
              <a:t>First, calculate the FCS and categorize each household into one of the three FCG. This should be done using the country’s standard FCG thresholds. For more information on constructing the FCG, see </a:t>
            </a:r>
            <a:r>
              <a:rPr lang="en-US" sz="1600" b="1" dirty="0">
                <a:latin typeface="Open Sans"/>
                <a:ea typeface="Open Sans"/>
                <a:cs typeface="Open Sans"/>
                <a:hlinkClick r:id="rId3">
                  <a:extLst>
                    <a:ext uri="{A12FA001-AC4F-418D-AE19-62706E023703}">
                      <ahyp:hlinkClr xmlns:ahyp="http://schemas.microsoft.com/office/drawing/2018/hyperlinkcolor" val="tx"/>
                    </a:ext>
                  </a:extLst>
                </a:hlinkClick>
              </a:rPr>
              <a:t>here</a:t>
            </a:r>
            <a:r>
              <a:rPr lang="en-US" sz="1600" dirty="0">
                <a:latin typeface="Open Sans"/>
                <a:ea typeface="Open Sans"/>
                <a:cs typeface="Open Sans"/>
              </a:rPr>
              <a:t>.</a:t>
            </a:r>
          </a:p>
          <a:p>
            <a:pPr marL="342900" indent="-342900">
              <a:lnSpc>
                <a:spcPct val="100000"/>
              </a:lnSpc>
              <a:buClr>
                <a:srgbClr val="0070BA"/>
              </a:buClr>
              <a:buFont typeface="+mj-lt"/>
              <a:buAutoNum type="arabicPeriod"/>
            </a:pPr>
            <a:r>
              <a:rPr lang="en-US" sz="1600" dirty="0">
                <a:latin typeface="Open Sans"/>
                <a:ea typeface="Open Sans"/>
                <a:cs typeface="Open Sans"/>
              </a:rPr>
              <a:t>Then, use the FCGs to create a new variable in your dataset by converting each household’s food consumption into the corresponding 4-point scale. </a:t>
            </a:r>
          </a:p>
          <a:p>
            <a:pPr marL="0" indent="0">
              <a:lnSpc>
                <a:spcPct val="100000"/>
              </a:lnSpc>
              <a:buClr>
                <a:srgbClr val="0070BA"/>
              </a:buClr>
              <a:buNone/>
            </a:pPr>
            <a:r>
              <a:rPr lang="en-US" sz="1600" dirty="0">
                <a:latin typeface="Open Sans"/>
                <a:ea typeface="Open Sans"/>
                <a:cs typeface="Open Sans"/>
              </a:rPr>
              <a:t>To do this: </a:t>
            </a:r>
            <a:endParaRPr lang="en-US" sz="1800" spc="60" dirty="0">
              <a:latin typeface="Open Sans"/>
              <a:ea typeface="Open Sans"/>
              <a:cs typeface="Open Sans"/>
            </a:endParaRPr>
          </a:p>
          <a:p>
            <a:pPr marL="0" indent="0">
              <a:lnSpc>
                <a:spcPts val="2700"/>
              </a:lnSpc>
              <a:buClr>
                <a:srgbClr val="0070BA"/>
              </a:buClr>
              <a:buNone/>
            </a:pPr>
            <a:endParaRPr lang="en-GB" dirty="0"/>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2">
            <a:extLst>
              <a:ext uri="{FF2B5EF4-FFF2-40B4-BE49-F238E27FC236}">
                <a16:creationId xmlns:a16="http://schemas.microsoft.com/office/drawing/2014/main" id="{71F38E64-05A3-01A1-D43F-F937B21DC308}"/>
              </a:ext>
            </a:extLst>
          </p:cNvPr>
          <p:cNvGraphicFramePr>
            <a:graphicFrameLocks noGrp="1"/>
          </p:cNvGraphicFramePr>
          <p:nvPr>
            <p:extLst>
              <p:ext uri="{D42A27DB-BD31-4B8C-83A1-F6EECF244321}">
                <p14:modId xmlns:p14="http://schemas.microsoft.com/office/powerpoint/2010/main" val="4167429700"/>
              </p:ext>
            </p:extLst>
          </p:nvPr>
        </p:nvGraphicFramePr>
        <p:xfrm>
          <a:off x="2169890" y="4149306"/>
          <a:ext cx="7852219" cy="1508892"/>
        </p:xfrm>
        <a:graphic>
          <a:graphicData uri="http://schemas.openxmlformats.org/drawingml/2006/table">
            <a:tbl>
              <a:tblPr firstRow="1" bandRow="1">
                <a:tableStyleId>{5C22544A-7EE6-4342-B048-85BDC9FD1C3A}</a:tableStyleId>
              </a:tblPr>
              <a:tblGrid>
                <a:gridCol w="2617406">
                  <a:extLst>
                    <a:ext uri="{9D8B030D-6E8A-4147-A177-3AD203B41FA5}">
                      <a16:colId xmlns:a16="http://schemas.microsoft.com/office/drawing/2014/main" val="2322784231"/>
                    </a:ext>
                  </a:extLst>
                </a:gridCol>
                <a:gridCol w="2720214">
                  <a:extLst>
                    <a:ext uri="{9D8B030D-6E8A-4147-A177-3AD203B41FA5}">
                      <a16:colId xmlns:a16="http://schemas.microsoft.com/office/drawing/2014/main" val="3391800198"/>
                    </a:ext>
                  </a:extLst>
                </a:gridCol>
                <a:gridCol w="2514599">
                  <a:extLst>
                    <a:ext uri="{9D8B030D-6E8A-4147-A177-3AD203B41FA5}">
                      <a16:colId xmlns:a16="http://schemas.microsoft.com/office/drawing/2014/main" val="983755612"/>
                    </a:ext>
                  </a:extLst>
                </a:gridCol>
              </a:tblGrid>
              <a:tr h="377223">
                <a:tc>
                  <a:txBody>
                    <a:bodyPr/>
                    <a:lstStyle/>
                    <a:p>
                      <a:pPr algn="ct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Convert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To the assigned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With the assigned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703395467"/>
                  </a:ext>
                </a:extLst>
              </a:tr>
              <a:tr h="377223">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'Acceptable' households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'Food 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1960550"/>
                  </a:ext>
                </a:extLst>
              </a:tr>
              <a:tr h="377223">
                <a:tc>
                  <a:txBody>
                    <a:bodyPr/>
                    <a:lstStyle/>
                    <a:p>
                      <a:r>
                        <a:rPr lang="en-US" sz="1400">
                          <a:latin typeface="Open Sans" panose="020B0606030504020204" pitchFamily="34" charset="0"/>
                          <a:ea typeface="Open Sans" panose="020B0606030504020204" pitchFamily="34" charset="0"/>
                          <a:cs typeface="Open Sans" panose="020B0606030504020204" pitchFamily="34" charset="0"/>
                        </a:rPr>
                        <a:t>'Borderline' households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'Moderately food 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687700"/>
                  </a:ext>
                </a:extLst>
              </a:tr>
              <a:tr h="377223">
                <a:tc>
                  <a:txBody>
                    <a:bodyPr/>
                    <a:lstStyle/>
                    <a:p>
                      <a:pPr lvl="0">
                        <a:buNone/>
                      </a:pPr>
                      <a:r>
                        <a:rPr lang="en-US" sz="1400">
                          <a:latin typeface="Open Sans" panose="020B0606030504020204" pitchFamily="34" charset="0"/>
                          <a:ea typeface="Open Sans" panose="020B0606030504020204" pitchFamily="34" charset="0"/>
                          <a:cs typeface="Open Sans" panose="020B0606030504020204" pitchFamily="34" charset="0"/>
                        </a:rPr>
                        <a:t>'Poor' households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1400">
                          <a:latin typeface="Open Sans" panose="020B0606030504020204" pitchFamily="34" charset="0"/>
                          <a:ea typeface="Open Sans" panose="020B0606030504020204" pitchFamily="34" charset="0"/>
                          <a:cs typeface="Open Sans" panose="020B0606030504020204" pitchFamily="34" charset="0"/>
                        </a:rPr>
                        <a:t>'Severely Food 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5409711"/>
                  </a:ext>
                </a:extLst>
              </a:tr>
            </a:tbl>
          </a:graphicData>
        </a:graphic>
      </p:graphicFrame>
    </p:spTree>
    <p:extLst>
      <p:ext uri="{BB962C8B-B14F-4D97-AF65-F5344CB8AC3E}">
        <p14:creationId xmlns:p14="http://schemas.microsoft.com/office/powerpoint/2010/main" val="94832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sz="4000" dirty="0">
                <a:solidFill>
                  <a:srgbClr val="FFFFFE"/>
                </a:solidFill>
                <a:latin typeface="Open Sans" pitchFamily="2" charset="0"/>
                <a:ea typeface="Open Sans" pitchFamily="2" charset="0"/>
                <a:cs typeface="Open Sans" pitchFamily="2" charset="0"/>
              </a:rPr>
              <a:t>Current Status:</a:t>
            </a:r>
          </a:p>
          <a:p>
            <a:pPr>
              <a:lnSpc>
                <a:spcPts val="3920"/>
              </a:lnSpc>
            </a:pPr>
            <a:endParaRPr lang="en-US" sz="3400" b="0" dirty="0">
              <a:solidFill>
                <a:srgbClr val="FFFFFE"/>
              </a:solidFill>
              <a:latin typeface="Open Sans Extrabold"/>
              <a:ea typeface="Open Sans Extrabold"/>
              <a:cs typeface="Open Sans Extrabold"/>
            </a:endParaRPr>
          </a:p>
          <a:p>
            <a:pPr marL="1200150" lvl="1" indent="-742950">
              <a:lnSpc>
                <a:spcPts val="3920"/>
              </a:lnSpc>
              <a:buFont typeface="+mj-lt"/>
              <a:buAutoNum type="arabicParenR" startAt="2"/>
            </a:pPr>
            <a:r>
              <a:rPr lang="en-US" sz="2800" dirty="0">
                <a:solidFill>
                  <a:srgbClr val="FFFFFE"/>
                </a:solidFill>
                <a:latin typeface="Open Sans" pitchFamily="2" charset="0"/>
                <a:ea typeface="Open Sans" pitchFamily="2" charset="0"/>
                <a:cs typeface="Open Sans" pitchFamily="2" charset="0"/>
              </a:rPr>
              <a:t>Reduced </a:t>
            </a:r>
            <a:r>
              <a:rPr lang="en-US" altLang="zh-CN" sz="2800" dirty="0">
                <a:solidFill>
                  <a:srgbClr val="FFFFFE"/>
                </a:solidFill>
                <a:latin typeface="Open Sans" pitchFamily="2" charset="0"/>
                <a:ea typeface="Open Sans" pitchFamily="2" charset="0"/>
                <a:cs typeface="Open Sans" pitchFamily="2" charset="0"/>
              </a:rPr>
              <a:t>C</a:t>
            </a:r>
            <a:r>
              <a:rPr lang="en-US" sz="2800" dirty="0">
                <a:solidFill>
                  <a:srgbClr val="FFFFFE"/>
                </a:solidFill>
                <a:latin typeface="Open Sans" pitchFamily="2" charset="0"/>
                <a:ea typeface="Open Sans" pitchFamily="2" charset="0"/>
                <a:cs typeface="Open Sans" pitchFamily="2" charset="0"/>
              </a:rPr>
              <a:t>oping Strategies Index (</a:t>
            </a:r>
            <a:r>
              <a:rPr lang="en-US" sz="2800" dirty="0" err="1">
                <a:solidFill>
                  <a:srgbClr val="FFFFFE"/>
                </a:solidFill>
                <a:latin typeface="Open Sans" pitchFamily="2" charset="0"/>
                <a:ea typeface="Open Sans" pitchFamily="2" charset="0"/>
                <a:cs typeface="Open Sans" pitchFamily="2" charset="0"/>
              </a:rPr>
              <a:t>rCSI</a:t>
            </a:r>
            <a:r>
              <a:rPr lang="en-US" sz="2800" dirty="0">
                <a:solidFill>
                  <a:srgbClr val="FFFFFE"/>
                </a:solidFill>
                <a:latin typeface="Open Sans" pitchFamily="2" charset="0"/>
                <a:ea typeface="Open Sans" pitchFamily="2" charset="0"/>
                <a:cs typeface="Open Sans" pitchFamily="2" charset="0"/>
              </a:rPr>
              <a:t>) </a:t>
            </a:r>
            <a:r>
              <a:rPr lang="it-IT" sz="2800" dirty="0">
                <a:solidFill>
                  <a:srgbClr val="FFFFFE"/>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187973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4"/>
            <a:ext cx="11052002" cy="982989"/>
          </a:xfrm>
        </p:spPr>
        <p:txBody>
          <a:bodyPr anchor="t" anchorCtr="0"/>
          <a:lstStyle/>
          <a:p>
            <a:r>
              <a:rPr lang="en-GB" sz="3600" b="0" kern="1400" spc="230" dirty="0">
                <a:solidFill>
                  <a:schemeClr val="tx1"/>
                </a:solidFill>
                <a:latin typeface="HALDEN SOLID" pitchFamily="2" charset="0"/>
              </a:rPr>
              <a:t>Current Status: reduced Consumption-based Coping Strategies Index</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717181" y="1994499"/>
            <a:ext cx="10880308" cy="35347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base">
              <a:buNone/>
            </a:pPr>
            <a:r>
              <a:rPr lang="en-US" sz="2200" dirty="0">
                <a:latin typeface="Open Sans"/>
                <a:ea typeface="Open Sans"/>
                <a:cs typeface="Open Sans"/>
              </a:rPr>
              <a:t>The reduced consumption-based coping strategy index (</a:t>
            </a:r>
            <a:r>
              <a:rPr lang="en-US" sz="2200" dirty="0" err="1">
                <a:latin typeface="Open Sans"/>
                <a:ea typeface="Open Sans"/>
                <a:cs typeface="Open Sans"/>
              </a:rPr>
              <a:t>rCSI</a:t>
            </a:r>
            <a:r>
              <a:rPr lang="en-US" sz="2200" dirty="0">
                <a:latin typeface="Open Sans"/>
                <a:ea typeface="Open Sans"/>
                <a:cs typeface="Open Sans"/>
              </a:rPr>
              <a:t>) is used to assess the level of stress faced by a household due to food shortages. It is measured by combining the frequency and severity of the reduced strategies that households are engaging in to cope with the lack of food or money to buy it. </a:t>
            </a:r>
            <a:endParaRPr lang="en-US" sz="2200" dirty="0"/>
          </a:p>
          <a:p>
            <a:pPr marL="0" indent="0" algn="just" rtl="0" fontAlgn="base">
              <a:buNone/>
            </a:pPr>
            <a:r>
              <a:rPr lang="en-US" sz="2200" dirty="0"/>
              <a:t>It is calculated using the five standard strategies using a 7-day recall period. </a:t>
            </a:r>
          </a:p>
          <a:p>
            <a:pPr marL="0" indent="0" algn="just" rtl="0" fontAlgn="base">
              <a:buNone/>
            </a:pPr>
            <a:endParaRPr lang="en-US" sz="2200" dirty="0"/>
          </a:p>
        </p:txBody>
      </p:sp>
      <p:sp>
        <p:nvSpPr>
          <p:cNvPr id="2" name="TextBox 1">
            <a:extLst>
              <a:ext uri="{FF2B5EF4-FFF2-40B4-BE49-F238E27FC236}">
                <a16:creationId xmlns:a16="http://schemas.microsoft.com/office/drawing/2014/main" id="{519F3CEE-6CB6-4D9B-DAAC-C0F15A362CA2}"/>
              </a:ext>
            </a:extLst>
          </p:cNvPr>
          <p:cNvSpPr txBox="1"/>
          <p:nvPr/>
        </p:nvSpPr>
        <p:spPr>
          <a:xfrm>
            <a:off x="3986373" y="6519446"/>
            <a:ext cx="8365733" cy="338554"/>
          </a:xfrm>
          <a:prstGeom prst="rect">
            <a:avLst/>
          </a:prstGeom>
          <a:noFill/>
        </p:spPr>
        <p:txBody>
          <a:bodyPr wrap="square">
            <a:spAutoFit/>
          </a:bodyPr>
          <a:lstStyle/>
          <a:p>
            <a:r>
              <a:rPr lang="en-US" sz="1600" dirty="0">
                <a:latin typeface="Open Sans"/>
                <a:ea typeface="Open Sans"/>
                <a:cs typeface="Open Sans"/>
              </a:rPr>
              <a:t>For more information and guidance on the </a:t>
            </a:r>
            <a:r>
              <a:rPr lang="en-US" sz="1600" dirty="0" err="1">
                <a:latin typeface="Open Sans"/>
                <a:ea typeface="Open Sans"/>
                <a:cs typeface="Open Sans"/>
              </a:rPr>
              <a:t>rCSI</a:t>
            </a:r>
            <a:r>
              <a:rPr lang="en-US" sz="1600" dirty="0">
                <a:latin typeface="Open Sans"/>
                <a:ea typeface="Open Sans"/>
                <a:cs typeface="Open Sans"/>
              </a:rPr>
              <a:t> indicator, go to </a:t>
            </a:r>
            <a:r>
              <a:rPr lang="en-US" sz="1600" b="1" i="1" dirty="0">
                <a:latin typeface="Open Sans"/>
                <a:ea typeface="Open Sans"/>
                <a:cs typeface="Open Sans"/>
                <a:hlinkClick r:id="rId2">
                  <a:extLst>
                    <a:ext uri="{A12FA001-AC4F-418D-AE19-62706E023703}">
                      <ahyp:hlinkClr xmlns:ahyp="http://schemas.microsoft.com/office/drawing/2018/hyperlinkcolor" val="tx"/>
                    </a:ext>
                  </a:extLst>
                </a:hlinkClick>
              </a:rPr>
              <a:t>VAM Resource Center</a:t>
            </a:r>
            <a:endParaRPr lang="en-US" sz="1600" b="1" i="1" dirty="0">
              <a:latin typeface="Open Sans"/>
              <a:ea typeface="Open Sans"/>
              <a:cs typeface="Open Sans"/>
            </a:endParaRPr>
          </a:p>
        </p:txBody>
      </p:sp>
    </p:spTree>
    <p:extLst>
      <p:ext uri="{BB962C8B-B14F-4D97-AF65-F5344CB8AC3E}">
        <p14:creationId xmlns:p14="http://schemas.microsoft.com/office/powerpoint/2010/main" val="886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dirty="0">
              <a:solidFill>
                <a:srgbClr val="000000"/>
              </a:solidFill>
              <a:latin typeface="Open Sans" panose="020B0606030504020204" pitchFamily="34" charset="0"/>
            </a:endParaRPr>
          </a:p>
          <a:p>
            <a:pPr marL="0" indent="0">
              <a:lnSpc>
                <a:spcPts val="2700"/>
              </a:lnSpc>
              <a:buNone/>
            </a:pPr>
            <a:endParaRPr lang="en-US" sz="1800" b="0" i="0" dirty="0">
              <a:solidFill>
                <a:srgbClr val="000000"/>
              </a:solidFill>
              <a:effectLst/>
              <a:latin typeface="Open Sans" panose="020B0606030504020204" pitchFamily="34" charset="0"/>
            </a:endParaRPr>
          </a:p>
          <a:p>
            <a:pPr marL="0" indent="0">
              <a:lnSpc>
                <a:spcPts val="2700"/>
              </a:lnSpc>
              <a:buNone/>
            </a:pPr>
            <a:r>
              <a:rPr lang="en-US" sz="2400" spc="60" dirty="0">
                <a:latin typeface="Open Sans"/>
                <a:ea typeface="Open Sans"/>
                <a:cs typeface="Open Sans"/>
              </a:rPr>
              <a:t>The audience of this PowerPoint can range from VAM and </a:t>
            </a:r>
            <a:r>
              <a:rPr lang="en-US" sz="2400" spc="60" dirty="0" err="1">
                <a:latin typeface="Open Sans"/>
                <a:ea typeface="Open Sans"/>
                <a:cs typeface="Open Sans"/>
              </a:rPr>
              <a:t>Programme</a:t>
            </a:r>
            <a:r>
              <a:rPr lang="en-US" sz="2400" spc="60" dirty="0">
                <a:latin typeface="Open Sans"/>
                <a:ea typeface="Open Sans"/>
                <a:cs typeface="Open Sans"/>
              </a:rPr>
              <a:t> staff in regional and country offices. It can also be used for the training of partners. </a:t>
            </a:r>
            <a:endParaRPr lang="en-US" sz="2400" spc="60" dirty="0"/>
          </a:p>
          <a:p>
            <a:pPr marL="0" indent="0">
              <a:lnSpc>
                <a:spcPts val="2700"/>
              </a:lnSpc>
              <a:buNone/>
            </a:pP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HALDEN SOLID" pitchFamily="2" charset="0"/>
              </a:rPr>
              <a:t>AUDIENCE  </a:t>
            </a:r>
          </a:p>
        </p:txBody>
      </p:sp>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B5AA69E0-9D82-0066-079E-2AF547AB7F78}"/>
              </a:ext>
            </a:extLst>
          </p:cNvPr>
          <p:cNvSpPr txBox="1"/>
          <p:nvPr/>
        </p:nvSpPr>
        <p:spPr>
          <a:xfrm>
            <a:off x="291402" y="5420330"/>
            <a:ext cx="2723103" cy="1060857"/>
          </a:xfrm>
          <a:prstGeom prst="rect">
            <a:avLst/>
          </a:prstGeom>
          <a:solidFill>
            <a:schemeClr val="accent4">
              <a:lumMod val="20000"/>
              <a:lumOff val="80000"/>
            </a:schemeClr>
          </a:solidFill>
        </p:spPr>
        <p:txBody>
          <a:bodyPr wrap="square" rtlCol="1">
            <a:spAutoFit/>
          </a:bodyPr>
          <a:lstStyle/>
          <a:p>
            <a:endParaRPr lang="ar-SY"/>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Current Status: </a:t>
            </a:r>
            <a:r>
              <a:rPr lang="en-GB" sz="3600" b="0" kern="1400" spc="230" dirty="0" err="1">
                <a:solidFill>
                  <a:schemeClr val="tx1"/>
                </a:solidFill>
                <a:latin typeface="HALDEN SOLID" pitchFamily="2" charset="0"/>
              </a:rPr>
              <a:t>rCSI</a:t>
            </a:r>
            <a:r>
              <a:rPr lang="en-GB" sz="3600" b="0" kern="1400" spc="230" dirty="0">
                <a:solidFill>
                  <a:schemeClr val="tx1"/>
                </a:solidFill>
                <a:latin typeface="HALDEN SOLID" pitchFamily="2" charset="0"/>
              </a:rPr>
              <a:t> 4-</a:t>
            </a:r>
            <a:r>
              <a:rPr lang="en-US" sz="3600" b="0" kern="1400" spc="230" dirty="0">
                <a:solidFill>
                  <a:schemeClr val="tx1"/>
                </a:solidFill>
                <a:latin typeface="HALDEN SOLID" pitchFamily="2" charset="0"/>
              </a:rPr>
              <a:t>P</a:t>
            </a:r>
            <a:r>
              <a:rPr lang="en-GB" sz="3600" b="0" kern="1400" spc="230" dirty="0" err="1">
                <a:solidFill>
                  <a:schemeClr val="tx1"/>
                </a:solidFill>
                <a:latin typeface="HALDEN SOLID" pitchFamily="2" charset="0"/>
              </a:rPr>
              <a:t>oint</a:t>
            </a:r>
            <a:r>
              <a:rPr lang="en-GB" sz="3600" b="0" kern="1400" spc="230" dirty="0">
                <a:solidFill>
                  <a:schemeClr val="tx1"/>
                </a:solidFill>
                <a:latin typeface="HALDEN SOLID" pitchFamily="2" charset="0"/>
              </a:rPr>
              <a:t> Scale Conversion </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717181" y="1791913"/>
            <a:ext cx="11190116" cy="3073386"/>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700"/>
              </a:lnSpc>
              <a:buClr>
                <a:srgbClr val="0070BA"/>
              </a:buClr>
              <a:buNone/>
            </a:pPr>
            <a:r>
              <a:rPr lang="en-US" sz="2400" spc="60" dirty="0">
                <a:latin typeface="Open Sans"/>
                <a:ea typeface="Open Sans"/>
                <a:cs typeface="Open Sans"/>
              </a:rPr>
              <a:t>To converge the </a:t>
            </a:r>
            <a:r>
              <a:rPr lang="en-US" sz="2400" spc="60" dirty="0" err="1">
                <a:latin typeface="Open Sans"/>
                <a:ea typeface="Open Sans"/>
                <a:cs typeface="Open Sans"/>
              </a:rPr>
              <a:t>rCSI</a:t>
            </a:r>
            <a:r>
              <a:rPr lang="en-US" sz="2400" spc="60" dirty="0">
                <a:latin typeface="Open Sans"/>
                <a:ea typeface="Open Sans"/>
                <a:cs typeface="Open Sans"/>
              </a:rPr>
              <a:t> with the FCG </a:t>
            </a:r>
            <a:r>
              <a:rPr lang="en-US" sz="2400" dirty="0"/>
              <a:t>4-point scale</a:t>
            </a:r>
            <a:r>
              <a:rPr lang="en-US" sz="2400" spc="60" dirty="0">
                <a:latin typeface="Open Sans"/>
                <a:ea typeface="Open Sans"/>
                <a:cs typeface="Open Sans"/>
              </a:rPr>
              <a:t>, the analyst must:</a:t>
            </a:r>
          </a:p>
          <a:p>
            <a:pPr marL="342900" indent="-342900">
              <a:lnSpc>
                <a:spcPct val="100000"/>
              </a:lnSpc>
              <a:buClr>
                <a:srgbClr val="0070BA"/>
              </a:buClr>
              <a:buFont typeface="+mj-lt"/>
              <a:buAutoNum type="arabicPeriod"/>
            </a:pPr>
            <a:r>
              <a:rPr lang="en-US" dirty="0"/>
              <a:t>Using </a:t>
            </a:r>
            <a:r>
              <a:rPr lang="en-US" dirty="0" err="1"/>
              <a:t>rCSI</a:t>
            </a:r>
            <a:r>
              <a:rPr lang="en-US" dirty="0"/>
              <a:t> score convert ‘Acceptable Consumption’ households to ‘Marginally Acceptable Consumption’ if they have </a:t>
            </a:r>
            <a:r>
              <a:rPr lang="en-US" dirty="0" err="1"/>
              <a:t>rCSI</a:t>
            </a:r>
            <a:r>
              <a:rPr lang="en-US" dirty="0"/>
              <a:t> of 4 or more and assign them a score of 2.</a:t>
            </a:r>
          </a:p>
          <a:p>
            <a:pPr marL="342900" indent="-342900">
              <a:lnSpc>
                <a:spcPct val="100000"/>
              </a:lnSpc>
              <a:buClr>
                <a:srgbClr val="0070BA"/>
              </a:buClr>
              <a:buFont typeface="+mj-lt"/>
              <a:buAutoNum type="arabicPeriod"/>
            </a:pPr>
            <a:r>
              <a:rPr lang="en-US" dirty="0"/>
              <a:t>Only households with an </a:t>
            </a:r>
            <a:r>
              <a:rPr lang="en-US" dirty="0" err="1"/>
              <a:t>rCSI</a:t>
            </a:r>
            <a:r>
              <a:rPr lang="en-US" dirty="0"/>
              <a:t> below 4 should remain in the ‘Acceptable Consumption’ category, with a score of 1. </a:t>
            </a:r>
            <a:endParaRPr lang="en-US" sz="1800" spc="60" dirty="0">
              <a:latin typeface="Open Sans"/>
              <a:ea typeface="Open Sans"/>
              <a:cs typeface="Open Sans"/>
            </a:endParaRPr>
          </a:p>
          <a:p>
            <a:pPr marL="0" indent="0">
              <a:lnSpc>
                <a:spcPts val="2700"/>
              </a:lnSpc>
              <a:buClr>
                <a:srgbClr val="0070BA"/>
              </a:buClr>
              <a:buNone/>
            </a:pPr>
            <a:endParaRPr lang="en-GB" dirty="0"/>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430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kern="1400" spc="230" dirty="0">
                <a:solidFill>
                  <a:schemeClr val="tx1"/>
                </a:solidFill>
                <a:latin typeface="Open Sans" pitchFamily="2" charset="0"/>
                <a:ea typeface="Open Sans" pitchFamily="2" charset="0"/>
                <a:cs typeface="Open Sans" pitchFamily="2" charset="0"/>
              </a:rPr>
              <a:t>Current Status Domain</a:t>
            </a: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4">
            <a:extLst>
              <a:ext uri="{FF2B5EF4-FFF2-40B4-BE49-F238E27FC236}">
                <a16:creationId xmlns:a16="http://schemas.microsoft.com/office/drawing/2014/main" id="{35844044-DE53-6A13-81B4-93E41DD74B61}"/>
              </a:ext>
            </a:extLst>
          </p:cNvPr>
          <p:cNvGraphicFramePr>
            <a:graphicFrameLocks noGrp="1"/>
          </p:cNvGraphicFramePr>
          <p:nvPr>
            <p:extLst>
              <p:ext uri="{D42A27DB-BD31-4B8C-83A1-F6EECF244321}">
                <p14:modId xmlns:p14="http://schemas.microsoft.com/office/powerpoint/2010/main" val="3754958341"/>
              </p:ext>
            </p:extLst>
          </p:nvPr>
        </p:nvGraphicFramePr>
        <p:xfrm>
          <a:off x="717181" y="2626868"/>
          <a:ext cx="10319288" cy="2585143"/>
        </p:xfrm>
        <a:graphic>
          <a:graphicData uri="http://schemas.openxmlformats.org/drawingml/2006/table">
            <a:tbl>
              <a:tblPr firstRow="1" bandRow="1">
                <a:tableStyleId>{5C22544A-7EE6-4342-B048-85BDC9FD1C3A}</a:tableStyleId>
              </a:tblPr>
              <a:tblGrid>
                <a:gridCol w="1474184">
                  <a:extLst>
                    <a:ext uri="{9D8B030D-6E8A-4147-A177-3AD203B41FA5}">
                      <a16:colId xmlns:a16="http://schemas.microsoft.com/office/drawing/2014/main" val="453322069"/>
                    </a:ext>
                  </a:extLst>
                </a:gridCol>
                <a:gridCol w="1474184">
                  <a:extLst>
                    <a:ext uri="{9D8B030D-6E8A-4147-A177-3AD203B41FA5}">
                      <a16:colId xmlns:a16="http://schemas.microsoft.com/office/drawing/2014/main" val="1923429993"/>
                    </a:ext>
                  </a:extLst>
                </a:gridCol>
                <a:gridCol w="1474184">
                  <a:extLst>
                    <a:ext uri="{9D8B030D-6E8A-4147-A177-3AD203B41FA5}">
                      <a16:colId xmlns:a16="http://schemas.microsoft.com/office/drawing/2014/main" val="729639254"/>
                    </a:ext>
                  </a:extLst>
                </a:gridCol>
                <a:gridCol w="1474184">
                  <a:extLst>
                    <a:ext uri="{9D8B030D-6E8A-4147-A177-3AD203B41FA5}">
                      <a16:colId xmlns:a16="http://schemas.microsoft.com/office/drawing/2014/main" val="344628070"/>
                    </a:ext>
                  </a:extLst>
                </a:gridCol>
                <a:gridCol w="1474184">
                  <a:extLst>
                    <a:ext uri="{9D8B030D-6E8A-4147-A177-3AD203B41FA5}">
                      <a16:colId xmlns:a16="http://schemas.microsoft.com/office/drawing/2014/main" val="332673572"/>
                    </a:ext>
                  </a:extLst>
                </a:gridCol>
                <a:gridCol w="1474184">
                  <a:extLst>
                    <a:ext uri="{9D8B030D-6E8A-4147-A177-3AD203B41FA5}">
                      <a16:colId xmlns:a16="http://schemas.microsoft.com/office/drawing/2014/main" val="1442437392"/>
                    </a:ext>
                  </a:extLst>
                </a:gridCol>
                <a:gridCol w="1474184">
                  <a:extLst>
                    <a:ext uri="{9D8B030D-6E8A-4147-A177-3AD203B41FA5}">
                      <a16:colId xmlns:a16="http://schemas.microsoft.com/office/drawing/2014/main" val="1320628370"/>
                    </a:ext>
                  </a:extLst>
                </a:gridCol>
              </a:tblGrid>
              <a:tr h="476999">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400">
                          <a:solidFill>
                            <a:srgbClr val="FFFFFF"/>
                          </a:solidFill>
                          <a:latin typeface="Open Sans"/>
                          <a:ea typeface="Open Sans"/>
                          <a:cs typeface="Open Sans"/>
                        </a:rPr>
                        <a:t>Severely Food Insecure (4) </a:t>
                      </a:r>
                      <a:endParaRPr lang="fr-FR" sz="1400">
                        <a:solidFill>
                          <a:srgbClr val="FFFFFF"/>
                        </a:solidFill>
                        <a:latin typeface="Open Sans"/>
                        <a:ea typeface="Open Sans"/>
                        <a:cs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853623">
                <a:tc>
                  <a:txBody>
                    <a:bodyPr/>
                    <a:lstStyle/>
                    <a:p>
                      <a:pPr algn="ct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 Score and reduced Coping Strategies Index</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consumption </a:t>
                      </a: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 </a:t>
                      </a: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reduced Coping Index below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consumption </a:t>
                      </a: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a:t>
                      </a: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reduced Coping Index 4 or above</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Borderline consumption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Poor consumption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264063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52147-C852-4026-B9AE-EBD007134359}"/>
              </a:ext>
            </a:extLst>
          </p:cNvPr>
          <p:cNvSpPr txBox="1"/>
          <p:nvPr/>
        </p:nvSpPr>
        <p:spPr>
          <a:xfrm>
            <a:off x="193972" y="774731"/>
            <a:ext cx="3937057" cy="646331"/>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Pts val="1000"/>
              <a:buFontTx/>
              <a:buNone/>
              <a:tabLst>
                <a:tab pos="457200" algn="l"/>
              </a:tabLst>
              <a:defRPr/>
            </a:pPr>
            <a:r>
              <a:rPr lang="en-US" b="1">
                <a:latin typeface="Open Sans" charset="0"/>
                <a:ea typeface="Open Sans" charset="0"/>
                <a:cs typeface="Open Sans" charset="0"/>
              </a:rPr>
              <a:t>STEP 1: </a:t>
            </a:r>
            <a:r>
              <a:rPr lang="en-US">
                <a:latin typeface="Open Sans" charset="0"/>
                <a:ea typeface="Open Sans" charset="0"/>
                <a:cs typeface="Open Sans" charset="0"/>
              </a:rPr>
              <a:t>Categorize the Food Consumption Score into groups </a:t>
            </a:r>
          </a:p>
        </p:txBody>
      </p:sp>
      <p:graphicFrame>
        <p:nvGraphicFramePr>
          <p:cNvPr id="4" name="Group 44">
            <a:extLst>
              <a:ext uri="{FF2B5EF4-FFF2-40B4-BE49-F238E27FC236}">
                <a16:creationId xmlns:a16="http://schemas.microsoft.com/office/drawing/2014/main" id="{7F203E10-25A0-4054-8D4E-17FE802F6F8B}"/>
              </a:ext>
            </a:extLst>
          </p:cNvPr>
          <p:cNvGraphicFramePr>
            <a:graphicFrameLocks/>
          </p:cNvGraphicFramePr>
          <p:nvPr>
            <p:extLst>
              <p:ext uri="{D42A27DB-BD31-4B8C-83A1-F6EECF244321}">
                <p14:modId xmlns:p14="http://schemas.microsoft.com/office/powerpoint/2010/main" val="2533285417"/>
              </p:ext>
            </p:extLst>
          </p:nvPr>
        </p:nvGraphicFramePr>
        <p:xfrm>
          <a:off x="321325" y="1634168"/>
          <a:ext cx="3804236" cy="5076821"/>
        </p:xfrm>
        <a:graphic>
          <a:graphicData uri="http://schemas.openxmlformats.org/drawingml/2006/table">
            <a:tbl>
              <a:tblPr/>
              <a:tblGrid>
                <a:gridCol w="1152570">
                  <a:extLst>
                    <a:ext uri="{9D8B030D-6E8A-4147-A177-3AD203B41FA5}">
                      <a16:colId xmlns:a16="http://schemas.microsoft.com/office/drawing/2014/main" val="20000"/>
                    </a:ext>
                  </a:extLst>
                </a:gridCol>
                <a:gridCol w="1383587">
                  <a:extLst>
                    <a:ext uri="{9D8B030D-6E8A-4147-A177-3AD203B41FA5}">
                      <a16:colId xmlns:a16="http://schemas.microsoft.com/office/drawing/2014/main" val="20001"/>
                    </a:ext>
                  </a:extLst>
                </a:gridCol>
                <a:gridCol w="1268079">
                  <a:extLst>
                    <a:ext uri="{9D8B030D-6E8A-4147-A177-3AD203B41FA5}">
                      <a16:colId xmlns:a16="http://schemas.microsoft.com/office/drawing/2014/main" val="20002"/>
                    </a:ext>
                  </a:extLst>
                </a:gridCol>
              </a:tblGrid>
              <a:tr h="740172">
                <a:tc gridSpan="2">
                  <a:txBody>
                    <a:bodyPr/>
                    <a:lstStyle/>
                    <a:p>
                      <a:pPr marL="0" marR="0" lvl="0" indent="0" algn="ctr" rtl="0" eaLnBrk="1" fontAlgn="base" latinLnBrk="0" hangingPunct="1">
                        <a:lnSpc>
                          <a:spcPct val="100000"/>
                        </a:lnSpc>
                        <a:spcBef>
                          <a:spcPct val="20000"/>
                        </a:spcBef>
                        <a:spcAft>
                          <a:spcPct val="0"/>
                        </a:spcAft>
                        <a:buClrTx/>
                        <a:buSzTx/>
                        <a:buFontTx/>
                        <a:buNone/>
                      </a:pPr>
                      <a:r>
                        <a:rPr kumimoji="0" lang="en-US"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Food Consumption Score</a:t>
                      </a:r>
                      <a:r>
                        <a:rPr lang="en-US"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100" b="1"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Food Consumption </a:t>
                      </a:r>
                      <a:r>
                        <a:rPr lang="en-GB"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100" b="1"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0000"/>
                  </a:ext>
                </a:extLst>
              </a:tr>
              <a:tr h="13285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a:ea typeface="Open Sans"/>
                          <a:cs typeface="Open Sans"/>
                        </a:rPr>
                        <a:t>Thresholds</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rtl="0" eaLnBrk="1" fontAlgn="base" latinLnBrk="0" hangingPunct="1">
                        <a:lnSpc>
                          <a:spcPct val="100000"/>
                        </a:lnSpc>
                        <a:spcBef>
                          <a:spcPct val="20000"/>
                        </a:spcBef>
                        <a:spcAft>
                          <a:spcPct val="0"/>
                        </a:spcAft>
                        <a:buClrTx/>
                        <a:buSzTx/>
                        <a:buFontTx/>
                        <a:buNone/>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Thresholds with oil and sugar eaten on a daily basis</a:t>
                      </a:r>
                      <a:r>
                        <a:rPr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(~7 days per week)</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vMerge="1">
                  <a:txBody>
                    <a:bodyPr/>
                    <a:lstStyle/>
                    <a:p>
                      <a:endParaRPr lang="en-US"/>
                    </a:p>
                  </a:txBody>
                  <a:tcPr/>
                </a:tc>
                <a:extLst>
                  <a:ext uri="{0D108BD9-81ED-4DB2-BD59-A6C34878D82A}">
                    <a16:rowId xmlns:a16="http://schemas.microsoft.com/office/drawing/2014/main" val="3646125570"/>
                  </a:ext>
                </a:extLst>
              </a:tr>
              <a:tr h="806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0 – 21</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0 – 28</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Poor</a:t>
                      </a: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p>
                    <a:p>
                      <a:pPr marL="0" marR="0" lvl="0" indent="0" algn="ctr" rtl="0" eaLnBrk="1" fontAlgn="base" latinLnBrk="0" hangingPunct="1">
                        <a:lnSpc>
                          <a:spcPct val="100000"/>
                        </a:lnSpc>
                        <a:spcBef>
                          <a:spcPct val="20000"/>
                        </a:spcBef>
                        <a:spcAft>
                          <a:spcPct val="0"/>
                        </a:spcAft>
                        <a:buClrTx/>
                        <a:buSzTx/>
                        <a:buFontTx/>
                        <a:buNone/>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food consumption (1)</a:t>
                      </a:r>
                      <a:r>
                        <a:rPr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0768">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21.5 – 35</a:t>
                      </a:r>
                      <a:r>
                        <a:rPr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28.5 – 42</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Borderline</a:t>
                      </a: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food consumption</a:t>
                      </a:r>
                    </a:p>
                    <a:p>
                      <a:pPr marL="0" marR="0" lvl="0" indent="0" algn="ctr" rtl="0" eaLnBrk="1" fontAlgn="base" latinLnBrk="0" hangingPunct="1">
                        <a:lnSpc>
                          <a:spcPct val="100000"/>
                        </a:lnSpc>
                        <a:spcBef>
                          <a:spcPct val="20000"/>
                        </a:spcBef>
                        <a:spcAft>
                          <a:spcPct val="0"/>
                        </a:spcAft>
                        <a:buClrTx/>
                        <a:buSzTx/>
                        <a:buFontTx/>
                        <a:buNone/>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(2)</a:t>
                      </a:r>
                      <a:r>
                        <a:rPr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0768">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0" i="0" u="none" strike="noStrike" cap="none" normalizeH="0" baseline="0" dirty="0">
                          <a:ln>
                            <a:noFill/>
                          </a:ln>
                          <a:solidFill>
                            <a:schemeClr val="tx1"/>
                          </a:solidFill>
                          <a:effectLst/>
                          <a:latin typeface="Open Sans"/>
                          <a:ea typeface="Open Sans"/>
                          <a:cs typeface="Open Sans"/>
                        </a:rPr>
                        <a:t>35.5</a:t>
                      </a:r>
                      <a:r>
                        <a:rPr lang="en-GB" sz="1100" b="0" i="0" u="none" strike="noStrike" cap="none" normalizeH="0" baseline="0" dirty="0">
                          <a:ln>
                            <a:noFill/>
                          </a:ln>
                          <a:solidFill>
                            <a:schemeClr val="tx1"/>
                          </a:solidFill>
                          <a:effectLst/>
                          <a:latin typeface="Open Sans"/>
                          <a:ea typeface="Open Sans"/>
                          <a:cs typeface="Open Sans"/>
                        </a:rPr>
                        <a:t> - 112</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1" fontAlgn="base" latinLnBrk="0" hangingPunct="1">
                        <a:lnSpc>
                          <a:spcPct val="100000"/>
                        </a:lnSpc>
                        <a:spcBef>
                          <a:spcPct val="20000"/>
                        </a:spcBef>
                        <a:spcAft>
                          <a:spcPct val="0"/>
                        </a:spcAft>
                        <a:buClrTx/>
                        <a:buSzTx/>
                        <a:buFontTx/>
                        <a:buNone/>
                      </a:pPr>
                      <a:r>
                        <a:rPr lang="zh-CN" altLang="en-US" sz="1100" b="0" i="0" u="none" strike="noStrike" cap="none" normalizeH="0" baseline="0" dirty="0">
                          <a:ln>
                            <a:noFill/>
                          </a:ln>
                          <a:solidFill>
                            <a:schemeClr val="tx1"/>
                          </a:solidFill>
                          <a:effectLst/>
                          <a:latin typeface="Open Sans"/>
                          <a:ea typeface="Open Sans"/>
                          <a:cs typeface="Open Sans"/>
                        </a:rPr>
                        <a:t> </a:t>
                      </a:r>
                      <a:r>
                        <a:rPr lang="en-GB" sz="1100" b="0" i="0" u="none" strike="noStrike" cap="none" normalizeH="0" baseline="0" dirty="0">
                          <a:ln>
                            <a:noFill/>
                          </a:ln>
                          <a:solidFill>
                            <a:schemeClr val="tx1"/>
                          </a:solidFill>
                          <a:effectLst/>
                          <a:latin typeface="Open Sans"/>
                          <a:ea typeface="Open Sans"/>
                          <a:cs typeface="Open Sans"/>
                        </a:rPr>
                        <a:t>42.5-112</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pitchFamily="2" charset="0"/>
                          <a:ea typeface="Open Sans" pitchFamily="2" charset="0"/>
                          <a:cs typeface="Open Sans" pitchFamily="2" charset="0"/>
                        </a:rPr>
                        <a:t>Acceptable</a:t>
                      </a: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food consumption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pitchFamily="2" charset="0"/>
                          <a:ea typeface="Open Sans" pitchFamily="2" charset="0"/>
                          <a:cs typeface="Open Sans" pitchFamily="2" charset="0"/>
                        </a:rPr>
                        <a:t>(3)</a:t>
                      </a:r>
                      <a:endParaRPr kumimoji="0" lang="en-US" sz="1100" b="0" i="0" u="none" strike="noStrike" cap="none" normalizeH="0" baseline="0" dirty="0">
                        <a:ln>
                          <a:noFill/>
                        </a:ln>
                        <a:solidFill>
                          <a:schemeClr val="tx1"/>
                        </a:solidFill>
                        <a:effectLst/>
                        <a:latin typeface="Open Sans" pitchFamily="2" charset="0"/>
                        <a:ea typeface="Open Sans" pitchFamily="2" charset="0"/>
                        <a:cs typeface="Open Sans" pitchFamily="2"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BCE9FF3B-4CB6-4BAB-A020-0DC2463430F7}"/>
              </a:ext>
            </a:extLst>
          </p:cNvPr>
          <p:cNvSpPr txBox="1"/>
          <p:nvPr/>
        </p:nvSpPr>
        <p:spPr>
          <a:xfrm>
            <a:off x="4138689" y="694743"/>
            <a:ext cx="4027932" cy="923330"/>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Pts val="1000"/>
              <a:buFontTx/>
              <a:buNone/>
              <a:tabLst>
                <a:tab pos="457200" algn="l"/>
              </a:tabLst>
              <a:defRPr/>
            </a:pPr>
            <a:r>
              <a:rPr lang="en-US" b="1">
                <a:latin typeface="Open Sans" charset="0"/>
                <a:ea typeface="Open Sans" charset="0"/>
                <a:cs typeface="Open Sans" charset="0"/>
              </a:rPr>
              <a:t>STEP 2: </a:t>
            </a:r>
            <a:r>
              <a:rPr lang="en-US">
                <a:latin typeface="Open Sans" charset="0"/>
                <a:ea typeface="Open Sans" charset="0"/>
                <a:cs typeface="Open Sans" charset="0"/>
              </a:rPr>
              <a:t>Convert the Food Consumption Groups into the 4pt scale </a:t>
            </a:r>
          </a:p>
        </p:txBody>
      </p:sp>
      <p:graphicFrame>
        <p:nvGraphicFramePr>
          <p:cNvPr id="6" name="Group 44">
            <a:extLst>
              <a:ext uri="{FF2B5EF4-FFF2-40B4-BE49-F238E27FC236}">
                <a16:creationId xmlns:a16="http://schemas.microsoft.com/office/drawing/2014/main" id="{7B390DBB-0BCC-4AB8-AF4A-8B186C0D7A66}"/>
              </a:ext>
            </a:extLst>
          </p:cNvPr>
          <p:cNvGraphicFramePr>
            <a:graphicFrameLocks/>
          </p:cNvGraphicFramePr>
          <p:nvPr>
            <p:extLst>
              <p:ext uri="{D42A27DB-BD31-4B8C-83A1-F6EECF244321}">
                <p14:modId xmlns:p14="http://schemas.microsoft.com/office/powerpoint/2010/main" val="1129024100"/>
              </p:ext>
            </p:extLst>
          </p:nvPr>
        </p:nvGraphicFramePr>
        <p:xfrm>
          <a:off x="4255486" y="1614545"/>
          <a:ext cx="3700640" cy="5088077"/>
        </p:xfrm>
        <a:graphic>
          <a:graphicData uri="http://schemas.openxmlformats.org/drawingml/2006/table">
            <a:tbl>
              <a:tblPr/>
              <a:tblGrid>
                <a:gridCol w="1211855">
                  <a:extLst>
                    <a:ext uri="{9D8B030D-6E8A-4147-A177-3AD203B41FA5}">
                      <a16:colId xmlns:a16="http://schemas.microsoft.com/office/drawing/2014/main" val="20000"/>
                    </a:ext>
                  </a:extLst>
                </a:gridCol>
                <a:gridCol w="1255238">
                  <a:extLst>
                    <a:ext uri="{9D8B030D-6E8A-4147-A177-3AD203B41FA5}">
                      <a16:colId xmlns:a16="http://schemas.microsoft.com/office/drawing/2014/main" val="20001"/>
                    </a:ext>
                  </a:extLst>
                </a:gridCol>
                <a:gridCol w="1233547">
                  <a:extLst>
                    <a:ext uri="{9D8B030D-6E8A-4147-A177-3AD203B41FA5}">
                      <a16:colId xmlns:a16="http://schemas.microsoft.com/office/drawing/2014/main" val="20002"/>
                    </a:ext>
                  </a:extLst>
                </a:gridCol>
              </a:tblGrid>
              <a:tr h="2131047">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dirty="0">
                          <a:ln>
                            <a:noFill/>
                          </a:ln>
                          <a:solidFill>
                            <a:schemeClr val="tx1"/>
                          </a:solidFill>
                          <a:effectLst/>
                          <a:latin typeface="Open Sans"/>
                          <a:ea typeface="Open Sans"/>
                          <a:cs typeface="Open Sans"/>
                        </a:rPr>
                        <a:t>Food Consumption</a:t>
                      </a:r>
                      <a:r>
                        <a:rPr lang="en-GB" sz="1100" b="1" i="0" u="none" strike="noStrike" cap="none" normalizeH="0" baseline="0" dirty="0">
                          <a:ln>
                            <a:noFill/>
                          </a:ln>
                          <a:solidFill>
                            <a:schemeClr val="tx1"/>
                          </a:solidFill>
                          <a:effectLst/>
                          <a:latin typeface="Open Sans"/>
                          <a:ea typeface="Open Sans"/>
                          <a:cs typeface="Open Sans"/>
                        </a:rPr>
                        <a:t> </a:t>
                      </a:r>
                      <a:endParaRPr kumimoji="0" lang="en-US" sz="1100" b="1"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1" fontAlgn="base" latinLnBrk="0" hangingPunct="1">
                        <a:lnSpc>
                          <a:spcPct val="100000"/>
                        </a:lnSpc>
                        <a:spcBef>
                          <a:spcPct val="20000"/>
                        </a:spcBef>
                        <a:spcAft>
                          <a:spcPct val="0"/>
                        </a:spcAft>
                        <a:buClrTx/>
                        <a:buSzTx/>
                        <a:buFontTx/>
                        <a:buNone/>
                      </a:pPr>
                      <a:r>
                        <a:rPr lang="en-US" sz="1100" b="1" i="0" u="none" strike="noStrike" kern="1200" cap="none" normalizeH="0" baseline="0" dirty="0">
                          <a:ln>
                            <a:noFill/>
                          </a:ln>
                          <a:solidFill>
                            <a:srgbClr val="FFFFFF"/>
                          </a:solidFill>
                          <a:effectLst/>
                          <a:latin typeface="Open Sans"/>
                          <a:ea typeface="Open Sans"/>
                          <a:cs typeface="Open Sans"/>
                        </a:rPr>
                        <a:t>4pt</a:t>
                      </a:r>
                      <a:r>
                        <a:rPr kumimoji="0" lang="en-US" sz="1100" b="1" i="0" u="none" strike="noStrike" kern="1200" cap="none" normalizeH="0" baseline="0" dirty="0">
                          <a:ln>
                            <a:noFill/>
                          </a:ln>
                          <a:solidFill>
                            <a:srgbClr val="FFFFFF"/>
                          </a:solidFill>
                          <a:effectLst/>
                          <a:latin typeface="Open Sans"/>
                          <a:ea typeface="Open Sans"/>
                          <a:cs typeface="Open Sans"/>
                        </a:rPr>
                        <a:t> scale profiles</a:t>
                      </a:r>
                      <a:r>
                        <a:rPr lang="en-US" sz="1100" b="1" i="0" u="none" strike="noStrike" kern="1200" cap="none" normalizeH="0" baseline="0" dirty="0">
                          <a:ln>
                            <a:noFill/>
                          </a:ln>
                          <a:solidFill>
                            <a:srgbClr val="FFFFFF"/>
                          </a:solidFill>
                          <a:effectLst/>
                          <a:latin typeface="Open Sans"/>
                          <a:ea typeface="Open Sans"/>
                          <a:cs typeface="Open Sans"/>
                        </a:rPr>
                        <a:t> </a:t>
                      </a:r>
                      <a:endParaRPr kumimoji="0" lang="en-US" sz="1100" b="1" i="0" u="none" strike="noStrike" kern="1200" cap="none" normalizeH="0" baseline="0" dirty="0">
                        <a:ln>
                          <a:noFill/>
                        </a:ln>
                        <a:solidFill>
                          <a:srgbClr val="FFFFFF"/>
                        </a:solidFill>
                        <a:effectLst/>
                        <a:latin typeface="Open Sans"/>
                        <a:ea typeface="Open Sans"/>
                        <a:cs typeface="Open Sans"/>
                      </a:endParaRPr>
                    </a:p>
                  </a:txBody>
                  <a:tcPr marL="68580" marR="68580" marT="34290" marB="34290" anchor="ct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825983">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dirty="0">
                          <a:ln>
                            <a:noFill/>
                          </a:ln>
                          <a:solidFill>
                            <a:schemeClr val="tx1"/>
                          </a:solidFill>
                          <a:effectLst/>
                          <a:latin typeface="Open Sans"/>
                          <a:ea typeface="Open Sans"/>
                          <a:cs typeface="Open Sans"/>
                        </a:rPr>
                        <a:t>Poor </a:t>
                      </a:r>
                      <a:endParaRPr lang="en-US" sz="1100" b="0" i="0" u="none" strike="noStrike" cap="none" normalizeH="0" baseline="0" dirty="0">
                        <a:ln>
                          <a:noFill/>
                        </a:ln>
                        <a:solidFill>
                          <a:schemeClr val="tx1"/>
                        </a:solidFill>
                        <a:effectLst/>
                        <a:latin typeface="Open Sans"/>
                        <a:ea typeface="Open Sans"/>
                        <a:cs typeface="Open Sans"/>
                      </a:endParaRPr>
                    </a:p>
                    <a:p>
                      <a:pPr marL="0" marR="0" lvl="0" indent="0" algn="ctr" defTabSz="91440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a:ea typeface="Open Sans"/>
                          <a:cs typeface="Open Sans"/>
                        </a:rPr>
                        <a:t>food consumption (1)</a:t>
                      </a:r>
                      <a:endParaRPr kumimoji="0" lang="en-US" sz="1100" b="0" i="0" u="none" strike="noStrike" cap="none" normalizeH="0" baseline="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ar-SY"/>
                    </a:p>
                  </a:txBody>
                  <a:tcPr>
                    <a:lnL w="127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a:ea typeface="Open Sans"/>
                          <a:cs typeface="Open Sans"/>
                        </a:rPr>
                        <a:t>Poor</a:t>
                      </a:r>
                      <a:r>
                        <a:rPr kumimoji="0" lang="en-GB" sz="1100" b="0" i="0" u="none" strike="noStrike" cap="none" normalizeH="0" baseline="0" dirty="0">
                          <a:ln>
                            <a:noFill/>
                          </a:ln>
                          <a:solidFill>
                            <a:schemeClr val="tx1"/>
                          </a:solidFill>
                          <a:effectLst/>
                          <a:latin typeface="Open Sans"/>
                          <a:ea typeface="Open Sans"/>
                          <a:cs typeface="Open Sans"/>
                        </a:rPr>
                        <a:t> consumption (4)</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779828"/>
                  </a:ext>
                </a:extLst>
              </a:tr>
              <a:tr h="1106822">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dirty="0">
                          <a:ln>
                            <a:noFill/>
                          </a:ln>
                          <a:solidFill>
                            <a:schemeClr val="tx1"/>
                          </a:solidFill>
                          <a:effectLst/>
                          <a:latin typeface="Open Sans"/>
                          <a:ea typeface="Open Sans"/>
                          <a:cs typeface="Open Sans"/>
                        </a:rPr>
                        <a:t>Borderline</a:t>
                      </a:r>
                      <a:r>
                        <a:rPr kumimoji="0" lang="en-GB" sz="1100" b="0" i="0" u="none" strike="noStrike" cap="none" normalizeH="0" baseline="0" dirty="0">
                          <a:ln>
                            <a:noFill/>
                          </a:ln>
                          <a:solidFill>
                            <a:schemeClr val="tx1"/>
                          </a:solidFill>
                          <a:effectLst/>
                          <a:latin typeface="Open Sans"/>
                          <a:ea typeface="Open Sans"/>
                          <a:cs typeface="Open Sans"/>
                        </a:rPr>
                        <a:t> </a:t>
                      </a:r>
                      <a:endParaRPr lang="en-US" sz="1100" b="0" i="0" u="none" strike="noStrike" cap="none" normalizeH="0" baseline="0" dirty="0">
                        <a:ln>
                          <a:noFill/>
                        </a:ln>
                        <a:solidFill>
                          <a:schemeClr val="tx1"/>
                        </a:solidFill>
                        <a:effectLst/>
                        <a:latin typeface="Open Sans"/>
                        <a:ea typeface="Open Sans"/>
                        <a:cs typeface="Open Sans"/>
                      </a:endParaRPr>
                    </a:p>
                    <a:p>
                      <a:pPr marL="0" marR="0" lvl="0" indent="0" algn="ctr" defTabSz="914400">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Open Sans"/>
                          <a:ea typeface="Open Sans"/>
                          <a:cs typeface="Open Sans"/>
                        </a:rPr>
                        <a:t>food consumption (2)</a:t>
                      </a:r>
                      <a:endParaRPr kumimoji="0" lang="en-US" sz="1100" b="0" i="0" u="none" strike="noStrike" cap="none" normalizeH="0" baseline="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a:ea typeface="Open Sans"/>
                          <a:cs typeface="Open Sans"/>
                        </a:rPr>
                        <a:t>Borderline</a:t>
                      </a:r>
                      <a:r>
                        <a:rPr kumimoji="0" lang="en-GB" sz="1100" b="0" i="0" u="none" strike="noStrike" cap="none" normalizeH="0" baseline="0" dirty="0">
                          <a:ln>
                            <a:noFill/>
                          </a:ln>
                          <a:solidFill>
                            <a:schemeClr val="tx1"/>
                          </a:solidFill>
                          <a:effectLst/>
                          <a:latin typeface="Open Sans"/>
                          <a:ea typeface="Open Sans"/>
                          <a:cs typeface="Open Sans"/>
                        </a:rPr>
                        <a:t> consumption (3)</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5925336"/>
                  </a:ext>
                </a:extLst>
              </a:tr>
              <a:tr h="1024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a:ea typeface="Open Sans"/>
                          <a:cs typeface="Open Sans"/>
                        </a:rPr>
                        <a:t>Acceptable</a:t>
                      </a:r>
                      <a:r>
                        <a:rPr kumimoji="0" lang="en-GB" sz="1100" b="0" i="0" u="none" strike="noStrike" cap="none" normalizeH="0" baseline="0" dirty="0">
                          <a:ln>
                            <a:noFill/>
                          </a:ln>
                          <a:solidFill>
                            <a:schemeClr val="tx1"/>
                          </a:solidFill>
                          <a:effectLst/>
                          <a:latin typeface="Open Sans"/>
                          <a:ea typeface="Open Sans"/>
                          <a:cs typeface="Open Sans"/>
                        </a:rPr>
                        <a:t> food consumption (3)</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a:ea typeface="Open Sans"/>
                          <a:cs typeface="Open Sans"/>
                        </a:rPr>
                        <a:t>Acceptable</a:t>
                      </a:r>
                      <a:r>
                        <a:rPr kumimoji="0" lang="en-GB" sz="1100" b="0" i="0" u="none" strike="noStrike" cap="none" normalizeH="0" baseline="0" dirty="0">
                          <a:ln>
                            <a:noFill/>
                          </a:ln>
                          <a:solidFill>
                            <a:schemeClr val="tx1"/>
                          </a:solidFill>
                          <a:effectLst/>
                          <a:latin typeface="Open Sans"/>
                          <a:ea typeface="Open Sans"/>
                          <a:cs typeface="Open Sans"/>
                        </a:rPr>
                        <a:t> consumption (1)</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81641"/>
                  </a:ext>
                </a:extLst>
              </a:tr>
            </a:tbl>
          </a:graphicData>
        </a:graphic>
      </p:graphicFrame>
      <p:sp>
        <p:nvSpPr>
          <p:cNvPr id="7" name="TextBox 6">
            <a:extLst>
              <a:ext uri="{FF2B5EF4-FFF2-40B4-BE49-F238E27FC236}">
                <a16:creationId xmlns:a16="http://schemas.microsoft.com/office/drawing/2014/main" id="{843A02F4-CEBC-4BFE-B537-5EB163490E65}"/>
              </a:ext>
            </a:extLst>
          </p:cNvPr>
          <p:cNvSpPr txBox="1"/>
          <p:nvPr/>
        </p:nvSpPr>
        <p:spPr>
          <a:xfrm>
            <a:off x="8196039" y="619944"/>
            <a:ext cx="3937057" cy="923330"/>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Pts val="1000"/>
              <a:buFontTx/>
              <a:buNone/>
              <a:tabLst>
                <a:tab pos="457200" algn="l"/>
              </a:tabLst>
              <a:defRPr/>
            </a:pPr>
            <a:r>
              <a:rPr lang="en-US" b="1">
                <a:latin typeface="Open Sans" charset="0"/>
                <a:ea typeface="Open Sans" charset="0"/>
                <a:cs typeface="Open Sans" charset="0"/>
              </a:rPr>
              <a:t>STEP 3: </a:t>
            </a:r>
            <a:r>
              <a:rPr lang="en-US">
                <a:latin typeface="Open Sans" charset="0"/>
                <a:ea typeface="Open Sans" charset="0"/>
                <a:cs typeface="Open Sans" charset="0"/>
              </a:rPr>
              <a:t>Split the acceptable consumption based on the reduced Coping Strategies Index </a:t>
            </a:r>
          </a:p>
        </p:txBody>
      </p:sp>
      <p:graphicFrame>
        <p:nvGraphicFramePr>
          <p:cNvPr id="8" name="Group 44">
            <a:extLst>
              <a:ext uri="{FF2B5EF4-FFF2-40B4-BE49-F238E27FC236}">
                <a16:creationId xmlns:a16="http://schemas.microsoft.com/office/drawing/2014/main" id="{3CF1DAB7-F360-48C1-A124-97EF3B3CA5D0}"/>
              </a:ext>
            </a:extLst>
          </p:cNvPr>
          <p:cNvGraphicFramePr>
            <a:graphicFrameLocks/>
          </p:cNvGraphicFramePr>
          <p:nvPr>
            <p:extLst>
              <p:ext uri="{D42A27DB-BD31-4B8C-83A1-F6EECF244321}">
                <p14:modId xmlns:p14="http://schemas.microsoft.com/office/powerpoint/2010/main" val="1148905562"/>
              </p:ext>
            </p:extLst>
          </p:nvPr>
        </p:nvGraphicFramePr>
        <p:xfrm>
          <a:off x="8170843" y="1608290"/>
          <a:ext cx="3700641" cy="5154735"/>
        </p:xfrm>
        <a:graphic>
          <a:graphicData uri="http://schemas.openxmlformats.org/drawingml/2006/table">
            <a:tbl>
              <a:tblPr/>
              <a:tblGrid>
                <a:gridCol w="1317400">
                  <a:extLst>
                    <a:ext uri="{9D8B030D-6E8A-4147-A177-3AD203B41FA5}">
                      <a16:colId xmlns:a16="http://schemas.microsoft.com/office/drawing/2014/main" val="20000"/>
                    </a:ext>
                  </a:extLst>
                </a:gridCol>
                <a:gridCol w="1149694">
                  <a:extLst>
                    <a:ext uri="{9D8B030D-6E8A-4147-A177-3AD203B41FA5}">
                      <a16:colId xmlns:a16="http://schemas.microsoft.com/office/drawing/2014/main" val="20001"/>
                    </a:ext>
                  </a:extLst>
                </a:gridCol>
                <a:gridCol w="1233547">
                  <a:extLst>
                    <a:ext uri="{9D8B030D-6E8A-4147-A177-3AD203B41FA5}">
                      <a16:colId xmlns:a16="http://schemas.microsoft.com/office/drawing/2014/main" val="20002"/>
                    </a:ext>
                  </a:extLst>
                </a:gridCol>
              </a:tblGrid>
              <a:tr h="2088262">
                <a:tc>
                  <a:txBody>
                    <a:bodyPr/>
                    <a:lstStyle/>
                    <a:p>
                      <a:pPr marL="0" marR="0" lvl="0" indent="0" algn="ctr" rtl="0" eaLnBrk="1" fontAlgn="base" latinLnBrk="0" hangingPunct="1">
                        <a:lnSpc>
                          <a:spcPct val="100000"/>
                        </a:lnSpc>
                        <a:spcBef>
                          <a:spcPct val="20000"/>
                        </a:spcBef>
                        <a:spcAft>
                          <a:spcPct val="0"/>
                        </a:spcAft>
                        <a:buClrTx/>
                        <a:buSzTx/>
                        <a:buFontTx/>
                        <a:buNone/>
                      </a:pPr>
                      <a:r>
                        <a:rPr lang="en-US" sz="1100" b="1" i="0" u="none" strike="noStrike" kern="1200" cap="none" normalizeH="0" baseline="0" dirty="0">
                          <a:ln>
                            <a:noFill/>
                          </a:ln>
                          <a:solidFill>
                            <a:srgbClr val="FFFFFF"/>
                          </a:solidFill>
                          <a:effectLst/>
                          <a:latin typeface="Open Sans"/>
                          <a:ea typeface="Open Sans"/>
                          <a:cs typeface="Open Sans"/>
                        </a:rPr>
                        <a:t>4pt</a:t>
                      </a:r>
                      <a:r>
                        <a:rPr kumimoji="0" lang="en-US" sz="1100" b="1" i="0" u="none" strike="noStrike" kern="1200" cap="none" normalizeH="0" baseline="0" dirty="0">
                          <a:ln>
                            <a:noFill/>
                          </a:ln>
                          <a:solidFill>
                            <a:srgbClr val="FFFFFF"/>
                          </a:solidFill>
                          <a:effectLst/>
                          <a:latin typeface="Open Sans"/>
                          <a:ea typeface="Open Sans"/>
                          <a:cs typeface="Open Sans"/>
                        </a:rPr>
                        <a:t> scale profiles</a:t>
                      </a:r>
                      <a:r>
                        <a:rPr lang="en-US" sz="1100" b="1" i="0" u="none" strike="noStrike" kern="1200" cap="none" normalizeH="0" baseline="0" dirty="0">
                          <a:ln>
                            <a:noFill/>
                          </a:ln>
                          <a:solidFill>
                            <a:srgbClr val="FFFFFF"/>
                          </a:solidFill>
                          <a:effectLst/>
                          <a:latin typeface="Open Sans"/>
                          <a:ea typeface="Open Sans"/>
                          <a:cs typeface="Open Sans"/>
                        </a:rPr>
                        <a:t> </a:t>
                      </a:r>
                      <a:endParaRPr kumimoji="0" lang="en-US" sz="1100" b="1" i="0" u="none" strike="noStrike" kern="1200"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a:ln>
                            <a:noFill/>
                          </a:ln>
                          <a:solidFill>
                            <a:schemeClr val="tx1"/>
                          </a:solidFill>
                          <a:effectLst/>
                          <a:latin typeface="Open Sans"/>
                          <a:ea typeface="Open Sans"/>
                          <a:cs typeface="Open Sans"/>
                        </a:rPr>
                        <a:t>rCSI</a:t>
                      </a:r>
                      <a:endParaRPr kumimoji="0" lang="en-US" sz="1100" b="1"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100" b="1" i="0" u="none" strike="noStrike" kern="1200" cap="none" normalizeH="0" baseline="0" dirty="0">
                          <a:ln>
                            <a:noFill/>
                          </a:ln>
                          <a:solidFill>
                            <a:schemeClr val="tx1"/>
                          </a:solidFill>
                          <a:effectLst/>
                          <a:latin typeface="Open Sans"/>
                          <a:ea typeface="Open Sans"/>
                          <a:cs typeface="Open Sans"/>
                        </a:rPr>
                        <a:t>FCS 4pt</a:t>
                      </a:r>
                      <a:r>
                        <a:rPr kumimoji="0" lang="en-US" sz="1100" b="1" i="0" u="none" strike="noStrike" kern="1200" cap="none" normalizeH="0" baseline="0" dirty="0">
                          <a:ln>
                            <a:noFill/>
                          </a:ln>
                          <a:solidFill>
                            <a:schemeClr val="tx1"/>
                          </a:solidFill>
                          <a:effectLst/>
                          <a:latin typeface="Open Sans"/>
                          <a:ea typeface="Open Sans"/>
                          <a:cs typeface="Open Sans"/>
                        </a:rPr>
                        <a:t> scale profiles + </a:t>
                      </a:r>
                      <a:r>
                        <a:rPr kumimoji="0" lang="en-US" sz="1100" b="1" i="0" u="none" strike="noStrike" kern="1200" cap="none" normalizeH="0" baseline="0" dirty="0" err="1">
                          <a:ln>
                            <a:noFill/>
                          </a:ln>
                          <a:solidFill>
                            <a:schemeClr val="tx1"/>
                          </a:solidFill>
                          <a:effectLst/>
                          <a:latin typeface="Open Sans"/>
                          <a:ea typeface="Open Sans"/>
                          <a:cs typeface="Open Sans"/>
                        </a:rPr>
                        <a:t>rCSI</a:t>
                      </a:r>
                      <a:endParaRPr kumimoji="0" lang="en-US" sz="1100" b="1" i="0" u="none" strike="noStrike" kern="1200" cap="none" normalizeH="0" baseline="0" dirty="0">
                        <a:ln>
                          <a:noFill/>
                        </a:ln>
                        <a:solidFill>
                          <a:schemeClr val="tx1"/>
                        </a:solidFill>
                        <a:effectLst/>
                        <a:latin typeface="Open Sans"/>
                        <a:ea typeface="Open Sans"/>
                        <a:cs typeface="Open San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801956">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a:ln>
                            <a:noFill/>
                          </a:ln>
                          <a:solidFill>
                            <a:schemeClr val="tx1"/>
                          </a:solidFill>
                          <a:effectLst/>
                          <a:latin typeface="Open Sans"/>
                          <a:ea typeface="Open Sans"/>
                          <a:cs typeface="Open Sans"/>
                        </a:rPr>
                        <a:t>Poor</a:t>
                      </a:r>
                      <a:r>
                        <a:rPr kumimoji="0" lang="en-GB" sz="1100" b="0" i="0" u="none" strike="noStrike" cap="none" normalizeH="0" baseline="0">
                          <a:ln>
                            <a:noFill/>
                          </a:ln>
                          <a:solidFill>
                            <a:schemeClr val="tx1"/>
                          </a:solidFill>
                          <a:effectLst/>
                          <a:latin typeface="Open Sans"/>
                          <a:ea typeface="Open Sans"/>
                          <a:cs typeface="Open Sans"/>
                        </a:rPr>
                        <a:t> </a:t>
                      </a:r>
                      <a:endParaRPr lang="en-GB" sz="1100" b="0" i="0" u="none" strike="noStrike" cap="none" normalizeH="0" baseline="0">
                        <a:ln>
                          <a:noFill/>
                        </a:ln>
                        <a:solidFill>
                          <a:schemeClr val="tx1"/>
                        </a:solidFill>
                        <a:effectLst/>
                        <a:latin typeface="Open Sans"/>
                        <a:ea typeface="Open Sans"/>
                        <a:cs typeface="Open Sans"/>
                      </a:endParaRPr>
                    </a:p>
                    <a:p>
                      <a:pPr marL="0" marR="0" lvl="0" indent="0" algn="ctr">
                        <a:lnSpc>
                          <a:spcPct val="100000"/>
                        </a:lnSpc>
                        <a:spcBef>
                          <a:spcPct val="20000"/>
                        </a:spcBef>
                        <a:spcAft>
                          <a:spcPct val="0"/>
                        </a:spcAft>
                        <a:buClrTx/>
                        <a:buSzTx/>
                        <a:buFontTx/>
                        <a:buNone/>
                      </a:pPr>
                      <a:r>
                        <a:rPr kumimoji="0" lang="en-GB" sz="1100" b="0" i="0" u="none" strike="noStrike" cap="none" normalizeH="0" baseline="0">
                          <a:ln>
                            <a:noFill/>
                          </a:ln>
                          <a:solidFill>
                            <a:schemeClr val="tx1"/>
                          </a:solidFill>
                          <a:effectLst/>
                          <a:latin typeface="Open Sans"/>
                          <a:ea typeface="Open Sans"/>
                          <a:cs typeface="Open Sans"/>
                        </a:rPr>
                        <a:t>consumption</a:t>
                      </a:r>
                      <a:r>
                        <a:rPr lang="en-GB" sz="1100" b="0" i="0" u="none" strike="noStrike" cap="none" normalizeH="0" baseline="0">
                          <a:ln>
                            <a:noFill/>
                          </a:ln>
                          <a:solidFill>
                            <a:schemeClr val="tx1"/>
                          </a:solidFill>
                          <a:effectLst/>
                          <a:latin typeface="Open Sans"/>
                          <a:ea typeface="Open Sans"/>
                          <a:cs typeface="Open Sans"/>
                        </a:rPr>
                        <a:t> </a:t>
                      </a:r>
                      <a:endParaRPr kumimoji="0" lang="en-GB" sz="1100" b="0" i="0" u="none" strike="noStrike" cap="none" normalizeH="0" baseline="0">
                        <a:ln>
                          <a:noFill/>
                        </a:ln>
                        <a:solidFill>
                          <a:schemeClr val="tx1"/>
                        </a:solidFill>
                        <a:effectLst/>
                        <a:latin typeface="Open Sans"/>
                        <a:ea typeface="Open Sans"/>
                        <a:cs typeface="Open San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a:ln>
                            <a:noFill/>
                          </a:ln>
                          <a:solidFill>
                            <a:schemeClr val="tx1"/>
                          </a:solidFill>
                          <a:effectLst/>
                          <a:latin typeface="Open Sans"/>
                          <a:ea typeface="Open Sans"/>
                          <a:cs typeface="Open Sans"/>
                        </a:rPr>
                        <a:t>(4)</a:t>
                      </a:r>
                      <a:endParaRPr kumimoji="0" lang="en-US" sz="1100" b="0" i="0" u="none" strike="noStrike" cap="none" normalizeH="0" baseline="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a:ea typeface="Open Sans"/>
                          <a:cs typeface="Open Sans"/>
                        </a:rPr>
                        <a:t>Poor</a:t>
                      </a:r>
                      <a:r>
                        <a:rPr kumimoji="0" lang="en-GB" sz="1100" b="0" i="0" u="none" strike="noStrike" cap="none" normalizeH="0" baseline="0" dirty="0">
                          <a:ln>
                            <a:noFill/>
                          </a:ln>
                          <a:solidFill>
                            <a:schemeClr val="tx1"/>
                          </a:solidFill>
                          <a:effectLst/>
                          <a:latin typeface="Open Sans"/>
                          <a:ea typeface="Open Sans"/>
                          <a:cs typeface="Open Sans"/>
                        </a:rPr>
                        <a:t> consumption (4)</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6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Open Sans"/>
                          <a:ea typeface="Open Sans"/>
                          <a:cs typeface="Open Sans"/>
                        </a:rPr>
                        <a:t>Borderline</a:t>
                      </a:r>
                      <a:r>
                        <a:rPr kumimoji="0" lang="en-GB" sz="1100" b="0" i="0" u="none" strike="noStrike" cap="none" normalizeH="0" baseline="0">
                          <a:ln>
                            <a:noFill/>
                          </a:ln>
                          <a:solidFill>
                            <a:schemeClr val="tx1"/>
                          </a:solidFill>
                          <a:effectLst/>
                          <a:latin typeface="Open Sans"/>
                          <a:ea typeface="Open Sans"/>
                          <a:cs typeface="Open Sans"/>
                        </a:rPr>
                        <a:t> consumption</a:t>
                      </a:r>
                    </a:p>
                    <a:p>
                      <a:pPr marL="0" marR="0" lvl="0" indent="0" algn="ctr" rtl="0" eaLnBrk="1" fontAlgn="base" latinLnBrk="0" hangingPunct="1">
                        <a:lnSpc>
                          <a:spcPct val="100000"/>
                        </a:lnSpc>
                        <a:spcBef>
                          <a:spcPct val="20000"/>
                        </a:spcBef>
                        <a:spcAft>
                          <a:spcPct val="0"/>
                        </a:spcAft>
                        <a:buClrTx/>
                        <a:buSzTx/>
                        <a:buFontTx/>
                        <a:buNone/>
                      </a:pPr>
                      <a:r>
                        <a:rPr kumimoji="0" lang="en-GB" sz="1100" b="0" i="0" u="none" strike="noStrike" cap="none" normalizeH="0" baseline="0">
                          <a:ln>
                            <a:noFill/>
                          </a:ln>
                          <a:solidFill>
                            <a:schemeClr val="tx1"/>
                          </a:solidFill>
                          <a:effectLst/>
                          <a:latin typeface="Open Sans"/>
                          <a:ea typeface="Open Sans"/>
                          <a:cs typeface="Open Sans"/>
                        </a:rPr>
                        <a:t>(3)</a:t>
                      </a:r>
                      <a:r>
                        <a:rPr lang="en-GB" sz="1100" b="0" i="0" u="none" strike="noStrike" cap="none" normalizeH="0" baseline="0">
                          <a:ln>
                            <a:noFill/>
                          </a:ln>
                          <a:solidFill>
                            <a:schemeClr val="tx1"/>
                          </a:solidFill>
                          <a:effectLst/>
                          <a:latin typeface="Open Sans"/>
                          <a:ea typeface="Open Sans"/>
                          <a:cs typeface="Open Sans"/>
                        </a:rPr>
                        <a:t> </a:t>
                      </a:r>
                      <a:endParaRPr kumimoji="0" lang="en-US" sz="1100" b="0" i="0" u="none" strike="noStrike" cap="none" normalizeH="0" baseline="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Open Sans"/>
                          <a:ea typeface="Open Sans"/>
                          <a:cs typeface="Open Sans"/>
                        </a:rPr>
                        <a:t>Borderline</a:t>
                      </a:r>
                      <a:r>
                        <a:rPr kumimoji="0" lang="en-GB" sz="1100" b="0" i="0" u="none" strike="noStrike" cap="none" normalizeH="0" baseline="0" dirty="0">
                          <a:ln>
                            <a:noFill/>
                          </a:ln>
                          <a:solidFill>
                            <a:schemeClr val="tx1"/>
                          </a:solidFill>
                          <a:effectLst/>
                          <a:latin typeface="Open Sans"/>
                          <a:ea typeface="Open Sans"/>
                          <a:cs typeface="Open Sans"/>
                        </a:rPr>
                        <a:t> consumption (3)</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9394360"/>
                  </a:ext>
                </a:extLst>
              </a:tr>
              <a:tr h="60345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1" i="0" u="none" strike="noStrike" cap="none" normalizeH="0" baseline="0">
                          <a:ln>
                            <a:noFill/>
                          </a:ln>
                          <a:solidFill>
                            <a:schemeClr val="tx1"/>
                          </a:solidFill>
                          <a:effectLst/>
                          <a:latin typeface="Open Sans"/>
                          <a:ea typeface="Open Sans"/>
                          <a:cs typeface="Open Sans"/>
                        </a:rPr>
                        <a:t>Acceptable</a:t>
                      </a:r>
                      <a:r>
                        <a:rPr kumimoji="0" lang="en-GB" sz="1100" b="0" i="0" u="none" strike="noStrike" cap="none" normalizeH="0" baseline="0">
                          <a:ln>
                            <a:noFill/>
                          </a:ln>
                          <a:solidFill>
                            <a:schemeClr val="tx1"/>
                          </a:solidFill>
                          <a:effectLst/>
                          <a:latin typeface="Open Sans"/>
                          <a:ea typeface="Open Sans"/>
                          <a:cs typeface="Open Sans"/>
                        </a:rPr>
                        <a:t> consumption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cap="none" normalizeH="0" baseline="0">
                          <a:ln>
                            <a:noFill/>
                          </a:ln>
                          <a:solidFill>
                            <a:schemeClr val="tx1"/>
                          </a:solidFill>
                          <a:effectLst/>
                          <a:latin typeface="Open Sans"/>
                          <a:ea typeface="Open Sans"/>
                          <a:cs typeface="Open Sans"/>
                        </a:rPr>
                        <a:t>(1)</a:t>
                      </a:r>
                      <a:endParaRPr kumimoji="0" lang="en-US" sz="1100" b="0" i="0" u="none" strike="noStrike" cap="none" normalizeH="0" baseline="0">
                        <a:ln>
                          <a:noFill/>
                        </a:ln>
                        <a:solidFill>
                          <a:schemeClr val="tx1"/>
                        </a:solidFill>
                        <a:effectLst/>
                        <a:latin typeface="Open Sans"/>
                        <a:ea typeface="Open Sans"/>
                        <a:cs typeface="Open Sans"/>
                      </a:endParaRPr>
                    </a:p>
                  </a:txBody>
                  <a:tcPr marL="68580" marR="68580" marT="34290" marB="34290"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Open Sans"/>
                          <a:ea typeface="Open Sans"/>
                          <a:cs typeface="Open Sans"/>
                        </a:rPr>
                        <a:t>Greater than or equal to 4</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1" fontAlgn="base" latinLnBrk="0" hangingPunct="1">
                        <a:lnSpc>
                          <a:spcPct val="100000"/>
                        </a:lnSpc>
                        <a:spcBef>
                          <a:spcPct val="20000"/>
                        </a:spcBef>
                        <a:spcAft>
                          <a:spcPct val="0"/>
                        </a:spcAft>
                        <a:buClrTx/>
                        <a:buSzTx/>
                        <a:buFontTx/>
                        <a:buNone/>
                      </a:pPr>
                      <a:r>
                        <a:rPr kumimoji="0" lang="en-GB" sz="1100" b="1" i="0" u="none" strike="noStrike" cap="none" normalizeH="0" baseline="0" dirty="0">
                          <a:ln>
                            <a:noFill/>
                          </a:ln>
                          <a:solidFill>
                            <a:schemeClr val="tx1"/>
                          </a:solidFill>
                          <a:effectLst/>
                          <a:latin typeface="Open Sans"/>
                          <a:ea typeface="Open Sans"/>
                          <a:cs typeface="Open Sans"/>
                        </a:rPr>
                        <a:t>Marginally acceptable</a:t>
                      </a:r>
                      <a:r>
                        <a:rPr lang="en-GB" sz="1100" b="1" i="0" u="none" strike="noStrike" cap="none" normalizeH="0" baseline="0" dirty="0">
                          <a:ln>
                            <a:noFill/>
                          </a:ln>
                          <a:solidFill>
                            <a:schemeClr val="tx1"/>
                          </a:solidFill>
                          <a:effectLst/>
                          <a:latin typeface="Open Sans"/>
                          <a:ea typeface="Open Sans"/>
                          <a:cs typeface="Open Sans"/>
                        </a:rPr>
                        <a:t> </a:t>
                      </a:r>
                      <a:endParaRPr lang="en-US" sz="1100" b="0" i="0" u="none" strike="noStrike" cap="none" normalizeH="0" baseline="0" dirty="0">
                        <a:ln>
                          <a:noFill/>
                        </a:ln>
                        <a:solidFill>
                          <a:schemeClr val="tx1"/>
                        </a:solidFill>
                        <a:effectLst/>
                        <a:latin typeface="Open Sans"/>
                        <a:ea typeface="Open Sans"/>
                        <a:cs typeface="Open Sans"/>
                      </a:endParaRPr>
                    </a:p>
                    <a:p>
                      <a:pPr marL="0" marR="0" lvl="0" indent="0" algn="ctr">
                        <a:lnSpc>
                          <a:spcPct val="100000"/>
                        </a:lnSpc>
                        <a:spcBef>
                          <a:spcPct val="20000"/>
                        </a:spcBef>
                        <a:spcAft>
                          <a:spcPct val="0"/>
                        </a:spcAft>
                        <a:buClrTx/>
                        <a:buSzTx/>
                        <a:buFontTx/>
                        <a:buNone/>
                      </a:pPr>
                      <a:r>
                        <a:rPr lang="en-GB" sz="1100" b="1" i="0" u="none" strike="noStrike" cap="none" normalizeH="0" baseline="0" dirty="0">
                          <a:ln>
                            <a:noFill/>
                          </a:ln>
                          <a:solidFill>
                            <a:schemeClr val="tx1"/>
                          </a:solidFill>
                          <a:effectLst/>
                          <a:latin typeface="Open Sans"/>
                          <a:ea typeface="Open Sans"/>
                          <a:cs typeface="Open Sans"/>
                        </a:rPr>
                        <a:t> </a:t>
                      </a:r>
                      <a:r>
                        <a:rPr kumimoji="0" lang="en-GB" sz="1100" b="0" i="0" u="none" strike="noStrike" cap="none" normalizeH="0" baseline="0" dirty="0">
                          <a:ln>
                            <a:noFill/>
                          </a:ln>
                          <a:solidFill>
                            <a:schemeClr val="tx1"/>
                          </a:solidFill>
                          <a:effectLst/>
                          <a:latin typeface="Open Sans"/>
                          <a:ea typeface="Open Sans"/>
                          <a:cs typeface="Open Sans"/>
                        </a:rPr>
                        <a:t>consumption (2)</a:t>
                      </a:r>
                      <a:endParaRPr kumimoji="0" lang="en-US" sz="1100" b="0" i="0" u="none" strike="noStrike"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79734"/>
                  </a:ext>
                </a:extLst>
              </a:tr>
              <a:tr h="60345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500" b="0" i="0" u="none" strike="noStrike" cap="none" normalizeH="0" baseline="0">
                          <a:ln>
                            <a:noFill/>
                          </a:ln>
                          <a:solidFill>
                            <a:srgbClr val="FF3300"/>
                          </a:solidFill>
                          <a:effectLst/>
                          <a:latin typeface="+mn-lt"/>
                        </a:rPr>
                        <a:t>Acceptable</a:t>
                      </a:r>
                      <a:r>
                        <a:rPr kumimoji="0" lang="en-GB" sz="1500" b="0" i="0" u="none" strike="noStrike" cap="none" normalizeH="0" baseline="0">
                          <a:ln>
                            <a:noFill/>
                          </a:ln>
                          <a:solidFill>
                            <a:schemeClr val="tx1"/>
                          </a:solidFill>
                          <a:effectLst/>
                          <a:latin typeface="+mn-lt"/>
                        </a:rPr>
                        <a:t> consumption</a:t>
                      </a:r>
                      <a:endParaRPr kumimoji="0" lang="en-US" sz="1500" b="0"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mn-lt"/>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a:ln>
                            <a:noFill/>
                          </a:ln>
                          <a:solidFill>
                            <a:schemeClr val="tx1"/>
                          </a:solidFill>
                          <a:effectLst/>
                          <a:latin typeface="Open Sans"/>
                          <a:ea typeface="Open Sans"/>
                          <a:cs typeface="Open Sans"/>
                        </a:rPr>
                        <a:t>Less than 4</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kern="1200" cap="none" normalizeH="0" baseline="0" dirty="0">
                          <a:ln>
                            <a:noFill/>
                          </a:ln>
                          <a:solidFill>
                            <a:schemeClr val="tx1"/>
                          </a:solidFill>
                          <a:effectLst/>
                          <a:latin typeface="Open Sans"/>
                          <a:ea typeface="Open Sans"/>
                          <a:cs typeface="Open Sans"/>
                        </a:rPr>
                        <a:t>Acceptable </a:t>
                      </a:r>
                      <a:r>
                        <a:rPr kumimoji="0" lang="en-GB" sz="1100" b="0" i="0" u="none" strike="noStrike" kern="1200" cap="none" normalizeH="0" baseline="0" dirty="0">
                          <a:ln>
                            <a:noFill/>
                          </a:ln>
                          <a:solidFill>
                            <a:schemeClr val="tx1"/>
                          </a:solidFill>
                          <a:effectLst/>
                          <a:latin typeface="Open Sans"/>
                          <a:ea typeface="Open Sans"/>
                          <a:cs typeface="Open Sans"/>
                        </a:rPr>
                        <a:t>consumption (1)</a:t>
                      </a:r>
                      <a:endParaRPr kumimoji="0" lang="en-US" sz="1100" b="0" i="0" u="none" strike="noStrike" kern="1200" cap="none" normalizeH="0" baseline="0" dirty="0">
                        <a:ln>
                          <a:noFill/>
                        </a:ln>
                        <a:solidFill>
                          <a:schemeClr val="tx1"/>
                        </a:solidFill>
                        <a:effectLst/>
                        <a:latin typeface="Open Sans"/>
                        <a:ea typeface="Open Sans"/>
                        <a:cs typeface="Open Sans"/>
                      </a:endParaRPr>
                    </a:p>
                  </a:txBody>
                  <a:tcPr marL="68580" marR="68580" marT="34290" marB="34290"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6087462"/>
                  </a:ext>
                </a:extLst>
              </a:tr>
            </a:tbl>
          </a:graphicData>
        </a:graphic>
      </p:graphicFrame>
      <p:sp>
        <p:nvSpPr>
          <p:cNvPr id="2" name="Arrow: Right 1">
            <a:extLst>
              <a:ext uri="{FF2B5EF4-FFF2-40B4-BE49-F238E27FC236}">
                <a16:creationId xmlns:a16="http://schemas.microsoft.com/office/drawing/2014/main" id="{966D410B-7B02-4A87-8631-EEECA0441794}"/>
              </a:ext>
            </a:extLst>
          </p:cNvPr>
          <p:cNvSpPr/>
          <p:nvPr/>
        </p:nvSpPr>
        <p:spPr>
          <a:xfrm>
            <a:off x="5692248" y="2080923"/>
            <a:ext cx="852755" cy="44178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EBAED57E-C5FA-37DC-986E-44D043FE9483}"/>
              </a:ext>
            </a:extLst>
          </p:cNvPr>
          <p:cNvSpPr/>
          <p:nvPr/>
        </p:nvSpPr>
        <p:spPr>
          <a:xfrm rot="5400000">
            <a:off x="9631911" y="4284768"/>
            <a:ext cx="852755" cy="44178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2176882-7C7D-7DBC-CB81-739EF21B35BA}"/>
              </a:ext>
            </a:extLst>
          </p:cNvPr>
          <p:cNvSpPr/>
          <p:nvPr/>
        </p:nvSpPr>
        <p:spPr>
          <a:xfrm>
            <a:off x="2818677" y="1554365"/>
            <a:ext cx="2720963" cy="52301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3">
            <a:extLst>
              <a:ext uri="{FF2B5EF4-FFF2-40B4-BE49-F238E27FC236}">
                <a16:creationId xmlns:a16="http://schemas.microsoft.com/office/drawing/2014/main" id="{EEDA52C7-7C08-E755-510B-51EA7D62E329}"/>
              </a:ext>
            </a:extLst>
          </p:cNvPr>
          <p:cNvSpPr txBox="1">
            <a:spLocks/>
          </p:cNvSpPr>
          <p:nvPr/>
        </p:nvSpPr>
        <p:spPr>
          <a:xfrm>
            <a:off x="569999" y="130396"/>
            <a:ext cx="11052002" cy="662558"/>
          </a:xfrm>
          <a:prstGeom prst="rect">
            <a:avLst/>
          </a:prstGeom>
        </p:spPr>
        <p:txBody>
          <a:bodyPr anchor="t" anchorCtr="0"/>
          <a:lst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a:lstStyle>
          <a:p>
            <a:r>
              <a:rPr lang="en-US" sz="3600" b="0" kern="1400" spc="230" dirty="0">
                <a:solidFill>
                  <a:schemeClr val="tx1"/>
                </a:solidFill>
                <a:latin typeface="HALDEN SOLID" pitchFamily="2" charset="0"/>
              </a:rPr>
              <a:t>Current Status: Overview of the Conversion</a:t>
            </a:r>
          </a:p>
        </p:txBody>
      </p:sp>
      <p:sp>
        <p:nvSpPr>
          <p:cNvPr id="10" name="Rectangle 9">
            <a:extLst>
              <a:ext uri="{FF2B5EF4-FFF2-40B4-BE49-F238E27FC236}">
                <a16:creationId xmlns:a16="http://schemas.microsoft.com/office/drawing/2014/main" id="{79D0D40D-664C-6A75-63E0-B54B8FFF76F0}"/>
              </a:ext>
            </a:extLst>
          </p:cNvPr>
          <p:cNvSpPr/>
          <p:nvPr/>
        </p:nvSpPr>
        <p:spPr>
          <a:xfrm>
            <a:off x="6643506" y="1550467"/>
            <a:ext cx="2877919" cy="522163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6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a:solidFill>
                  <a:schemeClr val="tx1"/>
                </a:solidFill>
                <a:latin typeface="HALDEN SOLID" pitchFamily="2" charset="0"/>
              </a:rPr>
              <a:t>Current Status: Why Does </a:t>
            </a:r>
            <a:r>
              <a:rPr lang="en-US" sz="3600" b="0" kern="1400" spc="230" dirty="0" err="1">
                <a:solidFill>
                  <a:schemeClr val="tx1"/>
                </a:solidFill>
                <a:latin typeface="HALDEN SOLID" pitchFamily="2" charset="0"/>
              </a:rPr>
              <a:t>rCSI</a:t>
            </a:r>
            <a:r>
              <a:rPr lang="en-US" sz="3600" b="0" kern="1400" spc="230" dirty="0">
                <a:solidFill>
                  <a:schemeClr val="tx1"/>
                </a:solidFill>
                <a:latin typeface="HALDEN SOLID" pitchFamily="2" charset="0"/>
              </a:rPr>
              <a:t> Converge with FCS?</a:t>
            </a:r>
          </a:p>
        </p:txBody>
      </p:sp>
      <p:sp>
        <p:nvSpPr>
          <p:cNvPr id="3" name="TextBox 2">
            <a:extLst>
              <a:ext uri="{FF2B5EF4-FFF2-40B4-BE49-F238E27FC236}">
                <a16:creationId xmlns:a16="http://schemas.microsoft.com/office/drawing/2014/main" id="{FDBF9121-DAA8-9378-1876-5DC134BCCA63}"/>
              </a:ext>
            </a:extLst>
          </p:cNvPr>
          <p:cNvSpPr txBox="1"/>
          <p:nvPr/>
        </p:nvSpPr>
        <p:spPr>
          <a:xfrm>
            <a:off x="717181" y="1922163"/>
            <a:ext cx="10539212" cy="1938992"/>
          </a:xfrm>
          <a:prstGeom prst="rect">
            <a:avLst/>
          </a:prstGeom>
          <a:noFill/>
          <a:ln w="57150">
            <a:noFill/>
          </a:ln>
        </p:spPr>
        <p:txBody>
          <a:bodyPr wrap="square" rtlCol="0">
            <a:spAutoFit/>
          </a:bodyPr>
          <a:lstStyle/>
          <a:p>
            <a:pPr marL="285750" indent="-285750">
              <a:buFont typeface="Wingdings" panose="05000000000000000000" pitchFamily="2" charset="2"/>
              <a:buChar char="v"/>
            </a:pPr>
            <a:r>
              <a:rPr lang="en-US" sz="2000" spc="60" dirty="0">
                <a:latin typeface="Open Sans" charset="0"/>
                <a:ea typeface="Open Sans" charset="0"/>
                <a:cs typeface="Open Sans" charset="0"/>
              </a:rPr>
              <a:t>Conceptually, households cannot be considered food secure if their acceptable consumption comes with the application of reduced coping strategies, such as reducing the number or quantity of meals.</a:t>
            </a:r>
          </a:p>
          <a:p>
            <a:endParaRPr lang="en-US" sz="2000" spc="60" dirty="0">
              <a:latin typeface="Open Sans" charset="0"/>
              <a:ea typeface="Open Sans" charset="0"/>
              <a:cs typeface="Open Sans" charset="0"/>
            </a:endParaRPr>
          </a:p>
          <a:p>
            <a:pPr marL="285750" indent="-285750">
              <a:buFont typeface="Wingdings" panose="05000000000000000000" pitchFamily="2" charset="2"/>
              <a:buChar char="v"/>
            </a:pPr>
            <a:r>
              <a:rPr lang="en-US" sz="2000" spc="60" dirty="0">
                <a:latin typeface="Open Sans" charset="0"/>
                <a:ea typeface="Open Sans" charset="0"/>
                <a:cs typeface="Open Sans" charset="0"/>
              </a:rPr>
              <a:t>The </a:t>
            </a:r>
            <a:r>
              <a:rPr lang="en-US" sz="2000" spc="60" dirty="0" err="1">
                <a:latin typeface="Open Sans" charset="0"/>
                <a:ea typeface="Open Sans" charset="0"/>
                <a:cs typeface="Open Sans" charset="0"/>
              </a:rPr>
              <a:t>rCSI</a:t>
            </a:r>
            <a:r>
              <a:rPr lang="en-US" sz="2000" spc="60" dirty="0">
                <a:latin typeface="Open Sans" charset="0"/>
                <a:ea typeface="Open Sans" charset="0"/>
                <a:cs typeface="Open Sans" charset="0"/>
              </a:rPr>
              <a:t> 4 is the cut-off used by the IPC Phase 2 (Stressed) group, which is comparable to the marginally food-secure category in CARI.</a:t>
            </a:r>
            <a:endParaRPr lang="en-US" spc="60" dirty="0">
              <a:latin typeface="Open Sans" charset="0"/>
              <a:ea typeface="Open Sans" charset="0"/>
              <a:cs typeface="Open Sans" charset="0"/>
            </a:endParaRPr>
          </a:p>
        </p:txBody>
      </p:sp>
    </p:spTree>
    <p:extLst>
      <p:ext uri="{BB962C8B-B14F-4D97-AF65-F5344CB8AC3E}">
        <p14:creationId xmlns:p14="http://schemas.microsoft.com/office/powerpoint/2010/main" val="67388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console’s Coping Capacity domain aims</a:t>
            </a:r>
          </a:p>
          <a:p>
            <a:pPr algn="ctr"/>
            <a:r>
              <a:rPr lang="en-US" dirty="0"/>
              <a:t>to measure households’ resilience to shocks.</a:t>
            </a:r>
          </a:p>
          <a:p>
            <a:pPr algn="ctr"/>
            <a:r>
              <a:rPr lang="en-US" dirty="0"/>
              <a:t>The CARI console considers two dimensions of</a:t>
            </a:r>
          </a:p>
          <a:p>
            <a:pPr algn="ctr"/>
            <a:r>
              <a:rPr lang="en-US" dirty="0"/>
              <a:t>household Coping Capacity:</a:t>
            </a:r>
          </a:p>
          <a:p>
            <a:pPr algn="ctr"/>
            <a:r>
              <a:rPr lang="en-US" dirty="0"/>
              <a:t>1. Economic vulnerability and;</a:t>
            </a:r>
          </a:p>
          <a:p>
            <a:pPr algn="ctr"/>
            <a:r>
              <a:rPr lang="en-US" dirty="0"/>
              <a:t>2. Livelihood Coping Strategies</a:t>
            </a:r>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2"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742950" indent="-742950">
              <a:lnSpc>
                <a:spcPts val="3920"/>
              </a:lnSpc>
              <a:buFont typeface="+mj-lt"/>
              <a:buAutoNum type="arabicPeriod" startAt="2"/>
            </a:pPr>
            <a:r>
              <a:rPr lang="en-US" sz="3200" dirty="0">
                <a:solidFill>
                  <a:srgbClr val="FFFFFE"/>
                </a:solidFill>
                <a:latin typeface="Open Sans" pitchFamily="2" charset="0"/>
                <a:ea typeface="Open Sans" pitchFamily="2" charset="0"/>
                <a:cs typeface="Open Sans" pitchFamily="2" charset="0"/>
              </a:rPr>
              <a:t>Coping Capacity Domain</a:t>
            </a:r>
          </a:p>
        </p:txBody>
      </p:sp>
      <p:sp>
        <p:nvSpPr>
          <p:cNvPr id="4" name="TextBox 3">
            <a:extLst>
              <a:ext uri="{FF2B5EF4-FFF2-40B4-BE49-F238E27FC236}">
                <a16:creationId xmlns:a16="http://schemas.microsoft.com/office/drawing/2014/main" id="{2F1331E7-2958-E67E-FA69-2244C7D9B9BA}"/>
              </a:ext>
            </a:extLst>
          </p:cNvPr>
          <p:cNvSpPr txBox="1"/>
          <p:nvPr/>
        </p:nvSpPr>
        <p:spPr>
          <a:xfrm>
            <a:off x="1232265" y="3788400"/>
            <a:ext cx="9727469" cy="2031325"/>
          </a:xfrm>
          <a:prstGeom prst="rect">
            <a:avLst/>
          </a:prstGeom>
          <a:noFill/>
        </p:spPr>
        <p:txBody>
          <a:bodyPr wrap="square" lIns="91440" tIns="45720" rIns="91440" bIns="45720" rtlCol="1" anchor="t">
            <a:spAutoFit/>
          </a:bodyPr>
          <a:lstStyle/>
          <a:p>
            <a:r>
              <a:rPr lang="en-US" dirty="0">
                <a:solidFill>
                  <a:srgbClr val="FFFFFE"/>
                </a:solidFill>
                <a:latin typeface="Open Sans"/>
                <a:ea typeface="Open Sans"/>
                <a:cs typeface="Open Sans"/>
              </a:rPr>
              <a:t>The console’s </a:t>
            </a:r>
            <a:r>
              <a:rPr lang="en-US" b="1" dirty="0">
                <a:solidFill>
                  <a:srgbClr val="FFFFFE"/>
                </a:solidFill>
                <a:latin typeface="Open Sans"/>
                <a:ea typeface="Open Sans"/>
                <a:cs typeface="Open Sans"/>
              </a:rPr>
              <a:t>Coping Capacity</a:t>
            </a:r>
            <a:r>
              <a:rPr lang="en-US" dirty="0">
                <a:solidFill>
                  <a:srgbClr val="FFFFFE"/>
                </a:solidFill>
                <a:latin typeface="Open Sans"/>
                <a:ea typeface="Open Sans"/>
                <a:cs typeface="Open Sans"/>
              </a:rPr>
              <a:t> domain aims to measure households’ resilience to shocks. The CARI console considers two dimensions: </a:t>
            </a:r>
          </a:p>
          <a:p>
            <a:endParaRPr lang="en-US" dirty="0">
              <a:solidFill>
                <a:srgbClr val="FFFFFE"/>
              </a:solidFill>
              <a:latin typeface="Open Sans"/>
              <a:ea typeface="Open Sans"/>
              <a:cs typeface="Open Sans"/>
            </a:endParaRPr>
          </a:p>
          <a:p>
            <a:pPr marL="342900" indent="-342900">
              <a:buFont typeface="+mj-lt"/>
              <a:buAutoNum type="arabicParenR"/>
            </a:pPr>
            <a:r>
              <a:rPr lang="en-US" dirty="0">
                <a:solidFill>
                  <a:srgbClr val="FFFFFE"/>
                </a:solidFill>
                <a:latin typeface="Open Sans"/>
                <a:ea typeface="Open Sans"/>
                <a:cs typeface="Open Sans"/>
              </a:rPr>
              <a:t>Economic Vulnerability, using:</a:t>
            </a:r>
          </a:p>
          <a:p>
            <a:pPr marL="800100" lvl="1" indent="-342900">
              <a:buFont typeface="+mj-lt"/>
              <a:buAutoNum type="alphaLcParenR"/>
            </a:pPr>
            <a:r>
              <a:rPr lang="en-US" dirty="0">
                <a:solidFill>
                  <a:srgbClr val="FFFFFE"/>
                </a:solidFill>
                <a:latin typeface="Open Sans"/>
                <a:ea typeface="Open Sans"/>
                <a:cs typeface="Open Sans"/>
              </a:rPr>
              <a:t>Economic capacity to meet essential needs (ECMEN) </a:t>
            </a:r>
            <a:r>
              <a:rPr lang="en-US" b="1" u="sng" dirty="0">
                <a:solidFill>
                  <a:srgbClr val="FFFFFE"/>
                </a:solidFill>
                <a:latin typeface="Open Sans"/>
                <a:ea typeface="Open Sans"/>
                <a:cs typeface="Open Sans"/>
              </a:rPr>
              <a:t>OR</a:t>
            </a:r>
          </a:p>
          <a:p>
            <a:pPr marL="800100" lvl="1" indent="-342900">
              <a:buFont typeface="+mj-lt"/>
              <a:buAutoNum type="alphaLcParenR"/>
            </a:pPr>
            <a:r>
              <a:rPr lang="en-US" dirty="0">
                <a:solidFill>
                  <a:srgbClr val="FFFFFE"/>
                </a:solidFill>
                <a:latin typeface="Open Sans"/>
                <a:ea typeface="Open Sans"/>
                <a:cs typeface="Open Sans"/>
              </a:rPr>
              <a:t>Food expenditure share (FES)</a:t>
            </a:r>
          </a:p>
          <a:p>
            <a:pPr marL="342900" indent="-342900">
              <a:buAutoNum type="arabicParenR"/>
            </a:pPr>
            <a:r>
              <a:rPr lang="en-US" dirty="0">
                <a:solidFill>
                  <a:srgbClr val="FFFFFE"/>
                </a:solidFill>
                <a:latin typeface="Open Sans"/>
                <a:ea typeface="Open Sans"/>
                <a:cs typeface="Open Sans"/>
              </a:rPr>
              <a:t>Livelihood Coping Strategies</a:t>
            </a:r>
            <a:endParaRPr lang="ar-SY" dirty="0">
              <a:solidFill>
                <a:srgbClr val="FFFFFE"/>
              </a:solidFill>
              <a:latin typeface="Open Sans"/>
              <a:ea typeface="Open Sans"/>
            </a:endParaRPr>
          </a:p>
        </p:txBody>
      </p:sp>
      <p:sp>
        <p:nvSpPr>
          <p:cNvPr id="2" name="Titolo 1">
            <a:extLst>
              <a:ext uri="{FF2B5EF4-FFF2-40B4-BE49-F238E27FC236}">
                <a16:creationId xmlns:a16="http://schemas.microsoft.com/office/drawing/2014/main" id="{98758778-370A-F919-EE3F-CA5842EC3AA8}"/>
              </a:ext>
            </a:extLst>
          </p:cNvPr>
          <p:cNvSpPr txBox="1">
            <a:spLocks/>
          </p:cNvSpPr>
          <p:nvPr/>
        </p:nvSpPr>
        <p:spPr>
          <a:xfrm>
            <a:off x="715592" y="1371002"/>
            <a:ext cx="10760816" cy="146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u="sng"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altLang="zh-CN" sz="4000" dirty="0">
                <a:solidFill>
                  <a:srgbClr val="FFFFFE"/>
                </a:solidFill>
                <a:latin typeface="HALDEN SOLID"/>
                <a:ea typeface="Open Sans"/>
                <a:cs typeface="Open Sans"/>
              </a:rPr>
              <a:t>Two Domains</a:t>
            </a:r>
            <a:r>
              <a:rPr lang="zh-CN" altLang="en-US" sz="4000" dirty="0">
                <a:solidFill>
                  <a:srgbClr val="FFFFFE"/>
                </a:solidFill>
                <a:latin typeface="HALDEN SOLID"/>
                <a:ea typeface="Open Sans Extrabold"/>
                <a:cs typeface="Open Sans"/>
              </a:rPr>
              <a:t> </a:t>
            </a:r>
            <a:r>
              <a:rPr lang="en-US" altLang="zh-CN" sz="4000" dirty="0">
                <a:solidFill>
                  <a:srgbClr val="FFFFFE"/>
                </a:solidFill>
                <a:latin typeface="HALDEN SOLID"/>
                <a:ea typeface="Open Sans"/>
                <a:cs typeface="Open Sans"/>
              </a:rPr>
              <a:t>in</a:t>
            </a:r>
            <a:r>
              <a:rPr lang="zh-CN" altLang="en-US" sz="4000" dirty="0">
                <a:solidFill>
                  <a:srgbClr val="FFFFFE"/>
                </a:solidFill>
                <a:latin typeface="HALDEN SOLID"/>
                <a:ea typeface="Open Sans Extrabold"/>
                <a:cs typeface="Open Sans"/>
              </a:rPr>
              <a:t> </a:t>
            </a:r>
            <a:r>
              <a:rPr lang="en-US" sz="4000" dirty="0">
                <a:solidFill>
                  <a:srgbClr val="FFFFFE"/>
                </a:solidFill>
                <a:latin typeface="HALDEN SOLID"/>
                <a:ea typeface="Open Sans"/>
                <a:cs typeface="Open Sans"/>
              </a:rPr>
              <a:t>CARI</a:t>
            </a:r>
          </a:p>
        </p:txBody>
      </p:sp>
    </p:spTree>
    <p:extLst>
      <p:ext uri="{BB962C8B-B14F-4D97-AF65-F5344CB8AC3E}">
        <p14:creationId xmlns:p14="http://schemas.microsoft.com/office/powerpoint/2010/main" val="211308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1092554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sz="4000" dirty="0">
                <a:solidFill>
                  <a:srgbClr val="FFFFFE"/>
                </a:solidFill>
                <a:latin typeface="Open Sans" pitchFamily="2" charset="0"/>
                <a:ea typeface="Open Sans" pitchFamily="2" charset="0"/>
                <a:cs typeface="Open Sans" pitchFamily="2" charset="0"/>
              </a:rPr>
              <a:t>Coping Capacity:</a:t>
            </a:r>
          </a:p>
          <a:p>
            <a:pPr>
              <a:lnSpc>
                <a:spcPts val="3920"/>
              </a:lnSpc>
            </a:pPr>
            <a:endParaRPr lang="en-US" sz="3400" b="0" dirty="0">
              <a:solidFill>
                <a:srgbClr val="FFFFFE"/>
              </a:solidFill>
              <a:latin typeface="Open Sans Extrabold"/>
              <a:ea typeface="Open Sans Extrabold"/>
              <a:cs typeface="Open Sans Extrabold"/>
            </a:endParaRPr>
          </a:p>
          <a:p>
            <a:pPr marL="1200150" lvl="1" indent="-742950">
              <a:lnSpc>
                <a:spcPts val="3920"/>
              </a:lnSpc>
              <a:buFont typeface="+mj-lt"/>
              <a:buAutoNum type="arabicParenR"/>
            </a:pPr>
            <a:r>
              <a:rPr lang="it-IT" sz="2800" dirty="0">
                <a:solidFill>
                  <a:srgbClr val="FFFFFE"/>
                </a:solidFill>
                <a:latin typeface="Open Sans" pitchFamily="2" charset="0"/>
                <a:ea typeface="Open Sans" pitchFamily="2" charset="0"/>
                <a:cs typeface="Open Sans" pitchFamily="2" charset="0"/>
              </a:rPr>
              <a:t>A. </a:t>
            </a:r>
            <a:r>
              <a:rPr lang="it-IT" sz="2800" dirty="0" err="1">
                <a:solidFill>
                  <a:srgbClr val="FFFFFE"/>
                </a:solidFill>
                <a:latin typeface="Open Sans" pitchFamily="2" charset="0"/>
                <a:ea typeface="Open Sans" pitchFamily="2" charset="0"/>
                <a:cs typeface="Open Sans" pitchFamily="2" charset="0"/>
              </a:rPr>
              <a:t>Economic</a:t>
            </a:r>
            <a:r>
              <a:rPr lang="it-IT" sz="2800" dirty="0">
                <a:solidFill>
                  <a:srgbClr val="FFFFFE"/>
                </a:solidFill>
                <a:latin typeface="Open Sans" pitchFamily="2" charset="0"/>
                <a:ea typeface="Open Sans" pitchFamily="2" charset="0"/>
                <a:cs typeface="Open Sans" pitchFamily="2" charset="0"/>
              </a:rPr>
              <a:t> </a:t>
            </a:r>
            <a:r>
              <a:rPr lang="it-IT" sz="2800" dirty="0" err="1">
                <a:solidFill>
                  <a:srgbClr val="FFFFFE"/>
                </a:solidFill>
                <a:latin typeface="Open Sans" pitchFamily="2" charset="0"/>
                <a:ea typeface="Open Sans" pitchFamily="2" charset="0"/>
                <a:cs typeface="Open Sans" pitchFamily="2" charset="0"/>
              </a:rPr>
              <a:t>Capacity</a:t>
            </a:r>
            <a:r>
              <a:rPr lang="it-IT" sz="2800" dirty="0">
                <a:solidFill>
                  <a:srgbClr val="FFFFFE"/>
                </a:solidFill>
                <a:latin typeface="Open Sans" pitchFamily="2" charset="0"/>
                <a:ea typeface="Open Sans" pitchFamily="2" charset="0"/>
                <a:cs typeface="Open Sans" pitchFamily="2" charset="0"/>
              </a:rPr>
              <a:t> to Meet </a:t>
            </a:r>
            <a:r>
              <a:rPr lang="it-IT" sz="2800" dirty="0" err="1">
                <a:solidFill>
                  <a:srgbClr val="FFFFFE"/>
                </a:solidFill>
                <a:latin typeface="Open Sans" pitchFamily="2" charset="0"/>
                <a:ea typeface="Open Sans" pitchFamily="2" charset="0"/>
                <a:cs typeface="Open Sans" pitchFamily="2" charset="0"/>
              </a:rPr>
              <a:t>Essential</a:t>
            </a:r>
            <a:r>
              <a:rPr lang="it-IT" sz="2800" dirty="0">
                <a:solidFill>
                  <a:srgbClr val="FFFFFE"/>
                </a:solidFill>
                <a:latin typeface="Open Sans" pitchFamily="2" charset="0"/>
                <a:ea typeface="Open Sans" pitchFamily="2" charset="0"/>
                <a:cs typeface="Open Sans" pitchFamily="2" charset="0"/>
              </a:rPr>
              <a:t> </a:t>
            </a:r>
            <a:r>
              <a:rPr lang="it-IT" sz="2800" dirty="0" err="1">
                <a:solidFill>
                  <a:srgbClr val="FFFFFE"/>
                </a:solidFill>
                <a:latin typeface="Open Sans" pitchFamily="2" charset="0"/>
                <a:ea typeface="Open Sans" pitchFamily="2" charset="0"/>
                <a:cs typeface="Open Sans" pitchFamily="2" charset="0"/>
              </a:rPr>
              <a:t>Needs</a:t>
            </a:r>
            <a:r>
              <a:rPr lang="it-IT" sz="2800" dirty="0">
                <a:solidFill>
                  <a:srgbClr val="FFFFFE"/>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47864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662094"/>
            <a:ext cx="11052002" cy="662558"/>
          </a:xfrm>
        </p:spPr>
        <p:txBody>
          <a:bodyPr anchor="ctr" anchorCtr="0"/>
          <a:lstStyle/>
          <a:p>
            <a:r>
              <a:rPr lang="en-GB" sz="3600" b="0" kern="1400" spc="230" dirty="0">
                <a:solidFill>
                  <a:schemeClr val="tx1"/>
                </a:solidFill>
                <a:latin typeface="HALDEN SOLID" pitchFamily="2" charset="0"/>
              </a:rPr>
              <a:t>Coping Capacity: ECMEN</a:t>
            </a: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255619" cy="4370427"/>
          </a:xfrm>
          <a:prstGeom prst="rect">
            <a:avLst/>
          </a:prstGeom>
          <a:noFill/>
        </p:spPr>
        <p:txBody>
          <a:bodyPr wrap="square">
            <a:spAutoFit/>
          </a:bodyPr>
          <a:lstStyle/>
          <a:p>
            <a:r>
              <a:rPr lang="en-US" sz="2000" spc="60" dirty="0">
                <a:latin typeface="Open Sans" panose="020B0606030504020204" pitchFamily="34" charset="0"/>
                <a:ea typeface="Open Sans" panose="020B0606030504020204" pitchFamily="34" charset="0"/>
                <a:cs typeface="Open Sans" panose="020B0606030504020204" pitchFamily="34" charset="0"/>
              </a:rPr>
              <a:t>The economic capacity to meet essential needs (ECMEN) is a measure of the economic vulnerability of a population. It is defined as the percentage of households whose economic capacity is sufficient to meet their essential needs, as measured through the minimum expenditure basket (MEB). </a:t>
            </a:r>
          </a:p>
          <a:p>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r>
              <a:rPr lang="en-US" sz="2000" spc="60" dirty="0">
                <a:latin typeface="Open Sans" panose="020B0606030504020204" pitchFamily="34" charset="0"/>
                <a:ea typeface="Open Sans" panose="020B0606030504020204" pitchFamily="34" charset="0"/>
                <a:cs typeface="Open Sans" panose="020B0606030504020204" pitchFamily="34" charset="0"/>
              </a:rPr>
              <a:t>An MEB is defined as what a household requires in order to meet their essential needs, on a regular or seasonal basis, and its cost. Households are considered to have the economic capacity to meet their essential needs if their consumption expenditures exceed the minimum expenditure basket (MEB). </a:t>
            </a:r>
          </a:p>
          <a:p>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r>
              <a:rPr lang="en-US" sz="2000" spc="60" dirty="0">
                <a:latin typeface="Open Sans" panose="020B0606030504020204" pitchFamily="34" charset="0"/>
                <a:ea typeface="Open Sans" panose="020B0606030504020204" pitchFamily="34" charset="0"/>
                <a:cs typeface="Open Sans" panose="020B0606030504020204" pitchFamily="34" charset="0"/>
              </a:rPr>
              <a:t>Two versions of the ECMEN indicator exist:</a:t>
            </a:r>
          </a:p>
          <a:p>
            <a:pPr marL="457200" indent="-457200">
              <a:buFont typeface="+mj-lt"/>
              <a:buAutoNum type="arabicPeriod"/>
            </a:pPr>
            <a:r>
              <a:rPr lang="en-US" sz="2000" b="1" spc="60" dirty="0">
                <a:latin typeface="Open Sans" panose="020B0606030504020204" pitchFamily="34" charset="0"/>
                <a:ea typeface="Open Sans" panose="020B0606030504020204" pitchFamily="34" charset="0"/>
                <a:cs typeface="Open Sans" panose="020B0606030504020204" pitchFamily="34" charset="0"/>
              </a:rPr>
              <a:t>ECMEN excluding assistance (used for assessments)</a:t>
            </a:r>
          </a:p>
          <a:p>
            <a:pPr marL="457200" indent="-457200">
              <a:buFont typeface="+mj-lt"/>
              <a:buAutoNum type="arabicPeriod"/>
            </a:pPr>
            <a:r>
              <a:rPr lang="en-US" sz="2000" spc="60" dirty="0">
                <a:latin typeface="Open Sans" panose="020B0606030504020204" pitchFamily="34" charset="0"/>
                <a:ea typeface="Open Sans" panose="020B0606030504020204" pitchFamily="34" charset="0"/>
                <a:cs typeface="Open Sans" panose="020B0606030504020204" pitchFamily="34" charset="0"/>
              </a:rPr>
              <a:t>ECMEN including assistance (used for </a:t>
            </a:r>
            <a:r>
              <a:rPr lang="en-US" sz="2000" spc="60" dirty="0" err="1">
                <a:latin typeface="Open Sans" panose="020B0606030504020204" pitchFamily="34" charset="0"/>
                <a:ea typeface="Open Sans" panose="020B0606030504020204" pitchFamily="34" charset="0"/>
                <a:cs typeface="Open Sans" panose="020B0606030504020204" pitchFamily="34" charset="0"/>
              </a:rPr>
              <a:t>programme</a:t>
            </a:r>
            <a:r>
              <a:rPr lang="en-US" sz="2000" spc="60" dirty="0">
                <a:latin typeface="Open Sans" panose="020B0606030504020204" pitchFamily="34" charset="0"/>
                <a:ea typeface="Open Sans" panose="020B0606030504020204" pitchFamily="34" charset="0"/>
                <a:cs typeface="Open Sans" panose="020B0606030504020204" pitchFamily="34" charset="0"/>
              </a:rPr>
              <a:t> monitoring)</a:t>
            </a:r>
            <a:br>
              <a:rPr lang="en-US" dirty="0">
                <a:latin typeface="Open Sans" panose="020B0606030504020204" pitchFamily="34" charset="0"/>
                <a:ea typeface="Open Sans" panose="020B0606030504020204" pitchFamily="34" charset="0"/>
                <a:cs typeface="Open Sans" panose="020B0606030504020204" pitchFamily="34" charset="0"/>
              </a:rPr>
            </a:br>
            <a:endParaRPr lang="ar-SY" dirty="0">
              <a:latin typeface="Open Sans" panose="020B0606030504020204" pitchFamily="34" charset="0"/>
              <a:ea typeface="Open Sans" panose="020B0606030504020204" pitchFamily="34" charset="0"/>
            </a:endParaRPr>
          </a:p>
        </p:txBody>
      </p:sp>
      <p:sp>
        <p:nvSpPr>
          <p:cNvPr id="2" name="Rectangle 1">
            <a:extLst>
              <a:ext uri="{FF2B5EF4-FFF2-40B4-BE49-F238E27FC236}">
                <a16:creationId xmlns:a16="http://schemas.microsoft.com/office/drawing/2014/main" id="{A8D4CCF5-09C0-9A99-4019-9ADCB166771A}"/>
              </a:ext>
            </a:extLst>
          </p:cNvPr>
          <p:cNvSpPr/>
          <p:nvPr/>
        </p:nvSpPr>
        <p:spPr>
          <a:xfrm>
            <a:off x="631595" y="5043030"/>
            <a:ext cx="7767583" cy="33157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662FAD9-0E88-BA17-3C4B-14CF6FCD6C20}"/>
              </a:ext>
            </a:extLst>
          </p:cNvPr>
          <p:cNvSpPr txBox="1"/>
          <p:nvPr/>
        </p:nvSpPr>
        <p:spPr>
          <a:xfrm>
            <a:off x="9178116" y="4866799"/>
            <a:ext cx="2699658" cy="923330"/>
          </a:xfrm>
          <a:prstGeom prst="rect">
            <a:avLst/>
          </a:prstGeom>
          <a:noFill/>
          <a:ln w="19050">
            <a:solidFill>
              <a:schemeClr val="tx2"/>
            </a:solidFill>
          </a:ln>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This is the version that should be used for the CARI analysis. </a:t>
            </a:r>
          </a:p>
        </p:txBody>
      </p:sp>
      <p:pic>
        <p:nvPicPr>
          <p:cNvPr id="6" name="Graphic 5" descr="Line arrow: Straight with solid fill">
            <a:extLst>
              <a:ext uri="{FF2B5EF4-FFF2-40B4-BE49-F238E27FC236}">
                <a16:creationId xmlns:a16="http://schemas.microsoft.com/office/drawing/2014/main" id="{2B689EE2-2688-DF73-458A-6CEF96C22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67186" y="4943093"/>
            <a:ext cx="496159" cy="496159"/>
          </a:xfrm>
          <a:prstGeom prst="rect">
            <a:avLst/>
          </a:prstGeom>
        </p:spPr>
      </p:pic>
    </p:spTree>
    <p:extLst>
      <p:ext uri="{BB962C8B-B14F-4D97-AF65-F5344CB8AC3E}">
        <p14:creationId xmlns:p14="http://schemas.microsoft.com/office/powerpoint/2010/main" val="271770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a:solidFill>
                  <a:schemeClr val="tx1"/>
                </a:solidFill>
                <a:latin typeface="HALDEN SOLID" pitchFamily="2" charset="0"/>
              </a:rPr>
              <a:t>Coping Capacity: </a:t>
            </a:r>
            <a:r>
              <a:rPr lang="en-GB" sz="3600" b="0" kern="1400" spc="230" dirty="0">
                <a:solidFill>
                  <a:schemeClr val="tx1"/>
                </a:solidFill>
                <a:latin typeface="HALDEN SOLID" pitchFamily="2" charset="0"/>
              </a:rPr>
              <a:t>ECMEN</a:t>
            </a:r>
            <a:r>
              <a:rPr lang="en-US" sz="3600" b="0" kern="1400" spc="230" dirty="0">
                <a:solidFill>
                  <a:schemeClr val="tx1"/>
                </a:solidFill>
                <a:latin typeface="HALDEN SOLID" pitchFamily="2" charset="0"/>
              </a:rPr>
              <a:t> Calculation</a:t>
            </a:r>
            <a:endParaRPr lang="en-GB" sz="3600" b="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D5D4568-37D2-1D0E-EE51-54A0960728BC}"/>
              </a:ext>
            </a:extLst>
          </p:cNvPr>
          <p:cNvSpPr txBox="1"/>
          <p:nvPr/>
        </p:nvSpPr>
        <p:spPr>
          <a:xfrm>
            <a:off x="717181" y="1566952"/>
            <a:ext cx="11052002" cy="3724096"/>
          </a:xfrm>
          <a:prstGeom prst="rect">
            <a:avLst/>
          </a:prstGeom>
          <a:noFill/>
        </p:spPr>
        <p:txBody>
          <a:bodyPr wrap="square" lIns="91440" tIns="45720" rIns="91440" bIns="45720" anchor="t">
            <a:spAutoFit/>
          </a:bodyPr>
          <a:lstStyle/>
          <a:p>
            <a:r>
              <a:rPr lang="en-US">
                <a:latin typeface="Open Sans"/>
                <a:ea typeface="Open Sans"/>
                <a:cs typeface="Open Sans"/>
              </a:rPr>
              <a:t>To calculate ECMEN: </a:t>
            </a: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GB" sz="1600">
                <a:solidFill>
                  <a:srgbClr val="0070C0"/>
                </a:solidFill>
                <a:effectLst/>
                <a:latin typeface="Open Sans"/>
                <a:ea typeface="Open Sans"/>
                <a:cs typeface="Open Sans"/>
              </a:rPr>
              <a:t>Calculate the total value of food consumption expenditures (excluding the value of consumed in-kind food assistance).</a:t>
            </a:r>
          </a:p>
          <a:p>
            <a:pPr marL="342900" indent="-342900">
              <a:buAutoNum type="arabicPeriod"/>
            </a:pPr>
            <a:r>
              <a:rPr lang="en-GB" sz="1600">
                <a:solidFill>
                  <a:srgbClr val="0070C0"/>
                </a:solidFill>
                <a:latin typeface="Open Sans"/>
                <a:ea typeface="Open Sans"/>
                <a:cs typeface="Open Sans"/>
              </a:rPr>
              <a:t>Calculate the total value of non-food consumption expenditures (excluding the value of consumed in-kind non-food assistance).</a:t>
            </a:r>
          </a:p>
          <a:p>
            <a:pPr marL="342900" indent="-342900">
              <a:buAutoNum type="arabicPeriod"/>
            </a:pPr>
            <a:r>
              <a:rPr lang="en-GB" sz="1600">
                <a:solidFill>
                  <a:srgbClr val="0070C0"/>
                </a:solidFill>
                <a:latin typeface="Open Sans"/>
                <a:ea typeface="Open Sans"/>
                <a:cs typeface="Open Sans"/>
              </a:rPr>
              <a:t>Calculate household economic capacity by summing up food and non-food consumption expenditures and deducting the value of cash assistance received.</a:t>
            </a:r>
          </a:p>
          <a:p>
            <a:pPr marL="342900" indent="-342900">
              <a:buFontTx/>
              <a:buAutoNum type="arabicPeriod"/>
            </a:pPr>
            <a:r>
              <a:rPr lang="en-GB" sz="1600">
                <a:solidFill>
                  <a:srgbClr val="0070C0"/>
                </a:solidFill>
                <a:latin typeface="Open Sans"/>
                <a:ea typeface="Open Sans"/>
                <a:cs typeface="Open Sans"/>
              </a:rPr>
              <a:t>Compare the economic capacity of each observation to the MEB threshold. The ECMEN is the share of those with economic capacity equal or above the MEB. </a:t>
            </a:r>
          </a:p>
          <a:p>
            <a:endParaRPr lang="en-US">
              <a:latin typeface="Open Sans"/>
              <a:ea typeface="Open Sans"/>
              <a:cs typeface="Open Sans"/>
            </a:endParaRPr>
          </a:p>
          <a:p>
            <a:r>
              <a:rPr lang="en-US">
                <a:latin typeface="Open Sans"/>
                <a:ea typeface="Open Sans"/>
                <a:cs typeface="Open Sans"/>
              </a:rPr>
              <a:t>In order to convert ECMEN to a 4-point scale for CARI, a second threshold – a Survival Minimum Expenditure Basket (SMEB) - is required. The SMEB is the absolute minimum amount required to maintain existence and cover lifesaving needs. Together with the MEB, the SMEB can be used to classify households into different categories of economic vulnerability. </a:t>
            </a:r>
            <a:endParaRPr lang="ar-SY">
              <a:latin typeface="Open Sans" panose="020B0606030504020204" pitchFamily="34" charset="0"/>
              <a:ea typeface="Open Sans" panose="020B0606030504020204" pitchFamily="34" charset="0"/>
            </a:endParaRPr>
          </a:p>
        </p:txBody>
      </p:sp>
      <p:sp>
        <p:nvSpPr>
          <p:cNvPr id="2" name="TextBox 1">
            <a:extLst>
              <a:ext uri="{FF2B5EF4-FFF2-40B4-BE49-F238E27FC236}">
                <a16:creationId xmlns:a16="http://schemas.microsoft.com/office/drawing/2014/main" id="{F82D6926-DC79-0230-AE03-B8A53B92688D}"/>
              </a:ext>
            </a:extLst>
          </p:cNvPr>
          <p:cNvSpPr txBox="1"/>
          <p:nvPr/>
        </p:nvSpPr>
        <p:spPr>
          <a:xfrm>
            <a:off x="3667875" y="6519446"/>
            <a:ext cx="8684232" cy="338554"/>
          </a:xfrm>
          <a:prstGeom prst="rect">
            <a:avLst/>
          </a:prstGeom>
          <a:noFill/>
        </p:spPr>
        <p:txBody>
          <a:bodyPr wrap="square">
            <a:spAutoFit/>
          </a:bodyPr>
          <a:lstStyle/>
          <a:p>
            <a:r>
              <a:rPr lang="en-US" sz="1600" dirty="0">
                <a:latin typeface="Open Sans"/>
                <a:ea typeface="Open Sans"/>
                <a:cs typeface="Open Sans"/>
              </a:rPr>
              <a:t>For more information and guidance on the ECMEN indicator, go to </a:t>
            </a:r>
            <a:r>
              <a:rPr lang="en-US" sz="1600" b="1" i="1" dirty="0">
                <a:latin typeface="Open Sans"/>
                <a:ea typeface="Open Sans"/>
                <a:cs typeface="Open Sans"/>
                <a:hlinkClick r:id="rId3">
                  <a:extLst>
                    <a:ext uri="{A12FA001-AC4F-418D-AE19-62706E023703}">
                      <ahyp:hlinkClr xmlns:ahyp="http://schemas.microsoft.com/office/drawing/2018/hyperlinkcolor" val="tx"/>
                    </a:ext>
                  </a:extLst>
                </a:hlinkClick>
              </a:rPr>
              <a:t>VAM Resource Center</a:t>
            </a:r>
            <a:endParaRPr lang="en-US" sz="1600" b="1" i="1" dirty="0">
              <a:latin typeface="Open Sans"/>
              <a:ea typeface="Open Sans"/>
              <a:cs typeface="Open Sans"/>
            </a:endParaRPr>
          </a:p>
        </p:txBody>
      </p:sp>
    </p:spTree>
    <p:extLst>
      <p:ext uri="{BB962C8B-B14F-4D97-AF65-F5344CB8AC3E}">
        <p14:creationId xmlns:p14="http://schemas.microsoft.com/office/powerpoint/2010/main" val="182527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662094"/>
            <a:ext cx="11052002" cy="662558"/>
          </a:xfrm>
        </p:spPr>
        <p:txBody>
          <a:bodyPr anchor="t" anchorCtr="0"/>
          <a:lstStyle/>
          <a:p>
            <a:r>
              <a:rPr lang="en-GB" sz="3200" b="0" kern="1400" spc="230">
                <a:solidFill>
                  <a:schemeClr val="tx1"/>
                </a:solidFill>
                <a:latin typeface="HALDEN SOLID" pitchFamily="2" charset="0"/>
              </a:rPr>
              <a:t>Coping Capacity: </a:t>
            </a:r>
            <a:r>
              <a:rPr lang="en-US" sz="3200" b="0" kern="1400" spc="230">
                <a:solidFill>
                  <a:schemeClr val="tx1"/>
                </a:solidFill>
                <a:latin typeface="HALDEN SOLID" pitchFamily="2" charset="0"/>
              </a:rPr>
              <a:t>Economic Capacity to Meet Essential Needs</a:t>
            </a:r>
            <a:br>
              <a:rPr lang="en-GB" sz="3600" b="0" kern="1400" spc="230">
                <a:solidFill>
                  <a:schemeClr val="tx1"/>
                </a:solidFill>
                <a:latin typeface="HALDEN SOLID" pitchFamily="2" charset="0"/>
              </a:rPr>
            </a:br>
            <a:endParaRPr lang="en-GB" sz="3600" b="0" kern="1400" spc="23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2530E4C4-811C-E498-139F-E3ADDB09B129}"/>
              </a:ext>
            </a:extLst>
          </p:cNvPr>
          <p:cNvSpPr txBox="1"/>
          <p:nvPr/>
        </p:nvSpPr>
        <p:spPr>
          <a:xfrm>
            <a:off x="793820" y="1861852"/>
            <a:ext cx="10731639" cy="1754326"/>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ECMEN categorizes households on CARI’s 4-point scale, as follows:</a:t>
            </a:r>
          </a:p>
          <a:p>
            <a:r>
              <a:rPr lang="en-US" dirty="0">
                <a:latin typeface="Open Sans" panose="020B0606030504020204" pitchFamily="34" charset="0"/>
                <a:ea typeface="Open Sans" panose="020B0606030504020204" pitchFamily="34" charset="0"/>
                <a:cs typeface="Open Sans" panose="020B0606030504020204" pitchFamily="34" charset="0"/>
              </a:rPr>
              <a:t>• If the economic capacity exceeds the MEB, then the variable should be assigned a score of 1.</a:t>
            </a:r>
          </a:p>
          <a:p>
            <a:r>
              <a:rPr lang="en-US" dirty="0">
                <a:latin typeface="Open Sans" panose="020B0606030504020204" pitchFamily="34" charset="0"/>
                <a:ea typeface="Open Sans" panose="020B0606030504020204" pitchFamily="34" charset="0"/>
                <a:cs typeface="Open Sans" panose="020B0606030504020204" pitchFamily="34" charset="0"/>
              </a:rPr>
              <a:t>• If the economic capacity falls below the MEB, and above the SMEB then the calculated variable should be assigned a score of 3.</a:t>
            </a:r>
          </a:p>
          <a:p>
            <a:r>
              <a:rPr lang="en-US" dirty="0">
                <a:latin typeface="Open Sans" panose="020B0606030504020204" pitchFamily="34" charset="0"/>
                <a:ea typeface="Open Sans" panose="020B0606030504020204" pitchFamily="34" charset="0"/>
                <a:cs typeface="Open Sans" panose="020B0606030504020204" pitchFamily="34" charset="0"/>
              </a:rPr>
              <a:t>• If the economic capacity falls below the SMEB, then the calculated variable should be assigned a score of 4.</a:t>
            </a:r>
            <a:endParaRPr lang="ar-SY" dirty="0">
              <a:latin typeface="Open Sans" panose="020B0606030504020204" pitchFamily="34" charset="0"/>
              <a:ea typeface="Open Sans" panose="020B0606030504020204" pitchFamily="34" charset="0"/>
            </a:endParaRPr>
          </a:p>
        </p:txBody>
      </p:sp>
      <p:sp>
        <p:nvSpPr>
          <p:cNvPr id="5" name="TextBox 4">
            <a:extLst>
              <a:ext uri="{FF2B5EF4-FFF2-40B4-BE49-F238E27FC236}">
                <a16:creationId xmlns:a16="http://schemas.microsoft.com/office/drawing/2014/main" id="{559A35C5-2B61-FD73-3297-429FFE7A0A6F}"/>
              </a:ext>
            </a:extLst>
          </p:cNvPr>
          <p:cNvSpPr txBox="1"/>
          <p:nvPr/>
        </p:nvSpPr>
        <p:spPr>
          <a:xfrm>
            <a:off x="7996078" y="6550223"/>
            <a:ext cx="4374008"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To find the scripts for ECMEN, go to  </a:t>
            </a:r>
            <a:r>
              <a:rPr lang="en-US" sz="1400" b="1" i="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 </a:t>
            </a:r>
            <a:r>
              <a:rPr lang="en-US" sz="1400" dirty="0">
                <a:latin typeface="Open Sans" panose="020B0606030504020204" pitchFamily="34" charset="0"/>
                <a:ea typeface="Open Sans" panose="020B0606030504020204" pitchFamily="34" charset="0"/>
                <a:cs typeface="Open Sans" panose="020B0606030504020204" pitchFamily="34" charset="0"/>
              </a:rPr>
              <a:t>.</a:t>
            </a:r>
            <a:endParaRPr lang="ar-SY" sz="1400" dirty="0">
              <a:latin typeface="Open Sans" panose="020B0606030504020204" pitchFamily="34" charset="0"/>
              <a:ea typeface="Open Sans" panose="020B0606030504020204" pitchFamily="34" charset="0"/>
            </a:endParaRPr>
          </a:p>
        </p:txBody>
      </p:sp>
      <p:graphicFrame>
        <p:nvGraphicFramePr>
          <p:cNvPr id="3" name="Table 4">
            <a:extLst>
              <a:ext uri="{FF2B5EF4-FFF2-40B4-BE49-F238E27FC236}">
                <a16:creationId xmlns:a16="http://schemas.microsoft.com/office/drawing/2014/main" id="{2F2103B5-1C1F-A165-08F7-F2A5D8B488AE}"/>
              </a:ext>
            </a:extLst>
          </p:cNvPr>
          <p:cNvGraphicFramePr>
            <a:graphicFrameLocks noGrp="1"/>
          </p:cNvGraphicFramePr>
          <p:nvPr>
            <p:extLst>
              <p:ext uri="{D42A27DB-BD31-4B8C-83A1-F6EECF244321}">
                <p14:modId xmlns:p14="http://schemas.microsoft.com/office/powerpoint/2010/main" val="3092367629"/>
              </p:ext>
            </p:extLst>
          </p:nvPr>
        </p:nvGraphicFramePr>
        <p:xfrm>
          <a:off x="1169801" y="3763164"/>
          <a:ext cx="10146759" cy="1989423"/>
        </p:xfrm>
        <a:graphic>
          <a:graphicData uri="http://schemas.openxmlformats.org/drawingml/2006/table">
            <a:tbl>
              <a:tblPr firstRow="1" bandRow="1">
                <a:tableStyleId>{5C22544A-7EE6-4342-B048-85BDC9FD1C3A}</a:tableStyleId>
              </a:tblPr>
              <a:tblGrid>
                <a:gridCol w="1449537">
                  <a:extLst>
                    <a:ext uri="{9D8B030D-6E8A-4147-A177-3AD203B41FA5}">
                      <a16:colId xmlns:a16="http://schemas.microsoft.com/office/drawing/2014/main" val="453322069"/>
                    </a:ext>
                  </a:extLst>
                </a:gridCol>
                <a:gridCol w="1449537">
                  <a:extLst>
                    <a:ext uri="{9D8B030D-6E8A-4147-A177-3AD203B41FA5}">
                      <a16:colId xmlns:a16="http://schemas.microsoft.com/office/drawing/2014/main" val="1923429993"/>
                    </a:ext>
                  </a:extLst>
                </a:gridCol>
                <a:gridCol w="1449537">
                  <a:extLst>
                    <a:ext uri="{9D8B030D-6E8A-4147-A177-3AD203B41FA5}">
                      <a16:colId xmlns:a16="http://schemas.microsoft.com/office/drawing/2014/main" val="729639254"/>
                    </a:ext>
                  </a:extLst>
                </a:gridCol>
                <a:gridCol w="1449537">
                  <a:extLst>
                    <a:ext uri="{9D8B030D-6E8A-4147-A177-3AD203B41FA5}">
                      <a16:colId xmlns:a16="http://schemas.microsoft.com/office/drawing/2014/main" val="344628070"/>
                    </a:ext>
                  </a:extLst>
                </a:gridCol>
                <a:gridCol w="1449537">
                  <a:extLst>
                    <a:ext uri="{9D8B030D-6E8A-4147-A177-3AD203B41FA5}">
                      <a16:colId xmlns:a16="http://schemas.microsoft.com/office/drawing/2014/main" val="332673572"/>
                    </a:ext>
                  </a:extLst>
                </a:gridCol>
                <a:gridCol w="1449537">
                  <a:extLst>
                    <a:ext uri="{9D8B030D-6E8A-4147-A177-3AD203B41FA5}">
                      <a16:colId xmlns:a16="http://schemas.microsoft.com/office/drawing/2014/main" val="1442437392"/>
                    </a:ext>
                  </a:extLst>
                </a:gridCol>
                <a:gridCol w="1449537">
                  <a:extLst>
                    <a:ext uri="{9D8B030D-6E8A-4147-A177-3AD203B41FA5}">
                      <a16:colId xmlns:a16="http://schemas.microsoft.com/office/drawing/2014/main" val="1320628370"/>
                    </a:ext>
                  </a:extLst>
                </a:gridCol>
              </a:tblGrid>
              <a:tr h="496423">
                <a:tc gridSpan="2">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Severely Food Insecure (4)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257903">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Coping Capacity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a:t>
                      </a:r>
                      <a:r>
                        <a:rPr lang="en-US" altLang="zh-CN"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V</a:t>
                      </a:r>
                      <a:r>
                        <a:rPr lang="en-GB" sz="1400" b="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ulnerability</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&gt;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&gt;= Economic capacity &lt;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&lt; SMEB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1882925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5234320" cy="2119429"/>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b="0" u="sng">
                <a:solidFill>
                  <a:srgbClr val="FFFFFE"/>
                </a:solidFill>
                <a:latin typeface="HALDEN SOLID"/>
                <a:ea typeface="Open Sans Extrabold"/>
                <a:cs typeface="Open Sans Extrabold"/>
              </a:rPr>
              <a:t>COPING CAPACITY:</a:t>
            </a:r>
            <a:r>
              <a:rPr lang="en-US" sz="3400" b="0" u="sng">
                <a:solidFill>
                  <a:srgbClr val="FFFFFE"/>
                </a:solidFill>
                <a:latin typeface="Open Sans Extrabold"/>
                <a:ea typeface="Open Sans Extrabold"/>
                <a:cs typeface="Open Sans Extrabold"/>
              </a:rPr>
              <a:t> </a:t>
            </a:r>
            <a:endParaRPr lang="en-US" u="sng">
              <a:latin typeface="Open Sans Extrabold"/>
              <a:ea typeface="Open Sans Extrabold"/>
              <a:cs typeface="Open Sans Extrabold"/>
            </a:endParaRPr>
          </a:p>
          <a:p>
            <a:pPr>
              <a:lnSpc>
                <a:spcPts val="3920"/>
              </a:lnSpc>
            </a:pPr>
            <a:endParaRPr lang="it-IT" b="0">
              <a:solidFill>
                <a:srgbClr val="FFFFFE"/>
              </a:solidFill>
              <a:latin typeface="HALDEN SOLID"/>
              <a:ea typeface="Open Sans Extrabold"/>
              <a:cs typeface="Open Sans Extrabold"/>
            </a:endParaRPr>
          </a:p>
          <a:p>
            <a:pPr algn="ctr">
              <a:lnSpc>
                <a:spcPts val="3920"/>
              </a:lnSpc>
            </a:pPr>
            <a:r>
              <a:rPr lang="it-IT" b="0">
                <a:solidFill>
                  <a:srgbClr val="FFFFFE"/>
                </a:solidFill>
                <a:latin typeface="HALDEN SOLID"/>
                <a:ea typeface="Open Sans Extrabold"/>
                <a:cs typeface="Open Sans Extrabold"/>
              </a:rPr>
              <a:t>Or</a:t>
            </a:r>
          </a:p>
          <a:p>
            <a:pPr>
              <a:lnSpc>
                <a:spcPts val="3920"/>
              </a:lnSpc>
            </a:pPr>
            <a:r>
              <a:rPr lang="it-IT" b="0">
                <a:solidFill>
                  <a:srgbClr val="FFFFFE"/>
                </a:solidFill>
                <a:latin typeface="HALDEN SOLID"/>
                <a:ea typeface="Open Sans Extrabold"/>
                <a:cs typeface="Open Sans Extrabold"/>
              </a:rPr>
              <a:t>1B) FOOD EXPENDITURE SHARE </a:t>
            </a: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94769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092200"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4400" kern="1400" spc="230" err="1">
                <a:solidFill>
                  <a:srgbClr val="FFFFFE"/>
                </a:solidFill>
                <a:latin typeface="HALDEN SOLID"/>
                <a:ea typeface="Open Sans"/>
                <a:cs typeface="Open Sans"/>
              </a:rPr>
              <a:t>Introduction</a:t>
            </a:r>
            <a:r>
              <a:rPr lang="it-IT" sz="4400" dirty="0">
                <a:solidFill>
                  <a:srgbClr val="FFFFFE"/>
                </a:solidFill>
                <a:latin typeface="HALDEN SOLID"/>
                <a:ea typeface="Open Sans"/>
                <a:cs typeface="Open Sans"/>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408755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Coping </a:t>
            </a:r>
            <a:r>
              <a:rPr lang="en-US" sz="3600" b="0" kern="1400" spc="230" dirty="0">
                <a:solidFill>
                  <a:schemeClr val="tx1"/>
                </a:solidFill>
                <a:latin typeface="HALDEN SOLID" pitchFamily="2" charset="0"/>
              </a:rPr>
              <a:t>C</a:t>
            </a:r>
            <a:r>
              <a:rPr lang="en-GB" sz="3600" b="0" kern="1400" spc="230" dirty="0" err="1">
                <a:solidFill>
                  <a:schemeClr val="tx1"/>
                </a:solidFill>
                <a:latin typeface="HALDEN SOLID" pitchFamily="2" charset="0"/>
              </a:rPr>
              <a:t>apacity</a:t>
            </a:r>
            <a:r>
              <a:rPr lang="en-GB" sz="3600" b="0" kern="1400" spc="230" dirty="0">
                <a:solidFill>
                  <a:schemeClr val="tx1"/>
                </a:solidFill>
                <a:latin typeface="HALDEN SOLID" pitchFamily="2" charset="0"/>
              </a:rPr>
              <a:t>: Food Expenditure Share</a:t>
            </a:r>
            <a:br>
              <a:rPr lang="en-GB" sz="3600" b="0" kern="1400" spc="230" dirty="0">
                <a:solidFill>
                  <a:schemeClr val="tx1"/>
                </a:solidFill>
                <a:latin typeface="HALDEN SOLID" pitchFamily="2" charset="0"/>
              </a:rPr>
            </a:br>
            <a:endParaRPr lang="en-GB" sz="3600" b="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255619" cy="2554545"/>
          </a:xfrm>
          <a:prstGeom prst="rect">
            <a:avLst/>
          </a:prstGeom>
          <a:noFill/>
        </p:spPr>
        <p:txBody>
          <a:bodyPr wrap="square">
            <a:spAutoFit/>
          </a:bodyPr>
          <a:lstStyle/>
          <a:p>
            <a:r>
              <a:rPr lang="en-US" sz="2000" spc="60" dirty="0">
                <a:latin typeface="Open Sans" charset="0"/>
                <a:ea typeface="Open Sans" charset="0"/>
                <a:cs typeface="Open Sans" charset="0"/>
              </a:rPr>
              <a:t>Food Expenditure Share (FES) is an indicator used to measure households’ economic vulnerability. It determines economic vulnerability without the need of having a reference to a minimum expenditure basket (MEB).</a:t>
            </a:r>
          </a:p>
          <a:p>
            <a:r>
              <a:rPr lang="en-US" sz="2000" spc="60" dirty="0">
                <a:latin typeface="Open Sans" charset="0"/>
                <a:ea typeface="Open Sans" charset="0"/>
                <a:cs typeface="Open Sans" charset="0"/>
              </a:rPr>
              <a:t> </a:t>
            </a:r>
          </a:p>
          <a:p>
            <a:r>
              <a:rPr lang="en-US" sz="2000" spc="60" dirty="0">
                <a:latin typeface="Open Sans" charset="0"/>
                <a:ea typeface="Open Sans" charset="0"/>
                <a:cs typeface="Open Sans" charset="0"/>
              </a:rPr>
              <a:t>The higher the share of households’ consumption expenditures on food - out of the total consumption expenditure - the more vulnerable the households are to food insecurity.</a:t>
            </a:r>
          </a:p>
          <a:p>
            <a:endParaRPr lang="en-US" sz="2000" spc="60" dirty="0">
              <a:latin typeface="Open Sans" charset="0"/>
              <a:ea typeface="Open Sans" charset="0"/>
              <a:cs typeface="Open Sans" charset="0"/>
            </a:endParaRPr>
          </a:p>
        </p:txBody>
      </p:sp>
    </p:spTree>
    <p:extLst>
      <p:ext uri="{BB962C8B-B14F-4D97-AF65-F5344CB8AC3E}">
        <p14:creationId xmlns:p14="http://schemas.microsoft.com/office/powerpoint/2010/main" val="274482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Coping Capacity: Food Expenditure Share</a:t>
            </a:r>
            <a:br>
              <a:rPr lang="en-GB" sz="3600" b="0" kern="1400" spc="230" dirty="0">
                <a:solidFill>
                  <a:schemeClr val="tx1"/>
                </a:solidFill>
                <a:latin typeface="HALDEN SOLID" pitchFamily="2" charset="0"/>
              </a:rPr>
            </a:br>
            <a:endParaRPr lang="en-GB" sz="3600" b="0" kern="1400" spc="230" dirty="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757640" cy="3539430"/>
          </a:xfrm>
          <a:prstGeom prst="rect">
            <a:avLst/>
          </a:prstGeom>
          <a:noFill/>
        </p:spPr>
        <p:txBody>
          <a:bodyPr wrap="square">
            <a:spAutoFit/>
          </a:bodyPr>
          <a:lstStyle/>
          <a:p>
            <a:r>
              <a:rPr lang="en-US" sz="2000" spc="60" dirty="0">
                <a:latin typeface="Open Sans" charset="0"/>
                <a:ea typeface="Open Sans" charset="0"/>
                <a:cs typeface="Open Sans" charset="0"/>
              </a:rPr>
              <a:t>The FES indicator is essentially constructed by dividing the total food consumption expenditures by the total household consumption expenditures. </a:t>
            </a:r>
          </a:p>
          <a:p>
            <a:endParaRPr lang="en-US" sz="2000" spc="60" dirty="0">
              <a:latin typeface="Open Sans" charset="0"/>
              <a:ea typeface="Open Sans" charset="0"/>
              <a:cs typeface="Open Sans" charset="0"/>
            </a:endParaRPr>
          </a:p>
          <a:p>
            <a:r>
              <a:rPr lang="en-US" sz="2000" spc="60" dirty="0">
                <a:latin typeface="Open Sans" charset="0"/>
                <a:ea typeface="Open Sans" charset="0"/>
                <a:cs typeface="Open Sans" charset="0"/>
              </a:rPr>
              <a:t>An important note is that both the numerator and denominator must include the value of non-purchased consumed foods (i.e., food consumed through own production or in-kind assistance and gifts during the recall period).</a:t>
            </a:r>
          </a:p>
          <a:p>
            <a:endParaRPr lang="en-US" sz="2400" spc="60" dirty="0">
              <a:latin typeface="Open Sans" charset="0"/>
              <a:ea typeface="Open Sans" charset="0"/>
              <a:cs typeface="Open Sans" charset="0"/>
            </a:endParaRPr>
          </a:p>
          <a:p>
            <a:r>
              <a:rPr lang="en-US" sz="2000" spc="60" dirty="0">
                <a:latin typeface="Open Sans" charset="0"/>
                <a:ea typeface="Open Sans" charset="0"/>
                <a:cs typeface="Open Sans" charset="0"/>
              </a:rPr>
              <a:t>By including both non-purchased foods and purchased foods within the overall FES estimate, the indicator considers households with different food access situations similarly. </a:t>
            </a:r>
            <a:endParaRPr lang="ar-SY" sz="2000" spc="60" dirty="0">
              <a:latin typeface="Open Sans" charset="0"/>
              <a:ea typeface="Open Sans" charset="0"/>
            </a:endParaRPr>
          </a:p>
          <a:p>
            <a:endParaRPr lang="en-US" sz="2000" spc="60" dirty="0">
              <a:latin typeface="Open Sans" charset="0"/>
              <a:ea typeface="Open Sans" charset="0"/>
              <a:cs typeface="Open Sans" charset="0"/>
            </a:endParaRPr>
          </a:p>
        </p:txBody>
      </p:sp>
    </p:spTree>
    <p:extLst>
      <p:ext uri="{BB962C8B-B14F-4D97-AF65-F5344CB8AC3E}">
        <p14:creationId xmlns:p14="http://schemas.microsoft.com/office/powerpoint/2010/main" val="1976652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Coping capacity: Food Expenditure Share</a:t>
            </a:r>
            <a:br>
              <a:rPr lang="en-GB" sz="3600" b="0" kern="1400" spc="230">
                <a:solidFill>
                  <a:schemeClr val="tx1"/>
                </a:solidFill>
                <a:latin typeface="HALDEN SOLID" pitchFamily="2" charset="0"/>
              </a:rPr>
            </a:br>
            <a:endParaRPr lang="en-GB" sz="3600" b="0" kern="1400" spc="23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255619" cy="3477875"/>
          </a:xfrm>
          <a:prstGeom prst="rect">
            <a:avLst/>
          </a:prstGeom>
          <a:noFill/>
        </p:spPr>
        <p:txBody>
          <a:bodyPr wrap="square">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To calculate FES: </a:t>
            </a:r>
          </a:p>
          <a:p>
            <a:pPr marL="342900" indent="-342900">
              <a:buAutoNum type="arabicPeriod"/>
            </a:pPr>
            <a:r>
              <a:rPr lang="en-GB" sz="2000">
                <a:effectLst/>
                <a:latin typeface="Open Sans" panose="020B0606030504020204" pitchFamily="34" charset="0"/>
                <a:ea typeface="Open Sans" panose="020B0606030504020204" pitchFamily="34" charset="0"/>
                <a:cs typeface="Open Sans" panose="020B0606030504020204" pitchFamily="34" charset="0"/>
              </a:rPr>
              <a:t>Calculate the total value of food consumption expenditures.</a:t>
            </a:r>
          </a:p>
          <a:p>
            <a:pPr marL="342900" indent="-34290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Calculate the total value of non-food expenditures &amp; consumption.</a:t>
            </a:r>
          </a:p>
          <a:p>
            <a:pPr marL="342900" indent="-34290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Divide the one-month food expenditures value by the sum of the one-month food and non-food values. </a:t>
            </a:r>
          </a:p>
          <a:p>
            <a:pPr marL="342900" indent="-342900">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Apply the standard thresholds shown in the table in the next slide. </a:t>
            </a:r>
            <a:endParaRPr lang="en-US" sz="2000">
              <a:latin typeface="Open Sans" panose="020B0606030504020204" pitchFamily="34" charset="0"/>
              <a:ea typeface="Open Sans" panose="020B0606030504020204" pitchFamily="34" charset="0"/>
              <a:cs typeface="Open Sans" panose="020B0606030504020204" pitchFamily="34" charset="0"/>
            </a:endParaRPr>
          </a:p>
          <a:p>
            <a:endParaRPr lang="en-US" sz="2000" spc="60">
              <a:latin typeface="Open Sans" charset="0"/>
              <a:ea typeface="Open Sans" charset="0"/>
              <a:cs typeface="Open Sans" charset="0"/>
            </a:endParaRPr>
          </a:p>
          <a:p>
            <a:r>
              <a:rPr lang="en-US" sz="2000" spc="60">
                <a:latin typeface="Open Sans" charset="0"/>
                <a:ea typeface="Open Sans" charset="0"/>
                <a:cs typeface="Open Sans" charset="0"/>
              </a:rPr>
              <a:t> </a:t>
            </a:r>
          </a:p>
          <a:p>
            <a:endParaRPr lang="en-US" sz="2000" spc="60">
              <a:latin typeface="Open Sans" charset="0"/>
              <a:ea typeface="Open Sans" charset="0"/>
              <a:cs typeface="Open Sans" charset="0"/>
            </a:endParaRPr>
          </a:p>
          <a:p>
            <a:endParaRPr lang="en-US" sz="2000" spc="60">
              <a:latin typeface="Open Sans" charset="0"/>
              <a:ea typeface="Open Sans" charset="0"/>
              <a:cs typeface="Open Sans" charset="0"/>
            </a:endParaRPr>
          </a:p>
          <a:p>
            <a:endParaRPr lang="en-US" sz="2000" spc="60">
              <a:latin typeface="Open Sans" charset="0"/>
              <a:ea typeface="Open Sans" charset="0"/>
              <a:cs typeface="Open Sans" charset="0"/>
            </a:endParaRPr>
          </a:p>
        </p:txBody>
      </p:sp>
    </p:spTree>
    <p:extLst>
      <p:ext uri="{BB962C8B-B14F-4D97-AF65-F5344CB8AC3E}">
        <p14:creationId xmlns:p14="http://schemas.microsoft.com/office/powerpoint/2010/main" val="1886765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Coping capacity: Food Expenditure Share</a:t>
            </a:r>
            <a:br>
              <a:rPr lang="en-GB" sz="3600" b="0" kern="1400" spc="230">
                <a:solidFill>
                  <a:schemeClr val="tx1"/>
                </a:solidFill>
                <a:latin typeface="HALDEN SOLID" pitchFamily="2" charset="0"/>
              </a:rPr>
            </a:br>
            <a:endParaRPr lang="en-GB" sz="3600" b="0" kern="1400" spc="230">
              <a:solidFill>
                <a:schemeClr val="tx1"/>
              </a:solidFill>
              <a:latin typeface="HALDEN SOLID" pitchFamily="2" charset="0"/>
            </a:endParaRP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7970CDD-0E3D-119D-37C6-EC8DD36A67B1}"/>
              </a:ext>
            </a:extLst>
          </p:cNvPr>
          <p:cNvSpPr txBox="1"/>
          <p:nvPr/>
        </p:nvSpPr>
        <p:spPr>
          <a:xfrm>
            <a:off x="717180" y="1660089"/>
            <a:ext cx="10255619" cy="1323439"/>
          </a:xfrm>
          <a:prstGeom prst="rect">
            <a:avLst/>
          </a:prstGeom>
          <a:noFill/>
        </p:spPr>
        <p:txBody>
          <a:bodyPr wrap="square">
            <a:spAutoFit/>
          </a:bodyPr>
          <a:lstStyle/>
          <a:p>
            <a:r>
              <a:rPr lang="en-US" sz="2000" spc="60">
                <a:latin typeface="Open Sans" charset="0"/>
                <a:ea typeface="Open Sans" charset="0"/>
                <a:cs typeface="Open Sans" charset="0"/>
              </a:rPr>
              <a:t>The calculated FES variable will need to be recoded into a new variable with the same value codes based on the table shown below:</a:t>
            </a:r>
          </a:p>
          <a:p>
            <a:endParaRPr lang="en-US" sz="2000" spc="60">
              <a:latin typeface="Open Sans" charset="0"/>
              <a:ea typeface="Open Sans" charset="0"/>
              <a:cs typeface="Open Sans" charset="0"/>
            </a:endParaRPr>
          </a:p>
          <a:p>
            <a:endParaRPr lang="en-US" sz="2000" spc="6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04433680-DB88-3CE3-2001-66667F8FFAE8}"/>
              </a:ext>
            </a:extLst>
          </p:cNvPr>
          <p:cNvPicPr>
            <a:picLocks noChangeAspect="1"/>
          </p:cNvPicPr>
          <p:nvPr/>
        </p:nvPicPr>
        <p:blipFill>
          <a:blip r:embed="rId3"/>
          <a:stretch>
            <a:fillRect/>
          </a:stretch>
        </p:blipFill>
        <p:spPr>
          <a:xfrm>
            <a:off x="3061746" y="3962096"/>
            <a:ext cx="1175631" cy="906915"/>
          </a:xfrm>
          <a:prstGeom prst="rect">
            <a:avLst/>
          </a:prstGeom>
        </p:spPr>
      </p:pic>
      <p:graphicFrame>
        <p:nvGraphicFramePr>
          <p:cNvPr id="2" name="Table 4">
            <a:extLst>
              <a:ext uri="{FF2B5EF4-FFF2-40B4-BE49-F238E27FC236}">
                <a16:creationId xmlns:a16="http://schemas.microsoft.com/office/drawing/2014/main" id="{46BFB195-036F-BBCA-EA43-A274F96BFADC}"/>
              </a:ext>
            </a:extLst>
          </p:cNvPr>
          <p:cNvGraphicFramePr>
            <a:graphicFrameLocks noGrp="1"/>
          </p:cNvGraphicFramePr>
          <p:nvPr>
            <p:extLst>
              <p:ext uri="{D42A27DB-BD31-4B8C-83A1-F6EECF244321}">
                <p14:modId xmlns:p14="http://schemas.microsoft.com/office/powerpoint/2010/main" val="3647245856"/>
              </p:ext>
            </p:extLst>
          </p:nvPr>
        </p:nvGraphicFramePr>
        <p:xfrm>
          <a:off x="1022620" y="2983528"/>
          <a:ext cx="10146759" cy="1989423"/>
        </p:xfrm>
        <a:graphic>
          <a:graphicData uri="http://schemas.openxmlformats.org/drawingml/2006/table">
            <a:tbl>
              <a:tblPr firstRow="1" bandRow="1">
                <a:tableStyleId>{5C22544A-7EE6-4342-B048-85BDC9FD1C3A}</a:tableStyleId>
              </a:tblPr>
              <a:tblGrid>
                <a:gridCol w="1449537">
                  <a:extLst>
                    <a:ext uri="{9D8B030D-6E8A-4147-A177-3AD203B41FA5}">
                      <a16:colId xmlns:a16="http://schemas.microsoft.com/office/drawing/2014/main" val="453322069"/>
                    </a:ext>
                  </a:extLst>
                </a:gridCol>
                <a:gridCol w="1449537">
                  <a:extLst>
                    <a:ext uri="{9D8B030D-6E8A-4147-A177-3AD203B41FA5}">
                      <a16:colId xmlns:a16="http://schemas.microsoft.com/office/drawing/2014/main" val="1923429993"/>
                    </a:ext>
                  </a:extLst>
                </a:gridCol>
                <a:gridCol w="1449537">
                  <a:extLst>
                    <a:ext uri="{9D8B030D-6E8A-4147-A177-3AD203B41FA5}">
                      <a16:colId xmlns:a16="http://schemas.microsoft.com/office/drawing/2014/main" val="729639254"/>
                    </a:ext>
                  </a:extLst>
                </a:gridCol>
                <a:gridCol w="1449537">
                  <a:extLst>
                    <a:ext uri="{9D8B030D-6E8A-4147-A177-3AD203B41FA5}">
                      <a16:colId xmlns:a16="http://schemas.microsoft.com/office/drawing/2014/main" val="344628070"/>
                    </a:ext>
                  </a:extLst>
                </a:gridCol>
                <a:gridCol w="1449537">
                  <a:extLst>
                    <a:ext uri="{9D8B030D-6E8A-4147-A177-3AD203B41FA5}">
                      <a16:colId xmlns:a16="http://schemas.microsoft.com/office/drawing/2014/main" val="332673572"/>
                    </a:ext>
                  </a:extLst>
                </a:gridCol>
                <a:gridCol w="1449537">
                  <a:extLst>
                    <a:ext uri="{9D8B030D-6E8A-4147-A177-3AD203B41FA5}">
                      <a16:colId xmlns:a16="http://schemas.microsoft.com/office/drawing/2014/main" val="1442437392"/>
                    </a:ext>
                  </a:extLst>
                </a:gridCol>
                <a:gridCol w="1449537">
                  <a:extLst>
                    <a:ext uri="{9D8B030D-6E8A-4147-A177-3AD203B41FA5}">
                      <a16:colId xmlns:a16="http://schemas.microsoft.com/office/drawing/2014/main" val="1320628370"/>
                    </a:ext>
                  </a:extLst>
                </a:gridCol>
              </a:tblGrid>
              <a:tr h="496423">
                <a:tc gridSpan="2">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Severely Food Insecure (4)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257903">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Coping Capacity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Vulnerability</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expenditure share</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&lt; 50%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50% - &lt;65%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65% - &lt;75%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&gt;= 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bl>
          </a:graphicData>
        </a:graphic>
      </p:graphicFrame>
    </p:spTree>
    <p:extLst>
      <p:ext uri="{BB962C8B-B14F-4D97-AF65-F5344CB8AC3E}">
        <p14:creationId xmlns:p14="http://schemas.microsoft.com/office/powerpoint/2010/main" val="128381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A2D1BD90-3EF4-617B-C860-FB49A8686F3A}"/>
              </a:ext>
            </a:extLst>
          </p:cNvPr>
          <p:cNvSpPr txBox="1">
            <a:spLocks/>
          </p:cNvSpPr>
          <p:nvPr/>
        </p:nvSpPr>
        <p:spPr>
          <a:xfrm>
            <a:off x="715593" y="2546134"/>
            <a:ext cx="5686203" cy="2119429"/>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US" b="0">
                <a:solidFill>
                  <a:srgbClr val="FFFFFE"/>
                </a:solidFill>
                <a:latin typeface="HALDEN SOLID"/>
                <a:ea typeface="Open Sans Extrabold"/>
                <a:cs typeface="Open Sans Extrabold"/>
              </a:rPr>
              <a:t>COPING CAPACITY:</a:t>
            </a:r>
            <a:r>
              <a:rPr lang="en-US" sz="3400" b="0">
                <a:solidFill>
                  <a:srgbClr val="FFFFFE"/>
                </a:solidFill>
                <a:latin typeface="Open Sans Extrabold"/>
                <a:ea typeface="Open Sans Extrabold"/>
                <a:cs typeface="Open Sans Extrabold"/>
              </a:rPr>
              <a:t> </a:t>
            </a:r>
            <a:endParaRPr lang="en-US">
              <a:latin typeface="Open Sans Extrabold"/>
              <a:ea typeface="Open Sans Extrabold"/>
              <a:cs typeface="Open Sans Extrabold"/>
            </a:endParaRPr>
          </a:p>
          <a:p>
            <a:pPr algn="ctr">
              <a:lnSpc>
                <a:spcPts val="3920"/>
              </a:lnSpc>
            </a:pPr>
            <a:r>
              <a:rPr lang="it-IT" b="0">
                <a:solidFill>
                  <a:srgbClr val="FFFFFE"/>
                </a:solidFill>
                <a:latin typeface="HALDEN SOLID"/>
                <a:ea typeface="Open Sans Extrabold"/>
                <a:cs typeface="Open Sans Extrabold"/>
              </a:rPr>
              <a:t>&amp; </a:t>
            </a:r>
          </a:p>
          <a:p>
            <a:pPr>
              <a:lnSpc>
                <a:spcPts val="3920"/>
              </a:lnSpc>
            </a:pPr>
            <a:r>
              <a:rPr lang="it-IT" b="0">
                <a:solidFill>
                  <a:srgbClr val="FFFFFE"/>
                </a:solidFill>
                <a:latin typeface="HALDEN SOLID"/>
                <a:ea typeface="Open Sans Extrabold"/>
                <a:cs typeface="Open Sans Extrabold"/>
              </a:rPr>
              <a:t>2) LIVELIHOOD COPING STRATEGIES FOR FOOD SECURITY</a:t>
            </a:r>
            <a:endParaRPr lang="it-IT"/>
          </a:p>
        </p:txBody>
      </p:sp>
    </p:spTree>
    <p:extLst>
      <p:ext uri="{BB962C8B-B14F-4D97-AF65-F5344CB8AC3E}">
        <p14:creationId xmlns:p14="http://schemas.microsoft.com/office/powerpoint/2010/main" val="328226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buNone/>
            </a:pPr>
            <a:r>
              <a:rPr lang="en-US" sz="2200" spc="60" dirty="0">
                <a:latin typeface="Open Sans"/>
                <a:ea typeface="Open Sans"/>
                <a:cs typeface="Open Sans"/>
              </a:rPr>
              <a:t>The LCS-FS measures the extent to which households have applied livelihoods coping strategies as a response to lack of food (or money to purchase food) during the last 30 days prior to the survey. This involves longer-term alteration of income-earning or food production patterns and one-off responses such as asset sales due to lack of food.</a:t>
            </a:r>
          </a:p>
          <a:p>
            <a:pPr marL="0" indent="0">
              <a:buNone/>
            </a:pPr>
            <a:endParaRPr lang="en-US" sz="2200" spc="60" dirty="0"/>
          </a:p>
          <a:p>
            <a:pPr marL="0" indent="0">
              <a:buNone/>
            </a:pPr>
            <a:r>
              <a:rPr lang="en-US" sz="2200" spc="60" dirty="0">
                <a:latin typeface="Open Sans"/>
                <a:ea typeface="Open Sans"/>
                <a:cs typeface="Open Sans"/>
              </a:rPr>
              <a:t>While the Food Consumption Score (FCS) and reduced Coping Strategies Index (</a:t>
            </a:r>
            <a:r>
              <a:rPr lang="en-US" sz="2200" spc="60" dirty="0" err="1">
                <a:latin typeface="Open Sans"/>
                <a:ea typeface="Open Sans"/>
                <a:cs typeface="Open Sans"/>
              </a:rPr>
              <a:t>rCSI</a:t>
            </a:r>
            <a:r>
              <a:rPr lang="en-US" sz="2200" spc="60" dirty="0">
                <a:latin typeface="Open Sans"/>
                <a:ea typeface="Open Sans"/>
                <a:cs typeface="Open Sans"/>
              </a:rPr>
              <a:t>) are proxies for the current food security situation and encompass only food-related behaviors (e.g., reducing the number/portion of meals), LCS-FS helps to assess longer-term household coping and productive capacities and their future impact on access to food. </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LCS-fs: What is it? </a:t>
            </a:r>
          </a:p>
        </p:txBody>
      </p:sp>
    </p:spTree>
    <p:extLst>
      <p:ext uri="{BB962C8B-B14F-4D97-AF65-F5344CB8AC3E}">
        <p14:creationId xmlns:p14="http://schemas.microsoft.com/office/powerpoint/2010/main" val="1836966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Lcs-FS: classification of households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a household had relied on </a:t>
            </a:r>
            <a:r>
              <a:rPr lang="en-US" sz="2000" b="1" spc="60">
                <a:latin typeface="Open Sans" charset="0"/>
                <a:ea typeface="Open Sans" charset="0"/>
                <a:cs typeface="Open Sans" charset="0"/>
              </a:rPr>
              <a:t>one or more stress coping</a:t>
            </a:r>
            <a:r>
              <a:rPr lang="en-US" sz="2000" spc="60">
                <a:latin typeface="Open Sans" charset="0"/>
                <a:ea typeface="Open Sans" charset="0"/>
                <a:cs typeface="Open Sans" charset="0"/>
              </a:rPr>
              <a:t> strategy (</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the same household had relied on </a:t>
            </a:r>
            <a:r>
              <a:rPr lang="en-US" sz="2000" b="1" spc="60">
                <a:latin typeface="Open Sans" charset="0"/>
                <a:ea typeface="Open Sans" charset="0"/>
                <a:cs typeface="Open Sans" charset="0"/>
              </a:rPr>
              <a:t>one or more crisis coping </a:t>
            </a:r>
            <a:r>
              <a:rPr lang="en-US" sz="2000" spc="60">
                <a:latin typeface="Open Sans" charset="0"/>
                <a:ea typeface="Open Sans" charset="0"/>
                <a:cs typeface="Open Sans" charset="0"/>
              </a:rPr>
              <a:t>strategy (</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(or these) </a:t>
            </a:r>
            <a:r>
              <a:rPr lang="en-US" sz="2000" spc="60" err="1">
                <a:latin typeface="Open Sans" charset="0"/>
                <a:ea typeface="Open Sans" charset="0"/>
                <a:cs typeface="Open Sans" charset="0"/>
              </a:rPr>
              <a:t>strateg</a:t>
            </a:r>
            <a:r>
              <a:rPr lang="en-US" sz="2000" spc="60">
                <a:latin typeface="Open Sans" charset="0"/>
                <a:ea typeface="Open Sans" charset="0"/>
                <a:cs typeface="Open Sans" charset="0"/>
              </a:rPr>
              <a:t>(</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the same household had relied on </a:t>
            </a:r>
            <a:r>
              <a:rPr lang="en-US" sz="2000" b="1" spc="60">
                <a:latin typeface="Open Sans" charset="0"/>
                <a:ea typeface="Open Sans" charset="0"/>
                <a:cs typeface="Open Sans" charset="0"/>
              </a:rPr>
              <a:t>one or more emergency coping</a:t>
            </a:r>
            <a:r>
              <a:rPr lang="en-US" sz="2000" spc="60">
                <a:latin typeface="Open Sans" charset="0"/>
                <a:ea typeface="Open Sans" charset="0"/>
                <a:cs typeface="Open Sans" charset="0"/>
              </a:rPr>
              <a:t>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(or these)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 </a:t>
            </a:r>
            <a:r>
              <a:rPr lang="en-US" sz="2000" spc="60">
                <a:latin typeface="Open Sans" charset="0"/>
                <a:ea typeface="Open Sans" charset="0"/>
                <a:cs typeface="Open Sans" charset="0"/>
                <a:sym typeface="Wingdings" panose="05000000000000000000" pitchFamily="2" charset="2"/>
              </a:rPr>
              <a:t>		</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stress coping</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crisis coping</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emergency coping</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Lcs-FS: calculation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a:latin typeface="Open Sans" panose="020B0606030504020204" pitchFamily="34" charset="0"/>
                <a:ea typeface="Open Sans" panose="020B0606030504020204" pitchFamily="34" charset="0"/>
                <a:cs typeface="Open Sans" panose="020B0606030504020204" pitchFamily="34" charset="0"/>
              </a:rPr>
              <a:t>Build a dichotomous variable for each coping severity level, representing if a household adopted or exhausted any strategy with that level of severity. </a:t>
            </a:r>
          </a:p>
          <a:p>
            <a:pPr>
              <a:lnSpc>
                <a:spcPct val="90000"/>
              </a:lnSpc>
              <a:spcBef>
                <a:spcPts val="1000"/>
              </a:spcBef>
            </a:pPr>
            <a:r>
              <a:rPr lang="en-US">
                <a:latin typeface="Open Sans" panose="020B0606030504020204" pitchFamily="34" charset="0"/>
                <a:ea typeface="Open Sans" panose="020B0606030504020204" pitchFamily="34" charset="0"/>
                <a:cs typeface="Open Sans" panose="020B0606030504020204" pitchFamily="34" charset="0"/>
              </a:rPr>
              <a:t>Three dichotomous variables need to be created: </a:t>
            </a:r>
          </a:p>
          <a:p>
            <a:pPr>
              <a:lnSpc>
                <a:spcPct val="90000"/>
              </a:lnSpc>
              <a:spcBef>
                <a:spcPts val="1000"/>
              </a:spcBef>
            </a:pP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err="1">
                <a:latin typeface="Open Sans" panose="020B0606030504020204" pitchFamily="34" charset="0"/>
                <a:ea typeface="Open Sans" panose="020B0606030504020204" pitchFamily="34" charset="0"/>
                <a:cs typeface="Open Sans" panose="020B0606030504020204" pitchFamily="34" charset="0"/>
              </a:rPr>
              <a:t>stress_coping</a:t>
            </a:r>
            <a:r>
              <a:rPr lang="en-US" sz="1600">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err="1">
                <a:latin typeface="Open Sans" panose="020B0606030504020204" pitchFamily="34" charset="0"/>
                <a:ea typeface="Open Sans" panose="020B0606030504020204" pitchFamily="34" charset="0"/>
                <a:cs typeface="Open Sans" panose="020B0606030504020204" pitchFamily="34" charset="0"/>
              </a:rPr>
              <a:t>crisis_coping</a:t>
            </a:r>
            <a:r>
              <a:rPr lang="en-US" sz="1600">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err="1">
                <a:latin typeface="Open Sans" panose="020B0606030504020204" pitchFamily="34" charset="0"/>
                <a:ea typeface="Open Sans" panose="020B0606030504020204" pitchFamily="34" charset="0"/>
                <a:cs typeface="Open Sans" panose="020B0606030504020204" pitchFamily="34" charset="0"/>
              </a:rPr>
              <a:t>emergency_coping</a:t>
            </a:r>
            <a:endParaRPr lang="en-US" sz="1600" spc="6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Then, a categorical variable is built, representing the severity level of the most severe strategy that a household adopted or exhausted. The categorical variable ranges from 1 to 4 and reflect one of four groups in which households are allocated:</a:t>
            </a:r>
          </a:p>
          <a:p>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sz="1600">
                <a:latin typeface="Open Sans"/>
                <a:ea typeface="Open Sans"/>
                <a:cs typeface="Open Sans"/>
              </a:rPr>
              <a:t>no use of stress, crisis, or emergency strategies</a:t>
            </a:r>
          </a:p>
          <a:p>
            <a:pPr marL="342900" indent="-342900">
              <a:buFont typeface="+mj-lt"/>
              <a:buAutoNum type="arabicPeriod"/>
            </a:pPr>
            <a:r>
              <a:rPr lang="en-US" sz="1600">
                <a:latin typeface="Open Sans"/>
                <a:ea typeface="Open Sans"/>
                <a:cs typeface="Open Sans"/>
              </a:rPr>
              <a:t>use of stress strategies</a:t>
            </a:r>
          </a:p>
          <a:p>
            <a:pPr marL="342900" indent="-342900">
              <a:buFont typeface="+mj-lt"/>
              <a:buAutoNum type="arabicPeriod"/>
            </a:pPr>
            <a:r>
              <a:rPr lang="en-US" sz="1600">
                <a:latin typeface="Open Sans"/>
                <a:ea typeface="Open Sans"/>
                <a:cs typeface="Open Sans"/>
              </a:rPr>
              <a:t>use of crisis strategies</a:t>
            </a:r>
          </a:p>
          <a:p>
            <a:pPr marL="342900" indent="-342900">
              <a:buFont typeface="+mj-lt"/>
              <a:buAutoNum type="arabicPeriod"/>
            </a:pPr>
            <a:r>
              <a:rPr lang="en-US" sz="1600">
                <a:latin typeface="Open Sans"/>
                <a:ea typeface="Open Sans"/>
                <a:cs typeface="Open Sans"/>
              </a:rPr>
              <a:t>use of emergency strategies</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
        <p:nvSpPr>
          <p:cNvPr id="2" name="TextBox 1">
            <a:extLst>
              <a:ext uri="{FF2B5EF4-FFF2-40B4-BE49-F238E27FC236}">
                <a16:creationId xmlns:a16="http://schemas.microsoft.com/office/drawing/2014/main" id="{7D8760AD-AC1B-E97A-CB1F-9401BC1F3E84}"/>
              </a:ext>
            </a:extLst>
          </p:cNvPr>
          <p:cNvSpPr txBox="1"/>
          <p:nvPr/>
        </p:nvSpPr>
        <p:spPr>
          <a:xfrm>
            <a:off x="6298496" y="6064827"/>
            <a:ext cx="5268191" cy="646331"/>
          </a:xfrm>
          <a:prstGeom prst="rect">
            <a:avLst/>
          </a:prstGeom>
          <a:noFill/>
          <a:ln w="19050">
            <a:solidFill>
              <a:schemeClr val="tx2"/>
            </a:solidFill>
          </a:ln>
        </p:spPr>
        <p:txBody>
          <a:bodyPr wrap="square" rtlCol="0">
            <a:spAutoFit/>
          </a:bodyPr>
          <a:lstStyle>
            <a:defPPr>
              <a:defRPr lang="it-IT"/>
            </a:defPPr>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Note: the same variable can be used to calculate CARI.</a:t>
            </a:r>
            <a:endParaRPr lang="ar-SY" dirty="0"/>
          </a:p>
        </p:txBody>
      </p:sp>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Coping capacity domain</a:t>
            </a:r>
          </a:p>
        </p:txBody>
      </p:sp>
      <p:sp>
        <p:nvSpPr>
          <p:cNvPr id="21" name="Rectangle 11">
            <a:extLst>
              <a:ext uri="{FF2B5EF4-FFF2-40B4-BE49-F238E27FC236}">
                <a16:creationId xmlns:a16="http://schemas.microsoft.com/office/drawing/2014/main" id="{79B492BE-F5D1-93B9-F67D-2C6410B65C76}"/>
              </a:ext>
            </a:extLst>
          </p:cNvPr>
          <p:cNvSpPr>
            <a:spLocks noChangeArrowheads="1"/>
          </p:cNvSpPr>
          <p:nvPr/>
        </p:nvSpPr>
        <p:spPr bwMode="auto">
          <a:xfrm>
            <a:off x="2609850" y="3611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Y" sz="1800" b="0" i="0" u="none" strike="noStrike" cap="none" normalizeH="0" baseline="0">
                <a:ln>
                  <a:noFill/>
                </a:ln>
                <a:solidFill>
                  <a:schemeClr val="tx1"/>
                </a:solidFill>
                <a:effectLst/>
                <a:latin typeface="Arial" panose="020B0604020202020204" pitchFamily="34" charset="0"/>
              </a:rPr>
            </a:br>
            <a:endParaRPr kumimoji="0" lang="en-US" altLang="ar-SY"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4">
            <a:extLst>
              <a:ext uri="{FF2B5EF4-FFF2-40B4-BE49-F238E27FC236}">
                <a16:creationId xmlns:a16="http://schemas.microsoft.com/office/drawing/2014/main" id="{CEA7A545-0ED9-0D1D-5F39-AE86BCAD2A52}"/>
              </a:ext>
            </a:extLst>
          </p:cNvPr>
          <p:cNvGraphicFramePr>
            <a:graphicFrameLocks noGrp="1"/>
          </p:cNvGraphicFramePr>
          <p:nvPr>
            <p:extLst>
              <p:ext uri="{D42A27DB-BD31-4B8C-83A1-F6EECF244321}">
                <p14:modId xmlns:p14="http://schemas.microsoft.com/office/powerpoint/2010/main" val="561998352"/>
              </p:ext>
            </p:extLst>
          </p:nvPr>
        </p:nvGraphicFramePr>
        <p:xfrm>
          <a:off x="1022620" y="1636357"/>
          <a:ext cx="10157007" cy="3628173"/>
        </p:xfrm>
        <a:graphic>
          <a:graphicData uri="http://schemas.openxmlformats.org/drawingml/2006/table">
            <a:tbl>
              <a:tblPr firstRow="1" bandRow="1">
                <a:tableStyleId>{5C22544A-7EE6-4342-B048-85BDC9FD1C3A}</a:tableStyleId>
              </a:tblPr>
              <a:tblGrid>
                <a:gridCol w="1451001">
                  <a:extLst>
                    <a:ext uri="{9D8B030D-6E8A-4147-A177-3AD203B41FA5}">
                      <a16:colId xmlns:a16="http://schemas.microsoft.com/office/drawing/2014/main" val="453322069"/>
                    </a:ext>
                  </a:extLst>
                </a:gridCol>
                <a:gridCol w="1451001">
                  <a:extLst>
                    <a:ext uri="{9D8B030D-6E8A-4147-A177-3AD203B41FA5}">
                      <a16:colId xmlns:a16="http://schemas.microsoft.com/office/drawing/2014/main" val="1923429993"/>
                    </a:ext>
                  </a:extLst>
                </a:gridCol>
                <a:gridCol w="1451001">
                  <a:extLst>
                    <a:ext uri="{9D8B030D-6E8A-4147-A177-3AD203B41FA5}">
                      <a16:colId xmlns:a16="http://schemas.microsoft.com/office/drawing/2014/main" val="729639254"/>
                    </a:ext>
                  </a:extLst>
                </a:gridCol>
                <a:gridCol w="1451001">
                  <a:extLst>
                    <a:ext uri="{9D8B030D-6E8A-4147-A177-3AD203B41FA5}">
                      <a16:colId xmlns:a16="http://schemas.microsoft.com/office/drawing/2014/main" val="344628070"/>
                    </a:ext>
                  </a:extLst>
                </a:gridCol>
                <a:gridCol w="1451001">
                  <a:extLst>
                    <a:ext uri="{9D8B030D-6E8A-4147-A177-3AD203B41FA5}">
                      <a16:colId xmlns:a16="http://schemas.microsoft.com/office/drawing/2014/main" val="332673572"/>
                    </a:ext>
                  </a:extLst>
                </a:gridCol>
                <a:gridCol w="1451001">
                  <a:extLst>
                    <a:ext uri="{9D8B030D-6E8A-4147-A177-3AD203B41FA5}">
                      <a16:colId xmlns:a16="http://schemas.microsoft.com/office/drawing/2014/main" val="1442437392"/>
                    </a:ext>
                  </a:extLst>
                </a:gridCol>
                <a:gridCol w="1451001">
                  <a:extLst>
                    <a:ext uri="{9D8B030D-6E8A-4147-A177-3AD203B41FA5}">
                      <a16:colId xmlns:a16="http://schemas.microsoft.com/office/drawing/2014/main" val="1320628370"/>
                    </a:ext>
                  </a:extLst>
                </a:gridCol>
              </a:tblGrid>
              <a:tr h="561506">
                <a:tc gridSpan="2">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Severely Food Insecure (4)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965551">
                <a:tc rowSpan="3">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Coping Capacity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Vulnerability</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&gt;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&gt;= Economic capacity &lt;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&lt; SMEB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r h="965551">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expenditure share</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&lt; 50%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50% - &lt;65%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65% - &lt;75%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&gt;= 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1056002"/>
                  </a:ext>
                </a:extLst>
              </a:tr>
              <a:tr h="965551">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Indicator for Food Security</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Indicator for Food Security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None</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Applied stress strategies</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Applied crisis strategies</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Applied emergency strategies</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6969528"/>
                  </a:ext>
                </a:extLst>
              </a:tr>
            </a:tbl>
          </a:graphicData>
        </a:graphic>
      </p:graphicFrame>
    </p:spTree>
    <p:extLst>
      <p:ext uri="{BB962C8B-B14F-4D97-AF65-F5344CB8AC3E}">
        <p14:creationId xmlns:p14="http://schemas.microsoft.com/office/powerpoint/2010/main" val="1353026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6843417"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a:solidFill>
                  <a:srgbClr val="FFFFFE"/>
                </a:solidFill>
                <a:latin typeface="HALDEN SOLID" pitchFamily="2" charset="0"/>
                <a:ea typeface="Open Sans Extrabold" panose="020B0606030504020204" pitchFamily="34" charset="0"/>
                <a:cs typeface="Open Sans Extrabold" panose="020B0606030504020204" pitchFamily="34" charset="0"/>
              </a:rPr>
              <a:t>Aggregation of the Current Status and Coping Capacity domains</a:t>
            </a:r>
          </a:p>
        </p:txBody>
      </p:sp>
    </p:spTree>
    <p:extLst>
      <p:ext uri="{BB962C8B-B14F-4D97-AF65-F5344CB8AC3E}">
        <p14:creationId xmlns:p14="http://schemas.microsoft.com/office/powerpoint/2010/main" val="147674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35" y="1378973"/>
            <a:ext cx="10935194" cy="4032963"/>
          </a:xfrm>
        </p:spPr>
        <p:txBody>
          <a:bodyPr vert="horz" lIns="91440" tIns="45720" rIns="91440" bIns="45720" rtlCol="0" anchor="ctr">
            <a:noAutofit/>
          </a:bodyPr>
          <a:lstStyle/>
          <a:p>
            <a:pPr marL="0" indent="0">
              <a:lnSpc>
                <a:spcPts val="2700"/>
              </a:lnSpc>
              <a:buNone/>
            </a:pPr>
            <a:r>
              <a:rPr lang="en-US" dirty="0">
                <a:latin typeface="Open Sans"/>
                <a:ea typeface="Open Sans"/>
                <a:cs typeface="Open Sans"/>
              </a:rPr>
              <a:t>Food security exists when all people, at all times, have physical and economic access to sufficient safe and nutritious food, that meets their dietary needs and food preferences for an active and healthy life (FAO, 1996).</a:t>
            </a:r>
          </a:p>
          <a:p>
            <a:pPr marL="0" indent="0">
              <a:lnSpc>
                <a:spcPts val="2700"/>
              </a:lnSpc>
              <a:buNone/>
            </a:pPr>
            <a:r>
              <a:rPr lang="en-US" dirty="0">
                <a:latin typeface="Open Sans"/>
                <a:ea typeface="Open Sans"/>
                <a:cs typeface="Open Sans"/>
              </a:rPr>
              <a:t>The complexity of the food security problem can be simplified by focusing on three (or four, with cross-cutting stability) distinct, but interrelated, dimensions:</a:t>
            </a:r>
          </a:p>
          <a:p>
            <a:pPr>
              <a:buFont typeface="+mj-lt"/>
              <a:buAutoNum type="arabicPeriod"/>
            </a:pPr>
            <a:r>
              <a:rPr lang="en-US" sz="1600" b="1" spc="60" dirty="0">
                <a:latin typeface="Open Sans"/>
                <a:ea typeface="Open Sans"/>
                <a:cs typeface="Open Sans"/>
              </a:rPr>
              <a:t>Food availability </a:t>
            </a:r>
          </a:p>
          <a:p>
            <a:pPr>
              <a:buFont typeface="+mj-lt"/>
              <a:buAutoNum type="arabicPeriod"/>
            </a:pPr>
            <a:r>
              <a:rPr lang="en-US" sz="1600" b="1" spc="60" dirty="0">
                <a:latin typeface="Open Sans"/>
                <a:ea typeface="Open Sans"/>
                <a:cs typeface="Open Sans"/>
              </a:rPr>
              <a:t>Food Access </a:t>
            </a:r>
          </a:p>
          <a:p>
            <a:pPr>
              <a:buFont typeface="+mj-lt"/>
              <a:buAutoNum type="arabicPeriod"/>
            </a:pPr>
            <a:r>
              <a:rPr lang="en-US" sz="1600" b="1" spc="60" dirty="0">
                <a:latin typeface="Open Sans"/>
                <a:ea typeface="Open Sans"/>
                <a:cs typeface="Open Sans"/>
              </a:rPr>
              <a:t>Utilization </a:t>
            </a:r>
          </a:p>
          <a:p>
            <a:pPr>
              <a:buFont typeface="+mj-lt"/>
              <a:buAutoNum type="arabicPeriod"/>
            </a:pPr>
            <a:r>
              <a:rPr lang="en-US" sz="1600" b="1" spc="60" dirty="0">
                <a:latin typeface="Open Sans"/>
                <a:ea typeface="Open Sans"/>
                <a:cs typeface="Open Sans"/>
              </a:rPr>
              <a:t>Stability</a:t>
            </a:r>
            <a:r>
              <a:rPr lang="en-US" sz="1600" spc="60" dirty="0">
                <a:latin typeface="Open Sans"/>
                <a:ea typeface="Open Sans"/>
                <a:cs typeface="Open Sans"/>
              </a:rPr>
              <a:t>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What is food security? </a:t>
            </a:r>
          </a:p>
        </p:txBody>
      </p:sp>
    </p:spTree>
    <p:extLst>
      <p:ext uri="{BB962C8B-B14F-4D97-AF65-F5344CB8AC3E}">
        <p14:creationId xmlns:p14="http://schemas.microsoft.com/office/powerpoint/2010/main" val="976745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DCB53E5-C002-9552-730C-151665261E9B}"/>
              </a:ext>
            </a:extLst>
          </p:cNvPr>
          <p:cNvGraphicFramePr>
            <a:graphicFrameLocks noGrp="1"/>
          </p:cNvGraphicFramePr>
          <p:nvPr>
            <p:extLst>
              <p:ext uri="{D42A27DB-BD31-4B8C-83A1-F6EECF244321}">
                <p14:modId xmlns:p14="http://schemas.microsoft.com/office/powerpoint/2010/main" val="829773857"/>
              </p:ext>
            </p:extLst>
          </p:nvPr>
        </p:nvGraphicFramePr>
        <p:xfrm>
          <a:off x="810667" y="591328"/>
          <a:ext cx="10570665" cy="5014651"/>
        </p:xfrm>
        <a:graphic>
          <a:graphicData uri="http://schemas.openxmlformats.org/drawingml/2006/table">
            <a:tbl>
              <a:tblPr firstRow="1" bandRow="1">
                <a:tableStyleId>{5C22544A-7EE6-4342-B048-85BDC9FD1C3A}</a:tableStyleId>
              </a:tblPr>
              <a:tblGrid>
                <a:gridCol w="1510095">
                  <a:extLst>
                    <a:ext uri="{9D8B030D-6E8A-4147-A177-3AD203B41FA5}">
                      <a16:colId xmlns:a16="http://schemas.microsoft.com/office/drawing/2014/main" val="453322069"/>
                    </a:ext>
                  </a:extLst>
                </a:gridCol>
                <a:gridCol w="1510095">
                  <a:extLst>
                    <a:ext uri="{9D8B030D-6E8A-4147-A177-3AD203B41FA5}">
                      <a16:colId xmlns:a16="http://schemas.microsoft.com/office/drawing/2014/main" val="1923429993"/>
                    </a:ext>
                  </a:extLst>
                </a:gridCol>
                <a:gridCol w="1510095">
                  <a:extLst>
                    <a:ext uri="{9D8B030D-6E8A-4147-A177-3AD203B41FA5}">
                      <a16:colId xmlns:a16="http://schemas.microsoft.com/office/drawing/2014/main" val="729639254"/>
                    </a:ext>
                  </a:extLst>
                </a:gridCol>
                <a:gridCol w="1510095">
                  <a:extLst>
                    <a:ext uri="{9D8B030D-6E8A-4147-A177-3AD203B41FA5}">
                      <a16:colId xmlns:a16="http://schemas.microsoft.com/office/drawing/2014/main" val="344628070"/>
                    </a:ext>
                  </a:extLst>
                </a:gridCol>
                <a:gridCol w="1510095">
                  <a:extLst>
                    <a:ext uri="{9D8B030D-6E8A-4147-A177-3AD203B41FA5}">
                      <a16:colId xmlns:a16="http://schemas.microsoft.com/office/drawing/2014/main" val="332673572"/>
                    </a:ext>
                  </a:extLst>
                </a:gridCol>
                <a:gridCol w="1510095">
                  <a:extLst>
                    <a:ext uri="{9D8B030D-6E8A-4147-A177-3AD203B41FA5}">
                      <a16:colId xmlns:a16="http://schemas.microsoft.com/office/drawing/2014/main" val="1442437392"/>
                    </a:ext>
                  </a:extLst>
                </a:gridCol>
                <a:gridCol w="1510095">
                  <a:extLst>
                    <a:ext uri="{9D8B030D-6E8A-4147-A177-3AD203B41FA5}">
                      <a16:colId xmlns:a16="http://schemas.microsoft.com/office/drawing/2014/main" val="1320628370"/>
                    </a:ext>
                  </a:extLst>
                </a:gridCol>
              </a:tblGrid>
              <a:tr h="694526">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Severely Food Insecure (4)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504807">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 Score and reduced Coping Strategies Index</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consumption </a:t>
                      </a: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 </a:t>
                      </a: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reduced Coping Index below 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consumption </a:t>
                      </a: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a:t>
                      </a:r>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reduced Coping Index 4 or above</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Borderline consumption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Poor consumption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0842600"/>
                  </a:ext>
                </a:extLst>
              </a:tr>
              <a:tr h="916722">
                <a:tc rowSpan="2">
                  <a:txBody>
                    <a:bodyPr/>
                    <a:lstStyle/>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Coping Capacity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Vulnerability</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 Economic capacity &lt; 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&lt; SMEB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r h="916722">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expenditure share</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&lt; 50% </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50%-65%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65%-75%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1056002"/>
                  </a:ext>
                </a:extLst>
              </a:tr>
              <a:tr h="916722">
                <a:tc>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Strategies</a:t>
                      </a:r>
                      <a:endParaRPr lang="fr-FR" sz="14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Indicator for Food Security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No coping strategies applied</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Applied stress strategies</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Applied crisis strategies</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Applied emergency strategies</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6969528"/>
                  </a:ext>
                </a:extLst>
              </a:tr>
            </a:tbl>
          </a:graphicData>
        </a:graphic>
      </p:graphicFrame>
      <p:grpSp>
        <p:nvGrpSpPr>
          <p:cNvPr id="3" name="Group 2">
            <a:extLst>
              <a:ext uri="{FF2B5EF4-FFF2-40B4-BE49-F238E27FC236}">
                <a16:creationId xmlns:a16="http://schemas.microsoft.com/office/drawing/2014/main" id="{B2F92B4F-4E30-05C2-58C7-DCD595BBBF57}"/>
              </a:ext>
            </a:extLst>
          </p:cNvPr>
          <p:cNvGrpSpPr/>
          <p:nvPr/>
        </p:nvGrpSpPr>
        <p:grpSpPr>
          <a:xfrm>
            <a:off x="1980796" y="2611120"/>
            <a:ext cx="9295295" cy="949544"/>
            <a:chOff x="1898980" y="4115359"/>
            <a:chExt cx="9758029" cy="751438"/>
          </a:xfrm>
        </p:grpSpPr>
        <p:sp>
          <p:nvSpPr>
            <p:cNvPr id="4" name="Rectangle 3">
              <a:extLst>
                <a:ext uri="{FF2B5EF4-FFF2-40B4-BE49-F238E27FC236}">
                  <a16:creationId xmlns:a16="http://schemas.microsoft.com/office/drawing/2014/main" id="{517EDE1D-739E-E657-9450-4BF24AB2F1AB}"/>
                </a:ext>
              </a:extLst>
            </p:cNvPr>
            <p:cNvSpPr/>
            <p:nvPr/>
          </p:nvSpPr>
          <p:spPr>
            <a:xfrm>
              <a:off x="3542082" y="4115359"/>
              <a:ext cx="8114927" cy="751438"/>
            </a:xfrm>
            <a:custGeom>
              <a:avLst/>
              <a:gdLst>
                <a:gd name="connsiteX0" fmla="*/ 0 w 8114927"/>
                <a:gd name="connsiteY0" fmla="*/ 0 h 751438"/>
                <a:gd name="connsiteX1" fmla="*/ 757393 w 8114927"/>
                <a:gd name="connsiteY1" fmla="*/ 0 h 751438"/>
                <a:gd name="connsiteX2" fmla="*/ 1352488 w 8114927"/>
                <a:gd name="connsiteY2" fmla="*/ 0 h 751438"/>
                <a:gd name="connsiteX3" fmla="*/ 1947582 w 8114927"/>
                <a:gd name="connsiteY3" fmla="*/ 0 h 751438"/>
                <a:gd name="connsiteX4" fmla="*/ 2786125 w 8114927"/>
                <a:gd name="connsiteY4" fmla="*/ 0 h 751438"/>
                <a:gd name="connsiteX5" fmla="*/ 3462369 w 8114927"/>
                <a:gd name="connsiteY5" fmla="*/ 0 h 751438"/>
                <a:gd name="connsiteX6" fmla="*/ 4138613 w 8114927"/>
                <a:gd name="connsiteY6" fmla="*/ 0 h 751438"/>
                <a:gd name="connsiteX7" fmla="*/ 4571409 w 8114927"/>
                <a:gd name="connsiteY7" fmla="*/ 0 h 751438"/>
                <a:gd name="connsiteX8" fmla="*/ 5247653 w 8114927"/>
                <a:gd name="connsiteY8" fmla="*/ 0 h 751438"/>
                <a:gd name="connsiteX9" fmla="*/ 5761598 w 8114927"/>
                <a:gd name="connsiteY9" fmla="*/ 0 h 751438"/>
                <a:gd name="connsiteX10" fmla="*/ 6437842 w 8114927"/>
                <a:gd name="connsiteY10" fmla="*/ 0 h 751438"/>
                <a:gd name="connsiteX11" fmla="*/ 7276385 w 8114927"/>
                <a:gd name="connsiteY11" fmla="*/ 0 h 751438"/>
                <a:gd name="connsiteX12" fmla="*/ 8114927 w 8114927"/>
                <a:gd name="connsiteY12" fmla="*/ 0 h 751438"/>
                <a:gd name="connsiteX13" fmla="*/ 8114927 w 8114927"/>
                <a:gd name="connsiteY13" fmla="*/ 360690 h 751438"/>
                <a:gd name="connsiteX14" fmla="*/ 8114927 w 8114927"/>
                <a:gd name="connsiteY14" fmla="*/ 751438 h 751438"/>
                <a:gd name="connsiteX15" fmla="*/ 7519832 w 8114927"/>
                <a:gd name="connsiteY15" fmla="*/ 751438 h 751438"/>
                <a:gd name="connsiteX16" fmla="*/ 7005887 w 8114927"/>
                <a:gd name="connsiteY16" fmla="*/ 751438 h 751438"/>
                <a:gd name="connsiteX17" fmla="*/ 6329643 w 8114927"/>
                <a:gd name="connsiteY17" fmla="*/ 751438 h 751438"/>
                <a:gd name="connsiteX18" fmla="*/ 5572250 w 8114927"/>
                <a:gd name="connsiteY18" fmla="*/ 751438 h 751438"/>
                <a:gd name="connsiteX19" fmla="*/ 4896006 w 8114927"/>
                <a:gd name="connsiteY19" fmla="*/ 751438 h 751438"/>
                <a:gd name="connsiteX20" fmla="*/ 4382061 w 8114927"/>
                <a:gd name="connsiteY20" fmla="*/ 751438 h 751438"/>
                <a:gd name="connsiteX21" fmla="*/ 3786966 w 8114927"/>
                <a:gd name="connsiteY21" fmla="*/ 751438 h 751438"/>
                <a:gd name="connsiteX22" fmla="*/ 3110722 w 8114927"/>
                <a:gd name="connsiteY22" fmla="*/ 751438 h 751438"/>
                <a:gd name="connsiteX23" fmla="*/ 2353329 w 8114927"/>
                <a:gd name="connsiteY23" fmla="*/ 751438 h 751438"/>
                <a:gd name="connsiteX24" fmla="*/ 1677085 w 8114927"/>
                <a:gd name="connsiteY24" fmla="*/ 751438 h 751438"/>
                <a:gd name="connsiteX25" fmla="*/ 1163140 w 8114927"/>
                <a:gd name="connsiteY25" fmla="*/ 751438 h 751438"/>
                <a:gd name="connsiteX26" fmla="*/ 730343 w 8114927"/>
                <a:gd name="connsiteY26" fmla="*/ 751438 h 751438"/>
                <a:gd name="connsiteX27" fmla="*/ 0 w 8114927"/>
                <a:gd name="connsiteY27" fmla="*/ 751438 h 751438"/>
                <a:gd name="connsiteX28" fmla="*/ 0 w 8114927"/>
                <a:gd name="connsiteY28" fmla="*/ 360690 h 751438"/>
                <a:gd name="connsiteX29" fmla="*/ 0 w 8114927"/>
                <a:gd name="connsiteY29" fmla="*/ 0 h 75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14927" h="751438" extrusionOk="0">
                  <a:moveTo>
                    <a:pt x="0" y="0"/>
                  </a:moveTo>
                  <a:cubicBezTo>
                    <a:pt x="354340" y="3821"/>
                    <a:pt x="381882" y="-31448"/>
                    <a:pt x="757393" y="0"/>
                  </a:cubicBezTo>
                  <a:cubicBezTo>
                    <a:pt x="1132904" y="31448"/>
                    <a:pt x="1228119" y="2277"/>
                    <a:pt x="1352488" y="0"/>
                  </a:cubicBezTo>
                  <a:cubicBezTo>
                    <a:pt x="1476857" y="-2277"/>
                    <a:pt x="1728745" y="2917"/>
                    <a:pt x="1947582" y="0"/>
                  </a:cubicBezTo>
                  <a:cubicBezTo>
                    <a:pt x="2166419" y="-2917"/>
                    <a:pt x="2393031" y="-30617"/>
                    <a:pt x="2786125" y="0"/>
                  </a:cubicBezTo>
                  <a:cubicBezTo>
                    <a:pt x="3179219" y="30617"/>
                    <a:pt x="3157379" y="5182"/>
                    <a:pt x="3462369" y="0"/>
                  </a:cubicBezTo>
                  <a:cubicBezTo>
                    <a:pt x="3767359" y="-5182"/>
                    <a:pt x="3981133" y="23897"/>
                    <a:pt x="4138613" y="0"/>
                  </a:cubicBezTo>
                  <a:cubicBezTo>
                    <a:pt x="4296093" y="-23897"/>
                    <a:pt x="4466484" y="2718"/>
                    <a:pt x="4571409" y="0"/>
                  </a:cubicBezTo>
                  <a:cubicBezTo>
                    <a:pt x="4676334" y="-2718"/>
                    <a:pt x="4950761" y="-7696"/>
                    <a:pt x="5247653" y="0"/>
                  </a:cubicBezTo>
                  <a:cubicBezTo>
                    <a:pt x="5544545" y="7696"/>
                    <a:pt x="5544805" y="12179"/>
                    <a:pt x="5761598" y="0"/>
                  </a:cubicBezTo>
                  <a:cubicBezTo>
                    <a:pt x="5978392" y="-12179"/>
                    <a:pt x="6179157" y="-18771"/>
                    <a:pt x="6437842" y="0"/>
                  </a:cubicBezTo>
                  <a:cubicBezTo>
                    <a:pt x="6696527" y="18771"/>
                    <a:pt x="7091560" y="32075"/>
                    <a:pt x="7276385" y="0"/>
                  </a:cubicBezTo>
                  <a:cubicBezTo>
                    <a:pt x="7461210" y="-32075"/>
                    <a:pt x="7776574" y="14270"/>
                    <a:pt x="8114927" y="0"/>
                  </a:cubicBezTo>
                  <a:cubicBezTo>
                    <a:pt x="8100816" y="163935"/>
                    <a:pt x="8123039" y="286018"/>
                    <a:pt x="8114927" y="360690"/>
                  </a:cubicBezTo>
                  <a:cubicBezTo>
                    <a:pt x="8106816" y="435362"/>
                    <a:pt x="8110946" y="559489"/>
                    <a:pt x="8114927" y="751438"/>
                  </a:cubicBezTo>
                  <a:cubicBezTo>
                    <a:pt x="7849781" y="736113"/>
                    <a:pt x="7678505" y="724978"/>
                    <a:pt x="7519832" y="751438"/>
                  </a:cubicBezTo>
                  <a:cubicBezTo>
                    <a:pt x="7361159" y="777898"/>
                    <a:pt x="7137751" y="750843"/>
                    <a:pt x="7005887" y="751438"/>
                  </a:cubicBezTo>
                  <a:cubicBezTo>
                    <a:pt x="6874023" y="752033"/>
                    <a:pt x="6558496" y="770037"/>
                    <a:pt x="6329643" y="751438"/>
                  </a:cubicBezTo>
                  <a:cubicBezTo>
                    <a:pt x="6100790" y="732839"/>
                    <a:pt x="5758475" y="742160"/>
                    <a:pt x="5572250" y="751438"/>
                  </a:cubicBezTo>
                  <a:cubicBezTo>
                    <a:pt x="5386025" y="760716"/>
                    <a:pt x="5074582" y="759815"/>
                    <a:pt x="4896006" y="751438"/>
                  </a:cubicBezTo>
                  <a:cubicBezTo>
                    <a:pt x="4717430" y="743061"/>
                    <a:pt x="4488410" y="752931"/>
                    <a:pt x="4382061" y="751438"/>
                  </a:cubicBezTo>
                  <a:cubicBezTo>
                    <a:pt x="4275713" y="749945"/>
                    <a:pt x="3906117" y="750408"/>
                    <a:pt x="3786966" y="751438"/>
                  </a:cubicBezTo>
                  <a:cubicBezTo>
                    <a:pt x="3667815" y="752468"/>
                    <a:pt x="3265244" y="753699"/>
                    <a:pt x="3110722" y="751438"/>
                  </a:cubicBezTo>
                  <a:cubicBezTo>
                    <a:pt x="2956200" y="749177"/>
                    <a:pt x="2640497" y="717869"/>
                    <a:pt x="2353329" y="751438"/>
                  </a:cubicBezTo>
                  <a:cubicBezTo>
                    <a:pt x="2066161" y="785007"/>
                    <a:pt x="1877577" y="734324"/>
                    <a:pt x="1677085" y="751438"/>
                  </a:cubicBezTo>
                  <a:cubicBezTo>
                    <a:pt x="1476593" y="768552"/>
                    <a:pt x="1306171" y="760040"/>
                    <a:pt x="1163140" y="751438"/>
                  </a:cubicBezTo>
                  <a:cubicBezTo>
                    <a:pt x="1020109" y="742836"/>
                    <a:pt x="925968" y="743907"/>
                    <a:pt x="730343" y="751438"/>
                  </a:cubicBezTo>
                  <a:cubicBezTo>
                    <a:pt x="534718" y="758969"/>
                    <a:pt x="259917" y="782377"/>
                    <a:pt x="0" y="751438"/>
                  </a:cubicBezTo>
                  <a:cubicBezTo>
                    <a:pt x="-6218" y="625341"/>
                    <a:pt x="10672" y="526180"/>
                    <a:pt x="0" y="360690"/>
                  </a:cubicBezTo>
                  <a:cubicBezTo>
                    <a:pt x="-10672" y="195200"/>
                    <a:pt x="-7549" y="178106"/>
                    <a:pt x="0" y="0"/>
                  </a:cubicBezTo>
                  <a:close/>
                </a:path>
              </a:pathLst>
            </a:custGeom>
            <a:noFill/>
            <a:ln w="38100">
              <a:solidFill>
                <a:schemeClr val="accent2">
                  <a:lumMod val="75000"/>
                </a:schemeClr>
              </a:solidFill>
              <a:extLst>
                <a:ext uri="{C807C97D-BFC1-408E-A445-0C87EB9F89A2}">
                  <ask:lineSketchStyleProps xmlns:ask="http://schemas.microsoft.com/office/drawing/2018/sketchyshapes" sd="75586844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cxnSp>
          <p:nvCxnSpPr>
            <p:cNvPr id="5" name="Straight Arrow Connector 4">
              <a:extLst>
                <a:ext uri="{FF2B5EF4-FFF2-40B4-BE49-F238E27FC236}">
                  <a16:creationId xmlns:a16="http://schemas.microsoft.com/office/drawing/2014/main" id="{8AD0EE52-50D5-795D-3D2E-D050DA57DE67}"/>
                </a:ext>
              </a:extLst>
            </p:cNvPr>
            <p:cNvCxnSpPr>
              <a:cxnSpLocks/>
            </p:cNvCxnSpPr>
            <p:nvPr/>
          </p:nvCxnSpPr>
          <p:spPr>
            <a:xfrm>
              <a:off x="1898980" y="4174078"/>
              <a:ext cx="1576097"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449725BD-EAA2-9B13-1889-301090722C1C}"/>
              </a:ext>
            </a:extLst>
          </p:cNvPr>
          <p:cNvSpPr txBox="1"/>
          <p:nvPr/>
        </p:nvSpPr>
        <p:spPr>
          <a:xfrm>
            <a:off x="810667" y="2528049"/>
            <a:ext cx="1412341" cy="369332"/>
          </a:xfrm>
          <a:prstGeom prst="rect">
            <a:avLst/>
          </a:prstGeom>
          <a:noFill/>
        </p:spPr>
        <p:txBody>
          <a:bodyPr wrap="square" rtlCol="1">
            <a:spAutoFit/>
          </a:bodyPr>
          <a:lstStyle/>
          <a:p>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Preferred </a:t>
            </a:r>
            <a:endParaRPr lang="ar-SY" b="1" dirty="0">
              <a:solidFill>
                <a:schemeClr val="accent2">
                  <a:lumMod val="75000"/>
                </a:schemeClr>
              </a:solidFill>
              <a:latin typeface="Open Sans" panose="020B0606030504020204" pitchFamily="34" charset="0"/>
              <a:ea typeface="Open Sans" panose="020B0606030504020204" pitchFamily="34" charset="0"/>
            </a:endParaRPr>
          </a:p>
        </p:txBody>
      </p:sp>
      <p:grpSp>
        <p:nvGrpSpPr>
          <p:cNvPr id="7" name="Group 6">
            <a:extLst>
              <a:ext uri="{FF2B5EF4-FFF2-40B4-BE49-F238E27FC236}">
                <a16:creationId xmlns:a16="http://schemas.microsoft.com/office/drawing/2014/main" id="{6948068A-1B1C-BC7F-BEAA-384BD78C3C3E}"/>
              </a:ext>
            </a:extLst>
          </p:cNvPr>
          <p:cNvGrpSpPr/>
          <p:nvPr/>
        </p:nvGrpSpPr>
        <p:grpSpPr>
          <a:xfrm>
            <a:off x="810667" y="3191330"/>
            <a:ext cx="10465424" cy="1358888"/>
            <a:chOff x="760572" y="4649922"/>
            <a:chExt cx="10896437" cy="1075380"/>
          </a:xfrm>
        </p:grpSpPr>
        <p:sp>
          <p:nvSpPr>
            <p:cNvPr id="9" name="TextBox 8">
              <a:extLst>
                <a:ext uri="{FF2B5EF4-FFF2-40B4-BE49-F238E27FC236}">
                  <a16:creationId xmlns:a16="http://schemas.microsoft.com/office/drawing/2014/main" id="{9DA88151-EAE9-14F0-B86C-C08EDD87AE5C}"/>
                </a:ext>
              </a:extLst>
            </p:cNvPr>
            <p:cNvSpPr txBox="1"/>
            <p:nvPr/>
          </p:nvSpPr>
          <p:spPr>
            <a:xfrm>
              <a:off x="760572" y="4649922"/>
              <a:ext cx="1563191" cy="292277"/>
            </a:xfrm>
            <a:prstGeom prst="rect">
              <a:avLst/>
            </a:prstGeom>
            <a:noFill/>
          </p:spPr>
          <p:txBody>
            <a:bodyPr wrap="square" rtlCol="1">
              <a:spAutoFit/>
            </a:bodyPr>
            <a:lstStyle/>
            <a:p>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Otherwise </a:t>
              </a:r>
              <a:endParaRPr lang="ar-SY" b="1" dirty="0">
                <a:solidFill>
                  <a:schemeClr val="accent2">
                    <a:lumMod val="75000"/>
                  </a:schemeClr>
                </a:solidFill>
                <a:latin typeface="Open Sans" panose="020B0606030504020204" pitchFamily="34" charset="0"/>
                <a:ea typeface="Open Sans" panose="020B0606030504020204" pitchFamily="34" charset="0"/>
              </a:endParaRPr>
            </a:p>
          </p:txBody>
        </p:sp>
        <p:sp>
          <p:nvSpPr>
            <p:cNvPr id="10" name="Rectangle 9">
              <a:extLst>
                <a:ext uri="{FF2B5EF4-FFF2-40B4-BE49-F238E27FC236}">
                  <a16:creationId xmlns:a16="http://schemas.microsoft.com/office/drawing/2014/main" id="{3FDCE16E-B38C-39D4-23C7-EBEA466A3EE4}"/>
                </a:ext>
              </a:extLst>
            </p:cNvPr>
            <p:cNvSpPr/>
            <p:nvPr/>
          </p:nvSpPr>
          <p:spPr>
            <a:xfrm>
              <a:off x="3542082" y="5066659"/>
              <a:ext cx="8114927" cy="658643"/>
            </a:xfrm>
            <a:custGeom>
              <a:avLst/>
              <a:gdLst>
                <a:gd name="connsiteX0" fmla="*/ 0 w 8114927"/>
                <a:gd name="connsiteY0" fmla="*/ 0 h 658643"/>
                <a:gd name="connsiteX1" fmla="*/ 757393 w 8114927"/>
                <a:gd name="connsiteY1" fmla="*/ 0 h 658643"/>
                <a:gd name="connsiteX2" fmla="*/ 1352488 w 8114927"/>
                <a:gd name="connsiteY2" fmla="*/ 0 h 658643"/>
                <a:gd name="connsiteX3" fmla="*/ 1947582 w 8114927"/>
                <a:gd name="connsiteY3" fmla="*/ 0 h 658643"/>
                <a:gd name="connsiteX4" fmla="*/ 2786125 w 8114927"/>
                <a:gd name="connsiteY4" fmla="*/ 0 h 658643"/>
                <a:gd name="connsiteX5" fmla="*/ 3462369 w 8114927"/>
                <a:gd name="connsiteY5" fmla="*/ 0 h 658643"/>
                <a:gd name="connsiteX6" fmla="*/ 4138613 w 8114927"/>
                <a:gd name="connsiteY6" fmla="*/ 0 h 658643"/>
                <a:gd name="connsiteX7" fmla="*/ 4571409 w 8114927"/>
                <a:gd name="connsiteY7" fmla="*/ 0 h 658643"/>
                <a:gd name="connsiteX8" fmla="*/ 5247653 w 8114927"/>
                <a:gd name="connsiteY8" fmla="*/ 0 h 658643"/>
                <a:gd name="connsiteX9" fmla="*/ 5761598 w 8114927"/>
                <a:gd name="connsiteY9" fmla="*/ 0 h 658643"/>
                <a:gd name="connsiteX10" fmla="*/ 6437842 w 8114927"/>
                <a:gd name="connsiteY10" fmla="*/ 0 h 658643"/>
                <a:gd name="connsiteX11" fmla="*/ 7276385 w 8114927"/>
                <a:gd name="connsiteY11" fmla="*/ 0 h 658643"/>
                <a:gd name="connsiteX12" fmla="*/ 8114927 w 8114927"/>
                <a:gd name="connsiteY12" fmla="*/ 0 h 658643"/>
                <a:gd name="connsiteX13" fmla="*/ 8114927 w 8114927"/>
                <a:gd name="connsiteY13" fmla="*/ 658643 h 658643"/>
                <a:gd name="connsiteX14" fmla="*/ 7357534 w 8114927"/>
                <a:gd name="connsiteY14" fmla="*/ 658643 h 658643"/>
                <a:gd name="connsiteX15" fmla="*/ 6518991 w 8114927"/>
                <a:gd name="connsiteY15" fmla="*/ 658643 h 658643"/>
                <a:gd name="connsiteX16" fmla="*/ 6005046 w 8114927"/>
                <a:gd name="connsiteY16" fmla="*/ 658643 h 658643"/>
                <a:gd name="connsiteX17" fmla="*/ 5328802 w 8114927"/>
                <a:gd name="connsiteY17" fmla="*/ 658643 h 658643"/>
                <a:gd name="connsiteX18" fmla="*/ 4571409 w 8114927"/>
                <a:gd name="connsiteY18" fmla="*/ 658643 h 658643"/>
                <a:gd name="connsiteX19" fmla="*/ 3895165 w 8114927"/>
                <a:gd name="connsiteY19" fmla="*/ 658643 h 658643"/>
                <a:gd name="connsiteX20" fmla="*/ 3381220 w 8114927"/>
                <a:gd name="connsiteY20" fmla="*/ 658643 h 658643"/>
                <a:gd name="connsiteX21" fmla="*/ 2786125 w 8114927"/>
                <a:gd name="connsiteY21" fmla="*/ 658643 h 658643"/>
                <a:gd name="connsiteX22" fmla="*/ 2109881 w 8114927"/>
                <a:gd name="connsiteY22" fmla="*/ 658643 h 658643"/>
                <a:gd name="connsiteX23" fmla="*/ 1352488 w 8114927"/>
                <a:gd name="connsiteY23" fmla="*/ 658643 h 658643"/>
                <a:gd name="connsiteX24" fmla="*/ 676244 w 8114927"/>
                <a:gd name="connsiteY24" fmla="*/ 658643 h 658643"/>
                <a:gd name="connsiteX25" fmla="*/ 0 w 8114927"/>
                <a:gd name="connsiteY25" fmla="*/ 658643 h 658643"/>
                <a:gd name="connsiteX26" fmla="*/ 0 w 8114927"/>
                <a:gd name="connsiteY26" fmla="*/ 0 h 6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14927" h="658643" extrusionOk="0">
                  <a:moveTo>
                    <a:pt x="0" y="0"/>
                  </a:moveTo>
                  <a:cubicBezTo>
                    <a:pt x="354340" y="3821"/>
                    <a:pt x="381882" y="-31448"/>
                    <a:pt x="757393" y="0"/>
                  </a:cubicBezTo>
                  <a:cubicBezTo>
                    <a:pt x="1132904" y="31448"/>
                    <a:pt x="1228119" y="2277"/>
                    <a:pt x="1352488" y="0"/>
                  </a:cubicBezTo>
                  <a:cubicBezTo>
                    <a:pt x="1476857" y="-2277"/>
                    <a:pt x="1728745" y="2917"/>
                    <a:pt x="1947582" y="0"/>
                  </a:cubicBezTo>
                  <a:cubicBezTo>
                    <a:pt x="2166419" y="-2917"/>
                    <a:pt x="2393031" y="-30617"/>
                    <a:pt x="2786125" y="0"/>
                  </a:cubicBezTo>
                  <a:cubicBezTo>
                    <a:pt x="3179219" y="30617"/>
                    <a:pt x="3157379" y="5182"/>
                    <a:pt x="3462369" y="0"/>
                  </a:cubicBezTo>
                  <a:cubicBezTo>
                    <a:pt x="3767359" y="-5182"/>
                    <a:pt x="3981133" y="23897"/>
                    <a:pt x="4138613" y="0"/>
                  </a:cubicBezTo>
                  <a:cubicBezTo>
                    <a:pt x="4296093" y="-23897"/>
                    <a:pt x="4466484" y="2718"/>
                    <a:pt x="4571409" y="0"/>
                  </a:cubicBezTo>
                  <a:cubicBezTo>
                    <a:pt x="4676334" y="-2718"/>
                    <a:pt x="4950761" y="-7696"/>
                    <a:pt x="5247653" y="0"/>
                  </a:cubicBezTo>
                  <a:cubicBezTo>
                    <a:pt x="5544545" y="7696"/>
                    <a:pt x="5544805" y="12179"/>
                    <a:pt x="5761598" y="0"/>
                  </a:cubicBezTo>
                  <a:cubicBezTo>
                    <a:pt x="5978392" y="-12179"/>
                    <a:pt x="6179157" y="-18771"/>
                    <a:pt x="6437842" y="0"/>
                  </a:cubicBezTo>
                  <a:cubicBezTo>
                    <a:pt x="6696527" y="18771"/>
                    <a:pt x="7091560" y="32075"/>
                    <a:pt x="7276385" y="0"/>
                  </a:cubicBezTo>
                  <a:cubicBezTo>
                    <a:pt x="7461210" y="-32075"/>
                    <a:pt x="7776574" y="14270"/>
                    <a:pt x="8114927" y="0"/>
                  </a:cubicBezTo>
                  <a:cubicBezTo>
                    <a:pt x="8141981" y="223174"/>
                    <a:pt x="8146069" y="395139"/>
                    <a:pt x="8114927" y="658643"/>
                  </a:cubicBezTo>
                  <a:cubicBezTo>
                    <a:pt x="7749688" y="685348"/>
                    <a:pt x="7671469" y="672104"/>
                    <a:pt x="7357534" y="658643"/>
                  </a:cubicBezTo>
                  <a:cubicBezTo>
                    <a:pt x="7043599" y="645182"/>
                    <a:pt x="6696490" y="687762"/>
                    <a:pt x="6518991" y="658643"/>
                  </a:cubicBezTo>
                  <a:cubicBezTo>
                    <a:pt x="6341492" y="629524"/>
                    <a:pt x="6136910" y="658048"/>
                    <a:pt x="6005046" y="658643"/>
                  </a:cubicBezTo>
                  <a:cubicBezTo>
                    <a:pt x="5873182" y="659238"/>
                    <a:pt x="5557655" y="677242"/>
                    <a:pt x="5328802" y="658643"/>
                  </a:cubicBezTo>
                  <a:cubicBezTo>
                    <a:pt x="5099949" y="640044"/>
                    <a:pt x="4757634" y="649365"/>
                    <a:pt x="4571409" y="658643"/>
                  </a:cubicBezTo>
                  <a:cubicBezTo>
                    <a:pt x="4385184" y="667921"/>
                    <a:pt x="4073741" y="667020"/>
                    <a:pt x="3895165" y="658643"/>
                  </a:cubicBezTo>
                  <a:cubicBezTo>
                    <a:pt x="3716589" y="650266"/>
                    <a:pt x="3487569" y="660136"/>
                    <a:pt x="3381220" y="658643"/>
                  </a:cubicBezTo>
                  <a:cubicBezTo>
                    <a:pt x="3274872" y="657150"/>
                    <a:pt x="2905276" y="657613"/>
                    <a:pt x="2786125" y="658643"/>
                  </a:cubicBezTo>
                  <a:cubicBezTo>
                    <a:pt x="2666974" y="659673"/>
                    <a:pt x="2264403" y="660904"/>
                    <a:pt x="2109881" y="658643"/>
                  </a:cubicBezTo>
                  <a:cubicBezTo>
                    <a:pt x="1955359" y="656382"/>
                    <a:pt x="1639656" y="625074"/>
                    <a:pt x="1352488" y="658643"/>
                  </a:cubicBezTo>
                  <a:cubicBezTo>
                    <a:pt x="1065320" y="692212"/>
                    <a:pt x="876736" y="641529"/>
                    <a:pt x="676244" y="658643"/>
                  </a:cubicBezTo>
                  <a:cubicBezTo>
                    <a:pt x="475752" y="675757"/>
                    <a:pt x="142500" y="653077"/>
                    <a:pt x="0" y="658643"/>
                  </a:cubicBezTo>
                  <a:cubicBezTo>
                    <a:pt x="19095" y="504230"/>
                    <a:pt x="23133" y="136885"/>
                    <a:pt x="0" y="0"/>
                  </a:cubicBezTo>
                  <a:close/>
                </a:path>
              </a:pathLst>
            </a:custGeom>
            <a:noFill/>
            <a:ln w="38100">
              <a:solidFill>
                <a:schemeClr val="accent2">
                  <a:lumMod val="75000"/>
                </a:schemeClr>
              </a:solidFill>
              <a:extLst>
                <a:ext uri="{C807C97D-BFC1-408E-A445-0C87EB9F89A2}">
                  <ask:lineSketchStyleProps xmlns:ask="http://schemas.microsoft.com/office/drawing/2018/sketchyshapes" sd="75586844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cxnSp>
          <p:nvCxnSpPr>
            <p:cNvPr id="11" name="Straight Arrow Connector 10">
              <a:extLst>
                <a:ext uri="{FF2B5EF4-FFF2-40B4-BE49-F238E27FC236}">
                  <a16:creationId xmlns:a16="http://schemas.microsoft.com/office/drawing/2014/main" id="{F49B1041-DACE-C7B5-A0AF-423088C9FE38}"/>
                </a:ext>
              </a:extLst>
            </p:cNvPr>
            <p:cNvCxnSpPr>
              <a:cxnSpLocks/>
            </p:cNvCxnSpPr>
            <p:nvPr/>
          </p:nvCxnSpPr>
          <p:spPr>
            <a:xfrm>
              <a:off x="1716365" y="4942199"/>
              <a:ext cx="16457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6691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CARI: Aggregation scenarios</a:t>
            </a:r>
          </a:p>
        </p:txBody>
      </p:sp>
      <p:graphicFrame>
        <p:nvGraphicFramePr>
          <p:cNvPr id="4" name="Table 5">
            <a:extLst>
              <a:ext uri="{FF2B5EF4-FFF2-40B4-BE49-F238E27FC236}">
                <a16:creationId xmlns:a16="http://schemas.microsoft.com/office/drawing/2014/main" id="{A0E62E01-3CA1-811D-4994-40A913ED0D5D}"/>
              </a:ext>
            </a:extLst>
          </p:cNvPr>
          <p:cNvGraphicFramePr>
            <a:graphicFrameLocks noGrp="1"/>
          </p:cNvGraphicFramePr>
          <p:nvPr>
            <p:extLst>
              <p:ext uri="{D42A27DB-BD31-4B8C-83A1-F6EECF244321}">
                <p14:modId xmlns:p14="http://schemas.microsoft.com/office/powerpoint/2010/main" val="4013068122"/>
              </p:ext>
            </p:extLst>
          </p:nvPr>
        </p:nvGraphicFramePr>
        <p:xfrm>
          <a:off x="512077" y="1378973"/>
          <a:ext cx="11257106" cy="5041687"/>
        </p:xfrm>
        <a:graphic>
          <a:graphicData uri="http://schemas.openxmlformats.org/drawingml/2006/table">
            <a:tbl>
              <a:tblPr firstRow="1" bandRow="1">
                <a:tableStyleId>{5C22544A-7EE6-4342-B048-85BDC9FD1C3A}</a:tableStyleId>
              </a:tblPr>
              <a:tblGrid>
                <a:gridCol w="1608158">
                  <a:extLst>
                    <a:ext uri="{9D8B030D-6E8A-4147-A177-3AD203B41FA5}">
                      <a16:colId xmlns:a16="http://schemas.microsoft.com/office/drawing/2014/main" val="3816418050"/>
                    </a:ext>
                  </a:extLst>
                </a:gridCol>
                <a:gridCol w="1608158">
                  <a:extLst>
                    <a:ext uri="{9D8B030D-6E8A-4147-A177-3AD203B41FA5}">
                      <a16:colId xmlns:a16="http://schemas.microsoft.com/office/drawing/2014/main" val="1920903418"/>
                    </a:ext>
                  </a:extLst>
                </a:gridCol>
                <a:gridCol w="1608158">
                  <a:extLst>
                    <a:ext uri="{9D8B030D-6E8A-4147-A177-3AD203B41FA5}">
                      <a16:colId xmlns:a16="http://schemas.microsoft.com/office/drawing/2014/main" val="3410624738"/>
                    </a:ext>
                  </a:extLst>
                </a:gridCol>
                <a:gridCol w="1608158">
                  <a:extLst>
                    <a:ext uri="{9D8B030D-6E8A-4147-A177-3AD203B41FA5}">
                      <a16:colId xmlns:a16="http://schemas.microsoft.com/office/drawing/2014/main" val="788336326"/>
                    </a:ext>
                  </a:extLst>
                </a:gridCol>
                <a:gridCol w="1608158">
                  <a:extLst>
                    <a:ext uri="{9D8B030D-6E8A-4147-A177-3AD203B41FA5}">
                      <a16:colId xmlns:a16="http://schemas.microsoft.com/office/drawing/2014/main" val="3735932605"/>
                    </a:ext>
                  </a:extLst>
                </a:gridCol>
                <a:gridCol w="1608158">
                  <a:extLst>
                    <a:ext uri="{9D8B030D-6E8A-4147-A177-3AD203B41FA5}">
                      <a16:colId xmlns:a16="http://schemas.microsoft.com/office/drawing/2014/main" val="3674509133"/>
                    </a:ext>
                  </a:extLst>
                </a:gridCol>
                <a:gridCol w="1608158">
                  <a:extLst>
                    <a:ext uri="{9D8B030D-6E8A-4147-A177-3AD203B41FA5}">
                      <a16:colId xmlns:a16="http://schemas.microsoft.com/office/drawing/2014/main" val="190042670"/>
                    </a:ext>
                  </a:extLst>
                </a:gridCol>
              </a:tblGrid>
              <a:tr h="573463">
                <a:tc rowSpan="2">
                  <a:txBody>
                    <a:bodyPr/>
                    <a:lstStyle/>
                    <a:p>
                      <a:r>
                        <a:rPr lang="en-GB"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Indicator Combo</a:t>
                      </a:r>
                      <a:endParaRPr lang="fr-FR" sz="16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A6EB4"/>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a:txBody>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Current Status (CS)</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6EB4"/>
                    </a:solidFill>
                  </a:tcPr>
                </a:tc>
                <a:tc gridSpan="3">
                  <a:txBody>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Coping capacity (CC)</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6EB4"/>
                    </a:solidFill>
                  </a:tcPr>
                </a:tc>
                <a:tc hMerge="1">
                  <a:txBody>
                    <a:bodyPr/>
                    <a:lstStyle/>
                    <a:p>
                      <a:endParaRPr lang="fr-FR" dirty="0"/>
                    </a:p>
                  </a:txBody>
                  <a:tcPr/>
                </a:tc>
                <a:tc hMerge="1">
                  <a:txBody>
                    <a:bodyPr/>
                    <a:lstStyle/>
                    <a:p>
                      <a:endParaRPr lang="fr-FR" dirty="0"/>
                    </a:p>
                  </a:txBody>
                  <a:tcPr/>
                </a:tc>
                <a:tc rowSpan="2">
                  <a:txBody>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Formula</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rowSpan="2">
                  <a:txBody>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Final food security outcome for household </a:t>
                      </a:r>
                      <a:r>
                        <a:rPr lang="en-GB" sz="1600" b="0" i="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O</a:t>
                      </a:r>
                      <a:r>
                        <a:rPr lang="en-GB" sz="1600" b="0" i="1" dirty="0">
                          <a:solidFill>
                            <a:srgbClr val="FFFFFF"/>
                          </a:solidFill>
                          <a:latin typeface="Open Sans" panose="020B0606030504020204" pitchFamily="34" charset="0"/>
                          <a:ea typeface="Open Sans" panose="020B0606030504020204" pitchFamily="34" charset="0"/>
                          <a:cs typeface="Open Sans" panose="020B0606030504020204" pitchFamily="34" charset="0"/>
                        </a:rPr>
                        <a:t>verall WFP Food Security Group</a:t>
                      </a:r>
                      <a:endParaRPr lang="fr-FR" sz="1600" b="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6EB4"/>
                    </a:solidFill>
                  </a:tcPr>
                </a:tc>
                <a:extLst>
                  <a:ext uri="{0D108BD9-81ED-4DB2-BD59-A6C34878D82A}">
                    <a16:rowId xmlns:a16="http://schemas.microsoft.com/office/drawing/2014/main" val="3471044030"/>
                  </a:ext>
                </a:extLst>
              </a:tr>
              <a:tr h="1720390">
                <a:tc vMerge="1">
                  <a:txBody>
                    <a:bodyPr/>
                    <a:lstStyle/>
                    <a:p>
                      <a:endParaRPr lang="fr-FR" dirty="0"/>
                    </a:p>
                  </a:txBody>
                  <a:tcPr/>
                </a:tc>
                <a:tc>
                  <a:txBody>
                    <a:bodyPr/>
                    <a:lstStyle/>
                    <a:p>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 score and </a:t>
                      </a:r>
                      <a:r>
                        <a:rPr lang="en-GB" sz="1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rCSI</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ECMEN</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expenditure share</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Strategies Categories</a:t>
                      </a:r>
                      <a:endParaRPr lang="fr-FR"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fr-FR" dirty="0"/>
                    </a:p>
                  </a:txBody>
                  <a:tcPr/>
                </a:tc>
                <a:tc vMerge="1">
                  <a:txBody>
                    <a:bodyPr/>
                    <a:lstStyle/>
                    <a:p>
                      <a:endParaRPr lang="fr-FR" i="1" dirty="0"/>
                    </a:p>
                  </a:txBody>
                  <a:tcPr/>
                </a:tc>
                <a:extLst>
                  <a:ext uri="{0D108BD9-81ED-4DB2-BD59-A6C34878D82A}">
                    <a16:rowId xmlns:a16="http://schemas.microsoft.com/office/drawing/2014/main" val="836464221"/>
                  </a:ext>
                </a:extLst>
              </a:tr>
              <a:tr h="1431404">
                <a:tc>
                  <a:txBody>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Scenario 1 </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A6EB4"/>
                      </a:solidFill>
                      <a:prstDash val="solid"/>
                      <a:round/>
                      <a:headEnd type="none" w="med" len="med"/>
                      <a:tailEnd type="none" w="med" len="med"/>
                    </a:lnT>
                    <a:lnB w="12700" cap="flat" cmpd="sng" algn="ctr">
                      <a:solidFill>
                        <a:srgbClr val="0A6EB4"/>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Poor food consumption (CARI scale 4)</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 Economic capacity ≤ MEB (CARI scale 3)</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Stress coping strategy (CARI scale 2)</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CS = 4 </a:t>
                      </a:r>
                    </a:p>
                    <a:p>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CC = 3 + 2 / 2 = 2.5 </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(4 + 2.5)/ 2 = 3.25</a:t>
                      </a:r>
                    </a:p>
                    <a:p>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a:t>
                      </a:r>
                      <a:endParaRPr lang="fr-FR" sz="16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6716766"/>
                  </a:ext>
                </a:extLst>
              </a:tr>
              <a:tr h="1310773">
                <a:tc>
                  <a:txBody>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Scenario 2</a:t>
                      </a:r>
                      <a:endParaRPr lang="fr-FR"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A6EB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6EB4"/>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Poor food consumption (CARI scale 4)</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rgbClr val="0A6EB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65%-&lt;75% (CARI scale 3)</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A6EB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Crisis coping strategy (CARI scale 3)</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CS = 4</a:t>
                      </a:r>
                    </a:p>
                    <a:p>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CC = 3 + 3 / 2  = 3</a:t>
                      </a:r>
                      <a:endParaRPr lang="fr-FR"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(4 + 3)/2 = 3.5 </a:t>
                      </a:r>
                    </a:p>
                    <a:p>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Severely food insecure</a:t>
                      </a:r>
                      <a:endParaRPr lang="fr-FR" sz="16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1183400"/>
                  </a:ext>
                </a:extLst>
              </a:tr>
            </a:tbl>
          </a:graphicData>
        </a:graphic>
      </p:graphicFrame>
      <p:sp>
        <p:nvSpPr>
          <p:cNvPr id="29" name="Rectangle: Rounded Corners 28">
            <a:extLst>
              <a:ext uri="{FF2B5EF4-FFF2-40B4-BE49-F238E27FC236}">
                <a16:creationId xmlns:a16="http://schemas.microsoft.com/office/drawing/2014/main" id="{50DE21BE-7F57-36C9-6370-22CEE5AC50B4}"/>
              </a:ext>
            </a:extLst>
          </p:cNvPr>
          <p:cNvSpPr/>
          <p:nvPr/>
        </p:nvSpPr>
        <p:spPr>
          <a:xfrm>
            <a:off x="2127776" y="3705955"/>
            <a:ext cx="1464129" cy="968641"/>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B4CCE529-2228-6E7A-419B-99D8D41DF35F}"/>
              </a:ext>
            </a:extLst>
          </p:cNvPr>
          <p:cNvSpPr/>
          <p:nvPr/>
        </p:nvSpPr>
        <p:spPr>
          <a:xfrm>
            <a:off x="3743939" y="3677683"/>
            <a:ext cx="4705539" cy="1112031"/>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E2FDD937-0395-22F2-9B29-B6C71426F8D6}"/>
              </a:ext>
            </a:extLst>
          </p:cNvPr>
          <p:cNvSpPr/>
          <p:nvPr/>
        </p:nvSpPr>
        <p:spPr>
          <a:xfrm>
            <a:off x="10156870" y="3685571"/>
            <a:ext cx="1589429" cy="1333041"/>
          </a:xfrm>
          <a:prstGeom prst="roundRect">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3C102C1-74E7-B3BC-3B2E-0E9492C90A65}"/>
              </a:ext>
            </a:extLst>
          </p:cNvPr>
          <p:cNvSpPr/>
          <p:nvPr/>
        </p:nvSpPr>
        <p:spPr>
          <a:xfrm>
            <a:off x="10179753" y="5087618"/>
            <a:ext cx="1589429" cy="1333042"/>
          </a:xfrm>
          <a:prstGeom prst="roundRect">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5907628D-037A-4FC0-A9D1-90535CA89CD4}"/>
              </a:ext>
            </a:extLst>
          </p:cNvPr>
          <p:cNvSpPr/>
          <p:nvPr/>
        </p:nvSpPr>
        <p:spPr>
          <a:xfrm>
            <a:off x="8565699" y="5615214"/>
            <a:ext cx="1439140" cy="526371"/>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32C7F26E-20C3-CD59-BB41-49274BEBD947}"/>
              </a:ext>
            </a:extLst>
          </p:cNvPr>
          <p:cNvSpPr/>
          <p:nvPr/>
        </p:nvSpPr>
        <p:spPr>
          <a:xfrm>
            <a:off x="8565698" y="5130897"/>
            <a:ext cx="1439139" cy="348130"/>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103D063D-169F-A309-9037-D4B760C46FB0}"/>
              </a:ext>
            </a:extLst>
          </p:cNvPr>
          <p:cNvSpPr/>
          <p:nvPr/>
        </p:nvSpPr>
        <p:spPr>
          <a:xfrm>
            <a:off x="8565697" y="3705955"/>
            <a:ext cx="1439139" cy="367321"/>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FBFD8A49-8B69-00A9-A0FE-68385DA660A6}"/>
              </a:ext>
            </a:extLst>
          </p:cNvPr>
          <p:cNvSpPr/>
          <p:nvPr/>
        </p:nvSpPr>
        <p:spPr>
          <a:xfrm>
            <a:off x="8576522" y="4209464"/>
            <a:ext cx="1453304" cy="580250"/>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2C132F8D-9F22-B19D-CD6B-AF865B13ABF9}"/>
              </a:ext>
            </a:extLst>
          </p:cNvPr>
          <p:cNvSpPr/>
          <p:nvPr/>
        </p:nvSpPr>
        <p:spPr>
          <a:xfrm>
            <a:off x="2127776" y="5130893"/>
            <a:ext cx="1464129" cy="968641"/>
          </a:xfrm>
          <a:prstGeom prst="roundRect">
            <a:avLst/>
          </a:prstGeom>
          <a:no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4BF51DD1-17B6-CC1C-37D6-CA0E230A7944}"/>
              </a:ext>
            </a:extLst>
          </p:cNvPr>
          <p:cNvSpPr/>
          <p:nvPr/>
        </p:nvSpPr>
        <p:spPr>
          <a:xfrm>
            <a:off x="3766819" y="5130893"/>
            <a:ext cx="4705539" cy="878022"/>
          </a:xfrm>
          <a:prstGeom prst="round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7D0761EC-B980-B86B-40C5-DFD44D810FF1}"/>
              </a:ext>
            </a:extLst>
          </p:cNvPr>
          <p:cNvCxnSpPr>
            <a:cxnSpLocks/>
          </p:cNvCxnSpPr>
          <p:nvPr/>
        </p:nvCxnSpPr>
        <p:spPr>
          <a:xfrm>
            <a:off x="0" y="3860346"/>
            <a:ext cx="512077"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D7EB4C87-6C00-86BB-8604-B3D65D43D0B7}"/>
              </a:ext>
            </a:extLst>
          </p:cNvPr>
          <p:cNvCxnSpPr>
            <a:cxnSpLocks/>
          </p:cNvCxnSpPr>
          <p:nvPr/>
        </p:nvCxnSpPr>
        <p:spPr>
          <a:xfrm>
            <a:off x="0" y="5286374"/>
            <a:ext cx="512077"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90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CARI: calculation</a:t>
            </a:r>
          </a:p>
        </p:txBody>
      </p:sp>
      <p:sp>
        <p:nvSpPr>
          <p:cNvPr id="10" name="TextBox 9">
            <a:extLst>
              <a:ext uri="{FF2B5EF4-FFF2-40B4-BE49-F238E27FC236}">
                <a16:creationId xmlns:a16="http://schemas.microsoft.com/office/drawing/2014/main" id="{00ED5C89-434F-B08D-C9C3-CCC953E70E3F}"/>
              </a:ext>
            </a:extLst>
          </p:cNvPr>
          <p:cNvSpPr txBox="1"/>
          <p:nvPr/>
        </p:nvSpPr>
        <p:spPr>
          <a:xfrm>
            <a:off x="796705" y="1717116"/>
            <a:ext cx="10610661" cy="3416320"/>
          </a:xfrm>
          <a:prstGeom prst="rect">
            <a:avLst/>
          </a:prstGeom>
          <a:noFill/>
        </p:spPr>
        <p:txBody>
          <a:bodyPr wrap="square" rtlCol="1">
            <a:spAutoFit/>
          </a:bodyPr>
          <a:lstStyle/>
          <a:p>
            <a:r>
              <a:rPr lang="en-US">
                <a:latin typeface="Open Sans" panose="020B0606030504020204" pitchFamily="34" charset="0"/>
                <a:ea typeface="Open Sans" panose="020B0606030504020204" pitchFamily="34" charset="0"/>
                <a:cs typeface="Open Sans" panose="020B0606030504020204" pitchFamily="34" charset="0"/>
              </a:rPr>
              <a:t>The steps to calculate the overall food security classification for a household are described below: </a:t>
            </a:r>
          </a:p>
          <a:p>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a:latin typeface="Open Sans" panose="020B0606030504020204" pitchFamily="34" charset="0"/>
                <a:ea typeface="Open Sans" panose="020B0606030504020204" pitchFamily="34" charset="0"/>
                <a:cs typeface="Open Sans" panose="020B0606030504020204" pitchFamily="34" charset="0"/>
              </a:rPr>
              <a:t>Calculate the ‘summary indicator of Current Status’ by averaging the household’s console score (i.e., 4-point scale) for the indicators in the Current Status domain (CS).</a:t>
            </a:r>
          </a:p>
          <a:p>
            <a:pPr marL="342900" indent="-342900">
              <a:buAutoNum type="arabicPeriod"/>
            </a:pP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a:latin typeface="Open Sans" panose="020B0606030504020204" pitchFamily="34" charset="0"/>
                <a:ea typeface="Open Sans" panose="020B0606030504020204" pitchFamily="34" charset="0"/>
                <a:cs typeface="Open Sans" panose="020B0606030504020204" pitchFamily="34" charset="0"/>
              </a:rPr>
              <a:t>Calculate the ‘summary indicator of Coping Capacity’ by averaging the household’s console scores (i.e., 4-point scale) for available indicators in the Coping Capacity domain (CC).</a:t>
            </a:r>
          </a:p>
          <a:p>
            <a:pPr marL="342900" indent="-342900">
              <a:buAutoNum type="arabicPeriod"/>
            </a:pP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a:latin typeface="Open Sans" panose="020B0606030504020204" pitchFamily="34" charset="0"/>
                <a:ea typeface="Open Sans" panose="020B0606030504020204" pitchFamily="34" charset="0"/>
                <a:cs typeface="Open Sans" panose="020B0606030504020204" pitchFamily="34" charset="0"/>
              </a:rPr>
              <a:t>Average these results together: (CS+CC)/2</a:t>
            </a:r>
          </a:p>
          <a:p>
            <a:pPr marL="342900" indent="-342900">
              <a:buAutoNum type="arabicPeriod"/>
            </a:pP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a:latin typeface="Open Sans" panose="020B0606030504020204" pitchFamily="34" charset="0"/>
                <a:ea typeface="Open Sans" panose="020B0606030504020204" pitchFamily="34" charset="0"/>
                <a:cs typeface="Open Sans" panose="020B0606030504020204" pitchFamily="34" charset="0"/>
              </a:rPr>
              <a:t>Round to the nearest integer number, which will always fall between 1 and 4. This number represents the household’s overall food security outcome. </a:t>
            </a:r>
            <a:endParaRPr lang="ar-SY">
              <a:latin typeface="Open Sans" panose="020B0606030504020204" pitchFamily="34" charset="0"/>
              <a:ea typeface="Open Sans" panose="020B0606030504020204" pitchFamily="34" charset="0"/>
            </a:endParaRPr>
          </a:p>
        </p:txBody>
      </p:sp>
      <p:sp>
        <p:nvSpPr>
          <p:cNvPr id="3" name="TextBox 2">
            <a:extLst>
              <a:ext uri="{FF2B5EF4-FFF2-40B4-BE49-F238E27FC236}">
                <a16:creationId xmlns:a16="http://schemas.microsoft.com/office/drawing/2014/main" id="{B195AC54-A864-6076-30E7-0F5C20A5FB54}"/>
              </a:ext>
            </a:extLst>
          </p:cNvPr>
          <p:cNvSpPr txBox="1"/>
          <p:nvPr/>
        </p:nvSpPr>
        <p:spPr>
          <a:xfrm>
            <a:off x="8150190" y="6550223"/>
            <a:ext cx="4374008"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To find the scripts for CARI, go to  </a:t>
            </a:r>
            <a:r>
              <a:rPr lang="en-US" sz="1400" b="1" i="1" dirty="0">
                <a:latin typeface="Open Sans" panose="020B0606030504020204" pitchFamily="34" charset="0"/>
                <a:ea typeface="Open Sans" panose="020B0606030504020204" pitchFamily="34" charset="0"/>
                <a:cs typeface="Open Sans" panose="020B0606030504020204" pitchFamily="34" charset="0"/>
              </a:rPr>
              <a:t>GITHUB WFP </a:t>
            </a:r>
            <a:endParaRPr lang="ar-SY" sz="1400" dirty="0">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3815637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CARI: calculation example</a:t>
            </a:r>
          </a:p>
        </p:txBody>
      </p:sp>
      <p:sp>
        <p:nvSpPr>
          <p:cNvPr id="2" name="TextBox 1">
            <a:extLst>
              <a:ext uri="{FF2B5EF4-FFF2-40B4-BE49-F238E27FC236}">
                <a16:creationId xmlns:a16="http://schemas.microsoft.com/office/drawing/2014/main" id="{6B30B021-3E85-6E96-FC2A-8D7724597AA7}"/>
              </a:ext>
            </a:extLst>
          </p:cNvPr>
          <p:cNvSpPr txBox="1"/>
          <p:nvPr/>
        </p:nvSpPr>
        <p:spPr>
          <a:xfrm>
            <a:off x="717181" y="1397675"/>
            <a:ext cx="10646144" cy="1477328"/>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The table presented below illustrates the average CARI score for all possible combinations of indicators in which households could be classified. </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The four shades of red present the different food security classifications, after rounding to the nearest integer.</a:t>
            </a:r>
            <a:endParaRPr lang="ar-SY">
              <a:latin typeface="Open Sans" panose="020B0606030504020204" pitchFamily="34" charset="0"/>
              <a:ea typeface="Open Sans" panose="020B0606030504020204" pitchFamily="34" charset="0"/>
            </a:endParaRPr>
          </a:p>
        </p:txBody>
      </p:sp>
      <p:graphicFrame>
        <p:nvGraphicFramePr>
          <p:cNvPr id="4" name="Table 3">
            <a:extLst>
              <a:ext uri="{FF2B5EF4-FFF2-40B4-BE49-F238E27FC236}">
                <a16:creationId xmlns:a16="http://schemas.microsoft.com/office/drawing/2014/main" id="{10EAB96F-2022-1C6B-D66F-0466099932C4}"/>
              </a:ext>
            </a:extLst>
          </p:cNvPr>
          <p:cNvGraphicFramePr>
            <a:graphicFrameLocks noGrp="1"/>
          </p:cNvGraphicFramePr>
          <p:nvPr>
            <p:extLst>
              <p:ext uri="{D42A27DB-BD31-4B8C-83A1-F6EECF244321}">
                <p14:modId xmlns:p14="http://schemas.microsoft.com/office/powerpoint/2010/main" val="2974291864"/>
              </p:ext>
            </p:extLst>
          </p:nvPr>
        </p:nvGraphicFramePr>
        <p:xfrm>
          <a:off x="1101186" y="2875003"/>
          <a:ext cx="10667997" cy="2908267"/>
        </p:xfrm>
        <a:graphic>
          <a:graphicData uri="http://schemas.openxmlformats.org/drawingml/2006/table">
            <a:tbl>
              <a:tblPr/>
              <a:tblGrid>
                <a:gridCol w="1806402">
                  <a:extLst>
                    <a:ext uri="{9D8B030D-6E8A-4147-A177-3AD203B41FA5}">
                      <a16:colId xmlns:a16="http://schemas.microsoft.com/office/drawing/2014/main" val="2279156581"/>
                    </a:ext>
                  </a:extLst>
                </a:gridCol>
                <a:gridCol w="289706">
                  <a:extLst>
                    <a:ext uri="{9D8B030D-6E8A-4147-A177-3AD203B41FA5}">
                      <a16:colId xmlns:a16="http://schemas.microsoft.com/office/drawing/2014/main" val="4137754461"/>
                    </a:ext>
                  </a:extLst>
                </a:gridCol>
                <a:gridCol w="536808">
                  <a:extLst>
                    <a:ext uri="{9D8B030D-6E8A-4147-A177-3AD203B41FA5}">
                      <a16:colId xmlns:a16="http://schemas.microsoft.com/office/drawing/2014/main" val="2033256125"/>
                    </a:ext>
                  </a:extLst>
                </a:gridCol>
                <a:gridCol w="536808">
                  <a:extLst>
                    <a:ext uri="{9D8B030D-6E8A-4147-A177-3AD203B41FA5}">
                      <a16:colId xmlns:a16="http://schemas.microsoft.com/office/drawing/2014/main" val="1928232295"/>
                    </a:ext>
                  </a:extLst>
                </a:gridCol>
                <a:gridCol w="519767">
                  <a:extLst>
                    <a:ext uri="{9D8B030D-6E8A-4147-A177-3AD203B41FA5}">
                      <a16:colId xmlns:a16="http://schemas.microsoft.com/office/drawing/2014/main" val="2151782907"/>
                    </a:ext>
                  </a:extLst>
                </a:gridCol>
                <a:gridCol w="536808">
                  <a:extLst>
                    <a:ext uri="{9D8B030D-6E8A-4147-A177-3AD203B41FA5}">
                      <a16:colId xmlns:a16="http://schemas.microsoft.com/office/drawing/2014/main" val="3822186199"/>
                    </a:ext>
                  </a:extLst>
                </a:gridCol>
                <a:gridCol w="451600">
                  <a:extLst>
                    <a:ext uri="{9D8B030D-6E8A-4147-A177-3AD203B41FA5}">
                      <a16:colId xmlns:a16="http://schemas.microsoft.com/office/drawing/2014/main" val="414999947"/>
                    </a:ext>
                  </a:extLst>
                </a:gridCol>
                <a:gridCol w="536808">
                  <a:extLst>
                    <a:ext uri="{9D8B030D-6E8A-4147-A177-3AD203B41FA5}">
                      <a16:colId xmlns:a16="http://schemas.microsoft.com/office/drawing/2014/main" val="1241961277"/>
                    </a:ext>
                  </a:extLst>
                </a:gridCol>
                <a:gridCol w="545329">
                  <a:extLst>
                    <a:ext uri="{9D8B030D-6E8A-4147-A177-3AD203B41FA5}">
                      <a16:colId xmlns:a16="http://schemas.microsoft.com/office/drawing/2014/main" val="1782434206"/>
                    </a:ext>
                  </a:extLst>
                </a:gridCol>
                <a:gridCol w="545329">
                  <a:extLst>
                    <a:ext uri="{9D8B030D-6E8A-4147-A177-3AD203B41FA5}">
                      <a16:colId xmlns:a16="http://schemas.microsoft.com/office/drawing/2014/main" val="823144318"/>
                    </a:ext>
                  </a:extLst>
                </a:gridCol>
                <a:gridCol w="545329">
                  <a:extLst>
                    <a:ext uri="{9D8B030D-6E8A-4147-A177-3AD203B41FA5}">
                      <a16:colId xmlns:a16="http://schemas.microsoft.com/office/drawing/2014/main" val="221355322"/>
                    </a:ext>
                  </a:extLst>
                </a:gridCol>
                <a:gridCol w="545329">
                  <a:extLst>
                    <a:ext uri="{9D8B030D-6E8A-4147-A177-3AD203B41FA5}">
                      <a16:colId xmlns:a16="http://schemas.microsoft.com/office/drawing/2014/main" val="2905543893"/>
                    </a:ext>
                  </a:extLst>
                </a:gridCol>
                <a:gridCol w="545329">
                  <a:extLst>
                    <a:ext uri="{9D8B030D-6E8A-4147-A177-3AD203B41FA5}">
                      <a16:colId xmlns:a16="http://schemas.microsoft.com/office/drawing/2014/main" val="3489486430"/>
                    </a:ext>
                  </a:extLst>
                </a:gridCol>
                <a:gridCol w="545329">
                  <a:extLst>
                    <a:ext uri="{9D8B030D-6E8A-4147-A177-3AD203B41FA5}">
                      <a16:colId xmlns:a16="http://schemas.microsoft.com/office/drawing/2014/main" val="3869231515"/>
                    </a:ext>
                  </a:extLst>
                </a:gridCol>
                <a:gridCol w="545329">
                  <a:extLst>
                    <a:ext uri="{9D8B030D-6E8A-4147-A177-3AD203B41FA5}">
                      <a16:colId xmlns:a16="http://schemas.microsoft.com/office/drawing/2014/main" val="2332198878"/>
                    </a:ext>
                  </a:extLst>
                </a:gridCol>
                <a:gridCol w="545329">
                  <a:extLst>
                    <a:ext uri="{9D8B030D-6E8A-4147-A177-3AD203B41FA5}">
                      <a16:colId xmlns:a16="http://schemas.microsoft.com/office/drawing/2014/main" val="619164188"/>
                    </a:ext>
                  </a:extLst>
                </a:gridCol>
                <a:gridCol w="545329">
                  <a:extLst>
                    <a:ext uri="{9D8B030D-6E8A-4147-A177-3AD203B41FA5}">
                      <a16:colId xmlns:a16="http://schemas.microsoft.com/office/drawing/2014/main" val="510286804"/>
                    </a:ext>
                  </a:extLst>
                </a:gridCol>
                <a:gridCol w="545329">
                  <a:extLst>
                    <a:ext uri="{9D8B030D-6E8A-4147-A177-3AD203B41FA5}">
                      <a16:colId xmlns:a16="http://schemas.microsoft.com/office/drawing/2014/main" val="2635194970"/>
                    </a:ext>
                  </a:extLst>
                </a:gridCol>
              </a:tblGrid>
              <a:tr h="354399">
                <a:tc gridSpan="2">
                  <a:txBody>
                    <a:bodyPr/>
                    <a:lstStyle/>
                    <a:p>
                      <a:pPr algn="ctr" fontAlgn="b"/>
                      <a:endParaRPr lang="fr-FR" sz="1600" b="0" i="0" u="none" strike="noStrike">
                        <a:solidFill>
                          <a:srgbClr val="000000"/>
                        </a:solidFill>
                        <a:effectLst/>
                        <a:latin typeface="Open Sans" panose="020B0606030504020204" pitchFamily="34" charset="0"/>
                      </a:endParaRPr>
                    </a:p>
                  </a:txBody>
                  <a:tcPr marL="6007" marR="6007" marT="6007" marB="0" anchor="b">
                    <a:lnL>
                      <a:noFill/>
                    </a:lnL>
                    <a:lnR>
                      <a:noFill/>
                    </a:lnR>
                    <a:lnT>
                      <a:noFill/>
                    </a:lnT>
                    <a:lnB>
                      <a:noFill/>
                    </a:lnB>
                  </a:tcPr>
                </a:tc>
                <a:tc hMerge="1">
                  <a:txBody>
                    <a:bodyPr/>
                    <a:lstStyle/>
                    <a:p>
                      <a:endParaRPr lang="fr-FR"/>
                    </a:p>
                  </a:txBody>
                  <a:tcPr/>
                </a:tc>
                <a:tc gridSpan="16">
                  <a:txBody>
                    <a:bodyPr/>
                    <a:lstStyle/>
                    <a:p>
                      <a:pPr algn="ctr" fontAlgn="b"/>
                      <a:r>
                        <a:rPr lang="en-GB" sz="1600" b="1" i="0" u="none" strike="noStrike" dirty="0">
                          <a:solidFill>
                            <a:srgbClr val="000000"/>
                          </a:solidFill>
                          <a:effectLst/>
                          <a:latin typeface="Open Sans" panose="020B0606030504020204" pitchFamily="34" charset="0"/>
                        </a:rPr>
                        <a:t>Food Consumption and Livelihood Coping Groups on 4-point scale</a:t>
                      </a:r>
                    </a:p>
                  </a:txBody>
                  <a:tcPr marL="6007" marR="6007" marT="6007" marB="0" anchor="b">
                    <a:lnL>
                      <a:noFill/>
                    </a:lnL>
                    <a:lnR>
                      <a:noFill/>
                    </a:lnR>
                    <a:lnT>
                      <a:noFill/>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89633757"/>
                  </a:ext>
                </a:extLst>
              </a:tr>
              <a:tr h="198223">
                <a:tc rowSpan="3" gridSpan="2">
                  <a:txBody>
                    <a:bodyPr/>
                    <a:lstStyle/>
                    <a:p>
                      <a:pPr algn="ctr" fontAlgn="b"/>
                      <a:endParaRPr lang="fr-FR" sz="1600" b="0" i="0" u="none" strike="noStrike" dirty="0">
                        <a:solidFill>
                          <a:srgbClr val="000000"/>
                        </a:solidFill>
                        <a:effectLst/>
                        <a:latin typeface="Open Sans" panose="020B0606030504020204" pitchFamily="34" charset="0"/>
                      </a:endParaRPr>
                    </a:p>
                  </a:txBody>
                  <a:tcPr marL="6007" marR="6007" marT="6007"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rowSpan="3" hMerge="1">
                  <a:txBody>
                    <a:bodyPr/>
                    <a:lstStyle/>
                    <a:p>
                      <a:endParaRPr lang="fr-FR"/>
                    </a:p>
                  </a:txBody>
                  <a:tcPr/>
                </a:tc>
                <a:tc gridSpan="4">
                  <a:txBody>
                    <a:bodyPr/>
                    <a:lstStyle/>
                    <a:p>
                      <a:pPr algn="ctr" fontAlgn="b"/>
                      <a:r>
                        <a:rPr lang="fr-FR" sz="1600" b="0" i="0" u="none" strike="noStrike">
                          <a:solidFill>
                            <a:srgbClr val="000000"/>
                          </a:solidFill>
                          <a:effectLst/>
                          <a:latin typeface="Open Sans" panose="020B0606030504020204" pitchFamily="34" charset="0"/>
                        </a:rPr>
                        <a:t>FCS Acceptable (1)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600" b="0" i="0" u="none" strike="noStrike">
                          <a:solidFill>
                            <a:srgbClr val="000000"/>
                          </a:solidFill>
                          <a:effectLst/>
                          <a:latin typeface="Open Sans" panose="020B0606030504020204" pitchFamily="34" charset="0"/>
                        </a:rPr>
                        <a:t>FCS Acceptable and rCSI &gt;= 4(2)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600" b="0" i="0" u="none" strike="noStrike">
                          <a:solidFill>
                            <a:srgbClr val="000000"/>
                          </a:solidFill>
                          <a:effectLst/>
                          <a:latin typeface="Open Sans" panose="020B0606030504020204" pitchFamily="34" charset="0"/>
                        </a:rPr>
                        <a:t>FCS Borderline (3)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600" b="0" i="0" u="none" strike="noStrike">
                          <a:solidFill>
                            <a:srgbClr val="000000"/>
                          </a:solidFill>
                          <a:effectLst/>
                          <a:latin typeface="Open Sans" panose="020B0606030504020204" pitchFamily="34" charset="0"/>
                        </a:rPr>
                        <a:t>FCS Poor (4)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49679782"/>
                  </a:ext>
                </a:extLst>
              </a:tr>
              <a:tr h="372419">
                <a:tc gridSpan="2" vMerge="1">
                  <a:txBody>
                    <a:bodyPr/>
                    <a:lstStyle/>
                    <a:p>
                      <a:endParaRPr lang="fr-FR"/>
                    </a:p>
                  </a:txBody>
                  <a:tcPr/>
                </a:tc>
                <a:tc hMerge="1" vMerge="1">
                  <a:txBody>
                    <a:bodyPr/>
                    <a:lstStyle/>
                    <a:p>
                      <a:endParaRPr lang="fr-FR"/>
                    </a:p>
                  </a:txBody>
                  <a:tcPr/>
                </a:tc>
                <a:tc gridSpan="4">
                  <a:txBody>
                    <a:bodyPr/>
                    <a:lstStyle/>
                    <a:p>
                      <a:pPr algn="l" fontAlgn="b"/>
                      <a:r>
                        <a:rPr lang="en-GB" sz="16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fontAlgn="b"/>
                      <a:r>
                        <a:rPr lang="en-GB" sz="1600" b="1" i="0" u="none" strike="noStrike" dirty="0">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fontAlgn="b"/>
                      <a:r>
                        <a:rPr lang="en-GB" sz="16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fontAlgn="b"/>
                      <a:r>
                        <a:rPr lang="en-GB" sz="16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6017557"/>
                  </a:ext>
                </a:extLst>
              </a:tr>
              <a:tr h="198223">
                <a:tc gridSpan="2" vMerge="1">
                  <a:txBody>
                    <a:bodyPr/>
                    <a:lstStyle/>
                    <a:p>
                      <a:endParaRPr lang="fr-FR"/>
                    </a:p>
                  </a:txBody>
                  <a:tcPr/>
                </a:tc>
                <a:tc hMerge="1" vMerge="1">
                  <a:txBody>
                    <a:bodyPr/>
                    <a:lstStyle/>
                    <a:p>
                      <a:endParaRPr lang="fr-FR"/>
                    </a:p>
                  </a:txBody>
                  <a:tcPr/>
                </a:tc>
                <a:tc>
                  <a:txBody>
                    <a:bodyPr/>
                    <a:lstStyle/>
                    <a:p>
                      <a:pPr algn="l"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760233828"/>
                  </a:ext>
                </a:extLst>
              </a:tr>
              <a:tr h="198223">
                <a:tc rowSpan="3">
                  <a:txBody>
                    <a:bodyPr/>
                    <a:lstStyle/>
                    <a:p>
                      <a:pPr algn="ctr" fontAlgn="b"/>
                      <a:r>
                        <a:rPr lang="en-GB" sz="1400" b="0" i="0" u="none" strike="noStrike">
                          <a:solidFill>
                            <a:srgbClr val="000000"/>
                          </a:solidFill>
                          <a:effectLst/>
                          <a:latin typeface="Open Sans" panose="020B0606030504020204" pitchFamily="34" charset="0"/>
                        </a:rPr>
                        <a:t>Economic Vulnerability Groups (Economic Capacity to Meet Essential Needs)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Open Sans" panose="020B0606030504020204" pitchFamily="34" charset="0"/>
                        </a:rPr>
                        <a:t>1.00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r" fontAlgn="b"/>
                      <a:r>
                        <a:rPr lang="fr-FR" sz="1600" b="0" i="0" u="none" strike="noStrike">
                          <a:solidFill>
                            <a:srgbClr val="000000"/>
                          </a:solidFill>
                          <a:effectLst/>
                          <a:latin typeface="Open Sans" panose="020B0606030504020204" pitchFamily="34" charset="0"/>
                        </a:rPr>
                        <a:t>1.25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r"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extLst>
                  <a:ext uri="{0D108BD9-81ED-4DB2-BD59-A6C34878D82A}">
                    <a16:rowId xmlns:a16="http://schemas.microsoft.com/office/drawing/2014/main" val="1922549207"/>
                  </a:ext>
                </a:extLst>
              </a:tr>
              <a:tr h="198223">
                <a:tc vMerge="1">
                  <a:txBody>
                    <a:bodyPr/>
                    <a:lstStyle/>
                    <a:p>
                      <a:endParaRPr lang="fr-FR"/>
                    </a:p>
                  </a:txBody>
                  <a:tcPr/>
                </a:tc>
                <a:tc>
                  <a:txBody>
                    <a:bodyPr/>
                    <a:lstStyle/>
                    <a:p>
                      <a:pPr algn="r" fontAlgn="b"/>
                      <a:r>
                        <a:rPr lang="fr-FR" sz="16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6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1757156881"/>
                  </a:ext>
                </a:extLst>
              </a:tr>
              <a:tr h="198223">
                <a:tc vMerge="1">
                  <a:txBody>
                    <a:bodyPr/>
                    <a:lstStyle/>
                    <a:p>
                      <a:endParaRPr lang="fr-FR"/>
                    </a:p>
                  </a:txBody>
                  <a:tcPr/>
                </a:tc>
                <a:tc>
                  <a:txBody>
                    <a:bodyPr/>
                    <a:lstStyle/>
                    <a:p>
                      <a:pPr algn="r" fontAlgn="b"/>
                      <a:r>
                        <a:rPr lang="fr-FR" sz="1600" b="0" i="0" u="none" strike="noStrike">
                          <a:solidFill>
                            <a:srgbClr val="000000"/>
                          </a:solidFill>
                          <a:effectLst/>
                          <a:latin typeface="Open Sans" panose="020B0606030504020204" pitchFamily="34" charset="0"/>
                        </a:rPr>
                        <a:t>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6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6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6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6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600" b="0" i="0" u="none" strike="noStrike" dirty="0">
                          <a:solidFill>
                            <a:srgbClr val="FFFFFF"/>
                          </a:solidFill>
                          <a:effectLst/>
                          <a:latin typeface="Open Sans" panose="020B0606030504020204" pitchFamily="34" charset="0"/>
                        </a:rPr>
                        <a:t>4.00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2717737996"/>
                  </a:ext>
                </a:extLst>
              </a:tr>
            </a:tbl>
          </a:graphicData>
        </a:graphic>
      </p:graphicFrame>
    </p:spTree>
    <p:extLst>
      <p:ext uri="{BB962C8B-B14F-4D97-AF65-F5344CB8AC3E}">
        <p14:creationId xmlns:p14="http://schemas.microsoft.com/office/powerpoint/2010/main" val="528317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CARI: calculation example</a:t>
            </a:r>
          </a:p>
        </p:txBody>
      </p:sp>
      <p:sp>
        <p:nvSpPr>
          <p:cNvPr id="6" name="TextBox 5">
            <a:extLst>
              <a:ext uri="{FF2B5EF4-FFF2-40B4-BE49-F238E27FC236}">
                <a16:creationId xmlns:a16="http://schemas.microsoft.com/office/drawing/2014/main" id="{93C61487-3E6D-C1D3-086C-896A53A19175}"/>
              </a:ext>
            </a:extLst>
          </p:cNvPr>
          <p:cNvSpPr txBox="1"/>
          <p:nvPr/>
        </p:nvSpPr>
        <p:spPr>
          <a:xfrm>
            <a:off x="717181" y="1397675"/>
            <a:ext cx="10646144" cy="1477328"/>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Each household has been assigned to a food security group based on an averaging process</a:t>
            </a:r>
          </a:p>
          <a:p>
            <a:r>
              <a:rPr lang="en-US">
                <a:latin typeface="Open Sans" panose="020B0606030504020204" pitchFamily="34" charset="0"/>
                <a:ea typeface="Open Sans" panose="020B0606030504020204" pitchFamily="34" charset="0"/>
                <a:cs typeface="Open Sans" panose="020B0606030504020204" pitchFamily="34" charset="0"/>
              </a:rPr>
              <a:t>using the 4-point scale attained for each indicator. Specifically, each household’s Food Security</a:t>
            </a:r>
          </a:p>
          <a:p>
            <a:r>
              <a:rPr lang="en-US">
                <a:latin typeface="Open Sans" panose="020B0606030504020204" pitchFamily="34" charset="0"/>
                <a:ea typeface="Open Sans" panose="020B0606030504020204" pitchFamily="34" charset="0"/>
                <a:cs typeface="Open Sans" panose="020B0606030504020204" pitchFamily="34" charset="0"/>
              </a:rPr>
              <a:t>Classification is based on a simple average of their </a:t>
            </a:r>
            <a:r>
              <a:rPr lang="en-US" b="1">
                <a:latin typeface="Open Sans" panose="020B0606030504020204" pitchFamily="34" charset="0"/>
                <a:ea typeface="Open Sans" panose="020B0606030504020204" pitchFamily="34" charset="0"/>
                <a:cs typeface="Open Sans" panose="020B0606030504020204" pitchFamily="34" charset="0"/>
              </a:rPr>
              <a:t>Current Status </a:t>
            </a:r>
            <a:r>
              <a:rPr lang="en-US">
                <a:latin typeface="Open Sans" panose="020B0606030504020204" pitchFamily="34" charset="0"/>
                <a:ea typeface="Open Sans" panose="020B0606030504020204" pitchFamily="34" charset="0"/>
                <a:cs typeface="Open Sans" panose="020B0606030504020204" pitchFamily="34" charset="0"/>
              </a:rPr>
              <a:t>score and their </a:t>
            </a:r>
            <a:r>
              <a:rPr lang="en-US" b="1">
                <a:latin typeface="Open Sans" panose="020B0606030504020204" pitchFamily="34" charset="0"/>
                <a:ea typeface="Open Sans" panose="020B0606030504020204" pitchFamily="34" charset="0"/>
                <a:cs typeface="Open Sans" panose="020B0606030504020204" pitchFamily="34" charset="0"/>
              </a:rPr>
              <a:t>Coping</a:t>
            </a:r>
          </a:p>
          <a:p>
            <a:r>
              <a:rPr lang="en-US" b="1">
                <a:latin typeface="Open Sans" panose="020B0606030504020204" pitchFamily="34" charset="0"/>
                <a:ea typeface="Open Sans" panose="020B0606030504020204" pitchFamily="34" charset="0"/>
                <a:cs typeface="Open Sans" panose="020B0606030504020204" pitchFamily="34" charset="0"/>
              </a:rPr>
              <a:t>Capacity </a:t>
            </a:r>
            <a:r>
              <a:rPr lang="en-US">
                <a:latin typeface="Open Sans" panose="020B0606030504020204" pitchFamily="34" charset="0"/>
                <a:ea typeface="Open Sans" panose="020B0606030504020204" pitchFamily="34" charset="0"/>
                <a:cs typeface="Open Sans" panose="020B0606030504020204" pitchFamily="34" charset="0"/>
              </a:rPr>
              <a:t>score. The final </a:t>
            </a:r>
            <a:r>
              <a:rPr lang="en-US" b="1">
                <a:latin typeface="Open Sans" panose="020B0606030504020204" pitchFamily="34" charset="0"/>
                <a:ea typeface="Open Sans" panose="020B0606030504020204" pitchFamily="34" charset="0"/>
                <a:cs typeface="Open Sans" panose="020B0606030504020204" pitchFamily="34" charset="0"/>
              </a:rPr>
              <a:t>CARI index </a:t>
            </a:r>
            <a:r>
              <a:rPr lang="en-US">
                <a:latin typeface="Open Sans" panose="020B0606030504020204" pitchFamily="34" charset="0"/>
                <a:ea typeface="Open Sans" panose="020B0606030504020204" pitchFamily="34" charset="0"/>
                <a:cs typeface="Open Sans" panose="020B0606030504020204" pitchFamily="34" charset="0"/>
              </a:rPr>
              <a:t>rounded to classify each household into 4 categories (food secure, marginally food secure, moderately food insecure, and severely food insecure)</a:t>
            </a:r>
            <a:endParaRPr lang="ar-SY">
              <a:latin typeface="Open Sans" panose="020B0606030504020204" pitchFamily="34" charset="0"/>
              <a:ea typeface="Open Sans" panose="020B0606030504020204" pitchFamily="34" charset="0"/>
            </a:endParaRPr>
          </a:p>
        </p:txBody>
      </p:sp>
      <p:graphicFrame>
        <p:nvGraphicFramePr>
          <p:cNvPr id="2" name="Table 1">
            <a:extLst>
              <a:ext uri="{FF2B5EF4-FFF2-40B4-BE49-F238E27FC236}">
                <a16:creationId xmlns:a16="http://schemas.microsoft.com/office/drawing/2014/main" id="{9BA4244A-C166-BEA6-F684-6ECB86B951AE}"/>
              </a:ext>
            </a:extLst>
          </p:cNvPr>
          <p:cNvGraphicFramePr>
            <a:graphicFrameLocks noGrp="1"/>
          </p:cNvGraphicFramePr>
          <p:nvPr>
            <p:extLst>
              <p:ext uri="{D42A27DB-BD31-4B8C-83A1-F6EECF244321}">
                <p14:modId xmlns:p14="http://schemas.microsoft.com/office/powerpoint/2010/main" val="4245877872"/>
              </p:ext>
            </p:extLst>
          </p:nvPr>
        </p:nvGraphicFramePr>
        <p:xfrm>
          <a:off x="973139" y="3039226"/>
          <a:ext cx="10667997" cy="2193429"/>
        </p:xfrm>
        <a:graphic>
          <a:graphicData uri="http://schemas.openxmlformats.org/drawingml/2006/table">
            <a:tbl>
              <a:tblPr/>
              <a:tblGrid>
                <a:gridCol w="1806402">
                  <a:extLst>
                    <a:ext uri="{9D8B030D-6E8A-4147-A177-3AD203B41FA5}">
                      <a16:colId xmlns:a16="http://schemas.microsoft.com/office/drawing/2014/main" val="1775432017"/>
                    </a:ext>
                  </a:extLst>
                </a:gridCol>
                <a:gridCol w="289706">
                  <a:extLst>
                    <a:ext uri="{9D8B030D-6E8A-4147-A177-3AD203B41FA5}">
                      <a16:colId xmlns:a16="http://schemas.microsoft.com/office/drawing/2014/main" val="2615841396"/>
                    </a:ext>
                  </a:extLst>
                </a:gridCol>
                <a:gridCol w="536808">
                  <a:extLst>
                    <a:ext uri="{9D8B030D-6E8A-4147-A177-3AD203B41FA5}">
                      <a16:colId xmlns:a16="http://schemas.microsoft.com/office/drawing/2014/main" val="500956148"/>
                    </a:ext>
                  </a:extLst>
                </a:gridCol>
                <a:gridCol w="536808">
                  <a:extLst>
                    <a:ext uri="{9D8B030D-6E8A-4147-A177-3AD203B41FA5}">
                      <a16:colId xmlns:a16="http://schemas.microsoft.com/office/drawing/2014/main" val="3016687347"/>
                    </a:ext>
                  </a:extLst>
                </a:gridCol>
                <a:gridCol w="519767">
                  <a:extLst>
                    <a:ext uri="{9D8B030D-6E8A-4147-A177-3AD203B41FA5}">
                      <a16:colId xmlns:a16="http://schemas.microsoft.com/office/drawing/2014/main" val="3457413575"/>
                    </a:ext>
                  </a:extLst>
                </a:gridCol>
                <a:gridCol w="536808">
                  <a:extLst>
                    <a:ext uri="{9D8B030D-6E8A-4147-A177-3AD203B41FA5}">
                      <a16:colId xmlns:a16="http://schemas.microsoft.com/office/drawing/2014/main" val="4245767404"/>
                    </a:ext>
                  </a:extLst>
                </a:gridCol>
                <a:gridCol w="451600">
                  <a:extLst>
                    <a:ext uri="{9D8B030D-6E8A-4147-A177-3AD203B41FA5}">
                      <a16:colId xmlns:a16="http://schemas.microsoft.com/office/drawing/2014/main" val="3617527973"/>
                    </a:ext>
                  </a:extLst>
                </a:gridCol>
                <a:gridCol w="536808">
                  <a:extLst>
                    <a:ext uri="{9D8B030D-6E8A-4147-A177-3AD203B41FA5}">
                      <a16:colId xmlns:a16="http://schemas.microsoft.com/office/drawing/2014/main" val="2609683218"/>
                    </a:ext>
                  </a:extLst>
                </a:gridCol>
                <a:gridCol w="545329">
                  <a:extLst>
                    <a:ext uri="{9D8B030D-6E8A-4147-A177-3AD203B41FA5}">
                      <a16:colId xmlns:a16="http://schemas.microsoft.com/office/drawing/2014/main" val="33811525"/>
                    </a:ext>
                  </a:extLst>
                </a:gridCol>
                <a:gridCol w="545329">
                  <a:extLst>
                    <a:ext uri="{9D8B030D-6E8A-4147-A177-3AD203B41FA5}">
                      <a16:colId xmlns:a16="http://schemas.microsoft.com/office/drawing/2014/main" val="2385514438"/>
                    </a:ext>
                  </a:extLst>
                </a:gridCol>
                <a:gridCol w="545329">
                  <a:extLst>
                    <a:ext uri="{9D8B030D-6E8A-4147-A177-3AD203B41FA5}">
                      <a16:colId xmlns:a16="http://schemas.microsoft.com/office/drawing/2014/main" val="3594677176"/>
                    </a:ext>
                  </a:extLst>
                </a:gridCol>
                <a:gridCol w="545329">
                  <a:extLst>
                    <a:ext uri="{9D8B030D-6E8A-4147-A177-3AD203B41FA5}">
                      <a16:colId xmlns:a16="http://schemas.microsoft.com/office/drawing/2014/main" val="1285838115"/>
                    </a:ext>
                  </a:extLst>
                </a:gridCol>
                <a:gridCol w="545329">
                  <a:extLst>
                    <a:ext uri="{9D8B030D-6E8A-4147-A177-3AD203B41FA5}">
                      <a16:colId xmlns:a16="http://schemas.microsoft.com/office/drawing/2014/main" val="3201263145"/>
                    </a:ext>
                  </a:extLst>
                </a:gridCol>
                <a:gridCol w="545329">
                  <a:extLst>
                    <a:ext uri="{9D8B030D-6E8A-4147-A177-3AD203B41FA5}">
                      <a16:colId xmlns:a16="http://schemas.microsoft.com/office/drawing/2014/main" val="1633317637"/>
                    </a:ext>
                  </a:extLst>
                </a:gridCol>
                <a:gridCol w="545329">
                  <a:extLst>
                    <a:ext uri="{9D8B030D-6E8A-4147-A177-3AD203B41FA5}">
                      <a16:colId xmlns:a16="http://schemas.microsoft.com/office/drawing/2014/main" val="178529721"/>
                    </a:ext>
                  </a:extLst>
                </a:gridCol>
                <a:gridCol w="545329">
                  <a:extLst>
                    <a:ext uri="{9D8B030D-6E8A-4147-A177-3AD203B41FA5}">
                      <a16:colId xmlns:a16="http://schemas.microsoft.com/office/drawing/2014/main" val="750413142"/>
                    </a:ext>
                  </a:extLst>
                </a:gridCol>
                <a:gridCol w="545329">
                  <a:extLst>
                    <a:ext uri="{9D8B030D-6E8A-4147-A177-3AD203B41FA5}">
                      <a16:colId xmlns:a16="http://schemas.microsoft.com/office/drawing/2014/main" val="868154303"/>
                    </a:ext>
                  </a:extLst>
                </a:gridCol>
                <a:gridCol w="545329">
                  <a:extLst>
                    <a:ext uri="{9D8B030D-6E8A-4147-A177-3AD203B41FA5}">
                      <a16:colId xmlns:a16="http://schemas.microsoft.com/office/drawing/2014/main" val="2565598874"/>
                    </a:ext>
                  </a:extLst>
                </a:gridCol>
              </a:tblGrid>
              <a:tr h="198223">
                <a:tc gridSpan="2">
                  <a:txBody>
                    <a:bodyPr/>
                    <a:lstStyle/>
                    <a:p>
                      <a:pPr algn="ctr" fontAlgn="b"/>
                      <a:endParaRPr lang="fr-FR" sz="1400" b="0" i="0" u="none" strike="noStrike">
                        <a:solidFill>
                          <a:srgbClr val="000000"/>
                        </a:solidFill>
                        <a:effectLst/>
                        <a:latin typeface="Open Sans" panose="020B0606030504020204" pitchFamily="34" charset="0"/>
                      </a:endParaRPr>
                    </a:p>
                  </a:txBody>
                  <a:tcPr marL="6007" marR="6007" marT="6007" marB="0" anchor="b">
                    <a:lnL>
                      <a:noFill/>
                    </a:lnL>
                    <a:lnR>
                      <a:noFill/>
                    </a:lnR>
                    <a:lnT>
                      <a:noFill/>
                    </a:lnT>
                    <a:lnB>
                      <a:noFill/>
                    </a:lnB>
                  </a:tcPr>
                </a:tc>
                <a:tc hMerge="1">
                  <a:txBody>
                    <a:bodyPr/>
                    <a:lstStyle/>
                    <a:p>
                      <a:endParaRPr lang="fr-FR"/>
                    </a:p>
                  </a:txBody>
                  <a:tcPr/>
                </a:tc>
                <a:tc gridSpan="16">
                  <a:txBody>
                    <a:bodyPr/>
                    <a:lstStyle/>
                    <a:p>
                      <a:pPr algn="ctr" fontAlgn="b"/>
                      <a:r>
                        <a:rPr lang="en-GB" sz="1400" b="1" i="0" u="none" strike="noStrike">
                          <a:solidFill>
                            <a:srgbClr val="000000"/>
                          </a:solidFill>
                          <a:effectLst/>
                          <a:latin typeface="Open Sans" panose="020B0606030504020204" pitchFamily="34" charset="0"/>
                        </a:rPr>
                        <a:t>Food Consumption and Livelihood Coping Groups on 4-point scale</a:t>
                      </a:r>
                    </a:p>
                  </a:txBody>
                  <a:tcPr marL="6007" marR="6007" marT="6007" marB="0" anchor="b">
                    <a:lnL>
                      <a:noFill/>
                    </a:lnL>
                    <a:lnR>
                      <a:noFill/>
                    </a:lnR>
                    <a:lnT>
                      <a:noFill/>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45650761"/>
                  </a:ext>
                </a:extLst>
              </a:tr>
              <a:tr h="198223">
                <a:tc rowSpan="3" gridSpan="2">
                  <a:txBody>
                    <a:bodyPr/>
                    <a:lstStyle/>
                    <a:p>
                      <a:pPr algn="ctr" fontAlgn="b"/>
                      <a:endParaRPr lang="fr-FR" sz="1400" b="0" i="0" u="none" strike="noStrike">
                        <a:solidFill>
                          <a:srgbClr val="000000"/>
                        </a:solidFill>
                        <a:effectLst/>
                        <a:latin typeface="Open Sans" panose="020B0606030504020204" pitchFamily="34" charset="0"/>
                      </a:endParaRPr>
                    </a:p>
                  </a:txBody>
                  <a:tcPr marL="6007" marR="6007" marT="6007"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rowSpan="3" hMerge="1">
                  <a:txBody>
                    <a:bodyPr/>
                    <a:lstStyle/>
                    <a:p>
                      <a:endParaRPr lang="fr-FR"/>
                    </a:p>
                  </a:txBody>
                  <a:tcPr/>
                </a:tc>
                <a:tc gridSpan="4">
                  <a:txBody>
                    <a:bodyPr/>
                    <a:lstStyle/>
                    <a:p>
                      <a:pPr algn="ctr" fontAlgn="b"/>
                      <a:r>
                        <a:rPr lang="fr-FR" sz="1400" b="0" i="0" u="none" strike="noStrike">
                          <a:solidFill>
                            <a:srgbClr val="000000"/>
                          </a:solidFill>
                          <a:effectLst/>
                          <a:latin typeface="Open Sans" panose="020B0606030504020204" pitchFamily="34" charset="0"/>
                        </a:rPr>
                        <a:t>FCS Acceptable (1)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400" b="0" i="0" u="none" strike="noStrike">
                          <a:solidFill>
                            <a:srgbClr val="000000"/>
                          </a:solidFill>
                          <a:effectLst/>
                          <a:latin typeface="Open Sans" panose="020B0606030504020204" pitchFamily="34" charset="0"/>
                        </a:rPr>
                        <a:t>FCS Acceptable and rCSI &gt;= 4(2)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400" b="0" i="0" u="none" strike="noStrike">
                          <a:solidFill>
                            <a:srgbClr val="000000"/>
                          </a:solidFill>
                          <a:effectLst/>
                          <a:latin typeface="Open Sans" panose="020B0606030504020204" pitchFamily="34" charset="0"/>
                        </a:rPr>
                        <a:t>FCS Borderline (3)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400" b="0" i="0" u="none" strike="noStrike">
                          <a:solidFill>
                            <a:srgbClr val="000000"/>
                          </a:solidFill>
                          <a:effectLst/>
                          <a:latin typeface="Open Sans" panose="020B0606030504020204" pitchFamily="34" charset="0"/>
                        </a:rPr>
                        <a:t>FCS Poor (4)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5909688"/>
                  </a:ext>
                </a:extLst>
              </a:tr>
              <a:tr h="444500">
                <a:tc gridSpan="2" vMerge="1">
                  <a:txBody>
                    <a:bodyPr/>
                    <a:lstStyle/>
                    <a:p>
                      <a:endParaRPr lang="fr-FR"/>
                    </a:p>
                  </a:txBody>
                  <a:tcPr/>
                </a:tc>
                <a:tc hMerge="1" vMerge="1">
                  <a:txBody>
                    <a:bodyPr/>
                    <a:lstStyle/>
                    <a:p>
                      <a:endParaRPr lang="fr-FR"/>
                    </a:p>
                  </a:txBody>
                  <a:tcPr/>
                </a:tc>
                <a:tc gridSpan="4">
                  <a:txBody>
                    <a:bodyPr/>
                    <a:lstStyle/>
                    <a:p>
                      <a:pPr algn="l" fontAlgn="b"/>
                      <a:r>
                        <a:rPr lang="en-GB" sz="14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fontAlgn="b"/>
                      <a:r>
                        <a:rPr lang="en-GB" sz="14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fontAlgn="b"/>
                      <a:r>
                        <a:rPr lang="en-GB" sz="14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fontAlgn="b"/>
                      <a:r>
                        <a:rPr lang="en-GB" sz="1400" b="1" i="0" u="none" strike="noStrike">
                          <a:solidFill>
                            <a:srgbClr val="000000"/>
                          </a:solidFill>
                          <a:effectLst/>
                          <a:latin typeface="Open Sans" panose="020B0606030504020204" pitchFamily="34" charset="0"/>
                        </a:rPr>
                        <a:t>Summary of livelihood coping strategies</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06340211"/>
                  </a:ext>
                </a:extLst>
              </a:tr>
              <a:tr h="198223">
                <a:tc gridSpan="2" vMerge="1">
                  <a:txBody>
                    <a:bodyPr/>
                    <a:lstStyle/>
                    <a:p>
                      <a:endParaRPr lang="fr-FR"/>
                    </a:p>
                  </a:txBody>
                  <a:tcPr/>
                </a:tc>
                <a:tc hMerge="1" vMerge="1">
                  <a:txBody>
                    <a:bodyPr/>
                    <a:lstStyle/>
                    <a:p>
                      <a:endParaRPr lang="fr-FR"/>
                    </a:p>
                  </a:txBody>
                  <a:tcPr/>
                </a:tc>
                <a:tc>
                  <a:txBody>
                    <a:bodyPr/>
                    <a:lstStyle/>
                    <a:p>
                      <a:pPr algn="l" fontAlgn="b"/>
                      <a:r>
                        <a:rPr lang="fr-FR" sz="14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Open Sans" panose="020B0606030504020204" pitchFamily="34" charset="0"/>
                        </a:rPr>
                        <a:t>(4) </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173381391"/>
                  </a:ext>
                </a:extLst>
              </a:tr>
              <a:tr h="198223">
                <a:tc rowSpan="4">
                  <a:txBody>
                    <a:bodyPr/>
                    <a:lstStyle/>
                    <a:p>
                      <a:pPr algn="ctr" fontAlgn="b"/>
                      <a:r>
                        <a:rPr lang="en-GB" sz="1200" b="0" i="0" u="none" strike="noStrike">
                          <a:solidFill>
                            <a:srgbClr val="000000"/>
                          </a:solidFill>
                          <a:effectLst/>
                          <a:latin typeface="Open Sans" panose="020B0606030504020204" pitchFamily="34" charset="0"/>
                        </a:rPr>
                        <a:t>Economic Vulnerability Groups (Food Expenditure Share)</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Open Sans" panose="020B0606030504020204" pitchFamily="34" charset="0"/>
                        </a:rPr>
                        <a:t>1</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Open Sans" panose="020B0606030504020204" pitchFamily="34" charset="0"/>
                        </a:rPr>
                        <a:t>1.00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r" fontAlgn="b"/>
                      <a:r>
                        <a:rPr lang="fr-FR" sz="1400" b="0" i="0" u="none" strike="noStrike">
                          <a:solidFill>
                            <a:srgbClr val="000000"/>
                          </a:solidFill>
                          <a:effectLst/>
                          <a:latin typeface="Open Sans" panose="020B0606030504020204" pitchFamily="34" charset="0"/>
                        </a:rPr>
                        <a:t>1.25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r" fontAlgn="b"/>
                      <a:r>
                        <a:rPr lang="fr-FR" sz="14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extLst>
                  <a:ext uri="{0D108BD9-81ED-4DB2-BD59-A6C34878D82A}">
                    <a16:rowId xmlns:a16="http://schemas.microsoft.com/office/drawing/2014/main" val="3611462005"/>
                  </a:ext>
                </a:extLst>
              </a:tr>
              <a:tr h="198223">
                <a:tc vMerge="1">
                  <a:txBody>
                    <a:bodyPr/>
                    <a:lstStyle/>
                    <a:p>
                      <a:endParaRPr lang="fr-FR"/>
                    </a:p>
                  </a:txBody>
                  <a:tcPr/>
                </a:tc>
                <a:tc>
                  <a:txBody>
                    <a:bodyPr/>
                    <a:lstStyle/>
                    <a:p>
                      <a:pPr algn="r" fontAlgn="b"/>
                      <a:r>
                        <a:rPr lang="fr-FR" sz="1400" b="0" i="0" u="none" strike="noStrike">
                          <a:solidFill>
                            <a:srgbClr val="000000"/>
                          </a:solidFill>
                          <a:effectLst/>
                          <a:latin typeface="Open Sans" panose="020B0606030504020204" pitchFamily="34" charset="0"/>
                        </a:rPr>
                        <a:t>2</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Open Sans" panose="020B0606030504020204" pitchFamily="34" charset="0"/>
                        </a:rPr>
                        <a:t>1.25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D7D7"/>
                    </a:solidFill>
                  </a:tcPr>
                </a:tc>
                <a:tc>
                  <a:txBody>
                    <a:bodyPr/>
                    <a:lstStyle/>
                    <a:p>
                      <a:pPr algn="r" fontAlgn="b"/>
                      <a:r>
                        <a:rPr lang="fr-FR" sz="14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2677905097"/>
                  </a:ext>
                </a:extLst>
              </a:tr>
              <a:tr h="198223">
                <a:tc vMerge="1">
                  <a:txBody>
                    <a:bodyPr/>
                    <a:lstStyle/>
                    <a:p>
                      <a:endParaRPr lang="fr-FR"/>
                    </a:p>
                  </a:txBody>
                  <a:tcPr/>
                </a:tc>
                <a:tc>
                  <a:txBody>
                    <a:bodyPr/>
                    <a:lstStyle/>
                    <a:p>
                      <a:pPr algn="r" fontAlgn="b"/>
                      <a:r>
                        <a:rPr lang="fr-FR" sz="1400" b="0" i="0" u="none" strike="noStrike">
                          <a:solidFill>
                            <a:srgbClr val="000000"/>
                          </a:solidFill>
                          <a:effectLst/>
                          <a:latin typeface="Open Sans" panose="020B0606030504020204" pitchFamily="34" charset="0"/>
                        </a:rPr>
                        <a:t>3</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Open Sans" panose="020B0606030504020204" pitchFamily="34" charset="0"/>
                        </a:rPr>
                        <a:t>1.50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4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1286636059"/>
                  </a:ext>
                </a:extLst>
              </a:tr>
              <a:tr h="198223">
                <a:tc vMerge="1">
                  <a:txBody>
                    <a:bodyPr/>
                    <a:lstStyle/>
                    <a:p>
                      <a:endParaRPr lang="fr-FR"/>
                    </a:p>
                  </a:txBody>
                  <a:tcPr/>
                </a:tc>
                <a:tc>
                  <a:txBody>
                    <a:bodyPr/>
                    <a:lstStyle/>
                    <a:p>
                      <a:pPr algn="r" fontAlgn="b"/>
                      <a:r>
                        <a:rPr lang="fr-FR" sz="1400" b="0" i="0" u="none" strike="noStrike">
                          <a:solidFill>
                            <a:srgbClr val="000000"/>
                          </a:solidFill>
                          <a:effectLst/>
                          <a:latin typeface="Open Sans" panose="020B0606030504020204" pitchFamily="34" charset="0"/>
                        </a:rPr>
                        <a:t>4</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Open Sans" panose="020B0606030504020204" pitchFamily="34" charset="0"/>
                        </a:rPr>
                        <a:t>1.75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000000"/>
                          </a:solidFill>
                          <a:effectLst/>
                          <a:latin typeface="Open Sans" panose="020B0606030504020204" pitchFamily="34" charset="0"/>
                        </a:rPr>
                        <a:t>2.25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r" fontAlgn="b"/>
                      <a:r>
                        <a:rPr lang="fr-FR" sz="1400" b="0" i="0" u="none" strike="noStrike">
                          <a:solidFill>
                            <a:srgbClr val="FFFFFF"/>
                          </a:solidFill>
                          <a:effectLst/>
                          <a:latin typeface="Open Sans" panose="020B0606030504020204" pitchFamily="34" charset="0"/>
                        </a:rPr>
                        <a:t>2.50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2.75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400" b="0" i="0" u="none" strike="noStrike">
                          <a:solidFill>
                            <a:srgbClr val="FFFFFF"/>
                          </a:solidFill>
                          <a:effectLst/>
                          <a:latin typeface="Open Sans" panose="020B0606030504020204" pitchFamily="34" charset="0"/>
                        </a:rPr>
                        <a:t>3.25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r" fontAlgn="b"/>
                      <a:r>
                        <a:rPr lang="fr-FR" sz="1400" b="0" i="0" u="none" strike="noStrike">
                          <a:solidFill>
                            <a:srgbClr val="FFFFFF"/>
                          </a:solidFill>
                          <a:effectLst/>
                          <a:latin typeface="Open Sans" panose="020B0606030504020204" pitchFamily="34" charset="0"/>
                        </a:rPr>
                        <a:t>3.50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400" b="0" i="0" u="none" strike="noStrike">
                          <a:solidFill>
                            <a:srgbClr val="FFFFFF"/>
                          </a:solidFill>
                          <a:effectLst/>
                          <a:latin typeface="Open Sans" panose="020B0606030504020204" pitchFamily="34" charset="0"/>
                        </a:rPr>
                        <a:t>3.75</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r" fontAlgn="b"/>
                      <a:r>
                        <a:rPr lang="fr-FR" sz="1400" b="0" i="0" u="none" strike="noStrike" dirty="0">
                          <a:solidFill>
                            <a:srgbClr val="FFFFFF"/>
                          </a:solidFill>
                          <a:effectLst/>
                          <a:latin typeface="Open Sans" panose="020B0606030504020204" pitchFamily="34" charset="0"/>
                        </a:rPr>
                        <a:t>4.00</a:t>
                      </a:r>
                    </a:p>
                  </a:txBody>
                  <a:tcPr marL="6007" marR="6007" marT="60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3560849456"/>
                  </a:ext>
                </a:extLst>
              </a:tr>
            </a:tbl>
          </a:graphicData>
        </a:graphic>
      </p:graphicFrame>
    </p:spTree>
    <p:extLst>
      <p:ext uri="{BB962C8B-B14F-4D97-AF65-F5344CB8AC3E}">
        <p14:creationId xmlns:p14="http://schemas.microsoft.com/office/powerpoint/2010/main" val="1810570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200" b="0" kern="1400" spc="230">
                <a:solidFill>
                  <a:schemeClr val="tx1"/>
                </a:solidFill>
                <a:latin typeface="HALDEN SOLID" pitchFamily="2" charset="0"/>
              </a:rPr>
              <a:t>Example of a CARI console</a:t>
            </a:r>
            <a:endParaRPr lang="en-GB" sz="3200" b="0" kern="1400" spc="230">
              <a:solidFill>
                <a:schemeClr val="tx1"/>
              </a:solidFill>
              <a:latin typeface="HALDEN SOLID" pitchFamily="2" charset="0"/>
            </a:endParaRPr>
          </a:p>
        </p:txBody>
      </p:sp>
      <p:graphicFrame>
        <p:nvGraphicFramePr>
          <p:cNvPr id="2" name="Table 4">
            <a:extLst>
              <a:ext uri="{FF2B5EF4-FFF2-40B4-BE49-F238E27FC236}">
                <a16:creationId xmlns:a16="http://schemas.microsoft.com/office/drawing/2014/main" id="{FBEB1C45-4D3B-D447-A55C-86A07EFE1413}"/>
              </a:ext>
            </a:extLst>
          </p:cNvPr>
          <p:cNvGraphicFramePr>
            <a:graphicFrameLocks noGrp="1"/>
          </p:cNvGraphicFramePr>
          <p:nvPr>
            <p:extLst>
              <p:ext uri="{D42A27DB-BD31-4B8C-83A1-F6EECF244321}">
                <p14:modId xmlns:p14="http://schemas.microsoft.com/office/powerpoint/2010/main" val="279470371"/>
              </p:ext>
            </p:extLst>
          </p:nvPr>
        </p:nvGraphicFramePr>
        <p:xfrm>
          <a:off x="561254" y="1385267"/>
          <a:ext cx="10570665" cy="5022906"/>
        </p:xfrm>
        <a:graphic>
          <a:graphicData uri="http://schemas.openxmlformats.org/drawingml/2006/table">
            <a:tbl>
              <a:tblPr firstRow="1" bandRow="1">
                <a:tableStyleId>{5C22544A-7EE6-4342-B048-85BDC9FD1C3A}</a:tableStyleId>
              </a:tblPr>
              <a:tblGrid>
                <a:gridCol w="1115146">
                  <a:extLst>
                    <a:ext uri="{9D8B030D-6E8A-4147-A177-3AD203B41FA5}">
                      <a16:colId xmlns:a16="http://schemas.microsoft.com/office/drawing/2014/main" val="453322069"/>
                    </a:ext>
                  </a:extLst>
                </a:gridCol>
                <a:gridCol w="1549400">
                  <a:extLst>
                    <a:ext uri="{9D8B030D-6E8A-4147-A177-3AD203B41FA5}">
                      <a16:colId xmlns:a16="http://schemas.microsoft.com/office/drawing/2014/main" val="1923429993"/>
                    </a:ext>
                  </a:extLst>
                </a:gridCol>
                <a:gridCol w="1865739">
                  <a:extLst>
                    <a:ext uri="{9D8B030D-6E8A-4147-A177-3AD203B41FA5}">
                      <a16:colId xmlns:a16="http://schemas.microsoft.com/office/drawing/2014/main" val="729639254"/>
                    </a:ext>
                  </a:extLst>
                </a:gridCol>
                <a:gridCol w="1510095">
                  <a:extLst>
                    <a:ext uri="{9D8B030D-6E8A-4147-A177-3AD203B41FA5}">
                      <a16:colId xmlns:a16="http://schemas.microsoft.com/office/drawing/2014/main" val="344628070"/>
                    </a:ext>
                  </a:extLst>
                </a:gridCol>
                <a:gridCol w="1510095">
                  <a:extLst>
                    <a:ext uri="{9D8B030D-6E8A-4147-A177-3AD203B41FA5}">
                      <a16:colId xmlns:a16="http://schemas.microsoft.com/office/drawing/2014/main" val="332673572"/>
                    </a:ext>
                  </a:extLst>
                </a:gridCol>
                <a:gridCol w="1510095">
                  <a:extLst>
                    <a:ext uri="{9D8B030D-6E8A-4147-A177-3AD203B41FA5}">
                      <a16:colId xmlns:a16="http://schemas.microsoft.com/office/drawing/2014/main" val="1442437392"/>
                    </a:ext>
                  </a:extLst>
                </a:gridCol>
                <a:gridCol w="1510095">
                  <a:extLst>
                    <a:ext uri="{9D8B030D-6E8A-4147-A177-3AD203B41FA5}">
                      <a16:colId xmlns:a16="http://schemas.microsoft.com/office/drawing/2014/main" val="1320628370"/>
                    </a:ext>
                  </a:extLst>
                </a:gridCol>
              </a:tblGrid>
              <a:tr h="694526">
                <a:tc gridSpan="2">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Domain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Indicator</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secure (1)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Marginally Food Secure (2)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Moderately Food Insecure (3)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Severely Food Insecure (4) </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990058342"/>
                  </a:ext>
                </a:extLst>
              </a:tr>
              <a:tr h="1504807">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G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consumption groups and </a:t>
                      </a:r>
                      <a:r>
                        <a:rPr lang="en-GB" sz="1400" b="0" i="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rCSI</a:t>
                      </a:r>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21.1%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Acceptable and </a:t>
                      </a:r>
                      <a:r>
                        <a:rPr lang="en-GB"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rCSI</a:t>
                      </a: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 4</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30.3%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Borderline</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36.2%</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Poor</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13.4%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490842600"/>
                  </a:ext>
                </a:extLst>
              </a:tr>
              <a:tr h="916722">
                <a:tc rowSpan="2">
                  <a:txBody>
                    <a:bodyPr/>
                    <a:lstStyle/>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Coping Capacity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Vulnerability</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r>
                        <a:rPr lang="en-G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to meet essential needs</a:t>
                      </a:r>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 MEB</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10.1%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SMEB ≥ Economic capacity ≤ MEB</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18.4%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Economic capacity ≤  SMEB</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71.5%</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7599297"/>
                  </a:ext>
                </a:extLst>
              </a:tr>
              <a:tr h="916722">
                <a:tc v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Strategies</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r>
                        <a:rPr lang="en-GB"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Livelihood coping strategies for Food Security</a:t>
                      </a:r>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No coping</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66.0%</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Stress</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19.0%</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Crisis</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3.6%</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Emergency</a:t>
                      </a:r>
                    </a:p>
                    <a:p>
                      <a:pPr algn="ctr"/>
                      <a:endPar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11.4%</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956969528"/>
                  </a:ext>
                </a:extLst>
              </a:tr>
              <a:tr h="498257">
                <a:tc gridSpan="3">
                  <a:txBody>
                    <a:bodyPr/>
                    <a:lstStyle/>
                    <a:p>
                      <a:pPr algn="ctr"/>
                      <a:r>
                        <a:rPr lang="en-GB"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CARI</a:t>
                      </a:r>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FFFFFF"/>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hMerge="1">
                  <a:txBody>
                    <a:bodyPr/>
                    <a:lstStyle/>
                    <a:p>
                      <a:endParaRPr lang="fr-FR" sz="1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sz="1400" b="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30.1%</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27.0%</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25.3%</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17.6%</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838127440"/>
                  </a:ext>
                </a:extLst>
              </a:tr>
            </a:tbl>
          </a:graphicData>
        </a:graphic>
      </p:graphicFrame>
    </p:spTree>
    <p:extLst>
      <p:ext uri="{BB962C8B-B14F-4D97-AF65-F5344CB8AC3E}">
        <p14:creationId xmlns:p14="http://schemas.microsoft.com/office/powerpoint/2010/main" val="2587542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Module Design</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pc="60"/>
              <a:t>To construct the CARI console, the questionnaire must include the main food security indicators, which are: </a:t>
            </a:r>
          </a:p>
          <a:p>
            <a:pPr marL="457200" indent="-457200">
              <a:buFont typeface="+mj-lt"/>
              <a:buAutoNum type="arabicPeriod"/>
            </a:pPr>
            <a:r>
              <a:rPr lang="en-US" spc="60"/>
              <a:t>Food Consumption Score (FCS)</a:t>
            </a:r>
          </a:p>
          <a:p>
            <a:pPr marL="457200" indent="-457200">
              <a:buFont typeface="+mj-lt"/>
              <a:buAutoNum type="arabicPeriod"/>
            </a:pPr>
            <a:r>
              <a:rPr lang="en-US" spc="60">
                <a:latin typeface="Open Sans"/>
                <a:ea typeface="Open Sans"/>
                <a:cs typeface="Open Sans"/>
              </a:rPr>
              <a:t>reduced Coping Strategies Index (</a:t>
            </a:r>
            <a:r>
              <a:rPr lang="en-US" spc="60" err="1">
                <a:latin typeface="Open Sans"/>
                <a:ea typeface="Open Sans"/>
                <a:cs typeface="Open Sans"/>
              </a:rPr>
              <a:t>rCSI</a:t>
            </a:r>
            <a:r>
              <a:rPr lang="en-US" spc="60">
                <a:latin typeface="Open Sans"/>
                <a:ea typeface="Open Sans"/>
                <a:cs typeface="Open Sans"/>
              </a:rPr>
              <a:t>)</a:t>
            </a:r>
          </a:p>
          <a:p>
            <a:pPr marL="457200" indent="-457200">
              <a:buFont typeface="+mj-lt"/>
              <a:buAutoNum type="arabicPeriod"/>
            </a:pPr>
            <a:r>
              <a:rPr lang="en-US" spc="60">
                <a:latin typeface="Open Sans"/>
                <a:ea typeface="Open Sans"/>
                <a:cs typeface="Open Sans"/>
              </a:rPr>
              <a:t>Economic Capacity to Meet Essential Needs (ECMEN) </a:t>
            </a:r>
            <a:r>
              <a:rPr lang="en-US" b="1" spc="60">
                <a:latin typeface="Open Sans"/>
                <a:ea typeface="Open Sans"/>
                <a:cs typeface="Open Sans"/>
              </a:rPr>
              <a:t>or</a:t>
            </a:r>
            <a:r>
              <a:rPr lang="en-US" spc="60">
                <a:latin typeface="Open Sans"/>
                <a:ea typeface="Open Sans"/>
                <a:cs typeface="Open Sans"/>
              </a:rPr>
              <a:t> Food Expenditures Share (FES)</a:t>
            </a:r>
          </a:p>
          <a:p>
            <a:pPr marL="457200" indent="-457200">
              <a:buFont typeface="+mj-lt"/>
              <a:buAutoNum type="arabicPeriod"/>
            </a:pPr>
            <a:r>
              <a:rPr lang="en-US" spc="60">
                <a:latin typeface="Open Sans"/>
                <a:ea typeface="Open Sans"/>
                <a:cs typeface="Open Sans"/>
              </a:rPr>
              <a:t>Livelihood Coping Strategies for Food Security (LCS-FS)</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CARI: what goes into it?</a:t>
            </a:r>
          </a:p>
        </p:txBody>
      </p:sp>
    </p:spTree>
    <p:extLst>
      <p:ext uri="{BB962C8B-B14F-4D97-AF65-F5344CB8AC3E}">
        <p14:creationId xmlns:p14="http://schemas.microsoft.com/office/powerpoint/2010/main" val="373589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Survey Designer</a:t>
            </a:r>
          </a:p>
        </p:txBody>
      </p:sp>
      <p:pic>
        <p:nvPicPr>
          <p:cNvPr id="5" name="Picture 4">
            <a:extLst>
              <a:ext uri="{FF2B5EF4-FFF2-40B4-BE49-F238E27FC236}">
                <a16:creationId xmlns:a16="http://schemas.microsoft.com/office/drawing/2014/main" id="{860891E7-82F7-4901-9119-DE076B8EF693}"/>
              </a:ext>
            </a:extLst>
          </p:cNvPr>
          <p:cNvPicPr>
            <a:picLocks noChangeAspect="1"/>
          </p:cNvPicPr>
          <p:nvPr/>
        </p:nvPicPr>
        <p:blipFill>
          <a:blip r:embed="rId3"/>
          <a:srcRect/>
          <a:stretch/>
        </p:blipFill>
        <p:spPr>
          <a:xfrm>
            <a:off x="7316815" y="729358"/>
            <a:ext cx="4158004" cy="5384010"/>
          </a:xfrm>
          <a:prstGeom prst="rect">
            <a:avLst/>
          </a:prstGeom>
          <a:ln>
            <a:solidFill>
              <a:srgbClr val="0070C0"/>
            </a:solidFill>
          </a:ln>
        </p:spPr>
      </p:pic>
      <p:sp>
        <p:nvSpPr>
          <p:cNvPr id="2" name="TextBox 1">
            <a:extLst>
              <a:ext uri="{FF2B5EF4-FFF2-40B4-BE49-F238E27FC236}">
                <a16:creationId xmlns:a16="http://schemas.microsoft.com/office/drawing/2014/main" id="{B4DC59DD-71D7-851A-5F13-4D80F49D0C24}"/>
              </a:ext>
            </a:extLst>
          </p:cNvPr>
          <p:cNvSpPr txBox="1"/>
          <p:nvPr/>
        </p:nvSpPr>
        <p:spPr>
          <a:xfrm>
            <a:off x="8140163" y="6486262"/>
            <a:ext cx="4158004" cy="338554"/>
          </a:xfrm>
          <a:prstGeom prst="rect">
            <a:avLst/>
          </a:prstGeom>
          <a:noFill/>
        </p:spPr>
        <p:txBody>
          <a:bodyPr wrap="square">
            <a:spAutoFit/>
          </a:bodyPr>
          <a:lstStyle/>
          <a:p>
            <a:pPr algn="ctr"/>
            <a:r>
              <a:rPr lang="en-GB" sz="1600" b="1" i="1" spc="60" dirty="0">
                <a:latin typeface="Open Sans" charset="0"/>
                <a:ea typeface="Open Sans" charset="0"/>
                <a:cs typeface="Open Sans" charset="0"/>
                <a:hlinkClick r:id="rId4">
                  <a:extLst>
                    <a:ext uri="{A12FA001-AC4F-418D-AE19-62706E023703}">
                      <ahyp:hlinkClr xmlns:ahyp="http://schemas.microsoft.com/office/drawing/2018/hyperlinkcolor" val="tx"/>
                    </a:ext>
                  </a:extLst>
                </a:hlinkClick>
              </a:rPr>
              <a:t>To Access Survey Designer, click here.</a:t>
            </a:r>
            <a:endParaRPr lang="en-GB" sz="1600" b="1" i="1" spc="60" dirty="0">
              <a:latin typeface="Open Sans" charset="0"/>
              <a:ea typeface="Open Sans" charset="0"/>
              <a:cs typeface="Open Sans" charset="0"/>
            </a:endParaRPr>
          </a:p>
        </p:txBody>
      </p:sp>
      <p:sp>
        <p:nvSpPr>
          <p:cNvPr id="3" name="TextBox 2">
            <a:extLst>
              <a:ext uri="{FF2B5EF4-FFF2-40B4-BE49-F238E27FC236}">
                <a16:creationId xmlns:a16="http://schemas.microsoft.com/office/drawing/2014/main" id="{FDBF9121-DAA8-9378-1876-5DC134BCCA63}"/>
              </a:ext>
            </a:extLst>
          </p:cNvPr>
          <p:cNvSpPr txBox="1"/>
          <p:nvPr/>
        </p:nvSpPr>
        <p:spPr>
          <a:xfrm>
            <a:off x="717181" y="1559315"/>
            <a:ext cx="5221395" cy="3724096"/>
          </a:xfrm>
          <a:prstGeom prst="rect">
            <a:avLst/>
          </a:prstGeom>
          <a:noFill/>
          <a:ln w="57150">
            <a:noFill/>
          </a:ln>
        </p:spPr>
        <p:txBody>
          <a:bodyPr wrap="square" rtlCol="0">
            <a:spAutoFit/>
          </a:bodyPr>
          <a:lstStyle/>
          <a:p>
            <a:r>
              <a:rPr lang="en-US" sz="2200" spc="60" dirty="0">
                <a:latin typeface="Open Sans" charset="0"/>
                <a:ea typeface="Open Sans" charset="0"/>
                <a:cs typeface="Open Sans" charset="0"/>
              </a:rPr>
              <a:t>After selecting the </a:t>
            </a:r>
            <a:r>
              <a:rPr lang="en-US" sz="2200" b="1" spc="60" dirty="0">
                <a:latin typeface="Open Sans" charset="0"/>
                <a:ea typeface="Open Sans" charset="0"/>
                <a:cs typeface="Open Sans" charset="0"/>
              </a:rPr>
              <a:t>FCS</a:t>
            </a:r>
            <a:r>
              <a:rPr lang="en-US" sz="2200" spc="60" dirty="0">
                <a:latin typeface="Open Sans" charset="0"/>
                <a:ea typeface="Open Sans" charset="0"/>
                <a:cs typeface="Open Sans" charset="0"/>
              </a:rPr>
              <a:t>, </a:t>
            </a:r>
            <a:r>
              <a:rPr lang="en-US" sz="2200" b="1" spc="60" dirty="0" err="1">
                <a:latin typeface="Open Sans" charset="0"/>
                <a:ea typeface="Open Sans" charset="0"/>
                <a:cs typeface="Open Sans" charset="0"/>
              </a:rPr>
              <a:t>rCSI</a:t>
            </a:r>
            <a:r>
              <a:rPr lang="en-US" sz="2200" spc="60" dirty="0">
                <a:latin typeface="Open Sans" charset="0"/>
                <a:ea typeface="Open Sans" charset="0"/>
                <a:cs typeface="Open Sans" charset="0"/>
              </a:rPr>
              <a:t>, </a:t>
            </a:r>
            <a:r>
              <a:rPr lang="en-US" sz="2200" b="1" spc="60" dirty="0">
                <a:latin typeface="Open Sans" charset="0"/>
                <a:ea typeface="Open Sans" charset="0"/>
                <a:cs typeface="Open Sans" charset="0"/>
              </a:rPr>
              <a:t>LCS-FS,</a:t>
            </a:r>
            <a:r>
              <a:rPr lang="en-US" sz="2200" spc="60" dirty="0">
                <a:latin typeface="Open Sans" charset="0"/>
                <a:ea typeface="Open Sans" charset="0"/>
                <a:cs typeface="Open Sans" charset="0"/>
              </a:rPr>
              <a:t> </a:t>
            </a:r>
            <a:r>
              <a:rPr lang="en-US" sz="2200" b="1" spc="60" dirty="0">
                <a:latin typeface="Open Sans" charset="0"/>
                <a:ea typeface="Open Sans" charset="0"/>
                <a:cs typeface="Open Sans" charset="0"/>
              </a:rPr>
              <a:t>Expenditures</a:t>
            </a:r>
            <a:r>
              <a:rPr lang="en-US" sz="2200" spc="60" dirty="0">
                <a:latin typeface="Open Sans" charset="0"/>
                <a:ea typeface="Open Sans" charset="0"/>
                <a:cs typeface="Open Sans" charset="0"/>
              </a:rPr>
              <a:t> and </a:t>
            </a:r>
            <a:r>
              <a:rPr lang="en-US" sz="2200" b="1" spc="60" dirty="0">
                <a:latin typeface="Open Sans" charset="0"/>
                <a:ea typeface="Open Sans" charset="0"/>
                <a:cs typeface="Open Sans" charset="0"/>
              </a:rPr>
              <a:t>Assistance (ENA) </a:t>
            </a:r>
            <a:r>
              <a:rPr lang="en-US" sz="2200" spc="60" dirty="0">
                <a:latin typeface="Open Sans" charset="0"/>
                <a:ea typeface="Open Sans" charset="0"/>
                <a:cs typeface="Open Sans" charset="0"/>
              </a:rPr>
              <a:t>modules in the </a:t>
            </a:r>
            <a:r>
              <a:rPr lang="en-CA" sz="220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WFP Survey Designer</a:t>
            </a:r>
            <a:r>
              <a:rPr lang="en-CA" sz="2200" dirty="0">
                <a:latin typeface="Open Sans" panose="020B0606030504020204" pitchFamily="34" charset="0"/>
                <a:ea typeface="Open Sans" panose="020B0606030504020204" pitchFamily="34" charset="0"/>
                <a:cs typeface="Open Sans" panose="020B0606030504020204" pitchFamily="34" charset="0"/>
              </a:rPr>
              <a:t>, </a:t>
            </a:r>
            <a:r>
              <a:rPr lang="en-US" sz="2200" spc="60" dirty="0">
                <a:latin typeface="Open Sans" charset="0"/>
                <a:ea typeface="Open Sans" charset="0"/>
                <a:cs typeface="Open Sans" charset="0"/>
              </a:rPr>
              <a:t>you will be able to move to the next step where you will choose the appropriate and relevant recall period for your food expenditure submodule and the livelihood coping strategies for the LCS-FS module. </a:t>
            </a:r>
          </a:p>
          <a:p>
            <a:endParaRPr lang="en-US" sz="1600" spc="60" dirty="0">
              <a:latin typeface="Open Sans" charset="0"/>
              <a:ea typeface="Open Sans" charset="0"/>
              <a:cs typeface="Open Sans" charset="0"/>
            </a:endParaRPr>
          </a:p>
        </p:txBody>
      </p:sp>
    </p:spTree>
    <p:extLst>
      <p:ext uri="{BB962C8B-B14F-4D97-AF65-F5344CB8AC3E}">
        <p14:creationId xmlns:p14="http://schemas.microsoft.com/office/powerpoint/2010/main" val="3731271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D0F7F9-AFB0-AE99-86E0-A3730594157D}"/>
              </a:ext>
            </a:extLst>
          </p:cNvPr>
          <p:cNvPicPr>
            <a:picLocks noChangeAspect="1"/>
          </p:cNvPicPr>
          <p:nvPr/>
        </p:nvPicPr>
        <p:blipFill rotWithShape="1">
          <a:blip r:embed="rId3"/>
          <a:srcRect l="2028" t="13734" r="49805" b="-1585"/>
          <a:stretch/>
        </p:blipFill>
        <p:spPr>
          <a:xfrm>
            <a:off x="1912882" y="2771871"/>
            <a:ext cx="2469931" cy="3239197"/>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Survey Designer</a:t>
            </a:r>
          </a:p>
        </p:txBody>
      </p:sp>
      <p:sp>
        <p:nvSpPr>
          <p:cNvPr id="3" name="TextBox 2">
            <a:extLst>
              <a:ext uri="{FF2B5EF4-FFF2-40B4-BE49-F238E27FC236}">
                <a16:creationId xmlns:a16="http://schemas.microsoft.com/office/drawing/2014/main" id="{FDBF9121-DAA8-9378-1876-5DC134BCCA63}"/>
              </a:ext>
            </a:extLst>
          </p:cNvPr>
          <p:cNvSpPr txBox="1"/>
          <p:nvPr/>
        </p:nvSpPr>
        <p:spPr>
          <a:xfrm>
            <a:off x="717181" y="1389313"/>
            <a:ext cx="10891636" cy="1077218"/>
          </a:xfrm>
          <a:prstGeom prst="rect">
            <a:avLst/>
          </a:prstGeom>
          <a:noFill/>
          <a:ln w="57150">
            <a:noFill/>
          </a:ln>
        </p:spPr>
        <p:txBody>
          <a:bodyPr wrap="square" rtlCol="0">
            <a:spAutoFit/>
          </a:bodyPr>
          <a:lstStyle/>
          <a:p>
            <a:r>
              <a:rPr lang="en-US" sz="1600" spc="60">
                <a:latin typeface="Open Sans" charset="0"/>
                <a:ea typeface="Open Sans" charset="0"/>
                <a:cs typeface="Open Sans" charset="0"/>
              </a:rPr>
              <a:t>After selecting the LCS-FS module and relevant setting (urban or rural), ensure the inclusion of the minimum mandatory number of strategies to calculate the indicator, that is 4 stress, 3 crisis and 3 emergency coping strategies. If you have both rural and urban setting coverage in the assessment, then ensure that you go beyond the 10 mandatory strategies. </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70E0094-CBC8-2B5F-A0F7-A7680BF9F64C}"/>
              </a:ext>
            </a:extLst>
          </p:cNvPr>
          <p:cNvPicPr>
            <a:picLocks noChangeAspect="1"/>
          </p:cNvPicPr>
          <p:nvPr/>
        </p:nvPicPr>
        <p:blipFill>
          <a:blip r:embed="rId4"/>
          <a:stretch>
            <a:fillRect/>
          </a:stretch>
        </p:blipFill>
        <p:spPr>
          <a:xfrm>
            <a:off x="4873456" y="2871576"/>
            <a:ext cx="3076270" cy="2890821"/>
          </a:xfrm>
          <a:prstGeom prst="rect">
            <a:avLst/>
          </a:prstGeom>
        </p:spPr>
      </p:pic>
      <p:pic>
        <p:nvPicPr>
          <p:cNvPr id="11" name="Picture 10">
            <a:extLst>
              <a:ext uri="{FF2B5EF4-FFF2-40B4-BE49-F238E27FC236}">
                <a16:creationId xmlns:a16="http://schemas.microsoft.com/office/drawing/2014/main" id="{4045FFEC-F9F8-56C9-74AA-094A3C30D445}"/>
              </a:ext>
            </a:extLst>
          </p:cNvPr>
          <p:cNvPicPr>
            <a:picLocks noChangeAspect="1"/>
          </p:cNvPicPr>
          <p:nvPr/>
        </p:nvPicPr>
        <p:blipFill>
          <a:blip r:embed="rId5"/>
          <a:stretch>
            <a:fillRect/>
          </a:stretch>
        </p:blipFill>
        <p:spPr>
          <a:xfrm>
            <a:off x="7949726" y="3257338"/>
            <a:ext cx="3120538" cy="2119296"/>
          </a:xfrm>
          <a:prstGeom prst="rect">
            <a:avLst/>
          </a:prstGeom>
        </p:spPr>
      </p:pic>
      <p:sp>
        <p:nvSpPr>
          <p:cNvPr id="13" name="TextBox 12">
            <a:extLst>
              <a:ext uri="{FF2B5EF4-FFF2-40B4-BE49-F238E27FC236}">
                <a16:creationId xmlns:a16="http://schemas.microsoft.com/office/drawing/2014/main" id="{92F40E6F-FD6B-27D5-75D3-A4A49ACF63D8}"/>
              </a:ext>
            </a:extLst>
          </p:cNvPr>
          <p:cNvSpPr txBox="1"/>
          <p:nvPr/>
        </p:nvSpPr>
        <p:spPr>
          <a:xfrm>
            <a:off x="6832315" y="6550223"/>
            <a:ext cx="5517864" cy="307777"/>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Please refer to the LCS-FS </a:t>
            </a:r>
            <a:r>
              <a:rPr lang="en-US" sz="1400" b="1" i="1"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guidance note</a:t>
            </a:r>
            <a:r>
              <a:rPr lang="en-US" sz="1400" b="1" i="1"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for more information. </a:t>
            </a:r>
            <a:endParaRPr lang="ar-SY" sz="1400" dirty="0"/>
          </a:p>
        </p:txBody>
      </p:sp>
    </p:spTree>
    <p:extLst>
      <p:ext uri="{BB962C8B-B14F-4D97-AF65-F5344CB8AC3E}">
        <p14:creationId xmlns:p14="http://schemas.microsoft.com/office/powerpoint/2010/main" val="413920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What are the four pillars of food security?</a:t>
            </a:r>
          </a:p>
        </p:txBody>
      </p:sp>
      <p:sp>
        <p:nvSpPr>
          <p:cNvPr id="2" name="Rectangle: Rounded Corners 1">
            <a:extLst>
              <a:ext uri="{FF2B5EF4-FFF2-40B4-BE49-F238E27FC236}">
                <a16:creationId xmlns:a16="http://schemas.microsoft.com/office/drawing/2014/main" id="{4732B5D5-0DF2-2F98-4356-A18303BFF8DA}"/>
              </a:ext>
            </a:extLst>
          </p:cNvPr>
          <p:cNvSpPr/>
          <p:nvPr/>
        </p:nvSpPr>
        <p:spPr>
          <a:xfrm>
            <a:off x="479005" y="1535051"/>
            <a:ext cx="3363421" cy="31147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b="1" spc="60">
                <a:solidFill>
                  <a:schemeClr val="accent1"/>
                </a:solidFill>
                <a:latin typeface="Open Sans"/>
                <a:ea typeface="Open Sans"/>
                <a:cs typeface="Open Sans"/>
              </a:rPr>
              <a:t>Food availability </a:t>
            </a:r>
          </a:p>
          <a:p>
            <a:pPr algn="ctr"/>
            <a:r>
              <a:rPr lang="en-US" sz="1600" b="1" spc="60">
                <a:solidFill>
                  <a:schemeClr val="accent1"/>
                </a:solidFill>
                <a:latin typeface="Open Sans"/>
                <a:ea typeface="Open Sans"/>
                <a:cs typeface="Open Sans"/>
              </a:rPr>
              <a:t> </a:t>
            </a:r>
            <a:r>
              <a:rPr lang="en-US" sz="1600" spc="60">
                <a:solidFill>
                  <a:schemeClr val="accent1"/>
                </a:solidFill>
                <a:latin typeface="Open Sans"/>
                <a:ea typeface="Open Sans"/>
                <a:cs typeface="Open Sans"/>
              </a:rPr>
              <a:t>a</a:t>
            </a:r>
            <a:r>
              <a:rPr lang="en-US" spc="60">
                <a:solidFill>
                  <a:schemeClr val="accent1"/>
                </a:solidFill>
                <a:latin typeface="Open Sans"/>
                <a:ea typeface="Open Sans"/>
                <a:cs typeface="Open Sans"/>
              </a:rPr>
              <a:t>ddresses the supply aspect of food security, with factors such as food production levels, stock levels, net trade, and the inclusion of food aid. It focuses on ensuring an adequate and consistent food supply.</a:t>
            </a:r>
            <a:endParaRPr lang="ar-SY">
              <a:solidFill>
                <a:schemeClr val="accent1"/>
              </a:solidFill>
            </a:endParaRPr>
          </a:p>
        </p:txBody>
      </p:sp>
      <p:sp>
        <p:nvSpPr>
          <p:cNvPr id="4" name="Rectangle: Rounded Corners 3">
            <a:extLst>
              <a:ext uri="{FF2B5EF4-FFF2-40B4-BE49-F238E27FC236}">
                <a16:creationId xmlns:a16="http://schemas.microsoft.com/office/drawing/2014/main" id="{E1EA108B-6598-1C09-66AB-D1827B8AAB81}"/>
              </a:ext>
            </a:extLst>
          </p:cNvPr>
          <p:cNvSpPr/>
          <p:nvPr/>
        </p:nvSpPr>
        <p:spPr>
          <a:xfrm>
            <a:off x="4162753" y="1535051"/>
            <a:ext cx="3676969" cy="31147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b="1" spc="60" dirty="0">
                <a:solidFill>
                  <a:schemeClr val="accent1"/>
                </a:solidFill>
                <a:latin typeface="Open Sans"/>
                <a:ea typeface="Open Sans"/>
                <a:cs typeface="Open Sans"/>
              </a:rPr>
              <a:t>Food Access </a:t>
            </a:r>
          </a:p>
          <a:p>
            <a:pPr algn="ctr"/>
            <a:r>
              <a:rPr lang="en-US" spc="60" dirty="0">
                <a:solidFill>
                  <a:schemeClr val="accent1"/>
                </a:solidFill>
                <a:latin typeface="Open Sans"/>
                <a:ea typeface="Open Sans"/>
                <a:cs typeface="Open Sans"/>
              </a:rPr>
              <a:t>refers to the presence of sufficient resources for acquiring appropriate foods that contribute to a nutritious diet. It encompasses factors such as incomes, expenditures, markets, and prices.</a:t>
            </a:r>
            <a:endParaRPr lang="ar-SY" dirty="0">
              <a:solidFill>
                <a:schemeClr val="accent1"/>
              </a:solidFill>
            </a:endParaRPr>
          </a:p>
        </p:txBody>
      </p:sp>
      <p:sp>
        <p:nvSpPr>
          <p:cNvPr id="5" name="Rectangle: Rounded Corners 4">
            <a:extLst>
              <a:ext uri="{FF2B5EF4-FFF2-40B4-BE49-F238E27FC236}">
                <a16:creationId xmlns:a16="http://schemas.microsoft.com/office/drawing/2014/main" id="{3F2C110C-B267-5A77-B162-3D2C3533609E}"/>
              </a:ext>
            </a:extLst>
          </p:cNvPr>
          <p:cNvSpPr/>
          <p:nvPr/>
        </p:nvSpPr>
        <p:spPr>
          <a:xfrm>
            <a:off x="8160050" y="1535050"/>
            <a:ext cx="3552945" cy="31147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b="1" spc="60">
                <a:solidFill>
                  <a:schemeClr val="accent1"/>
                </a:solidFill>
                <a:latin typeface="Open Sans"/>
                <a:ea typeface="Open Sans"/>
                <a:cs typeface="Open Sans"/>
              </a:rPr>
              <a:t>Utilization </a:t>
            </a:r>
          </a:p>
          <a:p>
            <a:pPr algn="ctr"/>
            <a:r>
              <a:rPr lang="en-US" spc="60">
                <a:solidFill>
                  <a:schemeClr val="accent1"/>
                </a:solidFill>
                <a:latin typeface="Open Sans"/>
                <a:ea typeface="Open Sans"/>
                <a:cs typeface="Open Sans"/>
              </a:rPr>
              <a:t>refers to how the body utilizes the nutrients in food with consideration to factors such as feeding practices, diverse diet, food preparation. It contributes to individuals' sufficient energy and nutrient intake.</a:t>
            </a:r>
          </a:p>
        </p:txBody>
      </p:sp>
      <p:sp>
        <p:nvSpPr>
          <p:cNvPr id="6" name="Rectangle: Rounded Corners 5">
            <a:extLst>
              <a:ext uri="{FF2B5EF4-FFF2-40B4-BE49-F238E27FC236}">
                <a16:creationId xmlns:a16="http://schemas.microsoft.com/office/drawing/2014/main" id="{CF34E630-C8F5-2FF7-7AE8-8EE719FD94E0}"/>
              </a:ext>
            </a:extLst>
          </p:cNvPr>
          <p:cNvSpPr/>
          <p:nvPr/>
        </p:nvSpPr>
        <p:spPr>
          <a:xfrm>
            <a:off x="479005" y="4863830"/>
            <a:ext cx="11233990" cy="1488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b="1" spc="60">
                <a:solidFill>
                  <a:schemeClr val="accent1"/>
                </a:solidFill>
                <a:latin typeface="Open Sans"/>
                <a:ea typeface="Open Sans"/>
                <a:cs typeface="Open Sans"/>
              </a:rPr>
              <a:t>Stability </a:t>
            </a:r>
            <a:r>
              <a:rPr lang="en-US" spc="60">
                <a:solidFill>
                  <a:schemeClr val="accent1"/>
                </a:solidFill>
                <a:latin typeface="Open Sans"/>
                <a:ea typeface="Open Sans"/>
                <a:cs typeface="Open Sans"/>
              </a:rPr>
              <a:t>refers to the consistent and reliable access to sufficient, safe, and nutritious food over time. This includes factors such as stable food production, distribution systems, access to markets, and the ability to withstand and recover from various shocks that could threaten food availability and access.</a:t>
            </a:r>
          </a:p>
        </p:txBody>
      </p:sp>
    </p:spTree>
    <p:extLst>
      <p:ext uri="{BB962C8B-B14F-4D97-AF65-F5344CB8AC3E}">
        <p14:creationId xmlns:p14="http://schemas.microsoft.com/office/powerpoint/2010/main" val="32548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Survey Designer</a:t>
            </a:r>
          </a:p>
        </p:txBody>
      </p:sp>
      <p:sp>
        <p:nvSpPr>
          <p:cNvPr id="3" name="TextBox 2">
            <a:extLst>
              <a:ext uri="{FF2B5EF4-FFF2-40B4-BE49-F238E27FC236}">
                <a16:creationId xmlns:a16="http://schemas.microsoft.com/office/drawing/2014/main" id="{FDBF9121-DAA8-9378-1876-5DC134BCCA63}"/>
              </a:ext>
            </a:extLst>
          </p:cNvPr>
          <p:cNvSpPr txBox="1"/>
          <p:nvPr/>
        </p:nvSpPr>
        <p:spPr>
          <a:xfrm>
            <a:off x="700288" y="1473590"/>
            <a:ext cx="4709912" cy="2708434"/>
          </a:xfrm>
          <a:prstGeom prst="rect">
            <a:avLst/>
          </a:prstGeom>
          <a:noFill/>
          <a:ln w="57150">
            <a:noFill/>
          </a:ln>
        </p:spPr>
        <p:txBody>
          <a:bodyPr wrap="square" rtlCol="0">
            <a:spAutoFit/>
          </a:bodyPr>
          <a:lstStyle/>
          <a:p>
            <a:r>
              <a:rPr lang="en-US" sz="2200" spc="60">
                <a:latin typeface="Open Sans" charset="0"/>
                <a:ea typeface="Open Sans" charset="0"/>
                <a:cs typeface="Open Sans" charset="0"/>
              </a:rPr>
              <a:t>As for the recall period of the food expenditure submodule, it is recommended to use the 7-day recall period, unless the 30-day recall for expenditures is found to be a better fit for the context. </a:t>
            </a:r>
          </a:p>
          <a:p>
            <a:endParaRPr lang="en-US" sz="1600" spc="6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7EEC6F80-B3ED-37C1-3A19-A463D596653E}"/>
              </a:ext>
            </a:extLst>
          </p:cNvPr>
          <p:cNvPicPr>
            <a:picLocks noChangeAspect="1"/>
          </p:cNvPicPr>
          <p:nvPr/>
        </p:nvPicPr>
        <p:blipFill>
          <a:blip r:embed="rId3"/>
          <a:stretch>
            <a:fillRect/>
          </a:stretch>
        </p:blipFill>
        <p:spPr>
          <a:xfrm>
            <a:off x="6219826" y="876300"/>
            <a:ext cx="5549358" cy="5248010"/>
          </a:xfrm>
          <a:prstGeom prst="rect">
            <a:avLst/>
          </a:prstGeom>
          <a:ln w="19050">
            <a:solidFill>
              <a:schemeClr val="tx1"/>
            </a:solidFill>
          </a:ln>
        </p:spPr>
      </p:pic>
    </p:spTree>
    <p:extLst>
      <p:ext uri="{BB962C8B-B14F-4D97-AF65-F5344CB8AC3E}">
        <p14:creationId xmlns:p14="http://schemas.microsoft.com/office/powerpoint/2010/main" val="2592421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pitchFamily="2" charset="0"/>
              </a:rPr>
              <a:t>Module design lookouts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v"/>
            </a:pPr>
            <a:r>
              <a:rPr lang="en-US" spc="60" dirty="0">
                <a:latin typeface="Open Sans"/>
                <a:ea typeface="Open Sans"/>
                <a:cs typeface="Open Sans"/>
              </a:rPr>
              <a:t>While the standard 8 food groups cannot be altered, the food items listed under food groups in the FCS module must be contextualized</a:t>
            </a:r>
          </a:p>
          <a:p>
            <a:pPr>
              <a:buFont typeface="Wingdings" panose="05000000000000000000" pitchFamily="2" charset="2"/>
              <a:buChar char="v"/>
            </a:pPr>
            <a:r>
              <a:rPr lang="en-GB" dirty="0"/>
              <a:t>The selection of livelihood-coping strategies from the master list must be adequately adapted to the local context and target population</a:t>
            </a:r>
          </a:p>
          <a:p>
            <a:pPr>
              <a:buFont typeface="Wingdings" panose="05000000000000000000" pitchFamily="2" charset="2"/>
              <a:buChar char="v"/>
            </a:pPr>
            <a:r>
              <a:rPr lang="en-GB" dirty="0"/>
              <a:t>There should be a differentiation made between camps, rural and urban areas. </a:t>
            </a:r>
          </a:p>
          <a:p>
            <a:pPr>
              <a:buFont typeface="Wingdings" panose="05000000000000000000" pitchFamily="2" charset="2"/>
              <a:buChar char="v"/>
            </a:pPr>
            <a:r>
              <a:rPr lang="en-GB" dirty="0"/>
              <a:t>The final LCS list must contain strategies of different severity at least 4 stress, 3 crisis, and 3 emergency strategies.</a:t>
            </a:r>
          </a:p>
        </p:txBody>
      </p:sp>
    </p:spTree>
    <p:extLst>
      <p:ext uri="{BB962C8B-B14F-4D97-AF65-F5344CB8AC3E}">
        <p14:creationId xmlns:p14="http://schemas.microsoft.com/office/powerpoint/2010/main" val="4254616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pitchFamily="2" charset="0"/>
              </a:rPr>
              <a:t>Module design lookouts (cont.)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v"/>
            </a:pPr>
            <a:r>
              <a:rPr lang="en-US" spc="60">
                <a:highlight>
                  <a:srgbClr val="FFFFFF"/>
                </a:highlight>
                <a:latin typeface="Open Sans"/>
                <a:ea typeface="Open Sans"/>
                <a:cs typeface="Open Sans"/>
              </a:rPr>
              <a:t>Expenditure groups should be maintained as in the standard module as much as possible, while it is important to customize the example of items within each group. </a:t>
            </a:r>
          </a:p>
          <a:p>
            <a:pPr>
              <a:buFont typeface="Wingdings" panose="05000000000000000000" pitchFamily="2" charset="2"/>
              <a:buChar char="v"/>
            </a:pPr>
            <a:r>
              <a:rPr lang="en-US" spc="60">
                <a:highlight>
                  <a:srgbClr val="FFFFFF"/>
                </a:highlight>
                <a:latin typeface="Open Sans"/>
                <a:ea typeface="Open Sans"/>
                <a:cs typeface="Open Sans"/>
              </a:rPr>
              <a:t>Expenditure groups can be customized in certain cases:</a:t>
            </a:r>
          </a:p>
          <a:p>
            <a:pPr lvl="1">
              <a:buFont typeface="Wingdings" panose="05000000000000000000" pitchFamily="2" charset="2"/>
              <a:buChar char="v"/>
            </a:pPr>
            <a:r>
              <a:rPr lang="en-US" spc="60">
                <a:highlight>
                  <a:srgbClr val="FFFFFF"/>
                </a:highlight>
                <a:latin typeface="Open Sans"/>
                <a:ea typeface="Open Sans"/>
                <a:cs typeface="Open Sans"/>
              </a:rPr>
              <a:t>Can be dropped if almost no one in the population spends on a certain category (e.g., utilities in camps)</a:t>
            </a:r>
          </a:p>
          <a:p>
            <a:pPr lvl="1">
              <a:buFont typeface="Wingdings" panose="05000000000000000000" pitchFamily="2" charset="2"/>
              <a:buChar char="v"/>
            </a:pPr>
            <a:r>
              <a:rPr lang="en-US" spc="60">
                <a:highlight>
                  <a:srgbClr val="FFFFFF"/>
                </a:highlight>
                <a:latin typeface="Open Sans"/>
                <a:ea typeface="Open Sans"/>
                <a:cs typeface="Open Sans"/>
              </a:rPr>
              <a:t>Can be further disaggregated if a specific sub-category or item is particularly important</a:t>
            </a:r>
          </a:p>
          <a:p>
            <a:pPr lvl="1">
              <a:buFont typeface="Wingdings" panose="05000000000000000000" pitchFamily="2" charset="2"/>
              <a:buChar char="v"/>
            </a:pPr>
            <a:r>
              <a:rPr lang="en-US" spc="60">
                <a:highlight>
                  <a:srgbClr val="FFFFFF"/>
                </a:highlight>
                <a:latin typeface="Open Sans"/>
                <a:ea typeface="Open Sans"/>
                <a:cs typeface="Open Sans"/>
              </a:rPr>
              <a:t>As a rule, relevant categories relate to good that represent </a:t>
            </a:r>
            <a:r>
              <a:rPr lang="en-US" u="sng" spc="60">
                <a:highlight>
                  <a:srgbClr val="FFFFFF"/>
                </a:highlight>
                <a:latin typeface="Open Sans"/>
                <a:ea typeface="Open Sans"/>
                <a:cs typeface="Open Sans"/>
              </a:rPr>
              <a:t>regular</a:t>
            </a:r>
            <a:r>
              <a:rPr lang="en-US" spc="60">
                <a:highlight>
                  <a:srgbClr val="FFFFFF"/>
                </a:highlight>
                <a:latin typeface="Open Sans"/>
                <a:ea typeface="Open Sans"/>
                <a:cs typeface="Open Sans"/>
              </a:rPr>
              <a:t> </a:t>
            </a:r>
            <a:r>
              <a:rPr lang="en-US" u="sng" spc="60">
                <a:highlight>
                  <a:srgbClr val="FFFFFF"/>
                </a:highlight>
                <a:latin typeface="Open Sans"/>
                <a:ea typeface="Open Sans"/>
                <a:cs typeface="Open Sans"/>
              </a:rPr>
              <a:t>consumption</a:t>
            </a:r>
            <a:r>
              <a:rPr lang="en-US" spc="60">
                <a:highlight>
                  <a:srgbClr val="FFFFFF"/>
                </a:highlight>
                <a:latin typeface="Open Sans"/>
                <a:ea typeface="Open Sans"/>
                <a:cs typeface="Open Sans"/>
              </a:rPr>
              <a:t> (i.e., no expenditures on investments, business inputs, transfers or large/irregular expenditures)</a:t>
            </a:r>
          </a:p>
        </p:txBody>
      </p:sp>
    </p:spTree>
    <p:extLst>
      <p:ext uri="{BB962C8B-B14F-4D97-AF65-F5344CB8AC3E}">
        <p14:creationId xmlns:p14="http://schemas.microsoft.com/office/powerpoint/2010/main" val="2483985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r>
              <a:rPr lang="en-US" sz="3600" b="0" kern="1400" spc="230">
                <a:solidFill>
                  <a:schemeClr val="tx1"/>
                </a:solidFill>
                <a:latin typeface="HALDEN SOLID" pitchFamily="2" charset="0"/>
              </a:rPr>
              <a:t>Module design lookouts (cont.)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2" y="1919941"/>
            <a:ext cx="10680670" cy="4100053"/>
          </a:xfrm>
        </p:spPr>
        <p:txBody>
          <a:bodyPr vert="horz" lIns="91440" tIns="45720" rIns="91440" bIns="45720" rtlCol="0" anchor="t">
            <a:noAutofit/>
          </a:bodyPr>
          <a:lstStyle/>
          <a:p>
            <a:pPr>
              <a:buFont typeface="Wingdings" panose="05000000000000000000" pitchFamily="2" charset="2"/>
              <a:buChar char="v"/>
            </a:pPr>
            <a:r>
              <a:rPr lang="en-US" spc="60" dirty="0">
                <a:highlight>
                  <a:srgbClr val="FFFFFF"/>
                </a:highlight>
                <a:latin typeface="Open Sans"/>
                <a:ea typeface="Open Sans"/>
                <a:cs typeface="Open Sans"/>
              </a:rPr>
              <a:t>The assistance (ENA) module is </a:t>
            </a:r>
            <a:r>
              <a:rPr lang="en-US" u="sng" spc="60" dirty="0">
                <a:highlight>
                  <a:srgbClr val="FFFFFF"/>
                </a:highlight>
                <a:latin typeface="Open Sans"/>
                <a:ea typeface="Open Sans"/>
                <a:cs typeface="Open Sans"/>
              </a:rPr>
              <a:t>necessary</a:t>
            </a:r>
            <a:r>
              <a:rPr lang="en-US" spc="60" dirty="0">
                <a:highlight>
                  <a:srgbClr val="FFFFFF"/>
                </a:highlight>
                <a:latin typeface="Open Sans"/>
                <a:ea typeface="Open Sans"/>
                <a:cs typeface="Open Sans"/>
              </a:rPr>
              <a:t> to compute ECMEN as it provides info on received cash assistance to be deducted from household consumption expenditures </a:t>
            </a:r>
          </a:p>
          <a:p>
            <a:pPr>
              <a:buFont typeface="Wingdings" panose="05000000000000000000" pitchFamily="2" charset="2"/>
              <a:buChar char="v"/>
            </a:pPr>
            <a:r>
              <a:rPr lang="en-US" spc="60" dirty="0">
                <a:highlight>
                  <a:srgbClr val="FFFFFF"/>
                </a:highlight>
                <a:latin typeface="Open Sans"/>
                <a:ea typeface="Open Sans"/>
                <a:cs typeface="Open Sans"/>
              </a:rPr>
              <a:t>If the MEB includes rent, it is important to also include a housing module in the questionnaire (to estimate the would-be value of rent of those that do not pay it)</a:t>
            </a:r>
          </a:p>
          <a:p>
            <a:pPr>
              <a:buFont typeface="Wingdings" panose="05000000000000000000" pitchFamily="2" charset="2"/>
              <a:buChar char="v"/>
            </a:pPr>
            <a:r>
              <a:rPr lang="en-US" spc="60" dirty="0">
                <a:latin typeface="Open Sans"/>
                <a:ea typeface="Open Sans"/>
                <a:cs typeface="Open Sans"/>
              </a:rPr>
              <a:t>If you are using the food expenditure module with a 7-day recall, then DO NOT include any visibility or validation rules between this submodule and the FCS module, as the two modules ask different questions and measure different things.</a:t>
            </a:r>
          </a:p>
        </p:txBody>
      </p:sp>
    </p:spTree>
    <p:extLst>
      <p:ext uri="{BB962C8B-B14F-4D97-AF65-F5344CB8AC3E}">
        <p14:creationId xmlns:p14="http://schemas.microsoft.com/office/powerpoint/2010/main" val="2927413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LimitationS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9C91-3BC6-2A02-5F0B-B3A6EE5332C3}"/>
              </a:ext>
            </a:extLst>
          </p:cNvPr>
          <p:cNvSpPr>
            <a:spLocks noGrp="1"/>
          </p:cNvSpPr>
          <p:nvPr>
            <p:ph type="title"/>
          </p:nvPr>
        </p:nvSpPr>
        <p:spPr/>
        <p:txBody>
          <a:bodyPr/>
          <a:lstStyle/>
          <a:p>
            <a:r>
              <a:rPr lang="en-US" sz="3600" b="0" kern="1400" spc="230">
                <a:solidFill>
                  <a:schemeClr val="tx1"/>
                </a:solidFill>
                <a:latin typeface="HALDEN SOLID" pitchFamily="2" charset="0"/>
              </a:rPr>
              <a:t>LIMITATIONS OF CARI </a:t>
            </a:r>
            <a:endParaRPr lang="ar-SY" sz="3600" b="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CEB1E37-9B02-BB8C-51DF-BAABAFF5CAF2}"/>
              </a:ext>
            </a:extLst>
          </p:cNvPr>
          <p:cNvSpPr>
            <a:spLocks noGrp="1"/>
          </p:cNvSpPr>
          <p:nvPr>
            <p:ph idx="1"/>
          </p:nvPr>
        </p:nvSpPr>
        <p:spPr>
          <a:xfrm>
            <a:off x="846311" y="1748491"/>
            <a:ext cx="10542124" cy="4100053"/>
          </a:xfrm>
        </p:spPr>
        <p:txBody>
          <a:bodyPr/>
          <a:lstStyle/>
          <a:p>
            <a:pPr>
              <a:buFont typeface="Wingdings" panose="05000000000000000000" pitchFamily="2" charset="2"/>
              <a:buChar char="v"/>
            </a:pPr>
            <a:r>
              <a:rPr lang="en-GB" dirty="0"/>
              <a:t>As with any composite indicator, summarizing multiple data from different dimensions into one summary indicator could result in a loss of information.</a:t>
            </a:r>
            <a:endParaRPr lang="en-US" dirty="0"/>
          </a:p>
          <a:p>
            <a:pPr>
              <a:buFont typeface="Wingdings" panose="05000000000000000000" pitchFamily="2" charset="2"/>
              <a:buChar char="v"/>
            </a:pPr>
            <a:r>
              <a:rPr lang="en-US" dirty="0"/>
              <a:t>Looking solely at the final CARI aggregation would not enable distinguishing between a household with poor consumption but adequate coping capacity and a household in the opposite situation. </a:t>
            </a:r>
          </a:p>
          <a:p>
            <a:pPr>
              <a:buFont typeface="Wingdings" panose="05000000000000000000" pitchFamily="2" charset="2"/>
              <a:buChar char="v"/>
            </a:pPr>
            <a:r>
              <a:rPr lang="en-US" dirty="0"/>
              <a:t>In addition to CARI, analysts need to use other data to analyze drivers and contributing factors for food insecurity</a:t>
            </a:r>
            <a:r>
              <a:rPr lang="en-GB" dirty="0"/>
              <a:t>. </a:t>
            </a:r>
            <a:endParaRPr lang="en-US" dirty="0"/>
          </a:p>
          <a:p>
            <a:pPr>
              <a:buFont typeface="Wingdings" panose="05000000000000000000" pitchFamily="2" charset="2"/>
              <a:buChar char="v"/>
            </a:pPr>
            <a:r>
              <a:rPr lang="en-US" dirty="0"/>
              <a:t>When FES is used,  CARI cannot present the food security situation in the absence of assistance</a:t>
            </a:r>
            <a:r>
              <a:rPr lang="en-GB" dirty="0"/>
              <a:t>. </a:t>
            </a:r>
            <a:endParaRPr lang="ar-SY" dirty="0"/>
          </a:p>
        </p:txBody>
      </p:sp>
    </p:spTree>
    <p:extLst>
      <p:ext uri="{BB962C8B-B14F-4D97-AF65-F5344CB8AC3E}">
        <p14:creationId xmlns:p14="http://schemas.microsoft.com/office/powerpoint/2010/main" val="1197754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092200"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4400" kern="1400" spc="230" dirty="0">
                <a:solidFill>
                  <a:srgbClr val="FFFFFE"/>
                </a:solidFill>
                <a:latin typeface="HALDEN SOLID"/>
                <a:ea typeface="Open Sans"/>
                <a:cs typeface="Open Sans"/>
              </a:rPr>
              <a:t>Reporting</a:t>
            </a:r>
            <a:r>
              <a:rPr lang="it-IT" sz="4400" dirty="0">
                <a:solidFill>
                  <a:srgbClr val="FFFFFE"/>
                </a:solidFill>
                <a:latin typeface="HALDEN SOLID"/>
                <a:ea typeface="Open Sans"/>
                <a:cs typeface="Open Sans"/>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10678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200" b="0" kern="1400" spc="230">
                <a:solidFill>
                  <a:schemeClr val="tx1"/>
                </a:solidFill>
                <a:latin typeface="HALDEN SOLID" pitchFamily="2" charset="0"/>
              </a:rPr>
              <a:t>CARI: VISUALIZATION</a:t>
            </a:r>
          </a:p>
        </p:txBody>
      </p:sp>
      <p:sp>
        <p:nvSpPr>
          <p:cNvPr id="6" name="TextBox 5">
            <a:extLst>
              <a:ext uri="{FF2B5EF4-FFF2-40B4-BE49-F238E27FC236}">
                <a16:creationId xmlns:a16="http://schemas.microsoft.com/office/drawing/2014/main" id="{93139031-E510-88FE-F582-BBF2762267A5}"/>
              </a:ext>
            </a:extLst>
          </p:cNvPr>
          <p:cNvSpPr txBox="1"/>
          <p:nvPr/>
        </p:nvSpPr>
        <p:spPr>
          <a:xfrm>
            <a:off x="5810886" y="1674674"/>
            <a:ext cx="6101714" cy="1754326"/>
          </a:xfrm>
          <a:prstGeom prst="rect">
            <a:avLst/>
          </a:prstGeom>
          <a:noFill/>
        </p:spPr>
        <p:txBody>
          <a:bodyPr wrap="square" rtlCol="1">
            <a:spAutoFit/>
          </a:body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The prevalence of food security can be presented in a bar chart diagram using the standard color codes to display the share of the population at different severity levels of food security. A bar chart allows the presentation of CARI results over time and compares geographical regions or population groups.</a:t>
            </a:r>
            <a:endParaRPr lang="ar-SY" dirty="0">
              <a:solidFill>
                <a:schemeClr val="accent1"/>
              </a:solidFill>
              <a:latin typeface="Open Sans" panose="020B0606030504020204" pitchFamily="34" charset="0"/>
              <a:ea typeface="Open Sans" panose="020B0606030504020204" pitchFamily="34" charset="0"/>
            </a:endParaRPr>
          </a:p>
        </p:txBody>
      </p:sp>
      <p:graphicFrame>
        <p:nvGraphicFramePr>
          <p:cNvPr id="2" name="Table 4">
            <a:extLst>
              <a:ext uri="{FF2B5EF4-FFF2-40B4-BE49-F238E27FC236}">
                <a16:creationId xmlns:a16="http://schemas.microsoft.com/office/drawing/2014/main" id="{FF638A0F-ED5C-DB44-F9E8-6C1DE1A1EB60}"/>
              </a:ext>
            </a:extLst>
          </p:cNvPr>
          <p:cNvGraphicFramePr>
            <a:graphicFrameLocks noGrp="1"/>
          </p:cNvGraphicFramePr>
          <p:nvPr>
            <p:extLst>
              <p:ext uri="{D42A27DB-BD31-4B8C-83A1-F6EECF244321}">
                <p14:modId xmlns:p14="http://schemas.microsoft.com/office/powerpoint/2010/main" val="1061882426"/>
              </p:ext>
            </p:extLst>
          </p:nvPr>
        </p:nvGraphicFramePr>
        <p:xfrm>
          <a:off x="5815105" y="3948405"/>
          <a:ext cx="5816600" cy="2093413"/>
        </p:xfrm>
        <a:graphic>
          <a:graphicData uri="http://schemas.openxmlformats.org/drawingml/2006/table">
            <a:tbl>
              <a:tblPr firstRow="1" bandRow="1">
                <a:tableStyleId>{5C22544A-7EE6-4342-B048-85BDC9FD1C3A}</a:tableStyleId>
              </a:tblPr>
              <a:tblGrid>
                <a:gridCol w="3462693">
                  <a:extLst>
                    <a:ext uri="{9D8B030D-6E8A-4147-A177-3AD203B41FA5}">
                      <a16:colId xmlns:a16="http://schemas.microsoft.com/office/drawing/2014/main" val="4223273434"/>
                    </a:ext>
                  </a:extLst>
                </a:gridCol>
                <a:gridCol w="2353907">
                  <a:extLst>
                    <a:ext uri="{9D8B030D-6E8A-4147-A177-3AD203B41FA5}">
                      <a16:colId xmlns:a16="http://schemas.microsoft.com/office/drawing/2014/main" val="536929797"/>
                    </a:ext>
                  </a:extLst>
                </a:gridCol>
              </a:tblGrid>
              <a:tr h="630373">
                <a:tc>
                  <a:txBody>
                    <a:bodyPr/>
                    <a:lstStyle/>
                    <a:p>
                      <a:pPr algn="ctr"/>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Food Security Classification</a:t>
                      </a:r>
                      <a:endParaRPr lang="fr-FR"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Color</a:t>
                      </a:r>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 Code (RGB)</a:t>
                      </a:r>
                      <a:endParaRPr lang="fr-FR"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4020163"/>
                  </a:ext>
                </a:extLst>
              </a:tr>
              <a:tr h="365216">
                <a:tc>
                  <a:txBody>
                    <a:bodyPr/>
                    <a:lstStyle/>
                    <a:p>
                      <a:r>
                        <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Food Secure</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D7D7"/>
                    </a:solidFill>
                  </a:tcPr>
                </a:tc>
                <a:tc>
                  <a:txBody>
                    <a:bodyPr/>
                    <a:lstStyle/>
                    <a:p>
                      <a:pPr algn="r"/>
                      <a:r>
                        <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255, 215, 215</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D7D7"/>
                    </a:solidFill>
                  </a:tcPr>
                </a:tc>
                <a:extLst>
                  <a:ext uri="{0D108BD9-81ED-4DB2-BD59-A6C34878D82A}">
                    <a16:rowId xmlns:a16="http://schemas.microsoft.com/office/drawing/2014/main" val="2172700283"/>
                  </a:ext>
                </a:extLst>
              </a:tr>
              <a:tr h="360213">
                <a:tc>
                  <a:txBody>
                    <a:bodyPr/>
                    <a:lstStyle/>
                    <a:p>
                      <a:r>
                        <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Marginally Food Secure</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6E6E"/>
                    </a:solidFill>
                  </a:tcPr>
                </a:tc>
                <a:tc>
                  <a:txBody>
                    <a:bodyPr/>
                    <a:lstStyle/>
                    <a:p>
                      <a:pPr algn="r"/>
                      <a:r>
                        <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255, 110, 110</a:t>
                      </a:r>
                      <a:endParaRPr lang="fr-FR"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6E6E"/>
                    </a:solidFill>
                  </a:tcPr>
                </a:tc>
                <a:extLst>
                  <a:ext uri="{0D108BD9-81ED-4DB2-BD59-A6C34878D82A}">
                    <a16:rowId xmlns:a16="http://schemas.microsoft.com/office/drawing/2014/main" val="3134665975"/>
                  </a:ext>
                </a:extLst>
              </a:tr>
              <a:tr h="365216">
                <a:tc>
                  <a:txBody>
                    <a:bodyPr/>
                    <a:lstStyle/>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Moderately Food Insecure</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70000"/>
                    </a:solidFill>
                  </a:tcPr>
                </a:tc>
                <a:tc>
                  <a:txBody>
                    <a:bodyPr/>
                    <a:lstStyle/>
                    <a:p>
                      <a:pPr algn="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215, 0, 0 </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D70000"/>
                    </a:solidFill>
                  </a:tcPr>
                </a:tc>
                <a:extLst>
                  <a:ext uri="{0D108BD9-81ED-4DB2-BD59-A6C34878D82A}">
                    <a16:rowId xmlns:a16="http://schemas.microsoft.com/office/drawing/2014/main" val="1067270146"/>
                  </a:ext>
                </a:extLst>
              </a:tr>
              <a:tr h="365216">
                <a:tc>
                  <a:txBody>
                    <a:bodyPr/>
                    <a:lstStyle/>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Severely Food Insecure</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pPr algn="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130, 0, 0</a:t>
                      </a:r>
                      <a:endParaRPr lang="fr-FR"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820000"/>
                    </a:solidFill>
                  </a:tcPr>
                </a:tc>
                <a:extLst>
                  <a:ext uri="{0D108BD9-81ED-4DB2-BD59-A6C34878D82A}">
                    <a16:rowId xmlns:a16="http://schemas.microsoft.com/office/drawing/2014/main" val="3160055105"/>
                  </a:ext>
                </a:extLst>
              </a:tr>
            </a:tbl>
          </a:graphicData>
        </a:graphic>
      </p:graphicFrame>
      <p:graphicFrame>
        <p:nvGraphicFramePr>
          <p:cNvPr id="4" name="Chart 3">
            <a:extLst>
              <a:ext uri="{FF2B5EF4-FFF2-40B4-BE49-F238E27FC236}">
                <a16:creationId xmlns:a16="http://schemas.microsoft.com/office/drawing/2014/main" id="{2E492D21-B592-B5F6-D20E-DF738558800E}"/>
              </a:ext>
            </a:extLst>
          </p:cNvPr>
          <p:cNvGraphicFramePr>
            <a:graphicFrameLocks/>
          </p:cNvGraphicFramePr>
          <p:nvPr>
            <p:extLst>
              <p:ext uri="{D42A27DB-BD31-4B8C-83A1-F6EECF244321}">
                <p14:modId xmlns:p14="http://schemas.microsoft.com/office/powerpoint/2010/main" val="1488971537"/>
              </p:ext>
            </p:extLst>
          </p:nvPr>
        </p:nvGraphicFramePr>
        <p:xfrm>
          <a:off x="560295" y="1491043"/>
          <a:ext cx="5041608" cy="3129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CARI with ECMEN: </a:t>
            </a:r>
            <a:r>
              <a:rPr lang="fr-FR" sz="3600" b="0" kern="1400" spc="230" dirty="0">
                <a:solidFill>
                  <a:schemeClr val="tx1"/>
                </a:solidFill>
                <a:latin typeface="HALDEN SOLID" pitchFamily="2" charset="0"/>
              </a:rPr>
              <a:t>Console </a:t>
            </a:r>
            <a:r>
              <a:rPr lang="fr-FR" sz="3600" b="0" kern="1400" spc="230" dirty="0" err="1">
                <a:solidFill>
                  <a:schemeClr val="tx1"/>
                </a:solidFill>
                <a:latin typeface="HALDEN SOLID" pitchFamily="2" charset="0"/>
              </a:rPr>
              <a:t>Indicators</a:t>
            </a:r>
            <a:r>
              <a:rPr lang="fr-FR" sz="3600" b="0" kern="1400" spc="230" dirty="0">
                <a:solidFill>
                  <a:schemeClr val="tx1"/>
                </a:solidFill>
                <a:latin typeface="HALDEN SOLID" pitchFamily="2" charset="0"/>
              </a:rPr>
              <a:t>, % Population Distribution Table</a:t>
            </a:r>
            <a:endParaRPr lang="en-GB" sz="3600" b="0" kern="1400" spc="230" dirty="0">
              <a:solidFill>
                <a:schemeClr val="tx1"/>
              </a:solidFill>
              <a:latin typeface="HALDEN SOLID" pitchFamily="2" charset="0"/>
            </a:endParaRPr>
          </a:p>
        </p:txBody>
      </p:sp>
      <p:sp>
        <p:nvSpPr>
          <p:cNvPr id="4" name="TextBox 3">
            <a:extLst>
              <a:ext uri="{FF2B5EF4-FFF2-40B4-BE49-F238E27FC236}">
                <a16:creationId xmlns:a16="http://schemas.microsoft.com/office/drawing/2014/main" id="{D8B49CDC-2D28-B12F-B6DA-1AFAFB222D14}"/>
              </a:ext>
            </a:extLst>
          </p:cNvPr>
          <p:cNvSpPr txBox="1"/>
          <p:nvPr/>
        </p:nvSpPr>
        <p:spPr>
          <a:xfrm>
            <a:off x="799644" y="1941322"/>
            <a:ext cx="10887075" cy="1754326"/>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Below are some example statements which can be made about the severely food-insecure households shown in the table: </a:t>
            </a:r>
          </a:p>
          <a:p>
            <a:r>
              <a:rPr lang="en-US" dirty="0">
                <a:latin typeface="Open Sans" panose="020B0606030504020204" pitchFamily="34" charset="0"/>
                <a:ea typeface="Open Sans" panose="020B0606030504020204" pitchFamily="34" charset="0"/>
                <a:cs typeface="Open Sans" panose="020B0606030504020204" pitchFamily="34" charset="0"/>
              </a:rPr>
              <a:t>• Overall, 100% of the severely food insecure households have economic capacity below the MEB. </a:t>
            </a:r>
          </a:p>
          <a:p>
            <a:r>
              <a:rPr lang="en-US" dirty="0">
                <a:latin typeface="Open Sans" panose="020B0606030504020204" pitchFamily="34" charset="0"/>
                <a:ea typeface="Open Sans" panose="020B0606030504020204" pitchFamily="34" charset="0"/>
                <a:cs typeface="Open Sans" panose="020B0606030504020204" pitchFamily="34" charset="0"/>
              </a:rPr>
              <a:t>• Almost 63% of those severely food insecure households have economic capacity below the SMEB. </a:t>
            </a:r>
          </a:p>
          <a:p>
            <a:r>
              <a:rPr lang="en-US" dirty="0">
                <a:latin typeface="Open Sans" panose="020B0606030504020204" pitchFamily="34" charset="0"/>
                <a:ea typeface="Open Sans" panose="020B0606030504020204" pitchFamily="34" charset="0"/>
                <a:cs typeface="Open Sans" panose="020B0606030504020204" pitchFamily="34" charset="0"/>
              </a:rPr>
              <a:t>• 25% of the severely food insecure households have borderline consumption, however, are have economic capacity below the SMEB and applying emergency coping strategies.</a:t>
            </a:r>
            <a:endParaRPr lang="ar-SY" dirty="0">
              <a:latin typeface="Open Sans" panose="020B0606030504020204" pitchFamily="34" charset="0"/>
              <a:ea typeface="Open Sans" panose="020B0606030504020204" pitchFamily="34" charset="0"/>
            </a:endParaRPr>
          </a:p>
        </p:txBody>
      </p:sp>
      <p:graphicFrame>
        <p:nvGraphicFramePr>
          <p:cNvPr id="2" name="Table 1">
            <a:extLst>
              <a:ext uri="{FF2B5EF4-FFF2-40B4-BE49-F238E27FC236}">
                <a16:creationId xmlns:a16="http://schemas.microsoft.com/office/drawing/2014/main" id="{C6547A11-C914-6FB4-1BBC-0FCBE0A19612}"/>
              </a:ext>
            </a:extLst>
          </p:cNvPr>
          <p:cNvGraphicFramePr>
            <a:graphicFrameLocks noGrp="1"/>
          </p:cNvGraphicFramePr>
          <p:nvPr>
            <p:extLst>
              <p:ext uri="{D42A27DB-BD31-4B8C-83A1-F6EECF244321}">
                <p14:modId xmlns:p14="http://schemas.microsoft.com/office/powerpoint/2010/main" val="2813240100"/>
              </p:ext>
            </p:extLst>
          </p:nvPr>
        </p:nvGraphicFramePr>
        <p:xfrm>
          <a:off x="1018721" y="3977892"/>
          <a:ext cx="10667998" cy="1547493"/>
        </p:xfrm>
        <a:graphic>
          <a:graphicData uri="http://schemas.openxmlformats.org/drawingml/2006/table">
            <a:tbl>
              <a:tblPr/>
              <a:tblGrid>
                <a:gridCol w="1737033">
                  <a:extLst>
                    <a:ext uri="{9D8B030D-6E8A-4147-A177-3AD203B41FA5}">
                      <a16:colId xmlns:a16="http://schemas.microsoft.com/office/drawing/2014/main" val="2927391565"/>
                    </a:ext>
                  </a:extLst>
                </a:gridCol>
                <a:gridCol w="278581">
                  <a:extLst>
                    <a:ext uri="{9D8B030D-6E8A-4147-A177-3AD203B41FA5}">
                      <a16:colId xmlns:a16="http://schemas.microsoft.com/office/drawing/2014/main" val="1745567521"/>
                    </a:ext>
                  </a:extLst>
                </a:gridCol>
                <a:gridCol w="540774">
                  <a:extLst>
                    <a:ext uri="{9D8B030D-6E8A-4147-A177-3AD203B41FA5}">
                      <a16:colId xmlns:a16="http://schemas.microsoft.com/office/drawing/2014/main" val="2747380213"/>
                    </a:ext>
                  </a:extLst>
                </a:gridCol>
                <a:gridCol w="540774">
                  <a:extLst>
                    <a:ext uri="{9D8B030D-6E8A-4147-A177-3AD203B41FA5}">
                      <a16:colId xmlns:a16="http://schemas.microsoft.com/office/drawing/2014/main" val="1462280901"/>
                    </a:ext>
                  </a:extLst>
                </a:gridCol>
                <a:gridCol w="540774">
                  <a:extLst>
                    <a:ext uri="{9D8B030D-6E8A-4147-A177-3AD203B41FA5}">
                      <a16:colId xmlns:a16="http://schemas.microsoft.com/office/drawing/2014/main" val="4020766027"/>
                    </a:ext>
                  </a:extLst>
                </a:gridCol>
                <a:gridCol w="540774">
                  <a:extLst>
                    <a:ext uri="{9D8B030D-6E8A-4147-A177-3AD203B41FA5}">
                      <a16:colId xmlns:a16="http://schemas.microsoft.com/office/drawing/2014/main" val="2194932483"/>
                    </a:ext>
                  </a:extLst>
                </a:gridCol>
                <a:gridCol w="586128">
                  <a:extLst>
                    <a:ext uri="{9D8B030D-6E8A-4147-A177-3AD203B41FA5}">
                      <a16:colId xmlns:a16="http://schemas.microsoft.com/office/drawing/2014/main" val="3252058581"/>
                    </a:ext>
                  </a:extLst>
                </a:gridCol>
                <a:gridCol w="586128">
                  <a:extLst>
                    <a:ext uri="{9D8B030D-6E8A-4147-A177-3AD203B41FA5}">
                      <a16:colId xmlns:a16="http://schemas.microsoft.com/office/drawing/2014/main" val="3517891228"/>
                    </a:ext>
                  </a:extLst>
                </a:gridCol>
                <a:gridCol w="586128">
                  <a:extLst>
                    <a:ext uri="{9D8B030D-6E8A-4147-A177-3AD203B41FA5}">
                      <a16:colId xmlns:a16="http://schemas.microsoft.com/office/drawing/2014/main" val="761816314"/>
                    </a:ext>
                  </a:extLst>
                </a:gridCol>
                <a:gridCol w="586128">
                  <a:extLst>
                    <a:ext uri="{9D8B030D-6E8A-4147-A177-3AD203B41FA5}">
                      <a16:colId xmlns:a16="http://schemas.microsoft.com/office/drawing/2014/main" val="476690984"/>
                    </a:ext>
                  </a:extLst>
                </a:gridCol>
                <a:gridCol w="359358">
                  <a:extLst>
                    <a:ext uri="{9D8B030D-6E8A-4147-A177-3AD203B41FA5}">
                      <a16:colId xmlns:a16="http://schemas.microsoft.com/office/drawing/2014/main" val="1971944044"/>
                    </a:ext>
                  </a:extLst>
                </a:gridCol>
                <a:gridCol w="540774">
                  <a:extLst>
                    <a:ext uri="{9D8B030D-6E8A-4147-A177-3AD203B41FA5}">
                      <a16:colId xmlns:a16="http://schemas.microsoft.com/office/drawing/2014/main" val="3737302671"/>
                    </a:ext>
                  </a:extLst>
                </a:gridCol>
                <a:gridCol w="540774">
                  <a:extLst>
                    <a:ext uri="{9D8B030D-6E8A-4147-A177-3AD203B41FA5}">
                      <a16:colId xmlns:a16="http://schemas.microsoft.com/office/drawing/2014/main" val="1407088912"/>
                    </a:ext>
                  </a:extLst>
                </a:gridCol>
                <a:gridCol w="540774">
                  <a:extLst>
                    <a:ext uri="{9D8B030D-6E8A-4147-A177-3AD203B41FA5}">
                      <a16:colId xmlns:a16="http://schemas.microsoft.com/office/drawing/2014/main" val="4000147971"/>
                    </a:ext>
                  </a:extLst>
                </a:gridCol>
                <a:gridCol w="540774">
                  <a:extLst>
                    <a:ext uri="{9D8B030D-6E8A-4147-A177-3AD203B41FA5}">
                      <a16:colId xmlns:a16="http://schemas.microsoft.com/office/drawing/2014/main" val="1926687228"/>
                    </a:ext>
                  </a:extLst>
                </a:gridCol>
                <a:gridCol w="540774">
                  <a:extLst>
                    <a:ext uri="{9D8B030D-6E8A-4147-A177-3AD203B41FA5}">
                      <a16:colId xmlns:a16="http://schemas.microsoft.com/office/drawing/2014/main" val="2216971176"/>
                    </a:ext>
                  </a:extLst>
                </a:gridCol>
                <a:gridCol w="540774">
                  <a:extLst>
                    <a:ext uri="{9D8B030D-6E8A-4147-A177-3AD203B41FA5}">
                      <a16:colId xmlns:a16="http://schemas.microsoft.com/office/drawing/2014/main" val="1630615358"/>
                    </a:ext>
                  </a:extLst>
                </a:gridCol>
                <a:gridCol w="540774">
                  <a:extLst>
                    <a:ext uri="{9D8B030D-6E8A-4147-A177-3AD203B41FA5}">
                      <a16:colId xmlns:a16="http://schemas.microsoft.com/office/drawing/2014/main" val="1018495787"/>
                    </a:ext>
                  </a:extLst>
                </a:gridCol>
              </a:tblGrid>
              <a:tr h="258068">
                <a:tc rowSpan="3" gridSpan="2">
                  <a:txBody>
                    <a:bodyPr/>
                    <a:lstStyle/>
                    <a:p>
                      <a:pPr algn="ctr" fontAlgn="b"/>
                      <a:endParaRPr lang="fr-FR" sz="1100" b="0" i="0" u="none" strike="noStrike" dirty="0">
                        <a:solidFill>
                          <a:srgbClr val="000000"/>
                        </a:solidFill>
                        <a:effectLst/>
                        <a:latin typeface="Open Sans" panose="020B0606030504020204" pitchFamily="34" charset="0"/>
                      </a:endParaRPr>
                    </a:p>
                  </a:txBody>
                  <a:tcPr marL="5748" marR="5748" marT="5748" marB="0" anchor="b">
                    <a:lnL>
                      <a:noFill/>
                    </a:lnL>
                    <a:lnR w="28575" cap="flat" cmpd="sng" algn="ctr">
                      <a:solidFill>
                        <a:srgbClr val="B2B2B2"/>
                      </a:solidFill>
                      <a:prstDash val="solid"/>
                      <a:round/>
                      <a:headEnd type="none" w="med" len="med"/>
                      <a:tailEnd type="none" w="med" len="med"/>
                    </a:lnR>
                    <a:lnT>
                      <a:noFill/>
                    </a:lnT>
                    <a:lnB w="28575" cap="flat" cmpd="sng" algn="ctr">
                      <a:solidFill>
                        <a:srgbClr val="B2B2B2"/>
                      </a:solidFill>
                      <a:prstDash val="solid"/>
                      <a:round/>
                      <a:headEnd type="none" w="med" len="med"/>
                      <a:tailEnd type="none" w="med" len="med"/>
                    </a:lnB>
                  </a:tcPr>
                </a:tc>
                <a:tc rowSpan="3" hMerge="1">
                  <a:txBody>
                    <a:bodyPr/>
                    <a:lstStyle/>
                    <a:p>
                      <a:endParaRPr lang="fr-FR"/>
                    </a:p>
                  </a:txBody>
                  <a:tcPr/>
                </a:tc>
                <a:tc gridSpan="4">
                  <a:txBody>
                    <a:bodyPr/>
                    <a:lstStyle/>
                    <a:p>
                      <a:pPr algn="ctr" fontAlgn="b"/>
                      <a:r>
                        <a:rPr lang="fr-FR" sz="1100" b="1" i="0" u="none" strike="noStrike" dirty="0">
                          <a:solidFill>
                            <a:srgbClr val="000000"/>
                          </a:solidFill>
                          <a:effectLst/>
                          <a:latin typeface="Open Sans" panose="020B0606030504020204" pitchFamily="34" charset="0"/>
                        </a:rPr>
                        <a:t>FCS Acceptable (1)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FCS Acceptable and </a:t>
                      </a:r>
                      <a:r>
                        <a:rPr lang="en-GB" sz="1100" b="1" i="0" u="none" strike="noStrike" dirty="0" err="1">
                          <a:solidFill>
                            <a:srgbClr val="000000"/>
                          </a:solidFill>
                          <a:effectLst/>
                          <a:latin typeface="Open Sans" panose="020B0606030504020204" pitchFamily="34" charset="0"/>
                        </a:rPr>
                        <a:t>rCSI</a:t>
                      </a:r>
                      <a:r>
                        <a:rPr lang="en-GB" sz="1100" b="1" i="0" u="none" strike="noStrike" dirty="0">
                          <a:solidFill>
                            <a:srgbClr val="000000"/>
                          </a:solidFill>
                          <a:effectLst/>
                          <a:latin typeface="Open Sans" panose="020B0606030504020204" pitchFamily="34" charset="0"/>
                        </a:rPr>
                        <a:t> &gt;= 4 (2)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100" b="1" i="0" u="none" strike="noStrike" dirty="0">
                          <a:solidFill>
                            <a:srgbClr val="000000"/>
                          </a:solidFill>
                          <a:effectLst/>
                          <a:latin typeface="Open Sans" panose="020B0606030504020204" pitchFamily="34" charset="0"/>
                        </a:rPr>
                        <a:t>FCS Borderline (3)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100" b="1" i="0" u="none" strike="noStrike" dirty="0">
                          <a:solidFill>
                            <a:srgbClr val="000000"/>
                          </a:solidFill>
                          <a:effectLst/>
                          <a:latin typeface="Open Sans" panose="020B0606030504020204" pitchFamily="34" charset="0"/>
                        </a:rPr>
                        <a:t>FCS Poor (4)</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29766644"/>
                  </a:ext>
                </a:extLst>
              </a:tr>
              <a:tr h="257153">
                <a:tc gridSpan="2" vMerge="1">
                  <a:txBody>
                    <a:bodyPr/>
                    <a:lstStyle/>
                    <a:p>
                      <a:endParaRPr lang="fr-FR"/>
                    </a:p>
                  </a:txBody>
                  <a:tcPr/>
                </a:tc>
                <a:tc hMerge="1" v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5633583"/>
                  </a:ext>
                </a:extLst>
              </a:tr>
              <a:tr h="258068">
                <a:tc gridSpan="2" vMerge="1">
                  <a:txBody>
                    <a:bodyPr/>
                    <a:lstStyle/>
                    <a:p>
                      <a:endParaRPr lang="fr-FR"/>
                    </a:p>
                  </a:txBody>
                  <a:tcPr/>
                </a:tc>
                <a:tc hMerge="1" vMerge="1">
                  <a:txBody>
                    <a:bodyPr/>
                    <a:lstStyle/>
                    <a:p>
                      <a:endParaRPr lang="fr-FR"/>
                    </a:p>
                  </a:txBody>
                  <a:tcPr/>
                </a:tc>
                <a:tc>
                  <a:txBody>
                    <a:bodyPr/>
                    <a:lstStyle/>
                    <a:p>
                      <a:pPr algn="ctr"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1713793876"/>
                  </a:ext>
                </a:extLst>
              </a:tr>
              <a:tr h="258068">
                <a:tc rowSpan="3">
                  <a:txBody>
                    <a:bodyPr/>
                    <a:lstStyle/>
                    <a:p>
                      <a:pPr algn="ctr" fontAlgn="b"/>
                      <a:r>
                        <a:rPr lang="en-GB" sz="1050" b="0" i="0" u="none" strike="noStrike" dirty="0">
                          <a:solidFill>
                            <a:srgbClr val="000000"/>
                          </a:solidFill>
                          <a:effectLst/>
                          <a:latin typeface="Open Sans" panose="020B0606030504020204" pitchFamily="34" charset="0"/>
                        </a:rPr>
                        <a:t>Economic Vulnerability Groups (Economic Capacity to Meet Essential Needs)</a:t>
                      </a:r>
                    </a:p>
                  </a:txBody>
                  <a:tcPr marL="5748" marR="5748" marT="5748" marB="0" anchor="ctr">
                    <a:lnL w="6350" cap="flat" cmpd="sng" algn="ctr">
                      <a:solidFill>
                        <a:srgbClr val="A5A5A5"/>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Open Sans" panose="020B0606030504020204" pitchFamily="34" charset="0"/>
                        </a:rPr>
                        <a:t>6.8%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fontAlgn="b"/>
                      <a:r>
                        <a:rPr lang="fr-FR" sz="1000" b="0" i="0" u="none" strike="noStrike" dirty="0">
                          <a:solidFill>
                            <a:srgbClr val="000000"/>
                          </a:solidFill>
                          <a:effectLst/>
                          <a:latin typeface="Open Sans" panose="020B0606030504020204" pitchFamily="34" charset="0"/>
                        </a:rPr>
                        <a:t>12.8%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fontAlgn="b"/>
                      <a:r>
                        <a:rPr lang="fr-FR" sz="1000" b="0" i="0" u="none" strike="noStrike">
                          <a:solidFill>
                            <a:srgbClr val="000000"/>
                          </a:solidFill>
                          <a:effectLst/>
                          <a:latin typeface="Open Sans" panose="020B0606030504020204" pitchFamily="34" charset="0"/>
                        </a:rPr>
                        <a:t>1.9%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000000"/>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000000"/>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1.7%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000000"/>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4.9%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FFFFFF"/>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extLst>
                  <a:ext uri="{0D108BD9-81ED-4DB2-BD59-A6C34878D82A}">
                    <a16:rowId xmlns:a16="http://schemas.microsoft.com/office/drawing/2014/main" val="2966258351"/>
                  </a:ext>
                </a:extLst>
              </a:tr>
              <a:tr h="258068">
                <a:tc vMerge="1">
                  <a:txBody>
                    <a:bodyPr/>
                    <a:lstStyle/>
                    <a:p>
                      <a:endParaRPr lang="fr-FR"/>
                    </a:p>
                  </a:txBody>
                  <a:tcPr/>
                </a:tc>
                <a:tc>
                  <a:txBody>
                    <a:bodyPr/>
                    <a:lstStyle/>
                    <a:p>
                      <a:pPr algn="ctr" fontAlgn="b"/>
                      <a:r>
                        <a:rPr lang="fr-FR" sz="100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3.1%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7.1%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dirty="0">
                          <a:solidFill>
                            <a:srgbClr val="000000"/>
                          </a:solidFill>
                          <a:effectLst/>
                          <a:latin typeface="Open Sans" panose="020B0606030504020204" pitchFamily="34" charset="0"/>
                        </a:rPr>
                        <a:t>3.0%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1.2%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3.4%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tc>
                  <a:txBody>
                    <a:bodyPr/>
                    <a:lstStyle/>
                    <a:p>
                      <a:pPr algn="ctr" fontAlgn="b"/>
                      <a:r>
                        <a:rPr lang="fr-FR" sz="1000" b="0" i="0" u="none" strike="noStrike" dirty="0">
                          <a:solidFill>
                            <a:srgbClr val="FFFFFF"/>
                          </a:solidFill>
                          <a:effectLst/>
                          <a:latin typeface="Open Sans" panose="020B0606030504020204" pitchFamily="34" charset="0"/>
                        </a:rPr>
                        <a:t>3.8%</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extLst>
                  <a:ext uri="{0D108BD9-81ED-4DB2-BD59-A6C34878D82A}">
                    <a16:rowId xmlns:a16="http://schemas.microsoft.com/office/drawing/2014/main" val="3331746677"/>
                  </a:ext>
                </a:extLst>
              </a:tr>
              <a:tr h="258068">
                <a:tc vMerge="1">
                  <a:txBody>
                    <a:bodyPr/>
                    <a:lstStyle/>
                    <a:p>
                      <a:endParaRPr lang="fr-FR"/>
                    </a:p>
                  </a:txBody>
                  <a:tcPr/>
                </a:tc>
                <a:tc>
                  <a:txBody>
                    <a:bodyPr/>
                    <a:lstStyle/>
                    <a:p>
                      <a:pPr algn="ctr" fontAlgn="b"/>
                      <a:r>
                        <a:rPr lang="fr-FR" sz="1000" b="0" i="0" u="none" strike="noStrike" dirty="0">
                          <a:solidFill>
                            <a:srgbClr val="000000"/>
                          </a:solidFill>
                          <a:effectLst/>
                          <a:latin typeface="Open Sans" panose="020B0606030504020204" pitchFamily="34" charset="0"/>
                        </a:rPr>
                        <a:t>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Open Sans" panose="020B0606030504020204" pitchFamily="34" charset="0"/>
                        </a:rPr>
                        <a:t>3.7%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000000"/>
                          </a:solidFill>
                          <a:effectLst/>
                          <a:latin typeface="Open Sans" panose="020B0606030504020204" pitchFamily="34" charset="0"/>
                        </a:rPr>
                        <a:t>2.3%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000000"/>
                          </a:solidFill>
                          <a:effectLst/>
                          <a:latin typeface="Open Sans" panose="020B0606030504020204" pitchFamily="34" charset="0"/>
                        </a:rPr>
                        <a:t>6.9%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FFFFFF"/>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000000"/>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00" b="0" i="0" u="none" strike="noStrike">
                          <a:solidFill>
                            <a:srgbClr val="FFFFFF"/>
                          </a:solidFill>
                          <a:effectLst/>
                          <a:latin typeface="Open Sans" panose="020B0606030504020204" pitchFamily="34" charset="0"/>
                        </a:rPr>
                        <a:t>2.5%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a:solidFill>
                            <a:srgbClr val="FFFFFF"/>
                          </a:solidFill>
                          <a:effectLst/>
                          <a:latin typeface="Open Sans" panose="020B0606030504020204" pitchFamily="34" charset="0"/>
                        </a:rPr>
                        <a:t>4.8%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000" b="0" i="0" u="none" strike="noStrike">
                          <a:solidFill>
                            <a:srgbClr val="FFFFFF"/>
                          </a:solidFill>
                          <a:effectLst/>
                          <a:latin typeface="Open Sans" panose="020B0606030504020204" pitchFamily="34" charset="0"/>
                        </a:rPr>
                        <a:t>2.2%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00" b="0" i="0" u="none" strike="noStrike" dirty="0">
                          <a:solidFill>
                            <a:srgbClr val="FFFFFF"/>
                          </a:solidFill>
                          <a:effectLst/>
                          <a:latin typeface="Open Sans" panose="020B0606030504020204" pitchFamily="34" charset="0"/>
                        </a:rPr>
                        <a:t>3.1%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000" b="0" i="0" u="none" strike="noStrike" dirty="0">
                          <a:solidFill>
                            <a:srgbClr val="FFFFFF"/>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000" b="0" i="0" u="none" strike="noStrike" dirty="0">
                          <a:solidFill>
                            <a:srgbClr val="FFFFFF"/>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2870447268"/>
                  </a:ext>
                </a:extLst>
              </a:tr>
            </a:tbl>
          </a:graphicData>
        </a:graphic>
      </p:graphicFrame>
    </p:spTree>
    <p:extLst>
      <p:ext uri="{BB962C8B-B14F-4D97-AF65-F5344CB8AC3E}">
        <p14:creationId xmlns:p14="http://schemas.microsoft.com/office/powerpoint/2010/main" val="652382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200" b="0" kern="1400" spc="230">
                <a:solidFill>
                  <a:schemeClr val="tx1"/>
                </a:solidFill>
                <a:latin typeface="HALDEN SOLID" pitchFamily="2" charset="0"/>
              </a:rPr>
              <a:t>CARI with FES: </a:t>
            </a:r>
            <a:r>
              <a:rPr lang="fr-FR" sz="3200" b="0" kern="1400" spc="230">
                <a:solidFill>
                  <a:schemeClr val="tx1"/>
                </a:solidFill>
                <a:latin typeface="HALDEN SOLID" pitchFamily="2" charset="0"/>
              </a:rPr>
              <a:t>Console </a:t>
            </a:r>
            <a:r>
              <a:rPr lang="fr-FR" sz="3200" b="0" kern="1400" spc="230" err="1">
                <a:solidFill>
                  <a:schemeClr val="tx1"/>
                </a:solidFill>
                <a:latin typeface="HALDEN SOLID" pitchFamily="2" charset="0"/>
              </a:rPr>
              <a:t>indicators</a:t>
            </a:r>
            <a:r>
              <a:rPr lang="fr-FR" sz="3200" b="0" kern="1400" spc="230">
                <a:solidFill>
                  <a:schemeClr val="tx1"/>
                </a:solidFill>
                <a:latin typeface="HALDEN SOLID" pitchFamily="2" charset="0"/>
              </a:rPr>
              <a:t>, % population distribution table </a:t>
            </a:r>
            <a:br>
              <a:rPr lang="fr-FR" sz="3600" b="0" kern="1400" spc="230">
                <a:solidFill>
                  <a:schemeClr val="tx1"/>
                </a:solidFill>
                <a:latin typeface="HALDEN SOLID" pitchFamily="2" charset="0"/>
              </a:rPr>
            </a:br>
            <a:endParaRPr lang="en-GB" sz="3600" b="0" kern="1400" spc="230">
              <a:solidFill>
                <a:schemeClr val="tx1"/>
              </a:solidFill>
              <a:latin typeface="HALDEN SOLID" pitchFamily="2" charset="0"/>
            </a:endParaRPr>
          </a:p>
        </p:txBody>
      </p:sp>
      <p:sp>
        <p:nvSpPr>
          <p:cNvPr id="4" name="TextBox 3">
            <a:extLst>
              <a:ext uri="{FF2B5EF4-FFF2-40B4-BE49-F238E27FC236}">
                <a16:creationId xmlns:a16="http://schemas.microsoft.com/office/drawing/2014/main" id="{8A361C1B-8710-9912-B45D-051A6A292172}"/>
              </a:ext>
            </a:extLst>
          </p:cNvPr>
          <p:cNvSpPr txBox="1"/>
          <p:nvPr/>
        </p:nvSpPr>
        <p:spPr>
          <a:xfrm>
            <a:off x="895215" y="1860888"/>
            <a:ext cx="9686925" cy="923330"/>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rPr>
              <a:t>The population distribution table is useful for generating a high-level analytical narrative to accompany the console. However, this is not a substitute for traditional techniques for reporting on the indicators contained in the console. </a:t>
            </a:r>
            <a:endParaRPr lang="ar-SY">
              <a:latin typeface="Open Sans" panose="020B0606030504020204" pitchFamily="34" charset="0"/>
              <a:ea typeface="Open Sans" panose="020B0606030504020204" pitchFamily="34" charset="0"/>
            </a:endParaRPr>
          </a:p>
        </p:txBody>
      </p:sp>
      <p:graphicFrame>
        <p:nvGraphicFramePr>
          <p:cNvPr id="3" name="Table 2">
            <a:extLst>
              <a:ext uri="{FF2B5EF4-FFF2-40B4-BE49-F238E27FC236}">
                <a16:creationId xmlns:a16="http://schemas.microsoft.com/office/drawing/2014/main" id="{DD834FB4-26C2-8AF5-B8D5-D040082C3A02}"/>
              </a:ext>
            </a:extLst>
          </p:cNvPr>
          <p:cNvGraphicFramePr>
            <a:graphicFrameLocks noGrp="1"/>
          </p:cNvGraphicFramePr>
          <p:nvPr>
            <p:extLst>
              <p:ext uri="{D42A27DB-BD31-4B8C-83A1-F6EECF244321}">
                <p14:modId xmlns:p14="http://schemas.microsoft.com/office/powerpoint/2010/main" val="4087996733"/>
              </p:ext>
            </p:extLst>
          </p:nvPr>
        </p:nvGraphicFramePr>
        <p:xfrm>
          <a:off x="973136" y="3136106"/>
          <a:ext cx="10668005" cy="1666416"/>
        </p:xfrm>
        <a:graphic>
          <a:graphicData uri="http://schemas.openxmlformats.org/drawingml/2006/table">
            <a:tbl>
              <a:tblPr/>
              <a:tblGrid>
                <a:gridCol w="1737033">
                  <a:extLst>
                    <a:ext uri="{9D8B030D-6E8A-4147-A177-3AD203B41FA5}">
                      <a16:colId xmlns:a16="http://schemas.microsoft.com/office/drawing/2014/main" val="1077150778"/>
                    </a:ext>
                  </a:extLst>
                </a:gridCol>
                <a:gridCol w="278581">
                  <a:extLst>
                    <a:ext uri="{9D8B030D-6E8A-4147-A177-3AD203B41FA5}">
                      <a16:colId xmlns:a16="http://schemas.microsoft.com/office/drawing/2014/main" val="2391044713"/>
                    </a:ext>
                  </a:extLst>
                </a:gridCol>
                <a:gridCol w="516194">
                  <a:extLst>
                    <a:ext uri="{9D8B030D-6E8A-4147-A177-3AD203B41FA5}">
                      <a16:colId xmlns:a16="http://schemas.microsoft.com/office/drawing/2014/main" val="1230074561"/>
                    </a:ext>
                  </a:extLst>
                </a:gridCol>
                <a:gridCol w="516194">
                  <a:extLst>
                    <a:ext uri="{9D8B030D-6E8A-4147-A177-3AD203B41FA5}">
                      <a16:colId xmlns:a16="http://schemas.microsoft.com/office/drawing/2014/main" val="331528155"/>
                    </a:ext>
                  </a:extLst>
                </a:gridCol>
                <a:gridCol w="499807">
                  <a:extLst>
                    <a:ext uri="{9D8B030D-6E8A-4147-A177-3AD203B41FA5}">
                      <a16:colId xmlns:a16="http://schemas.microsoft.com/office/drawing/2014/main" val="2253489282"/>
                    </a:ext>
                  </a:extLst>
                </a:gridCol>
                <a:gridCol w="516194">
                  <a:extLst>
                    <a:ext uri="{9D8B030D-6E8A-4147-A177-3AD203B41FA5}">
                      <a16:colId xmlns:a16="http://schemas.microsoft.com/office/drawing/2014/main" val="3484336628"/>
                    </a:ext>
                  </a:extLst>
                </a:gridCol>
                <a:gridCol w="434258">
                  <a:extLst>
                    <a:ext uri="{9D8B030D-6E8A-4147-A177-3AD203B41FA5}">
                      <a16:colId xmlns:a16="http://schemas.microsoft.com/office/drawing/2014/main" val="2875639250"/>
                    </a:ext>
                  </a:extLst>
                </a:gridCol>
                <a:gridCol w="516194">
                  <a:extLst>
                    <a:ext uri="{9D8B030D-6E8A-4147-A177-3AD203B41FA5}">
                      <a16:colId xmlns:a16="http://schemas.microsoft.com/office/drawing/2014/main" val="2552103669"/>
                    </a:ext>
                  </a:extLst>
                </a:gridCol>
                <a:gridCol w="565355">
                  <a:extLst>
                    <a:ext uri="{9D8B030D-6E8A-4147-A177-3AD203B41FA5}">
                      <a16:colId xmlns:a16="http://schemas.microsoft.com/office/drawing/2014/main" val="1972092339"/>
                    </a:ext>
                  </a:extLst>
                </a:gridCol>
                <a:gridCol w="565355">
                  <a:extLst>
                    <a:ext uri="{9D8B030D-6E8A-4147-A177-3AD203B41FA5}">
                      <a16:colId xmlns:a16="http://schemas.microsoft.com/office/drawing/2014/main" val="2865417129"/>
                    </a:ext>
                  </a:extLst>
                </a:gridCol>
                <a:gridCol w="565355">
                  <a:extLst>
                    <a:ext uri="{9D8B030D-6E8A-4147-A177-3AD203B41FA5}">
                      <a16:colId xmlns:a16="http://schemas.microsoft.com/office/drawing/2014/main" val="2834957068"/>
                    </a:ext>
                  </a:extLst>
                </a:gridCol>
                <a:gridCol w="565355">
                  <a:extLst>
                    <a:ext uri="{9D8B030D-6E8A-4147-A177-3AD203B41FA5}">
                      <a16:colId xmlns:a16="http://schemas.microsoft.com/office/drawing/2014/main" val="3499347527"/>
                    </a:ext>
                  </a:extLst>
                </a:gridCol>
                <a:gridCol w="565355">
                  <a:extLst>
                    <a:ext uri="{9D8B030D-6E8A-4147-A177-3AD203B41FA5}">
                      <a16:colId xmlns:a16="http://schemas.microsoft.com/office/drawing/2014/main" val="1731250141"/>
                    </a:ext>
                  </a:extLst>
                </a:gridCol>
                <a:gridCol w="565355">
                  <a:extLst>
                    <a:ext uri="{9D8B030D-6E8A-4147-A177-3AD203B41FA5}">
                      <a16:colId xmlns:a16="http://schemas.microsoft.com/office/drawing/2014/main" val="2873758806"/>
                    </a:ext>
                  </a:extLst>
                </a:gridCol>
                <a:gridCol w="565355">
                  <a:extLst>
                    <a:ext uri="{9D8B030D-6E8A-4147-A177-3AD203B41FA5}">
                      <a16:colId xmlns:a16="http://schemas.microsoft.com/office/drawing/2014/main" val="2411740101"/>
                    </a:ext>
                  </a:extLst>
                </a:gridCol>
                <a:gridCol w="565355">
                  <a:extLst>
                    <a:ext uri="{9D8B030D-6E8A-4147-A177-3AD203B41FA5}">
                      <a16:colId xmlns:a16="http://schemas.microsoft.com/office/drawing/2014/main" val="2717868361"/>
                    </a:ext>
                  </a:extLst>
                </a:gridCol>
                <a:gridCol w="565355">
                  <a:extLst>
                    <a:ext uri="{9D8B030D-6E8A-4147-A177-3AD203B41FA5}">
                      <a16:colId xmlns:a16="http://schemas.microsoft.com/office/drawing/2014/main" val="2442891572"/>
                    </a:ext>
                  </a:extLst>
                </a:gridCol>
                <a:gridCol w="565355">
                  <a:extLst>
                    <a:ext uri="{9D8B030D-6E8A-4147-A177-3AD203B41FA5}">
                      <a16:colId xmlns:a16="http://schemas.microsoft.com/office/drawing/2014/main" val="3637251706"/>
                    </a:ext>
                  </a:extLst>
                </a:gridCol>
              </a:tblGrid>
              <a:tr h="189679">
                <a:tc gridSpan="2">
                  <a:txBody>
                    <a:bodyPr/>
                    <a:lstStyle/>
                    <a:p>
                      <a:pPr algn="ctr" fontAlgn="b"/>
                      <a:endParaRPr lang="fr-FR" sz="1400" b="0" i="0" u="none" strike="noStrike" dirty="0">
                        <a:solidFill>
                          <a:srgbClr val="000000"/>
                        </a:solidFill>
                        <a:effectLst/>
                        <a:latin typeface="Open Sans" panose="020B0606030504020204" pitchFamily="34" charset="0"/>
                      </a:endParaRPr>
                    </a:p>
                  </a:txBody>
                  <a:tcPr marL="5748" marR="5748" marT="5748" marB="0" anchor="ctr">
                    <a:lnL>
                      <a:noFill/>
                    </a:lnL>
                    <a:lnR w="28575" cap="flat" cmpd="sng" algn="ctr">
                      <a:solidFill>
                        <a:srgbClr val="B2B2B2"/>
                      </a:solidFill>
                      <a:prstDash val="solid"/>
                      <a:round/>
                      <a:headEnd type="none" w="med" len="med"/>
                      <a:tailEnd type="none" w="med" len="med"/>
                    </a:lnR>
                    <a:lnT>
                      <a:noFill/>
                    </a:lnT>
                    <a:lnB w="28575" cap="flat" cmpd="sng" algn="ctr">
                      <a:solidFill>
                        <a:srgbClr val="B2B2B2"/>
                      </a:solidFill>
                      <a:prstDash val="solid"/>
                      <a:round/>
                      <a:headEnd type="none" w="med" len="med"/>
                      <a:tailEnd type="none" w="med" len="med"/>
                    </a:lnB>
                  </a:tcPr>
                </a:tc>
                <a:tc hMerge="1">
                  <a:txBody>
                    <a:bodyPr/>
                    <a:lstStyle/>
                    <a:p>
                      <a:endParaRPr lang="fr-FR"/>
                    </a:p>
                  </a:txBody>
                  <a:tcPr/>
                </a:tc>
                <a:tc gridSpan="16">
                  <a:txBody>
                    <a:bodyPr/>
                    <a:lstStyle/>
                    <a:p>
                      <a:pPr algn="ctr" fontAlgn="b"/>
                      <a:r>
                        <a:rPr lang="en-GB" sz="1400" b="1" i="0" u="none" strike="noStrike">
                          <a:solidFill>
                            <a:srgbClr val="000000"/>
                          </a:solidFill>
                          <a:effectLst/>
                          <a:latin typeface="Open Sans" panose="020B0606030504020204" pitchFamily="34" charset="0"/>
                        </a:rPr>
                        <a:t>Food Consumption and Livelihood Coping Groups on 4-point scale</a:t>
                      </a:r>
                    </a:p>
                  </a:txBody>
                  <a:tcPr marL="5748" marR="5748" marT="5748" marB="0" anchor="ctr">
                    <a:lnL w="28575" cap="flat" cmpd="sng" algn="ctr">
                      <a:solidFill>
                        <a:srgbClr val="B2B2B2"/>
                      </a:solidFill>
                      <a:prstDash val="solid"/>
                      <a:round/>
                      <a:headEnd type="none" w="med" len="med"/>
                      <a:tailEnd type="none" w="med" len="med"/>
                    </a:lnL>
                    <a:lnR>
                      <a:noFill/>
                    </a:lnR>
                    <a:lnT>
                      <a:noFill/>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67493497"/>
                  </a:ext>
                </a:extLst>
              </a:tr>
              <a:tr h="189679">
                <a:tc rowSpan="3" gridSpan="2">
                  <a:txBody>
                    <a:bodyPr/>
                    <a:lstStyle/>
                    <a:p>
                      <a:pPr algn="ctr" fontAlgn="b"/>
                      <a:endParaRPr lang="fr-FR" sz="1400" b="0" i="0" u="none" strike="noStrike">
                        <a:solidFill>
                          <a:srgbClr val="000000"/>
                        </a:solidFill>
                        <a:effectLst/>
                        <a:latin typeface="Open Sans" panose="020B0606030504020204" pitchFamily="34" charset="0"/>
                      </a:endParaRPr>
                    </a:p>
                  </a:txBody>
                  <a:tcPr marL="5748" marR="5748" marT="5748" marB="0" anchor="ctr">
                    <a:lnL>
                      <a:noFill/>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rowSpan="3" hMerge="1">
                  <a:txBody>
                    <a:bodyPr/>
                    <a:lstStyle/>
                    <a:p>
                      <a:endParaRPr lang="fr-FR"/>
                    </a:p>
                  </a:txBody>
                  <a:tcPr/>
                </a:tc>
                <a:tc gridSpan="4">
                  <a:txBody>
                    <a:bodyPr/>
                    <a:lstStyle/>
                    <a:p>
                      <a:pPr algn="ctr" fontAlgn="b"/>
                      <a:r>
                        <a:rPr lang="fr-FR" sz="1100" b="0" i="0" u="none" strike="noStrike" dirty="0">
                          <a:solidFill>
                            <a:srgbClr val="000000"/>
                          </a:solidFill>
                          <a:effectLst/>
                          <a:latin typeface="Open Sans" panose="020B0606030504020204" pitchFamily="34" charset="0"/>
                        </a:rPr>
                        <a:t>FCS Acceptable (1)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0" i="0" u="none" strike="noStrike" dirty="0">
                          <a:solidFill>
                            <a:srgbClr val="000000"/>
                          </a:solidFill>
                          <a:effectLst/>
                          <a:latin typeface="Open Sans" panose="020B0606030504020204" pitchFamily="34" charset="0"/>
                        </a:rPr>
                        <a:t>FCS Acceptable and </a:t>
                      </a:r>
                      <a:r>
                        <a:rPr lang="en-GB" sz="1100" b="0" i="0" u="none" strike="noStrike" dirty="0" err="1">
                          <a:solidFill>
                            <a:srgbClr val="000000"/>
                          </a:solidFill>
                          <a:effectLst/>
                          <a:latin typeface="Open Sans" panose="020B0606030504020204" pitchFamily="34" charset="0"/>
                        </a:rPr>
                        <a:t>rCSI</a:t>
                      </a:r>
                      <a:r>
                        <a:rPr lang="en-GB" sz="1100" b="0" i="0" u="none" strike="noStrike" dirty="0">
                          <a:solidFill>
                            <a:srgbClr val="000000"/>
                          </a:solidFill>
                          <a:effectLst/>
                          <a:latin typeface="Open Sans" panose="020B0606030504020204" pitchFamily="34" charset="0"/>
                        </a:rPr>
                        <a:t> &gt;= 4(2)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100" b="0" i="0" u="none" strike="noStrike" dirty="0">
                          <a:solidFill>
                            <a:srgbClr val="000000"/>
                          </a:solidFill>
                          <a:effectLst/>
                          <a:latin typeface="Open Sans" panose="020B0606030504020204" pitchFamily="34" charset="0"/>
                        </a:rPr>
                        <a:t>FCS Borderline (3)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1100" b="0" i="0" u="none" strike="noStrike" dirty="0">
                          <a:solidFill>
                            <a:srgbClr val="000000"/>
                          </a:solidFill>
                          <a:effectLst/>
                          <a:latin typeface="Open Sans" panose="020B0606030504020204" pitchFamily="34" charset="0"/>
                        </a:rPr>
                        <a:t>FCS Poor (4)</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95110860"/>
                  </a:ext>
                </a:extLst>
              </a:tr>
              <a:tr h="309234">
                <a:tc gridSpan="2" vMerge="1">
                  <a:txBody>
                    <a:bodyPr/>
                    <a:lstStyle/>
                    <a:p>
                      <a:endParaRPr lang="fr-FR"/>
                    </a:p>
                  </a:txBody>
                  <a:tcPr/>
                </a:tc>
                <a:tc hMerge="1" v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GB" sz="1100" b="1" i="0" u="none" strike="noStrike" dirty="0">
                          <a:solidFill>
                            <a:srgbClr val="000000"/>
                          </a:solidFill>
                          <a:effectLst/>
                          <a:latin typeface="Open Sans" panose="020B0606030504020204" pitchFamily="34" charset="0"/>
                        </a:rPr>
                        <a:t>Summary of</a:t>
                      </a:r>
                      <a:r>
                        <a:rPr lang="zh-CN" altLang="en-US" sz="1100" b="1" i="0" u="none" strike="noStrike" dirty="0">
                          <a:solidFill>
                            <a:srgbClr val="000000"/>
                          </a:solidFill>
                          <a:effectLst/>
                          <a:latin typeface="Open Sans" panose="020B0606030504020204" pitchFamily="34" charset="0"/>
                        </a:rPr>
                        <a:t> </a:t>
                      </a:r>
                      <a:r>
                        <a:rPr lang="en-US" altLang="zh-CN" sz="1100" b="1" i="0" u="none" strike="noStrike" dirty="0">
                          <a:solidFill>
                            <a:srgbClr val="000000"/>
                          </a:solidFill>
                          <a:effectLst/>
                          <a:latin typeface="Open Sans" panose="020B0606030504020204" pitchFamily="34" charset="0"/>
                        </a:rPr>
                        <a:t>LCS</a:t>
                      </a:r>
                      <a:endParaRPr lang="en-GB" sz="1100" b="1" i="0" u="none" strike="noStrike" dirty="0">
                        <a:solidFill>
                          <a:srgbClr val="000000"/>
                        </a:solidFill>
                        <a:effectLst/>
                        <a:latin typeface="Open Sans" panose="020B0606030504020204" pitchFamily="34" charset="0"/>
                      </a:endParaRP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2004847"/>
                  </a:ext>
                </a:extLst>
              </a:tr>
              <a:tr h="189679">
                <a:tc gridSpan="2" vMerge="1">
                  <a:txBody>
                    <a:bodyPr/>
                    <a:lstStyle/>
                    <a:p>
                      <a:endParaRPr lang="fr-FR"/>
                    </a:p>
                  </a:txBody>
                  <a:tcPr/>
                </a:tc>
                <a:tc hMerge="1" vMerge="1">
                  <a:txBody>
                    <a:bodyPr/>
                    <a:lstStyle/>
                    <a:p>
                      <a:endParaRPr lang="fr-FR"/>
                    </a:p>
                  </a:txBody>
                  <a:tcPr/>
                </a:tc>
                <a:tc>
                  <a:txBody>
                    <a:bodyPr/>
                    <a:lstStyle/>
                    <a:p>
                      <a:pPr algn="ctr" fontAlgn="b"/>
                      <a:r>
                        <a:rPr lang="fr-FR" sz="105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(4) </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96128703"/>
                  </a:ext>
                </a:extLst>
              </a:tr>
              <a:tr h="189679">
                <a:tc rowSpan="4">
                  <a:txBody>
                    <a:bodyPr/>
                    <a:lstStyle/>
                    <a:p>
                      <a:pPr algn="ctr" fontAlgn="b"/>
                      <a:r>
                        <a:rPr lang="fr-FR" sz="1200" b="0" i="0" u="none" strike="noStrike" dirty="0" err="1">
                          <a:solidFill>
                            <a:srgbClr val="000000"/>
                          </a:solidFill>
                          <a:effectLst/>
                          <a:latin typeface="Open Sans" panose="020B0606030504020204" pitchFamily="34" charset="0"/>
                        </a:rPr>
                        <a:t>Economic</a:t>
                      </a:r>
                      <a:r>
                        <a:rPr lang="fr-FR" sz="1200" b="0" i="0" u="none" strike="noStrike" dirty="0">
                          <a:solidFill>
                            <a:srgbClr val="000000"/>
                          </a:solidFill>
                          <a:effectLst/>
                          <a:latin typeface="Open Sans" panose="020B0606030504020204" pitchFamily="34" charset="0"/>
                        </a:rPr>
                        <a:t> </a:t>
                      </a:r>
                      <a:r>
                        <a:rPr lang="fr-FR" sz="1200" b="0" i="0" u="none" strike="noStrike" dirty="0" err="1">
                          <a:solidFill>
                            <a:srgbClr val="000000"/>
                          </a:solidFill>
                          <a:effectLst/>
                          <a:latin typeface="Open Sans" panose="020B0606030504020204" pitchFamily="34" charset="0"/>
                        </a:rPr>
                        <a:t>Vulnerability</a:t>
                      </a:r>
                      <a:r>
                        <a:rPr lang="fr-FR" sz="1200" b="0" i="0" u="none" strike="noStrike" dirty="0">
                          <a:solidFill>
                            <a:srgbClr val="000000"/>
                          </a:solidFill>
                          <a:effectLst/>
                          <a:latin typeface="Open Sans" panose="020B0606030504020204" pitchFamily="34" charset="0"/>
                        </a:rPr>
                        <a:t> Groups (FES)</a:t>
                      </a:r>
                    </a:p>
                  </a:txBody>
                  <a:tcPr marL="5748" marR="5748" marT="5748" marB="0" anchor="ctr">
                    <a:lnL w="6350" cap="flat" cmpd="sng" algn="ctr">
                      <a:solidFill>
                        <a:srgbClr val="A5A5A5"/>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Open Sans" panose="020B0606030504020204" pitchFamily="34" charset="0"/>
                        </a:rPr>
                        <a:t>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5.0%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fontAlgn="b"/>
                      <a:r>
                        <a:rPr lang="fr-FR" sz="1050" b="0" i="0" u="none" strike="noStrike">
                          <a:solidFill>
                            <a:srgbClr val="000000"/>
                          </a:solidFill>
                          <a:effectLst/>
                          <a:latin typeface="Open Sans" panose="020B0606030504020204" pitchFamily="34" charset="0"/>
                        </a:rPr>
                        <a:t>7.8%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fontAlgn="b"/>
                      <a:r>
                        <a:rPr lang="fr-FR" sz="1050" b="0" i="0" u="none" strike="noStrike">
                          <a:solidFill>
                            <a:srgbClr val="000000"/>
                          </a:solidFill>
                          <a:effectLst/>
                          <a:latin typeface="Open Sans" panose="020B0606030504020204" pitchFamily="34" charset="0"/>
                        </a:rPr>
                        <a:t>1.9%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2.6%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dirty="0">
                          <a:solidFill>
                            <a:srgbClr val="000000"/>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dirty="0">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dirty="0">
                          <a:solidFill>
                            <a:srgbClr val="000000"/>
                          </a:solidFill>
                          <a:effectLst/>
                          <a:latin typeface="Open Sans" panose="020B0606030504020204" pitchFamily="34" charset="0"/>
                        </a:rPr>
                        <a:t>0.7%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1.6%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dirty="0">
                          <a:solidFill>
                            <a:srgbClr val="FFFFFF"/>
                          </a:solidFill>
                          <a:effectLst/>
                          <a:latin typeface="Open Sans" panose="020B0606030504020204" pitchFamily="34" charset="0"/>
                        </a:rPr>
                        <a:t>0.4%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extLst>
                  <a:ext uri="{0D108BD9-81ED-4DB2-BD59-A6C34878D82A}">
                    <a16:rowId xmlns:a16="http://schemas.microsoft.com/office/drawing/2014/main" val="3973113128"/>
                  </a:ext>
                </a:extLst>
              </a:tr>
              <a:tr h="189679">
                <a:tc vMerge="1">
                  <a:txBody>
                    <a:bodyPr/>
                    <a:lstStyle/>
                    <a:p>
                      <a:endParaRPr lang="fr-FR"/>
                    </a:p>
                  </a:txBody>
                  <a:tcPr/>
                </a:tc>
                <a:tc>
                  <a:txBody>
                    <a:bodyPr/>
                    <a:lstStyle/>
                    <a:p>
                      <a:pPr algn="ctr" fontAlgn="b"/>
                      <a:r>
                        <a:rPr lang="fr-FR" sz="1050" b="0" i="0" u="none" strike="noStrike" dirty="0">
                          <a:solidFill>
                            <a:srgbClr val="000000"/>
                          </a:solidFill>
                          <a:effectLst/>
                          <a:latin typeface="Open Sans" panose="020B0606030504020204" pitchFamily="34" charset="0"/>
                        </a:rPr>
                        <a:t>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6.8%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D7D7"/>
                    </a:solidFill>
                  </a:tcPr>
                </a:tc>
                <a:tc>
                  <a:txBody>
                    <a:bodyPr/>
                    <a:lstStyle/>
                    <a:p>
                      <a:pPr algn="ctr" fontAlgn="b"/>
                      <a:r>
                        <a:rPr lang="fr-FR" sz="1050" b="0" i="0" u="none" strike="noStrike">
                          <a:solidFill>
                            <a:srgbClr val="000000"/>
                          </a:solidFill>
                          <a:effectLst/>
                          <a:latin typeface="Open Sans" panose="020B0606030504020204" pitchFamily="34" charset="0"/>
                        </a:rPr>
                        <a:t>1.3%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3.8%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4.9%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000000"/>
                          </a:solidFill>
                          <a:effectLst/>
                          <a:latin typeface="Open Sans" panose="020B0606030504020204" pitchFamily="34" charset="0"/>
                        </a:rPr>
                        <a:t>4.0%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0.8%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1.3%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7.1%</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extLst>
                  <a:ext uri="{0D108BD9-81ED-4DB2-BD59-A6C34878D82A}">
                    <a16:rowId xmlns:a16="http://schemas.microsoft.com/office/drawing/2014/main" val="2395336865"/>
                  </a:ext>
                </a:extLst>
              </a:tr>
              <a:tr h="189679">
                <a:tc vMerge="1">
                  <a:txBody>
                    <a:bodyPr/>
                    <a:lstStyle/>
                    <a:p>
                      <a:endParaRPr lang="fr-FR"/>
                    </a:p>
                  </a:txBody>
                  <a:tcPr/>
                </a:tc>
                <a:tc>
                  <a:txBody>
                    <a:bodyPr/>
                    <a:lstStyle/>
                    <a:p>
                      <a:pPr algn="ctr" fontAlgn="b"/>
                      <a:r>
                        <a:rPr lang="fr-FR" sz="1050" b="0" i="0" u="none" strike="noStrike" dirty="0">
                          <a:solidFill>
                            <a:srgbClr val="000000"/>
                          </a:solidFill>
                          <a:effectLst/>
                          <a:latin typeface="Open Sans" panose="020B0606030504020204" pitchFamily="34" charset="0"/>
                        </a:rPr>
                        <a:t>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1.5%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1.1%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7.1%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D70000"/>
                    </a:solidFill>
                  </a:tcPr>
                </a:tc>
                <a:tc>
                  <a:txBody>
                    <a:bodyPr/>
                    <a:lstStyle/>
                    <a:p>
                      <a:pPr algn="ctr" fontAlgn="b"/>
                      <a:r>
                        <a:rPr lang="fr-FR" sz="1050" b="0" i="0" u="none" strike="noStrike" dirty="0">
                          <a:solidFill>
                            <a:srgbClr val="FFFFFF"/>
                          </a:solidFill>
                          <a:effectLst/>
                          <a:latin typeface="Open Sans" panose="020B0606030504020204" pitchFamily="34" charset="0"/>
                        </a:rPr>
                        <a:t>1.3%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tc>
                  <a:txBody>
                    <a:bodyPr/>
                    <a:lstStyle/>
                    <a:p>
                      <a:pPr algn="ctr" fontAlgn="b"/>
                      <a:r>
                        <a:rPr lang="fr-FR" sz="1050" b="0" i="0" u="none" strike="noStrike" dirty="0">
                          <a:solidFill>
                            <a:srgbClr val="FFFFFF"/>
                          </a:solidFill>
                          <a:effectLst/>
                          <a:latin typeface="Open Sans" panose="020B0606030504020204" pitchFamily="34" charset="0"/>
                        </a:rPr>
                        <a:t>3.8%</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820000"/>
                    </a:solidFill>
                  </a:tcPr>
                </a:tc>
                <a:extLst>
                  <a:ext uri="{0D108BD9-81ED-4DB2-BD59-A6C34878D82A}">
                    <a16:rowId xmlns:a16="http://schemas.microsoft.com/office/drawing/2014/main" val="804389442"/>
                  </a:ext>
                </a:extLst>
              </a:tr>
              <a:tr h="189679">
                <a:tc vMerge="1">
                  <a:txBody>
                    <a:bodyPr/>
                    <a:lstStyle/>
                    <a:p>
                      <a:endParaRPr lang="fr-FR"/>
                    </a:p>
                  </a:txBody>
                  <a:tcPr/>
                </a:tc>
                <a:tc>
                  <a:txBody>
                    <a:bodyPr/>
                    <a:lstStyle/>
                    <a:p>
                      <a:pPr algn="ctr" fontAlgn="b"/>
                      <a:r>
                        <a:rPr lang="fr-FR" sz="1050" b="0" i="0" u="none" strike="noStrike" dirty="0">
                          <a:solidFill>
                            <a:srgbClr val="000000"/>
                          </a:solidFill>
                          <a:effectLst/>
                          <a:latin typeface="Open Sans" panose="020B0606030504020204" pitchFamily="34" charset="0"/>
                        </a:rPr>
                        <a:t>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Open Sans" panose="020B0606030504020204" pitchFamily="34" charset="0"/>
                        </a:rPr>
                        <a:t>3.7%</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2.3%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000000"/>
                          </a:solidFill>
                          <a:effectLst/>
                          <a:latin typeface="Open Sans" panose="020B0606030504020204" pitchFamily="34" charset="0"/>
                        </a:rPr>
                        <a:t>5.3%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FFFFFF"/>
                          </a:solidFill>
                          <a:effectLst/>
                          <a:latin typeface="Open Sans" panose="020B0606030504020204" pitchFamily="34" charset="0"/>
                        </a:rPr>
                        <a:t>0.9%</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000000"/>
                          </a:solidFill>
                          <a:effectLst/>
                          <a:latin typeface="Open Sans" panose="020B0606030504020204" pitchFamily="34" charset="0"/>
                        </a:rPr>
                        <a:t>0.0%</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6E6E"/>
                    </a:solidFill>
                  </a:tcPr>
                </a:tc>
                <a:tc>
                  <a:txBody>
                    <a:bodyPr/>
                    <a:lstStyle/>
                    <a:p>
                      <a:pPr algn="ctr" fontAlgn="b"/>
                      <a:r>
                        <a:rPr lang="fr-FR" sz="1050" b="0" i="0" u="none" strike="noStrike">
                          <a:solidFill>
                            <a:srgbClr val="FFFFFF"/>
                          </a:solidFill>
                          <a:effectLst/>
                          <a:latin typeface="Open Sans" panose="020B0606030504020204" pitchFamily="34" charset="0"/>
                        </a:rPr>
                        <a:t>2.5%</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0.6%</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0.2%</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0.3%</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2.8%</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050" b="0" i="0" u="none" strike="noStrike">
                          <a:solidFill>
                            <a:srgbClr val="FFFFFF"/>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70000"/>
                    </a:solidFill>
                  </a:tcPr>
                </a:tc>
                <a:tc>
                  <a:txBody>
                    <a:bodyPr/>
                    <a:lstStyle/>
                    <a:p>
                      <a:pPr algn="ctr" fontAlgn="b"/>
                      <a:r>
                        <a:rPr lang="fr-FR" sz="1050" b="0" i="0" u="none" strike="noStrike">
                          <a:solidFill>
                            <a:srgbClr val="FFFFFF"/>
                          </a:solidFill>
                          <a:effectLst/>
                          <a:latin typeface="Open Sans" panose="020B0606030504020204" pitchFamily="34" charset="0"/>
                        </a:rPr>
                        <a:t>2.1%</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050" b="0" i="0" u="none" strike="noStrike" dirty="0">
                          <a:solidFill>
                            <a:srgbClr val="FFFFFF"/>
                          </a:solidFill>
                          <a:effectLst/>
                          <a:latin typeface="Open Sans" panose="020B0606030504020204" pitchFamily="34" charset="0"/>
                        </a:rPr>
                        <a:t>1.4%</a:t>
                      </a:r>
                    </a:p>
                  </a:txBody>
                  <a:tcPr marL="5748" marR="5748" marT="5748" marB="0" anchor="ct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tc>
                  <a:txBody>
                    <a:bodyPr/>
                    <a:lstStyle/>
                    <a:p>
                      <a:pPr algn="ctr" fontAlgn="b"/>
                      <a:r>
                        <a:rPr lang="fr-FR" sz="1050" b="0" i="0" u="none" strike="noStrike" dirty="0">
                          <a:solidFill>
                            <a:srgbClr val="FFFFFF"/>
                          </a:solidFill>
                          <a:effectLst/>
                          <a:latin typeface="Open Sans" panose="020B0606030504020204" pitchFamily="34" charset="0"/>
                        </a:rPr>
                        <a:t>0.8%</a:t>
                      </a:r>
                    </a:p>
                  </a:txBody>
                  <a:tcPr marL="5748" marR="5748" marT="5748" marB="0" anchor="ctr">
                    <a:lnL w="28575"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28575" cap="flat" cmpd="sng" algn="ctr">
                      <a:solidFill>
                        <a:srgbClr val="B2B2B2"/>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820000"/>
                    </a:solidFill>
                  </a:tcPr>
                </a:tc>
                <a:extLst>
                  <a:ext uri="{0D108BD9-81ED-4DB2-BD59-A6C34878D82A}">
                    <a16:rowId xmlns:a16="http://schemas.microsoft.com/office/drawing/2014/main" val="3530172446"/>
                  </a:ext>
                </a:extLst>
              </a:tr>
            </a:tbl>
          </a:graphicData>
        </a:graphic>
      </p:graphicFrame>
    </p:spTree>
    <p:extLst>
      <p:ext uri="{BB962C8B-B14F-4D97-AF65-F5344CB8AC3E}">
        <p14:creationId xmlns:p14="http://schemas.microsoft.com/office/powerpoint/2010/main" val="352214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35" y="1176997"/>
            <a:ext cx="10935194" cy="4805514"/>
          </a:xfrm>
        </p:spPr>
        <p:txBody>
          <a:bodyPr vert="horz" lIns="91440" tIns="45720" rIns="91440" bIns="45720" rtlCol="0" anchor="ctr">
            <a:noAutofit/>
          </a:bodyPr>
          <a:lstStyle/>
          <a:p>
            <a:pPr>
              <a:lnSpc>
                <a:spcPts val="2700"/>
              </a:lnSpc>
              <a:buFont typeface="Wingdings" panose="05000000000000000000" pitchFamily="2" charset="2"/>
              <a:buChar char="v"/>
            </a:pPr>
            <a:r>
              <a:rPr lang="en-US" spc="60" dirty="0">
                <a:latin typeface="Open Sans"/>
                <a:ea typeface="Open Sans"/>
                <a:cs typeface="Open Sans"/>
              </a:rPr>
              <a:t>CARI stands for the Consolidated Approach for Reporting Indicators of Food Security</a:t>
            </a:r>
          </a:p>
          <a:p>
            <a:pPr>
              <a:lnSpc>
                <a:spcPts val="2700"/>
              </a:lnSpc>
              <a:buFont typeface="Wingdings" panose="05000000000000000000" pitchFamily="2" charset="2"/>
              <a:buChar char="v"/>
            </a:pPr>
            <a:r>
              <a:rPr lang="en-US" spc="60" dirty="0">
                <a:latin typeface="Open Sans"/>
                <a:ea typeface="Open Sans"/>
                <a:cs typeface="Open Sans"/>
              </a:rPr>
              <a:t>CARI is an approach used to aggregate different food security indicators into one index to report on a population's overall food security status.</a:t>
            </a:r>
            <a:endParaRPr lang="en-US" dirty="0"/>
          </a:p>
          <a:p>
            <a:pPr>
              <a:lnSpc>
                <a:spcPts val="2700"/>
              </a:lnSpc>
              <a:buFont typeface="Wingdings" panose="05000000000000000000" pitchFamily="2" charset="2"/>
              <a:buChar char="v"/>
            </a:pPr>
            <a:r>
              <a:rPr lang="en-US" spc="60" dirty="0">
                <a:latin typeface="Open Sans"/>
                <a:ea typeface="Open Sans"/>
                <a:cs typeface="Open Sans"/>
              </a:rPr>
              <a:t>CARI provides a clear snapshot of the rates of different food security levels within a population at a quick glance.</a:t>
            </a:r>
          </a:p>
          <a:p>
            <a:pPr>
              <a:lnSpc>
                <a:spcPts val="2700"/>
              </a:lnSpc>
              <a:buFont typeface="Wingdings" panose="05000000000000000000" pitchFamily="2" charset="2"/>
              <a:buChar char="v"/>
            </a:pPr>
            <a:r>
              <a:rPr lang="en-CA" spc="60" dirty="0">
                <a:latin typeface="Open Sans"/>
                <a:ea typeface="Open Sans"/>
                <a:cs typeface="Open Sans"/>
              </a:rPr>
              <a:t>CARI has two domains:</a:t>
            </a:r>
            <a:endParaRPr lang="en-US" spc="60" dirty="0">
              <a:latin typeface="Open Sans"/>
              <a:ea typeface="Open Sans"/>
              <a:cs typeface="Open Sans"/>
            </a:endParaRPr>
          </a:p>
          <a:p>
            <a:pPr marL="857250" lvl="1" indent="-457200">
              <a:buFont typeface="+mj-lt"/>
              <a:buAutoNum type="arabicPeriod"/>
            </a:pPr>
            <a:r>
              <a:rPr lang="en-US" spc="60" dirty="0">
                <a:latin typeface="Open Sans"/>
                <a:ea typeface="Open Sans"/>
                <a:cs typeface="Open Sans"/>
              </a:rPr>
              <a:t>Assesses the availability and access to food by measuring the </a:t>
            </a:r>
            <a:r>
              <a:rPr lang="en-US" b="1" spc="60" dirty="0">
                <a:solidFill>
                  <a:schemeClr val="tx1">
                    <a:lumMod val="50000"/>
                  </a:schemeClr>
                </a:solidFill>
                <a:latin typeface="Open Sans"/>
                <a:ea typeface="Open Sans"/>
                <a:cs typeface="Open Sans"/>
              </a:rPr>
              <a:t>current status </a:t>
            </a:r>
            <a:r>
              <a:rPr lang="en-US" spc="60" dirty="0">
                <a:latin typeface="Open Sans"/>
                <a:ea typeface="Open Sans"/>
                <a:cs typeface="Open Sans"/>
              </a:rPr>
              <a:t>of household food consumption.</a:t>
            </a:r>
          </a:p>
          <a:p>
            <a:pPr marL="857250" lvl="1" indent="-457200">
              <a:buFont typeface="+mj-lt"/>
              <a:buAutoNum type="arabicPeriod"/>
            </a:pPr>
            <a:r>
              <a:rPr lang="en-US" spc="60" dirty="0">
                <a:latin typeface="Open Sans"/>
                <a:ea typeface="Open Sans"/>
                <a:cs typeface="Open Sans"/>
              </a:rPr>
              <a:t>Measures the ability of a household to stabilize consumption over time by evaluating the </a:t>
            </a:r>
            <a:r>
              <a:rPr lang="en-US" b="1" spc="60" dirty="0">
                <a:solidFill>
                  <a:schemeClr val="tx1">
                    <a:lumMod val="50000"/>
                  </a:schemeClr>
                </a:solidFill>
                <a:latin typeface="Open Sans"/>
                <a:ea typeface="Open Sans"/>
                <a:cs typeface="Open Sans"/>
              </a:rPr>
              <a:t>coping capacity </a:t>
            </a:r>
            <a:r>
              <a:rPr lang="en-US" spc="60" dirty="0">
                <a:latin typeface="Open Sans"/>
                <a:ea typeface="Open Sans"/>
                <a:cs typeface="Open Sans"/>
              </a:rPr>
              <a:t>through economic vulnerability and livelihood coping strategies.</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What is CARI? </a:t>
            </a:r>
          </a:p>
        </p:txBody>
      </p:sp>
    </p:spTree>
    <p:extLst>
      <p:ext uri="{BB962C8B-B14F-4D97-AF65-F5344CB8AC3E}">
        <p14:creationId xmlns:p14="http://schemas.microsoft.com/office/powerpoint/2010/main" val="2797357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24938" y="459517"/>
            <a:ext cx="10542124" cy="1152000"/>
          </a:xfrm>
        </p:spPr>
        <p:txBody>
          <a:bodyPr anchor="ctr" anchorCtr="0">
            <a:normAutofit/>
          </a:bodyPr>
          <a:lstStyle/>
          <a:p>
            <a:r>
              <a:rPr lang="en-GB" sz="3200" b="0" kern="1400" spc="230">
                <a:solidFill>
                  <a:schemeClr val="tx1"/>
                </a:solidFill>
                <a:latin typeface="HALDEN SOLID" pitchFamily="2" charset="0"/>
              </a:rPr>
              <a:t>CARI: VISUALIZATION &amp; MAPPING</a:t>
            </a:r>
          </a:p>
        </p:txBody>
      </p:sp>
      <p:pic>
        <p:nvPicPr>
          <p:cNvPr id="3" name="Picture 2">
            <a:extLst>
              <a:ext uri="{FF2B5EF4-FFF2-40B4-BE49-F238E27FC236}">
                <a16:creationId xmlns:a16="http://schemas.microsoft.com/office/drawing/2014/main" id="{94623043-AD08-B745-B415-16D38D2CC280}"/>
              </a:ext>
            </a:extLst>
          </p:cNvPr>
          <p:cNvPicPr>
            <a:picLocks noChangeAspect="1"/>
          </p:cNvPicPr>
          <p:nvPr/>
        </p:nvPicPr>
        <p:blipFill rotWithShape="1">
          <a:blip r:embed="rId3"/>
          <a:srcRect t="3652"/>
          <a:stretch/>
        </p:blipFill>
        <p:spPr>
          <a:xfrm>
            <a:off x="606206" y="1272654"/>
            <a:ext cx="4029294" cy="5336290"/>
          </a:xfrm>
          <a:prstGeom prst="rect">
            <a:avLst/>
          </a:prstGeom>
          <a:noFill/>
          <a:ln w="3175">
            <a:solidFill>
              <a:schemeClr val="tx1"/>
            </a:solidFill>
          </a:ln>
        </p:spPr>
      </p:pic>
      <p:sp>
        <p:nvSpPr>
          <p:cNvPr id="6" name="TextBox 5">
            <a:extLst>
              <a:ext uri="{FF2B5EF4-FFF2-40B4-BE49-F238E27FC236}">
                <a16:creationId xmlns:a16="http://schemas.microsoft.com/office/drawing/2014/main" id="{2B8C6D49-15FC-1977-4F65-FFBBEB1A94C2}"/>
              </a:ext>
            </a:extLst>
          </p:cNvPr>
          <p:cNvSpPr txBox="1"/>
          <p:nvPr/>
        </p:nvSpPr>
        <p:spPr>
          <a:xfrm>
            <a:off x="4954881" y="1428658"/>
            <a:ext cx="6412181" cy="2554545"/>
          </a:xfrm>
          <a:prstGeom prst="rect">
            <a:avLst/>
          </a:prstGeom>
          <a:noFill/>
        </p:spPr>
        <p:txBody>
          <a:bodyPr wrap="square" rtlCol="1">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The area is classified into four classes of food security based on the CARI prevalence of food security in the area. The food security situation of the most food insecure 25% of the population will be used to classify each area.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Then, a second layer of food security information is generated and imposed on the background map. This prevalence of the food security layer is presented as pie charts, to visualize the four population classifications of food security for each administrative subdivision.</a:t>
            </a:r>
            <a:endParaRPr lang="ar-SY" sz="1600" dirty="0">
              <a:latin typeface="Open Sans" panose="020B0606030504020204" pitchFamily="34" charset="0"/>
              <a:ea typeface="Open Sans" panose="020B0606030504020204" pitchFamily="34" charset="0"/>
            </a:endParaRPr>
          </a:p>
        </p:txBody>
      </p:sp>
      <p:graphicFrame>
        <p:nvGraphicFramePr>
          <p:cNvPr id="2" name="Table 4">
            <a:extLst>
              <a:ext uri="{FF2B5EF4-FFF2-40B4-BE49-F238E27FC236}">
                <a16:creationId xmlns:a16="http://schemas.microsoft.com/office/drawing/2014/main" id="{95F40969-8D64-AB0F-12C7-DD36365C6FEF}"/>
              </a:ext>
            </a:extLst>
          </p:cNvPr>
          <p:cNvGraphicFramePr>
            <a:graphicFrameLocks noGrp="1"/>
          </p:cNvGraphicFramePr>
          <p:nvPr>
            <p:extLst>
              <p:ext uri="{D42A27DB-BD31-4B8C-83A1-F6EECF244321}">
                <p14:modId xmlns:p14="http://schemas.microsoft.com/office/powerpoint/2010/main" val="3191008035"/>
              </p:ext>
            </p:extLst>
          </p:nvPr>
        </p:nvGraphicFramePr>
        <p:xfrm>
          <a:off x="4851134" y="4137092"/>
          <a:ext cx="6939814" cy="2261391"/>
        </p:xfrm>
        <a:graphic>
          <a:graphicData uri="http://schemas.openxmlformats.org/drawingml/2006/table">
            <a:tbl>
              <a:tblPr firstRow="1" bandRow="1">
                <a:tableStyleId>{5C22544A-7EE6-4342-B048-85BDC9FD1C3A}</a:tableStyleId>
              </a:tblPr>
              <a:tblGrid>
                <a:gridCol w="4795387">
                  <a:extLst>
                    <a:ext uri="{9D8B030D-6E8A-4147-A177-3AD203B41FA5}">
                      <a16:colId xmlns:a16="http://schemas.microsoft.com/office/drawing/2014/main" val="4223273434"/>
                    </a:ext>
                  </a:extLst>
                </a:gridCol>
                <a:gridCol w="2144427">
                  <a:extLst>
                    <a:ext uri="{9D8B030D-6E8A-4147-A177-3AD203B41FA5}">
                      <a16:colId xmlns:a16="http://schemas.microsoft.com/office/drawing/2014/main" val="536929797"/>
                    </a:ext>
                  </a:extLst>
                </a:gridCol>
              </a:tblGrid>
              <a:tr h="353130">
                <a:tc>
                  <a:txBody>
                    <a:bodyPr/>
                    <a:lstStyle/>
                    <a:p>
                      <a:pPr algn="ct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Area Classification</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Color</a:t>
                      </a: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Code (RGB)</a:t>
                      </a:r>
                      <a:endParaRPr lang="fr-FR"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4020163"/>
                  </a:ext>
                </a:extLst>
              </a:tr>
              <a:tr h="617977">
                <a:tc>
                  <a:txBody>
                    <a:bodyPr/>
                    <a:lstStyle/>
                    <a:p>
                      <a:r>
                        <a:rPr lang="en-G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More than 75% of population in the area are food secure</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D4"/>
                    </a:solidFill>
                  </a:tcPr>
                </a:tc>
                <a:tc>
                  <a:txBody>
                    <a:bodyPr/>
                    <a:lstStyle/>
                    <a:p>
                      <a:pPr algn="r"/>
                      <a:r>
                        <a:rPr lang="en-G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255, 255, 212</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D4"/>
                    </a:solidFill>
                  </a:tcPr>
                </a:tc>
                <a:extLst>
                  <a:ext uri="{0D108BD9-81ED-4DB2-BD59-A6C34878D82A}">
                    <a16:rowId xmlns:a16="http://schemas.microsoft.com/office/drawing/2014/main" val="2172700283"/>
                  </a:ext>
                </a:extLst>
              </a:tr>
              <a:tr h="584024">
                <a:tc>
                  <a:txBody>
                    <a:bodyPr/>
                    <a:lstStyle/>
                    <a:p>
                      <a:r>
                        <a:rPr lang="en-G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More than 25% of the population in the area marginally food secure, moderately or severely food insecure</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52"/>
                    </a:solidFill>
                  </a:tcPr>
                </a:tc>
                <a:tc>
                  <a:txBody>
                    <a:bodyPr/>
                    <a:lstStyle/>
                    <a:p>
                      <a:pPr algn="r"/>
                      <a:r>
                        <a:rPr lang="en-GB"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255, 255, 82</a:t>
                      </a:r>
                      <a:endParaRPr lang="fr-FR" sz="1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52"/>
                    </a:solidFill>
                  </a:tcPr>
                </a:tc>
                <a:extLst>
                  <a:ext uri="{0D108BD9-81ED-4DB2-BD59-A6C34878D82A}">
                    <a16:rowId xmlns:a16="http://schemas.microsoft.com/office/drawing/2014/main" val="3134665975"/>
                  </a:ext>
                </a:extLst>
              </a:tr>
              <a:tr h="353130">
                <a:tc>
                  <a:txBody>
                    <a:bodyPr/>
                    <a:lstStyle/>
                    <a:p>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Moderately Food Insecure</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5CC02"/>
                    </a:solidFill>
                  </a:tcPr>
                </a:tc>
                <a:tc>
                  <a:txBody>
                    <a:bodyPr/>
                    <a:lstStyle/>
                    <a:p>
                      <a:pPr algn="r"/>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245, 204, 2 </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5CC02"/>
                    </a:solidFill>
                  </a:tcPr>
                </a:tc>
                <a:extLst>
                  <a:ext uri="{0D108BD9-81ED-4DB2-BD59-A6C34878D82A}">
                    <a16:rowId xmlns:a16="http://schemas.microsoft.com/office/drawing/2014/main" val="1067270146"/>
                  </a:ext>
                </a:extLst>
              </a:tr>
              <a:tr h="353130">
                <a:tc>
                  <a:txBody>
                    <a:bodyPr/>
                    <a:lstStyle/>
                    <a:p>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Severely Food Insecure</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7A600"/>
                    </a:solidFill>
                  </a:tcPr>
                </a:tc>
                <a:tc>
                  <a:txBody>
                    <a:bodyPr/>
                    <a:lstStyle/>
                    <a:p>
                      <a:pPr algn="r"/>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199, 166, 0</a:t>
                      </a:r>
                      <a:endParaRPr lang="fr-FR"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C7A600"/>
                    </a:solidFill>
                  </a:tcPr>
                </a:tc>
                <a:extLst>
                  <a:ext uri="{0D108BD9-81ED-4DB2-BD59-A6C34878D82A}">
                    <a16:rowId xmlns:a16="http://schemas.microsoft.com/office/drawing/2014/main" val="3160055105"/>
                  </a:ext>
                </a:extLst>
              </a:tr>
            </a:tbl>
          </a:graphicData>
        </a:graphic>
      </p:graphicFrame>
      <p:sp>
        <p:nvSpPr>
          <p:cNvPr id="4" name="TextBox 3">
            <a:extLst>
              <a:ext uri="{FF2B5EF4-FFF2-40B4-BE49-F238E27FC236}">
                <a16:creationId xmlns:a16="http://schemas.microsoft.com/office/drawing/2014/main" id="{A97964C9-F36E-583D-22CF-865277DA4AF8}"/>
              </a:ext>
            </a:extLst>
          </p:cNvPr>
          <p:cNvSpPr txBox="1"/>
          <p:nvPr/>
        </p:nvSpPr>
        <p:spPr>
          <a:xfrm>
            <a:off x="656328" y="1272654"/>
            <a:ext cx="3906048" cy="461665"/>
          </a:xfrm>
          <a:prstGeom prst="rect">
            <a:avLst/>
          </a:prstGeom>
          <a:solidFill>
            <a:srgbClr val="FFFFFF"/>
          </a:solidFill>
        </p:spPr>
        <p:txBody>
          <a:bodyPr wrap="square" rtlCol="0">
            <a:spAutoFit/>
          </a:bodyPr>
          <a:lstStyle/>
          <a:p>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Figure 3: CARI mapping integrating food security prevalence and area classification </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862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20917" y="493420"/>
            <a:ext cx="10542124" cy="1152000"/>
          </a:xfrm>
        </p:spPr>
        <p:txBody>
          <a:bodyPr anchor="ctr" anchorCtr="0">
            <a:normAutofit/>
          </a:bodyPr>
          <a:lstStyle/>
          <a:p>
            <a:r>
              <a:rPr lang="en-GB" sz="3200" b="0" kern="1400" spc="230">
                <a:solidFill>
                  <a:schemeClr val="tx1"/>
                </a:solidFill>
                <a:latin typeface="HALDEN SOLID" pitchFamily="2" charset="0"/>
              </a:rPr>
              <a:t>CARI: REPORTING EXAMPLE </a:t>
            </a:r>
          </a:p>
        </p:txBody>
      </p:sp>
      <p:pic>
        <p:nvPicPr>
          <p:cNvPr id="4" name="Picture 3">
            <a:extLst>
              <a:ext uri="{FF2B5EF4-FFF2-40B4-BE49-F238E27FC236}">
                <a16:creationId xmlns:a16="http://schemas.microsoft.com/office/drawing/2014/main" id="{C4D5210D-C486-EBCB-ACFD-97DC6C51EB91}"/>
              </a:ext>
            </a:extLst>
          </p:cNvPr>
          <p:cNvPicPr>
            <a:picLocks noChangeAspect="1"/>
          </p:cNvPicPr>
          <p:nvPr/>
        </p:nvPicPr>
        <p:blipFill rotWithShape="1">
          <a:blip r:embed="rId3"/>
          <a:srcRect l="14081" r="7884"/>
          <a:stretch/>
        </p:blipFill>
        <p:spPr>
          <a:xfrm>
            <a:off x="4913747" y="1645420"/>
            <a:ext cx="6964217" cy="4399762"/>
          </a:xfrm>
          <a:prstGeom prst="rect">
            <a:avLst/>
          </a:prstGeom>
        </p:spPr>
      </p:pic>
      <p:sp>
        <p:nvSpPr>
          <p:cNvPr id="2" name="TextBox 1">
            <a:extLst>
              <a:ext uri="{FF2B5EF4-FFF2-40B4-BE49-F238E27FC236}">
                <a16:creationId xmlns:a16="http://schemas.microsoft.com/office/drawing/2014/main" id="{26E2B29E-34F3-469B-3122-8E0B44E57BFA}"/>
              </a:ext>
            </a:extLst>
          </p:cNvPr>
          <p:cNvSpPr txBox="1"/>
          <p:nvPr/>
        </p:nvSpPr>
        <p:spPr>
          <a:xfrm>
            <a:off x="620917" y="1520147"/>
            <a:ext cx="4292829" cy="4154984"/>
          </a:xfrm>
          <a:prstGeom prst="rect">
            <a:avLst/>
          </a:prstGeom>
          <a:noFill/>
        </p:spPr>
        <p:txBody>
          <a:bodyPr wrap="square" rtlCol="1">
            <a:spAutoFit/>
          </a:bodyPr>
          <a:lstStyle/>
          <a:p>
            <a:r>
              <a:rPr lang="en-US"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Food security estimates differ between oblasts and between population groups. </a:t>
            </a:r>
            <a:r>
              <a:rPr lang="en-US" sz="1200" b="1"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Oblasts in the eastern and southern parts of the country were found to have the highest estimated levels of food insecurity</a:t>
            </a:r>
            <a:r>
              <a:rPr lang="en-US"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 with one in every two households being food insecure (see map 1). </a:t>
            </a:r>
            <a:r>
              <a:rPr lang="en-US" sz="1200" dirty="0" err="1">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Luanska</a:t>
            </a:r>
            <a:r>
              <a:rPr lang="en-US"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 stands out as the worst-off oblast in food security terms. This is also an oblast with significant access challenges, which could play a large part in the food security situation. </a:t>
            </a:r>
          </a:p>
          <a:p>
            <a:endParaRPr lang="en-US"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Comparisons between IDPs and residents further demonstrate a higher level of food insecurity among IDPs (54%), compared to residents (23%). IDPs in the east and south are the most food insecure. In the east, 62% of IDPs are food insecure (14% severe and 48% moderate), while this figure is 59% for IDPs in the south (8% severe and 51% moderate). Furthermore, results showed that separated households have a higher level of food insecurity than those not separated from each other. </a:t>
            </a:r>
            <a:r>
              <a:rPr lang="en-US" sz="1200" b="1" dirty="0">
                <a:solidFill>
                  <a:schemeClr val="accent5">
                    <a:lumMod val="10000"/>
                  </a:schemeClr>
                </a:solidFill>
                <a:latin typeface="Open Sans" panose="020B0606030504020204" pitchFamily="34" charset="0"/>
                <a:ea typeface="Open Sans" panose="020B0606030504020204" pitchFamily="34" charset="0"/>
                <a:cs typeface="Open Sans" panose="020B0606030504020204" pitchFamily="34" charset="0"/>
              </a:rPr>
              <a:t>On average, one in every two separated households is food insecure compared to around one in every four non-separated households.</a:t>
            </a:r>
            <a:endParaRPr lang="ar-SY" sz="1200" b="1" dirty="0">
              <a:solidFill>
                <a:schemeClr val="accent5">
                  <a:lumMod val="10000"/>
                </a:schemeClr>
              </a:solidFill>
              <a:latin typeface="Open Sans" panose="020B0606030504020204" pitchFamily="34" charset="0"/>
              <a:ea typeface="Open Sans" panose="020B0606030504020204" pitchFamily="34" charset="0"/>
            </a:endParaRPr>
          </a:p>
        </p:txBody>
      </p:sp>
      <p:sp>
        <p:nvSpPr>
          <p:cNvPr id="3" name="TextBox 2">
            <a:extLst>
              <a:ext uri="{FF2B5EF4-FFF2-40B4-BE49-F238E27FC236}">
                <a16:creationId xmlns:a16="http://schemas.microsoft.com/office/drawing/2014/main" id="{4ED4F76D-DC2E-BA8A-3152-A0DE85D62A9A}"/>
              </a:ext>
            </a:extLst>
          </p:cNvPr>
          <p:cNvSpPr txBox="1"/>
          <p:nvPr/>
        </p:nvSpPr>
        <p:spPr>
          <a:xfrm>
            <a:off x="4913746" y="5800404"/>
            <a:ext cx="6358600" cy="276999"/>
          </a:xfrm>
          <a:prstGeom prst="rect">
            <a:avLst/>
          </a:prstGeom>
          <a:solidFill>
            <a:srgbClr val="FFFFFF"/>
          </a:solidFill>
        </p:spPr>
        <p:txBody>
          <a:bodyPr wrap="none" rtlCol="0">
            <a:spAutoFit/>
          </a:bodyPr>
          <a:lstStyle/>
          <a:p>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Map 1: Percentage of food insecure population (moderately + severely) by Oblast</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CE2207F0-B979-0F10-9D60-8974B07CE810}"/>
              </a:ext>
            </a:extLst>
          </p:cNvPr>
          <p:cNvSpPr txBox="1"/>
          <p:nvPr/>
        </p:nvSpPr>
        <p:spPr>
          <a:xfrm>
            <a:off x="9721516" y="4799048"/>
            <a:ext cx="2345356" cy="938719"/>
          </a:xfrm>
          <a:prstGeom prst="rect">
            <a:avLst/>
          </a:prstGeom>
          <a:solidFill>
            <a:srgbClr val="FFFFFF"/>
          </a:solidFill>
        </p:spPr>
        <p:txBody>
          <a:bodyPr wrap="square" rtlCol="0">
            <a:spAutoFit/>
          </a:bodyPr>
          <a:lstStyle/>
          <a:p>
            <a:r>
              <a:rPr lang="en-GB" sz="1100" i="1" dirty="0">
                <a:solidFill>
                  <a:srgbClr val="D0D0D2"/>
                </a:solidFill>
                <a:latin typeface="Open Sans" panose="020B0606030504020204" pitchFamily="34" charset="0"/>
                <a:ea typeface="Open Sans" panose="020B0606030504020204" pitchFamily="34" charset="0"/>
                <a:cs typeface="Open Sans" panose="020B0606030504020204" pitchFamily="34" charset="0"/>
              </a:rPr>
              <a:t>The boundaries and names shown, and the designations used on this map do not imply official endorsement or acceptance by the United Nations</a:t>
            </a:r>
            <a:endParaRPr lang="fr-FR" sz="1100" i="1" dirty="0">
              <a:solidFill>
                <a:srgbClr val="D0D0D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4652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CARI: REPORTING EXAMPLE </a:t>
            </a:r>
          </a:p>
        </p:txBody>
      </p:sp>
      <p:sp>
        <p:nvSpPr>
          <p:cNvPr id="6" name="TextBox 5">
            <a:extLst>
              <a:ext uri="{FF2B5EF4-FFF2-40B4-BE49-F238E27FC236}">
                <a16:creationId xmlns:a16="http://schemas.microsoft.com/office/drawing/2014/main" id="{A9D4A2B6-33A1-DF04-0C18-E057CF668935}"/>
              </a:ext>
            </a:extLst>
          </p:cNvPr>
          <p:cNvSpPr txBox="1"/>
          <p:nvPr/>
        </p:nvSpPr>
        <p:spPr>
          <a:xfrm>
            <a:off x="4311542" y="5259927"/>
            <a:ext cx="3331675" cy="261610"/>
          </a:xfrm>
          <a:prstGeom prst="rect">
            <a:avLst/>
          </a:prstGeom>
          <a:noFill/>
        </p:spPr>
        <p:txBody>
          <a:bodyPr wrap="square" rtlCol="1">
            <a:spAutoFit/>
          </a:bodyPr>
          <a:lstStyle/>
          <a:p>
            <a:r>
              <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rPr>
              <a:t>Chart 1: CARI by household separation status  </a:t>
            </a:r>
            <a:endParaRPr lang="ar-SY" sz="1100" b="1">
              <a:solidFill>
                <a:srgbClr val="000000"/>
              </a:solidFill>
              <a:latin typeface="Open Sans" panose="020B0606030504020204" pitchFamily="34" charset="0"/>
              <a:ea typeface="Open Sans" panose="020B0606030504020204" pitchFamily="34" charset="0"/>
            </a:endParaRPr>
          </a:p>
        </p:txBody>
      </p:sp>
      <p:sp>
        <p:nvSpPr>
          <p:cNvPr id="3" name="TextBox 2">
            <a:extLst>
              <a:ext uri="{FF2B5EF4-FFF2-40B4-BE49-F238E27FC236}">
                <a16:creationId xmlns:a16="http://schemas.microsoft.com/office/drawing/2014/main" id="{81A1FCD3-C026-556A-DCB3-9D9A9CEBB64F}"/>
              </a:ext>
            </a:extLst>
          </p:cNvPr>
          <p:cNvSpPr txBox="1"/>
          <p:nvPr/>
        </p:nvSpPr>
        <p:spPr>
          <a:xfrm>
            <a:off x="924020" y="1454829"/>
            <a:ext cx="10638324" cy="646331"/>
          </a:xfrm>
          <a:prstGeom prst="rect">
            <a:avLst/>
          </a:prstGeom>
          <a:noFill/>
        </p:spPr>
        <p:txBody>
          <a:bodyPr wrap="square">
            <a:spAutoFit/>
          </a:bodyPr>
          <a:lstStyle/>
          <a:p>
            <a:pPr rtl="0">
              <a:defRPr sz="1000" b="0" i="0" u="none" strike="noStrike" kern="1200" spc="0" baseline="0">
                <a:solidFill>
                  <a:sysClr val="windowText" lastClr="000000">
                    <a:lumMod val="65000"/>
                    <a:lumOff val="35000"/>
                  </a:sysClr>
                </a:solidFill>
                <a:latin typeface="Open Sans" panose="020B0606030504020204" pitchFamily="34" charset="0"/>
                <a:ea typeface="Open Sans" panose="020B0606030504020204" pitchFamily="34" charset="0"/>
                <a:cs typeface="Open Sans" panose="020B0606030504020204" pitchFamily="34" charset="0"/>
              </a:defRPr>
            </a:pPr>
            <a:r>
              <a:rPr lang="en-GB" sz="1800" dirty="0"/>
              <a:t>The below chart</a:t>
            </a:r>
            <a:r>
              <a:rPr lang="en-GB" sz="1800" baseline="0" dirty="0"/>
              <a:t> shows food security by both displacement and separation status. Households that are both displaced and separated display the highest levels of food insecurity (56%). </a:t>
            </a:r>
            <a:endParaRPr lang="en-GB" sz="1800" dirty="0"/>
          </a:p>
        </p:txBody>
      </p:sp>
      <p:graphicFrame>
        <p:nvGraphicFramePr>
          <p:cNvPr id="5" name="Chart 4">
            <a:extLst>
              <a:ext uri="{FF2B5EF4-FFF2-40B4-BE49-F238E27FC236}">
                <a16:creationId xmlns:a16="http://schemas.microsoft.com/office/drawing/2014/main" id="{D942C597-6AF8-D37C-58C1-62EC5090B1FB}"/>
              </a:ext>
            </a:extLst>
          </p:cNvPr>
          <p:cNvGraphicFramePr>
            <a:graphicFrameLocks/>
          </p:cNvGraphicFramePr>
          <p:nvPr>
            <p:extLst>
              <p:ext uri="{D42A27DB-BD31-4B8C-83A1-F6EECF244321}">
                <p14:modId xmlns:p14="http://schemas.microsoft.com/office/powerpoint/2010/main" val="1266654092"/>
              </p:ext>
            </p:extLst>
          </p:nvPr>
        </p:nvGraphicFramePr>
        <p:xfrm>
          <a:off x="1790299" y="2261251"/>
          <a:ext cx="7821419" cy="2998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5692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092200"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sz="4400" kern="1400" spc="230" dirty="0">
                <a:solidFill>
                  <a:srgbClr val="FFFFFE"/>
                </a:solidFill>
                <a:latin typeface="Open Sans" pitchFamily="2" charset="0"/>
                <a:ea typeface="Open Sans" pitchFamily="2" charset="0"/>
                <a:cs typeface="Open Sans" pitchFamily="2" charset="0"/>
              </a:rPr>
              <a:t>Reporting</a:t>
            </a:r>
            <a:r>
              <a:rPr lang="it-IT" sz="4400" dirty="0">
                <a:solidFill>
                  <a:srgbClr val="FFFFFE"/>
                </a:solidFill>
                <a:latin typeface="Open Sans" pitchFamily="2" charset="0"/>
                <a:ea typeface="Open Sans" pitchFamily="2" charset="0"/>
                <a:cs typeface="Open Sans" pitchFamily="2" charset="0"/>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365489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dirty="0" err="1">
                <a:solidFill>
                  <a:srgbClr val="FFFFFE"/>
                </a:solidFill>
                <a:latin typeface="HALDEN SOLID" pitchFamily="2" charset="0"/>
                <a:ea typeface="Open Sans Extrabold" panose="020B0606030504020204" pitchFamily="34" charset="0"/>
                <a:cs typeface="Open Sans Extrabold" panose="020B0606030504020204" pitchFamily="34" charset="0"/>
              </a:rPr>
              <a:t>Available</a:t>
            </a:r>
            <a:r>
              <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rPr>
              <a:t> </a:t>
            </a:r>
            <a:r>
              <a:rPr lang="it-IT" b="0" dirty="0" err="1">
                <a:solidFill>
                  <a:srgbClr val="FFFFFE"/>
                </a:solidFill>
                <a:latin typeface="HALDEN SOLID" pitchFamily="2" charset="0"/>
                <a:ea typeface="Open Sans Extrabold" panose="020B0606030504020204" pitchFamily="34" charset="0"/>
                <a:cs typeface="Open Sans Extrabold" panose="020B0606030504020204" pitchFamily="34" charset="0"/>
              </a:rPr>
              <a:t>Resources</a:t>
            </a:r>
            <a:r>
              <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rPr>
              <a:t> </a:t>
            </a:r>
            <a:endParaRPr lang="en-GB"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405719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DDD417CA-04ED-DA85-5B3F-43090D88E122}"/>
              </a:ext>
            </a:extLst>
          </p:cNvPr>
          <p:cNvPicPr>
            <a:picLocks noChangeAspect="1"/>
          </p:cNvPicPr>
          <p:nvPr/>
        </p:nvPicPr>
        <p:blipFill rotWithShape="1">
          <a:blip r:embed="rId3"/>
          <a:srcRect l="26592" t="17663" r="42727" b="5801"/>
          <a:stretch/>
        </p:blipFill>
        <p:spPr>
          <a:xfrm>
            <a:off x="1505800" y="340675"/>
            <a:ext cx="3853851" cy="540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8DCD396E-9F37-45DC-C73F-D748AA5417B4}"/>
              </a:ext>
            </a:extLst>
          </p:cNvPr>
          <p:cNvSpPr txBox="1"/>
          <p:nvPr/>
        </p:nvSpPr>
        <p:spPr>
          <a:xfrm>
            <a:off x="5629275" y="1703443"/>
            <a:ext cx="6381750" cy="3046988"/>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For more information and guidance go to the </a:t>
            </a:r>
            <a:r>
              <a:rPr lang="en-US" b="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CARI technical guidance</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and the following pages:</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CA" b="1" i="1" u="none" strike="noStrike" dirty="0">
                <a:effectLst/>
                <a:latin typeface="Open Sans" panose="020B0606030504020204" pitchFamily="34" charset="0"/>
                <a:hlinkClick r:id="rId5">
                  <a:extLst>
                    <a:ext uri="{A12FA001-AC4F-418D-AE19-62706E023703}">
                      <ahyp:hlinkClr xmlns:ahyp="http://schemas.microsoft.com/office/drawing/2018/hyperlinkcolor" val="tx"/>
                    </a:ext>
                  </a:extLst>
                </a:hlinkClick>
              </a:rPr>
              <a:t>Food Consumption Score</a:t>
            </a:r>
            <a:r>
              <a:rPr lang="en-CA" b="1" i="1" dirty="0">
                <a:effectLst/>
                <a:latin typeface="Open Sans" panose="020B0606030504020204" pitchFamily="34" charset="0"/>
              </a:rPr>
              <a:t> (FCS)  </a:t>
            </a:r>
          </a:p>
          <a:p>
            <a:pPr marL="285750" indent="-285750">
              <a:buFont typeface="Arial" panose="020B0604020202020204" pitchFamily="34" charset="0"/>
              <a:buChar char="•"/>
            </a:pPr>
            <a:r>
              <a:rPr lang="en-CA" b="1" i="1" u="none" strike="noStrike" dirty="0">
                <a:effectLst/>
                <a:latin typeface="Open Sans" panose="020B0606030504020204" pitchFamily="34" charset="0"/>
                <a:hlinkClick r:id="rId6">
                  <a:extLst>
                    <a:ext uri="{A12FA001-AC4F-418D-AE19-62706E023703}">
                      <ahyp:hlinkClr xmlns:ahyp="http://schemas.microsoft.com/office/drawing/2018/hyperlinkcolor" val="tx"/>
                    </a:ext>
                  </a:extLst>
                </a:hlinkClick>
              </a:rPr>
              <a:t>reduced Coping Strategies Index</a:t>
            </a:r>
            <a:r>
              <a:rPr lang="en-CA" b="1" i="1" dirty="0">
                <a:effectLst/>
                <a:latin typeface="Open Sans" panose="020B0606030504020204" pitchFamily="34" charset="0"/>
              </a:rPr>
              <a:t> (</a:t>
            </a:r>
            <a:r>
              <a:rPr lang="en-CA" b="1" i="1" dirty="0" err="1">
                <a:effectLst/>
                <a:latin typeface="Open Sans" panose="020B0606030504020204" pitchFamily="34" charset="0"/>
              </a:rPr>
              <a:t>rCSI</a:t>
            </a:r>
            <a:r>
              <a:rPr lang="en-CA" b="1" i="1" dirty="0">
                <a:effectLst/>
                <a:latin typeface="Open Sans" panose="020B0606030504020204" pitchFamily="34" charset="0"/>
              </a:rPr>
              <a:t>) </a:t>
            </a:r>
          </a:p>
          <a:p>
            <a:pPr marL="285750" indent="-285750">
              <a:buFont typeface="Arial" panose="020B0604020202020204" pitchFamily="34" charset="0"/>
              <a:buChar char="•"/>
            </a:pPr>
            <a:r>
              <a:rPr lang="en-CA" b="1" i="1" u="none" strike="noStrike" dirty="0">
                <a:effectLst/>
                <a:latin typeface="Open Sans" panose="020B0606030504020204" pitchFamily="34" charset="0"/>
                <a:hlinkClick r:id="rId7">
                  <a:extLst>
                    <a:ext uri="{A12FA001-AC4F-418D-AE19-62706E023703}">
                      <ahyp:hlinkClr xmlns:ahyp="http://schemas.microsoft.com/office/drawing/2018/hyperlinkcolor" val="tx"/>
                    </a:ext>
                  </a:extLst>
                </a:hlinkClick>
              </a:rPr>
              <a:t>Economic Capacity to Meet Essential Needs</a:t>
            </a:r>
            <a:r>
              <a:rPr lang="en-CA" b="1" i="1" dirty="0">
                <a:effectLst/>
                <a:latin typeface="Open Sans" panose="020B0606030504020204" pitchFamily="34" charset="0"/>
              </a:rPr>
              <a:t> (ECMEN) </a:t>
            </a:r>
          </a:p>
          <a:p>
            <a:pPr marL="285750" indent="-285750">
              <a:buFont typeface="Arial" panose="020B0604020202020204" pitchFamily="34" charset="0"/>
              <a:buChar char="•"/>
            </a:pPr>
            <a:r>
              <a:rPr lang="en-CA" b="1" i="1" dirty="0">
                <a:latin typeface="Open Sans" panose="020B0606030504020204" pitchFamily="34" charset="0"/>
                <a:hlinkClick r:id="rId8">
                  <a:extLst>
                    <a:ext uri="{A12FA001-AC4F-418D-AE19-62706E023703}">
                      <ahyp:hlinkClr xmlns:ahyp="http://schemas.microsoft.com/office/drawing/2018/hyperlinkcolor" val="tx"/>
                    </a:ext>
                  </a:extLst>
                </a:hlinkClick>
              </a:rPr>
              <a:t>Food Expenditure Share </a:t>
            </a:r>
            <a:r>
              <a:rPr lang="en-CA" b="1" i="1" dirty="0">
                <a:latin typeface="Open Sans" panose="020B0606030504020204" pitchFamily="34" charset="0"/>
              </a:rPr>
              <a:t>(FES)</a:t>
            </a:r>
          </a:p>
          <a:p>
            <a:pPr marL="285750" indent="-285750">
              <a:buFont typeface="Arial" panose="020B0604020202020204" pitchFamily="34" charset="0"/>
              <a:buChar char="•"/>
            </a:pPr>
            <a:r>
              <a:rPr lang="en-CA" b="1" i="1" u="none" strike="noStrike" dirty="0">
                <a:effectLst/>
                <a:latin typeface="Open Sans" panose="020B0606030504020204" pitchFamily="34" charset="0"/>
                <a:hlinkClick r:id="rId9">
                  <a:extLst>
                    <a:ext uri="{A12FA001-AC4F-418D-AE19-62706E023703}">
                      <ahyp:hlinkClr xmlns:ahyp="http://schemas.microsoft.com/office/drawing/2018/hyperlinkcolor" val="tx"/>
                    </a:ext>
                  </a:extLst>
                </a:hlinkClick>
              </a:rPr>
              <a:t>Livelihood Coping Strategies – Food Security</a:t>
            </a:r>
            <a:r>
              <a:rPr lang="en-CA" b="1" i="1" dirty="0">
                <a:effectLst/>
                <a:latin typeface="Open Sans" panose="020B0606030504020204" pitchFamily="34" charset="0"/>
              </a:rPr>
              <a:t> (LCS-FS) </a:t>
            </a:r>
            <a:br>
              <a:rPr lang="en-CA" dirty="0"/>
            </a:br>
            <a:br>
              <a:rPr lang="en-CA" sz="1600" dirty="0"/>
            </a:br>
            <a:endParaRPr lang="en-US" sz="1600" b="1" dirty="0">
              <a:latin typeface="Open Sans" panose="020B0606030504020204" pitchFamily="34" charset="0"/>
              <a:ea typeface="Open Sans" panose="020B0606030504020204" pitchFamily="34" charset="0"/>
              <a:cs typeface="Open Sans" panose="020B0606030504020204" pitchFamily="34" charset="0"/>
            </a:endParaRP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9978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445883" y="3069787"/>
            <a:ext cx="8785600" cy="71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r>
              <a:rPr lang="en-US" sz="4400" kern="1400" spc="230" dirty="0">
                <a:solidFill>
                  <a:srgbClr val="FFFFFE"/>
                </a:solidFill>
                <a:latin typeface="Open Sans" pitchFamily="2" charset="0"/>
                <a:ea typeface="Open Sans" pitchFamily="2" charset="0"/>
                <a:cs typeface="Open Sans" pitchFamily="2" charset="0"/>
              </a:rPr>
              <a:t>Thank You!</a:t>
            </a:r>
            <a:r>
              <a:rPr lang="it-IT" sz="4400" dirty="0">
                <a:solidFill>
                  <a:srgbClr val="FFFFFE"/>
                </a:solidFill>
                <a:latin typeface="Open Sans" pitchFamily="2" charset="0"/>
                <a:ea typeface="Open Sans" pitchFamily="2" charset="0"/>
                <a:cs typeface="Open Sans" pitchFamily="2" charset="0"/>
              </a:rPr>
              <a:t> </a:t>
            </a:r>
            <a:endParaRPr lang="en-GB" sz="4400" dirty="0">
              <a:solidFill>
                <a:srgbClr val="FFFFFE"/>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54750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ctr">
            <a:noAutofit/>
          </a:bodyPr>
          <a:lstStyle/>
          <a:p>
            <a:pPr>
              <a:buFont typeface="Wingdings" panose="05000000000000000000" pitchFamily="2" charset="2"/>
              <a:buChar char="v"/>
            </a:pPr>
            <a:r>
              <a:rPr lang="en-US" spc="60" dirty="0"/>
              <a:t>CARI classifies the population into four groups, ranging from food secure to severely food insecure, and estimates the number of people at different levels of food security in each area.</a:t>
            </a:r>
          </a:p>
          <a:p>
            <a:pPr>
              <a:buFont typeface="Wingdings" panose="05000000000000000000" pitchFamily="2" charset="2"/>
              <a:buChar char="v"/>
            </a:pPr>
            <a:r>
              <a:rPr lang="en-US" spc="60" dirty="0"/>
              <a:t>In the absence of Integrated Phase Classification (IPC) for Acute Food Insecurity (AFI) and Cadre </a:t>
            </a:r>
            <a:r>
              <a:rPr lang="en-US" spc="60" dirty="0" err="1"/>
              <a:t>Harmonisé</a:t>
            </a:r>
            <a:r>
              <a:rPr lang="en-US" spc="60" dirty="0"/>
              <a:t> (CH), CARI is employed to estimate the number of people in need (</a:t>
            </a:r>
            <a:r>
              <a:rPr lang="en-US" spc="60" dirty="0" err="1"/>
              <a:t>PiN</a:t>
            </a:r>
            <a:r>
              <a:rPr lang="en-US" spc="60" dirty="0"/>
              <a:t>) for acute food security assistance.</a:t>
            </a:r>
          </a:p>
          <a:p>
            <a:pPr>
              <a:buFont typeface="Wingdings" panose="05000000000000000000" pitchFamily="2" charset="2"/>
              <a:buChar char="v"/>
            </a:pPr>
            <a:r>
              <a:rPr lang="en-US" spc="60" dirty="0"/>
              <a:t>CARI is used to identify the factors associated with food insecurity in a given population and can be utilized to establish targeting criteria.</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How to use CARI?</a:t>
            </a:r>
          </a:p>
        </p:txBody>
      </p:sp>
    </p:spTree>
    <p:extLst>
      <p:ext uri="{BB962C8B-B14F-4D97-AF65-F5344CB8AC3E}">
        <p14:creationId xmlns:p14="http://schemas.microsoft.com/office/powerpoint/2010/main" val="126575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Indicator Combo</a:t>
            </a:r>
          </a:p>
        </p:txBody>
      </p:sp>
      <p:sp>
        <p:nvSpPr>
          <p:cNvPr id="3" name="TextBox 2">
            <a:extLst>
              <a:ext uri="{FF2B5EF4-FFF2-40B4-BE49-F238E27FC236}">
                <a16:creationId xmlns:a16="http://schemas.microsoft.com/office/drawing/2014/main" id="{A2639C0B-78E4-5CFF-F38C-C7FD1DD3C1A1}"/>
              </a:ext>
            </a:extLst>
          </p:cNvPr>
          <p:cNvSpPr txBox="1"/>
          <p:nvPr/>
        </p:nvSpPr>
        <p:spPr>
          <a:xfrm>
            <a:off x="717181" y="1378973"/>
            <a:ext cx="11025605" cy="646331"/>
          </a:xfrm>
          <a:prstGeom prst="rect">
            <a:avLst/>
          </a:prstGeom>
          <a:noFill/>
        </p:spPr>
        <p:txBody>
          <a:bodyPr wrap="square" rtlCol="1">
            <a:spAutoFit/>
          </a:bodyPr>
          <a:lstStyle/>
          <a:p>
            <a:r>
              <a:rPr lang="en-US" spc="60" dirty="0">
                <a:latin typeface="Open Sans" charset="0"/>
                <a:ea typeface="Open Sans" charset="0"/>
                <a:cs typeface="Open Sans" charset="0"/>
              </a:rPr>
              <a:t>The third edition of CARI contains two possible combinations, and each combination has been deemed to contain sufficient information for establishing households’ level of food security.</a:t>
            </a:r>
            <a:endParaRPr lang="ar-SY" spc="60" dirty="0">
              <a:latin typeface="Open Sans" charset="0"/>
              <a:ea typeface="Open Sans" charset="0"/>
            </a:endParaRPr>
          </a:p>
        </p:txBody>
      </p:sp>
      <p:graphicFrame>
        <p:nvGraphicFramePr>
          <p:cNvPr id="9" name="Table 9">
            <a:extLst>
              <a:ext uri="{FF2B5EF4-FFF2-40B4-BE49-F238E27FC236}">
                <a16:creationId xmlns:a16="http://schemas.microsoft.com/office/drawing/2014/main" id="{899FB0B8-2798-93C4-D7EB-B62AD0C2AC3B}"/>
              </a:ext>
            </a:extLst>
          </p:cNvPr>
          <p:cNvGraphicFramePr>
            <a:graphicFrameLocks noGrp="1"/>
          </p:cNvGraphicFramePr>
          <p:nvPr>
            <p:ph idx="1"/>
            <p:extLst>
              <p:ext uri="{D42A27DB-BD31-4B8C-83A1-F6EECF244321}">
                <p14:modId xmlns:p14="http://schemas.microsoft.com/office/powerpoint/2010/main" val="407754525"/>
              </p:ext>
            </p:extLst>
          </p:nvPr>
        </p:nvGraphicFramePr>
        <p:xfrm>
          <a:off x="462337" y="2131887"/>
          <a:ext cx="11196233" cy="4454081"/>
        </p:xfrm>
        <a:graphic>
          <a:graphicData uri="http://schemas.openxmlformats.org/drawingml/2006/table">
            <a:tbl>
              <a:tblPr firstRow="1" bandRow="1">
                <a:tableStyleId>{00A15C55-8517-42AA-B614-E9B94910E393}</a:tableStyleId>
              </a:tblPr>
              <a:tblGrid>
                <a:gridCol w="1192377">
                  <a:extLst>
                    <a:ext uri="{9D8B030D-6E8A-4147-A177-3AD203B41FA5}">
                      <a16:colId xmlns:a16="http://schemas.microsoft.com/office/drawing/2014/main" val="372278026"/>
                    </a:ext>
                  </a:extLst>
                </a:gridCol>
                <a:gridCol w="1766479">
                  <a:extLst>
                    <a:ext uri="{9D8B030D-6E8A-4147-A177-3AD203B41FA5}">
                      <a16:colId xmlns:a16="http://schemas.microsoft.com/office/drawing/2014/main" val="743619889"/>
                    </a:ext>
                  </a:extLst>
                </a:gridCol>
                <a:gridCol w="1979444">
                  <a:extLst>
                    <a:ext uri="{9D8B030D-6E8A-4147-A177-3AD203B41FA5}">
                      <a16:colId xmlns:a16="http://schemas.microsoft.com/office/drawing/2014/main" val="1152680495"/>
                    </a:ext>
                  </a:extLst>
                </a:gridCol>
                <a:gridCol w="2103161">
                  <a:extLst>
                    <a:ext uri="{9D8B030D-6E8A-4147-A177-3AD203B41FA5}">
                      <a16:colId xmlns:a16="http://schemas.microsoft.com/office/drawing/2014/main" val="3278095179"/>
                    </a:ext>
                  </a:extLst>
                </a:gridCol>
                <a:gridCol w="2020683">
                  <a:extLst>
                    <a:ext uri="{9D8B030D-6E8A-4147-A177-3AD203B41FA5}">
                      <a16:colId xmlns:a16="http://schemas.microsoft.com/office/drawing/2014/main" val="150287137"/>
                    </a:ext>
                  </a:extLst>
                </a:gridCol>
                <a:gridCol w="2134089">
                  <a:extLst>
                    <a:ext uri="{9D8B030D-6E8A-4147-A177-3AD203B41FA5}">
                      <a16:colId xmlns:a16="http://schemas.microsoft.com/office/drawing/2014/main" val="6184785"/>
                    </a:ext>
                  </a:extLst>
                </a:gridCol>
              </a:tblGrid>
              <a:tr h="318732">
                <a:tc rowSpan="3">
                  <a:txBody>
                    <a:bodyPr/>
                    <a:lstStyle/>
                    <a:p>
                      <a:pPr algn="ctr"/>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Indicator Combo</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gridSpan="5">
                  <a:txBody>
                    <a:bodyPr/>
                    <a:lstStyle/>
                    <a:p>
                      <a:pPr algn="ctr"/>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Food Security Indicators</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2320619123"/>
                  </a:ext>
                </a:extLst>
              </a:tr>
              <a:tr h="318732">
                <a:tc vMerge="1">
                  <a:txBody>
                    <a:bodyPr/>
                    <a:lstStyle/>
                    <a:p>
                      <a:endParaRPr lang="fr-FR" dirty="0"/>
                    </a:p>
                  </a:txBody>
                  <a:tcPr/>
                </a:tc>
                <a:tc gridSpan="2">
                  <a:txBody>
                    <a:bodyPr/>
                    <a:lstStyle/>
                    <a:p>
                      <a:pPr algn="ctr"/>
                      <a:r>
                        <a:rPr lang="en-GB"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hMerge="1">
                  <a:txBody>
                    <a:bodyPr/>
                    <a:lstStyle/>
                    <a:p>
                      <a:endParaRPr lang="fr-FR" dirty="0"/>
                    </a:p>
                  </a:txBody>
                  <a:tcPr/>
                </a:tc>
                <a:tc gridSpan="3">
                  <a:txBody>
                    <a:bodyPr/>
                    <a:lstStyle/>
                    <a:p>
                      <a:pPr algn="ctr"/>
                      <a:r>
                        <a:rPr lang="en-GB"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Coping Capacity</a:t>
                      </a:r>
                      <a:endParaRPr lang="fr-FR"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64088987"/>
                  </a:ext>
                </a:extLst>
              </a:tr>
              <a:tr h="784572">
                <a:tc vMerge="1">
                  <a:txBody>
                    <a:bodyPr/>
                    <a:lstStyle/>
                    <a:p>
                      <a:endParaRPr lang="fr-FR" dirty="0"/>
                    </a:p>
                  </a:txBody>
                  <a:tcPr/>
                </a:tc>
                <a:tc>
                  <a:txBody>
                    <a:bodyPr/>
                    <a:lstStyle/>
                    <a:p>
                      <a:pPr algn="ctr"/>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Food Consumption Score (FCS)</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Reduced Coping Strategies Index (</a:t>
                      </a:r>
                      <a:r>
                        <a:rPr lang="en-GB" sz="12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Economic Capacity to Meet Essential Needs (ECMEN)</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Food Expenditure Share (FES)</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GB"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Livelihood Coping Strategies – Food Security (LCS-FS)</a:t>
                      </a:r>
                      <a:endPar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227876827"/>
                  </a:ext>
                </a:extLst>
              </a:tr>
              <a:tr h="318732">
                <a:tc>
                  <a:txBody>
                    <a:bodyPr/>
                    <a:lstStyle/>
                    <a:p>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Combo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07548917"/>
                  </a:ext>
                </a:extLst>
              </a:tr>
              <a:tr h="318732">
                <a:tc>
                  <a:txBody>
                    <a:bodyPr/>
                    <a:lstStyle/>
                    <a:p>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Combo 2</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X</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7745871"/>
                  </a:ext>
                </a:extLst>
              </a:tr>
              <a:tr h="2394581">
                <a:tc>
                  <a:txBody>
                    <a:bodyPr/>
                    <a:lstStyle/>
                    <a:p>
                      <a:r>
                        <a:rPr lang="en-GB"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Indicator description</a:t>
                      </a:r>
                      <a:endParaRPr lang="fr-FR"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Measures current food consumption. </a:t>
                      </a:r>
                    </a:p>
                    <a:p>
                      <a:endPar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Households are allocated into groups based on the variety and frequency of foods consumed</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Measures short-term coping measures to meet basic food needs. Households receive a score based on the frequency of applying reduced coping strategies</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Measures economic vulnerability. </a:t>
                      </a:r>
                    </a:p>
                    <a:p>
                      <a:endPar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Households’ expenditure value compared to minimum expenditure basket</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Measures economic vulnerability. </a:t>
                      </a:r>
                    </a:p>
                    <a:p>
                      <a:endPar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Households categorised based on the share of total expenditures directed to food. </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Measures the medium and long-term capacity for future productivity. </a:t>
                      </a:r>
                    </a:p>
                    <a:p>
                      <a:endPar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Households categorised based on severity of applied livelihood coping strategies due to lack of food. </a:t>
                      </a:r>
                      <a:endParaRPr lang="fr-FR"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14654703"/>
                  </a:ext>
                </a:extLst>
              </a:tr>
            </a:tbl>
          </a:graphicData>
        </a:graphic>
      </p:graphicFrame>
      <p:sp>
        <p:nvSpPr>
          <p:cNvPr id="10" name="Rectangle: Rounded Corners 9">
            <a:extLst>
              <a:ext uri="{FF2B5EF4-FFF2-40B4-BE49-F238E27FC236}">
                <a16:creationId xmlns:a16="http://schemas.microsoft.com/office/drawing/2014/main" id="{F398DB1C-EE74-48C3-8450-2871566298CA}"/>
              </a:ext>
            </a:extLst>
          </p:cNvPr>
          <p:cNvSpPr/>
          <p:nvPr/>
        </p:nvSpPr>
        <p:spPr>
          <a:xfrm>
            <a:off x="6035613" y="3536828"/>
            <a:ext cx="985652" cy="294838"/>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2C71968-5462-449F-4954-42B7C25BAD91}"/>
              </a:ext>
            </a:extLst>
          </p:cNvPr>
          <p:cNvSpPr/>
          <p:nvPr/>
        </p:nvSpPr>
        <p:spPr>
          <a:xfrm>
            <a:off x="8068174" y="3859667"/>
            <a:ext cx="985652" cy="302320"/>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71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03980" y="744305"/>
            <a:ext cx="4065131" cy="662558"/>
          </a:xfrm>
        </p:spPr>
        <p:txBody>
          <a:bodyPr anchor="t" anchorCtr="0"/>
          <a:lstStyle/>
          <a:p>
            <a:r>
              <a:rPr lang="en-GB" sz="3600" b="0" kern="1400" spc="230" dirty="0">
                <a:solidFill>
                  <a:schemeClr val="tx1"/>
                </a:solidFill>
                <a:latin typeface="HALDEN SOLID" pitchFamily="2" charset="0"/>
              </a:rPr>
              <a:t>Indicator Combo</a:t>
            </a:r>
          </a:p>
        </p:txBody>
      </p:sp>
      <p:sp>
        <p:nvSpPr>
          <p:cNvPr id="3" name="TextBox 2">
            <a:extLst>
              <a:ext uri="{FF2B5EF4-FFF2-40B4-BE49-F238E27FC236}">
                <a16:creationId xmlns:a16="http://schemas.microsoft.com/office/drawing/2014/main" id="{330D6B70-BE97-BD1D-8AD6-E993D8EA2341}"/>
              </a:ext>
            </a:extLst>
          </p:cNvPr>
          <p:cNvSpPr txBox="1"/>
          <p:nvPr/>
        </p:nvSpPr>
        <p:spPr>
          <a:xfrm>
            <a:off x="717181" y="1588734"/>
            <a:ext cx="3322256" cy="4093428"/>
          </a:xfrm>
          <a:prstGeom prst="rect">
            <a:avLst/>
          </a:prstGeom>
          <a:noFill/>
        </p:spPr>
        <p:txBody>
          <a:bodyPr wrap="square" lIns="91440" tIns="45720" rIns="91440" bIns="45720" rtlCol="1" anchor="t">
            <a:spAutoFit/>
          </a:bodyPr>
          <a:lstStyle/>
          <a:p>
            <a:r>
              <a:rPr lang="en-US" sz="2000" spc="60" dirty="0">
                <a:latin typeface="Open Sans"/>
                <a:ea typeface="Open Sans"/>
                <a:cs typeface="Open Sans"/>
              </a:rPr>
              <a:t>A simplification of the number of combinations of food security indicators used for computing CARI.</a:t>
            </a:r>
          </a:p>
          <a:p>
            <a:endParaRPr lang="en-US" sz="2000" spc="60" dirty="0">
              <a:latin typeface="Open Sans" charset="0"/>
              <a:ea typeface="Open Sans" charset="0"/>
              <a:cs typeface="Open Sans" charset="0"/>
            </a:endParaRPr>
          </a:p>
          <a:p>
            <a:r>
              <a:rPr lang="en-US" sz="2000" b="1" spc="60" dirty="0">
                <a:latin typeface="Open Sans"/>
                <a:ea typeface="Open Sans"/>
                <a:cs typeface="Open Sans"/>
              </a:rPr>
              <a:t>Scenario A is preferred – using ECMEN. </a:t>
            </a:r>
          </a:p>
          <a:p>
            <a:endParaRPr lang="en-US" sz="2000" b="1" spc="60" dirty="0">
              <a:latin typeface="Open Sans"/>
              <a:ea typeface="Open Sans"/>
              <a:cs typeface="Open Sans"/>
            </a:endParaRPr>
          </a:p>
          <a:p>
            <a:r>
              <a:rPr lang="en-US" sz="2000" b="1" spc="60" dirty="0">
                <a:latin typeface="Open Sans"/>
                <a:ea typeface="Open Sans"/>
                <a:cs typeface="Open Sans"/>
              </a:rPr>
              <a:t>Scenario B, using FES, is only for when ECMEN is not available. </a:t>
            </a:r>
          </a:p>
          <a:p>
            <a:endParaRPr lang="en-US" sz="2000" spc="60" dirty="0">
              <a:latin typeface="Open Sans" charset="0"/>
              <a:ea typeface="Open Sans" charset="0"/>
              <a:cs typeface="Open Sans" charset="0"/>
            </a:endParaRPr>
          </a:p>
        </p:txBody>
      </p:sp>
      <p:pic>
        <p:nvPicPr>
          <p:cNvPr id="7" name="Graphic 6" descr="Arrow Right with solid fill">
            <a:extLst>
              <a:ext uri="{FF2B5EF4-FFF2-40B4-BE49-F238E27FC236}">
                <a16:creationId xmlns:a16="http://schemas.microsoft.com/office/drawing/2014/main" id="{C533AC42-DA93-A701-335B-1164B394D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46358">
            <a:off x="3400708" y="2604606"/>
            <a:ext cx="1140432" cy="649829"/>
          </a:xfrm>
          <a:prstGeom prst="rect">
            <a:avLst/>
          </a:prstGeom>
        </p:spPr>
      </p:pic>
      <p:grpSp>
        <p:nvGrpSpPr>
          <p:cNvPr id="21" name="Group 20">
            <a:extLst>
              <a:ext uri="{FF2B5EF4-FFF2-40B4-BE49-F238E27FC236}">
                <a16:creationId xmlns:a16="http://schemas.microsoft.com/office/drawing/2014/main" id="{267F977C-A405-61CB-74BF-FA5AB8B029D4}"/>
              </a:ext>
            </a:extLst>
          </p:cNvPr>
          <p:cNvGrpSpPr/>
          <p:nvPr/>
        </p:nvGrpSpPr>
        <p:grpSpPr>
          <a:xfrm>
            <a:off x="4496591" y="1316295"/>
            <a:ext cx="7365404" cy="2561257"/>
            <a:chOff x="4038726" y="1347607"/>
            <a:chExt cx="7738499" cy="2821860"/>
          </a:xfrm>
        </p:grpSpPr>
        <p:sp>
          <p:nvSpPr>
            <p:cNvPr id="9" name="Rectangle 8">
              <a:extLst>
                <a:ext uri="{FF2B5EF4-FFF2-40B4-BE49-F238E27FC236}">
                  <a16:creationId xmlns:a16="http://schemas.microsoft.com/office/drawing/2014/main" id="{74080013-A75F-4D10-CC7B-0CC2F7E8973B}"/>
                </a:ext>
              </a:extLst>
            </p:cNvPr>
            <p:cNvSpPr/>
            <p:nvPr/>
          </p:nvSpPr>
          <p:spPr>
            <a:xfrm>
              <a:off x="9285261" y="1378973"/>
              <a:ext cx="2483922" cy="21806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WFP Food Insecurity Group (1-4)</a:t>
              </a:r>
            </a:p>
            <a:p>
              <a:pPr algn="ctr"/>
              <a:r>
                <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Based on simple average of summary measures of Current Status and Coping Capacity</a:t>
              </a:r>
              <a:endPar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8C6BDD78-6148-90B4-D019-AB6141E7EDEC}"/>
                </a:ext>
              </a:extLst>
            </p:cNvPr>
            <p:cNvSpPr/>
            <p:nvPr/>
          </p:nvSpPr>
          <p:spPr>
            <a:xfrm>
              <a:off x="6678468" y="1368245"/>
              <a:ext cx="2394858" cy="662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Summary of </a:t>
              </a:r>
            </a:p>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53B9C84-A902-A622-1EF4-2CD4A963A447}"/>
                </a:ext>
              </a:extLst>
            </p:cNvPr>
            <p:cNvSpPr/>
            <p:nvPr/>
          </p:nvSpPr>
          <p:spPr>
            <a:xfrm>
              <a:off x="6678468" y="2421036"/>
              <a:ext cx="2394858" cy="11494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Summary of </a:t>
              </a:r>
            </a:p>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Coping Capacity</a:t>
              </a:r>
            </a:p>
            <a:p>
              <a:pPr algn="ctr"/>
              <a:r>
                <a:rPr lang="en-GB"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Based on simple average of ECMEN and LCS-FS</a:t>
              </a:r>
              <a:endParaRPr lang="fr-FR"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4994163-A6F9-4C93-47A5-4DBA817E8E7F}"/>
                </a:ext>
              </a:extLst>
            </p:cNvPr>
            <p:cNvSpPr/>
            <p:nvPr/>
          </p:nvSpPr>
          <p:spPr>
            <a:xfrm>
              <a:off x="4038726" y="1378973"/>
              <a:ext cx="2394858" cy="574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 &amp; </a:t>
              </a:r>
              <a:r>
                <a:rPr lang="en-GB" sz="16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4FD1978F-3DA6-5767-C2D0-59F3C787FC5F}"/>
                </a:ext>
              </a:extLst>
            </p:cNvPr>
            <p:cNvSpPr/>
            <p:nvPr/>
          </p:nvSpPr>
          <p:spPr>
            <a:xfrm>
              <a:off x="4071675" y="2402330"/>
              <a:ext cx="2394858" cy="4536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ECMEN</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0CFEBF5D-1FCD-B8F6-6985-BDDA1B9387F4}"/>
                </a:ext>
              </a:extLst>
            </p:cNvPr>
            <p:cNvSpPr/>
            <p:nvPr/>
          </p:nvSpPr>
          <p:spPr>
            <a:xfrm>
              <a:off x="4050156" y="2995774"/>
              <a:ext cx="2394858" cy="5594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LCS - FS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8A219E33-A3F8-FD7E-1F8C-185094E7D88F}"/>
                </a:ext>
              </a:extLst>
            </p:cNvPr>
            <p:cNvSpPr txBox="1"/>
            <p:nvPr/>
          </p:nvSpPr>
          <p:spPr>
            <a:xfrm>
              <a:off x="4078324" y="3800135"/>
              <a:ext cx="2355260" cy="369332"/>
            </a:xfrm>
            <a:prstGeom prst="rect">
              <a:avLst/>
            </a:prstGeom>
            <a:noFill/>
          </p:spPr>
          <p:txBody>
            <a:bodyPr wrap="none" rtlCol="0">
              <a:spAutoFit/>
            </a:bodyPr>
            <a:lstStyle/>
            <a:p>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INPUT INDICATORS</a:t>
              </a:r>
              <a:endParaRPr lang="fr-FR" dirty="0">
                <a:solidFill>
                  <a:schemeClr val="accent4"/>
                </a:solidFill>
              </a:endParaRPr>
            </a:p>
          </p:txBody>
        </p:sp>
        <p:sp>
          <p:nvSpPr>
            <p:cNvPr id="17" name="TextBox 16">
              <a:extLst>
                <a:ext uri="{FF2B5EF4-FFF2-40B4-BE49-F238E27FC236}">
                  <a16:creationId xmlns:a16="http://schemas.microsoft.com/office/drawing/2014/main" id="{954B575B-52D6-B1FA-B64D-903A4B4CA667}"/>
                </a:ext>
              </a:extLst>
            </p:cNvPr>
            <p:cNvSpPr txBox="1"/>
            <p:nvPr/>
          </p:nvSpPr>
          <p:spPr>
            <a:xfrm>
              <a:off x="6718066" y="3787094"/>
              <a:ext cx="2433680" cy="369332"/>
            </a:xfrm>
            <a:prstGeom prst="rect">
              <a:avLst/>
            </a:prstGeom>
            <a:noFill/>
          </p:spPr>
          <p:txBody>
            <a:bodyPr wrap="none" rtlCol="0">
              <a:spAutoFit/>
            </a:bodyPr>
            <a:lstStyle/>
            <a:p>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DOMAIN SUMMARY</a:t>
              </a:r>
              <a:endParaRPr lang="fr-FR" dirty="0">
                <a:solidFill>
                  <a:schemeClr val="accent4"/>
                </a:solidFill>
              </a:endParaRPr>
            </a:p>
          </p:txBody>
        </p:sp>
        <p:sp>
          <p:nvSpPr>
            <p:cNvPr id="18" name="TextBox 17">
              <a:extLst>
                <a:ext uri="{FF2B5EF4-FFF2-40B4-BE49-F238E27FC236}">
                  <a16:creationId xmlns:a16="http://schemas.microsoft.com/office/drawing/2014/main" id="{44550A0B-F747-4A1F-AA44-BBE3710E8583}"/>
                </a:ext>
              </a:extLst>
            </p:cNvPr>
            <p:cNvSpPr txBox="1"/>
            <p:nvPr/>
          </p:nvSpPr>
          <p:spPr>
            <a:xfrm>
              <a:off x="9285261" y="3787094"/>
              <a:ext cx="2491964" cy="369332"/>
            </a:xfrm>
            <a:prstGeom prst="rect">
              <a:avLst/>
            </a:prstGeom>
            <a:noFill/>
          </p:spPr>
          <p:txBody>
            <a:bodyPr wrap="none" rtlCol="0">
              <a:spAutoFit/>
            </a:bodyPr>
            <a:lstStyle/>
            <a:p>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CONSOLE OUTCOME</a:t>
              </a:r>
              <a:endParaRPr lang="fr-FR" dirty="0">
                <a:solidFill>
                  <a:schemeClr val="accent4"/>
                </a:solidFill>
              </a:endParaRPr>
            </a:p>
          </p:txBody>
        </p:sp>
        <p:sp>
          <p:nvSpPr>
            <p:cNvPr id="19" name="Rectangle 18">
              <a:extLst>
                <a:ext uri="{FF2B5EF4-FFF2-40B4-BE49-F238E27FC236}">
                  <a16:creationId xmlns:a16="http://schemas.microsoft.com/office/drawing/2014/main" id="{A41256C1-09AE-E79A-8FFF-CB1BEA26E7E5}"/>
                </a:ext>
              </a:extLst>
            </p:cNvPr>
            <p:cNvSpPr/>
            <p:nvPr/>
          </p:nvSpPr>
          <p:spPr>
            <a:xfrm>
              <a:off x="6485541" y="1378973"/>
              <a:ext cx="152400" cy="2180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43F7C938-829B-CA48-C1FB-7465FAE91239}"/>
                </a:ext>
              </a:extLst>
            </p:cNvPr>
            <p:cNvSpPr/>
            <p:nvPr/>
          </p:nvSpPr>
          <p:spPr>
            <a:xfrm>
              <a:off x="9111256" y="1347607"/>
              <a:ext cx="152400" cy="2222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 21">
            <a:extLst>
              <a:ext uri="{FF2B5EF4-FFF2-40B4-BE49-F238E27FC236}">
                <a16:creationId xmlns:a16="http://schemas.microsoft.com/office/drawing/2014/main" id="{18B32BB6-C853-57FC-76A5-E34B2C48855F}"/>
              </a:ext>
            </a:extLst>
          </p:cNvPr>
          <p:cNvGrpSpPr/>
          <p:nvPr/>
        </p:nvGrpSpPr>
        <p:grpSpPr>
          <a:xfrm>
            <a:off x="4469845" y="4112307"/>
            <a:ext cx="7409401" cy="2449940"/>
            <a:chOff x="4038726" y="1368245"/>
            <a:chExt cx="7738499" cy="2801222"/>
          </a:xfrm>
          <a:solidFill>
            <a:schemeClr val="accent5">
              <a:lumMod val="90000"/>
            </a:schemeClr>
          </a:solidFill>
        </p:grpSpPr>
        <p:sp>
          <p:nvSpPr>
            <p:cNvPr id="23" name="Rectangle 22">
              <a:extLst>
                <a:ext uri="{FF2B5EF4-FFF2-40B4-BE49-F238E27FC236}">
                  <a16:creationId xmlns:a16="http://schemas.microsoft.com/office/drawing/2014/main" id="{FB77F2D5-2E42-D815-61AD-9FED66634EC7}"/>
                </a:ext>
              </a:extLst>
            </p:cNvPr>
            <p:cNvSpPr/>
            <p:nvPr/>
          </p:nvSpPr>
          <p:spPr>
            <a:xfrm>
              <a:off x="9285261" y="1378973"/>
              <a:ext cx="2483922" cy="2180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WFP Food Insecurity Group (1-4)</a:t>
              </a:r>
            </a:p>
            <a:p>
              <a:pPr algn="ctr"/>
              <a:r>
                <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Based on simple average of summary measures of Current Status and Coping Capacity</a:t>
              </a:r>
              <a:endPar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C1DF6E44-109C-0D0A-34A2-10404AD3E6B7}"/>
                </a:ext>
              </a:extLst>
            </p:cNvPr>
            <p:cNvSpPr/>
            <p:nvPr/>
          </p:nvSpPr>
          <p:spPr>
            <a:xfrm>
              <a:off x="6678468" y="1368245"/>
              <a:ext cx="2394858" cy="662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Summary of </a:t>
              </a:r>
            </a:p>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Current Status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283A407C-5185-88FE-B498-A78C9D212E6D}"/>
                </a:ext>
              </a:extLst>
            </p:cNvPr>
            <p:cNvSpPr/>
            <p:nvPr/>
          </p:nvSpPr>
          <p:spPr>
            <a:xfrm>
              <a:off x="6678468" y="2421036"/>
              <a:ext cx="2394858" cy="11494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Summary of </a:t>
              </a:r>
            </a:p>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Coping Capacity</a:t>
              </a:r>
            </a:p>
            <a:p>
              <a:pPr algn="ctr"/>
              <a:r>
                <a:rPr lang="en-GB"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Based on simple average of FES and LCS-FS</a:t>
              </a:r>
              <a:endParaRPr lang="fr-FR" sz="1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2AD7544E-2CF1-A266-65DB-D5CA6A50B9C5}"/>
                </a:ext>
              </a:extLst>
            </p:cNvPr>
            <p:cNvSpPr/>
            <p:nvPr/>
          </p:nvSpPr>
          <p:spPr>
            <a:xfrm>
              <a:off x="4038726" y="1378973"/>
              <a:ext cx="2394858" cy="5747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 &amp; </a:t>
              </a:r>
              <a:r>
                <a:rPr lang="en-GB" sz="1600" b="1"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3C26D0B3-1A2D-14E3-9D8A-84AFDF96B413}"/>
                </a:ext>
              </a:extLst>
            </p:cNvPr>
            <p:cNvSpPr/>
            <p:nvPr/>
          </p:nvSpPr>
          <p:spPr>
            <a:xfrm>
              <a:off x="4071675" y="2402330"/>
              <a:ext cx="2394858" cy="4536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FES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82E70E72-6984-0A4D-AE3C-59B9FC9D9963}"/>
                </a:ext>
              </a:extLst>
            </p:cNvPr>
            <p:cNvSpPr/>
            <p:nvPr/>
          </p:nvSpPr>
          <p:spPr>
            <a:xfrm>
              <a:off x="4050156" y="2995774"/>
              <a:ext cx="2394858" cy="559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LCS - FS</a:t>
              </a:r>
              <a:endPar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54FB7333-D037-59DD-C161-CFD828D5FDDE}"/>
                </a:ext>
              </a:extLst>
            </p:cNvPr>
            <p:cNvSpPr txBox="1"/>
            <p:nvPr/>
          </p:nvSpPr>
          <p:spPr>
            <a:xfrm>
              <a:off x="4078324" y="3800135"/>
              <a:ext cx="2355260" cy="369332"/>
            </a:xfrm>
            <a:prstGeom prst="rect">
              <a:avLst/>
            </a:prstGeom>
            <a:noFill/>
          </p:spPr>
          <p:txBody>
            <a:bodyPr wrap="none" rtlCol="0">
              <a:spAutoFit/>
            </a:bodyPr>
            <a:lstStyle/>
            <a:p>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INPUT INDICATORS</a:t>
              </a:r>
              <a:endParaRPr lang="fr-FR" dirty="0">
                <a:solidFill>
                  <a:schemeClr val="accent4"/>
                </a:solidFill>
              </a:endParaRPr>
            </a:p>
          </p:txBody>
        </p:sp>
        <p:sp>
          <p:nvSpPr>
            <p:cNvPr id="30" name="TextBox 29">
              <a:extLst>
                <a:ext uri="{FF2B5EF4-FFF2-40B4-BE49-F238E27FC236}">
                  <a16:creationId xmlns:a16="http://schemas.microsoft.com/office/drawing/2014/main" id="{5EB3A395-9F83-6109-0CF8-6AEE4CF752A4}"/>
                </a:ext>
              </a:extLst>
            </p:cNvPr>
            <p:cNvSpPr txBox="1"/>
            <p:nvPr/>
          </p:nvSpPr>
          <p:spPr>
            <a:xfrm>
              <a:off x="6718066" y="3787094"/>
              <a:ext cx="2433680" cy="369332"/>
            </a:xfrm>
            <a:prstGeom prst="rect">
              <a:avLst/>
            </a:prstGeom>
            <a:noFill/>
          </p:spPr>
          <p:txBody>
            <a:bodyPr wrap="none" rtlCol="0">
              <a:spAutoFit/>
            </a:bodyPr>
            <a:lstStyle/>
            <a:p>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DOMAIN SUMMARY</a:t>
              </a:r>
              <a:endParaRPr lang="fr-FR" dirty="0">
                <a:solidFill>
                  <a:schemeClr val="accent4"/>
                </a:solidFill>
              </a:endParaRPr>
            </a:p>
          </p:txBody>
        </p:sp>
        <p:sp>
          <p:nvSpPr>
            <p:cNvPr id="31" name="TextBox 30">
              <a:extLst>
                <a:ext uri="{FF2B5EF4-FFF2-40B4-BE49-F238E27FC236}">
                  <a16:creationId xmlns:a16="http://schemas.microsoft.com/office/drawing/2014/main" id="{54C331AA-4E87-94DF-F06D-D06ADF1B568D}"/>
                </a:ext>
              </a:extLst>
            </p:cNvPr>
            <p:cNvSpPr txBox="1"/>
            <p:nvPr/>
          </p:nvSpPr>
          <p:spPr>
            <a:xfrm>
              <a:off x="9285261" y="3787094"/>
              <a:ext cx="2491964" cy="369332"/>
            </a:xfrm>
            <a:prstGeom prst="rect">
              <a:avLst/>
            </a:prstGeom>
            <a:noFill/>
          </p:spPr>
          <p:txBody>
            <a:bodyPr wrap="none" rtlCol="0">
              <a:spAutoFit/>
            </a:bodyPr>
            <a:lstStyle/>
            <a:p>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CONSOLE OUTCOME</a:t>
              </a:r>
              <a:endParaRPr lang="fr-FR" dirty="0">
                <a:solidFill>
                  <a:schemeClr val="accent4"/>
                </a:solidFill>
              </a:endParaRPr>
            </a:p>
          </p:txBody>
        </p:sp>
        <p:sp>
          <p:nvSpPr>
            <p:cNvPr id="32" name="Rectangle 31">
              <a:extLst>
                <a:ext uri="{FF2B5EF4-FFF2-40B4-BE49-F238E27FC236}">
                  <a16:creationId xmlns:a16="http://schemas.microsoft.com/office/drawing/2014/main" id="{C2C4B378-0B12-0279-C00C-353FF70864B9}"/>
                </a:ext>
              </a:extLst>
            </p:cNvPr>
            <p:cNvSpPr/>
            <p:nvPr/>
          </p:nvSpPr>
          <p:spPr>
            <a:xfrm>
              <a:off x="6485541" y="1378973"/>
              <a:ext cx="152400" cy="2180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D8499E3-DA68-7EF2-969B-D60BF1326360}"/>
                </a:ext>
              </a:extLst>
            </p:cNvPr>
            <p:cNvSpPr/>
            <p:nvPr/>
          </p:nvSpPr>
          <p:spPr>
            <a:xfrm>
              <a:off x="9111256" y="1368245"/>
              <a:ext cx="152400" cy="2202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4830129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http://schemas.openxmlformats.org/package/2006/metadata/core-properties"/>
    <ds:schemaRef ds:uri="http://purl.org/dc/dcmitype/"/>
    <ds:schemaRef ds:uri="3940b711-dc1d-4235-b0a5-48d487f0d3b9"/>
    <ds:schemaRef ds:uri="http://www.w3.org/XML/1998/namespace"/>
    <ds:schemaRef ds:uri="49256dcf-74b5-4e0f-b2ab-e17546be8a80"/>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6EED283-51F0-4CDF-8A36-915FBA7E6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10984</TotalTime>
  <Words>7143</Words>
  <Application>Microsoft Office PowerPoint</Application>
  <PresentationFormat>Widescreen</PresentationFormat>
  <Paragraphs>1107</Paragraphs>
  <Slides>66</Slides>
  <Notes>50</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Theme2</vt:lpstr>
      <vt:lpstr>PowerPoint Presentation</vt:lpstr>
      <vt:lpstr>AUDIENCE  </vt:lpstr>
      <vt:lpstr>PowerPoint Presentation</vt:lpstr>
      <vt:lpstr>What is food security? </vt:lpstr>
      <vt:lpstr>What are the four pillars of food security?</vt:lpstr>
      <vt:lpstr>What is CARI? </vt:lpstr>
      <vt:lpstr>How to use CARI?</vt:lpstr>
      <vt:lpstr>Indicator Combo</vt:lpstr>
      <vt:lpstr>Indicator Combo</vt:lpstr>
      <vt:lpstr>Description of the overall WFP food security classifications</vt:lpstr>
      <vt:lpstr>Why is ECMEN favoured over FES?</vt:lpstr>
      <vt:lpstr>Why is ECMEN favoured over FES? (cont.)</vt:lpstr>
      <vt:lpstr>PowerPoint Presentation</vt:lpstr>
      <vt:lpstr>Current Status Domain</vt:lpstr>
      <vt:lpstr>PowerPoint Presentation</vt:lpstr>
      <vt:lpstr>Current Status: Food Consumption Score  </vt:lpstr>
      <vt:lpstr>Current Status: FCS 4-Point Scale Conversion </vt:lpstr>
      <vt:lpstr>PowerPoint Presentation</vt:lpstr>
      <vt:lpstr>Current Status: reduced Consumption-based Coping Strategies Index</vt:lpstr>
      <vt:lpstr>Current Status: rCSI 4-Point Scale Conversion </vt:lpstr>
      <vt:lpstr>Current Status Domain</vt:lpstr>
      <vt:lpstr>PowerPoint Presentation</vt:lpstr>
      <vt:lpstr>Current Status: Why Does rCSI Converge with FCS?</vt:lpstr>
      <vt:lpstr>PowerPoint Presentation</vt:lpstr>
      <vt:lpstr>PowerPoint Presentation</vt:lpstr>
      <vt:lpstr>Coping Capacity: ECMEN</vt:lpstr>
      <vt:lpstr>Coping Capacity: ECMEN Calculation</vt:lpstr>
      <vt:lpstr>Coping Capacity: Economic Capacity to Meet Essential Needs </vt:lpstr>
      <vt:lpstr>PowerPoint Presentation</vt:lpstr>
      <vt:lpstr>Coping Capacity: Food Expenditure Share </vt:lpstr>
      <vt:lpstr>Coping Capacity: Food Expenditure Share </vt:lpstr>
      <vt:lpstr>Coping capacity: Food Expenditure Share </vt:lpstr>
      <vt:lpstr>Coping capacity: Food Expenditure Share </vt:lpstr>
      <vt:lpstr>PowerPoint Presentation</vt:lpstr>
      <vt:lpstr>LCS-fs: What is it? </vt:lpstr>
      <vt:lpstr>Lcs-FS: classification of households </vt:lpstr>
      <vt:lpstr>Lcs-FS: calculation</vt:lpstr>
      <vt:lpstr>Coping capacity domain</vt:lpstr>
      <vt:lpstr>PowerPoint Presentation</vt:lpstr>
      <vt:lpstr>PowerPoint Presentation</vt:lpstr>
      <vt:lpstr>CARI: Aggregation scenarios</vt:lpstr>
      <vt:lpstr>CARI: calculation</vt:lpstr>
      <vt:lpstr>CARI: calculation example</vt:lpstr>
      <vt:lpstr>CARI: calculation example</vt:lpstr>
      <vt:lpstr>Example of a CARI console</vt:lpstr>
      <vt:lpstr>PowerPoint Presentation</vt:lpstr>
      <vt:lpstr>CARI: what goes into it?</vt:lpstr>
      <vt:lpstr>Survey Designer</vt:lpstr>
      <vt:lpstr>Survey Designer</vt:lpstr>
      <vt:lpstr>Survey Designer</vt:lpstr>
      <vt:lpstr>Module design lookouts </vt:lpstr>
      <vt:lpstr>Module design lookouts (cont.) </vt:lpstr>
      <vt:lpstr>Module design lookouts (cont.) </vt:lpstr>
      <vt:lpstr>PowerPoint Presentation</vt:lpstr>
      <vt:lpstr>LIMITATIONS OF CARI </vt:lpstr>
      <vt:lpstr>PowerPoint Presentation</vt:lpstr>
      <vt:lpstr>CARI: VISUALIZATION</vt:lpstr>
      <vt:lpstr>CARI with ECMEN: Console Indicators, % Population Distribution Table</vt:lpstr>
      <vt:lpstr>CARI with FES: Console indicators, % population distribution table  </vt:lpstr>
      <vt:lpstr>CARI: VISUALIZATION &amp; MAPPING</vt:lpstr>
      <vt:lpstr>CARI: REPORTING EXAMPLE </vt:lpstr>
      <vt:lpstr>CARI: REPORTING EXAMPLE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Ali ASSI</cp:lastModifiedBy>
  <cp:revision>19</cp:revision>
  <dcterms:created xsi:type="dcterms:W3CDTF">2018-08-20T09:35:59Z</dcterms:created>
  <dcterms:modified xsi:type="dcterms:W3CDTF">2024-09-11T10:49:11Z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