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3"/>
  </p:notesMasterIdLst>
  <p:handoutMasterIdLst>
    <p:handoutMasterId r:id="rId64"/>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67" r:id="rId25"/>
    <p:sldId id="4153" r:id="rId26"/>
    <p:sldId id="4154" r:id="rId27"/>
    <p:sldId id="277" r:id="rId28"/>
    <p:sldId id="4128" r:id="rId29"/>
    <p:sldId id="4123" r:id="rId30"/>
    <p:sldId id="4124" r:id="rId31"/>
    <p:sldId id="329" r:id="rId32"/>
    <p:sldId id="309" r:id="rId33"/>
    <p:sldId id="293" r:id="rId34"/>
    <p:sldId id="4163" r:id="rId35"/>
    <p:sldId id="4164" r:id="rId36"/>
    <p:sldId id="4115" r:id="rId37"/>
    <p:sldId id="4116" r:id="rId38"/>
    <p:sldId id="4117" r:id="rId39"/>
    <p:sldId id="4168" r:id="rId40"/>
    <p:sldId id="322" r:id="rId41"/>
    <p:sldId id="331" r:id="rId42"/>
    <p:sldId id="4158" r:id="rId43"/>
    <p:sldId id="298" r:id="rId44"/>
    <p:sldId id="4150" r:id="rId45"/>
    <p:sldId id="4159" r:id="rId46"/>
    <p:sldId id="4131" r:id="rId47"/>
    <p:sldId id="4165" r:id="rId48"/>
    <p:sldId id="4160" r:id="rId49"/>
    <p:sldId id="324" r:id="rId50"/>
    <p:sldId id="4127" r:id="rId51"/>
    <p:sldId id="4162" r:id="rId52"/>
    <p:sldId id="4125" r:id="rId53"/>
    <p:sldId id="4161" r:id="rId54"/>
    <p:sldId id="4132" r:id="rId55"/>
    <p:sldId id="299" r:id="rId56"/>
    <p:sldId id="311" r:id="rId57"/>
    <p:sldId id="300" r:id="rId58"/>
    <p:sldId id="4129" r:id="rId59"/>
    <p:sldId id="313" r:id="rId60"/>
    <p:sldId id="296" r:id="rId61"/>
    <p:sldId id="333"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67"/>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 id="4168"/>
          </p14:sldIdLst>
        </p14:section>
        <p14:section name="Relevance: Analyst training" id="{ADA42E1E-067A-4161-B943-799BD9EB83DE}">
          <p14:sldIdLst>
            <p14:sldId id="322"/>
            <p14:sldId id="331"/>
            <p14:sldId id="4158"/>
            <p14:sldId id="298"/>
            <p14:sldId id="4150"/>
            <p14:sldId id="4159"/>
            <p14:sldId id="4131"/>
            <p14:sldId id="4165"/>
            <p14:sldId id="4160"/>
            <p14:sldId id="324"/>
            <p14:sldId id="4127"/>
            <p14:sldId id="4162"/>
            <p14:sldId id="4125"/>
            <p14:sldId id="4161"/>
            <p14:sldId id="4132"/>
            <p14:sldId id="299"/>
            <p14:sldId id="311"/>
            <p14:sldId id="300"/>
            <p14:sldId id="4129"/>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2635C-FF6F-47C3-AF24-75CA323A4D82}" v="21" dt="2024-08-13T11:17:2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53" d="100"/>
          <a:sy n="53" d="100"/>
        </p:scale>
        <p:origin x="1152"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Emergencies coping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c:ext xmlns:c16="http://schemas.microsoft.com/office/drawing/2014/chart" uri="{C3380CC4-5D6E-409C-BE32-E72D297353CC}">
              <c16:uniqueId val="{00000000-DC1A-4D40-84E3-8665C6B51DCD}"/>
            </c:ext>
          </c:extLst>
        </c:ser>
        <c:ser>
          <c:idx val="2"/>
          <c:order val="1"/>
          <c:tx>
            <c:strRef>
              <c:f>Sheet1!$B$6</c:f>
              <c:strCache>
                <c:ptCount val="1"/>
                <c:pt idx="0">
                  <c:v>Crisis coping </c:v>
                </c:pt>
              </c:strCache>
            </c:strRef>
          </c:tx>
          <c:spPr>
            <a:solidFill>
              <a:srgbClr val="F378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c:ext xmlns:c16="http://schemas.microsoft.com/office/drawing/2014/chart" uri="{C3380CC4-5D6E-409C-BE32-E72D297353CC}">
              <c16:uniqueId val="{00000001-DC1A-4D40-84E3-8665C6B51DCD}"/>
            </c:ext>
          </c:extLst>
        </c:ser>
        <c:ser>
          <c:idx val="1"/>
          <c:order val="2"/>
          <c:tx>
            <c:strRef>
              <c:f>Sheet1!$B$5</c:f>
              <c:strCache>
                <c:ptCount val="1"/>
                <c:pt idx="0">
                  <c:v>Stress coping </c:v>
                </c:pt>
              </c:strCache>
            </c:strRef>
          </c:tx>
          <c:spPr>
            <a:solidFill>
              <a:srgbClr val="D5B8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c:ext xmlns:c16="http://schemas.microsoft.com/office/drawing/2014/chart" uri="{C3380CC4-5D6E-409C-BE32-E72D297353CC}">
              <c16:uniqueId val="{00000002-DC1A-4D40-84E3-8665C6B51DCD}"/>
            </c:ext>
          </c:extLst>
        </c:ser>
        <c:ser>
          <c:idx val="0"/>
          <c:order val="3"/>
          <c:tx>
            <c:strRef>
              <c:f>Sheet1!$B$4</c:f>
              <c:strCache>
                <c:ptCount val="1"/>
                <c:pt idx="0">
                  <c:v>Not coping</c:v>
                </c:pt>
              </c:strCache>
            </c:strRef>
          </c:tx>
          <c:spPr>
            <a:solidFill>
              <a:srgbClr val="F1E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21B-4B07-88C0-D04CF0BAFCCA}"/>
              </c:ext>
            </c:extLst>
          </c:dPt>
          <c:dPt>
            <c:idx val="1"/>
            <c:invertIfNegative val="0"/>
            <c:bubble3D val="0"/>
            <c:spPr>
              <a:solidFill>
                <a:srgbClr val="C00000"/>
              </a:solidFill>
              <a:ln>
                <a:noFill/>
              </a:ln>
              <a:effectLst/>
            </c:spPr>
            <c:extLst>
              <c:ext xmlns:c16="http://schemas.microsoft.com/office/drawing/2014/chart" uri="{C3380CC4-5D6E-409C-BE32-E72D297353CC}">
                <c16:uniqueId val="{00000003-721B-4B07-88C0-D04CF0BAFCCA}"/>
              </c:ext>
            </c:extLst>
          </c:dPt>
          <c:dPt>
            <c:idx val="2"/>
            <c:invertIfNegative val="0"/>
            <c:bubble3D val="0"/>
            <c:spPr>
              <a:solidFill>
                <a:srgbClr val="C00000"/>
              </a:solidFill>
              <a:ln>
                <a:noFill/>
              </a:ln>
              <a:effectLst/>
            </c:spPr>
            <c:extLst>
              <c:ext xmlns:c16="http://schemas.microsoft.com/office/drawing/2014/chart" uri="{C3380CC4-5D6E-409C-BE32-E72D297353CC}">
                <c16:uniqueId val="{00000005-721B-4B07-88C0-D04CF0BAFCCA}"/>
              </c:ext>
            </c:extLst>
          </c:dPt>
          <c:dPt>
            <c:idx val="3"/>
            <c:invertIfNegative val="0"/>
            <c:bubble3D val="0"/>
            <c:spPr>
              <a:solidFill>
                <a:srgbClr val="F37847"/>
              </a:solidFill>
              <a:ln>
                <a:noFill/>
              </a:ln>
              <a:effectLst/>
            </c:spPr>
            <c:extLst>
              <c:ext xmlns:c16="http://schemas.microsoft.com/office/drawing/2014/chart" uri="{C3380CC4-5D6E-409C-BE32-E72D297353CC}">
                <c16:uniqueId val="{00000007-721B-4B07-88C0-D04CF0BAFCCA}"/>
              </c:ext>
            </c:extLst>
          </c:dPt>
          <c:dPt>
            <c:idx val="4"/>
            <c:invertIfNegative val="0"/>
            <c:bubble3D val="0"/>
            <c:spPr>
              <a:solidFill>
                <a:srgbClr val="F37847"/>
              </a:solidFill>
              <a:ln>
                <a:noFill/>
              </a:ln>
              <a:effectLst/>
            </c:spPr>
            <c:extLst>
              <c:ext xmlns:c16="http://schemas.microsoft.com/office/drawing/2014/chart" uri="{C3380CC4-5D6E-409C-BE32-E72D297353CC}">
                <c16:uniqueId val="{00000009-721B-4B07-88C0-D04CF0BAFCCA}"/>
              </c:ext>
            </c:extLst>
          </c:dPt>
          <c:dPt>
            <c:idx val="5"/>
            <c:invertIfNegative val="0"/>
            <c:bubble3D val="0"/>
            <c:spPr>
              <a:solidFill>
                <a:srgbClr val="F37847"/>
              </a:solidFill>
              <a:ln>
                <a:noFill/>
              </a:ln>
              <a:effectLst/>
            </c:spPr>
            <c:extLst>
              <c:ext xmlns:c16="http://schemas.microsoft.com/office/drawing/2014/chart" uri="{C3380CC4-5D6E-409C-BE32-E72D297353CC}">
                <c16:uniqueId val="{0000000B-721B-4B07-88C0-D04CF0BAFCCA}"/>
              </c:ext>
            </c:extLst>
          </c:dPt>
          <c:dPt>
            <c:idx val="6"/>
            <c:invertIfNegative val="0"/>
            <c:bubble3D val="0"/>
            <c:spPr>
              <a:solidFill>
                <a:srgbClr val="D5B868"/>
              </a:solidFill>
              <a:ln>
                <a:noFill/>
              </a:ln>
              <a:effectLst/>
            </c:spPr>
            <c:extLst>
              <c:ext xmlns:c16="http://schemas.microsoft.com/office/drawing/2014/chart" uri="{C3380CC4-5D6E-409C-BE32-E72D297353CC}">
                <c16:uniqueId val="{0000000D-721B-4B07-88C0-D04CF0BAFCCA}"/>
              </c:ext>
            </c:extLst>
          </c:dPt>
          <c:dPt>
            <c:idx val="7"/>
            <c:invertIfNegative val="0"/>
            <c:bubble3D val="0"/>
            <c:spPr>
              <a:solidFill>
                <a:srgbClr val="D5B868"/>
              </a:solidFill>
              <a:ln>
                <a:noFill/>
              </a:ln>
              <a:effectLst/>
            </c:spPr>
            <c:extLst>
              <c:ext xmlns:c16="http://schemas.microsoft.com/office/drawing/2014/chart" uri="{C3380CC4-5D6E-409C-BE32-E72D297353CC}">
                <c16:uniqueId val="{0000000F-721B-4B07-88C0-D04CF0BAFCCA}"/>
              </c:ext>
            </c:extLst>
          </c:dPt>
          <c:dPt>
            <c:idx val="8"/>
            <c:invertIfNegative val="0"/>
            <c:bubble3D val="0"/>
            <c:spPr>
              <a:solidFill>
                <a:srgbClr val="D5B868"/>
              </a:solidFill>
              <a:ln>
                <a:noFill/>
              </a:ln>
              <a:effectLst/>
            </c:spPr>
            <c:extLst>
              <c:ext xmlns:c16="http://schemas.microsoft.com/office/drawing/2014/chart" uri="{C3380CC4-5D6E-409C-BE32-E72D297353CC}">
                <c16:uniqueId val="{00000011-721B-4B07-88C0-D04CF0BAFCCA}"/>
              </c:ext>
            </c:extLst>
          </c:dPt>
          <c:dPt>
            <c:idx val="9"/>
            <c:invertIfNegative val="0"/>
            <c:bubble3D val="0"/>
            <c:spPr>
              <a:solidFill>
                <a:srgbClr val="D5B868"/>
              </a:solidFill>
              <a:ln>
                <a:noFill/>
              </a:ln>
              <a:effectLst/>
            </c:spPr>
            <c:extLst>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en-US"/>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en-US"/>
          </a:p>
        </c:txPr>
        <c:crossAx val="205217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17/12/2024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17/12/2024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on LCS-EN requires a bit of clarification:</a:t>
            </a:r>
          </a:p>
          <a:p>
            <a:endParaRPr lang="en-GB" dirty="0">
              <a:cs typeface="Calibri" panose="020F0502020204030204"/>
            </a:endParaRPr>
          </a:p>
          <a:p>
            <a:r>
              <a:rPr lang="en-GB" dirty="0">
                <a:cs typeface="Calibri" panose="020F0502020204030204"/>
              </a:rPr>
              <a:t>1) </a:t>
            </a:r>
            <a:r>
              <a:rPr lang="en-GB" b="1" dirty="0">
                <a:cs typeface="Calibri" panose="020F0502020204030204"/>
              </a:rPr>
              <a:t>Lack of resources </a:t>
            </a:r>
            <a:r>
              <a:rPr lang="en-GB" dirty="0">
                <a:cs typeface="Calibri" panose="020F0502020204030204"/>
              </a:rPr>
              <a:t>means either lack of direct access to good and services or lack of money to buy them…the rational is the same than for FS</a:t>
            </a:r>
          </a:p>
          <a:p>
            <a:endParaRPr lang="en-GB" dirty="0">
              <a:cs typeface="Calibri" panose="020F0502020204030204"/>
            </a:endParaRPr>
          </a:p>
          <a:p>
            <a:r>
              <a:rPr lang="en-GB" dirty="0">
                <a:cs typeface="Calibri" panose="020F0502020204030204"/>
              </a:rPr>
              <a:t>2) But what do we mean by </a:t>
            </a:r>
            <a:r>
              <a:rPr lang="en-GB" b="1" dirty="0">
                <a:cs typeface="Calibri" panose="020F0502020204030204"/>
              </a:rPr>
              <a:t>essential needs</a:t>
            </a:r>
            <a:r>
              <a:rPr lang="en-GB" dirty="0">
                <a:cs typeface="Calibri" panose="020F0502020204030204"/>
              </a:rPr>
              <a:t>? We have a general definition here, but as you can imagine, what is defined as ‘essential’ is somehow subjective and depends on the context, but typically refers to food, shelter, education, health services,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structure of the module, another difference of the EN version of the LCS module is that the module must include an additional final question asking the </a:t>
            </a:r>
            <a:r>
              <a:rPr lang="en-US" b="1" dirty="0"/>
              <a:t>main reasons </a:t>
            </a:r>
            <a:r>
              <a:rPr lang="en-US" dirty="0"/>
              <a:t>for adopting the strategies. We will come back to this later.</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Codes are standard for questionnaire module design and analysis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1188615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Saving is that part of income which is not spent on current consumption. Saving - gradually putting money or gold aside, typically into a bank account. People generally save for a particular goal, like paying for a car, a down payment on a house, or any emergencies that might come up. It provides a person or a household with some financial security. </a:t>
            </a:r>
          </a:p>
          <a:p>
            <a:endParaRPr lang="en-US"/>
          </a:p>
          <a:p>
            <a:r>
              <a:rPr lang="en-US"/>
              <a:t>Income is </a:t>
            </a:r>
            <a:r>
              <a:rPr lang="en-US" b="0" i="0">
                <a:solidFill>
                  <a:srgbClr val="202124"/>
                </a:solidFill>
                <a:effectLst/>
                <a:latin typeface="arial" panose="020B0604020202020204" pitchFamily="34" charset="0"/>
              </a:rPr>
              <a:t>money received, especially on a regular or irregular basis, from work or through investments.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XLS Form is the Excel format of the content in a Survey questionnaire It contains all the questions and</a:t>
            </a:r>
          </a:p>
          <a:p>
            <a:r>
              <a:rPr lang="en-US"/>
              <a:t>the answer of each survey in chosen languages the skip logic and the rules that will inform the data</a:t>
            </a:r>
          </a:p>
          <a:p>
            <a:r>
              <a:rPr lang="en-US"/>
              <a:t>collection This allows transferring questions selected in the Survey Designer to online ODK tools for data</a:t>
            </a:r>
          </a:p>
          <a:p>
            <a:r>
              <a:rPr lang="en-US"/>
              <a:t>collection coded in a </a:t>
            </a:r>
            <a:r>
              <a:rPr lang="en-US" err="1"/>
              <a:t>standardised</a:t>
            </a:r>
            <a:r>
              <a:rPr lang="en-US"/>
              <a:t> way and facilitates data analysis following the data collection exercise</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pen Sans" panose="020B0606030504020204" pitchFamily="34" charset="0"/>
              </a:rPr>
              <a:t>The </a:t>
            </a:r>
            <a:r>
              <a:rPr lang="en-US" sz="1800" b="1" i="0" u="none" strike="noStrike" baseline="0">
                <a:solidFill>
                  <a:srgbClr val="096DB4"/>
                </a:solidFill>
                <a:latin typeface="Open Sans" panose="020B0606030504020204" pitchFamily="34" charset="0"/>
              </a:rPr>
              <a:t>Survey Designer </a:t>
            </a:r>
            <a:r>
              <a:rPr lang="en-US" sz="1800" b="0" i="0" u="none" strike="noStrike" baseline="0">
                <a:solidFill>
                  <a:srgbClr val="000000"/>
                </a:solidFill>
                <a:latin typeface="Open Sans" panose="020B0606030504020204" pitchFamily="34" charset="0"/>
              </a:rPr>
              <a:t>is WFP’s web-based tool that allows users to build tailored </a:t>
            </a:r>
            <a:r>
              <a:rPr lang="en-US" sz="1800" b="1" i="0" u="none" strike="noStrike" baseline="0">
                <a:solidFill>
                  <a:srgbClr val="000000"/>
                </a:solidFill>
                <a:latin typeface="Open Sans" panose="020B0606030504020204" pitchFamily="34" charset="0"/>
              </a:rPr>
              <a:t>assessment, monitoring, and market-based questionnaires </a:t>
            </a:r>
            <a:r>
              <a:rPr lang="en-US" sz="1800" b="0" i="0" u="none" strike="noStrike" baseline="0">
                <a:solidFill>
                  <a:srgbClr val="000000"/>
                </a:solidFill>
                <a:latin typeface="Open Sans" panose="020B0606030504020204" pitchFamily="34" charset="0"/>
              </a:rPr>
              <a:t>using standardized content in multiple languages. </a:t>
            </a:r>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the calculation per se now….and let’s start by clarifying something very important…</a:t>
            </a:r>
          </a:p>
          <a:p>
            <a:endParaRPr lang="en-US">
              <a:cs typeface="Calibri"/>
            </a:endParaRPr>
          </a:p>
          <a:p>
            <a:r>
              <a:rPr lang="en-US">
                <a:cs typeface="Calibri"/>
              </a:rPr>
              <a:t>…</a:t>
            </a:r>
          </a:p>
          <a:p>
            <a:endParaRPr lang="en-US">
              <a:cs typeface="Calibri"/>
            </a:endParaRPr>
          </a:p>
          <a:p>
            <a:r>
              <a:rPr lang="en-US">
                <a:cs typeface="Calibri"/>
              </a:rPr>
              <a:t>So how do you choose within each level? …</a:t>
            </a:r>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Last point: At an early onset of an emergency, households tend to resort to shorter-term consumption-based coping strategies to overcome immediate challenges in food shortages. If the situation persists, households begin seeking other outlets to meet their basic food or other essential needs. LCS indicators specifically aim at capturing these behaviors.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The LCS-EN can be used in a range of ways, including for </a:t>
            </a:r>
            <a:r>
              <a:rPr lang="en-US" sz="1200" spc="60" dirty="0" err="1">
                <a:latin typeface="Open Sans"/>
                <a:ea typeface="Open Sans"/>
                <a:cs typeface="Open Sans"/>
              </a:rPr>
              <a:t>programme</a:t>
            </a:r>
            <a:r>
              <a:rPr lang="en-US" sz="1200" spc="60" dirty="0">
                <a:latin typeface="Open Sans"/>
                <a:ea typeface="Open Sans"/>
                <a:cs typeface="Open Sans"/>
              </a:rPr>
              <a:t> activity monitoring, determining the food security and vulnerability situation of a population, and population-level targeting.</a:t>
            </a:r>
          </a:p>
          <a:p>
            <a:pPr>
              <a:lnSpc>
                <a:spcPts val="2700"/>
              </a:lnSpc>
              <a:buFont typeface="Wingdings" panose="05000000000000000000" pitchFamily="2" charset="2"/>
              <a:buChar char="v"/>
            </a:pPr>
            <a:r>
              <a:rPr lang="en-US" sz="1200" spc="60" dirty="0">
                <a:latin typeface="Open Sans"/>
                <a:ea typeface="Open Sans"/>
                <a:cs typeface="Open Sans"/>
              </a:rPr>
              <a:t>The LCS-EN is used to classify households according to their vulnerability to meet essential needs in the ENA vulnerability classification method.</a:t>
            </a:r>
          </a:p>
          <a:p>
            <a:pPr>
              <a:lnSpc>
                <a:spcPts val="2700"/>
              </a:lnSpc>
              <a:buFont typeface="Wingdings" panose="05000000000000000000" pitchFamily="2" charset="2"/>
              <a:buChar char="v"/>
            </a:pPr>
            <a:r>
              <a:rPr lang="en-US" sz="1200" spc="60" dirty="0">
                <a:latin typeface="Open Sans"/>
                <a:ea typeface="Open Sans"/>
                <a:cs typeface="Open Sans"/>
              </a:rPr>
              <a:t>The LCS-EN provides information on which gaps in essential needs drive the adoption of negative coping strategies.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This involves longer-term alteration of income-earning or food production patterns and one-off responses such as asset sales.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2116/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urveydesigner.vam.wfp.org/design/surve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mailto:Global.ResearchAssessmentMonitoring@wfp.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7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Livelihood Coping Strategies for Essential Needs (LCS-EN)</a:t>
            </a:r>
            <a:b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August</a:t>
            </a: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The LCS-EN measures the extent to which households have applied livelihood coping strategies as a response to a lack of resources to access essential needs (e.g. food, shelter, education, health services, etc.) during the last 30 days prior to the survey. </a:t>
            </a:r>
          </a:p>
          <a:p>
            <a:pPr>
              <a:lnSpc>
                <a:spcPts val="2700"/>
              </a:lnSpc>
              <a:buFont typeface="Wingdings" panose="05000000000000000000" pitchFamily="2" charset="2"/>
              <a:buChar char="v"/>
            </a:pPr>
            <a:r>
              <a:rPr lang="en-US" sz="2200" spc="60" dirty="0"/>
              <a:t>This involves a longer-term alteration of income-earning activities and one-off responses such as asset sales due to a lack of resources to meet essential needs.</a:t>
            </a:r>
            <a:endParaRPr lang="en-US" sz="2200" spc="60" dirty="0">
              <a:latin typeface="Open Sans"/>
              <a:ea typeface="Open Sans"/>
              <a:cs typeface="Open Sans"/>
            </a:endParaRPr>
          </a:p>
          <a:p>
            <a:pPr>
              <a:lnSpc>
                <a:spcPts val="2700"/>
              </a:lnSpc>
              <a:buFont typeface="Wingdings" panose="05000000000000000000" pitchFamily="2" charset="2"/>
              <a:buChar char="v"/>
            </a:pPr>
            <a:r>
              <a:rPr lang="en-US" sz="2200" spc="60" dirty="0"/>
              <a:t>The LCS-EN helps to assess longer-term household coping and productive capacities and their future impact on access to essential needs.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What is it?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The LCS-EN Module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nSpc>
                <a:spcPct val="90000"/>
              </a:lnSpc>
            </a:pPr>
            <a:r>
              <a:rPr lang="en-US" sz="2400" spc="60" dirty="0">
                <a:latin typeface="Open Sans"/>
                <a:ea typeface="Open Sans"/>
                <a:cs typeface="Open Sans"/>
              </a:rPr>
              <a:t>Note how the main question is worded (on the next slide). The question refers to whether the household applied each livelihood coping strategy in the last 30 days. </a:t>
            </a:r>
          </a:p>
          <a:p>
            <a:pPr>
              <a:lnSpc>
                <a:spcPct val="90000"/>
              </a:lnSpc>
            </a:pPr>
            <a:r>
              <a:rPr lang="en-US" sz="2400" spc="60" dirty="0">
                <a:latin typeface="Open Sans"/>
                <a:ea typeface="Open Sans"/>
                <a:cs typeface="Open Sans"/>
              </a:rPr>
              <a:t>Explain the rationale behind each coping strategy in the questionnaire module by referring to the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 of strategies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Explain each of the answers and what they mean, while ensuring that potential follow-up questions and clarifications are understood. </a:t>
            </a:r>
          </a:p>
          <a:p>
            <a:pPr>
              <a:lnSpc>
                <a:spcPct val="90000"/>
              </a:lnSpc>
            </a:pPr>
            <a:r>
              <a:rPr lang="en-US" sz="2400" spc="60" dirty="0">
                <a:latin typeface="Open Sans"/>
                <a:ea typeface="Open Sans"/>
                <a:cs typeface="Open Sans"/>
              </a:rPr>
              <a:t>Probing should be carried out during data collection to capture the most accurate responses.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training instructions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MODULE: main question</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2714624" cy="3416320"/>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During the past 30 days, did anyone in your household have to [ … ] due to a lack of resources to access essential needs </a:t>
            </a:r>
            <a:r>
              <a:rPr lang="en-GB" sz="2000" spc="60" dirty="0">
                <a:latin typeface="Open Sans" charset="0"/>
                <a:ea typeface="Open Sans" charset="0"/>
                <a:cs typeface="Open Sans" charset="0"/>
              </a:rPr>
              <a:t>(e.g., food, shelter, education, health services, etc.) </a:t>
            </a:r>
            <a:r>
              <a:rPr lang="en-US" sz="2000" spc="60" dirty="0">
                <a:latin typeface="Open Sans" charset="0"/>
                <a:ea typeface="Open Sans" charset="0"/>
                <a:cs typeface="Open Sans" charset="0"/>
              </a:rPr>
              <a:t>?</a:t>
            </a:r>
          </a:p>
          <a:p>
            <a:endParaRPr lang="en-US" sz="16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4237535506"/>
              </p:ext>
            </p:extLst>
          </p:nvPr>
        </p:nvGraphicFramePr>
        <p:xfrm>
          <a:off x="3765336" y="1223966"/>
          <a:ext cx="7709483" cy="562152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939106">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During the past </a:t>
                      </a:r>
                      <a:r>
                        <a:rPr lang="en-GB" sz="900" b="1" dirty="0">
                          <a:solidFill>
                            <a:schemeClr val="accent1">
                              <a:lumMod val="50000"/>
                            </a:schemeClr>
                          </a:solidFill>
                          <a:effectLst/>
                          <a:latin typeface="Calibri"/>
                          <a:ea typeface="Calibri" panose="020F0502020204030204" pitchFamily="34" charset="0"/>
                          <a:cs typeface="Arial"/>
                        </a:rPr>
                        <a:t>30 days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900" b="1" dirty="0">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 because we did not need to</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Yes</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a:t>
                      </a:r>
                      <a:r>
                        <a:rPr lang="fr-FR" sz="900" dirty="0">
                          <a:solidFill>
                            <a:schemeClr val="accent1">
                              <a:lumMod val="50000"/>
                            </a:schemeClr>
                          </a:solidFill>
                          <a:effectLst/>
                          <a:latin typeface="Verdana"/>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Indicative severity of the strategy</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Variable names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4380">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900" i="1" dirty="0">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3423">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Borrow money to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cover essential needs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900" i="1" dirty="0">
                          <a:solidFill>
                            <a:schemeClr val="accent1">
                              <a:lumMod val="50000"/>
                            </a:schemeClr>
                          </a:solidFill>
                          <a:effectLst/>
                          <a:latin typeface="Calibri"/>
                          <a:ea typeface="Times New Roman" panose="02020603050405020304" pitchFamily="18" charset="0"/>
                          <a:cs typeface="Arial"/>
                        </a:rPr>
                        <a:t>due to a </a:t>
                      </a:r>
                      <a:r>
                        <a:rPr lang="en-GB" sz="9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900" i="1" dirty="0">
                          <a:solidFill>
                            <a:schemeClr val="accent1">
                              <a:lumMod val="50000"/>
                            </a:schemeClr>
                          </a:solidFill>
                          <a:effectLst/>
                          <a:latin typeface="Calibri"/>
                          <a:ea typeface="Times New Roman" panose="02020603050405020304" pitchFamily="18" charset="0"/>
                          <a:cs typeface="Arial"/>
                        </a:rPr>
                        <a:t>due to a </a:t>
                      </a:r>
                      <a:r>
                        <a:rPr lang="en-GB" sz="9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900" i="1"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900" i="1" dirty="0">
                          <a:solidFill>
                            <a:schemeClr val="accent1">
                              <a:lumMod val="50000"/>
                            </a:schemeClr>
                          </a:solidFill>
                          <a:effectLst/>
                          <a:latin typeface="Calibri"/>
                          <a:ea typeface="Calibri" panose="020F0502020204030204" pitchFamily="34" charset="0"/>
                          <a:cs typeface="Arial"/>
                        </a:rPr>
                        <a:t>due to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900" i="1" dirty="0">
                          <a:solidFill>
                            <a:schemeClr val="accent1">
                              <a:lumMod val="50000"/>
                            </a:schemeClr>
                          </a:solidFill>
                          <a:effectLst/>
                          <a:latin typeface="Calibri"/>
                          <a:ea typeface="Times New Roman" panose="02020603050405020304" pitchFamily="18" charset="0"/>
                          <a:cs typeface="Arial"/>
                        </a:rPr>
                        <a:t>due to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900" i="1" dirty="0">
                          <a:solidFill>
                            <a:schemeClr val="accent1">
                              <a:lumMod val="50000"/>
                            </a:schemeClr>
                          </a:solidFill>
                          <a:effectLst/>
                          <a:latin typeface="Calibri"/>
                          <a:ea typeface="Times New Roman" panose="02020603050405020304" pitchFamily="18" charset="0"/>
                          <a:cs typeface="Arial"/>
                        </a:rPr>
                        <a:t>due to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t>
                      </a:r>
                      <a:r>
                        <a:rPr lang="en-GB" sz="900" dirty="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900" dirty="0">
                          <a:solidFill>
                            <a:schemeClr val="accent1">
                              <a:lumMod val="50000"/>
                            </a:schemeClr>
                          </a:solidFill>
                          <a:effectLst/>
                          <a:latin typeface="Calibri"/>
                          <a:ea typeface="Calibri" panose="020F0502020204030204" pitchFamily="34" charset="0"/>
                          <a:cs typeface="Arial"/>
                        </a:rPr>
                        <a:t>due</a:t>
                      </a:r>
                      <a:r>
                        <a:rPr lang="en-GB" sz="900" i="1" dirty="0">
                          <a:solidFill>
                            <a:schemeClr val="accent1">
                              <a:lumMod val="50000"/>
                            </a:schemeClr>
                          </a:solidFill>
                          <a:effectLst/>
                          <a:latin typeface="Calibri"/>
                          <a:ea typeface="Calibri" panose="020F0502020204030204" pitchFamily="34" charset="0"/>
                          <a:cs typeface="Arial"/>
                        </a:rPr>
                        <a:t> to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2584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Engage in socially degrading, high-risk, exploitive or life-threatening jobs or income-generating activities (e.g., smuggling, theft, joining armed groups, prostitution) </a:t>
                      </a:r>
                      <a:r>
                        <a:rPr lang="en-GB" sz="900" i="1" dirty="0">
                          <a:solidFill>
                            <a:schemeClr val="accent1">
                              <a:lumMod val="50000"/>
                            </a:schemeClr>
                          </a:solidFill>
                          <a:effectLst/>
                          <a:latin typeface="Calibri"/>
                          <a:ea typeface="Calibri" panose="020F0502020204030204" pitchFamily="34" charset="0"/>
                          <a:cs typeface="Arial"/>
                        </a:rPr>
                        <a:t>due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to 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628234" y="1725564"/>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a:solidFill>
                  <a:schemeClr val="tx1"/>
                </a:solidFill>
                <a:latin typeface="HALDEN SOLID" pitchFamily="2" charset="0"/>
              </a:rPr>
              <a:t>LCS-EN MODULE: main question</a:t>
            </a:r>
            <a:endParaRPr lang="en-GB"/>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376471" cy="830543"/>
          </a:xfrm>
          <a:solidFill>
            <a:schemeClr val="accent4">
              <a:lumMod val="20000"/>
              <a:lumOff val="80000"/>
            </a:schemeClr>
          </a:solidFill>
        </p:spPr>
        <p:txBody>
          <a:bodyPr vert="horz" lIns="91440" tIns="45720" rIns="91440" bIns="45720" rtlCol="0" anchor="t">
            <a:noAutofit/>
          </a:bodyPr>
          <a:lstStyle/>
          <a:p>
            <a:pPr marL="0" indent="0">
              <a:buNone/>
            </a:pPr>
            <a:r>
              <a:rPr lang="en-US" spc="60">
                <a:latin typeface="Open Sans"/>
                <a:ea typeface="Open Sans"/>
                <a:cs typeface="Open Sans"/>
              </a:rPr>
              <a:t>… to access </a:t>
            </a:r>
            <a:r>
              <a:rPr lang="en-US" b="1" spc="60">
                <a:solidFill>
                  <a:schemeClr val="accent2">
                    <a:lumMod val="75000"/>
                  </a:schemeClr>
                </a:solidFill>
                <a:latin typeface="Open Sans"/>
                <a:ea typeface="Open Sans"/>
                <a:cs typeface="Open Sans"/>
              </a:rPr>
              <a:t>essential needs </a:t>
            </a:r>
            <a:r>
              <a:rPr lang="en-GB" spc="60">
                <a:latin typeface="Open Sans"/>
                <a:ea typeface="Open Sans"/>
                <a:cs typeface="Open Sans"/>
              </a:rPr>
              <a:t>(e.g., food, shelter, education, health services, etc.) ?</a:t>
            </a:r>
            <a:endParaRPr lang="en-US" spc="60">
              <a:latin typeface="Open Sans"/>
              <a:ea typeface="Open Sans"/>
              <a:cs typeface="Open Sans"/>
            </a:endParaRPr>
          </a:p>
          <a:p>
            <a:endParaRPr lang="en-GB"/>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260968"/>
            <a:ext cx="5399051" cy="3416320"/>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Essential needs </a:t>
            </a:r>
            <a:r>
              <a:rPr lang="en-GB" spc="60">
                <a:latin typeface="Open Sans"/>
                <a:ea typeface="Open Sans"/>
                <a:cs typeface="Open Sans"/>
              </a:rPr>
              <a:t>are “</a:t>
            </a:r>
            <a:r>
              <a:rPr lang="en-GB" i="1" spc="60">
                <a:latin typeface="Open Sans"/>
                <a:ea typeface="Open Sans"/>
                <a:cs typeface="Open Sans"/>
              </a:rPr>
              <a:t>the goods, utilities, services or resources required on a regular, seasonal, or exceptional basis by households for ensuring survival and minimum living standards, without resorting to negative coping mechanisms or compromising health, dignity, and essential livelihood assets</a:t>
            </a:r>
            <a:r>
              <a:rPr lang="en-GB" spc="60">
                <a:latin typeface="Open Sans"/>
                <a:ea typeface="Open Sans"/>
                <a:cs typeface="Open Sans"/>
              </a:rPr>
              <a:t>” </a:t>
            </a:r>
            <a:endParaRPr lang="en-GB" spc="60">
              <a:latin typeface="Open Sans" panose="020B0606030504020204" pitchFamily="34" charset="0"/>
              <a:ea typeface="Open Sans" panose="020B0606030504020204" pitchFamily="34" charset="0"/>
              <a:cs typeface="Open Sans" panose="020B0606030504020204" pitchFamily="34" charset="0"/>
            </a:endParaRPr>
          </a:p>
          <a:p>
            <a:endParaRPr lang="en-US" spc="60">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a:ea typeface="Open Sans"/>
                <a:cs typeface="Open Sans"/>
              </a:rPr>
              <a:t>Although examples of common essential needs are provided in the main question, what counts as essential will depend on the context.</a:t>
            </a:r>
            <a:endParaRPr lang="en-US" spc="6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12329" y="2551924"/>
            <a:ext cx="6017025"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What do we mean by “essential needs”?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4607313" cy="2031325"/>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Lack of resources</a:t>
            </a:r>
            <a:r>
              <a:rPr lang="en-GB" spc="60">
                <a:solidFill>
                  <a:schemeClr val="accent2">
                    <a:lumMod val="50000"/>
                  </a:schemeClr>
                </a:solidFill>
                <a:latin typeface="Open Sans"/>
                <a:ea typeface="Open Sans"/>
                <a:cs typeface="Open Sans"/>
              </a:rPr>
              <a:t> </a:t>
            </a:r>
            <a:r>
              <a:rPr lang="en-GB" spc="60">
                <a:latin typeface="Open Sans"/>
                <a:ea typeface="Open Sans"/>
                <a:cs typeface="Open Sans"/>
              </a:rPr>
              <a:t>includes both when households do not have direct access to essential goods and services (e.g. own-production of food and fuels; free public health services), or when they do not have the money to buy these essential goods and services.</a:t>
            </a:r>
            <a:endParaRPr lang="en-US" spc="60">
              <a:latin typeface="Open Sans"/>
              <a:ea typeface="Open Sans"/>
              <a:cs typeface="Open Sans"/>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357" y="2610099"/>
            <a:ext cx="5409398"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Open Sans" panose="020B0606030504020204" pitchFamily="34" charset="0"/>
                  <a:ea typeface="Open Sans" panose="020B0606030504020204" pitchFamily="34" charset="0"/>
                  <a:cs typeface="Open Sans" panose="020B0606030504020204" pitchFamily="34" charset="0"/>
                </a:rPr>
                <a:t>What do we mean by a “lack of resources”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a:latin typeface="Open Sans"/>
                <a:ea typeface="Open Sans"/>
                <a:cs typeface="Open Sans"/>
              </a:rPr>
              <a:t>…Due to a </a:t>
            </a:r>
            <a:r>
              <a:rPr lang="en-US" b="1" spc="60">
                <a:solidFill>
                  <a:schemeClr val="accent2">
                    <a:lumMod val="75000"/>
                  </a:schemeClr>
                </a:solidFill>
                <a:latin typeface="Open Sans"/>
                <a:ea typeface="Open Sans"/>
                <a:cs typeface="Open Sans"/>
              </a:rPr>
              <a:t>lack of resources</a:t>
            </a:r>
            <a:endParaRPr lang="en-US" spc="60">
              <a:solidFill>
                <a:schemeClr val="accent2">
                  <a:lumMod val="75000"/>
                </a:schemeClr>
              </a:solidFill>
              <a:highlight>
                <a:srgbClr val="FFFFFF"/>
              </a:highlight>
              <a:latin typeface="Open Sans"/>
              <a:ea typeface="Open Sans"/>
              <a:cs typeface="Open Sans"/>
            </a:endParaRPr>
          </a:p>
          <a:p>
            <a:endParaRPr lang="en-GB"/>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11052002" cy="662558"/>
          </a:xfrm>
        </p:spPr>
        <p:txBody>
          <a:bodyPr anchor="t" anchorCtr="0"/>
          <a:lstStyle/>
          <a:p>
            <a:r>
              <a:rPr lang="en-GB" sz="3600" b="0" kern="1400" spc="230">
                <a:solidFill>
                  <a:schemeClr val="tx1"/>
                </a:solidFill>
                <a:latin typeface="HALDEN SOLID" pitchFamily="2" charset="0"/>
              </a:rPr>
              <a:t>LCS-EN MODULE:</a:t>
            </a:r>
            <a:br>
              <a:rPr lang="en-GB" sz="3600" b="0" kern="1400" spc="230">
                <a:solidFill>
                  <a:schemeClr val="tx1"/>
                </a:solidFill>
                <a:latin typeface="HALDEN SOLID" pitchFamily="2" charset="0"/>
              </a:rPr>
            </a:br>
            <a:r>
              <a:rPr lang="en-GB" sz="3600" b="0" kern="1400" spc="230">
                <a:solidFill>
                  <a:schemeClr val="tx1"/>
                </a:solidFill>
                <a:latin typeface="HALDEN SOLID" pitchFamily="2" charset="0"/>
              </a:rPr>
              <a:t>Follow-up </a:t>
            </a:r>
            <a:br>
              <a:rPr lang="en-GB" sz="3600" b="0" kern="1400" spc="230">
                <a:solidFill>
                  <a:schemeClr val="tx1"/>
                </a:solidFill>
                <a:latin typeface="HALDEN SOLID" pitchFamily="2" charset="0"/>
              </a:rPr>
            </a:br>
            <a:r>
              <a:rPr lang="en-GB" sz="3600" b="0" kern="1400" spc="230">
                <a:solidFill>
                  <a:schemeClr val="tx1"/>
                </a:solidFill>
                <a:latin typeface="HALDEN SOLID" pitchFamily="2" charset="0"/>
              </a:rPr>
              <a:t>Question</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nvGraphicFramePr>
        <p:xfrm>
          <a:off x="4373267" y="62257"/>
          <a:ext cx="7709483" cy="6768011"/>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 because we did not need to</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Yes</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a:t>
                      </a:r>
                      <a:r>
                        <a:rPr lang="fr-FR" sz="800">
                          <a:solidFill>
                            <a:schemeClr val="accent1">
                              <a:lumMod val="50000"/>
                            </a:schemeClr>
                          </a:solidFill>
                          <a:effectLst/>
                          <a:latin typeface="Verdana"/>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Variable names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Borrow money to cover food needs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Spent savings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Sent household members to eat elsewhere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1.6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Reduced expenses on health (including drugs)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Withdrew children from school</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Engage in socially degrading, high-risk, exploitive or life-threatening jobs or income-generating activities (e.g., smuggling, theft, joining armed groups, prostitution)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Emergency</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defTabSz="914400" rtl="0" eaLnBrk="1" fontAlgn="base" latinLnBrk="0" hangingPunct="1">
                        <a:lnSpc>
                          <a:spcPct val="115000"/>
                        </a:lnSpc>
                        <a:spcBef>
                          <a:spcPts val="0"/>
                        </a:spcBef>
                        <a:spcAft>
                          <a:spcPts val="0"/>
                        </a:spcAft>
                      </a:pPr>
                      <a:r>
                        <a:rPr lang="en-US" sz="1000" kern="1200">
                          <a:solidFill>
                            <a:schemeClr val="accent1">
                              <a:lumMod val="50000"/>
                            </a:schemeClr>
                          </a:solidFill>
                          <a:effectLst/>
                          <a:latin typeface="Calibri"/>
                          <a:ea typeface="+mn-ea"/>
                          <a:cs typeface="Arial"/>
                        </a:rPr>
                        <a:t>What are the </a:t>
                      </a:r>
                      <a:r>
                        <a:rPr lang="en-US" sz="1000" b="1" kern="1200">
                          <a:solidFill>
                            <a:schemeClr val="accent1">
                              <a:lumMod val="50000"/>
                            </a:schemeClr>
                          </a:solidFill>
                          <a:effectLst/>
                          <a:latin typeface="Calibri"/>
                          <a:ea typeface="+mn-ea"/>
                          <a:cs typeface="Arial"/>
                        </a:rPr>
                        <a:t>main reasons </a:t>
                      </a:r>
                      <a:r>
                        <a:rPr lang="en-US" sz="1000" kern="1200">
                          <a:solidFill>
                            <a:schemeClr val="accent1">
                              <a:lumMod val="50000"/>
                            </a:schemeClr>
                          </a:solidFill>
                          <a:effectLst/>
                          <a:latin typeface="Calibri"/>
                          <a:ea typeface="+mn-ea"/>
                          <a:cs typeface="Arial"/>
                        </a:rPr>
                        <a:t>- i.e. to access which essential needs – that you or other members in your household applied these coping strategies?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a:solidFill>
                            <a:schemeClr val="accent1">
                              <a:lumMod val="50000"/>
                            </a:schemeClr>
                          </a:solidFill>
                          <a:effectLst/>
                          <a:latin typeface="Calibri"/>
                          <a:ea typeface="+mn-ea"/>
                          <a:cs typeface="Arial"/>
                        </a:rPr>
                        <a:t>Note to enumerator: do not list the below as options to the respondent. Instead, mark all those that apply based on the answer provided.</a:t>
                      </a:r>
                      <a:endParaRPr lang="en-US" sz="10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1 To buy food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2 To pay for rent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3 To pay school, education costs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4 To cover health expenses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5 To buy non-food items (clothes, small furniture...)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6 To access water/sanitation facilities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7 To access essential dwelling services (electricity, energy, waste disposal…)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8 To pay for existing debts </a:t>
                      </a:r>
                      <a:endParaRPr lang="en-GB" sz="9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999 Other specify  </a:t>
                      </a:r>
                      <a:r>
                        <a:rPr lang="en-US" sz="2000" i="1" kern="1200">
                          <a:solidFill>
                            <a:schemeClr val="tx1"/>
                          </a:solidFill>
                          <a:effectLst/>
                          <a:highlight>
                            <a:srgbClr val="C0C0C0"/>
                          </a:highlight>
                          <a:latin typeface="+mn-lt"/>
                          <a:ea typeface="+mn-ea"/>
                          <a:cs typeface="+mn-cs"/>
                        </a:rPr>
                        <a:t> </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During the past 30 days, did anyone in your household have to engage in any of the following activities due to a lack of resources to access essential needs (e.g., food, shelter, education, health services, etc.) ?</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1" y="2202335"/>
            <a:ext cx="2714624" cy="1984902"/>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a:solidFill>
                  <a:schemeClr val="accent1">
                    <a:lumMod val="50000"/>
                  </a:schemeClr>
                </a:solidFill>
                <a:effectLst/>
                <a:latin typeface="Calibri"/>
                <a:ea typeface="+mn-ea"/>
                <a:cs typeface="Arial"/>
              </a:rPr>
              <a:t>What are the </a:t>
            </a:r>
            <a:r>
              <a:rPr lang="en-US" sz="1800" b="1" kern="1200">
                <a:solidFill>
                  <a:schemeClr val="accent1">
                    <a:lumMod val="50000"/>
                  </a:schemeClr>
                </a:solidFill>
                <a:effectLst/>
                <a:latin typeface="Calibri"/>
                <a:ea typeface="+mn-ea"/>
                <a:cs typeface="Arial"/>
              </a:rPr>
              <a:t>main reasons </a:t>
            </a:r>
            <a:r>
              <a:rPr lang="en-US" sz="1800" kern="1200">
                <a:solidFill>
                  <a:schemeClr val="accent1">
                    <a:lumMod val="50000"/>
                  </a:schemeClr>
                </a:solidFill>
                <a:effectLst/>
                <a:latin typeface="Calibri"/>
                <a:ea typeface="+mn-ea"/>
                <a:cs typeface="Arial"/>
              </a:rPr>
              <a:t>- </a:t>
            </a:r>
            <a:r>
              <a:rPr lang="en-US" sz="1800" i="1" kern="1200">
                <a:solidFill>
                  <a:schemeClr val="accent1">
                    <a:lumMod val="50000"/>
                  </a:schemeClr>
                </a:solidFill>
                <a:effectLst/>
                <a:latin typeface="Calibri"/>
                <a:ea typeface="+mn-ea"/>
                <a:cs typeface="Arial"/>
              </a:rPr>
              <a:t>i.e. to access which essential needs </a:t>
            </a:r>
            <a:r>
              <a:rPr lang="en-US" sz="1800" kern="1200">
                <a:solidFill>
                  <a:schemeClr val="accent1">
                    <a:lumMod val="50000"/>
                  </a:schemeClr>
                </a:solidFill>
                <a:effectLst/>
                <a:latin typeface="Calibri"/>
                <a:ea typeface="+mn-ea"/>
                <a:cs typeface="Arial"/>
              </a:rPr>
              <a:t>– that you or other members in your household applied these coping strategies?  </a:t>
            </a:r>
            <a:endParaRPr lang="en-GB" sz="1800" kern="120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31805" y="4187237"/>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84612"/>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a:t>
            </a:r>
            <a:r>
              <a:rPr lang="en-GB" sz="3600" b="0" kern="1400" spc="230">
                <a:solidFill>
                  <a:schemeClr val="tx1"/>
                </a:solidFill>
                <a:highlight>
                  <a:srgbClr val="FFFFFF"/>
                </a:highlight>
                <a:latin typeface="HALDEN SOLID" pitchFamily="2" charset="0"/>
              </a:rPr>
              <a:t>EN </a:t>
            </a:r>
            <a:r>
              <a:rPr lang="en-GB" sz="3600" b="0" kern="1400" spc="230">
                <a:solidFill>
                  <a:schemeClr val="tx1"/>
                </a:solidFill>
                <a:latin typeface="HALDEN SOLID" pitchFamily="2"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382443881"/>
              </p:ext>
            </p:extLst>
          </p:nvPr>
        </p:nvGraphicFramePr>
        <p:xfrm>
          <a:off x="3850545" y="1366971"/>
          <a:ext cx="7709483" cy="5334193"/>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544552">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During the past </a:t>
                      </a:r>
                      <a:r>
                        <a:rPr lang="en-GB" sz="800" b="1" dirty="0">
                          <a:solidFill>
                            <a:schemeClr val="accent1">
                              <a:lumMod val="50000"/>
                            </a:schemeClr>
                          </a:solidFill>
                          <a:effectLst/>
                          <a:latin typeface="Calibri"/>
                          <a:ea typeface="Calibri" panose="020F0502020204030204" pitchFamily="34" charset="0"/>
                          <a:cs typeface="Arial"/>
                        </a:rPr>
                        <a:t>30 days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800" b="1" dirty="0">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 because we did not need to</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Yes</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a:t>
                      </a:r>
                      <a:r>
                        <a:rPr lang="fr-FR" sz="800" dirty="0">
                          <a:solidFill>
                            <a:schemeClr val="accent1">
                              <a:lumMod val="50000"/>
                            </a:schemeClr>
                          </a:solidFill>
                          <a:effectLst/>
                          <a:latin typeface="Verdana"/>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Variable names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dirty="0">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Borrow money to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cover essential needs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800" i="1" dirty="0">
                          <a:solidFill>
                            <a:schemeClr val="accent1">
                              <a:lumMod val="50000"/>
                            </a:schemeClr>
                          </a:solidFill>
                          <a:effectLst/>
                          <a:latin typeface="Calibri"/>
                          <a:ea typeface="Times New Roman" panose="02020603050405020304" pitchFamily="18" charset="0"/>
                          <a:cs typeface="Arial"/>
                        </a:rPr>
                        <a:t>due to a </a:t>
                      </a:r>
                      <a:r>
                        <a:rPr lang="en-GB" sz="8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800" i="1" dirty="0">
                          <a:solidFill>
                            <a:schemeClr val="accent1">
                              <a:lumMod val="50000"/>
                            </a:schemeClr>
                          </a:solidFill>
                          <a:effectLst/>
                          <a:latin typeface="Calibri"/>
                          <a:ea typeface="Times New Roman" panose="02020603050405020304" pitchFamily="18" charset="0"/>
                          <a:cs typeface="Arial"/>
                        </a:rPr>
                        <a:t>due to a </a:t>
                      </a:r>
                      <a:r>
                        <a:rPr lang="en-GB" sz="8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a:ea typeface="Calibri" panose="020F0502020204030204" pitchFamily="34" charset="0"/>
                          <a:cs typeface="Arial"/>
                        </a:rPr>
                        <a:t>Lcs_stre</a:t>
                      </a: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800" i="1"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dirty="0">
                          <a:solidFill>
                            <a:schemeClr val="accent1">
                              <a:lumMod val="50000"/>
                            </a:schemeClr>
                          </a:solidFill>
                          <a:effectLst/>
                          <a:latin typeface="Calibri"/>
                          <a:ea typeface="Calibri" panose="020F0502020204030204" pitchFamily="34" charset="0"/>
                          <a:cs typeface="Arial"/>
                        </a:rPr>
                        <a:t>due to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800" i="1" dirty="0">
                          <a:solidFill>
                            <a:schemeClr val="accent1">
                              <a:lumMod val="50000"/>
                            </a:schemeClr>
                          </a:solidFill>
                          <a:effectLst/>
                          <a:latin typeface="Calibri"/>
                          <a:ea typeface="Times New Roman" panose="02020603050405020304" pitchFamily="18" charset="0"/>
                          <a:cs typeface="Arial"/>
                        </a:rPr>
                        <a:t>due to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800" i="1" dirty="0">
                          <a:solidFill>
                            <a:schemeClr val="accent1">
                              <a:lumMod val="50000"/>
                            </a:schemeClr>
                          </a:solidFill>
                          <a:effectLst/>
                          <a:latin typeface="Calibri"/>
                          <a:ea typeface="Times New Roman" panose="02020603050405020304" pitchFamily="18" charset="0"/>
                          <a:cs typeface="Arial"/>
                        </a:rPr>
                        <a:t>due to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t>
                      </a:r>
                      <a:r>
                        <a:rPr lang="en-GB" sz="800" dirty="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800" dirty="0">
                          <a:solidFill>
                            <a:schemeClr val="accent1">
                              <a:lumMod val="50000"/>
                            </a:schemeClr>
                          </a:solidFill>
                          <a:effectLst/>
                          <a:latin typeface="Calibri"/>
                          <a:ea typeface="Calibri" panose="020F0502020204030204" pitchFamily="34" charset="0"/>
                          <a:cs typeface="Arial"/>
                        </a:rPr>
                        <a:t>due</a:t>
                      </a:r>
                      <a:r>
                        <a:rPr lang="en-GB" sz="800" i="1" dirty="0">
                          <a:solidFill>
                            <a:schemeClr val="accent1">
                              <a:lumMod val="50000"/>
                            </a:schemeClr>
                          </a:solidFill>
                          <a:effectLst/>
                          <a:latin typeface="Calibri"/>
                          <a:ea typeface="Calibri" panose="020F0502020204030204" pitchFamily="34" charset="0"/>
                          <a:cs typeface="Arial"/>
                        </a:rPr>
                        <a:t> to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Engage in socially degrading, high-risk, exploitive or life-threatening jobs or income-generating activities (e.g., smuggling, theft, joining armed groups, prostitution) </a:t>
                      </a:r>
                      <a:r>
                        <a:rPr lang="en-GB" sz="800" i="1" dirty="0">
                          <a:solidFill>
                            <a:schemeClr val="accent1">
                              <a:lumMod val="50000"/>
                            </a:schemeClr>
                          </a:solidFill>
                          <a:effectLst/>
                          <a:latin typeface="Calibri"/>
                          <a:ea typeface="Calibri" panose="020F0502020204030204" pitchFamily="34" charset="0"/>
                          <a:cs typeface="Arial"/>
                        </a:rPr>
                        <a:t>due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6924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highlight>
                  <a:srgbClr val="FFFFFF"/>
                </a:highlight>
                <a:latin typeface="HALDEN SOLID" pitchFamily="2" charset="0"/>
              </a:rPr>
              <a:t>LCS-EN MODULE</a:t>
            </a:r>
            <a:r>
              <a:rPr lang="en-GB" sz="3600" b="0" kern="1400" spc="230">
                <a:solidFill>
                  <a:schemeClr val="tx1"/>
                </a:solidFill>
                <a:latin typeface="HALDEN SOLID" pitchFamily="2" charset="0"/>
              </a:rPr>
              <a:t>: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031325"/>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Demonstrates two different scenarios: </a:t>
            </a:r>
            <a:endParaRPr lang="en-US" sz="1400" b="1" spc="60">
              <a:latin typeface="Open Sans" charset="0"/>
              <a:ea typeface="Open Sans" charset="0"/>
              <a:cs typeface="Open Sans" charset="0"/>
            </a:endParaRPr>
          </a:p>
          <a:p>
            <a:endParaRPr lang="en-US" sz="1400" b="1"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The household did not need to rely on a strategy because they did not face a </a:t>
            </a:r>
            <a:r>
              <a:rPr lang="en-US" sz="1400" spc="60">
                <a:highlight>
                  <a:srgbClr val="FFFFFF"/>
                </a:highlight>
                <a:latin typeface="Open Sans"/>
                <a:ea typeface="Open Sans"/>
                <a:cs typeface="Open Sans"/>
              </a:rPr>
              <a:t>lack </a:t>
            </a:r>
            <a:r>
              <a:rPr lang="en-US" sz="1400" spc="60">
                <a:highlight>
                  <a:srgbClr val="FFFFFF"/>
                </a:highlight>
                <a:latin typeface="Open Sans" charset="0"/>
                <a:ea typeface="Open Sans" charset="0"/>
                <a:cs typeface="Open Sans" charset="0"/>
              </a:rPr>
              <a:t>of resources to access essential needs</a:t>
            </a:r>
            <a:r>
              <a:rPr lang="en-US" sz="1400" spc="60">
                <a:latin typeface="Open Sans"/>
                <a:ea typeface="Open Sans"/>
                <a:cs typeface="Open Sans"/>
              </a:rPr>
              <a:t>, </a:t>
            </a:r>
            <a:r>
              <a:rPr lang="en-US" sz="1400" u="sng" spc="60">
                <a:latin typeface="Open Sans"/>
                <a:ea typeface="Open Sans"/>
                <a:cs typeface="Open Sans"/>
              </a:rPr>
              <a:t>OR </a:t>
            </a:r>
            <a:endParaRPr lang="en-US" sz="1400" u="sng" spc="60">
              <a:latin typeface="Open Sans" charset="0"/>
              <a:ea typeface="Open Sans" charset="0"/>
              <a:cs typeface="Open Sans" charset="0"/>
            </a:endParaRPr>
          </a:p>
          <a:p>
            <a:pPr marL="342900" indent="-342900">
              <a:buAutoNum type="alphaLcParenR"/>
            </a:pPr>
            <a:endParaRPr lang="en-US" sz="1400"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The </a:t>
            </a:r>
            <a:r>
              <a:rPr lang="en-US" sz="1400" spc="60">
                <a:highlight>
                  <a:srgbClr val="FFFFFF"/>
                </a:highlight>
                <a:latin typeface="Open Sans"/>
                <a:ea typeface="Open Sans"/>
                <a:cs typeface="Open Sans"/>
              </a:rPr>
              <a:t>household relied on a different livelihood coping strategy to overcome the lack of access to essential needs.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9233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a:solidFill>
                  <a:schemeClr val="accent2">
                    <a:lumMod val="75000"/>
                  </a:schemeClr>
                </a:solidFill>
                <a:latin typeface="Open Sans"/>
                <a:ea typeface="Open Sans"/>
                <a:cs typeface="Open Sans"/>
              </a:rPr>
              <a:t>If a household respondent says "no", we need to ask why, so that we can choose the most appropriate response option.</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a:t>
            </a:r>
            <a:r>
              <a:rPr lang="en-GB" sz="3600" b="0" kern="1400" spc="230">
                <a:solidFill>
                  <a:schemeClr val="tx1"/>
                </a:solidFill>
                <a:highlight>
                  <a:srgbClr val="FFFFFF"/>
                </a:highlight>
                <a:latin typeface="HALDEN SOLID" pitchFamily="2" charset="0"/>
              </a:rPr>
              <a:t>EN </a:t>
            </a:r>
            <a:r>
              <a:rPr lang="en-GB" sz="3600" b="0" kern="1400" spc="230">
                <a:solidFill>
                  <a:schemeClr val="tx1"/>
                </a:solidFill>
                <a:latin typeface="HALDEN SOLID" pitchFamily="2"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There are </a:t>
            </a:r>
            <a:r>
              <a:rPr lang="en-US" sz="1400" b="1" u="sng" spc="60">
                <a:latin typeface="Open Sans"/>
                <a:ea typeface="Open Sans"/>
                <a:cs typeface="Open Sans"/>
              </a:rPr>
              <a:t>only 4</a:t>
            </a:r>
            <a:r>
              <a:rPr lang="en-US" sz="1400" b="1" spc="60">
                <a:latin typeface="Open Sans"/>
                <a:ea typeface="Open Sans"/>
                <a:cs typeface="Open Sans"/>
              </a:rPr>
              <a:t> possible standard response options for each strategy: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 because we did not need to.</a:t>
            </a:r>
          </a:p>
          <a:p>
            <a:endParaRPr lang="en-US" sz="1400" spc="60">
              <a:latin typeface="Open Sans" charset="0"/>
              <a:ea typeface="Open Sans" charset="0"/>
              <a:cs typeface="Open Sans" charset="0"/>
            </a:endParaRPr>
          </a:p>
          <a:p>
            <a:r>
              <a:rPr lang="en-US" sz="1400" spc="60">
                <a:latin typeface="Open Sans"/>
                <a:ea typeface="Open Sans"/>
                <a:cs typeface="Open Sans"/>
              </a:rPr>
              <a:t>20 = No because we already sold those assets or have engaged in this activity within the last 12 months and cannot continue to do it.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Yes</a:t>
            </a:r>
          </a:p>
          <a:p>
            <a:endParaRPr lang="en-US" sz="1400" spc="60">
              <a:latin typeface="Open Sans" charset="0"/>
              <a:ea typeface="Open Sans" charset="0"/>
              <a:cs typeface="Open Sans" charset="0"/>
            </a:endParaRPr>
          </a:p>
          <a:p>
            <a:r>
              <a:rPr lang="en-US" sz="1400" spc="60">
                <a:latin typeface="Open Sans"/>
                <a:ea typeface="Open Sans"/>
                <a:cs typeface="Open Sans"/>
              </a:rPr>
              <a:t>9999= Not applicable (don’t have access to this strategy)</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13685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It means that a household may not be able to apply a coping strategy as it was applied and exhausted before the 30 days (but within the last 12-month timeframe</a:t>
            </a:r>
            <a:r>
              <a:rPr lang="en-US" sz="1400" spc="60" dirty="0">
                <a:highlight>
                  <a:srgbClr val="FFFFFF"/>
                </a:highlight>
                <a:latin typeface="Open Sans" charset="0"/>
                <a:ea typeface="Open Sans" charset="0"/>
                <a:cs typeface="Open Sans" charset="0"/>
              </a:rPr>
              <a:t>), due to a lack of resources to access essential needs.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Again, if a household respondent says “no” then we must introduce probing to understand why that is, to select the most appropriate response option.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094602"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If a household indicates they exhausted a strategy, then</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ensure to capture the reason. If it is NOT related </a:t>
            </a:r>
            <a:r>
              <a:rPr lang="en-US" sz="1600" b="1" spc="60" dirty="0">
                <a:solidFill>
                  <a:schemeClr val="accent2">
                    <a:lumMod val="75000"/>
                  </a:schemeClr>
                </a:solidFill>
                <a:latin typeface="Open Sans"/>
                <a:ea typeface="Open Sans"/>
                <a:cs typeface="Open Sans"/>
              </a:rPr>
              <a:t>to a lack of resources to access essential needs</a:t>
            </a:r>
            <a:r>
              <a:rPr lang="en-US" sz="1600" spc="60" dirty="0">
                <a:solidFill>
                  <a:schemeClr val="accent2">
                    <a:lumMod val="75000"/>
                  </a:schemeClr>
                </a:solidFill>
                <a:latin typeface="Open Sans"/>
                <a:ea typeface="Open Sans"/>
                <a:cs typeface="Open Sans"/>
              </a:rPr>
              <a:t>, then the appropriate response is “No because we did not need to”.</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Make sure this happened </a:t>
            </a:r>
            <a:r>
              <a:rPr lang="en-US" sz="1600" b="1" spc="60" dirty="0">
                <a:solidFill>
                  <a:schemeClr val="accent2">
                    <a:lumMod val="75000"/>
                  </a:schemeClr>
                </a:solidFill>
                <a:latin typeface="Open Sans"/>
                <a:ea typeface="Open Sans"/>
                <a:cs typeface="Open Sans"/>
              </a:rPr>
              <a:t>within the last 12 months</a:t>
            </a:r>
            <a:r>
              <a:rPr lang="en-US" sz="1600" spc="60" dirty="0">
                <a:solidFill>
                  <a:schemeClr val="accent2">
                    <a:lumMod val="75000"/>
                  </a:schemeClr>
                </a:solidFill>
                <a:latin typeface="Open Sans"/>
                <a:ea typeface="Open Sans"/>
                <a:cs typeface="Open Sans"/>
              </a:rPr>
              <a:t>. Otherwise, the appropriate answer is “Not applicable…”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Ensure that </a:t>
            </a:r>
            <a:r>
              <a:rPr lang="en-US" sz="1600" b="1" spc="60" dirty="0">
                <a:solidFill>
                  <a:schemeClr val="accent2">
                    <a:lumMod val="75000"/>
                  </a:schemeClr>
                </a:solidFill>
                <a:latin typeface="Open Sans"/>
                <a:ea typeface="Open Sans"/>
                <a:cs typeface="Open Sans"/>
              </a:rPr>
              <a:t>exhaustion is possible</a:t>
            </a:r>
            <a:r>
              <a:rPr lang="en-US" sz="1600" spc="60" dirty="0">
                <a:solidFill>
                  <a:schemeClr val="accent2">
                    <a:lumMod val="75000"/>
                  </a:schemeClr>
                </a:solidFill>
                <a:latin typeface="Open Sans"/>
                <a:ea typeface="Open Sans"/>
                <a:cs typeface="Open Sans"/>
              </a:rPr>
              <a:t>, e.g., it is rarely possible to exhaust begging.</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a:t>
            </a:r>
            <a:r>
              <a:rPr lang="en-GB" sz="3600" b="0" kern="1400" spc="230">
                <a:solidFill>
                  <a:schemeClr val="tx1"/>
                </a:solidFill>
                <a:highlight>
                  <a:srgbClr val="FFFFFF"/>
                </a:highlight>
                <a:latin typeface="HALDEN SOLID" pitchFamily="2" charset="0"/>
              </a:rPr>
              <a:t>EN </a:t>
            </a:r>
            <a:r>
              <a:rPr lang="en-GB" sz="3600" b="0" kern="1400" spc="230">
                <a:solidFill>
                  <a:schemeClr val="tx1"/>
                </a:solidFill>
                <a:latin typeface="HALDEN SOLID" pitchFamily="2"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613322" y="4265504"/>
            <a:ext cx="5136859"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It means that a household applied a coping strategy within the last 30 days due to a lack of resources to access essential needs.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56780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32871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If a household respondent says “yes” then we must introduce probing to understand why that is and select the most appropriate response option.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It may be that a household has adopted a coping strategy or </a:t>
            </a:r>
            <a:r>
              <a:rPr lang="en-US" sz="2000" spc="60" dirty="0">
                <a:solidFill>
                  <a:schemeClr val="accent2">
                    <a:lumMod val="75000"/>
                  </a:schemeClr>
                </a:solidFill>
                <a:latin typeface="Open Sans"/>
                <a:ea typeface="Open Sans"/>
                <a:cs typeface="Open Sans"/>
              </a:rPr>
              <a:t>activity for some other reason unrelated to the lack of resources to access essential needs.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a:t>
            </a:r>
            <a:r>
              <a:rPr lang="en-GB" sz="3600" b="0" kern="1400" spc="230">
                <a:solidFill>
                  <a:schemeClr val="tx1"/>
                </a:solidFill>
                <a:highlight>
                  <a:srgbClr val="FFFFFF"/>
                </a:highlight>
                <a:latin typeface="HALDEN SOLID" pitchFamily="2" charset="0"/>
              </a:rPr>
              <a:t>EN </a:t>
            </a:r>
            <a:r>
              <a:rPr lang="en-GB" sz="3600" b="0" kern="1400" spc="230">
                <a:solidFill>
                  <a:schemeClr val="tx1"/>
                </a:solidFill>
                <a:latin typeface="HALDEN SOLID" pitchFamily="2"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It means that a household is not able to rely on a coping strategy as it does not apply to them because they don’t have access to this strategy (e.g., there are no children in the household to withdraw from school), or that the household exhausted the strategy more than 12 months ago.</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The household respondent may say “no” or this does not apply. We must use probing to understand why that is and select the most appropriate response. In this case, the strategy may not be applicable to their household.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24555" y="487246"/>
            <a:ext cx="11052002" cy="662558"/>
          </a:xfrm>
        </p:spPr>
        <p:txBody>
          <a:bodyPr anchor="t" anchorCtr="0"/>
          <a:lstStyle/>
          <a:p>
            <a:pPr algn="l"/>
            <a:r>
              <a:rPr lang="en-GB" sz="3600" b="0" kern="1400" spc="230" dirty="0">
                <a:solidFill>
                  <a:schemeClr val="tx1"/>
                </a:solidFill>
                <a:latin typeface="HALDEN SOLID" pitchFamily="2" charset="0"/>
              </a:rPr>
              <a:t>LCS-EN MODULE: lookouts!</a:t>
            </a:r>
          </a:p>
        </p:txBody>
      </p:sp>
      <p:sp>
        <p:nvSpPr>
          <p:cNvPr id="5" name="TextBox 4">
            <a:extLst>
              <a:ext uri="{FF2B5EF4-FFF2-40B4-BE49-F238E27FC236}">
                <a16:creationId xmlns:a16="http://schemas.microsoft.com/office/drawing/2014/main" id="{F57AC735-BE46-1F92-204E-30CE660E4BFA}"/>
              </a:ext>
            </a:extLst>
          </p:cNvPr>
          <p:cNvSpPr txBox="1"/>
          <p:nvPr/>
        </p:nvSpPr>
        <p:spPr>
          <a:xfrm>
            <a:off x="717181" y="1333795"/>
            <a:ext cx="2976814" cy="3754874"/>
          </a:xfrm>
          <a:prstGeom prst="rect">
            <a:avLst/>
          </a:prstGeom>
          <a:noFill/>
          <a:ln w="57150">
            <a:solidFill>
              <a:schemeClr val="bg1">
                <a:lumMod val="50000"/>
              </a:schemeClr>
            </a:solidFill>
          </a:ln>
        </p:spPr>
        <p:txBody>
          <a:bodyPr wrap="square" rtlCol="0">
            <a:spAutoFit/>
          </a:bodyPr>
          <a:lstStyle/>
          <a:p>
            <a:r>
              <a:rPr lang="en-US" sz="1400" b="1" spc="60" dirty="0">
                <a:latin typeface="Open Sans" charset="0"/>
                <a:ea typeface="Open Sans" charset="0"/>
                <a:cs typeface="Open Sans" charset="0"/>
              </a:rPr>
              <a:t>There are </a:t>
            </a:r>
            <a:r>
              <a:rPr lang="en-US" sz="1400" b="1" u="sng" spc="60" dirty="0">
                <a:latin typeface="Open Sans" charset="0"/>
                <a:ea typeface="Open Sans" charset="0"/>
                <a:cs typeface="Open Sans" charset="0"/>
              </a:rPr>
              <a:t>only 4</a:t>
            </a:r>
            <a:r>
              <a:rPr lang="en-US" sz="1400" b="1" spc="60" dirty="0">
                <a:latin typeface="Open Sans" charset="0"/>
                <a:ea typeface="Open Sans" charset="0"/>
                <a:cs typeface="Open Sans" charset="0"/>
              </a:rPr>
              <a:t> possible standard response options for each strategy: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10 = No because we did not need to.</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30= Yes</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9999= Not applicable (don’t have access to this strategy)</a:t>
            </a:r>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0801" y="113264"/>
            <a:ext cx="1824237" cy="120630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06FAF20-A71C-8542-61E7-94D329562AFC}"/>
              </a:ext>
            </a:extLst>
          </p:cNvPr>
          <p:cNvGrpSpPr/>
          <p:nvPr/>
        </p:nvGrpSpPr>
        <p:grpSpPr>
          <a:xfrm>
            <a:off x="312273" y="2673619"/>
            <a:ext cx="4043014" cy="1349829"/>
            <a:chOff x="545042" y="2745092"/>
            <a:chExt cx="3786630" cy="1598308"/>
          </a:xfrm>
        </p:grpSpPr>
        <p:cxnSp>
          <p:nvCxnSpPr>
            <p:cNvPr id="2" name="Straight Arrow Connector 1">
              <a:extLst>
                <a:ext uri="{FF2B5EF4-FFF2-40B4-BE49-F238E27FC236}">
                  <a16:creationId xmlns:a16="http://schemas.microsoft.com/office/drawing/2014/main" id="{F2F6D3EC-D848-AA8C-0161-F82F54A2CB5C}"/>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4925352-A843-0C4B-2B0A-19B74ABCF4F7}"/>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F99F472-03C3-8F94-BD47-921E2EA1EF2C}"/>
              </a:ext>
            </a:extLst>
          </p:cNvPr>
          <p:cNvGrpSpPr/>
          <p:nvPr/>
        </p:nvGrpSpPr>
        <p:grpSpPr>
          <a:xfrm>
            <a:off x="545042" y="4356776"/>
            <a:ext cx="3786630" cy="866742"/>
            <a:chOff x="545042" y="2745092"/>
            <a:chExt cx="3786630" cy="1598308"/>
          </a:xfrm>
        </p:grpSpPr>
        <p:cxnSp>
          <p:nvCxnSpPr>
            <p:cNvPr id="13" name="Straight Arrow Connector 12">
              <a:extLst>
                <a:ext uri="{FF2B5EF4-FFF2-40B4-BE49-F238E27FC236}">
                  <a16:creationId xmlns:a16="http://schemas.microsoft.com/office/drawing/2014/main" id="{5881F023-8EE2-FF12-06EE-73E8DCE74CC6}"/>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D691E7F-B778-2F3F-5C6B-866DD66268E5}"/>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A69B1FB-5FE3-1932-902D-8CAB988069AD}"/>
              </a:ext>
            </a:extLst>
          </p:cNvPr>
          <p:cNvSpPr txBox="1"/>
          <p:nvPr/>
        </p:nvSpPr>
        <p:spPr>
          <a:xfrm>
            <a:off x="4355287" y="4207401"/>
            <a:ext cx="6692889" cy="1754326"/>
          </a:xfrm>
          <a:prstGeom prst="rect">
            <a:avLst/>
          </a:prstGeom>
          <a:solidFill>
            <a:schemeClr val="accent5"/>
          </a:solidFill>
        </p:spPr>
        <p:txBody>
          <a:bodyPr wrap="square" lIns="91440" tIns="45720" rIns="91440" bIns="45720" anchor="t">
            <a:spAutoFit/>
          </a:bodyPr>
          <a:lstStyle>
            <a:defPPr>
              <a:defRPr lang="it-IT"/>
            </a:defPPr>
            <a:lvl1pPr marR="0" lvl="0" fontAlgn="auto">
              <a:lnSpc>
                <a:spcPct val="90000"/>
              </a:lnSpc>
              <a:spcBef>
                <a:spcPts val="1000"/>
              </a:spcBef>
              <a:spcAft>
                <a:spcPts val="0"/>
              </a:spcAft>
              <a:buClr>
                <a:srgbClr val="0070BA"/>
              </a:buClr>
              <a:buSzTx/>
              <a:tabLst/>
              <a:defRPr sz="2000" spc="60">
                <a:solidFill>
                  <a:schemeClr val="accent2">
                    <a:lumMod val="75000"/>
                  </a:schemeClr>
                </a:solidFill>
                <a:latin typeface="Open Sans"/>
                <a:ea typeface="Open Sans"/>
                <a:cs typeface="Open Sans"/>
              </a:defRPr>
            </a:lvl1pPr>
          </a:lstStyle>
          <a:p>
            <a:pPr algn="ctr" rtl="1"/>
            <a:r>
              <a:rPr lang="en-US" dirty="0"/>
              <a:t>Additionally, for some strategies, the option "Not Applicable" is not an option because, regardless of how "socially unacceptable" these strategies may be, they are still applicable. For these strategies, the answer should either be "Yes" or "No, we didn't need to (or applied other strategies)."</a:t>
            </a:r>
          </a:p>
        </p:txBody>
      </p:sp>
      <p:grpSp>
        <p:nvGrpSpPr>
          <p:cNvPr id="10" name="Group 9">
            <a:extLst>
              <a:ext uri="{FF2B5EF4-FFF2-40B4-BE49-F238E27FC236}">
                <a16:creationId xmlns:a16="http://schemas.microsoft.com/office/drawing/2014/main" id="{2DEA78B2-BDE1-12CE-D60E-62CB3BDE1AF6}"/>
              </a:ext>
            </a:extLst>
          </p:cNvPr>
          <p:cNvGrpSpPr/>
          <p:nvPr/>
        </p:nvGrpSpPr>
        <p:grpSpPr>
          <a:xfrm>
            <a:off x="4355287" y="2748368"/>
            <a:ext cx="7148643" cy="1374372"/>
            <a:chOff x="4331672" y="2668661"/>
            <a:chExt cx="7148643" cy="1374372"/>
          </a:xfrm>
        </p:grpSpPr>
        <p:sp>
          <p:nvSpPr>
            <p:cNvPr id="6" name="TextBox 5">
              <a:extLst>
                <a:ext uri="{FF2B5EF4-FFF2-40B4-BE49-F238E27FC236}">
                  <a16:creationId xmlns:a16="http://schemas.microsoft.com/office/drawing/2014/main" id="{E2F93A7C-B6A2-BBCE-2EC9-9EBAA62EF448}"/>
                </a:ext>
              </a:extLst>
            </p:cNvPr>
            <p:cNvSpPr txBox="1"/>
            <p:nvPr/>
          </p:nvSpPr>
          <p:spPr>
            <a:xfrm>
              <a:off x="4331672" y="2668661"/>
              <a:ext cx="6692889" cy="1200329"/>
            </a:xfrm>
            <a:prstGeom prst="rect">
              <a:avLst/>
            </a:prstGeom>
            <a:solidFill>
              <a:schemeClr val="accent5"/>
            </a:solidFill>
          </p:spPr>
          <p:txBody>
            <a:bodyPr wrap="square" lIns="91440" tIns="45720" rIns="91440" bIns="45720" anchor="t">
              <a:spAutoFit/>
            </a:bodyPr>
            <a:lstStyle/>
            <a:p>
              <a:pPr marR="0" lvl="0" algn="ctr" defTabSz="914400" rtl="1"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For some strategies, such as begging or stealing, it is rare to fully exhaust these strategies (unless the household is in extremely isolated areas where there is no one else to beg from or steal from).</a:t>
              </a:r>
            </a:p>
          </p:txBody>
        </p:sp>
        <p:pic>
          <p:nvPicPr>
            <p:cNvPr id="7" name="Graphic 6" descr="Warning with solid fill">
              <a:extLst>
                <a:ext uri="{FF2B5EF4-FFF2-40B4-BE49-F238E27FC236}">
                  <a16:creationId xmlns:a16="http://schemas.microsoft.com/office/drawing/2014/main" id="{141628D7-2913-D1F8-CBBE-B0128E120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8807" y="3131525"/>
              <a:ext cx="911508" cy="911508"/>
            </a:xfrm>
            <a:prstGeom prst="rect">
              <a:avLst/>
            </a:prstGeom>
          </p:spPr>
        </p:pic>
      </p:grpSp>
      <p:pic>
        <p:nvPicPr>
          <p:cNvPr id="9" name="Graphic 8" descr="Warning with solid fill">
            <a:extLst>
              <a:ext uri="{FF2B5EF4-FFF2-40B4-BE49-F238E27FC236}">
                <a16:creationId xmlns:a16="http://schemas.microsoft.com/office/drawing/2014/main" id="{E7008DD0-E87B-3FD9-6DFF-4742E53FB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6037" y="5308923"/>
            <a:ext cx="911508" cy="911508"/>
          </a:xfrm>
          <a:prstGeom prst="rect">
            <a:avLst/>
          </a:prstGeom>
        </p:spPr>
      </p:pic>
    </p:spTree>
    <p:extLst>
      <p:ext uri="{BB962C8B-B14F-4D97-AF65-F5344CB8AC3E}">
        <p14:creationId xmlns:p14="http://schemas.microsoft.com/office/powerpoint/2010/main" val="35638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p:txBody>
          <a:bodyPr/>
          <a:lstStyle/>
          <a:p>
            <a:r>
              <a:rPr lang="en-GB" sz="3200" b="0" kern="1400" spc="230">
                <a:solidFill>
                  <a:schemeClr val="tx1"/>
                </a:solidFill>
                <a:highlight>
                  <a:srgbClr val="FFFFFF"/>
                </a:highlight>
                <a:latin typeface="HALDEN SOLID" pitchFamily="2" charset="0"/>
              </a:rPr>
              <a:t>LCS-EN MODULE</a:t>
            </a:r>
            <a:r>
              <a:rPr lang="en-GB" sz="3200" b="0" kern="1400" spc="230">
                <a:solidFill>
                  <a:schemeClr val="tx1"/>
                </a:solidFill>
                <a:latin typeface="HALDEN SOLID" pitchFamily="2" charset="0"/>
              </a:rPr>
              <a:t>:FOLLOW-UP QUESTION</a:t>
            </a:r>
            <a:endParaRPr lang="en-GB"/>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4524315"/>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At the end of the module, if the respondent reported to have applied or exhausted at least one strategy, this follow up question is asked:</a:t>
            </a:r>
          </a:p>
          <a:p>
            <a:endParaRPr lang="en-US" dirty="0">
              <a:latin typeface="Open Sans"/>
              <a:ea typeface="Open Sans"/>
              <a:cs typeface="Open Sans"/>
            </a:endParaRPr>
          </a:p>
          <a:p>
            <a:r>
              <a:rPr lang="en-US" dirty="0">
                <a:latin typeface="Open Sans"/>
                <a:ea typeface="Open Sans"/>
                <a:cs typeface="Open Sans"/>
              </a:rPr>
              <a:t>Purpose:</a:t>
            </a:r>
          </a:p>
          <a:p>
            <a:pPr marL="342900" indent="-342900">
              <a:buFont typeface="Arial" panose="020B0604020202020204" pitchFamily="34" charset="0"/>
              <a:buChar char="•"/>
            </a:pPr>
            <a:r>
              <a:rPr lang="en-US" dirty="0">
                <a:latin typeface="Open Sans"/>
                <a:ea typeface="Open Sans"/>
                <a:cs typeface="Open Sans"/>
              </a:rPr>
              <a:t>Gather insights into the main unmet essential needs in the population</a:t>
            </a:r>
          </a:p>
          <a:p>
            <a:pPr marL="342900" indent="-342900">
              <a:buFont typeface="Arial" panose="020B0604020202020204" pitchFamily="34" charset="0"/>
              <a:buChar char="•"/>
            </a:pPr>
            <a:r>
              <a:rPr lang="en-US" dirty="0">
                <a:latin typeface="Open Sans"/>
                <a:ea typeface="Open Sans"/>
                <a:cs typeface="Open Sans"/>
              </a:rPr>
              <a:t>Be able to use LCS-EN module to calculate LCS-EN indicator, when this is needed (i.e., to be able to compute CARI or for IPC exercise)</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626641" y="540581"/>
            <a:ext cx="3408823" cy="1412849"/>
            <a:chOff x="8626641" y="540581"/>
            <a:chExt cx="3408823" cy="1412849"/>
          </a:xfrm>
        </p:grpSpPr>
        <p:sp>
          <p:nvSpPr>
            <p:cNvPr id="5" name="TextBox 4">
              <a:extLst>
                <a:ext uri="{FF2B5EF4-FFF2-40B4-BE49-F238E27FC236}">
                  <a16:creationId xmlns:a16="http://schemas.microsoft.com/office/drawing/2014/main" id="{EBC83D45-906A-28A2-3593-A580C25A5730}"/>
                </a:ext>
              </a:extLst>
            </p:cNvPr>
            <p:cNvSpPr txBox="1"/>
            <p:nvPr/>
          </p:nvSpPr>
          <p:spPr>
            <a:xfrm>
              <a:off x="8626641" y="540581"/>
              <a:ext cx="3146653" cy="1200329"/>
            </a:xfrm>
            <a:prstGeom prst="rect">
              <a:avLst/>
            </a:prstGeom>
            <a:solidFill>
              <a:schemeClr val="accent5"/>
            </a:solidFill>
          </p:spPr>
          <p:txBody>
            <a:bodyPr wrap="square" lIns="91440" tIns="45720" rIns="91440" bIns="45720" rtlCol="0" anchor="t">
              <a:spAutoFit/>
            </a:bodyPr>
            <a:lstStyle/>
            <a:p>
              <a:r>
                <a:rPr lang="en-GB" dirty="0">
                  <a:latin typeface="Open Sans"/>
                  <a:ea typeface="Open Sans"/>
                  <a:cs typeface="Open Sans"/>
                </a:rPr>
                <a:t>Note that LCS-EN has a follow-up question that </a:t>
              </a:r>
              <a:r>
                <a:rPr lang="en-GB" u="sng" dirty="0">
                  <a:latin typeface="Open Sans"/>
                  <a:ea typeface="Open Sans"/>
                  <a:cs typeface="Open Sans"/>
                </a:rPr>
                <a:t>must</a:t>
              </a:r>
              <a:r>
                <a:rPr lang="en-GB" dirty="0">
                  <a:latin typeface="Open Sans"/>
                  <a:ea typeface="Open Sans"/>
                  <a:cs typeface="Open Sans"/>
                </a:rPr>
                <a:t> be asked as part of the core module.</a:t>
              </a:r>
              <a:endParaRPr lang="en-US" dirty="0"/>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1180" y="1349146"/>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nvGraphicFramePr>
        <p:xfrm>
          <a:off x="5778712" y="1793865"/>
          <a:ext cx="4619319" cy="3891782"/>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What are the </a:t>
                      </a:r>
                      <a:r>
                        <a:rPr lang="en-US" sz="1400" b="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main reasons</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 i.e., to access which essential needs - that you or other members in your household applied these coping strategies?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buy food</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pay for rent or access adequate shelter</a:t>
                      </a:r>
                    </a:p>
                    <a:p>
                      <a:pPr marL="392430" indent="-392430" algn="l">
                        <a:lnSpc>
                          <a:spcPct val="107000"/>
                        </a:lnSpc>
                        <a:spcAft>
                          <a:spcPts val="0"/>
                        </a:spcAft>
                        <a:tabLst>
                          <a:tab pos="356235" algn="l"/>
                          <a:tab pos="740410" algn="ctr"/>
                        </a:tabLst>
                      </a:pP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3	To pay for school fees or other education costs</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4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cover health expenses</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5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buy essential non-food items (clothes, small furniture...)</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6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access water/sanitation facilities </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7  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To access essential dwelling services (electricity, energy, waste disposal…)</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8</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To pay for existing debts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999   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Other, specify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14268" y="5930582"/>
            <a:ext cx="5136859" cy="773673"/>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The enumerator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should not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list these options to the respondent</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Instead, should mark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all those that apply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based on the answer provided.</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a:ea typeface="Open Sans Extrabold"/>
                <a:cs typeface="Open Sans Extrabold"/>
              </a:rPr>
              <a:t>SEVERITY levelS of lcs strategies</a:t>
            </a:r>
            <a:endParaRPr lang="en-GB" b="0" kern="1400" spc="230">
              <a:solidFill>
                <a:srgbClr val="FFFFFE"/>
              </a:solidFill>
              <a:latin typeface="HALDEN SOLID"/>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052002" cy="662558"/>
          </a:xfrm>
        </p:spPr>
        <p:txBody>
          <a:bodyPr anchor="t" anchorCtr="0"/>
          <a:lstStyle/>
          <a:p>
            <a:r>
              <a:rPr lang="en-GB" sz="3600" b="0" kern="1400" spc="230">
                <a:solidFill>
                  <a:schemeClr val="tx1"/>
                </a:solidFill>
                <a:highlight>
                  <a:srgbClr val="FFFFFF"/>
                </a:highlight>
                <a:latin typeface="HALDEN SOLID" pitchFamily="2" charset="0"/>
              </a:rPr>
              <a:t>LCS-EN MODULE</a:t>
            </a:r>
            <a:r>
              <a:rPr lang="en-GB" sz="3600" b="0" kern="1400" spc="230">
                <a:solidFill>
                  <a:schemeClr val="tx1"/>
                </a:solidFill>
                <a:latin typeface="HALDEN SOLID" pitchFamily="2" charset="0"/>
              </a:rPr>
              <a:t>: COPING STRATEGIES</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1785399583"/>
              </p:ext>
            </p:extLst>
          </p:nvPr>
        </p:nvGraphicFramePr>
        <p:xfrm>
          <a:off x="2642534" y="1316440"/>
          <a:ext cx="7709483" cy="5396726"/>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2096365">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During the past </a:t>
                      </a:r>
                      <a:r>
                        <a:rPr lang="en-GB" sz="800" b="1">
                          <a:solidFill>
                            <a:schemeClr val="accent1">
                              <a:lumMod val="50000"/>
                            </a:schemeClr>
                          </a:solidFill>
                          <a:effectLst/>
                          <a:latin typeface="Calibri"/>
                          <a:ea typeface="Calibri" panose="020F0502020204030204" pitchFamily="34" charset="0"/>
                          <a:cs typeface="Arial"/>
                        </a:rPr>
                        <a:t>30 days</a:t>
                      </a:r>
                      <a:r>
                        <a:rPr lang="en-GB" sz="800">
                          <a:solidFill>
                            <a:schemeClr val="accent1">
                              <a:lumMod val="50000"/>
                            </a:schemeClr>
                          </a:solidFill>
                          <a:effectLst/>
                          <a:latin typeface="Calibri"/>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800" b="1">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 because we did not need to</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Yes</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a:t>
                      </a:r>
                      <a:r>
                        <a:rPr lang="fr-FR" sz="800">
                          <a:solidFill>
                            <a:schemeClr val="accent1">
                              <a:lumMod val="50000"/>
                            </a:schemeClr>
                          </a:solidFill>
                          <a:effectLst/>
                          <a:latin typeface="Verdana"/>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Variable names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Borrow money to </a:t>
                      </a:r>
                      <a:r>
                        <a:rPr lang="en-GB" sz="800" kern="12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cover essential needs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988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800" i="1">
                          <a:solidFill>
                            <a:schemeClr val="accent1">
                              <a:lumMod val="50000"/>
                            </a:schemeClr>
                          </a:solidFill>
                          <a:effectLst/>
                          <a:latin typeface="Calibri"/>
                          <a:ea typeface="Times New Roman" panose="02020603050405020304" pitchFamily="18" charset="0"/>
                          <a:cs typeface="Arial"/>
                        </a:rPr>
                        <a:t>due to a </a:t>
                      </a:r>
                      <a:r>
                        <a:rPr lang="en-GB" sz="800" i="1">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800" i="1">
                          <a:solidFill>
                            <a:schemeClr val="accent1">
                              <a:lumMod val="50000"/>
                            </a:schemeClr>
                          </a:solidFill>
                          <a:effectLst/>
                          <a:latin typeface="Calibri"/>
                          <a:ea typeface="Times New Roman" panose="02020603050405020304" pitchFamily="18" charset="0"/>
                          <a:cs typeface="Arial"/>
                        </a:rPr>
                        <a:t>due to a </a:t>
                      </a:r>
                      <a:r>
                        <a:rPr lang="en-GB" sz="800" i="1">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a:t>
                      </a:r>
                      <a:r>
                        <a:rPr lang="en-GB" sz="80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SellRation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800" i="1">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a:solidFill>
                            <a:schemeClr val="accent1">
                              <a:lumMod val="50000"/>
                            </a:schemeClr>
                          </a:solidFill>
                          <a:effectLst/>
                          <a:latin typeface="Calibri"/>
                          <a:ea typeface="Calibri" panose="020F0502020204030204" pitchFamily="34" charset="0"/>
                          <a:cs typeface="Arial"/>
                        </a:rPr>
                        <a:t>due to </a:t>
                      </a:r>
                      <a:r>
                        <a:rPr lang="en-GB" sz="800" i="1">
                          <a:solidFill>
                            <a:schemeClr val="accent1">
                              <a:lumMod val="50000"/>
                            </a:schemeClr>
                          </a:solidFill>
                          <a:effectLst/>
                          <a:highlight>
                            <a:srgbClr val="FFFFFF"/>
                          </a:highlight>
                          <a:latin typeface="Calibri"/>
                          <a:ea typeface="Calibri" panose="020F0502020204030204" pitchFamily="34"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800" i="1">
                          <a:solidFill>
                            <a:schemeClr val="accent1">
                              <a:lumMod val="50000"/>
                            </a:schemeClr>
                          </a:solidFill>
                          <a:effectLst/>
                          <a:latin typeface="Calibri"/>
                          <a:ea typeface="Times New Roman" panose="02020603050405020304" pitchFamily="18" charset="0"/>
                          <a:cs typeface="Arial"/>
                        </a:rPr>
                        <a:t>due to </a:t>
                      </a:r>
                      <a:r>
                        <a:rPr lang="en-GB" sz="800" i="1">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800" i="1">
                          <a:solidFill>
                            <a:schemeClr val="accent1">
                              <a:lumMod val="50000"/>
                            </a:schemeClr>
                          </a:solidFill>
                          <a:effectLst/>
                          <a:latin typeface="Calibri"/>
                          <a:ea typeface="Times New Roman" panose="02020603050405020304" pitchFamily="18" charset="0"/>
                          <a:cs typeface="Arial"/>
                        </a:rPr>
                        <a:t>due to </a:t>
                      </a:r>
                      <a:r>
                        <a:rPr lang="en-GB" sz="800" i="1">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800">
                          <a:solidFill>
                            <a:schemeClr val="accent1">
                              <a:lumMod val="50000"/>
                            </a:schemeClr>
                          </a:solidFill>
                          <a:effectLst/>
                          <a:latin typeface="Calibri"/>
                          <a:ea typeface="Calibri" panose="020F0502020204030204" pitchFamily="34" charset="0"/>
                          <a:cs typeface="Arial"/>
                        </a:rPr>
                        <a:t>due</a:t>
                      </a:r>
                      <a:r>
                        <a:rPr lang="en-GB" sz="800" i="1">
                          <a:solidFill>
                            <a:schemeClr val="accent1">
                              <a:lumMod val="50000"/>
                            </a:schemeClr>
                          </a:solidFill>
                          <a:effectLst/>
                          <a:latin typeface="Calibri"/>
                          <a:ea typeface="Calibri" panose="020F0502020204030204" pitchFamily="34" charset="0"/>
                          <a:cs typeface="Arial"/>
                        </a:rPr>
                        <a:t> to </a:t>
                      </a:r>
                      <a:r>
                        <a:rPr lang="en-GB" sz="800" i="1">
                          <a:solidFill>
                            <a:schemeClr val="accent1">
                              <a:lumMod val="50000"/>
                            </a:schemeClr>
                          </a:solidFill>
                          <a:effectLst/>
                          <a:highlight>
                            <a:srgbClr val="FFFFFF"/>
                          </a:highlight>
                          <a:latin typeface="Calibri"/>
                          <a:ea typeface="Calibri" panose="020F0502020204030204" pitchFamily="34"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Engage in socially degrading, high-risk, exploitive or life-threatening jobs or income-generating activities (e.g., smuggling, theft, joining armed groups, prostitution) </a:t>
                      </a:r>
                      <a:r>
                        <a:rPr lang="en-GB" sz="800" i="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due </a:t>
                      </a:r>
                      <a:r>
                        <a:rPr lang="en-GB" sz="800" i="1">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to 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Emergency</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2108163" cy="3816429"/>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Instructions: </a:t>
            </a:r>
          </a:p>
          <a:p>
            <a:endParaRPr lang="en-US" sz="1600" dirty="0">
              <a:latin typeface="Segoe"/>
            </a:endParaRPr>
          </a:p>
          <a:p>
            <a:r>
              <a:rPr lang="en-US" sz="1600" dirty="0">
                <a:latin typeface="Segoe"/>
              </a:rPr>
              <a:t>For your country-level presentation, ensure that the strategy statements presented (in grey) are updated with your final module.</a:t>
            </a:r>
          </a:p>
          <a:p>
            <a:endParaRPr lang="en-US" sz="1600" dirty="0">
              <a:latin typeface="Segoe"/>
            </a:endParaRPr>
          </a:p>
          <a:p>
            <a:r>
              <a:rPr lang="en-US" sz="1600" dirty="0">
                <a:latin typeface="Segoe"/>
              </a:rPr>
              <a:t>Refer to the available materials on the </a:t>
            </a:r>
            <a:r>
              <a:rPr lang="en-US" sz="1600" dirty="0">
                <a:latin typeface="Segoe"/>
                <a:hlinkClick r:id="rId3">
                  <a:extLst>
                    <a:ext uri="{A12FA001-AC4F-418D-AE19-62706E023703}">
                      <ahyp:hlinkClr xmlns:ahyp="http://schemas.microsoft.com/office/drawing/2018/hyperlinkcolor" val="tx"/>
                    </a:ext>
                  </a:extLst>
                </a:hlinkClick>
              </a:rPr>
              <a:t>VAM Resource Centre</a:t>
            </a:r>
            <a:r>
              <a:rPr lang="en-US" sz="1600"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419127" y="3145872"/>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419127" y="4222745"/>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419127" y="5179090"/>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612071" y="3429000"/>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777324" y="3498468"/>
            <a:ext cx="916356" cy="307777"/>
          </a:xfrm>
          <a:prstGeom prst="rect">
            <a:avLst/>
          </a:prstGeom>
          <a:noFill/>
        </p:spPr>
        <p:txBody>
          <a:bodyPr wrap="square" rtlCol="0">
            <a:spAutoFit/>
          </a:bodyPr>
          <a:lstStyle/>
          <a:p>
            <a:r>
              <a:rPr lang="en-US" sz="1400">
                <a:solidFill>
                  <a:schemeClr val="accent5">
                    <a:lumMod val="50000"/>
                  </a:schemeClr>
                </a:solidFill>
                <a:latin typeface="Segoe"/>
              </a:rPr>
              <a:t>4 stress</a:t>
            </a:r>
            <a:endParaRPr lang="en-US">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612071" y="4427290"/>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777325" y="4496758"/>
            <a:ext cx="752066" cy="307777"/>
          </a:xfrm>
          <a:prstGeom prst="rect">
            <a:avLst/>
          </a:prstGeom>
          <a:noFill/>
        </p:spPr>
        <p:txBody>
          <a:bodyPr wrap="square" rtlCol="0">
            <a:spAutoFit/>
          </a:bodyPr>
          <a:lstStyle/>
          <a:p>
            <a:r>
              <a:rPr lang="en-US" sz="1400" dirty="0">
                <a:solidFill>
                  <a:schemeClr val="accent6">
                    <a:lumMod val="75000"/>
                  </a:schemeClr>
                </a:solidFill>
                <a:latin typeface="Segoe"/>
              </a:rPr>
              <a:t>3 crisis</a:t>
            </a:r>
            <a:endParaRPr lang="en-US"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612071" y="5584971"/>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612071" y="5654439"/>
            <a:ext cx="1255251" cy="307777"/>
          </a:xfrm>
          <a:prstGeom prst="rect">
            <a:avLst/>
          </a:prstGeom>
          <a:noFill/>
        </p:spPr>
        <p:txBody>
          <a:bodyPr wrap="square" rtlCol="0">
            <a:spAutoFit/>
          </a:bodyPr>
          <a:lstStyle/>
          <a:p>
            <a:r>
              <a:rPr lang="en-US" sz="1400" dirty="0">
                <a:solidFill>
                  <a:srgbClr val="C00000"/>
                </a:solidFill>
                <a:latin typeface="Segoe"/>
              </a:rPr>
              <a:t>3 emergency</a:t>
            </a:r>
            <a:endParaRPr lang="en-US"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severity - Stress</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571535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For example, the first action a household would take when faced with a shock or stressor is the gradual disposal of assets - for example, spending of savings, selling simple assets, or borrowing money.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indicates a reduced ability to deal with future shocks due to a current reduction in resources or increase in debts.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severity – Crisis </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15496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If the situation persists or worsens, then they would resort to crisis coping strategies, and when, for example, productive assets are sold or essential healthcare/medication expenditures are reduced, it becomes more difficult for the person or household to return to a pre-crisis state.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Stress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indicates a reduced ability to deal with future shocks due to a current reduction in resources or increase in debts.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directly reduces future productivity, including human capital formation</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severity – Emergency </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00397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Finally, the household may resort to selling their only house/land, beg or scavenge, sell their last productive female animal which reduces future productivity and difficult to reverse or they are humiliating and dramatic in nature.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Stress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indicates a reduced ability to deal with future shocks due to a current reduction in resources or increase in debts.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Crisis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directly reduces future productivity, including human capital formation.</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Emergency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affects future productivity but are more difficult to reverse or more dramatic in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severity LEVELS</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a:p>
          <a:p>
            <a:pPr marL="0" indent="0">
              <a:buNone/>
            </a:pPr>
            <a:r>
              <a:rPr lang="en-US" sz="2800" spc="60"/>
              <a:t>The adoption of stress, crisis and emergency livelihood coping strategies occurs in a sequence form, rather than simultaneously. </a:t>
            </a:r>
          </a:p>
          <a:p>
            <a:pPr marL="0" indent="0">
              <a:buNone/>
            </a:pPr>
            <a:endParaRPr lang="en-US"/>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indicates a reduced ability to deal with future shocks due to a current reduction in resources or increase in debts.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directly reduces future productivity, including human capital formation</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Emergency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affects future productivity but are more difficult to reverse or more dramatic in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How do they all come together?</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Guidance Note for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523768"/>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Please refer to the</a:t>
            </a:r>
            <a:r>
              <a:rPr lang="en-US" sz="2000" b="1" dirty="0">
                <a:latin typeface="Open Sans"/>
                <a:ea typeface="Open Sans"/>
                <a:cs typeface="Open Sans"/>
              </a:rPr>
              <a:t> </a:t>
            </a:r>
            <a:r>
              <a:rPr lang="en-US" sz="2000" b="1" i="1" dirty="0">
                <a:latin typeface="Open Sans"/>
                <a:ea typeface="Open Sans"/>
                <a:cs typeface="Open Sans"/>
                <a:hlinkClick r:id="rId3">
                  <a:extLst>
                    <a:ext uri="{A12FA001-AC4F-418D-AE19-62706E023703}">
                      <ahyp:hlinkClr xmlns:ahyp="http://schemas.microsoft.com/office/drawing/2018/hyperlinkcolor" val="tx"/>
                    </a:ext>
                  </a:extLst>
                </a:hlinkClick>
              </a:rPr>
              <a:t>guidance note</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 </a:t>
            </a:r>
            <a:r>
              <a:rPr lang="en-US" sz="2000" i="1" dirty="0">
                <a:latin typeface="Open Sans"/>
                <a:ea typeface="Open Sans"/>
                <a:cs typeface="Open Sans"/>
              </a:rPr>
              <a:t>and </a:t>
            </a:r>
            <a:r>
              <a:rPr lang="en-US" sz="2000" b="1" i="1" dirty="0">
                <a:latin typeface="Open Sans"/>
                <a:ea typeface="Open Sans"/>
                <a:cs typeface="Open Sans"/>
                <a:hlinkClick r:id="rId4">
                  <a:extLst>
                    <a:ext uri="{A12FA001-AC4F-418D-AE19-62706E023703}">
                      <ahyp:hlinkClr xmlns:ahyp="http://schemas.microsoft.com/office/drawing/2018/hyperlinkcolor" val="tx"/>
                    </a:ext>
                  </a:extLst>
                </a:hlinkClick>
              </a:rPr>
              <a:t>list of strategies  </a:t>
            </a:r>
            <a:r>
              <a:rPr lang="en-US" sz="2000" dirty="0">
                <a:latin typeface="Open Sans"/>
                <a:ea typeface="Open Sans"/>
                <a:cs typeface="Open Sans"/>
              </a:rPr>
              <a:t>in the </a:t>
            </a:r>
            <a:r>
              <a:rPr lang="en-US" sz="2000" b="1" i="1" dirty="0">
                <a:latin typeface="Open Sans"/>
                <a:ea typeface="Open Sans"/>
                <a:cs typeface="Open Sans"/>
                <a:hlinkClick r:id="rId5">
                  <a:extLst>
                    <a:ext uri="{A12FA001-AC4F-418D-AE19-62706E023703}">
                      <ahyp:hlinkClr xmlns:ahyp="http://schemas.microsoft.com/office/drawing/2018/hyperlinkcolor" val="tx"/>
                    </a:ext>
                  </a:extLst>
                </a:hlinkClick>
              </a:rPr>
              <a:t>VAM Resource Center </a:t>
            </a:r>
            <a:r>
              <a:rPr lang="en-US" sz="2000" dirty="0">
                <a:latin typeface="Open Sans"/>
                <a:ea typeface="Open Sans"/>
                <a:cs typeface="Open Sans"/>
              </a:rPr>
              <a:t>to explore the livelihood coping strategies for essential needs, as well as their explanations and relevance.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6"/>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classification of households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a household had relied on </a:t>
            </a:r>
            <a:r>
              <a:rPr lang="en-US" sz="2000" b="1" spc="60">
                <a:latin typeface="Open Sans" charset="0"/>
                <a:ea typeface="Open Sans" charset="0"/>
                <a:cs typeface="Open Sans" charset="0"/>
              </a:rPr>
              <a:t>one or more stress coping</a:t>
            </a:r>
            <a:r>
              <a:rPr lang="en-US" sz="2000" spc="60">
                <a:latin typeface="Open Sans" charset="0"/>
                <a:ea typeface="Open Sans" charset="0"/>
                <a:cs typeface="Open Sans" charset="0"/>
              </a:rPr>
              <a:t> strategy (</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crisis coping </a:t>
            </a:r>
            <a:r>
              <a:rPr lang="en-US" sz="2000" spc="60">
                <a:latin typeface="Open Sans" charset="0"/>
                <a:ea typeface="Open Sans" charset="0"/>
                <a:cs typeface="Open Sans" charset="0"/>
              </a:rPr>
              <a:t>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a:t>
            </a:r>
            <a:r>
              <a:rPr lang="en-US" sz="2000" spc="60" err="1">
                <a:latin typeface="Open Sans" charset="0"/>
                <a:ea typeface="Open Sans" charset="0"/>
                <a:cs typeface="Open Sans" charset="0"/>
              </a:rPr>
              <a:t>strateg</a:t>
            </a:r>
            <a:r>
              <a:rPr lang="en-US" sz="2000" spc="60">
                <a:latin typeface="Open Sans" charset="0"/>
                <a:ea typeface="Open Sans" charset="0"/>
                <a:cs typeface="Open Sans" charset="0"/>
              </a:rPr>
              <a:t>(</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emergency coping</a:t>
            </a:r>
            <a:r>
              <a:rPr lang="en-US" sz="2000" spc="60">
                <a:latin typeface="Open Sans" charset="0"/>
                <a:ea typeface="Open Sans" charset="0"/>
                <a:cs typeface="Open Sans" charset="0"/>
              </a:rPr>
              <a:t>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r>
              <a:rPr lang="en-US" sz="2000" spc="60">
                <a:latin typeface="Open Sans" charset="0"/>
                <a:ea typeface="Open Sans" charset="0"/>
                <a:cs typeface="Open Sans" charset="0"/>
                <a:sym typeface="Wingdings" panose="05000000000000000000" pitchFamily="2" charset="2"/>
              </a:rPr>
              <a:t>		</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stress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crisis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emergency coping</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The livelihood coping strategies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47694"/>
            <a:ext cx="11052000" cy="4100053"/>
          </a:xfrm>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Depending on the time available for the enumerator training, it is suggested to review each of the list of strategies and potential lookouts and verification examples. </a:t>
            </a:r>
          </a:p>
          <a:p>
            <a:pPr>
              <a:lnSpc>
                <a:spcPts val="2700"/>
              </a:lnSpc>
              <a:buFont typeface="Wingdings" panose="05000000000000000000" pitchFamily="2" charset="2"/>
              <a:buChar char="v"/>
            </a:pPr>
            <a:r>
              <a:rPr lang="en-GB" sz="2400" spc="60" dirty="0">
                <a:latin typeface="Open Sans"/>
                <a:ea typeface="Open Sans"/>
                <a:cs typeface="Open Sans"/>
              </a:rPr>
              <a:t>Review the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 of strategies</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to include the tables with the 10+ relevant strategies selected for your country context as individual slides (see the following three slides as examples)</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Be sure to highlight key elements, including what each of the response options mean for each question and verification examples and probing strategies.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Note that if time does not allow for this, then the information should at least be included in the enumerator training manual.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training instructions 3</a:t>
            </a:r>
          </a:p>
        </p:txBody>
      </p:sp>
    </p:spTree>
    <p:extLst>
      <p:ext uri="{BB962C8B-B14F-4D97-AF65-F5344CB8AC3E}">
        <p14:creationId xmlns:p14="http://schemas.microsoft.com/office/powerpoint/2010/main" val="285195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EXAMPLE DESCRIPTION OF A STRESS COPING STRATEGY</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(Variable name: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During the past 30 days, did anyone in your household have to</a:t>
            </a:r>
            <a:r>
              <a:rPr lang="en-GB" sz="1200"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spend savings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due to a lack </a:t>
            </a:r>
            <a:r>
              <a:rPr lang="en-GB" sz="1200" i="1">
                <a:solidFill>
                  <a:srgbClr val="007DBC"/>
                </a:solidFill>
                <a:highlight>
                  <a:srgbClr val="FFFFFF"/>
                </a:highlight>
                <a:latin typeface="Open Sans" panose="020B0606030504020204" pitchFamily="34" charset="0"/>
                <a:cs typeface="Times New Roman" panose="02020603050405020304" pitchFamily="18" charset="0"/>
              </a:rPr>
              <a:t>of resources to access essential needs?</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Stress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4247456337"/>
              </p:ext>
            </p:extLst>
          </p:nvPr>
        </p:nvGraphicFramePr>
        <p:xfrm>
          <a:off x="824938" y="2248405"/>
          <a:ext cx="10542587" cy="3104925"/>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Rationale: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Spending savings weakens the ability of households to fall back on readily available cash, unlike assets that require liquidation. </a:t>
                      </a:r>
                    </a:p>
                    <a:p>
                      <a:pPr marL="0" marR="0" algn="l">
                        <a:lnSpc>
                          <a:spcPct val="115000"/>
                        </a:lnSpc>
                        <a:spcBef>
                          <a:spcPts val="0"/>
                        </a:spcBef>
                        <a:spcAft>
                          <a:spcPts val="600"/>
                        </a:spcAft>
                      </a:pP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Savings are understood as money or other valuables (i.e., gold jewellery) put aside for future use/consumption. For example, cash that is put aside for household emergencies, ceremonies, schooling, or other large expenditures. Savings could be also intended for future investments (e.g., family business, buying land livestock etc.).</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It is vital to ask about the spending of savings, rather than the spending of the household’s income.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Be careful about the use of this strategy in a protracted displacement setting, as most of the households would have exhausted this strategy more than 12 months ago; thus, this strategy would not apply to most households. Note that for the case of gold </a:t>
                      </a:r>
                      <a:r>
                        <a:rPr lang="en-US"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jewellery</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there can be some overlap with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&amp; “Pawn,” thus, it is advised to avoid using more than one of these strategies in the same module.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Severity: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Almost always has a stress severity.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there was no need to spend savings because the household did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face a lack of resources to access essential needs or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had applied </a:t>
                      </a:r>
                      <a:r>
                        <a:rPr lang="en-GB" sz="900" kern="600">
                          <a:effectLst/>
                          <a:latin typeface="Open Sans" panose="020B0606030504020204" pitchFamily="34" charset="0"/>
                          <a:ea typeface="MS Mincho" panose="02020609040205080304" pitchFamily="49" charset="-128"/>
                          <a:cs typeface="Open Sans" panose="020B0606030504020204" pitchFamily="34" charset="0"/>
                        </a:rPr>
                        <a:t>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does your household have savings?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why did you not spend the savings (or not)?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Yes, the household needed to spend savings in the last 30 days due to a lack of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resources to access essential needs.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Ensure that the household spent savings to be able to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afford essential needs, and not </a:t>
                      </a:r>
                      <a:r>
                        <a:rPr lang="en-GB" sz="900" kern="600">
                          <a:effectLst/>
                          <a:latin typeface="Open Sans" panose="020B0606030504020204" pitchFamily="34" charset="0"/>
                          <a:ea typeface="MS Mincho" panose="02020609040205080304" pitchFamily="49" charset="-128"/>
                          <a:cs typeface="Open Sans" panose="020B0606030504020204" pitchFamily="34" charset="0"/>
                        </a:rPr>
                        <a:t>for other reasons.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because the household had already spent its savings within the last 12 months, and now the household ran out of savings.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responds, “we used to have savings but had to spend them before the past 30 days but within the last year” then the appropriate response option is “no because it had already been exhausted in the last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Not applicable as the household has not had savings in over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responds, “we do not have savings and did not have savings in the last year, as our income barely covers our expenditures” then the appropriate response choice is “not applicable”.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291840"/>
            <a:ext cx="3073423" cy="5829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(Variable name: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During the past 30 days, did your household have to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withdraw children from school</a:t>
            </a:r>
            <a:r>
              <a:rPr lang="en-GB" sz="1200" b="1"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(compulsory education) </a:t>
            </a:r>
            <a:r>
              <a:rPr lang="en-GB" sz="1200" i="1">
                <a:solidFill>
                  <a:srgbClr val="007DBC"/>
                </a:solidFill>
                <a:latin typeface="Open Sans" panose="020B0606030504020204" pitchFamily="34" charset="0"/>
                <a:cs typeface="Times New Roman" panose="02020603050405020304" pitchFamily="18" charset="0"/>
              </a:rPr>
              <a:t>due to a lack of </a:t>
            </a:r>
            <a:r>
              <a:rPr lang="en-GB" sz="1200" i="1">
                <a:solidFill>
                  <a:srgbClr val="007DBC"/>
                </a:solidFill>
                <a:highlight>
                  <a:srgbClr val="FFFFFF"/>
                </a:highlight>
                <a:latin typeface="Open Sans" panose="020B0606030504020204" pitchFamily="34" charset="0"/>
                <a:cs typeface="Times New Roman" panose="02020603050405020304" pitchFamily="18" charset="0"/>
              </a:rPr>
              <a:t>resources to access essential needs (e.g., food, shelter, education, health services,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EXAMPLE DESCRIPTION OF A CRISIS COPING STRATEGY</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Crisis</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738702558"/>
              </p:ext>
            </p:extLst>
          </p:nvPr>
        </p:nvGraphicFramePr>
        <p:xfrm>
          <a:off x="846138" y="2038744"/>
          <a:ext cx="10542587" cy="386159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Rationale: </a:t>
                      </a:r>
                      <a:r>
                        <a:rPr lang="en-GB" sz="900" kern="600">
                          <a:effectLst/>
                          <a:latin typeface="Open Sans" panose="020B0606030504020204" pitchFamily="34" charset="0"/>
                          <a:ea typeface="MS Mincho" panose="02020609040205080304" pitchFamily="49" charset="-128"/>
                          <a:cs typeface="Open Sans" panose="020B0606030504020204" pitchFamily="34" charset="0"/>
                        </a:rPr>
                        <a:t>This decreases human capital, so is considered a crisis strategy, removing children from school will have a huge influence on their future productivity and it is a violation of their right to education.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and use:</a:t>
                      </a:r>
                      <a:r>
                        <a:rPr lang="en-GB" sz="900" kern="600">
                          <a:effectLst/>
                          <a:latin typeface="Open Sans" panose="020B0606030504020204" pitchFamily="34" charset="0"/>
                          <a:ea typeface="MS Mincho" panose="02020609040205080304" pitchFamily="49" charset="-128"/>
                          <a:cs typeface="Open Sans" panose="020B0606030504020204" pitchFamily="34" charset="0"/>
                        </a:rPr>
                        <a:t> This strategy is relevant for households with children who are of school age for compulsory education (normally this is ages 6-16). If a household withdrew children from high school or vocational high education to contribute to household income, this is not considered under this coping strategy.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Severity: </a:t>
                      </a:r>
                      <a:r>
                        <a:rPr lang="en-GB" sz="900" kern="600">
                          <a:effectLst/>
                          <a:latin typeface="Open Sans" panose="020B0606030504020204" pitchFamily="34" charset="0"/>
                          <a:ea typeface="MS Mincho" panose="02020609040205080304" pitchFamily="49" charset="-128"/>
                          <a:cs typeface="Open Sans" panose="020B0606030504020204" pitchFamily="34" charset="0"/>
                        </a:rPr>
                        <a:t>Normally the severity is ‘crisis’ for this strategy, but in certain contexts, it could be considered ‘emergency’ severity level.</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there was no need to withdraw children from school because the household did not face food shortages or lack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of resources to access essential needs or had </a:t>
                      </a:r>
                      <a:r>
                        <a:rPr lang="en-GB" sz="900" kern="600">
                          <a:effectLst/>
                          <a:latin typeface="Open Sans" panose="020B0606030504020204" pitchFamily="34" charset="0"/>
                          <a:ea typeface="MS Mincho" panose="02020609040205080304" pitchFamily="49" charset="-128"/>
                          <a:cs typeface="Open Sans" panose="020B0606030504020204" pitchFamily="34" charset="0"/>
                        </a:rPr>
                        <a:t>applied 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 you have any school-aged children?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why did you need to apply this strategy (or not)?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Yes, the household needed to withdraw children from school in the last 30 days d</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ue to a lack of resources to access essential needs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Ensure that they withdrew children from school due to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lack of resources to access essential needs.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because the household had already withdrawn children from school within the last 12 months.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already withdrew all their school-aged children from school due to lack of money before the 30 days, and within the last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a:effectLst/>
                          <a:latin typeface="Open Sans" panose="020B0606030504020204" pitchFamily="34" charset="0"/>
                          <a:ea typeface="MS Mincho" panose="02020609040205080304" pitchFamily="49" charset="-128"/>
                          <a:cs typeface="Open Sans" panose="020B0606030504020204" pitchFamily="34" charset="0"/>
                        </a:rPr>
                        <a:t>Not applicable as the household does not have school-aged children and did not in the last 12 months. It is also possible that the household has school-aged children who have never been enrolled in school or have withdrawn from school more than 12 months ago.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The not applicable response is only relevant if the household:</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does not have children within the school-age category.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never enrolled their children in school or the children were withdrawn more than 12 months prior to the interview.</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3) there are no schools around.</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606290" y="4343400"/>
            <a:ext cx="6892120" cy="167181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54208" y="1544734"/>
            <a:ext cx="11133969" cy="716093"/>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en-US" sz="1200" b="1" i="1">
                <a:solidFill>
                  <a:srgbClr val="133048"/>
                </a:solidFill>
                <a:latin typeface="Calibri Light"/>
                <a:ea typeface="Yu Gothic Light"/>
                <a:cs typeface="Open Sans"/>
              </a:rPr>
              <a:t>(Variable name: </a:t>
            </a:r>
            <a:r>
              <a:rPr lang="en-US" sz="1200" b="1" i="1" err="1">
                <a:solidFill>
                  <a:srgbClr val="133048"/>
                </a:solidFill>
                <a:latin typeface="Calibri Light"/>
                <a:ea typeface="Yu Gothic Light"/>
                <a:cs typeface="Open Sans"/>
              </a:rPr>
              <a:t>LcsEN_em_IllegalAct</a:t>
            </a:r>
            <a:r>
              <a:rPr lang="en-US" sz="1200" b="1" i="1">
                <a:solidFill>
                  <a:srgbClr val="133048"/>
                </a:solidFill>
                <a:latin typeface="Calibri Light"/>
                <a:ea typeface="Yu Gothic Light"/>
                <a:cs typeface="Open Sans"/>
              </a:rPr>
              <a:t>) </a:t>
            </a:r>
            <a:r>
              <a:rPr lang="en-US" sz="1200" i="1">
                <a:solidFill>
                  <a:srgbClr val="007DBC"/>
                </a:solidFill>
                <a:latin typeface="Open Sans"/>
                <a:ea typeface="Open Sans"/>
                <a:cs typeface="Times New Roman"/>
              </a:rPr>
              <a:t>During the past 30 days, did anyone in your household have </a:t>
            </a:r>
            <a:r>
              <a:rPr lang="en-US" sz="1200" i="1">
                <a:solidFill>
                  <a:srgbClr val="007DBC"/>
                </a:solidFill>
                <a:highlight>
                  <a:srgbClr val="FFFFFF"/>
                </a:highlight>
                <a:latin typeface="Open Sans"/>
                <a:ea typeface="Open Sans"/>
                <a:cs typeface="Times New Roman"/>
              </a:rPr>
              <a:t>to </a:t>
            </a:r>
            <a:r>
              <a:rPr lang="en-US" sz="1200" b="1">
                <a:solidFill>
                  <a:srgbClr val="007DBC"/>
                </a:solidFill>
                <a:effectLst/>
                <a:highlight>
                  <a:srgbClr val="FFFFFF"/>
                </a:highlight>
                <a:latin typeface="Open Sans"/>
                <a:ea typeface="Times New Roman" panose="02020603050405020304" pitchFamily="18" charset="0"/>
                <a:cs typeface="Open Sans"/>
              </a:rPr>
              <a:t>engage in socially degrading, high-risk, exploitive or life-threatening jobs or income-generating activities (e.g., smuggling, theft, joining armed groups, prostitution) </a:t>
            </a:r>
            <a:r>
              <a:rPr lang="en-US" sz="1200" i="1">
                <a:solidFill>
                  <a:srgbClr val="007DBC"/>
                </a:solidFill>
                <a:highlight>
                  <a:srgbClr val="FFFFFF"/>
                </a:highlight>
                <a:latin typeface="Open Sans"/>
                <a:ea typeface="Open Sans"/>
                <a:cs typeface="Times New Roman"/>
              </a:rPr>
              <a:t>due to a lack of </a:t>
            </a:r>
            <a:r>
              <a:rPr lang="en-GB" sz="1200" i="1">
                <a:solidFill>
                  <a:srgbClr val="007DBC"/>
                </a:solidFill>
                <a:highlight>
                  <a:srgbClr val="FFFFFF"/>
                </a:highlight>
                <a:latin typeface="Open Sans"/>
                <a:ea typeface="Open Sans"/>
                <a:cs typeface="Times New Roman"/>
              </a:rPr>
              <a:t>resources to access essential needs (e.g., food, shelter, education, health services, etc.)</a:t>
            </a:r>
            <a:r>
              <a:rPr lang="en-US" sz="1200" i="1">
                <a:solidFill>
                  <a:srgbClr val="007DBC"/>
                </a:solidFill>
                <a:highlight>
                  <a:srgbClr val="FFFFFF"/>
                </a:highlight>
                <a:latin typeface="Open Sans"/>
                <a:ea typeface="Open Sans"/>
                <a:cs typeface="Times New Roman"/>
              </a:rPr>
              <a:t>?</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HALDEN SOLID" pitchFamily="2" charset="0"/>
              </a:rPr>
              <a:t>EXAMPLE DESCRIPTION OF AN EMERGENCY COPING STRATEGY</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Emergency</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980599345"/>
              </p:ext>
            </p:extLst>
          </p:nvPr>
        </p:nvGraphicFramePr>
        <p:xfrm>
          <a:off x="824475" y="2305717"/>
          <a:ext cx="10542587" cy="4342392"/>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p>
                    <a:p>
                      <a:pPr marL="0" marR="0" algn="l">
                        <a:lnSpc>
                          <a:spcPct val="115000"/>
                        </a:lnSpc>
                        <a:spcBef>
                          <a:spcPts val="0"/>
                        </a:spcBef>
                        <a:spcAft>
                          <a:spcPts val="600"/>
                        </a:spcAft>
                        <a:tabLst>
                          <a:tab pos="3329940" algn="l"/>
                        </a:tabLst>
                      </a:pP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l">
                        <a:lnSpc>
                          <a:spcPct val="115000"/>
                        </a:lnSpc>
                        <a:spcBef>
                          <a:spcPts val="0"/>
                        </a:spcBef>
                        <a:spcAft>
                          <a:spcPts val="600"/>
                        </a:spcAft>
                        <a:tabLst>
                          <a:tab pos="3329940" algn="l"/>
                        </a:tabLst>
                      </a:pPr>
                      <a:r>
                        <a:rPr lang="en-GB" sz="800" kern="60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Rationale:  </a:t>
                      </a: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This coping strategy is referring to income-generating activities that are high risk or socially degrading - thus, leading to loss of human dignity and posing protection risks to involved household members.</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tabLst>
                          <a:tab pos="3329940" algn="l"/>
                        </a:tabLst>
                      </a:pPr>
                      <a:r>
                        <a:rPr lang="en-US" sz="8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and use:</a:t>
                      </a:r>
                      <a:r>
                        <a:rPr lang="en-US" sz="800" kern="600">
                          <a:effectLst/>
                          <a:latin typeface="Open Sans" panose="020B0606030504020204" pitchFamily="34" charset="0"/>
                          <a:ea typeface="MS Mincho" panose="02020609040205080304" pitchFamily="49" charset="-128"/>
                          <a:cs typeface="Open Sans" panose="020B0606030504020204" pitchFamily="34" charset="0"/>
                        </a:rPr>
                        <a:t> </a:t>
                      </a:r>
                      <a:r>
                        <a:rPr lang="en-GB" sz="800" kern="600">
                          <a:effectLst/>
                          <a:latin typeface="Open Sans" panose="020B0606030504020204" pitchFamily="34" charset="0"/>
                          <a:ea typeface="MS Mincho" panose="02020609040205080304" pitchFamily="49" charset="-128"/>
                          <a:cs typeface="Open Sans" panose="020B0606030504020204" pitchFamily="34" charset="0"/>
                        </a:rPr>
                        <a:t>Need to emphasise the reasons for engaging in illegal activities: often it could be financially rewarding (e.g., smuggling, selling drugs) and people do it because of that, not because they are desperate or in need of food and/or other essential goods and services. Avoid using this strategy in contexts where households would be fearful of reporting such activities.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Some activities are illegal by law, but they are still considered normal activities such as charcoal production, or refugees who are by law not allowed to work outside camps. Given that these activities are regularly accepted, they would not be qualified as an emergency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800" kern="1200">
                          <a:solidFill>
                            <a:srgbClr val="333333"/>
                          </a:solidFill>
                          <a:effectLst/>
                          <a:latin typeface="Segoe UI" panose="020B0502040204020203" pitchFamily="34" charset="0"/>
                          <a:ea typeface="MS Mincho" panose="02020609040205080304" pitchFamily="49" charset="-128"/>
                          <a:cs typeface="Arial" panose="020B0604020202020204" pitchFamily="34" charset="0"/>
                        </a:rPr>
                        <a:t>Severity: </a:t>
                      </a:r>
                      <a:r>
                        <a:rPr lang="en-GB" sz="800" kern="600">
                          <a:effectLst/>
                          <a:latin typeface="Open Sans" panose="020B0606030504020204" pitchFamily="34" charset="0"/>
                          <a:ea typeface="MS Mincho" panose="02020609040205080304" pitchFamily="49" charset="-128"/>
                          <a:cs typeface="Open Sans" panose="020B0606030504020204" pitchFamily="34" charset="0"/>
                        </a:rPr>
                        <a:t>The severity of this strategy is almost always ‘emergency’.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there was no need to engage in socially degrading, high-risk, exploitive or life-threatening jobs or income-generating activities because the household did not face a lack of resources to access essential needs or had applied 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Probing should be context-specific and refer to commonly used socially degrading, risky or exploitative activities. For example, if smuggling is a common activity for vulnerable households, then probing should focus on this, among others. Different terms can be used to describe these activities to soften the language. For example, smuggling can be rephrased as crossing the border with unregistered goods. Another example: joining armed groups could be reformulated as participating in groups to protect their families/communities.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Yes, the household needed to engage in socially degrading, high-risk, exploitive or life-threatening jobs or income-generating activities in the last 30 days due to a lack of resources to access essential needs.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Ensure that this strategy was applied due to a lack of resources to access essential needs.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because the household has already engaged in socially degrading, high-risk, exploitive or life-threatening jobs or income-generating activities within the last 12 months and this strategy has been exhausted as continuation would have more severe consequences.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This response option does not apply to this specific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 applicable' is not an option for this question because technically it could be applicable to all households if they are truly in need. </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While households that apply this strategy might have concerns about responding to this question, it is necessary to ask in order to understand if they have reached a level of emergency and have employed such a strategy.</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367422"/>
            <a:ext cx="11052002" cy="662558"/>
          </a:xfrm>
        </p:spPr>
        <p:txBody>
          <a:bodyPr anchor="t" anchorCtr="0"/>
          <a:lstStyle/>
          <a:p>
            <a:pPr algn="l"/>
            <a:r>
              <a:rPr lang="en-US" sz="3600" b="0" kern="1400" spc="230" dirty="0">
                <a:solidFill>
                  <a:schemeClr val="tx1"/>
                </a:solidFill>
                <a:latin typeface="HALDEN SOLID" pitchFamily="2" charset="0"/>
              </a:rPr>
              <a:t>Crosscheck the information in the LCS with the information in the rest of the sections.</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1240221" y="1626954"/>
            <a:ext cx="965540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latin typeface="Open Sans"/>
              </a:rPr>
              <a:t>Inconsistencies between household demographic information and coping strategies: </a:t>
            </a:r>
            <a:r>
              <a:rPr lang="en-US" sz="1700" dirty="0">
                <a:latin typeface="Open Sans"/>
              </a:rPr>
              <a:t>If the household reports not having children, coping strategies related to children, such as pulling children out of school, transferring children to a less expensive school, child marriage, and child labor, should be marked as "Not Applicable." However, it is possible that family members mentioned in the coping strategies related to children were not counted in the demographics section if they had already left due to migration, marriage, or being sent to live elsewhere.</a:t>
            </a:r>
          </a:p>
          <a:p>
            <a:endParaRPr lang="en-US" sz="1700" b="1" dirty="0">
              <a:latin typeface="Open Sans"/>
            </a:endParaRPr>
          </a:p>
          <a:p>
            <a:r>
              <a:rPr lang="en-US" sz="1700" b="1" dirty="0">
                <a:latin typeface="Open Sans"/>
              </a:rPr>
              <a:t>Inconsistencies between assets and coping strategies: </a:t>
            </a:r>
            <a:r>
              <a:rPr lang="en-US" sz="1700" dirty="0">
                <a:latin typeface="Open Sans"/>
              </a:rPr>
              <a:t>If the household reports currently owning assets such as household items or electrical appliances, or means of transportation, then coping strategies related to domestic and productive assets cannot be recorded as exhausted. Also, if the household reports relying on coping strategies specific to rural areas, such as selling animals, there should be some consistency in the ownership of agricultural assets.</a:t>
            </a:r>
            <a:endParaRPr lang="en-GB" sz="1700" i="1" dirty="0">
              <a:latin typeface="Open Sans"/>
              <a:ea typeface="Open Sans"/>
              <a:cs typeface="Open Sans"/>
            </a:endParaRPr>
          </a:p>
        </p:txBody>
      </p:sp>
      <p:pic>
        <p:nvPicPr>
          <p:cNvPr id="6"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90854" y="1770900"/>
            <a:ext cx="528754" cy="547340"/>
          </a:xfrm>
          <a:prstGeom prst="rect">
            <a:avLst/>
          </a:prstGeom>
        </p:spPr>
      </p:pic>
      <p:pic>
        <p:nvPicPr>
          <p:cNvPr id="7" name="Graphic 2" descr="Warning with solid fill">
            <a:extLst>
              <a:ext uri="{FF2B5EF4-FFF2-40B4-BE49-F238E27FC236}">
                <a16:creationId xmlns:a16="http://schemas.microsoft.com/office/drawing/2014/main" id="{A2B62F41-06FA-F4E7-B490-32E9F12F306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66790" y="3992421"/>
            <a:ext cx="528754" cy="547340"/>
          </a:xfrm>
          <a:prstGeom prst="rect">
            <a:avLst/>
          </a:prstGeom>
        </p:spPr>
      </p:pic>
      <p:sp>
        <p:nvSpPr>
          <p:cNvPr id="2" name="Speech Bubble: Oval 1">
            <a:extLst>
              <a:ext uri="{FF2B5EF4-FFF2-40B4-BE49-F238E27FC236}">
                <a16:creationId xmlns:a16="http://schemas.microsoft.com/office/drawing/2014/main" id="{92B43102-0B19-EF8D-B4F8-07D8AAC6E335}"/>
              </a:ext>
            </a:extLst>
          </p:cNvPr>
          <p:cNvSpPr/>
          <p:nvPr/>
        </p:nvSpPr>
        <p:spPr>
          <a:xfrm>
            <a:off x="9108179" y="5071152"/>
            <a:ext cx="2487366" cy="1522154"/>
          </a:xfrm>
          <a:prstGeom prst="wedgeEllipseCallout">
            <a:avLst>
              <a:gd name="adj1" fmla="val -103823"/>
              <a:gd name="adj2" fmla="val 325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Researchers should use observation and visual signals  to probe and verify the responses.</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12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a:solidFill>
                  <a:schemeClr val="tx1"/>
                </a:solidFill>
                <a:latin typeface="HALDEN SOLID" pitchFamily="2" charset="0"/>
              </a:rPr>
              <a:t>LCS-EN: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When designing your questionnaire, including the LCS-EN module, please refer to the Survey Designer as it offers the WFP’s standard modules in </a:t>
            </a:r>
            <a:r>
              <a:rPr lang="en-US" sz="2200" spc="60" dirty="0" err="1">
                <a:latin typeface="Open Sans"/>
                <a:ea typeface="Open Sans"/>
                <a:cs typeface="Open Sans"/>
              </a:rPr>
              <a:t>XLSform</a:t>
            </a:r>
            <a:r>
              <a:rPr lang="en-US" sz="2200" spc="60" dirty="0">
                <a:latin typeface="Open Sans"/>
                <a:ea typeface="Open Sans"/>
                <a:cs typeface="Open Sans"/>
              </a:rPr>
              <a:t> and Word formats.</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Additional livelihood coping strategies can be included but the core module must reflect the standard main question and strategies.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If you rely on data collection tools and platforms that do not support </a:t>
            </a:r>
            <a:r>
              <a:rPr lang="en-US" sz="2200" spc="60" dirty="0" err="1">
                <a:latin typeface="Open Sans"/>
                <a:ea typeface="Open Sans"/>
                <a:cs typeface="Open Sans"/>
              </a:rPr>
              <a:t>XLSforms</a:t>
            </a:r>
            <a:r>
              <a:rPr lang="en-US" sz="2200" spc="60" dirty="0">
                <a:latin typeface="Open Sans"/>
                <a:ea typeface="Open Sans"/>
                <a:cs typeface="Open Sans"/>
              </a:rPr>
              <a:t>, you must replicate the standard module correctly.</a:t>
            </a:r>
          </a:p>
        </p:txBody>
      </p:sp>
    </p:spTree>
    <p:extLst>
      <p:ext uri="{BB962C8B-B14F-4D97-AF65-F5344CB8AC3E}">
        <p14:creationId xmlns:p14="http://schemas.microsoft.com/office/powerpoint/2010/main" val="42546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338554"/>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(Survey Designer)</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Two steps: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Select the right LCS module </a:t>
            </a:r>
            <a:endParaRPr lang="en-US" sz="1400" spc="60" dirty="0">
              <a:latin typeface="Open Sans" charset="0"/>
              <a:ea typeface="Open Sans" charset="0"/>
              <a:cs typeface="Open Sans" charset="0"/>
            </a:endParaRPr>
          </a:p>
          <a:p>
            <a:r>
              <a:rPr lang="en-US" sz="1400" spc="60" dirty="0">
                <a:latin typeface="Open Sans"/>
                <a:ea typeface="Open Sans"/>
                <a:cs typeface="Open Sans"/>
              </a:rPr>
              <a:t>2) Choose the appropriate and relevant strategies for your context in each severity level</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a:t>
            </a:r>
            <a:r>
              <a:rPr lang="en-US" sz="1400" spc="60" dirty="0">
                <a:latin typeface="Open Sans"/>
                <a:ea typeface="Open Sans"/>
                <a:cs typeface="Open Sans"/>
              </a:rPr>
              <a:t>: ensure the inclusion of the minimum mandatory number of strategies: </a:t>
            </a:r>
            <a:r>
              <a:rPr lang="en-US" sz="1400" spc="60" dirty="0">
                <a:solidFill>
                  <a:srgbClr val="FFFFFF"/>
                </a:solidFill>
                <a:highlight>
                  <a:srgbClr val="982B56"/>
                </a:highlight>
                <a:latin typeface="Open Sans"/>
                <a:ea typeface="Open Sans"/>
                <a:cs typeface="Open Sans"/>
              </a:rPr>
              <a:t>4 stress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crisis </a:t>
            </a:r>
            <a:r>
              <a:rPr lang="en-US" sz="1400" spc="60" dirty="0">
                <a:latin typeface="Open Sans"/>
                <a:ea typeface="Open Sans"/>
                <a:cs typeface="Open Sans"/>
              </a:rPr>
              <a:t>and </a:t>
            </a:r>
            <a:r>
              <a:rPr lang="en-US" sz="1400" spc="60" dirty="0">
                <a:solidFill>
                  <a:srgbClr val="FFFFFF"/>
                </a:solidFill>
                <a:highlight>
                  <a:srgbClr val="982B56"/>
                </a:highlight>
                <a:latin typeface="Open Sans"/>
                <a:ea typeface="Open Sans"/>
                <a:cs typeface="Open Sans"/>
              </a:rPr>
              <a:t>3 emergency</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a:solidFill>
                  <a:srgbClr val="FFFFFE"/>
                </a:solidFill>
                <a:latin typeface="HALDEN SOLID"/>
                <a:ea typeface="Open Sans Extrabold"/>
                <a:cs typeface="Open Sans Extrabold"/>
              </a:rPr>
              <a:t>Introduction</a:t>
            </a:r>
            <a:r>
              <a:rPr lang="it-IT" sz="3400" b="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Survey Designer</a:t>
            </a:r>
          </a:p>
        </p:txBody>
      </p:sp>
      <p:sp>
        <p:nvSpPr>
          <p:cNvPr id="2" name="TextBox 1">
            <a:extLst>
              <a:ext uri="{FF2B5EF4-FFF2-40B4-BE49-F238E27FC236}">
                <a16:creationId xmlns:a16="http://schemas.microsoft.com/office/drawing/2014/main" id="{649A4464-81EA-E517-A9B8-6846BD59B40B}"/>
              </a:ext>
            </a:extLst>
          </p:cNvPr>
          <p:cNvSpPr txBox="1"/>
          <p:nvPr/>
        </p:nvSpPr>
        <p:spPr>
          <a:xfrm>
            <a:off x="2334376" y="4714213"/>
            <a:ext cx="9052520" cy="738664"/>
          </a:xfrm>
          <a:prstGeom prst="rect">
            <a:avLst/>
          </a:prstGeom>
          <a:noFill/>
          <a:ln w="57150">
            <a:solidFill>
              <a:schemeClr val="bg1">
                <a:lumMod val="50000"/>
              </a:schemeClr>
            </a:solidFill>
          </a:ln>
        </p:spPr>
        <p:txBody>
          <a:bodyPr wrap="square" lIns="91440" tIns="45720" rIns="91440" bIns="45720" rtlCol="0" anchor="t">
            <a:spAutoFit/>
          </a:bodyPr>
          <a:lstStyle/>
          <a:p>
            <a:r>
              <a:rPr lang="en-US" sz="1400" spc="60">
                <a:latin typeface="Open Sans"/>
                <a:ea typeface="Open Sans"/>
                <a:cs typeface="Open Sans"/>
              </a:rPr>
              <a:t>After selecting a minimum of 4 stress, 3 crisis and 3 emergency coping strategies, relevant to your context, and adding the local language(s), you can move to the final step in the Survey Designer where the </a:t>
            </a:r>
            <a:r>
              <a:rPr lang="en-US" sz="1400" spc="60" err="1">
                <a:latin typeface="Open Sans"/>
                <a:ea typeface="Open Sans"/>
                <a:cs typeface="Open Sans"/>
              </a:rPr>
              <a:t>XLSForm</a:t>
            </a:r>
            <a:r>
              <a:rPr lang="en-US" sz="1400" spc="60">
                <a:latin typeface="Open Sans"/>
                <a:ea typeface="Open Sans"/>
                <a:cs typeface="Open Sans"/>
              </a:rPr>
              <a:t> can be generated. </a:t>
            </a:r>
            <a:endParaRPr lang="en-US" sz="1400" spc="6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3"/>
          <a:stretch>
            <a:fillRect/>
          </a:stretch>
        </p:blipFill>
        <p:spPr>
          <a:xfrm>
            <a:off x="1470042" y="1265595"/>
            <a:ext cx="9251916" cy="3279337"/>
          </a:xfrm>
          <a:prstGeom prst="rect">
            <a:avLst/>
          </a:prstGeom>
        </p:spPr>
      </p:pic>
      <p:sp>
        <p:nvSpPr>
          <p:cNvPr id="3" name="TextBox 2">
            <a:extLst>
              <a:ext uri="{FF2B5EF4-FFF2-40B4-BE49-F238E27FC236}">
                <a16:creationId xmlns:a16="http://schemas.microsoft.com/office/drawing/2014/main" id="{E7208735-A433-ACC2-FE4C-AD7585E0DBAE}"/>
              </a:ext>
            </a:extLst>
          </p:cNvPr>
          <p:cNvSpPr txBox="1"/>
          <p:nvPr/>
        </p:nvSpPr>
        <p:spPr>
          <a:xfrm>
            <a:off x="5153433" y="6506447"/>
            <a:ext cx="7227061" cy="584775"/>
          </a:xfrm>
          <a:prstGeom prst="rect">
            <a:avLst/>
          </a:prstGeom>
          <a:noFill/>
        </p:spPr>
        <p:txBody>
          <a:bodyPr wrap="square" lIns="91440" tIns="45720" rIns="91440" bIns="45720" anchor="t">
            <a:spAutoFit/>
          </a:bodyPr>
          <a:lstStyle/>
          <a:p>
            <a:r>
              <a:rPr lang="en-US" sz="1600" dirty="0">
                <a:solidFill>
                  <a:schemeClr val="tx1">
                    <a:lumMod val="75000"/>
                  </a:schemeClr>
                </a:solidFill>
                <a:latin typeface="Open Sans"/>
                <a:ea typeface="Open Sans"/>
                <a:cs typeface="Open Sans"/>
              </a:rPr>
              <a:t>Find the latest standard LCS-EN strategies in </a:t>
            </a:r>
            <a:r>
              <a:rPr lang="en-US" sz="1600" dirty="0" err="1">
                <a:solidFill>
                  <a:schemeClr val="tx1">
                    <a:lumMod val="75000"/>
                  </a:schemeClr>
                </a:solidFill>
                <a:latin typeface="Open Sans"/>
                <a:ea typeface="Open Sans"/>
                <a:cs typeface="Open Sans"/>
              </a:rPr>
              <a:t>XLSform</a:t>
            </a:r>
            <a:r>
              <a:rPr lang="en-US" sz="1600" dirty="0">
                <a:solidFill>
                  <a:schemeClr val="tx1">
                    <a:lumMod val="75000"/>
                  </a:schemeClr>
                </a:solidFill>
                <a:latin typeface="Open Sans"/>
                <a:ea typeface="Open Sans"/>
                <a:cs typeface="Open Sans"/>
              </a:rPr>
              <a:t> on </a:t>
            </a:r>
            <a:r>
              <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lumMod val="75000"/>
                  </a:schemeClr>
                </a:solidFill>
                <a:latin typeface="Open Sans"/>
                <a:ea typeface="Open Sans"/>
                <a:cs typeface="Open Sans"/>
              </a:rPr>
              <a:t> </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96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a:solidFill>
                  <a:srgbClr val="FFFFFE"/>
                </a:solidFill>
                <a:latin typeface="HALDEN SOLID"/>
                <a:ea typeface="Open Sans"/>
                <a:cs typeface="Open Sans"/>
              </a:rPr>
              <a:t>Contextualising the module</a:t>
            </a:r>
            <a:endParaRPr lang="en-GB" sz="2900" b="0">
              <a:solidFill>
                <a:srgbClr val="FFFFFE"/>
              </a:solidFill>
              <a:latin typeface="HALDEN SOLID"/>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4D6CC-A87B-F1F6-8123-43818000098A}"/>
              </a:ext>
            </a:extLst>
          </p:cNvPr>
          <p:cNvPicPr>
            <a:picLocks noChangeAspect="1"/>
          </p:cNvPicPr>
          <p:nvPr/>
        </p:nvPicPr>
        <p:blipFill rotWithShape="1">
          <a:blip r:embed="rId3"/>
          <a:srcRect l="38090" t="35357" r="15141" b="16104"/>
          <a:stretch/>
        </p:blipFill>
        <p:spPr>
          <a:xfrm>
            <a:off x="2229492" y="1732941"/>
            <a:ext cx="8393986" cy="4900273"/>
          </a:xfrm>
          <a:prstGeom prst="rect">
            <a:avLst/>
          </a:prstGeom>
        </p:spPr>
      </p:pic>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a:solidFill>
                  <a:schemeClr val="tx1"/>
                </a:solidFill>
                <a:latin typeface="HALDEN SOLID" pitchFamily="2" charset="0"/>
              </a:rPr>
              <a:t>Developing new strategies </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40274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a:ea typeface="Open Sans Extrabold"/>
                <a:cs typeface="Open Sans Extrabold"/>
              </a:rPr>
              <a:t>STEP 1: Desk review  </a:t>
            </a:r>
            <a:endParaRPr lang="en-US" sz="3600" b="0" kern="1400" spc="230">
              <a:solidFill>
                <a:schemeClr val="tx1"/>
              </a:solidFill>
              <a:latin typeface="HALDEN SOLID" pitchFamily="2"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Analyze existing LCS data from recent data collection activities, remove the irrelevant strategies </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59" y="3588615"/>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Review secondary data sources and anecdotal information on how people are coping</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569556" y="5308606"/>
            <a:ext cx="2031482"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Conduct focus group discussions to validate the relevance of these strategies</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b="1" dirty="0">
                <a:latin typeface="Open Sans"/>
                <a:ea typeface="Open Sans"/>
                <a:cs typeface="Open Sans"/>
              </a:rPr>
              <a:t>For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please refer to the</a:t>
            </a:r>
            <a:r>
              <a:rPr lang="en-US" sz="2400" b="1" dirty="0">
                <a:latin typeface="Open Sans"/>
                <a:ea typeface="Open Sans"/>
                <a:cs typeface="Open Sans"/>
              </a:rPr>
              <a:t>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guidance note </a:t>
            </a:r>
            <a:r>
              <a:rPr lang="en-US" sz="2400" dirty="0">
                <a:latin typeface="Open Sans"/>
                <a:ea typeface="Open Sans"/>
                <a:cs typeface="Open Sans"/>
              </a:rPr>
              <a:t>and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list of strategies  </a:t>
            </a:r>
            <a:r>
              <a:rPr lang="en-US" sz="2400" dirty="0">
                <a:latin typeface="Open Sans"/>
                <a:ea typeface="Open Sans"/>
                <a:cs typeface="Open Sans"/>
              </a:rPr>
              <a:t>in the </a:t>
            </a:r>
            <a:r>
              <a:rPr lang="en-US" sz="2400" b="1" dirty="0">
                <a:latin typeface="Open Sans"/>
                <a:ea typeface="Open Sans"/>
                <a:cs typeface="Open Sans"/>
                <a:hlinkClick r:id="rId5">
                  <a:extLst>
                    <a:ext uri="{A12FA001-AC4F-418D-AE19-62706E023703}">
                      <ahyp:hlinkClr xmlns:ahyp="http://schemas.microsoft.com/office/drawing/2018/hyperlinkcolor" val="tx"/>
                    </a:ext>
                  </a:extLst>
                </a:hlinkClick>
              </a:rPr>
              <a:t>VAM Resource Center </a:t>
            </a:r>
            <a:r>
              <a:rPr lang="en-US" sz="2400" dirty="0">
                <a:latin typeface="Open Sans"/>
                <a:ea typeface="Open Sans"/>
                <a:cs typeface="Open Sans"/>
              </a:rPr>
              <a:t>to explore the livelihood coping strategies for essential needs, as well as their explanations and relevance.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Refer to the proposed qualitative questionnaire for focus group discussions see the:</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‘LCS-EN Qualitative tool’ </a:t>
            </a:r>
            <a:r>
              <a:rPr lang="en-GB" sz="2400" b="1" spc="60" dirty="0">
                <a:solidFill>
                  <a:srgbClr val="FFFFFF"/>
                </a:solidFill>
                <a:highlight>
                  <a:srgbClr val="982B56"/>
                </a:highlight>
                <a:latin typeface="Open Sans"/>
                <a:ea typeface="Open Sans"/>
                <a:cs typeface="Open Sans"/>
                <a:hlinkClick r:id="rId6">
                  <a:extLst>
                    <a:ext uri="{A12FA001-AC4F-418D-AE19-62706E023703}">
                      <ahyp:hlinkClr xmlns:ahyp="http://schemas.microsoft.com/office/drawing/2018/hyperlinkcolor" val="tx"/>
                    </a:ext>
                  </a:extLst>
                </a:hlinkClick>
              </a:rPr>
              <a:t>here</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HALDEN SOLID" pitchFamily="2" charset="0"/>
              </a:rPr>
              <a:t>Step 2: list of strategies</a:t>
            </a:r>
          </a:p>
        </p:txBody>
      </p:sp>
      <p:sp>
        <p:nvSpPr>
          <p:cNvPr id="12" name="Right Brace 11">
            <a:extLst>
              <a:ext uri="{FF2B5EF4-FFF2-40B4-BE49-F238E27FC236}">
                <a16:creationId xmlns:a16="http://schemas.microsoft.com/office/drawing/2014/main" id="{BFD6B819-3ABE-70E4-9940-55A80C9C11F3}"/>
              </a:ext>
            </a:extLst>
          </p:cNvPr>
          <p:cNvSpPr/>
          <p:nvPr/>
        </p:nvSpPr>
        <p:spPr>
          <a:xfrm>
            <a:off x="5078159" y="1987635"/>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Right Brace 13">
            <a:extLst>
              <a:ext uri="{FF2B5EF4-FFF2-40B4-BE49-F238E27FC236}">
                <a16:creationId xmlns:a16="http://schemas.microsoft.com/office/drawing/2014/main" id="{AC2D01F2-CB07-23F4-5FC3-D3AA16626C08}"/>
              </a:ext>
            </a:extLst>
          </p:cNvPr>
          <p:cNvSpPr/>
          <p:nvPr/>
        </p:nvSpPr>
        <p:spPr>
          <a:xfrm>
            <a:off x="5078159" y="3150587"/>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Text Box 5">
            <a:extLst>
              <a:ext uri="{FF2B5EF4-FFF2-40B4-BE49-F238E27FC236}">
                <a16:creationId xmlns:a16="http://schemas.microsoft.com/office/drawing/2014/main" id="{536EF37D-C3D1-0DBB-03E2-5747F47F9128}"/>
              </a:ext>
            </a:extLst>
          </p:cNvPr>
          <p:cNvSpPr txBox="1">
            <a:spLocks noChangeArrowheads="1"/>
          </p:cNvSpPr>
          <p:nvPr/>
        </p:nvSpPr>
        <p:spPr bwMode="auto">
          <a:xfrm>
            <a:off x="5551226" y="1787714"/>
            <a:ext cx="3120405" cy="1200328"/>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GB" altLang="fr-FR" sz="1200" dirty="0">
                <a:solidFill>
                  <a:srgbClr val="1F3864"/>
                </a:solidFill>
                <a:latin typeface="Open Sans" panose="020B0606030504020204" pitchFamily="34" charset="0"/>
                <a:ea typeface="Open Sans" panose="020B0606030504020204" pitchFamily="34" charset="0"/>
                <a:cs typeface="Open Sans" panose="020B0606030504020204" pitchFamily="34" charset="0"/>
              </a:rPr>
              <a:t>Ensure that all population groups of interest participate through focus group discussions. This will allow you to capture the different coping strategies applied by different populations.</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Box 6">
            <a:extLst>
              <a:ext uri="{FF2B5EF4-FFF2-40B4-BE49-F238E27FC236}">
                <a16:creationId xmlns:a16="http://schemas.microsoft.com/office/drawing/2014/main" id="{FAF489A1-C725-6CE8-9C52-79C1F0934DC9}"/>
              </a:ext>
            </a:extLst>
          </p:cNvPr>
          <p:cNvSpPr txBox="1">
            <a:spLocks noChangeArrowheads="1"/>
          </p:cNvSpPr>
          <p:nvPr/>
        </p:nvSpPr>
        <p:spPr bwMode="auto">
          <a:xfrm>
            <a:off x="5551225" y="3268140"/>
            <a:ext cx="3120405"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GB" altLang="fr-FR" sz="1200" dirty="0">
                <a:solidFill>
                  <a:srgbClr val="1F3864"/>
                </a:solidFill>
                <a:latin typeface="Open Sans" panose="020B0606030504020204" pitchFamily="34" charset="0"/>
                <a:ea typeface="Open Sans" panose="020B0606030504020204" pitchFamily="34" charset="0"/>
                <a:cs typeface="Open Sans" panose="020B0606030504020204" pitchFamily="34" charset="0"/>
              </a:rPr>
              <a:t>It is essential to also ensure that all contextual settings present in your country office are covered.</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5">
            <a:extLst>
              <a:ext uri="{FF2B5EF4-FFF2-40B4-BE49-F238E27FC236}">
                <a16:creationId xmlns:a16="http://schemas.microsoft.com/office/drawing/2014/main" id="{D6106FC7-6648-EA90-EC1C-8136443B6B1D}"/>
              </a:ext>
            </a:extLst>
          </p:cNvPr>
          <p:cNvSpPr>
            <a:spLocks noChangeArrowheads="1"/>
          </p:cNvSpPr>
          <p:nvPr/>
        </p:nvSpPr>
        <p:spPr bwMode="auto">
          <a:xfrm>
            <a:off x="1015429" y="17948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TextBox 22">
            <a:extLst>
              <a:ext uri="{FF2B5EF4-FFF2-40B4-BE49-F238E27FC236}">
                <a16:creationId xmlns:a16="http://schemas.microsoft.com/office/drawing/2014/main" id="{9DC90C07-2909-B286-CEC9-5A1EC6E8ABEA}"/>
              </a:ext>
            </a:extLst>
          </p:cNvPr>
          <p:cNvSpPr txBox="1"/>
          <p:nvPr/>
        </p:nvSpPr>
        <p:spPr>
          <a:xfrm>
            <a:off x="902412" y="1304639"/>
            <a:ext cx="7769217" cy="375296"/>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RESEARCH SCOPE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8D560765-6F58-5A55-D529-2438DBA210DC}"/>
              </a:ext>
            </a:extLst>
          </p:cNvPr>
          <p:cNvGraphicFramePr>
            <a:graphicFrameLocks noGrp="1"/>
          </p:cNvGraphicFramePr>
          <p:nvPr>
            <p:extLst>
              <p:ext uri="{D42A27DB-BD31-4B8C-83A1-F6EECF244321}">
                <p14:modId xmlns:p14="http://schemas.microsoft.com/office/powerpoint/2010/main" val="212907197"/>
              </p:ext>
            </p:extLst>
          </p:nvPr>
        </p:nvGraphicFramePr>
        <p:xfrm>
          <a:off x="2159060" y="5071423"/>
          <a:ext cx="6512569" cy="1702943"/>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1637850">
                <a:tc>
                  <a:txBody>
                    <a:bodyPr/>
                    <a:lstStyle/>
                    <a:p>
                      <a:pPr>
                        <a:lnSpc>
                          <a:spcPct val="107000"/>
                        </a:lnSpc>
                        <a:spcAft>
                          <a:spcPts val="80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Questions to be asked during FGDs: </a:t>
                      </a:r>
                      <a:endParaRPr lang="fr-FR"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with this specific shock (e.g., flood, drought, economic crisis, etc.)?</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increase their households’ resources to access essential needs?</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reduce the demand for essential goods and services? </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distribute essential goods and services within their households?</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27" name="Rectangle 21">
            <a:extLst>
              <a:ext uri="{FF2B5EF4-FFF2-40B4-BE49-F238E27FC236}">
                <a16:creationId xmlns:a16="http://schemas.microsoft.com/office/drawing/2014/main" id="{A4AEDF44-1366-218B-AF02-849725B8D7EF}"/>
              </a:ext>
            </a:extLst>
          </p:cNvPr>
          <p:cNvSpPr>
            <a:spLocks noChangeArrowheads="1"/>
          </p:cNvSpPr>
          <p:nvPr/>
        </p:nvSpPr>
        <p:spPr bwMode="auto">
          <a:xfrm>
            <a:off x="902413" y="4363411"/>
            <a:ext cx="7769217"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RESEARCH QUESTION: </a:t>
            </a:r>
            <a:r>
              <a:rPr lang="en-GB" altLang="fr-FR" sz="1600" dirty="0">
                <a:solidFill>
                  <a:srgbClr val="000000"/>
                </a:solidFill>
                <a:latin typeface="Open Sans" panose="020B0606030504020204" pitchFamily="34" charset="0"/>
                <a:ea typeface="Calibri" panose="020F0502020204030204" pitchFamily="34" charset="0"/>
                <a:cs typeface="Arial" panose="020B0604020202020204" pitchFamily="34" charset="0"/>
              </a:rPr>
              <a:t>What do people do when they don't have enough food to eat or money to buy food?</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2" name="Rectangle 17">
            <a:extLst>
              <a:ext uri="{FF2B5EF4-FFF2-40B4-BE49-F238E27FC236}">
                <a16:creationId xmlns:a16="http://schemas.microsoft.com/office/drawing/2014/main" id="{33C16997-E207-04F5-D633-775F66338370}"/>
              </a:ext>
            </a:extLst>
          </p:cNvPr>
          <p:cNvSpPr>
            <a:spLocks noChangeArrowheads="1"/>
          </p:cNvSpPr>
          <p:nvPr/>
        </p:nvSpPr>
        <p:spPr bwMode="auto">
          <a:xfrm>
            <a:off x="1015428" y="1948806"/>
            <a:ext cx="29212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lvl="0"/>
            <a:r>
              <a:rPr lang="en-GB" altLang="fr-FR" sz="1200" dirty="0">
                <a:latin typeface="Open Sans" panose="020B0606030504020204" pitchFamily="34" charset="0"/>
                <a:ea typeface="Open Sans" panose="020B0606030504020204" pitchFamily="34" charset="0"/>
                <a:cs typeface="Open Sans" panose="020B0606030504020204" pitchFamily="34" charset="0"/>
              </a:rPr>
              <a:t>Population groups of interest include: </a:t>
            </a:r>
          </a:p>
          <a:p>
            <a:pPr marL="171450" lvl="0" indent="-171450">
              <a:buFont typeface="Arial" panose="020B0604020202020204" pitchFamily="34" charset="0"/>
              <a:buChar char="•"/>
            </a:pPr>
            <a:r>
              <a:rPr lang="en-GB" altLang="fr-FR" sz="1200" dirty="0">
                <a:latin typeface="Open Sans" panose="020B0606030504020204" pitchFamily="34" charset="0"/>
                <a:ea typeface="Open Sans" panose="020B0606030504020204" pitchFamily="34" charset="0"/>
                <a:cs typeface="Open Sans" panose="020B0606030504020204" pitchFamily="34" charset="0"/>
              </a:rPr>
              <a:t>Displaced 
residents 
refugee
Migrants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2D17DD7-F9D0-528E-062E-C67C49A3526C}"/>
              </a:ext>
            </a:extLst>
          </p:cNvPr>
          <p:cNvSpPr>
            <a:spLocks noChangeArrowheads="1"/>
          </p:cNvSpPr>
          <p:nvPr/>
        </p:nvSpPr>
        <p:spPr bwMode="auto">
          <a:xfrm>
            <a:off x="1015429" y="2972543"/>
            <a:ext cx="3945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dirty="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en-GB" altLang="fr-FR" sz="1200" dirty="0">
                <a:latin typeface="Open Sans" panose="020B0606030504020204" pitchFamily="34" charset="0"/>
                <a:ea typeface="MS Mincho" panose="02020609040205080304" pitchFamily="49" charset="-128"/>
                <a:cs typeface="Open Sans" panose="020B0606030504020204" pitchFamily="34" charset="0"/>
              </a:rPr>
              <a:t>The contextual parameters of interest are as follows:</a:t>
            </a:r>
          </a:p>
          <a:p>
            <a:pPr marL="171450" indent="-171450" eaLnBrk="0" fontAlgn="base" hangingPunct="0">
              <a:spcBef>
                <a:spcPct val="0"/>
              </a:spcBef>
              <a:spcAft>
                <a:spcPct val="0"/>
              </a:spcAft>
              <a:buFont typeface="Arial" panose="020B0604020202020204" pitchFamily="34" charset="0"/>
              <a:buChar char="•"/>
              <a:tabLst>
                <a:tab pos="5667375" algn="l"/>
              </a:tabLst>
            </a:pPr>
            <a:r>
              <a:rPr lang="en-GB" altLang="fr-FR" sz="1200" dirty="0">
                <a:latin typeface="Open Sans" panose="020B0606030504020204" pitchFamily="34" charset="0"/>
                <a:ea typeface="MS Mincho" panose="02020609040205080304" pitchFamily="49" charset="-128"/>
                <a:cs typeface="Open Sans" panose="020B0606030504020204" pitchFamily="34" charset="0"/>
              </a:rPr>
              <a:t>rural 
urban 
camp
etc.</a:t>
            </a:r>
            <a:endParaRPr lang="fr-FR" altLang="fr-FR" sz="1200" dirty="0">
              <a:latin typeface="Open Sans" panose="020B0606030504020204" pitchFamily="34" charset="0"/>
              <a:ea typeface="MS Mincho" panose="02020609040205080304" pitchFamily="49" charset="-128"/>
              <a:cs typeface="Open Sans" panose="020B0606030504020204" pitchFamily="34" charset="0"/>
            </a:endParaRPr>
          </a:p>
        </p:txBody>
      </p:sp>
    </p:spTree>
    <p:extLst>
      <p:ext uri="{BB962C8B-B14F-4D97-AF65-F5344CB8AC3E}">
        <p14:creationId xmlns:p14="http://schemas.microsoft.com/office/powerpoint/2010/main" val="759890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STEP 3: FGD (Adjusting The severity)</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Split the FGD so that the list of coping strategies or behaviours is agreed upon first, then the severity is discussed.</a:t>
            </a:r>
          </a:p>
          <a:p>
            <a:pPr marL="0" indent="0">
              <a:lnSpc>
                <a:spcPct val="100000"/>
              </a:lnSpc>
              <a:buNone/>
            </a:pPr>
            <a:r>
              <a:rPr lang="en-GB" spc="60" dirty="0">
                <a:latin typeface="Open Sans"/>
                <a:ea typeface="Open Sans"/>
                <a:cs typeface="Open Sans"/>
              </a:rPr>
              <a:t>Severity should be classified into 3 categories (stress, crisis and emergency). Agree on the least severe first, then the most severe, and the middle group will fall naturally.</a:t>
            </a:r>
          </a:p>
          <a:p>
            <a:pPr marL="0" indent="0">
              <a:lnSpc>
                <a:spcPct val="100000"/>
              </a:lnSpc>
              <a:buNone/>
            </a:pPr>
            <a:r>
              <a:rPr lang="en-GB" dirty="0">
                <a:latin typeface="Open Sans"/>
                <a:ea typeface="Open Sans"/>
                <a:cs typeface="Open Sans"/>
              </a:rPr>
              <a:t>The final determined severity is based on the expected medium or long-term impact on households foreseen by participants and  the FGD should reach a consensus on this.</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F4F6320-D327-C22D-07FA-1B9488EAE738}"/>
              </a:ext>
            </a:extLst>
          </p:cNvPr>
          <p:cNvPicPr>
            <a:picLocks noChangeAspect="1"/>
          </p:cNvPicPr>
          <p:nvPr/>
        </p:nvPicPr>
        <p:blipFill rotWithShape="1">
          <a:blip r:embed="rId3"/>
          <a:srcRect l="37921" t="59176" r="16236" b="17903"/>
          <a:stretch/>
        </p:blipFill>
        <p:spPr>
          <a:xfrm>
            <a:off x="6398300" y="1857054"/>
            <a:ext cx="5589142" cy="1571946"/>
          </a:xfrm>
          <a:prstGeom prst="rect">
            <a:avLst/>
          </a:prstGeom>
        </p:spPr>
      </p:pic>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Newly formulated coping strategies must be communicated with the RAM-N for review and inclusion both in the standard Codebook and Survey Designer platform.</a:t>
              </a:r>
            </a:p>
            <a:p>
              <a:pPr algn="ctr"/>
              <a:r>
                <a:rPr lang="en-GB" sz="1400" b="1" dirty="0">
                  <a:solidFill>
                    <a:srgbClr val="FFFFFF"/>
                  </a:solidFill>
                  <a:latin typeface="Open Sans"/>
                  <a:ea typeface="Open Sans"/>
                  <a:cs typeface="Open Sans"/>
                  <a:hlinkClick r:id="rId4">
                    <a:extLst>
                      <a:ext uri="{A12FA001-AC4F-418D-AE19-62706E023703}">
                        <ahyp:hlinkClr xmlns:ahyp="http://schemas.microsoft.com/office/drawing/2018/hyperlinkcolor" val="tx"/>
                      </a:ext>
                    </a:extLst>
                  </a:hlinkClick>
                </a:rPr>
                <a:t>Global.</a:t>
              </a:r>
              <a:r>
                <a:rPr lang="en-GB" sz="1400" b="1" dirty="0">
                  <a:solidFill>
                    <a:srgbClr val="FFFFFF"/>
                  </a:solidFill>
                  <a:latin typeface="Open Sans"/>
                  <a:ea typeface="Open Sans"/>
                  <a:cs typeface="Open Sans"/>
                  <a:hlinkClick r:id="rId4"/>
                </a:rPr>
                <a:t>ResearchAssessmentandTargeting</a:t>
              </a:r>
              <a:r>
                <a:rPr lang="en-GB" sz="1400" b="1" dirty="0">
                  <a:solidFill>
                    <a:srgbClr val="FFFFFF"/>
                  </a:solidFill>
                  <a:latin typeface="Open Sans"/>
                  <a:ea typeface="Open Sans"/>
                  <a:cs typeface="Open Sans"/>
                  <a:hlinkClick r:id="rId4">
                    <a:extLst>
                      <a:ext uri="{A12FA001-AC4F-418D-AE19-62706E023703}">
                        <ahyp:hlinkClr xmlns:ahyp="http://schemas.microsoft.com/office/drawing/2018/hyperlinkcolor" val="tx"/>
                      </a:ext>
                    </a:extLst>
                  </a:hlinkClick>
                </a:rPr>
                <a:t>@wfp.org</a:t>
              </a:r>
              <a:r>
                <a:rPr lang="en-GB" sz="1400" b="1" dirty="0">
                  <a:solidFill>
                    <a:srgbClr val="FFFFFF"/>
                  </a:solidFill>
                  <a:latin typeface="Open Sans"/>
                  <a:ea typeface="Open Sans"/>
                  <a:cs typeface="Open Sans"/>
                </a:rPr>
                <a:t>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9225" y="4941989"/>
              <a:ext cx="612939" cy="546701"/>
            </a:xfrm>
            <a:prstGeom prst="rect">
              <a:avLst/>
            </a:prstGeom>
          </p:spPr>
        </p:pic>
      </p:grpSp>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Data quality checks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And Analysis</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EXPLORATION OF DATA </a:t>
            </a:r>
          </a:p>
        </p:txBody>
      </p:sp>
      <p:sp>
        <p:nvSpPr>
          <p:cNvPr id="6" name="TextBox 5">
            <a:extLst>
              <a:ext uri="{FF2B5EF4-FFF2-40B4-BE49-F238E27FC236}">
                <a16:creationId xmlns:a16="http://schemas.microsoft.com/office/drawing/2014/main" id="{7DA59290-1B2B-DA4E-7217-32D693E82F01}"/>
              </a:ext>
            </a:extLst>
          </p:cNvPr>
          <p:cNvSpPr txBox="1"/>
          <p:nvPr/>
        </p:nvSpPr>
        <p:spPr>
          <a:xfrm>
            <a:off x="1024641" y="1885708"/>
            <a:ext cx="9984509" cy="3600986"/>
          </a:xfrm>
          <a:prstGeom prst="rect">
            <a:avLst/>
          </a:prstGeom>
          <a:noFill/>
        </p:spPr>
        <p:txBody>
          <a:bodyPr wrap="square" lIns="91440" tIns="45720" rIns="91440" bIns="45720" rtlCol="1" anchor="t">
            <a:spAutoFit/>
          </a:bodyPr>
          <a:lstStyle/>
          <a:p>
            <a:pPr marL="342900" indent="-342900">
              <a:buFont typeface="+mj-lt"/>
              <a:buAutoNum type="arabicPeriod"/>
            </a:pPr>
            <a:r>
              <a:rPr lang="en-US" spc="60">
                <a:latin typeface="Open Sans"/>
                <a:ea typeface="Open Sans"/>
                <a:cs typeface="Open Sans"/>
              </a:rPr>
              <a:t>Run frequencies on each of the strategies in your module </a:t>
            </a:r>
            <a:endParaRPr lang="en-US" spc="60">
              <a:latin typeface="Open Sans" charset="0"/>
              <a:ea typeface="Open Sans" charset="0"/>
              <a:cs typeface="Open Sans" charset="0"/>
            </a:endParaRPr>
          </a:p>
          <a:p>
            <a:endParaRPr lang="en-US" spc="60">
              <a:latin typeface="Open Sans" charset="0"/>
              <a:ea typeface="Open Sans" charset="0"/>
              <a:cs typeface="Open Sans" charset="0"/>
            </a:endParaRPr>
          </a:p>
          <a:p>
            <a:r>
              <a:rPr lang="en-US" spc="60">
                <a:latin typeface="Open Sans"/>
                <a:ea typeface="Open Sans"/>
                <a:cs typeface="Open Sans"/>
              </a:rPr>
              <a:t>2. If applicable, disaggregate the results by population groups (IDPs, refugees, etc.) and/or context setting (urban, rural, camps) to explore them separately</a:t>
            </a:r>
          </a:p>
          <a:p>
            <a:endParaRPr lang="en-US" spc="60">
              <a:latin typeface="Open Sans" charset="0"/>
              <a:ea typeface="Open Sans" charset="0"/>
              <a:cs typeface="Open Sans" charset="0"/>
            </a:endParaRPr>
          </a:p>
          <a:p>
            <a:r>
              <a:rPr lang="en-US" spc="60">
                <a:latin typeface="Open Sans"/>
                <a:ea typeface="Open Sans"/>
                <a:cs typeface="Open Sans"/>
              </a:rPr>
              <a:t>3. Closely examine the results of each answer option for each strategy</a:t>
            </a:r>
          </a:p>
          <a:p>
            <a:endParaRPr lang="en-US" spc="60">
              <a:latin typeface="Open Sans" charset="0"/>
              <a:ea typeface="Open Sans" charset="0"/>
              <a:cs typeface="Open Sans" charset="0"/>
            </a:endParaRPr>
          </a:p>
          <a:p>
            <a:r>
              <a:rPr lang="en-US" spc="60">
                <a:latin typeface="Open Sans"/>
                <a:ea typeface="Open Sans"/>
                <a:cs typeface="Open Sans"/>
              </a:rPr>
              <a:t>4. If you have more than the ten required strategies (4 stress, 3 crisis, and 4 emergency) then review the results to omit strategies that don’t apply to more than 50% of a given population group/strata</a:t>
            </a:r>
            <a:r>
              <a:rPr lang="en-US" sz="2000" spc="60">
                <a:latin typeface="Open Sans"/>
                <a:ea typeface="Open Sans"/>
                <a:cs typeface="Open Sans"/>
              </a:rPr>
              <a:t>. </a:t>
            </a:r>
            <a:endParaRPr lang="en-US" sz="2000" spc="60">
              <a:latin typeface="Open Sans" charset="0"/>
              <a:ea typeface="Open Sans" charset="0"/>
              <a:cs typeface="Open Sans" charset="0"/>
            </a:endParaRPr>
          </a:p>
          <a:p>
            <a:endParaRPr lang="en-US"/>
          </a:p>
          <a:p>
            <a:r>
              <a:rPr lang="en-US" sz="1400">
                <a:solidFill>
                  <a:schemeClr val="accent3">
                    <a:lumMod val="50000"/>
                  </a:schemeClr>
                </a:solidFill>
              </a:rPr>
              <a:t>*Important: if you have only 10 strategies and you have high proportions of not applicable against some strategies then ensure that you carry out a full review of your LCS-EN module by referring to the guidance note and related materials on the </a:t>
            </a:r>
            <a:r>
              <a:rPr lang="en-US" sz="1400" b="1">
                <a:solidFill>
                  <a:schemeClr val="accent3">
                    <a:lumMod val="50000"/>
                  </a:schemeClr>
                </a:solidFill>
                <a:hlinkClick r:id="rId3">
                  <a:extLst>
                    <a:ext uri="{A12FA001-AC4F-418D-AE19-62706E023703}">
                      <ahyp:hlinkClr xmlns:ahyp="http://schemas.microsoft.com/office/drawing/2018/hyperlinkcolor" val="tx"/>
                    </a:ext>
                  </a:extLst>
                </a:hlinkClick>
              </a:rPr>
              <a:t>VAM Resource Centre. </a:t>
            </a:r>
            <a:r>
              <a:rPr lang="en-US" sz="1400">
                <a:solidFill>
                  <a:schemeClr val="accent3">
                    <a:lumMod val="50000"/>
                  </a:schemeClr>
                </a:solidFill>
              </a:rPr>
              <a:t>   </a:t>
            </a:r>
            <a:endParaRPr lang="ar-SY" sz="1400">
              <a:solidFill>
                <a:schemeClr val="accent3">
                  <a:lumMod val="50000"/>
                </a:schemeClr>
              </a:solidFill>
            </a:endParaRPr>
          </a:p>
        </p:txBody>
      </p:sp>
      <p:sp>
        <p:nvSpPr>
          <p:cNvPr id="2" name="TextBox 1">
            <a:extLst>
              <a:ext uri="{FF2B5EF4-FFF2-40B4-BE49-F238E27FC236}">
                <a16:creationId xmlns:a16="http://schemas.microsoft.com/office/drawing/2014/main" id="{AE20443A-B004-49F2-48FD-96F332B816D1}"/>
              </a:ext>
            </a:extLst>
          </p:cNvPr>
          <p:cNvSpPr txBox="1"/>
          <p:nvPr/>
        </p:nvSpPr>
        <p:spPr>
          <a:xfrm>
            <a:off x="7975601" y="6519446"/>
            <a:ext cx="5611322" cy="338554"/>
          </a:xfrm>
          <a:prstGeom prst="rect">
            <a:avLst/>
          </a:prstGeom>
          <a:noFill/>
        </p:spPr>
        <p:txBody>
          <a:bodyPr wrap="square" lIns="91440" tIns="45720" rIns="91440" bIns="45720" anchor="t">
            <a:spAutoFit/>
          </a:bodyPr>
          <a:lstStyle/>
          <a:p>
            <a:r>
              <a:rPr lang="en-CA" sz="1600" dirty="0">
                <a:latin typeface="Open Sans"/>
                <a:ea typeface="Open Sans"/>
                <a:cs typeface="Open Sans"/>
              </a:rPr>
              <a:t>Find the scripts for LCS-EN on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334276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Quality check examples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Track the </a:t>
            </a:r>
            <a:r>
              <a:rPr lang="en-US" sz="1800" b="1" spc="60" dirty="0">
                <a:latin typeface="Open Sans"/>
                <a:ea typeface="Open Sans"/>
                <a:cs typeface="Open Sans"/>
              </a:rPr>
              <a:t>results of each strategy and of the indicator per enumerato</a:t>
            </a:r>
            <a:r>
              <a:rPr lang="en-US" sz="1800" spc="60" dirty="0">
                <a:latin typeface="Open Sans"/>
                <a:ea typeface="Open Sans"/>
                <a:cs typeface="Open Sans"/>
              </a:rPr>
              <a:t>r through cross-tabulation of LCS by enumerator.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If some enumerators tend to classify households differently than the average or tend to select the same answer options across most strategies, this could be due to a lack of understanding of the module, and they should be </a:t>
            </a:r>
            <a:r>
              <a:rPr lang="en-US" sz="1800" b="1" spc="60" dirty="0">
                <a:latin typeface="Open Sans"/>
                <a:ea typeface="Open Sans"/>
                <a:cs typeface="Open Sans"/>
              </a:rPr>
              <a:t>identified and re-trained</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The </a:t>
            </a:r>
            <a:r>
              <a:rPr lang="en-US" sz="1800" b="1" spc="60" dirty="0">
                <a:latin typeface="Open Sans"/>
                <a:ea typeface="Open Sans"/>
                <a:cs typeface="Open Sans"/>
              </a:rPr>
              <a:t>household assets </a:t>
            </a:r>
            <a:r>
              <a:rPr lang="en-US" sz="1800" spc="60" dirty="0">
                <a:latin typeface="Open Sans"/>
                <a:ea typeface="Open Sans"/>
                <a:cs typeface="Open Sans"/>
              </a:rPr>
              <a:t>section could be used to verify some of the answers to LCS. For example, if a household reports current ownership of productive assets, then a coping strategy related to selling those assets cannot be recorded as “exhausted”.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When the interviewee reports not having any school-aged children in their household, then coping strategies such as "withdrew children from school" or "moved children to a less expensive school" the </a:t>
            </a:r>
            <a:r>
              <a:rPr lang="en-US" sz="1800" b="1" spc="60" dirty="0">
                <a:latin typeface="Open Sans"/>
                <a:ea typeface="Open Sans"/>
                <a:cs typeface="Open Sans"/>
              </a:rPr>
              <a:t>response must be N/A</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Quality check examples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Meanwhile, for some strategies, the N/A response option does not make sense; this is the case especially for the emergency coping strategies of begging and illegal activity.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The not applicable response is not an option for this question because it could be applicable to all households if they are truly in need. While households that apply this strategy might have concerns about responding to this question, it is necessary to ask in order to understand if they have reached a level of emergency and have employed such a strategy.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Likewise, it is not possible to ‘exhaust’ these strategies. The exhaustion of these coping strategies occur only in catastrophic/famine situations where there is near exhaustion of livelihoods in the community. There are usually always more illegal activities to engage in, or strangers to ask for money from.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Thus, if you see a high prevalence of ‘N/A’ or ‘no, exhausted’ responses, then the enumerators selecting these response should be identified and retrained.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Discuss the objectives of the module, i.e., to gain information on the livelihood coping strategies </a:t>
            </a:r>
            <a:r>
              <a:rPr lang="en-US" sz="2400" spc="60" dirty="0">
                <a:latin typeface="Open Sans"/>
                <a:ea typeface="Open Sans"/>
                <a:cs typeface="Open Sans"/>
              </a:rPr>
              <a:t>(for essential needs) </a:t>
            </a:r>
            <a:r>
              <a:rPr lang="en-US" sz="2400" spc="60">
                <a:latin typeface="Open Sans"/>
                <a:ea typeface="Open Sans"/>
                <a:cs typeface="Open Sans"/>
              </a:rPr>
              <a:t>applied by households in the targeted population. This includes the households’ capacity to deal with recent shocks and ability to overcome future shocks.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Explain the role of this indicator and the use of information, internally and externally. This gives the enumerators a clear understanding of the importance of the data they would be soon collecting.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training instructions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calculation</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No matter how many strategies are included in your module, the indicator needs to be calculated ONLY based on 10 strategies (4 stress, 3 crisis, 3 emergency)</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92" y="2787092"/>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How to select the ten strategies to be used</a:t>
            </a:r>
            <a:r>
              <a:rPr lang="en-GB" b="1" spc="60">
                <a:latin typeface="Open Sans"/>
                <a:ea typeface="Open Sans"/>
                <a:cs typeface="Open Sans"/>
              </a:rPr>
              <a:t> if you have more than the ten required strategies</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Omit strategies that don’t apply to more than 50% of a given population group/strata.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Among the strategies that are widely applied in the population, usually select those that are most applied</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calculation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Build a dichotomous variable for each coping severity level, representing if a household adopted or exhausted any strategy with that level of severity.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Three dichotomous variables need to be created: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stress_coping_EN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crisis_copin_EN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emergency_coping_EN</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Then, a categorical variable is built, representing the severity level of the most severe strategy that a household adopted or exhausted. The categorical variable ranges from 1 to 4 and reflect one of four groups in which households are allocated:</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no use of stress, crisis, or emergency strategies</a:t>
            </a:r>
          </a:p>
          <a:p>
            <a:r>
              <a:rPr lang="en-US" sz="1600">
                <a:latin typeface="Open Sans"/>
                <a:ea typeface="Open Sans"/>
                <a:cs typeface="Open Sans"/>
              </a:rPr>
              <a:t>• use of stress strategies</a:t>
            </a:r>
          </a:p>
          <a:p>
            <a:r>
              <a:rPr lang="en-US" sz="1600">
                <a:latin typeface="Open Sans"/>
                <a:ea typeface="Open Sans"/>
                <a:cs typeface="Open Sans"/>
              </a:rPr>
              <a:t>• use of crisis strategies</a:t>
            </a:r>
          </a:p>
          <a:p>
            <a:r>
              <a:rPr lang="en-US" sz="1600">
                <a:latin typeface="Open Sans"/>
                <a:ea typeface="Open Sans"/>
                <a:cs typeface="Open Sans"/>
              </a:rPr>
              <a:t>• use of emergency strategies</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GITHUB</a:t>
            </a:r>
          </a:p>
        </p:txBody>
      </p:sp>
      <p:pic>
        <p:nvPicPr>
          <p:cNvPr id="4" name="Picture 3">
            <a:extLst>
              <a:ext uri="{FF2B5EF4-FFF2-40B4-BE49-F238E27FC236}">
                <a16:creationId xmlns:a16="http://schemas.microsoft.com/office/drawing/2014/main" id="{C3287952-6F7D-6147-60F2-8DE1133B8C98}"/>
              </a:ext>
            </a:extLst>
          </p:cNvPr>
          <p:cNvPicPr>
            <a:picLocks noChangeAspect="1"/>
          </p:cNvPicPr>
          <p:nvPr/>
        </p:nvPicPr>
        <p:blipFill>
          <a:blip r:embed="rId3"/>
          <a:stretch>
            <a:fillRect/>
          </a:stretch>
        </p:blipFill>
        <p:spPr>
          <a:xfrm>
            <a:off x="1811308" y="1223738"/>
            <a:ext cx="7315200" cy="4878816"/>
          </a:xfrm>
          <a:prstGeom prst="rect">
            <a:avLst/>
          </a:prstGeom>
        </p:spPr>
      </p:pic>
      <p:sp>
        <p:nvSpPr>
          <p:cNvPr id="5" name="Rectangle 4">
            <a:extLst>
              <a:ext uri="{FF2B5EF4-FFF2-40B4-BE49-F238E27FC236}">
                <a16:creationId xmlns:a16="http://schemas.microsoft.com/office/drawing/2014/main" id="{D2F0E936-2698-4567-5D5E-94DD9F634E0E}"/>
              </a:ext>
            </a:extLst>
          </p:cNvPr>
          <p:cNvSpPr/>
          <p:nvPr/>
        </p:nvSpPr>
        <p:spPr>
          <a:xfrm>
            <a:off x="2318525" y="3329608"/>
            <a:ext cx="1458345"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DE191A-A0C1-D073-F15C-8A8E98B441C3}"/>
              </a:ext>
            </a:extLst>
          </p:cNvPr>
          <p:cNvSpPr txBox="1"/>
          <p:nvPr/>
        </p:nvSpPr>
        <p:spPr>
          <a:xfrm>
            <a:off x="7975601" y="6519446"/>
            <a:ext cx="5611322" cy="338554"/>
          </a:xfrm>
          <a:prstGeom prst="rect">
            <a:avLst/>
          </a:prstGeom>
          <a:noFill/>
        </p:spPr>
        <p:txBody>
          <a:bodyPr wrap="square" lIns="91440" tIns="45720" rIns="91440" bIns="45720" anchor="t">
            <a:spAutoFit/>
          </a:bodyPr>
          <a:lstStyle/>
          <a:p>
            <a:r>
              <a:rPr lang="en-CA" sz="1600" dirty="0">
                <a:latin typeface="Open Sans"/>
                <a:ea typeface="Open Sans"/>
                <a:cs typeface="Open Sans"/>
              </a:rPr>
              <a:t>Find the scripts for LCS-EN on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3329884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Reporting</a:t>
            </a: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a:solidFill>
                  <a:schemeClr val="tx1"/>
                </a:solidFill>
                <a:latin typeface="HALDEN SOLID" pitchFamily="2" charset="0"/>
              </a:rPr>
              <a:t>LCS-EN: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of households relying on livelihood coping strategies for essential needs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1024019167"/>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“Analysis results of the LCS-EN indicator have shown that 47 percent of interviewed households reported having relied on livelihood coping strategies in the previous month or having exhausted them within the last 12 months due to lack of resources to access essential needs. </a:t>
            </a:r>
          </a:p>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Comparisons between households headed by females and males have shown a higher proportion of those headed by females relying on stress coping strategies. This may be explained by the limited work opportunities for women. “</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05193" y="2589729"/>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Reminder: </a:t>
              </a:r>
            </a:p>
            <a:p>
              <a:pPr algn="ctr"/>
              <a:r>
                <a:rPr lang="en-GB" b="1" dirty="0">
                  <a:solidFill>
                    <a:srgbClr val="FFFFFF"/>
                  </a:solidFill>
                  <a:latin typeface="Open Sans"/>
                  <a:ea typeface="Open Sans"/>
                  <a:cs typeface="Open Sans"/>
                </a:rPr>
                <a:t>Please use the standard colours</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6"/>
            <a:stretch>
              <a:fillRect/>
            </a:stretch>
          </p:blipFill>
          <p:spPr>
            <a:xfrm>
              <a:off x="1445404" y="3566580"/>
              <a:ext cx="3590925" cy="1476375"/>
            </a:xfrm>
            <a:prstGeom prst="rect">
              <a:avLst/>
            </a:prstGeom>
          </p:spPr>
        </p:pic>
      </p:grpSp>
    </p:spTree>
    <p:extLst>
      <p:ext uri="{BB962C8B-B14F-4D97-AF65-F5344CB8AC3E}">
        <p14:creationId xmlns:p14="http://schemas.microsoft.com/office/powerpoint/2010/main" val="1143575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a:solidFill>
                  <a:schemeClr val="tx1"/>
                </a:solidFill>
                <a:latin typeface="HALDEN SOLID" pitchFamily="2" charset="0"/>
              </a:rPr>
              <a:t>LCS-EN: REPORTING EXAMPLE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“When looking at the analysis results by the individual coping strategies, it becomes apparent that borrowing money to cover essential needs (30%), spending of savings (16%), as well as the reduction of expenditures on essential health (15%), are the strategies most often applied by households. </a:t>
            </a: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In addition, a relatively high proportion of households (9%) resorted to selling their last female animal. Resorting to this strategy </a:t>
            </a:r>
            <a:r>
              <a:rPr lang="en-US" sz="1600">
                <a:latin typeface="Open Sans"/>
                <a:ea typeface="Open Sans"/>
                <a:cs typeface="Open Sans"/>
              </a:rPr>
              <a:t>may come with negative long-term consequences on the livelihoods of the affected households</a:t>
            </a:r>
            <a:r>
              <a:rPr lang="en-US" sz="1600">
                <a:latin typeface="Open Sans"/>
                <a:ea typeface="Calibri" panose="020F0502020204030204" pitchFamily="34" charset="0"/>
                <a:cs typeface="Times New Roman"/>
              </a:rPr>
              <a:t> as it may be difficult to reverse this strategy; female animals are the reproductive assets for livestock owners, which provide their households with milk and more animals for income generation.”</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3045472570"/>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2 - Proportion of households relying on each of the livelihood coping strategies for essential needs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VAM Resource Centre </a:t>
            </a:r>
          </a:p>
        </p:txBody>
      </p:sp>
      <p:pic>
        <p:nvPicPr>
          <p:cNvPr id="7" name="Picture 6">
            <a:extLst>
              <a:ext uri="{FF2B5EF4-FFF2-40B4-BE49-F238E27FC236}">
                <a16:creationId xmlns:a16="http://schemas.microsoft.com/office/drawing/2014/main" id="{A7A3395E-BD5B-6238-1D95-C23BEEA5778B}"/>
              </a:ext>
            </a:extLst>
          </p:cNvPr>
          <p:cNvPicPr>
            <a:picLocks noChangeAspect="1"/>
          </p:cNvPicPr>
          <p:nvPr/>
        </p:nvPicPr>
        <p:blipFill>
          <a:blip r:embed="rId3"/>
          <a:stretch>
            <a:fillRect/>
          </a:stretch>
        </p:blipFill>
        <p:spPr>
          <a:xfrm>
            <a:off x="3774468" y="1298654"/>
            <a:ext cx="4283601" cy="4675505"/>
          </a:xfrm>
          <a:prstGeom prst="rect">
            <a:avLst/>
          </a:prstGeom>
        </p:spPr>
      </p:pic>
      <p:sp>
        <p:nvSpPr>
          <p:cNvPr id="4" name="TextBox 3">
            <a:extLst>
              <a:ext uri="{FF2B5EF4-FFF2-40B4-BE49-F238E27FC236}">
                <a16:creationId xmlns:a16="http://schemas.microsoft.com/office/drawing/2014/main" id="{6B22B588-B2DD-A3D5-B55B-70E778EC2624}"/>
              </a:ext>
            </a:extLst>
          </p:cNvPr>
          <p:cNvSpPr txBox="1"/>
          <p:nvPr/>
        </p:nvSpPr>
        <p:spPr>
          <a:xfrm>
            <a:off x="5040814" y="6519446"/>
            <a:ext cx="7379785"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on LCS-EN go to </a:t>
            </a:r>
            <a:r>
              <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VAM Resource Center</a:t>
            </a:r>
            <a:endPar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975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a:solidFill>
                  <a:schemeClr val="tx1"/>
                </a:solidFill>
                <a:latin typeface="HALDEN SOLID" pitchFamily="2" charset="0"/>
              </a:rPr>
              <a:t>Livelihood Coping Strategies (LCS) indicators</a:t>
            </a:r>
            <a:endParaRPr lang="en-GB" sz="3600" b="0" kern="1400" spc="23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1" y="1306871"/>
            <a:ext cx="11052000" cy="4100053"/>
          </a:xfrm>
        </p:spPr>
        <p:txBody>
          <a:bodyPr vert="horz" lIns="91440" tIns="45720" rIns="91440" bIns="45720" rtlCol="0" anchor="t">
            <a:noAutofit/>
          </a:bodyPr>
          <a:lstStyle/>
          <a:p>
            <a:pPr>
              <a:buFont typeface="Wingdings" panose="05000000000000000000" pitchFamily="2" charset="2"/>
              <a:buChar char="v"/>
            </a:pPr>
            <a:r>
              <a:rPr lang="en-US" sz="2400" spc="60" dirty="0"/>
              <a:t>The Livelihood Coping Strategies (LCS) indicators are household-level indicators that are relatively simple to collect, and correlate with other measures of food security and vulnerability. </a:t>
            </a:r>
          </a:p>
          <a:p>
            <a:pPr marL="0" indent="0">
              <a:buNone/>
            </a:pPr>
            <a:endParaRPr lang="en-US" sz="2400" spc="60" dirty="0"/>
          </a:p>
          <a:p>
            <a:pPr>
              <a:buFont typeface="Wingdings" panose="05000000000000000000" pitchFamily="2" charset="2"/>
              <a:buChar char="v"/>
            </a:pPr>
            <a:r>
              <a:rPr lang="en-US" sz="2400" spc="60" dirty="0"/>
              <a:t>They are based on a series of questions about how households manage to cope with shocks that put stress on their livelihoods. </a:t>
            </a:r>
          </a:p>
          <a:p>
            <a:pPr marL="0" indent="0">
              <a:buNone/>
            </a:pPr>
            <a:endParaRPr lang="en-US" sz="2400" spc="60" dirty="0"/>
          </a:p>
          <a:p>
            <a:pPr>
              <a:buFont typeface="Wingdings" panose="05000000000000000000" pitchFamily="2" charset="2"/>
              <a:buChar char="v"/>
            </a:pPr>
            <a:r>
              <a:rPr lang="en-US" sz="2400" spc="60" dirty="0"/>
              <a:t>The LCS indicators assess the medium and longer-term household coping and productive capacities and their future impact on food and other essential needs.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r>
              <a:rPr lang="en-US" sz="2400" spc="60" dirty="0"/>
              <a:t>The livelihood coping strategies indicator exists in two versions: one for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food security (LCS-FS) </a:t>
            </a:r>
            <a:r>
              <a:rPr lang="en-US" sz="2400" spc="60" dirty="0"/>
              <a:t>and another for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essential needs (LCS-EN)</a:t>
            </a:r>
            <a:r>
              <a:rPr lang="en-US" sz="2400" u="sng" spc="60" dirty="0">
                <a:solidFill>
                  <a:schemeClr val="tx1">
                    <a:lumMod val="75000"/>
                  </a:schemeClr>
                </a:solidFill>
              </a:rPr>
              <a:t>.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4152164745"/>
              </p:ext>
            </p:extLst>
          </p:nvPr>
        </p:nvGraphicFramePr>
        <p:xfrm>
          <a:off x="1532237" y="3027406"/>
          <a:ext cx="8476736" cy="2451620"/>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Essential needs version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Security version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Is to be used in essential needs assessments, or whenever the scope of an assessment is broader than food security.</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Is to be used when the objective of a data collection exercise has a specific focus on food security.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 USEs OF these indicators</a:t>
            </a: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2150999071"/>
              </p:ext>
            </p:extLst>
          </p:nvPr>
        </p:nvGraphicFramePr>
        <p:xfrm>
          <a:off x="569999" y="1386346"/>
          <a:ext cx="11052002" cy="5058403"/>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Programme activity monitoring (food, cash for food); assessment of the food security situation of a population; and population-level targeting.</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Programme activity monitoring (multi-purpose cash); assessment of vulnerability to meet essential needs of a population; and population-level targeting.</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Used to classify households according to their level of food security, through </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Consolidated Approach for Reporting on food Insecurity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Used to classify households according to their vulnerability to meet essential needs in the </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ENA vulnerability </a:t>
                      </a:r>
                      <a:r>
                        <a:rPr lang="en-US" sz="1800" b="1" kern="1200" spc="60" dirty="0">
                          <a:solidFill>
                            <a:schemeClr val="dk1"/>
                          </a:solidFill>
                          <a:latin typeface="Open Sans"/>
                          <a:ea typeface="Open Sans"/>
                          <a:cs typeface="Open Sans"/>
                        </a:rPr>
                        <a:t> </a:t>
                      </a:r>
                      <a:r>
                        <a:rPr lang="en-US" sz="1800" spc="60" dirty="0">
                          <a:latin typeface="Open Sans"/>
                          <a:ea typeface="Open Sans"/>
                          <a:cs typeface="Open Sans"/>
                        </a:rPr>
                        <a:t>classification method.</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One of the food security outcome indicators in the </a:t>
                      </a:r>
                      <a:r>
                        <a:rPr lang="en-GB" sz="1800" spc="60" dirty="0">
                          <a:latin typeface="Open Sans" panose="020B0606030504020204" pitchFamily="34" charset="0"/>
                          <a:ea typeface="Open Sans" panose="020B0606030504020204" pitchFamily="34" charset="0"/>
                          <a:cs typeface="Open Sans" panose="020B0606030504020204" pitchFamily="34" charset="0"/>
                        </a:rPr>
                        <a:t>Integrated Food Security Phase Classification (IPC) acute food insecurity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reference table</a:t>
                      </a:r>
                      <a:r>
                        <a:rPr lang="en-GB" sz="1800" spc="60" dirty="0">
                          <a:latin typeface="Open Sans" panose="020B0606030504020204" pitchFamily="34" charset="0"/>
                          <a:ea typeface="Open Sans" panose="020B0606030504020204" pitchFamily="34" charset="0"/>
                          <a:cs typeface="Open Sans" panose="020B0606030504020204" pitchFamily="34" charset="0"/>
                        </a:rPr>
                        <a:t>.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One of the indicators used to determine the intersectoral severity in the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Joint and Intersectoral Analysis Framework (JIAF) </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8" y="1386346"/>
            <a:ext cx="5505407" cy="5061327"/>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The LCS indicators measure the most severe livelihood coping strategy </a:t>
            </a:r>
            <a:r>
              <a:rPr lang="en-US" sz="2400" b="1" spc="60" dirty="0">
                <a:latin typeface="Open Sans"/>
                <a:ea typeface="Open Sans"/>
                <a:cs typeface="Open Sans"/>
              </a:rPr>
              <a:t>applied </a:t>
            </a:r>
            <a:r>
              <a:rPr lang="en-US" sz="2400" spc="60" dirty="0">
                <a:latin typeface="Open Sans"/>
                <a:ea typeface="Open Sans"/>
                <a:cs typeface="Open Sans"/>
              </a:rPr>
              <a:t>by the household during the </a:t>
            </a:r>
            <a:r>
              <a:rPr lang="en-US" sz="2400" b="1" spc="60" dirty="0">
                <a:latin typeface="Open Sans"/>
                <a:ea typeface="Open Sans"/>
                <a:cs typeface="Open Sans"/>
              </a:rPr>
              <a:t>30 days </a:t>
            </a:r>
            <a:r>
              <a:rPr lang="en-US" sz="2400" spc="60" dirty="0">
                <a:latin typeface="Open Sans"/>
                <a:ea typeface="Open Sans"/>
                <a:cs typeface="Open Sans"/>
              </a:rPr>
              <a:t>prior to the interview </a:t>
            </a:r>
            <a:r>
              <a:rPr lang="en-US" sz="2400" b="1" spc="60" dirty="0">
                <a:solidFill>
                  <a:schemeClr val="accent1"/>
                </a:solidFill>
                <a:latin typeface="Open Sans"/>
                <a:ea typeface="Open Sans"/>
                <a:cs typeface="Open Sans"/>
              </a:rPr>
              <a:t>or</a:t>
            </a:r>
            <a:r>
              <a:rPr lang="en-US" sz="2400" spc="60" dirty="0">
                <a:latin typeface="Open Sans"/>
                <a:ea typeface="Open Sans"/>
                <a:cs typeface="Open Sans"/>
              </a:rPr>
              <a:t> </a:t>
            </a:r>
            <a:r>
              <a:rPr lang="en-US" sz="2400" b="1" spc="60" dirty="0">
                <a:latin typeface="Open Sans"/>
                <a:ea typeface="Open Sans"/>
                <a:cs typeface="Open Sans"/>
              </a:rPr>
              <a:t>have exhausted by the household </a:t>
            </a:r>
            <a:r>
              <a:rPr lang="en-US" sz="2400" spc="60" dirty="0">
                <a:latin typeface="Open Sans"/>
                <a:ea typeface="Open Sans"/>
                <a:cs typeface="Open Sans"/>
              </a:rPr>
              <a:t>within the </a:t>
            </a:r>
            <a:r>
              <a:rPr lang="en-US" sz="2400" b="1" spc="60" dirty="0">
                <a:latin typeface="Open Sans"/>
                <a:ea typeface="Open Sans"/>
                <a:cs typeface="Open Sans"/>
              </a:rPr>
              <a:t>12 months </a:t>
            </a:r>
            <a:r>
              <a:rPr lang="en-US" sz="2400" spc="60" dirty="0">
                <a:latin typeface="Open Sans"/>
                <a:ea typeface="Open Sans"/>
                <a:cs typeface="Open Sans"/>
              </a:rPr>
              <a:t>prior to the interview, as a response to….</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a:t>
            </a:r>
            <a:r>
              <a:rPr lang="en-US" sz="2200" b="1" spc="60" dirty="0">
                <a:latin typeface="Open Sans"/>
                <a:ea typeface="Open Sans"/>
                <a:cs typeface="Open Sans"/>
              </a:rPr>
              <a:t> </a:t>
            </a:r>
            <a:r>
              <a:rPr lang="en-US" sz="2200" spc="60" dirty="0">
                <a:latin typeface="Open Sans"/>
                <a:ea typeface="Open Sans"/>
                <a:cs typeface="Open Sans"/>
              </a:rPr>
              <a:t>lack of food or money to purchase food </a:t>
            </a:r>
          </a:p>
          <a:p>
            <a:pPr lvl="1"/>
            <a:r>
              <a:rPr lang="en-US" sz="2200" b="1" spc="60" dirty="0">
                <a:solidFill>
                  <a:schemeClr val="tx1">
                    <a:lumMod val="75000"/>
                  </a:schemeClr>
                </a:solidFill>
                <a:latin typeface="Open Sans"/>
                <a:ea typeface="Open Sans"/>
                <a:cs typeface="Open Sans"/>
              </a:rPr>
              <a:t>LCS-EN: </a:t>
            </a:r>
            <a:r>
              <a:rPr lang="en-US" sz="2200" spc="60" dirty="0">
                <a:latin typeface="Open Sans"/>
                <a:ea typeface="Open Sans"/>
                <a:cs typeface="Open Sans"/>
              </a:rPr>
              <a:t>lack of resources to access essential needs (e.g. food, housing, education and health services,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 What </a:t>
            </a:r>
            <a:r>
              <a:rPr lang="en-GB" sz="3600" b="0" kern="1400" spc="230" err="1">
                <a:solidFill>
                  <a:schemeClr val="tx1"/>
                </a:solidFill>
                <a:latin typeface="HALDEN SOLID" pitchFamily="2" charset="0"/>
              </a:rPr>
              <a:t>iS</a:t>
            </a:r>
            <a:r>
              <a:rPr lang="en-GB" sz="3600" b="0" kern="1400" spc="230">
                <a:solidFill>
                  <a:schemeClr val="tx1"/>
                </a:solidFill>
                <a:latin typeface="HALDEN SOLID" pitchFamily="2" charset="0"/>
              </a:rPr>
              <a:t> LCS measuring? </a:t>
            </a: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http://www.w3.org/XML/1998/namespace"/>
    <ds:schemaRef ds:uri="http://purl.org/dc/dcmitype/"/>
    <ds:schemaRef ds:uri="http://schemas.microsoft.com/office/2006/metadata/properties"/>
    <ds:schemaRef ds:uri="49256dcf-74b5-4e0f-b2ab-e17546be8a80"/>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3940b711-dc1d-4235-b0a5-48d487f0d3b9"/>
  </ds:schemaRefs>
</ds:datastoreItem>
</file>

<file path=customXml/itemProps3.xml><?xml version="1.0" encoding="utf-8"?>
<ds:datastoreItem xmlns:ds="http://schemas.openxmlformats.org/officeDocument/2006/customXml" ds:itemID="{A053E53F-DBC9-4C61-A4A3-01DEFBA8C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554</TotalTime>
  <Words>8608</Words>
  <Application>Microsoft Office PowerPoint</Application>
  <PresentationFormat>Widescreen</PresentationFormat>
  <Paragraphs>745</Paragraphs>
  <Slides>58</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vt:lpstr>
      <vt:lpstr>Calibri</vt:lpstr>
      <vt:lpstr>Calibri Light</vt:lpstr>
      <vt:lpstr>HALDEN SOLID</vt:lpstr>
      <vt:lpstr>Open Sans</vt:lpstr>
      <vt:lpstr>Open Sans Extrabold</vt:lpstr>
      <vt:lpstr>Segoe</vt:lpstr>
      <vt:lpstr>Segoe UI</vt:lpstr>
      <vt:lpstr>Verdana</vt:lpstr>
      <vt:lpstr>Wingdings</vt:lpstr>
      <vt:lpstr>Theme2</vt:lpstr>
      <vt:lpstr>PowerPoint Presentation</vt:lpstr>
      <vt:lpstr>AUDIENCE  </vt:lpstr>
      <vt:lpstr>Guidance Note for LCS-EN</vt:lpstr>
      <vt:lpstr>PowerPoint Presentation</vt:lpstr>
      <vt:lpstr>LCS-EN: training instructions 1</vt:lpstr>
      <vt:lpstr>Livelihood Coping Strategies (LCS) indicators</vt:lpstr>
      <vt:lpstr>LCS: LCS-FS &amp; LCS-EN</vt:lpstr>
      <vt:lpstr>LCS: USEs OF these indicators</vt:lpstr>
      <vt:lpstr>LCS: What iS LCS measuring? </vt:lpstr>
      <vt:lpstr>LCS-EN: What is it? </vt:lpstr>
      <vt:lpstr>PowerPoint Presentation</vt:lpstr>
      <vt:lpstr>LCS-EN: training instructions 2</vt:lpstr>
      <vt:lpstr>LCS-EN MODULE: main question</vt:lpstr>
      <vt:lpstr>LCS-EN MODULE: main question</vt:lpstr>
      <vt:lpstr>LCS-EN MODULE: Follow-up  Question</vt:lpstr>
      <vt:lpstr>LCS-EN MODULE: response options</vt:lpstr>
      <vt:lpstr>LCS-EN MODULE: response options</vt:lpstr>
      <vt:lpstr>LCS-EN MODULE: response options</vt:lpstr>
      <vt:lpstr>LCS-EN MODULE: response options</vt:lpstr>
      <vt:lpstr>LCS-EN MODULE: response options</vt:lpstr>
      <vt:lpstr>LCS-EN MODULE: lookouts!</vt:lpstr>
      <vt:lpstr>LCS-EN MODULE:FOLLOW-UP QUESTION</vt:lpstr>
      <vt:lpstr>PowerPoint Presentation</vt:lpstr>
      <vt:lpstr>LCS-EN MODULE: COPING STRATEGIES</vt:lpstr>
      <vt:lpstr>Lcs-EN: severity - Stress</vt:lpstr>
      <vt:lpstr>Lcs-EN: severity – Crisis </vt:lpstr>
      <vt:lpstr>Lcs-EN: severity – Emergency </vt:lpstr>
      <vt:lpstr>Lcs-EN: severity LEVELS</vt:lpstr>
      <vt:lpstr>PowerPoint Presentation</vt:lpstr>
      <vt:lpstr>Lcs-EN: classification of households </vt:lpstr>
      <vt:lpstr>PowerPoint Presentation</vt:lpstr>
      <vt:lpstr>LCS-EN: training instructions 3</vt:lpstr>
      <vt:lpstr>EXAMPLE DESCRIPTION OF A STRESS COPING STRATEGY</vt:lpstr>
      <vt:lpstr>EXAMPLE DESCRIPTION OF A CRISIS COPING STRATEGY</vt:lpstr>
      <vt:lpstr>EXAMPLE DESCRIPTION OF AN EMERGENCY COPING STRATEGY</vt:lpstr>
      <vt:lpstr>Crosscheck the information in the LCS with the information in the rest of the sections.</vt:lpstr>
      <vt:lpstr>PowerPoint Presentation</vt:lpstr>
      <vt:lpstr>LCS-EN: Module design </vt:lpstr>
      <vt:lpstr>LCS-EN: Survey Designer</vt:lpstr>
      <vt:lpstr>LCS-EN: Survey Designer</vt:lpstr>
      <vt:lpstr>PowerPoint Presentation</vt:lpstr>
      <vt:lpstr>Developing new strategies </vt:lpstr>
      <vt:lpstr>STEP 1: Desk review  </vt:lpstr>
      <vt:lpstr>Step 2: list of strategies</vt:lpstr>
      <vt:lpstr>STEP 3: FGD (Adjusting The severity)</vt:lpstr>
      <vt:lpstr>PowerPoint Presentation</vt:lpstr>
      <vt:lpstr>Lcs-EN: EXPLORATION OF DATA </vt:lpstr>
      <vt:lpstr>Quality check examples (1) </vt:lpstr>
      <vt:lpstr>Quality check examples (2) </vt:lpstr>
      <vt:lpstr>Lcs-EN: calculation</vt:lpstr>
      <vt:lpstr>Lcs-EN: calculation</vt:lpstr>
      <vt:lpstr>LCS-EN: GITHUB</vt:lpstr>
      <vt:lpstr>PowerPoint Presentation</vt:lpstr>
      <vt:lpstr>LCS-EN: REPORTING EXAMPLE </vt:lpstr>
      <vt:lpstr>LCS-EN: REPORTING EXAMPLE </vt:lpstr>
      <vt:lpstr>PowerPoint Presentation</vt:lpstr>
      <vt:lpstr>LCS-EN: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Ali ASSI</cp:lastModifiedBy>
  <cp:revision>54</cp:revision>
  <dcterms:created xsi:type="dcterms:W3CDTF">2018-08-20T09:35:59Z</dcterms:created>
  <dcterms:modified xsi:type="dcterms:W3CDTF">2024-12-17T11:30:29Z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2024-12-17T11:30:29Z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948dc9c1-a45d-4bd6-9368-99dda498af5d</vt:lpwstr>
  </property>
  <property fmtid="{D5CDD505-2E9C-101B-9397-08002B2CF9AE}" pid="10" name="MSIP_Label_2a3a108f-898d-4589-9ebc-7ee3b46df9b8_ContentBits">
    <vt:lpwstr>0</vt:lpwstr>
  </property>
</Properties>
</file>