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4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4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5" r:id="rId4"/>
  </p:sldMasterIdLst>
  <p:notesMasterIdLst>
    <p:notesMasterId r:id="rId63"/>
  </p:notesMasterIdLst>
  <p:handoutMasterIdLst>
    <p:handoutMasterId r:id="rId64"/>
  </p:handoutMasterIdLst>
  <p:sldIdLst>
    <p:sldId id="261" r:id="rId5"/>
    <p:sldId id="327" r:id="rId6"/>
    <p:sldId id="338" r:id="rId7"/>
    <p:sldId id="274" r:id="rId8"/>
    <p:sldId id="268" r:id="rId9"/>
    <p:sldId id="4112" r:id="rId10"/>
    <p:sldId id="4141" r:id="rId11"/>
    <p:sldId id="4155" r:id="rId12"/>
    <p:sldId id="4156" r:id="rId13"/>
    <p:sldId id="291" r:id="rId14"/>
    <p:sldId id="306" r:id="rId15"/>
    <p:sldId id="292" r:id="rId16"/>
    <p:sldId id="4113" r:id="rId17"/>
    <p:sldId id="4146" r:id="rId18"/>
    <p:sldId id="4152" r:id="rId19"/>
    <p:sldId id="4114" r:id="rId20"/>
    <p:sldId id="4118" r:id="rId21"/>
    <p:sldId id="4119" r:id="rId22"/>
    <p:sldId id="4120" r:id="rId23"/>
    <p:sldId id="4121" r:id="rId24"/>
    <p:sldId id="4167" r:id="rId25"/>
    <p:sldId id="4153" r:id="rId26"/>
    <p:sldId id="4154" r:id="rId27"/>
    <p:sldId id="277" r:id="rId28"/>
    <p:sldId id="4128" r:id="rId29"/>
    <p:sldId id="4123" r:id="rId30"/>
    <p:sldId id="4124" r:id="rId31"/>
    <p:sldId id="329" r:id="rId32"/>
    <p:sldId id="309" r:id="rId33"/>
    <p:sldId id="293" r:id="rId34"/>
    <p:sldId id="4163" r:id="rId35"/>
    <p:sldId id="4164" r:id="rId36"/>
    <p:sldId id="4115" r:id="rId37"/>
    <p:sldId id="4116" r:id="rId38"/>
    <p:sldId id="4117" r:id="rId39"/>
    <p:sldId id="4168" r:id="rId40"/>
    <p:sldId id="322" r:id="rId41"/>
    <p:sldId id="331" r:id="rId42"/>
    <p:sldId id="4158" r:id="rId43"/>
    <p:sldId id="298" r:id="rId44"/>
    <p:sldId id="4150" r:id="rId45"/>
    <p:sldId id="4159" r:id="rId46"/>
    <p:sldId id="4131" r:id="rId47"/>
    <p:sldId id="4165" r:id="rId48"/>
    <p:sldId id="4160" r:id="rId49"/>
    <p:sldId id="324" r:id="rId50"/>
    <p:sldId id="4127" r:id="rId51"/>
    <p:sldId id="4162" r:id="rId52"/>
    <p:sldId id="4125" r:id="rId53"/>
    <p:sldId id="4161" r:id="rId54"/>
    <p:sldId id="4132" r:id="rId55"/>
    <p:sldId id="299" r:id="rId56"/>
    <p:sldId id="311" r:id="rId57"/>
    <p:sldId id="300" r:id="rId58"/>
    <p:sldId id="4129" r:id="rId59"/>
    <p:sldId id="313" r:id="rId60"/>
    <p:sldId id="296" r:id="rId61"/>
    <p:sldId id="333" r:id="rId6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2216101-4936-4465-91C6-7E1AB5A4B7C8}">
          <p14:sldIdLst>
            <p14:sldId id="261"/>
            <p14:sldId id="327"/>
            <p14:sldId id="338"/>
          </p14:sldIdLst>
        </p14:section>
        <p14:section name="Relevance: both" id="{B8D5A308-6A34-47A9-9898-8C8385DF4400}">
          <p14:sldIdLst>
            <p14:sldId id="274"/>
            <p14:sldId id="268"/>
            <p14:sldId id="4112"/>
            <p14:sldId id="4141"/>
            <p14:sldId id="4155"/>
            <p14:sldId id="4156"/>
            <p14:sldId id="291"/>
            <p14:sldId id="306"/>
            <p14:sldId id="292"/>
            <p14:sldId id="4113"/>
            <p14:sldId id="4146"/>
            <p14:sldId id="4152"/>
            <p14:sldId id="4114"/>
            <p14:sldId id="4118"/>
            <p14:sldId id="4119"/>
            <p14:sldId id="4120"/>
            <p14:sldId id="4121"/>
            <p14:sldId id="4167"/>
            <p14:sldId id="4153"/>
            <p14:sldId id="4154"/>
            <p14:sldId id="277"/>
            <p14:sldId id="4128"/>
            <p14:sldId id="4123"/>
            <p14:sldId id="4124"/>
            <p14:sldId id="329"/>
            <p14:sldId id="309"/>
            <p14:sldId id="293"/>
          </p14:sldIdLst>
        </p14:section>
        <p14:section name="Enumerator training (optional)" id="{F14BAD09-83F2-476E-85E4-C01F7092CFE0}">
          <p14:sldIdLst>
            <p14:sldId id="4163"/>
            <p14:sldId id="4164"/>
            <p14:sldId id="4115"/>
            <p14:sldId id="4116"/>
            <p14:sldId id="4117"/>
            <p14:sldId id="4168"/>
          </p14:sldIdLst>
        </p14:section>
        <p14:section name="Relevance: Analyst training" id="{ADA42E1E-067A-4161-B943-799BD9EB83DE}">
          <p14:sldIdLst>
            <p14:sldId id="322"/>
            <p14:sldId id="331"/>
            <p14:sldId id="4158"/>
            <p14:sldId id="298"/>
            <p14:sldId id="4150"/>
            <p14:sldId id="4159"/>
            <p14:sldId id="4131"/>
            <p14:sldId id="4165"/>
            <p14:sldId id="4160"/>
            <p14:sldId id="324"/>
            <p14:sldId id="4127"/>
            <p14:sldId id="4162"/>
            <p14:sldId id="4125"/>
            <p14:sldId id="4161"/>
            <p14:sldId id="4132"/>
            <p14:sldId id="299"/>
            <p14:sldId id="311"/>
            <p14:sldId id="300"/>
            <p14:sldId id="4129"/>
          </p14:sldIdLst>
        </p14:section>
        <p14:section name="Relevance: both" id="{E0808810-59EE-43FB-BE83-B5C8A393D4A5}">
          <p14:sldIdLst>
            <p14:sldId id="313"/>
            <p14:sldId id="296"/>
            <p14:sldId id="33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67EE71F-E4CF-2640-16B2-A6A6650BB44B}" name="Cassandra WALKER" initials="CW" userId="S::cassandra.walker@wfp.org::7d551a76-2a3b-46ce-9612-27f9694a0380" providerId="AD"/>
  <p188:author id="{48B76E41-EE3A-55C5-FA23-E4EF01351F8D}" name="WFP-RAM-N" initials="RAMN" userId="WFP-RAM-N" providerId="None"/>
  <p188:author id="{4B435273-2B55-8C80-B12D-5CE97319A5BE}" name="Alessandra GHERARDELLI" initials="AG" userId="S::alessandra.gherardelli@wfp.org::afe74b6d-70e8-41fc-b968-36023429f87c" providerId="AD"/>
  <p188:author id="{6A52989B-2D3B-6FC0-BBC3-D88A3726BC0B}" name="Mohamed SALEM" initials="MS" userId="S::mohamed.salem@wfp.org::13f12703-f1ce-4b8b-924c-fe401988a08b" providerId="AD"/>
  <p188:author id="{46429D9C-8177-114B-BEF0-D76BAE32C891}" name="Isra WISHAH" initials="IW" userId="S::isra.wishah@wfp.org::72089144-da43-4082-a6aa-d77401d50df3" providerId="AD"/>
  <p188:author id="{722DE0DA-4CC0-95E0-086A-D1CE3BE2A97F}" name="Lorenzo MONCADA" initials="LM" userId="S::lorenzo.moncada@wfp.org::d9b2fc5f-dba1-4749-8b5b-0d66b4bd4be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E"/>
    <a:srgbClr val="FFFFFF"/>
    <a:srgbClr val="0070BA"/>
    <a:srgbClr val="B2B2B2"/>
    <a:srgbClr val="C00000"/>
    <a:srgbClr val="F4B183"/>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C2635C-FF6F-47C3-AF24-75CA323A4D82}" v="21" dt="2024-08-13T11:17:24.9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748" autoAdjust="0"/>
  </p:normalViewPr>
  <p:slideViewPr>
    <p:cSldViewPr snapToGrid="0">
      <p:cViewPr varScale="1">
        <p:scale>
          <a:sx n="47" d="100"/>
          <a:sy n="47" d="100"/>
        </p:scale>
        <p:origin x="1324" y="44"/>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handoutMaster" Target="handoutMasters/handoutMaster1.xml"/><Relationship Id="rId69"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3"/>
          <c:order val="0"/>
          <c:tx>
            <c:strRef>
              <c:f>Sheet1!$B$7</c:f>
              <c:strCache>
                <c:ptCount val="1"/>
                <c:pt idx="0">
                  <c:v>Emergencies coping </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F1ECE8"/>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Sheet1!$C$3:$E$3</c:f>
              <c:strCache>
                <c:ptCount val="3"/>
                <c:pt idx="0">
                  <c:v>Overall</c:v>
                </c:pt>
                <c:pt idx="1">
                  <c:v>Female</c:v>
                </c:pt>
                <c:pt idx="2">
                  <c:v>Male</c:v>
                </c:pt>
              </c:strCache>
            </c:strRef>
          </c:cat>
          <c:val>
            <c:numRef>
              <c:f>Sheet1!$C$7:$E$7</c:f>
              <c:numCache>
                <c:formatCode>###0%</c:formatCode>
                <c:ptCount val="3"/>
                <c:pt idx="0">
                  <c:v>0.11140274132400117</c:v>
                </c:pt>
                <c:pt idx="1">
                  <c:v>0.11811023622047244</c:v>
                </c:pt>
                <c:pt idx="2">
                  <c:v>0.1083209193445414</c:v>
                </c:pt>
              </c:numCache>
            </c:numRef>
          </c:val>
          <c:extLst>
            <c:ext xmlns:c16="http://schemas.microsoft.com/office/drawing/2014/chart" uri="{C3380CC4-5D6E-409C-BE32-E72D297353CC}">
              <c16:uniqueId val="{00000000-DC1A-4D40-84E3-8665C6B51DCD}"/>
            </c:ext>
          </c:extLst>
        </c:ser>
        <c:ser>
          <c:idx val="2"/>
          <c:order val="1"/>
          <c:tx>
            <c:strRef>
              <c:f>Sheet1!$B$6</c:f>
              <c:strCache>
                <c:ptCount val="1"/>
                <c:pt idx="0">
                  <c:v>Crisis coping </c:v>
                </c:pt>
              </c:strCache>
            </c:strRef>
          </c:tx>
          <c:spPr>
            <a:solidFill>
              <a:srgbClr val="F3784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Sheet1!$C$3:$E$3</c:f>
              <c:strCache>
                <c:ptCount val="3"/>
                <c:pt idx="0">
                  <c:v>Overall</c:v>
                </c:pt>
                <c:pt idx="1">
                  <c:v>Female</c:v>
                </c:pt>
                <c:pt idx="2">
                  <c:v>Male</c:v>
                </c:pt>
              </c:strCache>
            </c:strRef>
          </c:cat>
          <c:val>
            <c:numRef>
              <c:f>Sheet1!$C$6:$E$6</c:f>
              <c:numCache>
                <c:formatCode>###0%</c:formatCode>
                <c:ptCount val="3"/>
                <c:pt idx="0">
                  <c:v>0.17177019539224264</c:v>
                </c:pt>
                <c:pt idx="1">
                  <c:v>0.17137563686892079</c:v>
                </c:pt>
                <c:pt idx="2">
                  <c:v>0.17195147903809321</c:v>
                </c:pt>
              </c:numCache>
            </c:numRef>
          </c:val>
          <c:extLst>
            <c:ext xmlns:c16="http://schemas.microsoft.com/office/drawing/2014/chart" uri="{C3380CC4-5D6E-409C-BE32-E72D297353CC}">
              <c16:uniqueId val="{00000001-DC1A-4D40-84E3-8665C6B51DCD}"/>
            </c:ext>
          </c:extLst>
        </c:ser>
        <c:ser>
          <c:idx val="1"/>
          <c:order val="2"/>
          <c:tx>
            <c:strRef>
              <c:f>Sheet1!$B$5</c:f>
              <c:strCache>
                <c:ptCount val="1"/>
                <c:pt idx="0">
                  <c:v>Stress coping </c:v>
                </c:pt>
              </c:strCache>
            </c:strRef>
          </c:tx>
          <c:spPr>
            <a:solidFill>
              <a:srgbClr val="D5B86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Sheet1!$C$3:$E$3</c:f>
              <c:strCache>
                <c:ptCount val="3"/>
                <c:pt idx="0">
                  <c:v>Overall</c:v>
                </c:pt>
                <c:pt idx="1">
                  <c:v>Female</c:v>
                </c:pt>
                <c:pt idx="2">
                  <c:v>Male</c:v>
                </c:pt>
              </c:strCache>
            </c:strRef>
          </c:cat>
          <c:val>
            <c:numRef>
              <c:f>Sheet1!$C$5:$E$5</c:f>
              <c:numCache>
                <c:formatCode>###0%</c:formatCode>
                <c:ptCount val="3"/>
                <c:pt idx="0">
                  <c:v>0.18693496646252553</c:v>
                </c:pt>
                <c:pt idx="1">
                  <c:v>0.22603056970819824</c:v>
                </c:pt>
                <c:pt idx="2">
                  <c:v>0.16897212172802725</c:v>
                </c:pt>
              </c:numCache>
            </c:numRef>
          </c:val>
          <c:extLst>
            <c:ext xmlns:c16="http://schemas.microsoft.com/office/drawing/2014/chart" uri="{C3380CC4-5D6E-409C-BE32-E72D297353CC}">
              <c16:uniqueId val="{00000002-DC1A-4D40-84E3-8665C6B51DCD}"/>
            </c:ext>
          </c:extLst>
        </c:ser>
        <c:ser>
          <c:idx val="0"/>
          <c:order val="3"/>
          <c:tx>
            <c:strRef>
              <c:f>Sheet1!$B$4</c:f>
              <c:strCache>
                <c:ptCount val="1"/>
                <c:pt idx="0">
                  <c:v>Not coping</c:v>
                </c:pt>
              </c:strCache>
            </c:strRef>
          </c:tx>
          <c:spPr>
            <a:solidFill>
              <a:srgbClr val="F1ECE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Sheet1!$C$3:$E$3</c:f>
              <c:strCache>
                <c:ptCount val="3"/>
                <c:pt idx="0">
                  <c:v>Overall</c:v>
                </c:pt>
                <c:pt idx="1">
                  <c:v>Female</c:v>
                </c:pt>
                <c:pt idx="2">
                  <c:v>Male</c:v>
                </c:pt>
              </c:strCache>
            </c:strRef>
          </c:cat>
          <c:val>
            <c:numRef>
              <c:f>Sheet1!$C$4:$E$4</c:f>
              <c:numCache>
                <c:formatCode>###0%</c:formatCode>
                <c:ptCount val="3"/>
                <c:pt idx="0">
                  <c:v>0.52989209682123073</c:v>
                </c:pt>
                <c:pt idx="1">
                  <c:v>0.48448355720240854</c:v>
                </c:pt>
                <c:pt idx="2">
                  <c:v>0.55075547988933815</c:v>
                </c:pt>
              </c:numCache>
            </c:numRef>
          </c:val>
          <c:extLst>
            <c:ext xmlns:c16="http://schemas.microsoft.com/office/drawing/2014/chart" uri="{C3380CC4-5D6E-409C-BE32-E72D297353CC}">
              <c16:uniqueId val="{00000003-DC1A-4D40-84E3-8665C6B51DCD}"/>
            </c:ext>
          </c:extLst>
        </c:ser>
        <c:dLbls>
          <c:showLegendKey val="0"/>
          <c:showVal val="0"/>
          <c:showCatName val="0"/>
          <c:showSerName val="0"/>
          <c:showPercent val="0"/>
          <c:showBubbleSize val="0"/>
        </c:dLbls>
        <c:gapWidth val="150"/>
        <c:overlap val="100"/>
        <c:axId val="2052140815"/>
        <c:axId val="2052134575"/>
      </c:barChart>
      <c:catAx>
        <c:axId val="20521408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FFFFFE"/>
                </a:solidFill>
                <a:latin typeface="+mn-lt"/>
                <a:ea typeface="+mn-ea"/>
                <a:cs typeface="+mn-cs"/>
              </a:defRPr>
            </a:pPr>
            <a:endParaRPr lang="en-US"/>
          </a:p>
        </c:txPr>
        <c:crossAx val="2052134575"/>
        <c:crosses val="autoZero"/>
        <c:auto val="1"/>
        <c:lblAlgn val="ctr"/>
        <c:lblOffset val="100"/>
        <c:noMultiLvlLbl val="0"/>
      </c:catAx>
      <c:valAx>
        <c:axId val="2052134575"/>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FFFFFE"/>
                </a:solidFill>
                <a:latin typeface="+mn-lt"/>
                <a:ea typeface="+mn-ea"/>
                <a:cs typeface="+mn-cs"/>
              </a:defRPr>
            </a:pPr>
            <a:endParaRPr lang="en-US"/>
          </a:p>
        </c:txPr>
        <c:crossAx val="20521408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rgbClr val="FFFFFE"/>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C00000"/>
              </a:solidFill>
              <a:ln>
                <a:noFill/>
              </a:ln>
              <a:effectLst/>
            </c:spPr>
            <c:extLst>
              <c:ext xmlns:c16="http://schemas.microsoft.com/office/drawing/2014/chart" uri="{C3380CC4-5D6E-409C-BE32-E72D297353CC}">
                <c16:uniqueId val="{00000001-721B-4B07-88C0-D04CF0BAFCCA}"/>
              </c:ext>
            </c:extLst>
          </c:dPt>
          <c:dPt>
            <c:idx val="1"/>
            <c:invertIfNegative val="0"/>
            <c:bubble3D val="0"/>
            <c:spPr>
              <a:solidFill>
                <a:srgbClr val="C00000"/>
              </a:solidFill>
              <a:ln>
                <a:noFill/>
              </a:ln>
              <a:effectLst/>
            </c:spPr>
            <c:extLst>
              <c:ext xmlns:c16="http://schemas.microsoft.com/office/drawing/2014/chart" uri="{C3380CC4-5D6E-409C-BE32-E72D297353CC}">
                <c16:uniqueId val="{00000003-721B-4B07-88C0-D04CF0BAFCCA}"/>
              </c:ext>
            </c:extLst>
          </c:dPt>
          <c:dPt>
            <c:idx val="2"/>
            <c:invertIfNegative val="0"/>
            <c:bubble3D val="0"/>
            <c:spPr>
              <a:solidFill>
                <a:srgbClr val="C00000"/>
              </a:solidFill>
              <a:ln>
                <a:noFill/>
              </a:ln>
              <a:effectLst/>
            </c:spPr>
            <c:extLst>
              <c:ext xmlns:c16="http://schemas.microsoft.com/office/drawing/2014/chart" uri="{C3380CC4-5D6E-409C-BE32-E72D297353CC}">
                <c16:uniqueId val="{00000005-721B-4B07-88C0-D04CF0BAFCCA}"/>
              </c:ext>
            </c:extLst>
          </c:dPt>
          <c:dPt>
            <c:idx val="3"/>
            <c:invertIfNegative val="0"/>
            <c:bubble3D val="0"/>
            <c:spPr>
              <a:solidFill>
                <a:srgbClr val="F37847"/>
              </a:solidFill>
              <a:ln>
                <a:noFill/>
              </a:ln>
              <a:effectLst/>
            </c:spPr>
            <c:extLst>
              <c:ext xmlns:c16="http://schemas.microsoft.com/office/drawing/2014/chart" uri="{C3380CC4-5D6E-409C-BE32-E72D297353CC}">
                <c16:uniqueId val="{00000007-721B-4B07-88C0-D04CF0BAFCCA}"/>
              </c:ext>
            </c:extLst>
          </c:dPt>
          <c:dPt>
            <c:idx val="4"/>
            <c:invertIfNegative val="0"/>
            <c:bubble3D val="0"/>
            <c:spPr>
              <a:solidFill>
                <a:srgbClr val="F37847"/>
              </a:solidFill>
              <a:ln>
                <a:noFill/>
              </a:ln>
              <a:effectLst/>
            </c:spPr>
            <c:extLst>
              <c:ext xmlns:c16="http://schemas.microsoft.com/office/drawing/2014/chart" uri="{C3380CC4-5D6E-409C-BE32-E72D297353CC}">
                <c16:uniqueId val="{00000009-721B-4B07-88C0-D04CF0BAFCCA}"/>
              </c:ext>
            </c:extLst>
          </c:dPt>
          <c:dPt>
            <c:idx val="5"/>
            <c:invertIfNegative val="0"/>
            <c:bubble3D val="0"/>
            <c:spPr>
              <a:solidFill>
                <a:srgbClr val="F37847"/>
              </a:solidFill>
              <a:ln>
                <a:noFill/>
              </a:ln>
              <a:effectLst/>
            </c:spPr>
            <c:extLst>
              <c:ext xmlns:c16="http://schemas.microsoft.com/office/drawing/2014/chart" uri="{C3380CC4-5D6E-409C-BE32-E72D297353CC}">
                <c16:uniqueId val="{0000000B-721B-4B07-88C0-D04CF0BAFCCA}"/>
              </c:ext>
            </c:extLst>
          </c:dPt>
          <c:dPt>
            <c:idx val="6"/>
            <c:invertIfNegative val="0"/>
            <c:bubble3D val="0"/>
            <c:spPr>
              <a:solidFill>
                <a:srgbClr val="D5B868"/>
              </a:solidFill>
              <a:ln>
                <a:noFill/>
              </a:ln>
              <a:effectLst/>
            </c:spPr>
            <c:extLst>
              <c:ext xmlns:c16="http://schemas.microsoft.com/office/drawing/2014/chart" uri="{C3380CC4-5D6E-409C-BE32-E72D297353CC}">
                <c16:uniqueId val="{0000000D-721B-4B07-88C0-D04CF0BAFCCA}"/>
              </c:ext>
            </c:extLst>
          </c:dPt>
          <c:dPt>
            <c:idx val="7"/>
            <c:invertIfNegative val="0"/>
            <c:bubble3D val="0"/>
            <c:spPr>
              <a:solidFill>
                <a:srgbClr val="D5B868"/>
              </a:solidFill>
              <a:ln>
                <a:noFill/>
              </a:ln>
              <a:effectLst/>
            </c:spPr>
            <c:extLst>
              <c:ext xmlns:c16="http://schemas.microsoft.com/office/drawing/2014/chart" uri="{C3380CC4-5D6E-409C-BE32-E72D297353CC}">
                <c16:uniqueId val="{0000000F-721B-4B07-88C0-D04CF0BAFCCA}"/>
              </c:ext>
            </c:extLst>
          </c:dPt>
          <c:dPt>
            <c:idx val="8"/>
            <c:invertIfNegative val="0"/>
            <c:bubble3D val="0"/>
            <c:spPr>
              <a:solidFill>
                <a:srgbClr val="D5B868"/>
              </a:solidFill>
              <a:ln>
                <a:noFill/>
              </a:ln>
              <a:effectLst/>
            </c:spPr>
            <c:extLst>
              <c:ext xmlns:c16="http://schemas.microsoft.com/office/drawing/2014/chart" uri="{C3380CC4-5D6E-409C-BE32-E72D297353CC}">
                <c16:uniqueId val="{00000011-721B-4B07-88C0-D04CF0BAFCCA}"/>
              </c:ext>
            </c:extLst>
          </c:dPt>
          <c:dPt>
            <c:idx val="9"/>
            <c:invertIfNegative val="0"/>
            <c:bubble3D val="0"/>
            <c:spPr>
              <a:solidFill>
                <a:srgbClr val="D5B868"/>
              </a:solidFill>
              <a:ln>
                <a:noFill/>
              </a:ln>
              <a:effectLst/>
            </c:spPr>
            <c:extLst>
              <c:ext xmlns:c16="http://schemas.microsoft.com/office/drawing/2014/chart" uri="{C3380CC4-5D6E-409C-BE32-E72D297353CC}">
                <c16:uniqueId val="{00000013-721B-4B07-88C0-D04CF0BAFCCA}"/>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FFFFFE"/>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Sheet1!$A$11:$B$20</c:f>
              <c:multiLvlStrCache>
                <c:ptCount val="10"/>
                <c:lvl>
                  <c:pt idx="0">
                    <c:v>Begged (asked strangers on the streets for money/food/other goods) or scavenged </c:v>
                  </c:pt>
                  <c:pt idx="1">
                    <c:v>Mortgaged/sold the house where the household was permanently living or land</c:v>
                  </c:pt>
                  <c:pt idx="2">
                    <c:v>Sold the last female (productive) animal</c:v>
                  </c:pt>
                  <c:pt idx="3">
                    <c:v>Moved within the country</c:v>
                  </c:pt>
                  <c:pt idx="4">
                    <c:v>Sold productive assets or means of transport</c:v>
                  </c:pt>
                  <c:pt idx="5">
                    <c:v>Reduced expenses on essential health</c:v>
                  </c:pt>
                  <c:pt idx="6">
                    <c:v>Moved children to a less expensive school </c:v>
                  </c:pt>
                  <c:pt idx="7">
                    <c:v>Sold household assets/goods (radio, furniture, television, jewellery, etc.) </c:v>
                  </c:pt>
                  <c:pt idx="8">
                    <c:v>Spent savings </c:v>
                  </c:pt>
                  <c:pt idx="9">
                    <c:v>Borrowed money to access essential needs</c:v>
                  </c:pt>
                </c:lvl>
                <c:lvl>
                  <c:pt idx="0">
                    <c:v>Emergency</c:v>
                  </c:pt>
                  <c:pt idx="3">
                    <c:v>Crisis</c:v>
                  </c:pt>
                  <c:pt idx="6">
                    <c:v>Stress</c:v>
                  </c:pt>
                </c:lvl>
              </c:multiLvlStrCache>
            </c:multiLvlStrRef>
          </c:cat>
          <c:val>
            <c:numRef>
              <c:f>Sheet1!$C$11:$C$20</c:f>
              <c:numCache>
                <c:formatCode>0%</c:formatCode>
                <c:ptCount val="10"/>
                <c:pt idx="0">
                  <c:v>0.02</c:v>
                </c:pt>
                <c:pt idx="1">
                  <c:v>0.05</c:v>
                </c:pt>
                <c:pt idx="2">
                  <c:v>0.09</c:v>
                </c:pt>
                <c:pt idx="3">
                  <c:v>0.09</c:v>
                </c:pt>
                <c:pt idx="4">
                  <c:v>0.09</c:v>
                </c:pt>
                <c:pt idx="5">
                  <c:v>0.15</c:v>
                </c:pt>
                <c:pt idx="6">
                  <c:v>0.06</c:v>
                </c:pt>
                <c:pt idx="7">
                  <c:v>0.09</c:v>
                </c:pt>
                <c:pt idx="8">
                  <c:v>0.16</c:v>
                </c:pt>
                <c:pt idx="9">
                  <c:v>0.3</c:v>
                </c:pt>
              </c:numCache>
            </c:numRef>
          </c:val>
          <c:extLst>
            <c:ext xmlns:c16="http://schemas.microsoft.com/office/drawing/2014/chart" uri="{C3380CC4-5D6E-409C-BE32-E72D297353CC}">
              <c16:uniqueId val="{00000014-721B-4B07-88C0-D04CF0BAFCCA}"/>
            </c:ext>
          </c:extLst>
        </c:ser>
        <c:dLbls>
          <c:showLegendKey val="0"/>
          <c:showVal val="0"/>
          <c:showCatName val="0"/>
          <c:showSerName val="0"/>
          <c:showPercent val="0"/>
          <c:showBubbleSize val="0"/>
        </c:dLbls>
        <c:gapWidth val="182"/>
        <c:axId val="2052179503"/>
        <c:axId val="2052181167"/>
      </c:barChart>
      <c:catAx>
        <c:axId val="205217950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rgbClr val="FFFFFE"/>
                </a:solidFill>
                <a:latin typeface="+mn-lt"/>
                <a:ea typeface="+mn-ea"/>
                <a:cs typeface="+mn-cs"/>
              </a:defRPr>
            </a:pPr>
            <a:endParaRPr lang="en-US"/>
          </a:p>
        </c:txPr>
        <c:crossAx val="2052181167"/>
        <c:crosses val="autoZero"/>
        <c:auto val="1"/>
        <c:lblAlgn val="ctr"/>
        <c:lblOffset val="100"/>
        <c:noMultiLvlLbl val="0"/>
      </c:catAx>
      <c:valAx>
        <c:axId val="2052181167"/>
        <c:scaling>
          <c:orientation val="minMax"/>
          <c:max val="0.5"/>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rgbClr val="FFFFFE"/>
                </a:solidFill>
                <a:latin typeface="+mn-lt"/>
                <a:ea typeface="+mn-ea"/>
                <a:cs typeface="+mn-cs"/>
              </a:defRPr>
            </a:pPr>
            <a:endParaRPr lang="en-US"/>
          </a:p>
        </c:txPr>
        <c:crossAx val="2052179503"/>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6FFAB1A-079C-564C-A3B2-E630BC843578}" type="datetimeFigureOut">
              <a:rPr lang="it-IT" smtClean="0"/>
              <a:t>04/05/2026</a:t>
            </a:fld>
            <a:endParaRPr lang="it-IT"/>
          </a:p>
        </p:txBody>
      </p:sp>
      <p:sp>
        <p:nvSpPr>
          <p:cNvPr id="4" name="Segnaposto piè di pa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A900685-03CC-EF47-A6B6-8CB07CAC109C}" type="slidenum">
              <a:rPr lang="it-IT" smtClean="0"/>
              <a:t>‹#›</a:t>
            </a:fld>
            <a:endParaRPr lang="it-IT"/>
          </a:p>
        </p:txBody>
      </p:sp>
    </p:spTree>
    <p:extLst>
      <p:ext uri="{BB962C8B-B14F-4D97-AF65-F5344CB8AC3E}">
        <p14:creationId xmlns:p14="http://schemas.microsoft.com/office/powerpoint/2010/main" val="15066613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B21A65-5E85-7243-A45D-5622BE4ACE07}" type="datetimeFigureOut">
              <a:rPr lang="it-IT" smtClean="0"/>
              <a:t>04/05/2026</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27884D-8063-894A-9B96-2E8B250142EB}" type="slidenum">
              <a:rPr lang="it-IT" smtClean="0"/>
              <a:t>‹#›</a:t>
            </a:fld>
            <a:endParaRPr lang="it-IT"/>
          </a:p>
        </p:txBody>
      </p:sp>
    </p:spTree>
    <p:extLst>
      <p:ext uri="{BB962C8B-B14F-4D97-AF65-F5344CB8AC3E}">
        <p14:creationId xmlns:p14="http://schemas.microsoft.com/office/powerpoint/2010/main" val="1519342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1</a:t>
            </a:fld>
            <a:endParaRPr lang="it-IT"/>
          </a:p>
        </p:txBody>
      </p:sp>
    </p:spTree>
    <p:extLst>
      <p:ext uri="{BB962C8B-B14F-4D97-AF65-F5344CB8AC3E}">
        <p14:creationId xmlns:p14="http://schemas.microsoft.com/office/powerpoint/2010/main" val="32829329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227884D-8063-894A-9B96-2E8B250142EB}" type="slidenum">
              <a:rPr lang="it-IT" smtClean="0"/>
              <a:t>13</a:t>
            </a:fld>
            <a:endParaRPr lang="it-IT"/>
          </a:p>
        </p:txBody>
      </p:sp>
    </p:spTree>
    <p:extLst>
      <p:ext uri="{BB962C8B-B14F-4D97-AF65-F5344CB8AC3E}">
        <p14:creationId xmlns:p14="http://schemas.microsoft.com/office/powerpoint/2010/main" val="38574233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question on LCS-EN requires a bit of clarification:</a:t>
            </a:r>
          </a:p>
          <a:p>
            <a:endParaRPr lang="en-GB" dirty="0">
              <a:cs typeface="Calibri" panose="020F0502020204030204"/>
            </a:endParaRPr>
          </a:p>
          <a:p>
            <a:r>
              <a:rPr lang="en-GB" dirty="0">
                <a:cs typeface="Calibri" panose="020F0502020204030204"/>
              </a:rPr>
              <a:t>1) </a:t>
            </a:r>
            <a:r>
              <a:rPr lang="en-GB" b="1" dirty="0">
                <a:cs typeface="Calibri" panose="020F0502020204030204"/>
              </a:rPr>
              <a:t>Lack of resources </a:t>
            </a:r>
            <a:r>
              <a:rPr lang="en-GB" dirty="0">
                <a:cs typeface="Calibri" panose="020F0502020204030204"/>
              </a:rPr>
              <a:t>means either lack of direct access to good and services or lack of money to buy them…the rational is the same than for FS</a:t>
            </a:r>
          </a:p>
          <a:p>
            <a:endParaRPr lang="en-GB" dirty="0">
              <a:cs typeface="Calibri" panose="020F0502020204030204"/>
            </a:endParaRPr>
          </a:p>
          <a:p>
            <a:r>
              <a:rPr lang="en-GB" dirty="0">
                <a:cs typeface="Calibri" panose="020F0502020204030204"/>
              </a:rPr>
              <a:t>2) But what do we mean by </a:t>
            </a:r>
            <a:r>
              <a:rPr lang="en-GB" b="1" dirty="0">
                <a:cs typeface="Calibri" panose="020F0502020204030204"/>
              </a:rPr>
              <a:t>essential needs</a:t>
            </a:r>
            <a:r>
              <a:rPr lang="en-GB" dirty="0">
                <a:cs typeface="Calibri" panose="020F0502020204030204"/>
              </a:rPr>
              <a:t>? We have a general definition here, but as you can imagine, what is defined as ‘essential’ is somehow subjective and depends on the context, but typically refers to food, shelter, education, health services, etc. </a:t>
            </a:r>
          </a:p>
        </p:txBody>
      </p:sp>
      <p:sp>
        <p:nvSpPr>
          <p:cNvPr id="4" name="Slide Number Placeholder 3"/>
          <p:cNvSpPr>
            <a:spLocks noGrp="1"/>
          </p:cNvSpPr>
          <p:nvPr>
            <p:ph type="sldNum" sz="quarter" idx="5"/>
          </p:nvPr>
        </p:nvSpPr>
        <p:spPr/>
        <p:txBody>
          <a:bodyPr/>
          <a:lstStyle/>
          <a:p>
            <a:fld id="{C227884D-8063-894A-9B96-2E8B250142EB}" type="slidenum">
              <a:rPr lang="it-IT" smtClean="0"/>
              <a:t>14</a:t>
            </a:fld>
            <a:endParaRPr lang="it-IT"/>
          </a:p>
        </p:txBody>
      </p:sp>
    </p:spTree>
    <p:extLst>
      <p:ext uri="{BB962C8B-B14F-4D97-AF65-F5344CB8AC3E}">
        <p14:creationId xmlns:p14="http://schemas.microsoft.com/office/powerpoint/2010/main" val="26326060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 to the structure of the module, another difference of the EN version of the LCS module is that the module must include an additional final question asking the </a:t>
            </a:r>
            <a:r>
              <a:rPr lang="en-US" b="1" dirty="0"/>
              <a:t>main reasons </a:t>
            </a:r>
            <a:r>
              <a:rPr lang="en-US" dirty="0"/>
              <a:t>for adopting the strategies. We will come back to this later.</a:t>
            </a:r>
          </a:p>
        </p:txBody>
      </p:sp>
      <p:sp>
        <p:nvSpPr>
          <p:cNvPr id="4" name="Slide Number Placeholder 3"/>
          <p:cNvSpPr>
            <a:spLocks noGrp="1"/>
          </p:cNvSpPr>
          <p:nvPr>
            <p:ph type="sldNum" sz="quarter" idx="5"/>
          </p:nvPr>
        </p:nvSpPr>
        <p:spPr/>
        <p:txBody>
          <a:bodyPr/>
          <a:lstStyle/>
          <a:p>
            <a:fld id="{C227884D-8063-894A-9B96-2E8B250142EB}" type="slidenum">
              <a:rPr lang="it-IT" smtClean="0"/>
              <a:t>15</a:t>
            </a:fld>
            <a:endParaRPr lang="it-IT"/>
          </a:p>
        </p:txBody>
      </p:sp>
    </p:spTree>
    <p:extLst>
      <p:ext uri="{BB962C8B-B14F-4D97-AF65-F5344CB8AC3E}">
        <p14:creationId xmlns:p14="http://schemas.microsoft.com/office/powerpoint/2010/main" val="30290741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Codes are standard for questionnaire module design and analysis </a:t>
            </a:r>
          </a:p>
        </p:txBody>
      </p:sp>
      <p:sp>
        <p:nvSpPr>
          <p:cNvPr id="4" name="Slide Number Placeholder 3"/>
          <p:cNvSpPr>
            <a:spLocks noGrp="1"/>
          </p:cNvSpPr>
          <p:nvPr>
            <p:ph type="sldNum" sz="quarter" idx="5"/>
          </p:nvPr>
        </p:nvSpPr>
        <p:spPr/>
        <p:txBody>
          <a:bodyPr/>
          <a:lstStyle/>
          <a:p>
            <a:fld id="{C227884D-8063-894A-9B96-2E8B250142EB}" type="slidenum">
              <a:rPr lang="it-IT" smtClean="0"/>
              <a:t>16</a:t>
            </a:fld>
            <a:endParaRPr lang="it-IT"/>
          </a:p>
        </p:txBody>
      </p:sp>
    </p:spTree>
    <p:extLst>
      <p:ext uri="{BB962C8B-B14F-4D97-AF65-F5344CB8AC3E}">
        <p14:creationId xmlns:p14="http://schemas.microsoft.com/office/powerpoint/2010/main" val="898963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227884D-8063-894A-9B96-2E8B250142EB}" type="slidenum">
              <a:rPr lang="it-IT" smtClean="0"/>
              <a:t>21</a:t>
            </a:fld>
            <a:endParaRPr lang="it-IT"/>
          </a:p>
        </p:txBody>
      </p:sp>
    </p:spTree>
    <p:extLst>
      <p:ext uri="{BB962C8B-B14F-4D97-AF65-F5344CB8AC3E}">
        <p14:creationId xmlns:p14="http://schemas.microsoft.com/office/powerpoint/2010/main" val="11886155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22</a:t>
            </a:fld>
            <a:endParaRPr lang="it-IT"/>
          </a:p>
        </p:txBody>
      </p:sp>
    </p:spTree>
    <p:extLst>
      <p:ext uri="{BB962C8B-B14F-4D97-AF65-F5344CB8AC3E}">
        <p14:creationId xmlns:p14="http://schemas.microsoft.com/office/powerpoint/2010/main" val="25238586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**Mohamed**</a:t>
            </a:r>
          </a:p>
        </p:txBody>
      </p:sp>
      <p:sp>
        <p:nvSpPr>
          <p:cNvPr id="4" name="Slide Number Placeholder 3"/>
          <p:cNvSpPr>
            <a:spLocks noGrp="1"/>
          </p:cNvSpPr>
          <p:nvPr>
            <p:ph type="sldNum" sz="quarter" idx="5"/>
          </p:nvPr>
        </p:nvSpPr>
        <p:spPr/>
        <p:txBody>
          <a:bodyPr/>
          <a:lstStyle/>
          <a:p>
            <a:fld id="{C227884D-8063-894A-9B96-2E8B250142EB}" type="slidenum">
              <a:rPr lang="it-IT" smtClean="0"/>
              <a:t>23</a:t>
            </a:fld>
            <a:endParaRPr lang="it-IT"/>
          </a:p>
        </p:txBody>
      </p:sp>
    </p:spTree>
    <p:extLst>
      <p:ext uri="{BB962C8B-B14F-4D97-AF65-F5344CB8AC3E}">
        <p14:creationId xmlns:p14="http://schemas.microsoft.com/office/powerpoint/2010/main" val="33437065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24</a:t>
            </a:fld>
            <a:endParaRPr lang="it-IT"/>
          </a:p>
        </p:txBody>
      </p:sp>
    </p:spTree>
    <p:extLst>
      <p:ext uri="{BB962C8B-B14F-4D97-AF65-F5344CB8AC3E}">
        <p14:creationId xmlns:p14="http://schemas.microsoft.com/office/powerpoint/2010/main" val="29412521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25</a:t>
            </a:fld>
            <a:endParaRPr lang="it-IT"/>
          </a:p>
        </p:txBody>
      </p:sp>
    </p:spTree>
    <p:extLst>
      <p:ext uri="{BB962C8B-B14F-4D97-AF65-F5344CB8AC3E}">
        <p14:creationId xmlns:p14="http://schemas.microsoft.com/office/powerpoint/2010/main" val="41967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26</a:t>
            </a:fld>
            <a:endParaRPr lang="it-IT"/>
          </a:p>
        </p:txBody>
      </p:sp>
    </p:spTree>
    <p:extLst>
      <p:ext uri="{BB962C8B-B14F-4D97-AF65-F5344CB8AC3E}">
        <p14:creationId xmlns:p14="http://schemas.microsoft.com/office/powerpoint/2010/main" val="2476083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2</a:t>
            </a:fld>
            <a:endParaRPr lang="it-IT"/>
          </a:p>
        </p:txBody>
      </p:sp>
    </p:spTree>
    <p:extLst>
      <p:ext uri="{BB962C8B-B14F-4D97-AF65-F5344CB8AC3E}">
        <p14:creationId xmlns:p14="http://schemas.microsoft.com/office/powerpoint/2010/main" val="41895195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27</a:t>
            </a:fld>
            <a:endParaRPr lang="it-IT"/>
          </a:p>
        </p:txBody>
      </p:sp>
    </p:spTree>
    <p:extLst>
      <p:ext uri="{BB962C8B-B14F-4D97-AF65-F5344CB8AC3E}">
        <p14:creationId xmlns:p14="http://schemas.microsoft.com/office/powerpoint/2010/main" val="34112843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28</a:t>
            </a:fld>
            <a:endParaRPr lang="it-IT"/>
          </a:p>
        </p:txBody>
      </p:sp>
    </p:spTree>
    <p:extLst>
      <p:ext uri="{BB962C8B-B14F-4D97-AF65-F5344CB8AC3E}">
        <p14:creationId xmlns:p14="http://schemas.microsoft.com/office/powerpoint/2010/main" val="25976352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30</a:t>
            </a:fld>
            <a:endParaRPr lang="it-IT"/>
          </a:p>
        </p:txBody>
      </p:sp>
    </p:spTree>
    <p:extLst>
      <p:ext uri="{BB962C8B-B14F-4D97-AF65-F5344CB8AC3E}">
        <p14:creationId xmlns:p14="http://schemas.microsoft.com/office/powerpoint/2010/main" val="16683803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227884D-8063-894A-9B96-2E8B250142EB}" type="slidenum">
              <a:rPr lang="it-IT" smtClean="0"/>
              <a:t>32</a:t>
            </a:fld>
            <a:endParaRPr lang="it-IT"/>
          </a:p>
        </p:txBody>
      </p:sp>
    </p:spTree>
    <p:extLst>
      <p:ext uri="{BB962C8B-B14F-4D97-AF65-F5344CB8AC3E}">
        <p14:creationId xmlns:p14="http://schemas.microsoft.com/office/powerpoint/2010/main" val="2319262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Saving is that part of income which is not spent on current consumption. Saving - gradually putting money or gold aside, typically into a bank account. People generally save for a particular goal, like paying for a car, a down payment on a house, or any emergencies that might come up. It provides a person or a household with some financial security. </a:t>
            </a:r>
          </a:p>
          <a:p>
            <a:endParaRPr lang="en-US"/>
          </a:p>
          <a:p>
            <a:r>
              <a:rPr lang="en-US"/>
              <a:t>Income is </a:t>
            </a:r>
            <a:r>
              <a:rPr lang="en-US" b="0" i="0">
                <a:solidFill>
                  <a:srgbClr val="202124"/>
                </a:solidFill>
                <a:effectLst/>
                <a:latin typeface="arial" panose="020B0604020202020204" pitchFamily="34" charset="0"/>
              </a:rPr>
              <a:t>money received, especially on a regular or irregular basis, from work or through investments.</a:t>
            </a:r>
            <a:endParaRPr lang="ar-SY"/>
          </a:p>
          <a:p>
            <a:endParaRPr lang="ar-SY"/>
          </a:p>
        </p:txBody>
      </p:sp>
      <p:sp>
        <p:nvSpPr>
          <p:cNvPr id="4" name="Slide Number Placeholder 3"/>
          <p:cNvSpPr>
            <a:spLocks noGrp="1"/>
          </p:cNvSpPr>
          <p:nvPr>
            <p:ph type="sldNum" sz="quarter" idx="5"/>
          </p:nvPr>
        </p:nvSpPr>
        <p:spPr/>
        <p:txBody>
          <a:bodyPr/>
          <a:lstStyle/>
          <a:p>
            <a:fld id="{C227884D-8063-894A-9B96-2E8B250142EB}" type="slidenum">
              <a:rPr lang="it-IT" smtClean="0"/>
              <a:t>33</a:t>
            </a:fld>
            <a:endParaRPr lang="it-IT"/>
          </a:p>
        </p:txBody>
      </p:sp>
    </p:spTree>
    <p:extLst>
      <p:ext uri="{BB962C8B-B14F-4D97-AF65-F5344CB8AC3E}">
        <p14:creationId xmlns:p14="http://schemas.microsoft.com/office/powerpoint/2010/main" val="14064941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Y"/>
          </a:p>
        </p:txBody>
      </p:sp>
      <p:sp>
        <p:nvSpPr>
          <p:cNvPr id="4" name="Slide Number Placeholder 3"/>
          <p:cNvSpPr>
            <a:spLocks noGrp="1"/>
          </p:cNvSpPr>
          <p:nvPr>
            <p:ph type="sldNum" sz="quarter" idx="5"/>
          </p:nvPr>
        </p:nvSpPr>
        <p:spPr/>
        <p:txBody>
          <a:bodyPr/>
          <a:lstStyle/>
          <a:p>
            <a:fld id="{C227884D-8063-894A-9B96-2E8B250142EB}" type="slidenum">
              <a:rPr lang="it-IT" smtClean="0"/>
              <a:t>34</a:t>
            </a:fld>
            <a:endParaRPr lang="it-IT"/>
          </a:p>
        </p:txBody>
      </p:sp>
    </p:spTree>
    <p:extLst>
      <p:ext uri="{BB962C8B-B14F-4D97-AF65-F5344CB8AC3E}">
        <p14:creationId xmlns:p14="http://schemas.microsoft.com/office/powerpoint/2010/main" val="33524632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2C1674-2F3B-970F-3CF6-7B27E2FD9F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5B86CD-2D27-D6D2-E723-2C253D49ED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A75BC6-C634-B581-4EE4-34FD36C3DF0C}"/>
              </a:ext>
            </a:extLst>
          </p:cNvPr>
          <p:cNvSpPr>
            <a:spLocks noGrp="1"/>
          </p:cNvSpPr>
          <p:nvPr>
            <p:ph type="body" idx="1"/>
          </p:nvPr>
        </p:nvSpPr>
        <p:spPr/>
        <p:txBody>
          <a:bodyPr/>
          <a:lstStyle/>
          <a:p>
            <a:endParaRPr lang="en-US" dirty="0">
              <a:cs typeface="Calibri"/>
            </a:endParaRPr>
          </a:p>
        </p:txBody>
      </p:sp>
      <p:sp>
        <p:nvSpPr>
          <p:cNvPr id="4" name="Slide Number Placeholder 3">
            <a:extLst>
              <a:ext uri="{FF2B5EF4-FFF2-40B4-BE49-F238E27FC236}">
                <a16:creationId xmlns:a16="http://schemas.microsoft.com/office/drawing/2014/main" id="{46438C61-1DBE-C624-9C66-D178C93990D0}"/>
              </a:ext>
            </a:extLst>
          </p:cNvPr>
          <p:cNvSpPr>
            <a:spLocks noGrp="1"/>
          </p:cNvSpPr>
          <p:nvPr>
            <p:ph type="sldNum" sz="quarter" idx="5"/>
          </p:nvPr>
        </p:nvSpPr>
        <p:spPr/>
        <p:txBody>
          <a:bodyPr/>
          <a:lstStyle/>
          <a:p>
            <a:fld id="{C227884D-8063-894A-9B96-2E8B250142EB}" type="slidenum">
              <a:rPr lang="it-IT" smtClean="0"/>
              <a:t>36</a:t>
            </a:fld>
            <a:endParaRPr lang="it-IT"/>
          </a:p>
        </p:txBody>
      </p:sp>
    </p:spTree>
    <p:extLst>
      <p:ext uri="{BB962C8B-B14F-4D97-AF65-F5344CB8AC3E}">
        <p14:creationId xmlns:p14="http://schemas.microsoft.com/office/powerpoint/2010/main" val="37230514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 XLS Form is the Excel format of the content in a Survey questionnaire It contains all the questions and</a:t>
            </a:r>
          </a:p>
          <a:p>
            <a:r>
              <a:rPr lang="en-US"/>
              <a:t>the answer of each survey in chosen languages the skip logic and the rules that will inform the data</a:t>
            </a:r>
          </a:p>
          <a:p>
            <a:r>
              <a:rPr lang="en-US"/>
              <a:t>collection This allows transferring questions selected in the Survey Designer to online ODK tools for data</a:t>
            </a:r>
          </a:p>
          <a:p>
            <a:r>
              <a:rPr lang="en-US"/>
              <a:t>collection coded in a </a:t>
            </a:r>
            <a:r>
              <a:rPr lang="en-US" err="1"/>
              <a:t>standardised</a:t>
            </a:r>
            <a:r>
              <a:rPr lang="en-US"/>
              <a:t> way and facilitates data analysis following the data collection exercise</a:t>
            </a:r>
          </a:p>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38</a:t>
            </a:fld>
            <a:endParaRPr lang="it-IT"/>
          </a:p>
        </p:txBody>
      </p:sp>
    </p:spTree>
    <p:extLst>
      <p:ext uri="{BB962C8B-B14F-4D97-AF65-F5344CB8AC3E}">
        <p14:creationId xmlns:p14="http://schemas.microsoft.com/office/powerpoint/2010/main" val="5329791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a:solidFill>
                  <a:srgbClr val="000000"/>
                </a:solidFill>
                <a:latin typeface="Open Sans" panose="020B0606030504020204" pitchFamily="34" charset="0"/>
              </a:rPr>
              <a:t>The </a:t>
            </a:r>
            <a:r>
              <a:rPr lang="en-US" sz="1800" b="1" i="0" u="none" strike="noStrike" baseline="0">
                <a:solidFill>
                  <a:srgbClr val="096DB4"/>
                </a:solidFill>
                <a:latin typeface="Open Sans" panose="020B0606030504020204" pitchFamily="34" charset="0"/>
              </a:rPr>
              <a:t>Survey Designer </a:t>
            </a:r>
            <a:r>
              <a:rPr lang="en-US" sz="1800" b="0" i="0" u="none" strike="noStrike" baseline="0">
                <a:solidFill>
                  <a:srgbClr val="000000"/>
                </a:solidFill>
                <a:latin typeface="Open Sans" panose="020B0606030504020204" pitchFamily="34" charset="0"/>
              </a:rPr>
              <a:t>is WFP’s web-based tool that allows users to build tailored </a:t>
            </a:r>
            <a:r>
              <a:rPr lang="en-US" sz="1800" b="1" i="0" u="none" strike="noStrike" baseline="0">
                <a:solidFill>
                  <a:srgbClr val="000000"/>
                </a:solidFill>
                <a:latin typeface="Open Sans" panose="020B0606030504020204" pitchFamily="34" charset="0"/>
              </a:rPr>
              <a:t>assessment, monitoring, and market-based questionnaires </a:t>
            </a:r>
            <a:r>
              <a:rPr lang="en-US" sz="1800" b="0" i="0" u="none" strike="noStrike" baseline="0">
                <a:solidFill>
                  <a:srgbClr val="000000"/>
                </a:solidFill>
                <a:latin typeface="Open Sans" panose="020B0606030504020204" pitchFamily="34" charset="0"/>
              </a:rPr>
              <a:t>using standardized content in multiple languages. </a:t>
            </a:r>
            <a:endParaRPr lang="en-US" b="0"/>
          </a:p>
        </p:txBody>
      </p:sp>
      <p:sp>
        <p:nvSpPr>
          <p:cNvPr id="4" name="Slide Number Placeholder 3"/>
          <p:cNvSpPr>
            <a:spLocks noGrp="1"/>
          </p:cNvSpPr>
          <p:nvPr>
            <p:ph type="sldNum" sz="quarter" idx="5"/>
          </p:nvPr>
        </p:nvSpPr>
        <p:spPr/>
        <p:txBody>
          <a:bodyPr/>
          <a:lstStyle/>
          <a:p>
            <a:fld id="{C227884D-8063-894A-9B96-2E8B250142EB}" type="slidenum">
              <a:rPr lang="it-IT" smtClean="0"/>
              <a:t>39</a:t>
            </a:fld>
            <a:endParaRPr lang="it-IT"/>
          </a:p>
        </p:txBody>
      </p:sp>
    </p:spTree>
    <p:extLst>
      <p:ext uri="{BB962C8B-B14F-4D97-AF65-F5344CB8AC3E}">
        <p14:creationId xmlns:p14="http://schemas.microsoft.com/office/powerpoint/2010/main" val="21587851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40</a:t>
            </a:fld>
            <a:endParaRPr lang="it-IT"/>
          </a:p>
        </p:txBody>
      </p:sp>
    </p:spTree>
    <p:extLst>
      <p:ext uri="{BB962C8B-B14F-4D97-AF65-F5344CB8AC3E}">
        <p14:creationId xmlns:p14="http://schemas.microsoft.com/office/powerpoint/2010/main" val="2257185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3</a:t>
            </a:fld>
            <a:endParaRPr lang="it-IT"/>
          </a:p>
        </p:txBody>
      </p:sp>
    </p:spTree>
    <p:extLst>
      <p:ext uri="{BB962C8B-B14F-4D97-AF65-F5344CB8AC3E}">
        <p14:creationId xmlns:p14="http://schemas.microsoft.com/office/powerpoint/2010/main" val="6916240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**Mohamed**</a:t>
            </a:r>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41</a:t>
            </a:fld>
            <a:endParaRPr lang="it-IT"/>
          </a:p>
        </p:txBody>
      </p:sp>
    </p:spTree>
    <p:extLst>
      <p:ext uri="{BB962C8B-B14F-4D97-AF65-F5344CB8AC3E}">
        <p14:creationId xmlns:p14="http://schemas.microsoft.com/office/powerpoint/2010/main" val="41107846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227884D-8063-894A-9B96-2E8B250142EB}" type="slidenum">
              <a:rPr lang="it-IT" smtClean="0"/>
              <a:t>42</a:t>
            </a:fld>
            <a:endParaRPr lang="it-IT"/>
          </a:p>
        </p:txBody>
      </p:sp>
    </p:spTree>
    <p:extLst>
      <p:ext uri="{BB962C8B-B14F-4D97-AF65-F5344CB8AC3E}">
        <p14:creationId xmlns:p14="http://schemas.microsoft.com/office/powerpoint/2010/main" val="5704712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43</a:t>
            </a:fld>
            <a:endParaRPr lang="it-IT"/>
          </a:p>
        </p:txBody>
      </p:sp>
    </p:spTree>
    <p:extLst>
      <p:ext uri="{BB962C8B-B14F-4D97-AF65-F5344CB8AC3E}">
        <p14:creationId xmlns:p14="http://schemas.microsoft.com/office/powerpoint/2010/main" val="31653813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**Mohamed**</a:t>
            </a:r>
          </a:p>
        </p:txBody>
      </p:sp>
      <p:sp>
        <p:nvSpPr>
          <p:cNvPr id="4" name="Slide Number Placeholder 3"/>
          <p:cNvSpPr>
            <a:spLocks noGrp="1"/>
          </p:cNvSpPr>
          <p:nvPr>
            <p:ph type="sldNum" sz="quarter" idx="5"/>
          </p:nvPr>
        </p:nvSpPr>
        <p:spPr/>
        <p:txBody>
          <a:bodyPr/>
          <a:lstStyle/>
          <a:p>
            <a:fld id="{C227884D-8063-894A-9B96-2E8B250142EB}" type="slidenum">
              <a:rPr lang="it-IT" smtClean="0"/>
              <a:t>44</a:t>
            </a:fld>
            <a:endParaRPr lang="it-IT"/>
          </a:p>
        </p:txBody>
      </p:sp>
    </p:spTree>
    <p:extLst>
      <p:ext uri="{BB962C8B-B14F-4D97-AF65-F5344CB8AC3E}">
        <p14:creationId xmlns:p14="http://schemas.microsoft.com/office/powerpoint/2010/main" val="8684499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**Mohamed**</a:t>
            </a:r>
          </a:p>
        </p:txBody>
      </p:sp>
      <p:sp>
        <p:nvSpPr>
          <p:cNvPr id="4" name="Slide Number Placeholder 3"/>
          <p:cNvSpPr>
            <a:spLocks noGrp="1"/>
          </p:cNvSpPr>
          <p:nvPr>
            <p:ph type="sldNum" sz="quarter" idx="5"/>
          </p:nvPr>
        </p:nvSpPr>
        <p:spPr/>
        <p:txBody>
          <a:bodyPr/>
          <a:lstStyle/>
          <a:p>
            <a:fld id="{C227884D-8063-894A-9B96-2E8B250142EB}" type="slidenum">
              <a:rPr lang="it-IT" smtClean="0"/>
              <a:t>45</a:t>
            </a:fld>
            <a:endParaRPr lang="it-IT"/>
          </a:p>
        </p:txBody>
      </p:sp>
    </p:spTree>
    <p:extLst>
      <p:ext uri="{BB962C8B-B14F-4D97-AF65-F5344CB8AC3E}">
        <p14:creationId xmlns:p14="http://schemas.microsoft.com/office/powerpoint/2010/main" val="993592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47</a:t>
            </a:fld>
            <a:endParaRPr lang="it-IT"/>
          </a:p>
        </p:txBody>
      </p:sp>
    </p:spTree>
    <p:extLst>
      <p:ext uri="{BB962C8B-B14F-4D97-AF65-F5344CB8AC3E}">
        <p14:creationId xmlns:p14="http://schemas.microsoft.com/office/powerpoint/2010/main" val="37655912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48</a:t>
            </a:fld>
            <a:endParaRPr lang="it-IT"/>
          </a:p>
        </p:txBody>
      </p:sp>
    </p:spTree>
    <p:extLst>
      <p:ext uri="{BB962C8B-B14F-4D97-AF65-F5344CB8AC3E}">
        <p14:creationId xmlns:p14="http://schemas.microsoft.com/office/powerpoint/2010/main" val="42868323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49</a:t>
            </a:fld>
            <a:endParaRPr lang="it-IT"/>
          </a:p>
        </p:txBody>
      </p:sp>
    </p:spTree>
    <p:extLst>
      <p:ext uri="{BB962C8B-B14F-4D97-AF65-F5344CB8AC3E}">
        <p14:creationId xmlns:p14="http://schemas.microsoft.com/office/powerpoint/2010/main" val="6893322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Let’s talk about the calculation per se now….and let’s start by clarifying something very important…</a:t>
            </a:r>
          </a:p>
          <a:p>
            <a:endParaRPr lang="en-US">
              <a:cs typeface="Calibri"/>
            </a:endParaRPr>
          </a:p>
          <a:p>
            <a:r>
              <a:rPr lang="en-US">
                <a:cs typeface="Calibri"/>
              </a:rPr>
              <a:t>…</a:t>
            </a:r>
          </a:p>
          <a:p>
            <a:endParaRPr lang="en-US">
              <a:cs typeface="Calibri"/>
            </a:endParaRPr>
          </a:p>
          <a:p>
            <a:r>
              <a:rPr lang="en-US">
                <a:cs typeface="Calibri"/>
              </a:rPr>
              <a:t>So how do you choose within each level? …</a:t>
            </a:r>
          </a:p>
        </p:txBody>
      </p:sp>
      <p:sp>
        <p:nvSpPr>
          <p:cNvPr id="4" name="Slide Number Placeholder 3"/>
          <p:cNvSpPr>
            <a:spLocks noGrp="1"/>
          </p:cNvSpPr>
          <p:nvPr>
            <p:ph type="sldNum" sz="quarter" idx="5"/>
          </p:nvPr>
        </p:nvSpPr>
        <p:spPr/>
        <p:txBody>
          <a:bodyPr/>
          <a:lstStyle/>
          <a:p>
            <a:fld id="{C227884D-8063-894A-9B96-2E8B250142EB}" type="slidenum">
              <a:rPr lang="it-IT" smtClean="0"/>
              <a:t>50</a:t>
            </a:fld>
            <a:endParaRPr lang="it-IT"/>
          </a:p>
        </p:txBody>
      </p:sp>
    </p:spTree>
    <p:extLst>
      <p:ext uri="{BB962C8B-B14F-4D97-AF65-F5344CB8AC3E}">
        <p14:creationId xmlns:p14="http://schemas.microsoft.com/office/powerpoint/2010/main" val="6567287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a household responds with “No, because we already sold those assets or have engaged in this activity within the last 12 months and cannot continue to” to a strategy, that household is considered to have experienced that strategy. Conversely, if a household responds with “No because we did not need to” or “Not applicable (don’t have access to this strategy)”, then the household is considered to not have experienced that particular strategy. </a:t>
            </a:r>
            <a:endParaRPr lang="en-US">
              <a:cs typeface="Calibri"/>
            </a:endParaRPr>
          </a:p>
        </p:txBody>
      </p:sp>
      <p:sp>
        <p:nvSpPr>
          <p:cNvPr id="4" name="Slide Number Placeholder 3"/>
          <p:cNvSpPr>
            <a:spLocks noGrp="1"/>
          </p:cNvSpPr>
          <p:nvPr>
            <p:ph type="sldNum" sz="quarter" idx="5"/>
          </p:nvPr>
        </p:nvSpPr>
        <p:spPr/>
        <p:txBody>
          <a:bodyPr/>
          <a:lstStyle/>
          <a:p>
            <a:fld id="{C227884D-8063-894A-9B96-2E8B250142EB}" type="slidenum">
              <a:rPr lang="it-IT" smtClean="0"/>
              <a:t>51</a:t>
            </a:fld>
            <a:endParaRPr lang="it-IT"/>
          </a:p>
        </p:txBody>
      </p:sp>
    </p:spTree>
    <p:extLst>
      <p:ext uri="{BB962C8B-B14F-4D97-AF65-F5344CB8AC3E}">
        <p14:creationId xmlns:p14="http://schemas.microsoft.com/office/powerpoint/2010/main" val="656728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227884D-8063-894A-9B96-2E8B250142EB}" type="slidenum">
              <a:rPr lang="it-IT" smtClean="0"/>
              <a:t>5</a:t>
            </a:fld>
            <a:endParaRPr lang="it-IT"/>
          </a:p>
        </p:txBody>
      </p:sp>
    </p:spTree>
    <p:extLst>
      <p:ext uri="{BB962C8B-B14F-4D97-AF65-F5344CB8AC3E}">
        <p14:creationId xmlns:p14="http://schemas.microsoft.com/office/powerpoint/2010/main" val="38238325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52</a:t>
            </a:fld>
            <a:endParaRPr lang="it-IT"/>
          </a:p>
        </p:txBody>
      </p:sp>
    </p:spTree>
    <p:extLst>
      <p:ext uri="{BB962C8B-B14F-4D97-AF65-F5344CB8AC3E}">
        <p14:creationId xmlns:p14="http://schemas.microsoft.com/office/powerpoint/2010/main" val="31348376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54</a:t>
            </a:fld>
            <a:endParaRPr lang="it-IT"/>
          </a:p>
        </p:txBody>
      </p:sp>
    </p:spTree>
    <p:extLst>
      <p:ext uri="{BB962C8B-B14F-4D97-AF65-F5344CB8AC3E}">
        <p14:creationId xmlns:p14="http://schemas.microsoft.com/office/powerpoint/2010/main" val="32735000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55</a:t>
            </a:fld>
            <a:endParaRPr lang="it-IT"/>
          </a:p>
        </p:txBody>
      </p:sp>
    </p:spTree>
    <p:extLst>
      <p:ext uri="{BB962C8B-B14F-4D97-AF65-F5344CB8AC3E}">
        <p14:creationId xmlns:p14="http://schemas.microsoft.com/office/powerpoint/2010/main" val="125684894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57</a:t>
            </a:fld>
            <a:endParaRPr lang="it-IT"/>
          </a:p>
        </p:txBody>
      </p:sp>
    </p:spTree>
    <p:extLst>
      <p:ext uri="{BB962C8B-B14F-4D97-AF65-F5344CB8AC3E}">
        <p14:creationId xmlns:p14="http://schemas.microsoft.com/office/powerpoint/2010/main" val="87644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60" dirty="0"/>
              <a:t>Last point: At an early onset of an emergency, households tend to resort to shorter-term consumption-based coping strategies to overcome immediate challenges in food shortages. If the situation persists, households begin seeking other outlets to meet their basic food or other essential needs. LCS indicators specifically aim at capturing these behaviors.</a:t>
            </a:r>
          </a:p>
          <a:p>
            <a:endParaRPr lang="en-GB" dirty="0"/>
          </a:p>
        </p:txBody>
      </p:sp>
      <p:sp>
        <p:nvSpPr>
          <p:cNvPr id="4" name="Slide Number Placeholder 3"/>
          <p:cNvSpPr>
            <a:spLocks noGrp="1"/>
          </p:cNvSpPr>
          <p:nvPr>
            <p:ph type="sldNum" sz="quarter" idx="5"/>
          </p:nvPr>
        </p:nvSpPr>
        <p:spPr/>
        <p:txBody>
          <a:bodyPr/>
          <a:lstStyle/>
          <a:p>
            <a:fld id="{C227884D-8063-894A-9B96-2E8B250142EB}" type="slidenum">
              <a:rPr lang="it-IT" smtClean="0"/>
              <a:t>6</a:t>
            </a:fld>
            <a:endParaRPr lang="it-IT"/>
          </a:p>
        </p:txBody>
      </p:sp>
    </p:spTree>
    <p:extLst>
      <p:ext uri="{BB962C8B-B14F-4D97-AF65-F5344CB8AC3E}">
        <p14:creationId xmlns:p14="http://schemas.microsoft.com/office/powerpoint/2010/main" val="264874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7</a:t>
            </a:fld>
            <a:endParaRPr lang="it-IT"/>
          </a:p>
        </p:txBody>
      </p:sp>
    </p:spTree>
    <p:extLst>
      <p:ext uri="{BB962C8B-B14F-4D97-AF65-F5344CB8AC3E}">
        <p14:creationId xmlns:p14="http://schemas.microsoft.com/office/powerpoint/2010/main" val="206057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2700"/>
              </a:lnSpc>
              <a:buFont typeface="Wingdings" panose="05000000000000000000" pitchFamily="2" charset="2"/>
              <a:buChar char="v"/>
            </a:pPr>
            <a:r>
              <a:rPr lang="en-US" sz="1200" spc="60" dirty="0">
                <a:latin typeface="Open Sans"/>
                <a:ea typeface="Open Sans"/>
                <a:cs typeface="Open Sans"/>
              </a:rPr>
              <a:t>The LCS-EN can be used in a range of ways, including for </a:t>
            </a:r>
            <a:r>
              <a:rPr lang="en-US" sz="1200" spc="60" dirty="0" err="1">
                <a:latin typeface="Open Sans"/>
                <a:ea typeface="Open Sans"/>
                <a:cs typeface="Open Sans"/>
              </a:rPr>
              <a:t>programme</a:t>
            </a:r>
            <a:r>
              <a:rPr lang="en-US" sz="1200" spc="60" dirty="0">
                <a:latin typeface="Open Sans"/>
                <a:ea typeface="Open Sans"/>
                <a:cs typeface="Open Sans"/>
              </a:rPr>
              <a:t> activity monitoring, determining the food security and vulnerability situation of a population, and population-level targeting.</a:t>
            </a:r>
          </a:p>
          <a:p>
            <a:pPr>
              <a:lnSpc>
                <a:spcPts val="2700"/>
              </a:lnSpc>
              <a:buFont typeface="Wingdings" panose="05000000000000000000" pitchFamily="2" charset="2"/>
              <a:buChar char="v"/>
            </a:pPr>
            <a:r>
              <a:rPr lang="en-US" sz="1200" spc="60" dirty="0">
                <a:latin typeface="Open Sans"/>
                <a:ea typeface="Open Sans"/>
                <a:cs typeface="Open Sans"/>
              </a:rPr>
              <a:t>The LCS-EN is used to classify households according to their vulnerability to meet essential needs in the ENA vulnerability classification method.</a:t>
            </a:r>
          </a:p>
          <a:p>
            <a:pPr>
              <a:lnSpc>
                <a:spcPts val="2700"/>
              </a:lnSpc>
              <a:buFont typeface="Wingdings" panose="05000000000000000000" pitchFamily="2" charset="2"/>
              <a:buChar char="v"/>
            </a:pPr>
            <a:r>
              <a:rPr lang="en-US" sz="1200" spc="60" dirty="0">
                <a:latin typeface="Open Sans"/>
                <a:ea typeface="Open Sans"/>
                <a:cs typeface="Open Sans"/>
              </a:rPr>
              <a:t>The LCS-EN provides information on which gaps in essential needs drive the adoption of negative coping strategies.</a:t>
            </a:r>
            <a:endParaRPr lang="en-US" sz="1200" spc="6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fld id="{C227884D-8063-894A-9B96-2E8B250142EB}" type="slidenum">
              <a:rPr lang="it-IT" smtClean="0"/>
              <a:t>8</a:t>
            </a:fld>
            <a:endParaRPr lang="it-IT"/>
          </a:p>
        </p:txBody>
      </p:sp>
    </p:spTree>
    <p:extLst>
      <p:ext uri="{BB962C8B-B14F-4D97-AF65-F5344CB8AC3E}">
        <p14:creationId xmlns:p14="http://schemas.microsoft.com/office/powerpoint/2010/main" val="10257326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**Mohamed** </a:t>
            </a:r>
          </a:p>
          <a:p>
            <a:pPr>
              <a:defRPr/>
            </a:pPr>
            <a:endParaRPr lang="en-US"/>
          </a:p>
          <a:p>
            <a:pPr marL="0" marR="0" lvl="0" indent="0" algn="l" defTabSz="914400">
              <a:lnSpc>
                <a:spcPct val="100000"/>
              </a:lnSpc>
              <a:spcBef>
                <a:spcPts val="0"/>
              </a:spcBef>
              <a:spcAft>
                <a:spcPts val="0"/>
              </a:spcAft>
              <a:buClrTx/>
              <a:buSzTx/>
              <a:buFontTx/>
              <a:buNone/>
              <a:tabLst/>
              <a:defRPr/>
            </a:pPr>
            <a:r>
              <a:rPr lang="en-US" sz="1200" kern="1200">
                <a:solidFill>
                  <a:schemeClr val="tx1"/>
                </a:solidFill>
                <a:latin typeface="+mn-lt"/>
                <a:ea typeface="+mn-ea"/>
                <a:cs typeface="+mn-cs"/>
              </a:rPr>
              <a:t>This involves longer-term alteration of income-earning or food production patterns and one-off responses such as asset sales.</a:t>
            </a:r>
            <a:endParaRPr lang="en-US">
              <a:cs typeface="Calibri" panose="020F0502020204030204"/>
            </a:endParaRPr>
          </a:p>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9</a:t>
            </a:fld>
            <a:endParaRPr lang="it-IT"/>
          </a:p>
        </p:txBody>
      </p:sp>
    </p:spTree>
    <p:extLst>
      <p:ext uri="{BB962C8B-B14F-4D97-AF65-F5344CB8AC3E}">
        <p14:creationId xmlns:p14="http://schemas.microsoft.com/office/powerpoint/2010/main" val="18945689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10</a:t>
            </a:fld>
            <a:endParaRPr lang="it-IT"/>
          </a:p>
        </p:txBody>
      </p:sp>
    </p:spTree>
    <p:extLst>
      <p:ext uri="{BB962C8B-B14F-4D97-AF65-F5344CB8AC3E}">
        <p14:creationId xmlns:p14="http://schemas.microsoft.com/office/powerpoint/2010/main" val="18945689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Section Divider">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763591BB-DB01-D043-A519-067963333EAA}"/>
              </a:ext>
            </a:extLst>
          </p:cNvPr>
          <p:cNvPicPr>
            <a:picLocks noChangeAspect="1"/>
          </p:cNvPicPr>
          <p:nvPr/>
        </p:nvPicPr>
        <p:blipFill>
          <a:blip r:embed="rId2"/>
          <a:stretch>
            <a:fillRect/>
          </a:stretch>
        </p:blipFill>
        <p:spPr>
          <a:xfrm>
            <a:off x="10480232" y="643259"/>
            <a:ext cx="991329" cy="2648265"/>
          </a:xfrm>
          <a:prstGeom prst="rect">
            <a:avLst/>
          </a:prstGeom>
        </p:spPr>
      </p:pic>
    </p:spTree>
    <p:extLst>
      <p:ext uri="{BB962C8B-B14F-4D97-AF65-F5344CB8AC3E}">
        <p14:creationId xmlns:p14="http://schemas.microsoft.com/office/powerpoint/2010/main" val="153696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846311" y="664870"/>
            <a:ext cx="10542124" cy="1152000"/>
          </a:xfrm>
          <a:prstGeom prst="rect">
            <a:avLst/>
          </a:prstGeom>
        </p:spPr>
        <p:txBody>
          <a:bodyPr>
            <a:noAutofit/>
          </a:bodyPr>
          <a:lstStyle>
            <a:lvl1pPr marL="0" marR="0" indent="0" algn="l" defTabSz="914400" rtl="0" eaLnBrk="1" fontAlgn="auto" latinLnBrk="0" hangingPunct="1">
              <a:lnSpc>
                <a:spcPct val="90000"/>
              </a:lnSpc>
              <a:spcBef>
                <a:spcPct val="0"/>
              </a:spcBef>
              <a:spcAft>
                <a:spcPts val="0"/>
              </a:spcAft>
              <a:buClrTx/>
              <a:buSzTx/>
              <a:buFontTx/>
              <a:buNone/>
              <a:tabLst/>
              <a:defRPr b="1" i="0">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it-IT"/>
              <a:t>Click to </a:t>
            </a:r>
            <a:r>
              <a:rPr lang="it-IT" err="1"/>
              <a:t>insert</a:t>
            </a:r>
            <a:r>
              <a:rPr lang="it-IT"/>
              <a:t> </a:t>
            </a:r>
            <a:r>
              <a:rPr lang="it-IT" err="1"/>
              <a:t>title</a:t>
            </a:r>
            <a:endParaRPr lang="it-IT"/>
          </a:p>
        </p:txBody>
      </p:sp>
      <p:sp>
        <p:nvSpPr>
          <p:cNvPr id="3" name="Segnaposto contenuto 2"/>
          <p:cNvSpPr>
            <a:spLocks noGrp="1"/>
          </p:cNvSpPr>
          <p:nvPr>
            <p:ph idx="1" hasCustomPrompt="1"/>
          </p:nvPr>
        </p:nvSpPr>
        <p:spPr>
          <a:xfrm>
            <a:off x="846312" y="1919941"/>
            <a:ext cx="10542124" cy="4100053"/>
          </a:xfrm>
        </p:spPr>
        <p:txBody>
          <a:bodyPr>
            <a:noAutofit/>
          </a:bodyPr>
          <a:lstStyle>
            <a:lvl1pPr marL="342900" indent="-342900">
              <a:lnSpc>
                <a:spcPct val="100000"/>
              </a:lnSpc>
              <a:buClr>
                <a:srgbClr val="0070BA"/>
              </a:buClr>
              <a:buFont typeface="Arial" charset="0"/>
              <a:buChar char="•"/>
              <a:defRPr baseline="0"/>
            </a:lvl1pPr>
            <a:lvl2pPr marL="742950" indent="-285750">
              <a:lnSpc>
                <a:spcPct val="100000"/>
              </a:lnSpc>
              <a:buClr>
                <a:srgbClr val="0070BA"/>
              </a:buClr>
              <a:buFont typeface="Arial" charset="0"/>
              <a:buChar char="•"/>
              <a:defRPr baseline="0"/>
            </a:lvl2pPr>
            <a:lvl3pPr marL="1200150" indent="-285750">
              <a:lnSpc>
                <a:spcPct val="100000"/>
              </a:lnSpc>
              <a:buClr>
                <a:srgbClr val="0070BA"/>
              </a:buClr>
              <a:buFont typeface="Arial" charset="0"/>
              <a:buChar char="•"/>
              <a:defRPr baseline="0"/>
            </a:lvl3pPr>
            <a:lvl4pPr marL="1657350" indent="-285750">
              <a:lnSpc>
                <a:spcPct val="100000"/>
              </a:lnSpc>
              <a:buClr>
                <a:srgbClr val="0070BA"/>
              </a:buClr>
              <a:buFont typeface="Arial" charset="0"/>
              <a:buChar char="•"/>
              <a:defRPr/>
            </a:lvl4pPr>
            <a:lvl5pPr marL="2114550" indent="-285750">
              <a:lnSpc>
                <a:spcPct val="100000"/>
              </a:lnSpc>
              <a:buClr>
                <a:srgbClr val="0070BA"/>
              </a:buClr>
              <a:buFont typeface="Arial" charset="0"/>
              <a:buChar char="•"/>
              <a:defRPr/>
            </a:lvl5pPr>
          </a:lstStyle>
          <a:p>
            <a:pPr lvl="0"/>
            <a:r>
              <a:rPr lang="it-IT"/>
              <a:t>Click to </a:t>
            </a:r>
            <a:r>
              <a:rPr lang="it-IT" err="1"/>
              <a:t>insert</a:t>
            </a:r>
            <a:r>
              <a:rPr lang="it-IT"/>
              <a:t> </a:t>
            </a:r>
            <a:r>
              <a:rPr lang="it-IT" err="1"/>
              <a:t>tex</a:t>
            </a:r>
            <a:endParaRPr lang="it-IT"/>
          </a:p>
          <a:p>
            <a:pPr lvl="1"/>
            <a:r>
              <a:rPr lang="it-IT"/>
              <a:t>Second </a:t>
            </a:r>
            <a:r>
              <a:rPr lang="it-IT" err="1"/>
              <a:t>level</a:t>
            </a:r>
            <a:endParaRPr lang="it-IT"/>
          </a:p>
          <a:p>
            <a:pPr lvl="2"/>
            <a:r>
              <a:rPr lang="it-IT"/>
              <a:t>Third </a:t>
            </a:r>
            <a:r>
              <a:rPr lang="it-IT" err="1"/>
              <a:t>level</a:t>
            </a:r>
            <a:endParaRPr lang="it-IT"/>
          </a:p>
          <a:p>
            <a:pPr lvl="3"/>
            <a:r>
              <a:rPr lang="it-IT" err="1"/>
              <a:t>Fourth</a:t>
            </a:r>
            <a:r>
              <a:rPr lang="it-IT"/>
              <a:t> </a:t>
            </a:r>
            <a:r>
              <a:rPr lang="it-IT" err="1"/>
              <a:t>level</a:t>
            </a:r>
            <a:endParaRPr lang="it-IT"/>
          </a:p>
          <a:p>
            <a:pPr lvl="4"/>
            <a:r>
              <a:rPr lang="it-IT" err="1"/>
              <a:t>Fifth</a:t>
            </a:r>
            <a:r>
              <a:rPr lang="it-IT"/>
              <a:t> </a:t>
            </a:r>
            <a:r>
              <a:rPr lang="it-IT" err="1"/>
              <a:t>level</a:t>
            </a:r>
            <a:endParaRPr lang="it-IT"/>
          </a:p>
        </p:txBody>
      </p:sp>
      <p:sp>
        <p:nvSpPr>
          <p:cNvPr id="6" name="Segnaposto numero diapositiva 5"/>
          <p:cNvSpPr>
            <a:spLocks noGrp="1"/>
          </p:cNvSpPr>
          <p:nvPr>
            <p:ph type="sldNum" sz="quarter" idx="12"/>
          </p:nvPr>
        </p:nvSpPr>
        <p:spPr>
          <a:xfrm>
            <a:off x="10398482" y="6055012"/>
            <a:ext cx="1027267" cy="365125"/>
          </a:xfrm>
        </p:spPr>
        <p:txBody>
          <a:bodyPr/>
          <a:lstStyle/>
          <a:p>
            <a:fld id="{2026EB2A-1F26-4143-92A6-3B752CD465DB}" type="slidenum">
              <a:rPr lang="it-IT" smtClean="0"/>
              <a:t>‹#›</a:t>
            </a:fld>
            <a:endParaRPr lang="it-IT"/>
          </a:p>
        </p:txBody>
      </p:sp>
      <p:pic>
        <p:nvPicPr>
          <p:cNvPr id="7" name="Immagine 6"/>
          <p:cNvPicPr>
            <a:picLocks noChangeAspect="1"/>
          </p:cNvPicPr>
          <p:nvPr/>
        </p:nvPicPr>
        <p:blipFill>
          <a:blip r:embed="rId2"/>
          <a:srcRect/>
          <a:stretch/>
        </p:blipFill>
        <p:spPr>
          <a:xfrm>
            <a:off x="503066" y="5663048"/>
            <a:ext cx="1625642" cy="797675"/>
          </a:xfrm>
          <a:prstGeom prst="rect">
            <a:avLst/>
          </a:prstGeom>
        </p:spPr>
      </p:pic>
    </p:spTree>
    <p:extLst>
      <p:ext uri="{BB962C8B-B14F-4D97-AF65-F5344CB8AC3E}">
        <p14:creationId xmlns:p14="http://schemas.microsoft.com/office/powerpoint/2010/main" val="2145421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olo e contenuto">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a:xfrm>
            <a:off x="10398482" y="6055012"/>
            <a:ext cx="1027267" cy="365125"/>
          </a:xfrm>
        </p:spPr>
        <p:txBody>
          <a:bodyPr/>
          <a:lstStyle/>
          <a:p>
            <a:fld id="{2026EB2A-1F26-4143-92A6-3B752CD465DB}" type="slidenum">
              <a:rPr lang="it-IT" smtClean="0"/>
              <a:t>‹#›</a:t>
            </a:fld>
            <a:endParaRPr lang="it-IT"/>
          </a:p>
        </p:txBody>
      </p:sp>
      <p:pic>
        <p:nvPicPr>
          <p:cNvPr id="7" name="Immagine 6"/>
          <p:cNvPicPr>
            <a:picLocks noChangeAspect="1"/>
          </p:cNvPicPr>
          <p:nvPr/>
        </p:nvPicPr>
        <p:blipFill>
          <a:blip r:embed="rId2"/>
          <a:srcRect/>
          <a:stretch/>
        </p:blipFill>
        <p:spPr>
          <a:xfrm>
            <a:off x="503066" y="5663048"/>
            <a:ext cx="1625642" cy="797675"/>
          </a:xfrm>
          <a:prstGeom prst="rect">
            <a:avLst/>
          </a:prstGeom>
        </p:spPr>
      </p:pic>
    </p:spTree>
    <p:extLst>
      <p:ext uri="{BB962C8B-B14F-4D97-AF65-F5344CB8AC3E}">
        <p14:creationId xmlns:p14="http://schemas.microsoft.com/office/powerpoint/2010/main" val="3407099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ue contenuti">
    <p:spTree>
      <p:nvGrpSpPr>
        <p:cNvPr id="1" name=""/>
        <p:cNvGrpSpPr/>
        <p:nvPr/>
      </p:nvGrpSpPr>
      <p:grpSpPr>
        <a:xfrm>
          <a:off x="0" y="0"/>
          <a:ext cx="0" cy="0"/>
          <a:chOff x="0" y="0"/>
          <a:chExt cx="0" cy="0"/>
        </a:xfrm>
      </p:grpSpPr>
      <p:sp>
        <p:nvSpPr>
          <p:cNvPr id="3" name="Segnaposto contenuto 2"/>
          <p:cNvSpPr>
            <a:spLocks noGrp="1"/>
          </p:cNvSpPr>
          <p:nvPr>
            <p:ph sz="half" idx="1" hasCustomPrompt="1"/>
          </p:nvPr>
        </p:nvSpPr>
        <p:spPr>
          <a:xfrm>
            <a:off x="539999" y="1795071"/>
            <a:ext cx="5460945" cy="4100053"/>
          </a:xfrm>
        </p:spPr>
        <p:txBody>
          <a:bodyPr>
            <a:noAutofit/>
          </a:bodyPr>
          <a:lstStyle>
            <a:lvl1pPr marL="228600" indent="-228600">
              <a:lnSpc>
                <a:spcPct val="100000"/>
              </a:lnSpc>
              <a:buClr>
                <a:srgbClr val="0070BA"/>
              </a:buClr>
              <a:buFont typeface="Arial" charset="0"/>
              <a:buChar char="•"/>
              <a:defRPr sz="1800" spc="60" baseline="0"/>
            </a:lvl1pPr>
            <a:lvl2pPr marL="685800" indent="-228600">
              <a:lnSpc>
                <a:spcPct val="100000"/>
              </a:lnSpc>
              <a:buClr>
                <a:srgbClr val="0070BA"/>
              </a:buClr>
              <a:buFont typeface="Arial" charset="0"/>
              <a:buChar char="•"/>
              <a:defRPr sz="1600" spc="60" baseline="0"/>
            </a:lvl2pPr>
            <a:lvl3pPr marL="1143000" indent="-228600">
              <a:lnSpc>
                <a:spcPct val="100000"/>
              </a:lnSpc>
              <a:buClr>
                <a:srgbClr val="0070BA"/>
              </a:buClr>
              <a:buFont typeface="Arial" charset="0"/>
              <a:buChar char="•"/>
              <a:defRPr sz="1400" spc="60" baseline="0"/>
            </a:lvl3pPr>
            <a:lvl4pPr marL="1600200" indent="-228600">
              <a:lnSpc>
                <a:spcPct val="100000"/>
              </a:lnSpc>
              <a:buClr>
                <a:srgbClr val="0070BA"/>
              </a:buClr>
              <a:buFont typeface="Arial" charset="0"/>
              <a:buChar char="•"/>
              <a:defRPr sz="1200" spc="60" baseline="0"/>
            </a:lvl4pPr>
            <a:lvl5pPr marL="2057400" indent="-228600">
              <a:lnSpc>
                <a:spcPct val="100000"/>
              </a:lnSpc>
              <a:buClr>
                <a:srgbClr val="0070BA"/>
              </a:buClr>
              <a:buFont typeface="Arial" charset="0"/>
              <a:buChar char="•"/>
              <a:defRPr sz="1200" spc="60" baseline="0"/>
            </a:lvl5pPr>
          </a:lstStyle>
          <a:p>
            <a:pPr lvl="0"/>
            <a:r>
              <a:rPr lang="it-IT"/>
              <a:t>Click to </a:t>
            </a:r>
            <a:r>
              <a:rPr lang="it-IT" err="1"/>
              <a:t>insert</a:t>
            </a:r>
            <a:r>
              <a:rPr lang="it-IT"/>
              <a:t> </a:t>
            </a:r>
            <a:r>
              <a:rPr lang="it-IT" err="1"/>
              <a:t>tex</a:t>
            </a:r>
            <a:endParaRPr lang="it-IT"/>
          </a:p>
          <a:p>
            <a:pPr lvl="1"/>
            <a:r>
              <a:rPr lang="it-IT"/>
              <a:t>Second </a:t>
            </a:r>
            <a:r>
              <a:rPr lang="it-IT" err="1"/>
              <a:t>level</a:t>
            </a:r>
            <a:endParaRPr lang="it-IT"/>
          </a:p>
          <a:p>
            <a:pPr lvl="2"/>
            <a:r>
              <a:rPr lang="it-IT"/>
              <a:t>Third </a:t>
            </a:r>
            <a:r>
              <a:rPr lang="it-IT" err="1"/>
              <a:t>level</a:t>
            </a:r>
            <a:endParaRPr lang="it-IT"/>
          </a:p>
          <a:p>
            <a:pPr lvl="3"/>
            <a:r>
              <a:rPr lang="it-IT" err="1"/>
              <a:t>Fourth</a:t>
            </a:r>
            <a:r>
              <a:rPr lang="it-IT"/>
              <a:t> </a:t>
            </a:r>
            <a:r>
              <a:rPr lang="it-IT" err="1"/>
              <a:t>level</a:t>
            </a:r>
            <a:endParaRPr lang="it-IT"/>
          </a:p>
          <a:p>
            <a:pPr lvl="4"/>
            <a:r>
              <a:rPr lang="it-IT" err="1"/>
              <a:t>Fifth</a:t>
            </a:r>
            <a:r>
              <a:rPr lang="it-IT"/>
              <a:t> </a:t>
            </a:r>
            <a:r>
              <a:rPr lang="it-IT" err="1"/>
              <a:t>level</a:t>
            </a:r>
            <a:endParaRPr lang="it-IT"/>
          </a:p>
        </p:txBody>
      </p:sp>
      <p:sp>
        <p:nvSpPr>
          <p:cNvPr id="4" name="Segnaposto contenuto 3"/>
          <p:cNvSpPr>
            <a:spLocks noGrp="1"/>
          </p:cNvSpPr>
          <p:nvPr>
            <p:ph sz="half" idx="2" hasCustomPrompt="1"/>
          </p:nvPr>
        </p:nvSpPr>
        <p:spPr>
          <a:xfrm>
            <a:off x="6078019" y="1795071"/>
            <a:ext cx="5513982" cy="4100053"/>
          </a:xfrm>
        </p:spPr>
        <p:txBody>
          <a:bodyPr>
            <a:noAutofit/>
          </a:bodyPr>
          <a:lstStyle>
            <a:lvl1pPr marL="228600" indent="-228600">
              <a:lnSpc>
                <a:spcPct val="100000"/>
              </a:lnSpc>
              <a:buClr>
                <a:srgbClr val="0070BA"/>
              </a:buClr>
              <a:buFont typeface="Arial" charset="0"/>
              <a:buChar char="•"/>
              <a:defRPr/>
            </a:lvl1pPr>
            <a:lvl2pPr marL="685800" indent="-228600">
              <a:lnSpc>
                <a:spcPct val="100000"/>
              </a:lnSpc>
              <a:buClr>
                <a:srgbClr val="0070BA"/>
              </a:buClr>
              <a:buFont typeface="Arial" charset="0"/>
              <a:buChar char="•"/>
              <a:defRPr/>
            </a:lvl2pPr>
            <a:lvl3pPr marL="1143000" indent="-228600">
              <a:lnSpc>
                <a:spcPct val="100000"/>
              </a:lnSpc>
              <a:buClr>
                <a:srgbClr val="0070BA"/>
              </a:buClr>
              <a:buFont typeface="Arial" charset="0"/>
              <a:buChar char="•"/>
              <a:defRPr/>
            </a:lvl3pPr>
            <a:lvl4pPr marL="1600200" indent="-228600">
              <a:lnSpc>
                <a:spcPct val="100000"/>
              </a:lnSpc>
              <a:buClr>
                <a:srgbClr val="0070BA"/>
              </a:buClr>
              <a:buFont typeface="Arial" charset="0"/>
              <a:buChar char="•"/>
              <a:defRPr/>
            </a:lvl4pPr>
            <a:lvl5pPr marL="2057400" indent="-228600">
              <a:lnSpc>
                <a:spcPct val="100000"/>
              </a:lnSpc>
              <a:buClr>
                <a:srgbClr val="0070BA"/>
              </a:buClr>
              <a:buFont typeface="Arial" charset="0"/>
              <a:buChar char="•"/>
              <a:defRPr/>
            </a:lvl5pPr>
          </a:lstStyle>
          <a:p>
            <a:pPr lvl="0"/>
            <a:r>
              <a:rPr lang="it-IT"/>
              <a:t>Click to </a:t>
            </a:r>
            <a:r>
              <a:rPr lang="it-IT" err="1"/>
              <a:t>insert</a:t>
            </a:r>
            <a:r>
              <a:rPr lang="it-IT"/>
              <a:t> </a:t>
            </a:r>
            <a:r>
              <a:rPr lang="it-IT" err="1"/>
              <a:t>tex</a:t>
            </a:r>
            <a:endParaRPr lang="it-IT"/>
          </a:p>
          <a:p>
            <a:pPr lvl="1"/>
            <a:r>
              <a:rPr lang="it-IT"/>
              <a:t>Second </a:t>
            </a:r>
            <a:r>
              <a:rPr lang="it-IT" err="1"/>
              <a:t>level</a:t>
            </a:r>
            <a:endParaRPr lang="it-IT"/>
          </a:p>
          <a:p>
            <a:pPr lvl="2"/>
            <a:r>
              <a:rPr lang="it-IT"/>
              <a:t>Third </a:t>
            </a:r>
            <a:r>
              <a:rPr lang="it-IT" err="1"/>
              <a:t>level</a:t>
            </a:r>
            <a:endParaRPr lang="it-IT"/>
          </a:p>
          <a:p>
            <a:pPr lvl="3"/>
            <a:r>
              <a:rPr lang="it-IT" err="1"/>
              <a:t>Fourth</a:t>
            </a:r>
            <a:r>
              <a:rPr lang="it-IT"/>
              <a:t> </a:t>
            </a:r>
            <a:r>
              <a:rPr lang="it-IT" err="1"/>
              <a:t>level</a:t>
            </a:r>
            <a:endParaRPr lang="it-IT"/>
          </a:p>
          <a:p>
            <a:pPr lvl="4"/>
            <a:r>
              <a:rPr lang="it-IT" err="1"/>
              <a:t>Fifth</a:t>
            </a:r>
            <a:r>
              <a:rPr lang="it-IT"/>
              <a:t> </a:t>
            </a:r>
            <a:r>
              <a:rPr lang="it-IT" err="1"/>
              <a:t>level</a:t>
            </a:r>
            <a:endParaRPr lang="it-IT"/>
          </a:p>
        </p:txBody>
      </p:sp>
      <p:sp>
        <p:nvSpPr>
          <p:cNvPr id="8" name="Segnaposto numero diapositiva 5">
            <a:extLst>
              <a:ext uri="{FF2B5EF4-FFF2-40B4-BE49-F238E27FC236}">
                <a16:creationId xmlns:a16="http://schemas.microsoft.com/office/drawing/2014/main" id="{423F2EF9-E3A7-7C43-99DB-3D909AA2C805}"/>
              </a:ext>
            </a:extLst>
          </p:cNvPr>
          <p:cNvSpPr>
            <a:spLocks noGrp="1"/>
          </p:cNvSpPr>
          <p:nvPr>
            <p:ph type="sldNum" sz="quarter" idx="12"/>
          </p:nvPr>
        </p:nvSpPr>
        <p:spPr>
          <a:xfrm>
            <a:off x="10398482" y="6055012"/>
            <a:ext cx="1027267" cy="365125"/>
          </a:xfrm>
        </p:spPr>
        <p:txBody>
          <a:bodyPr/>
          <a:lstStyle/>
          <a:p>
            <a:fld id="{2026EB2A-1F26-4143-92A6-3B752CD465DB}" type="slidenum">
              <a:rPr lang="it-IT" smtClean="0"/>
              <a:t>‹#›</a:t>
            </a:fld>
            <a:endParaRPr lang="it-IT"/>
          </a:p>
        </p:txBody>
      </p:sp>
      <p:pic>
        <p:nvPicPr>
          <p:cNvPr id="10" name="Immagine 6">
            <a:extLst>
              <a:ext uri="{FF2B5EF4-FFF2-40B4-BE49-F238E27FC236}">
                <a16:creationId xmlns:a16="http://schemas.microsoft.com/office/drawing/2014/main" id="{C72777E0-737A-CE4D-97A6-44B3AB1E5235}"/>
              </a:ext>
            </a:extLst>
          </p:cNvPr>
          <p:cNvPicPr>
            <a:picLocks noChangeAspect="1"/>
          </p:cNvPicPr>
          <p:nvPr/>
        </p:nvPicPr>
        <p:blipFill>
          <a:blip r:embed="rId2"/>
          <a:srcRect/>
          <a:stretch/>
        </p:blipFill>
        <p:spPr>
          <a:xfrm>
            <a:off x="503066" y="5663048"/>
            <a:ext cx="1625642" cy="797675"/>
          </a:xfrm>
          <a:prstGeom prst="rect">
            <a:avLst/>
          </a:prstGeom>
        </p:spPr>
      </p:pic>
      <p:sp>
        <p:nvSpPr>
          <p:cNvPr id="7" name="Title 3">
            <a:extLst>
              <a:ext uri="{FF2B5EF4-FFF2-40B4-BE49-F238E27FC236}">
                <a16:creationId xmlns:a16="http://schemas.microsoft.com/office/drawing/2014/main" id="{45E43B2A-AD48-1C47-BB21-AA2602857130}"/>
              </a:ext>
            </a:extLst>
          </p:cNvPr>
          <p:cNvSpPr txBox="1">
            <a:spLocks/>
          </p:cNvSpPr>
          <p:nvPr/>
        </p:nvSpPr>
        <p:spPr>
          <a:xfrm>
            <a:off x="717181" y="716415"/>
            <a:ext cx="11052002" cy="662558"/>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000" b="1" i="0" kern="1200" spc="60" baseline="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sz="3600" b="0" kern="1400" spc="230" dirty="0">
                <a:solidFill>
                  <a:schemeClr val="tx1"/>
                </a:solidFill>
                <a:latin typeface="Open Sans ExtraBold" panose="020B0906030804020204" pitchFamily="34" charset="0"/>
              </a:rPr>
              <a:t>Slide title lorem ipsum </a:t>
            </a:r>
            <a:r>
              <a:rPr lang="en-GB" sz="3600" b="0" kern="1400" spc="230" dirty="0" err="1">
                <a:solidFill>
                  <a:schemeClr val="tx1"/>
                </a:solidFill>
                <a:latin typeface="Open Sans ExtraBold" panose="020B0906030804020204" pitchFamily="34" charset="0"/>
              </a:rPr>
              <a:t>dolor</a:t>
            </a:r>
            <a:endParaRPr lang="en-GB" sz="3600" b="0" kern="1400" spc="230" dirty="0">
              <a:solidFill>
                <a:schemeClr val="tx1"/>
              </a:solidFill>
              <a:latin typeface="Open Sans ExtraBold" panose="020B0906030804020204" pitchFamily="34" charset="0"/>
            </a:endParaRPr>
          </a:p>
        </p:txBody>
      </p:sp>
    </p:spTree>
    <p:extLst>
      <p:ext uri="{BB962C8B-B14F-4D97-AF65-F5344CB8AC3E}">
        <p14:creationId xmlns:p14="http://schemas.microsoft.com/office/powerpoint/2010/main" val="92110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Due contenuti">
    <p:spTree>
      <p:nvGrpSpPr>
        <p:cNvPr id="1" name=""/>
        <p:cNvGrpSpPr/>
        <p:nvPr/>
      </p:nvGrpSpPr>
      <p:grpSpPr>
        <a:xfrm>
          <a:off x="0" y="0"/>
          <a:ext cx="0" cy="0"/>
          <a:chOff x="0" y="0"/>
          <a:chExt cx="0" cy="0"/>
        </a:xfrm>
      </p:grpSpPr>
      <p:sp>
        <p:nvSpPr>
          <p:cNvPr id="3" name="Segnaposto contenuto 2"/>
          <p:cNvSpPr>
            <a:spLocks noGrp="1"/>
          </p:cNvSpPr>
          <p:nvPr>
            <p:ph sz="half" idx="1" hasCustomPrompt="1"/>
          </p:nvPr>
        </p:nvSpPr>
        <p:spPr>
          <a:xfrm>
            <a:off x="539999" y="1795071"/>
            <a:ext cx="5460945" cy="4100053"/>
          </a:xfrm>
        </p:spPr>
        <p:txBody>
          <a:bodyPr>
            <a:noAutofit/>
          </a:bodyPr>
          <a:lstStyle>
            <a:lvl1pPr marL="228600" indent="-228600">
              <a:lnSpc>
                <a:spcPct val="100000"/>
              </a:lnSpc>
              <a:buClr>
                <a:srgbClr val="0070BA"/>
              </a:buClr>
              <a:buFont typeface="Arial" charset="0"/>
              <a:buChar char="•"/>
              <a:defRPr sz="1800" spc="60" baseline="0"/>
            </a:lvl1pPr>
            <a:lvl2pPr marL="685800" indent="-228600">
              <a:lnSpc>
                <a:spcPct val="100000"/>
              </a:lnSpc>
              <a:buClr>
                <a:srgbClr val="0070BA"/>
              </a:buClr>
              <a:buFont typeface="Arial" charset="0"/>
              <a:buChar char="•"/>
              <a:defRPr sz="1600" spc="60" baseline="0"/>
            </a:lvl2pPr>
            <a:lvl3pPr marL="1143000" indent="-228600">
              <a:lnSpc>
                <a:spcPct val="100000"/>
              </a:lnSpc>
              <a:buClr>
                <a:srgbClr val="0070BA"/>
              </a:buClr>
              <a:buFont typeface="Arial" charset="0"/>
              <a:buChar char="•"/>
              <a:defRPr sz="1400" spc="60" baseline="0"/>
            </a:lvl3pPr>
            <a:lvl4pPr marL="1600200" indent="-228600">
              <a:lnSpc>
                <a:spcPct val="100000"/>
              </a:lnSpc>
              <a:buClr>
                <a:srgbClr val="0070BA"/>
              </a:buClr>
              <a:buFont typeface="Arial" charset="0"/>
              <a:buChar char="•"/>
              <a:defRPr sz="1200" spc="60" baseline="0"/>
            </a:lvl4pPr>
            <a:lvl5pPr marL="2057400" indent="-228600">
              <a:lnSpc>
                <a:spcPct val="100000"/>
              </a:lnSpc>
              <a:buClr>
                <a:srgbClr val="0070BA"/>
              </a:buClr>
              <a:buFont typeface="Arial" charset="0"/>
              <a:buChar char="•"/>
              <a:defRPr sz="1200" spc="60" baseline="0"/>
            </a:lvl5pPr>
          </a:lstStyle>
          <a:p>
            <a:pPr lvl="0"/>
            <a:r>
              <a:rPr lang="it-IT"/>
              <a:t>Click to </a:t>
            </a:r>
            <a:r>
              <a:rPr lang="it-IT" err="1"/>
              <a:t>insert</a:t>
            </a:r>
            <a:r>
              <a:rPr lang="it-IT"/>
              <a:t> </a:t>
            </a:r>
            <a:r>
              <a:rPr lang="it-IT" err="1"/>
              <a:t>tex</a:t>
            </a:r>
            <a:endParaRPr lang="it-IT"/>
          </a:p>
          <a:p>
            <a:pPr lvl="1"/>
            <a:r>
              <a:rPr lang="it-IT"/>
              <a:t>Second </a:t>
            </a:r>
            <a:r>
              <a:rPr lang="it-IT" err="1"/>
              <a:t>level</a:t>
            </a:r>
            <a:endParaRPr lang="it-IT"/>
          </a:p>
          <a:p>
            <a:pPr lvl="2"/>
            <a:r>
              <a:rPr lang="it-IT"/>
              <a:t>Third </a:t>
            </a:r>
            <a:r>
              <a:rPr lang="it-IT" err="1"/>
              <a:t>level</a:t>
            </a:r>
            <a:endParaRPr lang="it-IT"/>
          </a:p>
          <a:p>
            <a:pPr lvl="3"/>
            <a:r>
              <a:rPr lang="it-IT" err="1"/>
              <a:t>Fourth</a:t>
            </a:r>
            <a:r>
              <a:rPr lang="it-IT"/>
              <a:t> </a:t>
            </a:r>
            <a:r>
              <a:rPr lang="it-IT" err="1"/>
              <a:t>level</a:t>
            </a:r>
            <a:endParaRPr lang="it-IT"/>
          </a:p>
          <a:p>
            <a:pPr lvl="4"/>
            <a:r>
              <a:rPr lang="it-IT" err="1"/>
              <a:t>Fifth</a:t>
            </a:r>
            <a:r>
              <a:rPr lang="it-IT"/>
              <a:t> </a:t>
            </a:r>
            <a:r>
              <a:rPr lang="it-IT" err="1"/>
              <a:t>level</a:t>
            </a:r>
            <a:endParaRPr lang="it-IT"/>
          </a:p>
        </p:txBody>
      </p:sp>
      <p:sp>
        <p:nvSpPr>
          <p:cNvPr id="5" name="Picture Placeholder 4">
            <a:extLst>
              <a:ext uri="{FF2B5EF4-FFF2-40B4-BE49-F238E27FC236}">
                <a16:creationId xmlns:a16="http://schemas.microsoft.com/office/drawing/2014/main" id="{D29D93D5-8F53-3444-8F3E-BBF377575DA2}"/>
              </a:ext>
            </a:extLst>
          </p:cNvPr>
          <p:cNvSpPr>
            <a:spLocks noGrp="1"/>
          </p:cNvSpPr>
          <p:nvPr>
            <p:ph type="pic" sz="quarter" idx="13"/>
          </p:nvPr>
        </p:nvSpPr>
        <p:spPr>
          <a:xfrm>
            <a:off x="6194425" y="1795463"/>
            <a:ext cx="5397500" cy="4098925"/>
          </a:xfrm>
        </p:spPr>
        <p:txBody>
          <a:bodyPr/>
          <a:lstStyle/>
          <a:p>
            <a:r>
              <a:rPr lang="en-GB"/>
              <a:t>Click icon to add picture</a:t>
            </a:r>
            <a:endParaRPr lang="it-IT"/>
          </a:p>
        </p:txBody>
      </p:sp>
      <p:sp>
        <p:nvSpPr>
          <p:cNvPr id="8" name="Segnaposto numero diapositiva 5">
            <a:extLst>
              <a:ext uri="{FF2B5EF4-FFF2-40B4-BE49-F238E27FC236}">
                <a16:creationId xmlns:a16="http://schemas.microsoft.com/office/drawing/2014/main" id="{592D85CC-EB0C-D645-85D6-3DB77E029306}"/>
              </a:ext>
            </a:extLst>
          </p:cNvPr>
          <p:cNvSpPr>
            <a:spLocks noGrp="1"/>
          </p:cNvSpPr>
          <p:nvPr>
            <p:ph type="sldNum" sz="quarter" idx="12"/>
          </p:nvPr>
        </p:nvSpPr>
        <p:spPr>
          <a:xfrm>
            <a:off x="10398482" y="6055012"/>
            <a:ext cx="1027267" cy="365125"/>
          </a:xfrm>
        </p:spPr>
        <p:txBody>
          <a:bodyPr/>
          <a:lstStyle/>
          <a:p>
            <a:fld id="{2026EB2A-1F26-4143-92A6-3B752CD465DB}" type="slidenum">
              <a:rPr lang="it-IT" smtClean="0"/>
              <a:t>‹#›</a:t>
            </a:fld>
            <a:endParaRPr lang="it-IT"/>
          </a:p>
        </p:txBody>
      </p:sp>
      <p:pic>
        <p:nvPicPr>
          <p:cNvPr id="10" name="Immagine 6">
            <a:extLst>
              <a:ext uri="{FF2B5EF4-FFF2-40B4-BE49-F238E27FC236}">
                <a16:creationId xmlns:a16="http://schemas.microsoft.com/office/drawing/2014/main" id="{EE9D2174-1656-564C-9C34-210AF0606E51}"/>
              </a:ext>
            </a:extLst>
          </p:cNvPr>
          <p:cNvPicPr>
            <a:picLocks noChangeAspect="1"/>
          </p:cNvPicPr>
          <p:nvPr/>
        </p:nvPicPr>
        <p:blipFill>
          <a:blip r:embed="rId2"/>
          <a:srcRect/>
          <a:stretch/>
        </p:blipFill>
        <p:spPr>
          <a:xfrm>
            <a:off x="503066" y="5663048"/>
            <a:ext cx="1625642" cy="797675"/>
          </a:xfrm>
          <a:prstGeom prst="rect">
            <a:avLst/>
          </a:prstGeom>
        </p:spPr>
      </p:pic>
      <p:sp>
        <p:nvSpPr>
          <p:cNvPr id="7" name="Title 3">
            <a:extLst>
              <a:ext uri="{FF2B5EF4-FFF2-40B4-BE49-F238E27FC236}">
                <a16:creationId xmlns:a16="http://schemas.microsoft.com/office/drawing/2014/main" id="{622D786E-D5DB-B346-B2FA-981C681ADAA2}"/>
              </a:ext>
            </a:extLst>
          </p:cNvPr>
          <p:cNvSpPr txBox="1">
            <a:spLocks/>
          </p:cNvSpPr>
          <p:nvPr/>
        </p:nvSpPr>
        <p:spPr>
          <a:xfrm>
            <a:off x="717181" y="716415"/>
            <a:ext cx="11052002" cy="662558"/>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000" b="1" i="0" kern="1200" spc="60" baseline="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sz="3600" b="0" kern="1400" spc="230" dirty="0">
                <a:solidFill>
                  <a:schemeClr val="tx1"/>
                </a:solidFill>
                <a:latin typeface="Open Sans ExtraBold" panose="020B0906030804020204" pitchFamily="34" charset="0"/>
              </a:rPr>
              <a:t>Slide title lorem ipsum </a:t>
            </a:r>
            <a:r>
              <a:rPr lang="en-GB" sz="3600" b="0" kern="1400" spc="230" dirty="0" err="1">
                <a:solidFill>
                  <a:schemeClr val="tx1"/>
                </a:solidFill>
                <a:latin typeface="Open Sans ExtraBold" panose="020B0906030804020204" pitchFamily="34" charset="0"/>
              </a:rPr>
              <a:t>dolor</a:t>
            </a:r>
            <a:endParaRPr lang="en-GB" sz="3600" b="0" kern="1400" spc="230" dirty="0">
              <a:solidFill>
                <a:schemeClr val="tx1"/>
              </a:solidFill>
              <a:latin typeface="Open Sans ExtraBold" panose="020B0906030804020204" pitchFamily="34" charset="0"/>
            </a:endParaRPr>
          </a:p>
        </p:txBody>
      </p:sp>
    </p:spTree>
    <p:extLst>
      <p:ext uri="{BB962C8B-B14F-4D97-AF65-F5344CB8AC3E}">
        <p14:creationId xmlns:p14="http://schemas.microsoft.com/office/powerpoint/2010/main" val="31357427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973394" y="1732935"/>
            <a:ext cx="10667744" cy="4444027"/>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7637761" y="6227991"/>
            <a:ext cx="2743200" cy="365125"/>
          </a:xfrm>
          <a:prstGeom prst="rect">
            <a:avLst/>
          </a:prstGeom>
        </p:spPr>
        <p:txBody>
          <a:bodyPr vert="horz" lIns="91440" tIns="45720" rIns="91440" bIns="45720" rtlCol="0" anchor="t"/>
          <a:lstStyle>
            <a:lvl1pPr algn="r">
              <a:defRPr sz="1200" b="0" i="0">
                <a:solidFill>
                  <a:srgbClr val="0070BA"/>
                </a:solidFill>
                <a:latin typeface="Open Sans" charset="0"/>
                <a:ea typeface="Open Sans" charset="0"/>
                <a:cs typeface="Open Sans" charset="0"/>
              </a:defRPr>
            </a:lvl1pPr>
          </a:lstStyle>
          <a:p>
            <a:r>
              <a:rPr lang="it-IT"/>
              <a:t>Year Month</a:t>
            </a:r>
          </a:p>
        </p:txBody>
      </p:sp>
      <p:sp>
        <p:nvSpPr>
          <p:cNvPr id="6" name="Segnaposto numero diapositiva 5"/>
          <p:cNvSpPr>
            <a:spLocks noGrp="1"/>
          </p:cNvSpPr>
          <p:nvPr>
            <p:ph type="sldNum" sz="quarter" idx="4"/>
          </p:nvPr>
        </p:nvSpPr>
        <p:spPr>
          <a:xfrm>
            <a:off x="10711542" y="6227991"/>
            <a:ext cx="1027267" cy="365125"/>
          </a:xfrm>
          <a:prstGeom prst="rect">
            <a:avLst/>
          </a:prstGeom>
        </p:spPr>
        <p:txBody>
          <a:bodyPr vert="horz" lIns="91440" tIns="45720" rIns="91440" bIns="45720" rtlCol="0" anchor="t"/>
          <a:lstStyle>
            <a:lvl1pPr algn="r">
              <a:defRPr sz="1200" b="1" i="0">
                <a:solidFill>
                  <a:srgbClr val="0070BA"/>
                </a:solidFill>
                <a:latin typeface="Open Sans" charset="0"/>
                <a:ea typeface="Open Sans" charset="0"/>
                <a:cs typeface="Open Sans" charset="0"/>
              </a:defRPr>
            </a:lvl1pPr>
          </a:lstStyle>
          <a:p>
            <a:fld id="{2026EB2A-1F26-4143-92A6-3B752CD465DB}" type="slidenum">
              <a:rPr lang="it-IT" smtClean="0"/>
              <a:pPr/>
              <a:t>‹#›</a:t>
            </a:fld>
            <a:endParaRPr lang="it-IT"/>
          </a:p>
        </p:txBody>
      </p:sp>
      <p:sp>
        <p:nvSpPr>
          <p:cNvPr id="5" name="Title Placeholder 4"/>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Tree>
    <p:extLst>
      <p:ext uri="{BB962C8B-B14F-4D97-AF65-F5344CB8AC3E}">
        <p14:creationId xmlns:p14="http://schemas.microsoft.com/office/powerpoint/2010/main" val="81842462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4" r:id="rId3"/>
    <p:sldLayoutId id="2147483672" r:id="rId4"/>
    <p:sldLayoutId id="2147483673" r:id="rId5"/>
  </p:sldLayoutIdLst>
  <p:hf sldNum="0" hdr="0" ftr="0"/>
  <p:txStyles>
    <p:titleStyle>
      <a:lvl1pPr algn="l" defTabSz="914400" rtl="0" eaLnBrk="1" latinLnBrk="0" hangingPunct="1">
        <a:lnSpc>
          <a:spcPct val="90000"/>
        </a:lnSpc>
        <a:spcBef>
          <a:spcPct val="0"/>
        </a:spcBef>
        <a:buNone/>
        <a:defRPr sz="3000" b="1" i="0" kern="1200">
          <a:solidFill>
            <a:srgbClr val="0070BA"/>
          </a:solidFill>
          <a:latin typeface="Open Sans" charset="0"/>
          <a:ea typeface="Open Sans" charset="0"/>
          <a:cs typeface="Open Sans" charset="0"/>
        </a:defRPr>
      </a:lvl1pPr>
    </p:titleStyle>
    <p:body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74">
          <p15:clr>
            <a:srgbClr val="F26B43"/>
          </p15:clr>
        </p15:guide>
        <p15:guide id="2" pos="7333">
          <p15:clr>
            <a:srgbClr val="F26B43"/>
          </p15:clr>
        </p15:guide>
        <p15:guide id="3" pos="688">
          <p15:clr>
            <a:srgbClr val="F26B43"/>
          </p15:clr>
        </p15:guide>
        <p15:guide id="4" orient="horz" pos="334">
          <p15:clr>
            <a:srgbClr val="F26B43"/>
          </p15:clr>
        </p15:guide>
        <p15:guide id="5" orient="horz" pos="113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hyperlink" Target="https://docs.wfp.org/api/documents/WFP-0000152116/download/"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1.sv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resources.vam.wfp.org/data-analysis/quantitative/essential-needs/livelihood-coping-strategies-essential-need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docs.wfp.org/api/documents/WFP-0000152115/download/"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s://resources.vam.wfp.org/data-analysis/quantitative/essential-needs/livelihood-coping-strategies-essential-needs" TargetMode="External"/><Relationship Id="rId4" Type="http://schemas.openxmlformats.org/officeDocument/2006/relationships/hyperlink" Target="https://docs.wfp.org/api/documents/WFP-0000152116/download/"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s://resources.vam.wfp.org/data-analysis/quantitative/food-security/livelihood-coping-strategies-food-security"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hyperlink" Target="https://www.surveydesigner.vam.wfp.org/design/survey"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s://www.surveydesigner.vam.wfp.org/"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docs.wfp.org/api/documents/WFP-0000152115/download/"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https://docs.wfp.org/api/documents/WFP-0000152117/download/" TargetMode="External"/><Relationship Id="rId5" Type="http://schemas.openxmlformats.org/officeDocument/2006/relationships/hyperlink" Target="https://resources.vam.wfp.org/data-analysis/quantitative/essential-needs/livelihood-coping-strategies-essential-needs" TargetMode="External"/><Relationship Id="rId4" Type="http://schemas.openxmlformats.org/officeDocument/2006/relationships/hyperlink" Target="https://docs.wfp.org/api/documents/WFP-0000152116/download/"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hyperlink" Target="mailto:Global.ResearchAssessmentMonitoring@wfp.org"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s://resources.vam.wfp.org/data-analysis/quantitative/essential-needs/livelihood-coping-strategies-essential-needs"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hyperlink" Target="https://github.com/WFP-VAM/RAMResourcesScripts/tree/main/Indicators/Livelihood-Coping-Strategies-EN"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5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5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hyperlink" Target="https://github.com/WFP-VAM/RAMResourcesScripts/blob/main/Indicators/Livelihood-Coping-Strategies-EN/LCS-EN-indicator.sps"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11.svg"/><Relationship Id="rId4" Type="http://schemas.openxmlformats.org/officeDocument/2006/relationships/image" Target="../media/image10.png"/></Relationships>
</file>

<file path=ppt/slides/_rels/slide5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hyperlink" Target="https://vamresources.manuals.wfp.org/docs/livelihood-coping-strategies-essential-needs"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resources.vam.wfp.org/data-analysis/quantitative/food-security/livelihood-coping-strategies-food-security"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resources.vam.wfp.org/data-analysis/quantitative/essential-needs/livelihood-coping-strategies-essential-needs"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resources.vam.wfp.org/data-analysis/quantitative/food-security/technical-guidance-for-the-consolidated-approach-for-reporting-indicators-of-food-security-cari"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jiaf.info/wp-content/uploads/2023/09/JIAF-2.0-Technical-Manual-v03_Aug-31.pdf?_gl=1*svy27s*_ga*MTM0NjY0NTQ4MS4xNjg4NzMyMzY0*_ga_E60ZNX2F68*MTY5NTE2MTEzNi40LjEuMTY5NTE2MTE1OC4zOC4wLjA." TargetMode="External"/><Relationship Id="rId5" Type="http://schemas.openxmlformats.org/officeDocument/2006/relationships/hyperlink" Target="https://www.ipcinfo.org/ipc-manual-interactive/ipc-acute-food-insecurity-protocols/function-2-classify-severity-and-identify-key-drivers/protocol-22-compare-evidence-against-the-ipc-acute-food-insecurity-reference-table/en/" TargetMode="External"/><Relationship Id="rId4" Type="http://schemas.openxmlformats.org/officeDocument/2006/relationships/hyperlink" Target="https://docs.wfp.org/api/documents/WFP-0000074197/download/?_ga=2.140394742.418076809.1697446006-1002751990.1676111363"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0EDBCFF-3705-48FB-AAE7-711FBB17B81E}"/>
              </a:ext>
            </a:extLst>
          </p:cNvPr>
          <p:cNvPicPr>
            <a:picLocks noChangeAspect="1" noChangeArrowheads="1"/>
          </p:cNvPicPr>
          <p:nvPr/>
        </p:nvPicPr>
        <p:blipFill>
          <a:blip r:embed="rId3"/>
          <a:srcRect t="20210" b="20210"/>
          <a:stretch/>
        </p:blipFill>
        <p:spPr bwMode="auto">
          <a:xfrm>
            <a:off x="0" y="-21053"/>
            <a:ext cx="12192000" cy="4839629"/>
          </a:xfrm>
          <a:prstGeom prst="rect">
            <a:avLst/>
          </a:prstGeom>
          <a:noFill/>
          <a:extLst>
            <a:ext uri="{909E8E84-426E-40DD-AFC4-6F175D3DCCD1}">
              <a14:hiddenFill xmlns:a14="http://schemas.microsoft.com/office/drawing/2010/main">
                <a:solidFill>
                  <a:srgbClr val="FFFFFF"/>
                </a:solidFill>
              </a14:hiddenFill>
            </a:ext>
          </a:extLst>
        </p:spPr>
      </p:pic>
      <p:sp>
        <p:nvSpPr>
          <p:cNvPr id="9" name="Titolo 1">
            <a:extLst>
              <a:ext uri="{FF2B5EF4-FFF2-40B4-BE49-F238E27FC236}">
                <a16:creationId xmlns:a16="http://schemas.microsoft.com/office/drawing/2014/main" id="{1A015D9C-C9D3-D64F-ADA5-742B12AEEA7C}"/>
              </a:ext>
            </a:extLst>
          </p:cNvPr>
          <p:cNvSpPr txBox="1">
            <a:spLocks/>
          </p:cNvSpPr>
          <p:nvPr/>
        </p:nvSpPr>
        <p:spPr>
          <a:xfrm>
            <a:off x="659230" y="5127641"/>
            <a:ext cx="9821002" cy="1015068"/>
          </a:xfrm>
          <a:prstGeom prst="rect">
            <a:avLst/>
          </a:prstGeom>
        </p:spPr>
        <p:txBody>
          <a:bodyPr vert="horz" lIns="91440" tIns="45720" rIns="91440" bIns="45720" rtlCol="0" anchor="t">
            <a:normAutofit fontScale="92500"/>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r>
              <a:rPr lang="en-GB" sz="270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Livelihood Coping Strategies for Essential Needs (LCS-EN)</a:t>
            </a:r>
            <a:br>
              <a:rPr lang="en-GB" sz="280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br>
            <a:r>
              <a:rPr lang="en-GB" sz="2400" b="0">
                <a:solidFill>
                  <a:schemeClr val="tx1"/>
                </a:solidFill>
                <a:latin typeface="Open Sans" panose="020B0606030504020204" pitchFamily="34" charset="0"/>
                <a:ea typeface="Open Sans" panose="020B0606030504020204" pitchFamily="34" charset="0"/>
                <a:cs typeface="Open Sans" panose="020B0606030504020204" pitchFamily="34" charset="0"/>
              </a:rPr>
              <a:t>Needs Assessments &amp; Targeting Unit</a:t>
            </a:r>
          </a:p>
        </p:txBody>
      </p:sp>
      <p:pic>
        <p:nvPicPr>
          <p:cNvPr id="11" name="Picture 10" descr="Logo&#10;&#10;Description automatically generated">
            <a:extLst>
              <a:ext uri="{FF2B5EF4-FFF2-40B4-BE49-F238E27FC236}">
                <a16:creationId xmlns:a16="http://schemas.microsoft.com/office/drawing/2014/main" id="{DE458A70-5F5C-4E44-BB0F-87B246B2AF8C}"/>
              </a:ext>
            </a:extLst>
          </p:cNvPr>
          <p:cNvPicPr>
            <a:picLocks noChangeAspect="1"/>
          </p:cNvPicPr>
          <p:nvPr/>
        </p:nvPicPr>
        <p:blipFill>
          <a:blip r:embed="rId4"/>
          <a:stretch>
            <a:fillRect/>
          </a:stretch>
        </p:blipFill>
        <p:spPr>
          <a:xfrm>
            <a:off x="10480232" y="3494444"/>
            <a:ext cx="991329" cy="2648265"/>
          </a:xfrm>
          <a:prstGeom prst="rect">
            <a:avLst/>
          </a:prstGeom>
        </p:spPr>
      </p:pic>
      <p:sp>
        <p:nvSpPr>
          <p:cNvPr id="12" name="Date Placeholder 4">
            <a:extLst>
              <a:ext uri="{FF2B5EF4-FFF2-40B4-BE49-F238E27FC236}">
                <a16:creationId xmlns:a16="http://schemas.microsoft.com/office/drawing/2014/main" id="{52D83F10-A12A-DC43-92D2-9708578359F6}"/>
              </a:ext>
            </a:extLst>
          </p:cNvPr>
          <p:cNvSpPr txBox="1">
            <a:spLocks/>
          </p:cNvSpPr>
          <p:nvPr/>
        </p:nvSpPr>
        <p:spPr>
          <a:xfrm>
            <a:off x="659231" y="6149794"/>
            <a:ext cx="2743200"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dirty="0">
                <a:latin typeface="Open Sans" panose="020B0606030504020204" pitchFamily="34" charset="0"/>
                <a:ea typeface="Open Sans" panose="020B0606030504020204" pitchFamily="34" charset="0"/>
                <a:cs typeface="Open Sans" panose="020B0606030504020204" pitchFamily="34" charset="0"/>
              </a:rPr>
              <a:t>2024 August</a:t>
            </a:r>
          </a:p>
        </p:txBody>
      </p:sp>
      <p:sp>
        <p:nvSpPr>
          <p:cNvPr id="2" name="TextBox 1">
            <a:extLst>
              <a:ext uri="{FF2B5EF4-FFF2-40B4-BE49-F238E27FC236}">
                <a16:creationId xmlns:a16="http://schemas.microsoft.com/office/drawing/2014/main" id="{4E3A401C-E785-171F-1B64-03D3155EE8CE}"/>
              </a:ext>
            </a:extLst>
          </p:cNvPr>
          <p:cNvSpPr txBox="1"/>
          <p:nvPr/>
        </p:nvSpPr>
        <p:spPr>
          <a:xfrm rot="16200000">
            <a:off x="11548078" y="4195705"/>
            <a:ext cx="1057013" cy="230832"/>
          </a:xfrm>
          <a:prstGeom prst="rect">
            <a:avLst/>
          </a:prstGeom>
          <a:noFill/>
        </p:spPr>
        <p:txBody>
          <a:bodyPr wrap="square" rtlCol="0">
            <a:spAutoFit/>
          </a:bodyPr>
          <a:lstStyle/>
          <a:p>
            <a:r>
              <a:rPr lang="en-US" sz="900">
                <a:solidFill>
                  <a:srgbClr val="FFFFFE"/>
                </a:solidFill>
              </a:rPr>
              <a:t>WFP/Badre </a:t>
            </a:r>
            <a:r>
              <a:rPr lang="en-US" sz="900" err="1">
                <a:solidFill>
                  <a:srgbClr val="FFFFFE"/>
                </a:solidFill>
              </a:rPr>
              <a:t>Bahaji</a:t>
            </a:r>
            <a:endParaRPr lang="en-US" sz="900">
              <a:solidFill>
                <a:srgbClr val="FFFFFE"/>
              </a:solidFill>
            </a:endParaRPr>
          </a:p>
        </p:txBody>
      </p:sp>
    </p:spTree>
    <p:extLst>
      <p:ext uri="{BB962C8B-B14F-4D97-AF65-F5344CB8AC3E}">
        <p14:creationId xmlns:p14="http://schemas.microsoft.com/office/powerpoint/2010/main" val="1472955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6809" y="1378973"/>
            <a:ext cx="11052000" cy="4100053"/>
          </a:xfrm>
        </p:spPr>
        <p:txBody>
          <a:bodyPr vert="horz" lIns="91440" tIns="45720" rIns="91440" bIns="45720" rtlCol="0" anchor="t">
            <a:noAutofit/>
          </a:bodyPr>
          <a:lstStyle/>
          <a:p>
            <a:pPr>
              <a:lnSpc>
                <a:spcPts val="2700"/>
              </a:lnSpc>
              <a:buFont typeface="Wingdings" panose="05000000000000000000" pitchFamily="2" charset="2"/>
              <a:buChar char="v"/>
            </a:pPr>
            <a:r>
              <a:rPr lang="en-US" sz="2200" spc="60" dirty="0">
                <a:latin typeface="Open Sans"/>
                <a:ea typeface="Open Sans"/>
                <a:cs typeface="Open Sans"/>
              </a:rPr>
              <a:t>The LCS-EN measures the extent to which households have applied livelihood coping strategies as a response to a lack of resources to access essential needs (e.g. food, shelter, education, health services, etc.) during the last 30 days prior to the survey. </a:t>
            </a:r>
          </a:p>
          <a:p>
            <a:pPr>
              <a:lnSpc>
                <a:spcPts val="2700"/>
              </a:lnSpc>
              <a:buFont typeface="Wingdings" panose="05000000000000000000" pitchFamily="2" charset="2"/>
              <a:buChar char="v"/>
            </a:pPr>
            <a:r>
              <a:rPr lang="en-US" sz="2200" spc="60" dirty="0"/>
              <a:t>This involves a longer-term alteration of income-earning activities and one-off responses such as asset sales due to a lack of resources to meet essential needs.</a:t>
            </a:r>
            <a:endParaRPr lang="en-US" sz="2200" spc="60" dirty="0">
              <a:latin typeface="Open Sans"/>
              <a:ea typeface="Open Sans"/>
              <a:cs typeface="Open Sans"/>
            </a:endParaRPr>
          </a:p>
          <a:p>
            <a:pPr>
              <a:lnSpc>
                <a:spcPts val="2700"/>
              </a:lnSpc>
              <a:buFont typeface="Wingdings" panose="05000000000000000000" pitchFamily="2" charset="2"/>
              <a:buChar char="v"/>
            </a:pPr>
            <a:r>
              <a:rPr lang="en-US" sz="2200" spc="60" dirty="0"/>
              <a:t>The LCS-EN helps to assess longer-term household coping and productive capacities and their future impact on access to essential needs. </a:t>
            </a:r>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Open Sans ExtraBold" panose="020B0906030804020204" pitchFamily="34" charset="0"/>
              </a:rPr>
              <a:t>LCS-EN: What is it? </a:t>
            </a:r>
          </a:p>
        </p:txBody>
      </p:sp>
    </p:spTree>
    <p:extLst>
      <p:ext uri="{BB962C8B-B14F-4D97-AF65-F5344CB8AC3E}">
        <p14:creationId xmlns:p14="http://schemas.microsoft.com/office/powerpoint/2010/main" val="976745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7385659"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nSpc>
                <a:spcPts val="3920"/>
              </a:lnSpc>
            </a:pPr>
            <a:r>
              <a:rPr lang="it-IT" b="0" kern="1400" spc="230" dirty="0">
                <a:solidFill>
                  <a:srgbClr val="FFFFFE"/>
                </a:solidFill>
                <a:latin typeface="Open Sans ExtraBold" panose="020B0906030804020204" pitchFamily="34" charset="0"/>
                <a:ea typeface="Open Sans Extrabold" panose="020B0606030504020204" pitchFamily="34" charset="0"/>
                <a:cs typeface="Open Sans Extrabold" panose="020B0606030504020204" pitchFamily="34" charset="0"/>
              </a:rPr>
              <a:t>The LCS-EN Module </a:t>
            </a:r>
            <a:endParaRPr lang="en-GB" b="0" kern="1400" spc="230" dirty="0">
              <a:solidFill>
                <a:srgbClr val="FFFFFE"/>
              </a:solidFill>
              <a:latin typeface="Open Sans ExtraBold" panose="020B0906030804020204" pitchFamily="34"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35550790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6809" y="1378973"/>
            <a:ext cx="11052000" cy="4100053"/>
          </a:xfrm>
        </p:spPr>
        <p:txBody>
          <a:bodyPr vert="horz" lIns="91440" tIns="45720" rIns="91440" bIns="45720" rtlCol="0" anchor="t">
            <a:noAutofit/>
          </a:bodyPr>
          <a:lstStyle/>
          <a:p>
            <a:pPr marL="0" indent="0">
              <a:lnSpc>
                <a:spcPts val="2700"/>
              </a:lnSpc>
              <a:buNone/>
            </a:pPr>
            <a:endParaRPr lang="en-US" spc="60" dirty="0"/>
          </a:p>
          <a:p>
            <a:pPr>
              <a:lnSpc>
                <a:spcPct val="90000"/>
              </a:lnSpc>
            </a:pPr>
            <a:r>
              <a:rPr lang="en-US" sz="2400" spc="60" dirty="0">
                <a:latin typeface="Open Sans"/>
                <a:ea typeface="Open Sans"/>
                <a:cs typeface="Open Sans"/>
              </a:rPr>
              <a:t>Note how the main question is worded (on the next slide). The question refers to whether the household applied each livelihood coping strategy in the last 30 days. </a:t>
            </a:r>
          </a:p>
          <a:p>
            <a:pPr>
              <a:lnSpc>
                <a:spcPct val="90000"/>
              </a:lnSpc>
            </a:pPr>
            <a:r>
              <a:rPr lang="en-US" sz="2400" spc="60" dirty="0">
                <a:latin typeface="Open Sans"/>
                <a:ea typeface="Open Sans"/>
                <a:cs typeface="Open Sans"/>
              </a:rPr>
              <a:t>Explain the rationale behind each coping strategy in the questionnaire module by referring to the </a:t>
            </a:r>
            <a:r>
              <a:rPr lang="en-US" sz="2400" b="1" dirty="0">
                <a:latin typeface="Open Sans"/>
                <a:ea typeface="Open Sans"/>
                <a:cs typeface="Open Sans"/>
                <a:hlinkClick r:id="rId2">
                  <a:extLst>
                    <a:ext uri="{A12FA001-AC4F-418D-AE19-62706E023703}">
                      <ahyp:hlinkClr xmlns:ahyp="http://schemas.microsoft.com/office/drawing/2018/hyperlinkcolor" val="tx"/>
                    </a:ext>
                  </a:extLst>
                </a:hlinkClick>
              </a:rPr>
              <a:t>list of strategies</a:t>
            </a:r>
            <a:r>
              <a:rPr lang="en-US" sz="2400" spc="60" dirty="0">
                <a:latin typeface="Open Sans"/>
                <a:ea typeface="Open Sans"/>
                <a:cs typeface="Open Sans"/>
              </a:rPr>
              <a:t>.</a:t>
            </a:r>
          </a:p>
          <a:p>
            <a:pPr>
              <a:lnSpc>
                <a:spcPct val="90000"/>
              </a:lnSpc>
            </a:pPr>
            <a:r>
              <a:rPr lang="en-US" sz="2400" spc="60" dirty="0">
                <a:latin typeface="Open Sans"/>
                <a:ea typeface="Open Sans"/>
                <a:cs typeface="Open Sans"/>
              </a:rPr>
              <a:t>Explain each of the answers and what they mean, while ensuring that potential follow-up questions and clarifications are understood. </a:t>
            </a:r>
          </a:p>
          <a:p>
            <a:pPr>
              <a:lnSpc>
                <a:spcPct val="90000"/>
              </a:lnSpc>
            </a:pPr>
            <a:r>
              <a:rPr lang="en-US" sz="2400" spc="60" dirty="0">
                <a:latin typeface="Open Sans"/>
                <a:ea typeface="Open Sans"/>
                <a:cs typeface="Open Sans"/>
              </a:rPr>
              <a:t>Probing should be carried out during data collection to capture the most accurate responses. </a:t>
            </a:r>
          </a:p>
          <a:p>
            <a:pPr marL="0" indent="0">
              <a:lnSpc>
                <a:spcPct val="90000"/>
              </a:lnSpc>
              <a:buNone/>
            </a:pPr>
            <a:endParaRPr lang="en-US" sz="2400" spc="60" dirty="0">
              <a:latin typeface="Open Sans"/>
              <a:ea typeface="Open Sans"/>
              <a:cs typeface="Open Sans"/>
            </a:endParaRPr>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Open Sans ExtraBold" panose="020B0906030804020204" pitchFamily="34" charset="0"/>
              </a:rPr>
              <a:t>LCS-EN: training instructions 2</a:t>
            </a:r>
          </a:p>
        </p:txBody>
      </p:sp>
    </p:spTree>
    <p:extLst>
      <p:ext uri="{BB962C8B-B14F-4D97-AF65-F5344CB8AC3E}">
        <p14:creationId xmlns:p14="http://schemas.microsoft.com/office/powerpoint/2010/main" val="771532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Open Sans ExtraBold" panose="020B0906030804020204" pitchFamily="34" charset="0"/>
              </a:rPr>
              <a:t>LCS-EN MODULE: main question</a:t>
            </a:r>
          </a:p>
        </p:txBody>
      </p:sp>
      <p:sp>
        <p:nvSpPr>
          <p:cNvPr id="20" name="TextBox 19">
            <a:extLst>
              <a:ext uri="{FF2B5EF4-FFF2-40B4-BE49-F238E27FC236}">
                <a16:creationId xmlns:a16="http://schemas.microsoft.com/office/drawing/2014/main" id="{E6B59479-BF7E-892C-6FD0-AD26C43DC8CD}"/>
              </a:ext>
            </a:extLst>
          </p:cNvPr>
          <p:cNvSpPr txBox="1"/>
          <p:nvPr/>
        </p:nvSpPr>
        <p:spPr>
          <a:xfrm>
            <a:off x="596349" y="2945378"/>
            <a:ext cx="2714624" cy="3416320"/>
          </a:xfrm>
          <a:prstGeom prst="rect">
            <a:avLst/>
          </a:prstGeom>
          <a:solidFill>
            <a:srgbClr val="FFFFFE"/>
          </a:solidFill>
          <a:ln w="57150">
            <a:solidFill>
              <a:schemeClr val="bg1">
                <a:lumMod val="50000"/>
              </a:schemeClr>
            </a:solidFill>
          </a:ln>
        </p:spPr>
        <p:txBody>
          <a:bodyPr wrap="square" rtlCol="0">
            <a:spAutoFit/>
          </a:bodyPr>
          <a:lstStyle/>
          <a:p>
            <a:r>
              <a:rPr lang="en-US" sz="2000" spc="60" dirty="0">
                <a:latin typeface="Open Sans" charset="0"/>
                <a:ea typeface="Open Sans" charset="0"/>
                <a:cs typeface="Open Sans" charset="0"/>
              </a:rPr>
              <a:t>During the past 30 days, did anyone in your household have to [ … ] due to a lack of resources to access essential needs </a:t>
            </a:r>
            <a:r>
              <a:rPr lang="en-GB" sz="2000" spc="60" dirty="0">
                <a:latin typeface="Open Sans" charset="0"/>
                <a:ea typeface="Open Sans" charset="0"/>
                <a:cs typeface="Open Sans" charset="0"/>
              </a:rPr>
              <a:t>(e.g., food, shelter, education, health services, etc.) </a:t>
            </a:r>
            <a:r>
              <a:rPr lang="en-US" sz="2000" spc="60" dirty="0">
                <a:latin typeface="Open Sans" charset="0"/>
                <a:ea typeface="Open Sans" charset="0"/>
                <a:cs typeface="Open Sans" charset="0"/>
              </a:rPr>
              <a:t>?</a:t>
            </a:r>
          </a:p>
          <a:p>
            <a:endParaRPr lang="en-US" sz="1600" dirty="0"/>
          </a:p>
        </p:txBody>
      </p:sp>
      <p:graphicFrame>
        <p:nvGraphicFramePr>
          <p:cNvPr id="2" name="Table 1">
            <a:extLst>
              <a:ext uri="{FF2B5EF4-FFF2-40B4-BE49-F238E27FC236}">
                <a16:creationId xmlns:a16="http://schemas.microsoft.com/office/drawing/2014/main" id="{EF4E7B60-BC05-1F37-20C0-055B4D66BF29}"/>
              </a:ext>
            </a:extLst>
          </p:cNvPr>
          <p:cNvGraphicFramePr>
            <a:graphicFrameLocks noGrp="1"/>
          </p:cNvGraphicFramePr>
          <p:nvPr>
            <p:extLst>
              <p:ext uri="{D42A27DB-BD31-4B8C-83A1-F6EECF244321}">
                <p14:modId xmlns:p14="http://schemas.microsoft.com/office/powerpoint/2010/main" val="4237535506"/>
              </p:ext>
            </p:extLst>
          </p:nvPr>
        </p:nvGraphicFramePr>
        <p:xfrm>
          <a:off x="3765336" y="1223966"/>
          <a:ext cx="7709483" cy="5621529"/>
        </p:xfrm>
        <a:graphic>
          <a:graphicData uri="http://schemas.openxmlformats.org/drawingml/2006/table">
            <a:tbl>
              <a:tblPr/>
              <a:tblGrid>
                <a:gridCol w="2883190">
                  <a:extLst>
                    <a:ext uri="{9D8B030D-6E8A-4147-A177-3AD203B41FA5}">
                      <a16:colId xmlns:a16="http://schemas.microsoft.com/office/drawing/2014/main" val="20487821"/>
                    </a:ext>
                  </a:extLst>
                </a:gridCol>
                <a:gridCol w="2277445">
                  <a:extLst>
                    <a:ext uri="{9D8B030D-6E8A-4147-A177-3AD203B41FA5}">
                      <a16:colId xmlns:a16="http://schemas.microsoft.com/office/drawing/2014/main" val="1579870510"/>
                    </a:ext>
                  </a:extLst>
                </a:gridCol>
                <a:gridCol w="1274424">
                  <a:extLst>
                    <a:ext uri="{9D8B030D-6E8A-4147-A177-3AD203B41FA5}">
                      <a16:colId xmlns:a16="http://schemas.microsoft.com/office/drawing/2014/main" val="4194993987"/>
                    </a:ext>
                  </a:extLst>
                </a:gridCol>
                <a:gridCol w="1274424">
                  <a:extLst>
                    <a:ext uri="{9D8B030D-6E8A-4147-A177-3AD203B41FA5}">
                      <a16:colId xmlns:a16="http://schemas.microsoft.com/office/drawing/2014/main" val="758318216"/>
                    </a:ext>
                  </a:extLst>
                </a:gridCol>
              </a:tblGrid>
              <a:tr h="1939106">
                <a:tc>
                  <a:txBody>
                    <a:bodyPr/>
                    <a:lstStyle/>
                    <a:p>
                      <a:pPr marL="0" marR="0">
                        <a:lnSpc>
                          <a:spcPct val="115000"/>
                        </a:lnSpc>
                        <a:spcBef>
                          <a:spcPts val="0"/>
                        </a:spcBef>
                        <a:spcAft>
                          <a:spcPts val="0"/>
                        </a:spcAft>
                      </a:pPr>
                      <a:r>
                        <a:rPr lang="en-GB" sz="900" dirty="0">
                          <a:solidFill>
                            <a:schemeClr val="accent1">
                              <a:lumMod val="50000"/>
                            </a:schemeClr>
                          </a:solidFill>
                          <a:effectLst/>
                          <a:latin typeface="Calibri"/>
                          <a:ea typeface="Calibri" panose="020F0502020204030204" pitchFamily="34" charset="0"/>
                          <a:cs typeface="Arial"/>
                        </a:rPr>
                        <a:t>During the past </a:t>
                      </a:r>
                      <a:r>
                        <a:rPr lang="en-GB" sz="900" b="1" dirty="0">
                          <a:solidFill>
                            <a:schemeClr val="accent1">
                              <a:lumMod val="50000"/>
                            </a:schemeClr>
                          </a:solidFill>
                          <a:effectLst/>
                          <a:latin typeface="Calibri"/>
                          <a:ea typeface="Calibri" panose="020F0502020204030204" pitchFamily="34" charset="0"/>
                          <a:cs typeface="Arial"/>
                        </a:rPr>
                        <a:t>30 days</a:t>
                      </a:r>
                      <a:r>
                        <a:rPr lang="en-GB" sz="900" dirty="0">
                          <a:solidFill>
                            <a:schemeClr val="accent1">
                              <a:lumMod val="50000"/>
                            </a:schemeClr>
                          </a:solidFill>
                          <a:effectLst/>
                          <a:latin typeface="Calibri"/>
                          <a:ea typeface="Calibri" panose="020F0502020204030204" pitchFamily="34" charset="0"/>
                          <a:cs typeface="Arial"/>
                        </a:rPr>
                        <a:t>, </a:t>
                      </a:r>
                      <a:r>
                        <a:rPr lang="en-GB" sz="900" dirty="0">
                          <a:solidFill>
                            <a:schemeClr val="accent1">
                              <a:lumMod val="50000"/>
                            </a:schemeClr>
                          </a:solidFill>
                          <a:effectLst/>
                          <a:latin typeface="Calibri"/>
                          <a:ea typeface="Times New Roman" panose="02020603050405020304" pitchFamily="18" charset="0"/>
                          <a:cs typeface="Arial"/>
                        </a:rPr>
                        <a:t>did anyone in your household have to engage in any of the following activities </a:t>
                      </a:r>
                      <a:r>
                        <a:rPr lang="en-GB" sz="900" b="1" dirty="0">
                          <a:solidFill>
                            <a:schemeClr val="accent1">
                              <a:lumMod val="50000"/>
                            </a:schemeClr>
                          </a:solidFill>
                          <a:effectLst/>
                          <a:latin typeface="Calibri"/>
                          <a:ea typeface="Times New Roman" panose="02020603050405020304" pitchFamily="18" charset="0"/>
                          <a:cs typeface="Arial"/>
                        </a:rPr>
                        <a:t>due to a lack of resources to access essential needs (e.g., food, shelter, education, health services, etc.) ?</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900" dirty="0">
                          <a:solidFill>
                            <a:schemeClr val="accent1">
                              <a:lumMod val="50000"/>
                            </a:schemeClr>
                          </a:solidFill>
                          <a:effectLst/>
                          <a:latin typeface="Calibri"/>
                          <a:ea typeface="Times New Roman" panose="02020603050405020304" pitchFamily="18" charset="0"/>
                          <a:cs typeface="Arial"/>
                        </a:rPr>
                        <a:t>10 = </a:t>
                      </a:r>
                      <a:r>
                        <a:rPr lang="en-GB" sz="900" dirty="0">
                          <a:solidFill>
                            <a:schemeClr val="accent1">
                              <a:lumMod val="50000"/>
                            </a:schemeClr>
                          </a:solidFill>
                          <a:effectLst/>
                          <a:latin typeface="Calibri"/>
                          <a:ea typeface="Calibri" panose="020F0502020204030204" pitchFamily="34" charset="0"/>
                          <a:cs typeface="Arial"/>
                        </a:rPr>
                        <a:t>No, because we did not need to</a:t>
                      </a:r>
                      <a:endParaRPr lang="en-US" sz="900" dirty="0">
                        <a:solidFill>
                          <a:schemeClr val="accent1">
                            <a:lumMod val="50000"/>
                          </a:schemeClr>
                        </a:solidFill>
                        <a:effectLst/>
                        <a:latin typeface="Calibri"/>
                        <a:ea typeface="MS Mincho" panose="02020609040205080304" pitchFamily="49" charset="-128"/>
                        <a:cs typeface="Arial"/>
                      </a:endParaRPr>
                    </a:p>
                    <a:p>
                      <a:pPr marL="0" marR="0">
                        <a:lnSpc>
                          <a:spcPct val="115000"/>
                        </a:lnSpc>
                        <a:spcBef>
                          <a:spcPts val="0"/>
                        </a:spcBef>
                        <a:spcAft>
                          <a:spcPts val="0"/>
                        </a:spcAft>
                      </a:pPr>
                      <a:r>
                        <a:rPr lang="en-GB" sz="900" dirty="0">
                          <a:solidFill>
                            <a:schemeClr val="accent1">
                              <a:lumMod val="50000"/>
                            </a:schemeClr>
                          </a:solidFill>
                          <a:effectLst/>
                          <a:latin typeface="Calibri"/>
                          <a:ea typeface="Times New Roman" panose="02020603050405020304" pitchFamily="18" charset="0"/>
                          <a:cs typeface="Arial"/>
                        </a:rPr>
                        <a:t>20 = </a:t>
                      </a:r>
                      <a:r>
                        <a:rPr lang="en-GB" sz="900" dirty="0">
                          <a:solidFill>
                            <a:schemeClr val="accent1">
                              <a:lumMod val="50000"/>
                            </a:schemeClr>
                          </a:solidFill>
                          <a:effectLst/>
                          <a:latin typeface="Calibri"/>
                          <a:ea typeface="Calibri" panose="020F0502020204030204" pitchFamily="34" charset="0"/>
                          <a:cs typeface="Arial"/>
                        </a:rPr>
                        <a:t>No, because we already sold those assets or have engaged in this activity within the last 12 months and cannot continue to do it</a:t>
                      </a:r>
                      <a:endParaRPr lang="en-US" sz="900" dirty="0">
                        <a:solidFill>
                          <a:schemeClr val="accent1">
                            <a:lumMod val="50000"/>
                          </a:schemeClr>
                        </a:solidFill>
                        <a:effectLst/>
                        <a:latin typeface="Calibri"/>
                        <a:ea typeface="MS Mincho" panose="02020609040205080304" pitchFamily="49" charset="-128"/>
                        <a:cs typeface="Arial"/>
                      </a:endParaRPr>
                    </a:p>
                    <a:p>
                      <a:pPr marL="0" marR="0">
                        <a:lnSpc>
                          <a:spcPct val="115000"/>
                        </a:lnSpc>
                        <a:spcBef>
                          <a:spcPts val="0"/>
                        </a:spcBef>
                        <a:spcAft>
                          <a:spcPts val="0"/>
                        </a:spcAft>
                      </a:pPr>
                      <a:r>
                        <a:rPr lang="fr-FR" sz="900" dirty="0">
                          <a:solidFill>
                            <a:schemeClr val="accent1">
                              <a:lumMod val="50000"/>
                            </a:schemeClr>
                          </a:solidFill>
                          <a:effectLst/>
                          <a:latin typeface="Calibri"/>
                          <a:ea typeface="Times New Roman" panose="02020603050405020304" pitchFamily="18" charset="0"/>
                          <a:cs typeface="Arial"/>
                        </a:rPr>
                        <a:t>30= Yes</a:t>
                      </a:r>
                      <a:endParaRPr lang="en-US" sz="900" dirty="0">
                        <a:solidFill>
                          <a:schemeClr val="accent1">
                            <a:lumMod val="50000"/>
                          </a:schemeClr>
                        </a:solidFill>
                        <a:effectLst/>
                        <a:latin typeface="Calibri"/>
                        <a:ea typeface="MS Mincho" panose="02020609040205080304" pitchFamily="49" charset="-128"/>
                        <a:cs typeface="Arial"/>
                      </a:endParaRPr>
                    </a:p>
                    <a:p>
                      <a:pPr marL="0" marR="0">
                        <a:lnSpc>
                          <a:spcPct val="115000"/>
                        </a:lnSpc>
                        <a:spcBef>
                          <a:spcPts val="0"/>
                        </a:spcBef>
                        <a:spcAft>
                          <a:spcPts val="0"/>
                        </a:spcAft>
                      </a:pPr>
                      <a:r>
                        <a:rPr lang="fr-FR" sz="900" dirty="0">
                          <a:solidFill>
                            <a:schemeClr val="accent1">
                              <a:lumMod val="50000"/>
                            </a:schemeClr>
                          </a:solidFill>
                          <a:effectLst/>
                          <a:latin typeface="Calibri"/>
                          <a:ea typeface="Times New Roman" panose="02020603050405020304" pitchFamily="18" charset="0"/>
                          <a:cs typeface="Arial"/>
                        </a:rPr>
                        <a:t>9999=</a:t>
                      </a:r>
                      <a:r>
                        <a:rPr lang="fr-FR" sz="900" dirty="0">
                          <a:solidFill>
                            <a:schemeClr val="accent1">
                              <a:lumMod val="50000"/>
                            </a:schemeClr>
                          </a:solidFill>
                          <a:effectLst/>
                          <a:latin typeface="Verdana"/>
                          <a:ea typeface="Calibri" panose="020F0502020204030204" pitchFamily="34" charset="0"/>
                          <a:cs typeface="Arial"/>
                        </a:rPr>
                        <a:t> </a:t>
                      </a:r>
                      <a:r>
                        <a:rPr lang="en-GB" sz="900" dirty="0">
                          <a:solidFill>
                            <a:schemeClr val="accent1">
                              <a:lumMod val="50000"/>
                            </a:schemeClr>
                          </a:solidFill>
                          <a:effectLst/>
                          <a:latin typeface="Calibri"/>
                          <a:ea typeface="Times New Roman" panose="02020603050405020304" pitchFamily="18" charset="0"/>
                          <a:cs typeface="Arial"/>
                        </a:rPr>
                        <a:t>Not applicable (don’t have access to this strategy)</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15000"/>
                        </a:lnSpc>
                        <a:spcBef>
                          <a:spcPts val="0"/>
                        </a:spcBef>
                        <a:spcAft>
                          <a:spcPts val="0"/>
                        </a:spcAft>
                      </a:pPr>
                      <a:r>
                        <a:rPr lang="en-GB" sz="900" dirty="0">
                          <a:solidFill>
                            <a:schemeClr val="accent1">
                              <a:lumMod val="50000"/>
                            </a:schemeClr>
                          </a:solidFill>
                          <a:effectLst/>
                          <a:latin typeface="Calibri"/>
                          <a:ea typeface="Times New Roman" panose="02020603050405020304" pitchFamily="18" charset="0"/>
                          <a:cs typeface="Arial"/>
                        </a:rPr>
                        <a:t>Indicative severity of the strategy</a:t>
                      </a:r>
                      <a:endParaRPr lang="en-US" sz="900" dirty="0">
                        <a:solidFill>
                          <a:schemeClr val="accent1">
                            <a:lumMod val="50000"/>
                          </a:schemeClr>
                        </a:solidFill>
                        <a:effectLst/>
                        <a:latin typeface="Calibri"/>
                        <a:ea typeface="MS Mincho" panose="02020609040205080304" pitchFamily="49" charset="-128"/>
                        <a:cs typeface="Arial"/>
                      </a:endParaRPr>
                    </a:p>
                    <a:p>
                      <a:pPr marL="0" marR="0">
                        <a:lnSpc>
                          <a:spcPct val="115000"/>
                        </a:lnSpc>
                        <a:spcBef>
                          <a:spcPts val="0"/>
                        </a:spcBef>
                        <a:spcAft>
                          <a:spcPts val="0"/>
                        </a:spcAft>
                      </a:pPr>
                      <a:endParaRPr lang="en-US" sz="900" dirty="0">
                        <a:solidFill>
                          <a:schemeClr val="accent1">
                            <a:lumMod val="50000"/>
                          </a:schemeClr>
                        </a:solidFill>
                        <a:effectLst/>
                        <a:latin typeface="Calibri"/>
                        <a:ea typeface="MS Mincho" panose="02020609040205080304" pitchFamily="49" charset="-128"/>
                        <a:cs typeface="Arial"/>
                      </a:endParaRPr>
                    </a:p>
                    <a:p>
                      <a:pPr marL="0" marR="0">
                        <a:lnSpc>
                          <a:spcPct val="115000"/>
                        </a:lnSpc>
                        <a:spcBef>
                          <a:spcPts val="0"/>
                        </a:spcBef>
                        <a:spcAft>
                          <a:spcPts val="0"/>
                        </a:spcAft>
                      </a:pPr>
                      <a:r>
                        <a:rPr lang="en-GB" sz="900" i="1" dirty="0">
                          <a:solidFill>
                            <a:schemeClr val="accent1">
                              <a:lumMod val="50000"/>
                            </a:schemeClr>
                          </a:solidFill>
                          <a:effectLst/>
                          <a:latin typeface="Calibri"/>
                          <a:ea typeface="Times New Roman" panose="02020603050405020304" pitchFamily="18" charset="0"/>
                          <a:cs typeface="Arial"/>
                        </a:rPr>
                        <a:t>(Country office to attribute the relevant severity, the following is just an example)</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endParaRPr lang="en-US" sz="9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en-US" sz="9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en-US" sz="9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en-US" sz="9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en-US" sz="9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en-US" sz="9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en-US" sz="9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en-US" sz="9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en-US" sz="9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en-US" sz="9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r>
                        <a:rPr lang="en-GB" sz="900" i="1" dirty="0">
                          <a:solidFill>
                            <a:schemeClr val="accent1">
                              <a:lumMod val="50000"/>
                            </a:schemeClr>
                          </a:solidFill>
                          <a:effectLst/>
                          <a:latin typeface="Calibri"/>
                          <a:ea typeface="Calibri" panose="020F0502020204030204" pitchFamily="34" charset="0"/>
                          <a:cs typeface="Arial"/>
                        </a:rPr>
                        <a:t>Variable names</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960000576"/>
                  </a:ext>
                </a:extLst>
              </a:tr>
              <a:tr h="394380">
                <a:tc>
                  <a:txBody>
                    <a:bodyPr/>
                    <a:lstStyle/>
                    <a:p>
                      <a:pPr marL="0" marR="0" algn="l">
                        <a:lnSpc>
                          <a:spcPct val="100000"/>
                        </a:lnSpc>
                        <a:spcBef>
                          <a:spcPts val="0"/>
                        </a:spcBef>
                        <a:spcAft>
                          <a:spcPts val="0"/>
                        </a:spcAft>
                      </a:pPr>
                      <a:r>
                        <a:rPr lang="en-GB" sz="900" dirty="0">
                          <a:solidFill>
                            <a:schemeClr val="accent1">
                              <a:lumMod val="50000"/>
                            </a:schemeClr>
                          </a:solidFill>
                          <a:effectLst/>
                          <a:latin typeface="Calibri"/>
                          <a:ea typeface="Times New Roman" panose="02020603050405020304" pitchFamily="18" charset="0"/>
                          <a:cs typeface="Arial"/>
                        </a:rPr>
                        <a:t>1.1 </a:t>
                      </a:r>
                      <a:r>
                        <a:rPr lang="en-GB" sz="900" dirty="0">
                          <a:solidFill>
                            <a:schemeClr val="accent1">
                              <a:lumMod val="50000"/>
                            </a:schemeClr>
                          </a:solidFill>
                          <a:effectLst/>
                          <a:highlight>
                            <a:srgbClr val="C0C0C0"/>
                          </a:highlight>
                          <a:latin typeface="Calibri"/>
                          <a:ea typeface="Times New Roman" panose="02020603050405020304" pitchFamily="18" charset="0"/>
                          <a:cs typeface="Arial"/>
                        </a:rPr>
                        <a:t>Sold household assets/goods (radio, furniture, television, jewellery, etc.)</a:t>
                      </a:r>
                      <a:r>
                        <a:rPr lang="en-GB" sz="900" i="1" dirty="0">
                          <a:solidFill>
                            <a:schemeClr val="accent1">
                              <a:lumMod val="50000"/>
                            </a:schemeClr>
                          </a:solidFill>
                          <a:effectLst/>
                          <a:latin typeface="Calibri"/>
                          <a:ea typeface="Times New Roman" panose="02020603050405020304" pitchFamily="18" charset="0"/>
                          <a:cs typeface="Arial"/>
                        </a:rPr>
                        <a:t> due to a lack of resources to access essential needs</a:t>
                      </a:r>
                      <a:endParaRPr lang="en-GB" sz="900" i="1" dirty="0">
                        <a:solidFill>
                          <a:schemeClr val="accent1">
                            <a:lumMod val="50000"/>
                          </a:schemeClr>
                        </a:solidFill>
                        <a:effectLst/>
                        <a:latin typeface="Calibri" panose="020F0502020204030204" pitchFamily="34" charset="0"/>
                        <a:ea typeface="Times New Roman" panose="02020603050405020304" pitchFamily="18" charset="0"/>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dirty="0">
                          <a:solidFill>
                            <a:schemeClr val="accent1">
                              <a:lumMod val="50000"/>
                            </a:schemeClr>
                          </a:solidFill>
                          <a:effectLst/>
                          <a:latin typeface="Verdana"/>
                          <a:ea typeface="Calibri" panose="020F0502020204030204" pitchFamily="34" charset="0"/>
                          <a:cs typeface="Arial"/>
                        </a:rPr>
                        <a:t>| __ |</a:t>
                      </a:r>
                      <a:endParaRPr lang="en-US" sz="9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dirty="0">
                          <a:solidFill>
                            <a:schemeClr val="accent1">
                              <a:lumMod val="50000"/>
                            </a:schemeClr>
                          </a:solidFill>
                          <a:effectLst/>
                          <a:latin typeface="Calibri"/>
                          <a:ea typeface="Calibri" panose="020F0502020204030204" pitchFamily="34" charset="0"/>
                          <a:cs typeface="Arial"/>
                        </a:rPr>
                        <a:t>Stress</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Lcs_stress_DomAsset</a:t>
                      </a:r>
                      <a:endParaRPr lang="en-US" sz="9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7736641"/>
                  </a:ext>
                </a:extLst>
              </a:tr>
              <a:tr h="253423">
                <a:tc>
                  <a:txBody>
                    <a:bodyPr/>
                    <a:lstStyle/>
                    <a:p>
                      <a:pPr marL="0" marR="0">
                        <a:lnSpc>
                          <a:spcPct val="100000"/>
                        </a:lnSpc>
                        <a:spcBef>
                          <a:spcPts val="0"/>
                        </a:spcBef>
                        <a:spcAft>
                          <a:spcPts val="0"/>
                        </a:spcAft>
                      </a:pPr>
                      <a:r>
                        <a:rPr lang="en-GB" sz="900" dirty="0">
                          <a:solidFill>
                            <a:schemeClr val="accent1">
                              <a:lumMod val="50000"/>
                            </a:schemeClr>
                          </a:solidFill>
                          <a:effectLst/>
                          <a:latin typeface="Calibri"/>
                          <a:ea typeface="Times New Roman" panose="02020603050405020304" pitchFamily="18" charset="0"/>
                          <a:cs typeface="Arial"/>
                        </a:rPr>
                        <a:t>1.2 </a:t>
                      </a:r>
                      <a:r>
                        <a:rPr lang="en-GB" sz="900" dirty="0">
                          <a:solidFill>
                            <a:schemeClr val="accent1">
                              <a:lumMod val="50000"/>
                            </a:schemeClr>
                          </a:solidFill>
                          <a:effectLst/>
                          <a:highlight>
                            <a:srgbClr val="C0C0C0"/>
                          </a:highlight>
                          <a:latin typeface="Calibri"/>
                          <a:ea typeface="Times New Roman" panose="02020603050405020304" pitchFamily="18" charset="0"/>
                          <a:cs typeface="Arial"/>
                        </a:rPr>
                        <a:t>Borrow money to </a:t>
                      </a:r>
                      <a:r>
                        <a:rPr lang="en-GB" sz="900" kern="1200" dirty="0">
                          <a:solidFill>
                            <a:schemeClr val="accent1">
                              <a:lumMod val="50000"/>
                            </a:schemeClr>
                          </a:solidFill>
                          <a:effectLst/>
                          <a:highlight>
                            <a:srgbClr val="C0C0C0"/>
                          </a:highlight>
                          <a:latin typeface="Calibri"/>
                          <a:ea typeface="Times New Roman" panose="02020603050405020304" pitchFamily="18" charset="0"/>
                          <a:cs typeface="Arial"/>
                        </a:rPr>
                        <a:t>cover essential needs</a:t>
                      </a:r>
                      <a:endParaRPr lang="en-US" sz="900" kern="1200" dirty="0">
                        <a:solidFill>
                          <a:schemeClr val="accent1">
                            <a:lumMod val="50000"/>
                          </a:schemeClr>
                        </a:solidFill>
                        <a:effectLst/>
                        <a:highlight>
                          <a:srgbClr val="C0C0C0"/>
                        </a:highlight>
                        <a:latin typeface="Calibri"/>
                        <a:ea typeface="MS Mincho" panose="02020609040205080304" pitchFamily="49" charset="-128"/>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dirty="0">
                          <a:solidFill>
                            <a:schemeClr val="accent1">
                              <a:lumMod val="50000"/>
                            </a:schemeClr>
                          </a:solidFill>
                          <a:effectLst/>
                          <a:latin typeface="Verdana"/>
                          <a:ea typeface="Calibri" panose="020F0502020204030204" pitchFamily="34" charset="0"/>
                          <a:cs typeface="Arial"/>
                        </a:rPr>
                        <a:t>| __ |</a:t>
                      </a:r>
                      <a:endParaRPr lang="en-US" sz="9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dirty="0">
                          <a:solidFill>
                            <a:schemeClr val="accent1">
                              <a:lumMod val="50000"/>
                            </a:schemeClr>
                          </a:solidFill>
                          <a:effectLst/>
                          <a:latin typeface="Calibri"/>
                          <a:ea typeface="Calibri" panose="020F0502020204030204" pitchFamily="34" charset="0"/>
                          <a:cs typeface="Arial"/>
                        </a:rPr>
                        <a:t>Stress</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a:t>
                      </a:r>
                      <a:r>
                        <a:rPr lang="en-GB" sz="900" kern="12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stress_BorrowCash</a:t>
                      </a:r>
                      <a:endParaRPr lang="en-US" sz="900" kern="1200">
                        <a:solidFill>
                          <a:schemeClr val="accent1">
                            <a:lumMod val="50000"/>
                          </a:schemeClr>
                        </a:solidFill>
                        <a:effectLst/>
                        <a:highlight>
                          <a:srgbClr val="C0C0C0"/>
                        </a:highlight>
                        <a:latin typeface="Calibri" panose="020F050202020403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4970834"/>
                  </a:ext>
                </a:extLst>
              </a:tr>
              <a:tr h="262920">
                <a:tc>
                  <a:txBody>
                    <a:bodyPr/>
                    <a:lstStyle/>
                    <a:p>
                      <a:pPr marL="0" marR="0">
                        <a:lnSpc>
                          <a:spcPct val="100000"/>
                        </a:lnSpc>
                        <a:spcBef>
                          <a:spcPts val="0"/>
                        </a:spcBef>
                        <a:spcAft>
                          <a:spcPts val="0"/>
                        </a:spcAft>
                      </a:pPr>
                      <a:r>
                        <a:rPr lang="en-GB" sz="900" dirty="0">
                          <a:solidFill>
                            <a:schemeClr val="accent1">
                              <a:lumMod val="50000"/>
                            </a:schemeClr>
                          </a:solidFill>
                          <a:effectLst/>
                          <a:latin typeface="Calibri"/>
                          <a:ea typeface="Times New Roman" panose="02020603050405020304" pitchFamily="18" charset="0"/>
                          <a:cs typeface="Arial"/>
                        </a:rPr>
                        <a:t>1.3 </a:t>
                      </a:r>
                      <a:r>
                        <a:rPr lang="en-GB" sz="900" dirty="0">
                          <a:solidFill>
                            <a:schemeClr val="accent1">
                              <a:lumMod val="50000"/>
                            </a:schemeClr>
                          </a:solidFill>
                          <a:effectLst/>
                          <a:highlight>
                            <a:srgbClr val="C0C0C0"/>
                          </a:highlight>
                          <a:latin typeface="Calibri"/>
                          <a:ea typeface="Times New Roman" panose="02020603050405020304" pitchFamily="18" charset="0"/>
                          <a:cs typeface="Arial"/>
                        </a:rPr>
                        <a:t>Spent savings </a:t>
                      </a:r>
                      <a:r>
                        <a:rPr lang="en-GB" sz="900" i="1" dirty="0">
                          <a:solidFill>
                            <a:schemeClr val="accent1">
                              <a:lumMod val="50000"/>
                            </a:schemeClr>
                          </a:solidFill>
                          <a:effectLst/>
                          <a:latin typeface="Calibri"/>
                          <a:ea typeface="Times New Roman" panose="02020603050405020304" pitchFamily="18" charset="0"/>
                          <a:cs typeface="Arial"/>
                        </a:rPr>
                        <a:t>due to a </a:t>
                      </a:r>
                      <a:r>
                        <a:rPr lang="en-GB" sz="900" i="1" dirty="0">
                          <a:solidFill>
                            <a:schemeClr val="accent1">
                              <a:lumMod val="50000"/>
                            </a:schemeClr>
                          </a:solidFill>
                          <a:effectLst/>
                          <a:latin typeface="+mn-lt"/>
                          <a:ea typeface="Times New Roman" panose="02020603050405020304" pitchFamily="18" charset="0"/>
                          <a:cs typeface="Arial"/>
                        </a:rPr>
                        <a:t>lack of resources to access essential needs</a:t>
                      </a:r>
                      <a:endParaRPr lang="en-US" sz="900" dirty="0">
                        <a:solidFill>
                          <a:schemeClr val="accent1">
                            <a:lumMod val="50000"/>
                          </a:schemeClr>
                        </a:solidFill>
                        <a:effectLs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dirty="0">
                          <a:solidFill>
                            <a:schemeClr val="accent1">
                              <a:lumMod val="50000"/>
                            </a:schemeClr>
                          </a:solidFill>
                          <a:effectLst/>
                          <a:latin typeface="Verdana"/>
                          <a:ea typeface="Calibri" panose="020F0502020204030204" pitchFamily="34" charset="0"/>
                          <a:cs typeface="Arial"/>
                        </a:rPr>
                        <a:t>| __ |</a:t>
                      </a:r>
                      <a:endParaRPr lang="en-US" sz="9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dirty="0">
                          <a:solidFill>
                            <a:schemeClr val="accent1">
                              <a:lumMod val="50000"/>
                            </a:schemeClr>
                          </a:solidFill>
                          <a:effectLst/>
                          <a:latin typeface="Calibri"/>
                          <a:ea typeface="Calibri" panose="020F0502020204030204" pitchFamily="34" charset="0"/>
                          <a:cs typeface="Arial"/>
                        </a:rPr>
                        <a:t>Stress</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Lcs_stress_Saving</a:t>
                      </a:r>
                      <a:endParaRPr lang="en-US" sz="9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1156396"/>
                  </a:ext>
                </a:extLst>
              </a:tr>
              <a:tr h="262920">
                <a:tc>
                  <a:txBody>
                    <a:bodyPr/>
                    <a:lstStyle/>
                    <a:p>
                      <a:pPr marL="0" marR="0">
                        <a:lnSpc>
                          <a:spcPct val="100000"/>
                        </a:lnSpc>
                        <a:spcBef>
                          <a:spcPts val="0"/>
                        </a:spcBef>
                        <a:spcAft>
                          <a:spcPts val="0"/>
                        </a:spcAft>
                      </a:pPr>
                      <a:r>
                        <a:rPr lang="en-GB" sz="900" dirty="0">
                          <a:solidFill>
                            <a:schemeClr val="accent1">
                              <a:lumMod val="50000"/>
                            </a:schemeClr>
                          </a:solidFill>
                          <a:effectLst/>
                          <a:latin typeface="Calibri"/>
                          <a:ea typeface="Times New Roman" panose="02020603050405020304" pitchFamily="18" charset="0"/>
                          <a:cs typeface="Arial"/>
                        </a:rPr>
                        <a:t>1.4 </a:t>
                      </a:r>
                      <a:r>
                        <a:rPr lang="en-GB" sz="900" dirty="0">
                          <a:solidFill>
                            <a:schemeClr val="accent1">
                              <a:lumMod val="50000"/>
                            </a:schemeClr>
                          </a:solidFill>
                          <a:effectLst/>
                          <a:highlight>
                            <a:srgbClr val="B2B2B2"/>
                          </a:highlight>
                          <a:latin typeface="Calibri"/>
                          <a:ea typeface="Times New Roman" panose="02020603050405020304" pitchFamily="18" charset="0"/>
                          <a:cs typeface="Arial"/>
                        </a:rPr>
                        <a:t>Sell, share, or exchange in-kind assistance </a:t>
                      </a:r>
                      <a:r>
                        <a:rPr lang="en-GB" sz="900" i="1" dirty="0">
                          <a:solidFill>
                            <a:schemeClr val="accent1">
                              <a:lumMod val="50000"/>
                            </a:schemeClr>
                          </a:solidFill>
                          <a:effectLst/>
                          <a:latin typeface="Calibri"/>
                          <a:ea typeface="Times New Roman" panose="02020603050405020304" pitchFamily="18" charset="0"/>
                          <a:cs typeface="Arial"/>
                        </a:rPr>
                        <a:t>due to a </a:t>
                      </a:r>
                      <a:r>
                        <a:rPr lang="en-GB" sz="900" i="1" dirty="0">
                          <a:solidFill>
                            <a:schemeClr val="accent1">
                              <a:lumMod val="50000"/>
                            </a:schemeClr>
                          </a:solidFill>
                          <a:effectLst/>
                          <a:latin typeface="+mn-lt"/>
                          <a:ea typeface="Times New Roman" panose="02020603050405020304" pitchFamily="18" charset="0"/>
                          <a:cs typeface="Arial"/>
                        </a:rPr>
                        <a:t>lack of resources to access essential needs</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dirty="0">
                          <a:solidFill>
                            <a:schemeClr val="accent1">
                              <a:lumMod val="50000"/>
                            </a:schemeClr>
                          </a:solidFill>
                          <a:effectLst/>
                          <a:latin typeface="Verdana"/>
                          <a:ea typeface="Calibri" panose="020F0502020204030204" pitchFamily="34" charset="0"/>
                          <a:cs typeface="Arial"/>
                        </a:rPr>
                        <a:t>| __ |</a:t>
                      </a:r>
                      <a:endParaRPr lang="en-US" sz="9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dirty="0">
                          <a:solidFill>
                            <a:schemeClr val="accent1">
                              <a:lumMod val="50000"/>
                            </a:schemeClr>
                          </a:solidFill>
                          <a:effectLst/>
                          <a:latin typeface="Calibri"/>
                          <a:ea typeface="Calibri" panose="020F0502020204030204" pitchFamily="34" charset="0"/>
                          <a:cs typeface="Arial"/>
                        </a:rPr>
                        <a:t>Stress</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err="1">
                          <a:solidFill>
                            <a:schemeClr val="accent1">
                              <a:lumMod val="50000"/>
                            </a:schemeClr>
                          </a:solidFill>
                          <a:effectLst/>
                          <a:highlight>
                            <a:srgbClr val="C0C0C0"/>
                          </a:highlight>
                          <a:latin typeface="Calibri"/>
                          <a:ea typeface="Calibri" panose="020F0502020204030204" pitchFamily="34" charset="0"/>
                          <a:cs typeface="Arial"/>
                        </a:rPr>
                        <a:t>Lcs_stress</a:t>
                      </a:r>
                      <a:r>
                        <a:rPr lang="en-GB" sz="900" kern="1200" err="1">
                          <a:solidFill>
                            <a:schemeClr val="accent1">
                              <a:lumMod val="50000"/>
                            </a:schemeClr>
                          </a:solidFill>
                          <a:effectLst/>
                          <a:highlight>
                            <a:srgbClr val="C0C0C0"/>
                          </a:highlight>
                          <a:latin typeface="Calibri"/>
                          <a:ea typeface="Calibri" panose="020F0502020204030204" pitchFamily="34" charset="0"/>
                          <a:cs typeface="Arial"/>
                        </a:rPr>
                        <a:t>_SellRation</a:t>
                      </a:r>
                      <a:endParaRPr lang="en-US" sz="900" kern="1200" err="1">
                        <a:solidFill>
                          <a:schemeClr val="accent1">
                            <a:lumMod val="50000"/>
                          </a:schemeClr>
                        </a:solidFill>
                        <a:effectLst/>
                        <a:highlight>
                          <a:srgbClr val="C0C0C0"/>
                        </a:highlight>
                        <a:latin typeface="Calibri"/>
                        <a:ea typeface="MS Mincho" panose="02020609040205080304" pitchFamily="49" charset="-128"/>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2223477"/>
                  </a:ext>
                </a:extLst>
              </a:tr>
              <a:tr h="394380">
                <a:tc>
                  <a:txBody>
                    <a:bodyPr/>
                    <a:lstStyle/>
                    <a:p>
                      <a:pPr marL="0" marR="0">
                        <a:lnSpc>
                          <a:spcPct val="100000"/>
                        </a:lnSpc>
                        <a:spcBef>
                          <a:spcPts val="0"/>
                        </a:spcBef>
                        <a:spcAft>
                          <a:spcPts val="0"/>
                        </a:spcAft>
                      </a:pPr>
                      <a:r>
                        <a:rPr lang="en-GB" sz="900" dirty="0">
                          <a:solidFill>
                            <a:schemeClr val="accent1">
                              <a:lumMod val="50000"/>
                            </a:schemeClr>
                          </a:solidFill>
                          <a:effectLst/>
                          <a:latin typeface="Calibri"/>
                          <a:ea typeface="Times New Roman" panose="02020603050405020304" pitchFamily="18" charset="0"/>
                          <a:cs typeface="Arial"/>
                        </a:rPr>
                        <a:t>1.5 </a:t>
                      </a:r>
                      <a:r>
                        <a:rPr lang="en-GB" sz="900" dirty="0">
                          <a:solidFill>
                            <a:schemeClr val="accent1">
                              <a:lumMod val="50000"/>
                            </a:schemeClr>
                          </a:solidFill>
                          <a:effectLst/>
                          <a:highlight>
                            <a:srgbClr val="C0C0C0"/>
                          </a:highlight>
                          <a:latin typeface="Calibri"/>
                          <a:ea typeface="Times New Roman" panose="02020603050405020304" pitchFamily="18" charset="0"/>
                          <a:cs typeface="Arial"/>
                        </a:rPr>
                        <a:t>Sold productive assets or means of transport (sewing machine, wheelbarrow, bicycle, car, etc.)</a:t>
                      </a:r>
                      <a:r>
                        <a:rPr lang="en-GB" sz="900" i="1" dirty="0">
                          <a:solidFill>
                            <a:schemeClr val="accent1">
                              <a:lumMod val="50000"/>
                            </a:schemeClr>
                          </a:solidFill>
                          <a:effectLst/>
                          <a:highlight>
                            <a:srgbClr val="C0C0C0"/>
                          </a:highlight>
                          <a:latin typeface="Calibri"/>
                          <a:ea typeface="Times New Roman" panose="02020603050405020304" pitchFamily="18" charset="0"/>
                          <a:cs typeface="Arial"/>
                        </a:rPr>
                        <a:t> </a:t>
                      </a:r>
                      <a:r>
                        <a:rPr lang="en-GB" sz="900" i="1" dirty="0">
                          <a:solidFill>
                            <a:schemeClr val="accent1">
                              <a:lumMod val="50000"/>
                            </a:schemeClr>
                          </a:solidFill>
                          <a:effectLst/>
                          <a:latin typeface="Calibri"/>
                          <a:ea typeface="Calibri" panose="020F0502020204030204" pitchFamily="34" charset="0"/>
                          <a:cs typeface="Arial"/>
                        </a:rPr>
                        <a:t>due to </a:t>
                      </a:r>
                      <a:r>
                        <a:rPr lang="en-GB" sz="900" i="1" dirty="0">
                          <a:solidFill>
                            <a:schemeClr val="accent1">
                              <a:lumMod val="50000"/>
                            </a:schemeClr>
                          </a:solidFill>
                          <a:effectLst/>
                          <a:highlight>
                            <a:srgbClr val="FFFFFF"/>
                          </a:highlight>
                          <a:latin typeface="Calibri"/>
                          <a:ea typeface="Calibri" panose="020F0502020204030204" pitchFamily="34" charset="0"/>
                          <a:cs typeface="Arial"/>
                        </a:rPr>
                        <a:t>a </a:t>
                      </a:r>
                      <a:r>
                        <a:rPr lang="en-GB" sz="900" i="1" dirty="0">
                          <a:solidFill>
                            <a:schemeClr val="accent1">
                              <a:lumMod val="50000"/>
                            </a:schemeClr>
                          </a:solidFill>
                          <a:effectLst/>
                          <a:highlight>
                            <a:srgbClr val="FFFFFF"/>
                          </a:highlight>
                          <a:latin typeface="+mn-lt"/>
                          <a:ea typeface="Times New Roman" panose="02020603050405020304" pitchFamily="18" charset="0"/>
                          <a:cs typeface="Arial"/>
                        </a:rPr>
                        <a:t>lack of resources to access essential needs</a:t>
                      </a:r>
                      <a:endParaRPr lang="en-US" sz="900" dirty="0">
                        <a:solidFill>
                          <a:schemeClr val="accent1">
                            <a:lumMod val="50000"/>
                          </a:schemeClr>
                        </a:solidFill>
                        <a:effectLst/>
                        <a:highlight>
                          <a:srgbClr val="FFFFFF"/>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dirty="0">
                          <a:solidFill>
                            <a:schemeClr val="accent1">
                              <a:lumMod val="50000"/>
                            </a:schemeClr>
                          </a:solidFill>
                          <a:effectLst/>
                          <a:latin typeface="Verdana"/>
                          <a:ea typeface="Calibri" panose="020F0502020204030204" pitchFamily="34" charset="0"/>
                          <a:cs typeface="Arial"/>
                        </a:rPr>
                        <a:t>| __ |</a:t>
                      </a:r>
                      <a:endParaRPr lang="en-US" sz="9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dirty="0">
                          <a:solidFill>
                            <a:schemeClr val="accent1">
                              <a:lumMod val="50000"/>
                            </a:schemeClr>
                          </a:solidFill>
                          <a:effectLst/>
                          <a:latin typeface="Calibri"/>
                          <a:ea typeface="Calibri" panose="020F0502020204030204" pitchFamily="34" charset="0"/>
                          <a:cs typeface="Arial"/>
                        </a:rPr>
                        <a:t>Crisis</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Lcs_crisis_ProdAssets</a:t>
                      </a:r>
                      <a:endParaRPr lang="en-US" sz="9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1402958"/>
                  </a:ext>
                </a:extLst>
              </a:tr>
              <a:tr h="394380">
                <a:tc>
                  <a:txBody>
                    <a:bodyPr/>
                    <a:lstStyle/>
                    <a:p>
                      <a:pPr marL="0" marR="0">
                        <a:lnSpc>
                          <a:spcPct val="100000"/>
                        </a:lnSpc>
                        <a:spcBef>
                          <a:spcPts val="0"/>
                        </a:spcBef>
                        <a:spcAft>
                          <a:spcPts val="0"/>
                        </a:spcAft>
                      </a:pPr>
                      <a:r>
                        <a:rPr lang="en-GB" sz="900" dirty="0">
                          <a:solidFill>
                            <a:schemeClr val="accent1">
                              <a:lumMod val="50000"/>
                            </a:schemeClr>
                          </a:solidFill>
                          <a:effectLst/>
                          <a:latin typeface="Calibri"/>
                          <a:ea typeface="Times New Roman" panose="02020603050405020304" pitchFamily="18" charset="0"/>
                          <a:cs typeface="Arial"/>
                        </a:rPr>
                        <a:t>1.6 </a:t>
                      </a:r>
                      <a:r>
                        <a:rPr lang="en-GB" sz="900" dirty="0">
                          <a:solidFill>
                            <a:schemeClr val="accent1">
                              <a:lumMod val="50000"/>
                            </a:schemeClr>
                          </a:solidFill>
                          <a:effectLst/>
                          <a:highlight>
                            <a:srgbClr val="C0C0C0"/>
                          </a:highlight>
                          <a:latin typeface="Calibri"/>
                          <a:ea typeface="Times New Roman" panose="02020603050405020304" pitchFamily="18" charset="0"/>
                          <a:cs typeface="Arial"/>
                        </a:rPr>
                        <a:t>Reduced expenses on essential health (including medicines) </a:t>
                      </a:r>
                      <a:r>
                        <a:rPr lang="en-GB" sz="900" i="1" dirty="0">
                          <a:solidFill>
                            <a:schemeClr val="accent1">
                              <a:lumMod val="50000"/>
                            </a:schemeClr>
                          </a:solidFill>
                          <a:effectLst/>
                          <a:highlight>
                            <a:srgbClr val="FFFFFF"/>
                          </a:highlight>
                          <a:latin typeface="Calibri"/>
                          <a:ea typeface="Times New Roman" panose="02020603050405020304" pitchFamily="18" charset="0"/>
                          <a:cs typeface="Arial"/>
                        </a:rPr>
                        <a:t>due to a </a:t>
                      </a:r>
                      <a:r>
                        <a:rPr lang="en-GB" sz="900" i="1" dirty="0">
                          <a:solidFill>
                            <a:schemeClr val="accent1">
                              <a:lumMod val="50000"/>
                            </a:schemeClr>
                          </a:solidFill>
                          <a:effectLst/>
                          <a:highlight>
                            <a:srgbClr val="FFFFFF"/>
                          </a:highlight>
                          <a:latin typeface="+mn-lt"/>
                          <a:ea typeface="Times New Roman" panose="02020603050405020304" pitchFamily="18" charset="0"/>
                          <a:cs typeface="Arial"/>
                        </a:rPr>
                        <a:t>lack of resources to access essential needs</a:t>
                      </a:r>
                      <a:endParaRPr lang="en-US" sz="900" dirty="0">
                        <a:solidFill>
                          <a:schemeClr val="accent1">
                            <a:lumMod val="50000"/>
                          </a:schemeClr>
                        </a:solidFill>
                        <a:effectLst/>
                        <a:highlight>
                          <a:srgbClr val="FFFFFF"/>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dirty="0">
                          <a:solidFill>
                            <a:schemeClr val="accent1">
                              <a:lumMod val="50000"/>
                            </a:schemeClr>
                          </a:solidFill>
                          <a:effectLst/>
                          <a:latin typeface="Verdana"/>
                          <a:ea typeface="Calibri" panose="020F0502020204030204" pitchFamily="34" charset="0"/>
                          <a:cs typeface="Arial"/>
                        </a:rPr>
                        <a:t>| __ |</a:t>
                      </a:r>
                      <a:endParaRPr lang="en-US" sz="9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dirty="0">
                          <a:solidFill>
                            <a:schemeClr val="accent1">
                              <a:lumMod val="50000"/>
                            </a:schemeClr>
                          </a:solidFill>
                          <a:effectLst/>
                          <a:latin typeface="Calibri"/>
                          <a:ea typeface="Calibri" panose="020F0502020204030204" pitchFamily="34" charset="0"/>
                          <a:cs typeface="Arial"/>
                        </a:rPr>
                        <a:t>Crisis</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Lcs_crisis_Health</a:t>
                      </a:r>
                      <a:endParaRPr lang="en-US" sz="9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420953"/>
                  </a:ext>
                </a:extLst>
              </a:tr>
              <a:tr h="262920">
                <a:tc>
                  <a:txBody>
                    <a:bodyPr/>
                    <a:lstStyle/>
                    <a:p>
                      <a:pPr marL="0" marR="0">
                        <a:lnSpc>
                          <a:spcPct val="100000"/>
                        </a:lnSpc>
                        <a:spcBef>
                          <a:spcPts val="0"/>
                        </a:spcBef>
                        <a:spcAft>
                          <a:spcPts val="0"/>
                        </a:spcAft>
                      </a:pPr>
                      <a:r>
                        <a:rPr lang="en-GB" sz="900" dirty="0">
                          <a:solidFill>
                            <a:schemeClr val="accent1">
                              <a:lumMod val="50000"/>
                            </a:schemeClr>
                          </a:solidFill>
                          <a:effectLst/>
                          <a:latin typeface="Calibri"/>
                          <a:ea typeface="Calibri" panose="020F0502020204030204" pitchFamily="34" charset="0"/>
                          <a:cs typeface="Arial"/>
                        </a:rPr>
                        <a:t>1.7 </a:t>
                      </a:r>
                      <a:r>
                        <a:rPr lang="en-GB" sz="900" dirty="0">
                          <a:solidFill>
                            <a:schemeClr val="accent1">
                              <a:lumMod val="50000"/>
                            </a:schemeClr>
                          </a:solidFill>
                          <a:effectLst/>
                          <a:highlight>
                            <a:srgbClr val="C0C0C0"/>
                          </a:highlight>
                          <a:latin typeface="Calibri"/>
                          <a:ea typeface="Calibri" panose="020F0502020204030204" pitchFamily="34" charset="0"/>
                          <a:cs typeface="Arial"/>
                        </a:rPr>
                        <a:t>Withdrew children from school </a:t>
                      </a:r>
                      <a:r>
                        <a:rPr lang="en-GB" sz="900" i="1" dirty="0">
                          <a:solidFill>
                            <a:schemeClr val="accent1">
                              <a:lumMod val="50000"/>
                            </a:schemeClr>
                          </a:solidFill>
                          <a:effectLst/>
                          <a:latin typeface="Calibri"/>
                          <a:ea typeface="Times New Roman" panose="02020603050405020304" pitchFamily="18" charset="0"/>
                          <a:cs typeface="Arial"/>
                        </a:rPr>
                        <a:t>due to </a:t>
                      </a:r>
                      <a:r>
                        <a:rPr lang="en-GB" sz="900" i="1" dirty="0">
                          <a:solidFill>
                            <a:schemeClr val="accent1">
                              <a:lumMod val="50000"/>
                            </a:schemeClr>
                          </a:solidFill>
                          <a:effectLst/>
                          <a:highlight>
                            <a:srgbClr val="FFFFFF"/>
                          </a:highlight>
                          <a:latin typeface="Calibri"/>
                          <a:ea typeface="Times New Roman" panose="02020603050405020304" pitchFamily="18" charset="0"/>
                          <a:cs typeface="Arial"/>
                        </a:rPr>
                        <a:t>a </a:t>
                      </a:r>
                      <a:r>
                        <a:rPr lang="en-GB" sz="900" i="1" dirty="0">
                          <a:solidFill>
                            <a:schemeClr val="accent1">
                              <a:lumMod val="50000"/>
                            </a:schemeClr>
                          </a:solidFill>
                          <a:effectLst/>
                          <a:highlight>
                            <a:srgbClr val="FFFFFF"/>
                          </a:highlight>
                          <a:latin typeface="+mn-lt"/>
                          <a:ea typeface="Times New Roman" panose="02020603050405020304" pitchFamily="18" charset="0"/>
                          <a:cs typeface="Arial"/>
                        </a:rPr>
                        <a:t>lack of resources to access essential needs</a:t>
                      </a:r>
                      <a:endParaRPr lang="en-US" sz="900" dirty="0">
                        <a:solidFill>
                          <a:schemeClr val="accent1">
                            <a:lumMod val="50000"/>
                          </a:schemeClr>
                        </a:solidFill>
                        <a:effectLst/>
                        <a:highlight>
                          <a:srgbClr val="FFFFFF"/>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dirty="0">
                          <a:solidFill>
                            <a:schemeClr val="accent1">
                              <a:lumMod val="50000"/>
                            </a:schemeClr>
                          </a:solidFill>
                          <a:effectLst/>
                          <a:latin typeface="Verdana"/>
                          <a:ea typeface="Calibri" panose="020F0502020204030204" pitchFamily="34" charset="0"/>
                          <a:cs typeface="Arial"/>
                        </a:rPr>
                        <a:t>| __ |</a:t>
                      </a:r>
                      <a:endParaRPr lang="en-US" sz="9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dirty="0">
                          <a:solidFill>
                            <a:schemeClr val="accent1">
                              <a:lumMod val="50000"/>
                            </a:schemeClr>
                          </a:solidFill>
                          <a:effectLst/>
                          <a:latin typeface="Calibri"/>
                          <a:ea typeface="Calibri" panose="020F0502020204030204" pitchFamily="34" charset="0"/>
                          <a:cs typeface="Arial"/>
                        </a:rPr>
                        <a:t>Crisis</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Lcs_crisis_OutSchool</a:t>
                      </a:r>
                      <a:endParaRPr lang="en-US" sz="9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1697943"/>
                  </a:ext>
                </a:extLst>
              </a:tr>
              <a:tr h="394380">
                <a:tc>
                  <a:txBody>
                    <a:bodyPr/>
                    <a:lstStyle/>
                    <a:p>
                      <a:pPr marL="0" marR="0">
                        <a:lnSpc>
                          <a:spcPct val="100000"/>
                        </a:lnSpc>
                        <a:spcBef>
                          <a:spcPts val="0"/>
                        </a:spcBef>
                        <a:spcAft>
                          <a:spcPts val="0"/>
                        </a:spcAft>
                      </a:pPr>
                      <a:r>
                        <a:rPr lang="en-GB" sz="900" dirty="0">
                          <a:solidFill>
                            <a:schemeClr val="accent1">
                              <a:lumMod val="50000"/>
                            </a:schemeClr>
                          </a:solidFill>
                          <a:effectLst/>
                          <a:latin typeface="Calibri"/>
                          <a:ea typeface="Calibri" panose="020F0502020204030204" pitchFamily="34" charset="0"/>
                          <a:cs typeface="Arial"/>
                        </a:rPr>
                        <a:t>1.8 </a:t>
                      </a:r>
                      <a:r>
                        <a:rPr lang="en-GB" sz="900" dirty="0">
                          <a:solidFill>
                            <a:schemeClr val="accent1">
                              <a:lumMod val="50000"/>
                            </a:schemeClr>
                          </a:solidFill>
                          <a:effectLst/>
                          <a:highlight>
                            <a:srgbClr val="C0C0C0"/>
                          </a:highlight>
                          <a:latin typeface="Calibri"/>
                          <a:ea typeface="Calibri" panose="020F0502020204030204" pitchFamily="34" charset="0"/>
                          <a:cs typeface="Arial"/>
                        </a:rPr>
                        <a:t>Mortgaged/sold the house where the household was permanently living or land </a:t>
                      </a:r>
                      <a:r>
                        <a:rPr lang="en-GB" sz="900" i="1" dirty="0">
                          <a:solidFill>
                            <a:schemeClr val="accent1">
                              <a:lumMod val="50000"/>
                            </a:schemeClr>
                          </a:solidFill>
                          <a:effectLst/>
                          <a:latin typeface="Calibri"/>
                          <a:ea typeface="Times New Roman" panose="02020603050405020304" pitchFamily="18" charset="0"/>
                          <a:cs typeface="Arial"/>
                        </a:rPr>
                        <a:t>due to </a:t>
                      </a:r>
                      <a:r>
                        <a:rPr lang="en-GB" sz="900" i="1" dirty="0">
                          <a:solidFill>
                            <a:schemeClr val="accent1">
                              <a:lumMod val="50000"/>
                            </a:schemeClr>
                          </a:solidFill>
                          <a:effectLst/>
                          <a:highlight>
                            <a:srgbClr val="FFFFFF"/>
                          </a:highlight>
                          <a:latin typeface="Calibri"/>
                          <a:ea typeface="Times New Roman" panose="02020603050405020304" pitchFamily="18" charset="0"/>
                          <a:cs typeface="Arial"/>
                        </a:rPr>
                        <a:t>a </a:t>
                      </a:r>
                      <a:r>
                        <a:rPr lang="en-GB" sz="900" i="1" dirty="0">
                          <a:solidFill>
                            <a:schemeClr val="accent1">
                              <a:lumMod val="50000"/>
                            </a:schemeClr>
                          </a:solidFill>
                          <a:effectLst/>
                          <a:highlight>
                            <a:srgbClr val="FFFFFF"/>
                          </a:highlight>
                          <a:latin typeface="+mn-lt"/>
                          <a:ea typeface="Times New Roman" panose="02020603050405020304" pitchFamily="18" charset="0"/>
                          <a:cs typeface="Arial"/>
                        </a:rPr>
                        <a:t>lack of resources to access essential needs</a:t>
                      </a:r>
                      <a:endParaRPr lang="en-US" sz="900" dirty="0">
                        <a:solidFill>
                          <a:schemeClr val="accent1">
                            <a:lumMod val="50000"/>
                          </a:schemeClr>
                        </a:solidFill>
                        <a:effectLst/>
                        <a:highlight>
                          <a:srgbClr val="FFFFFF"/>
                        </a:highlight>
                        <a:latin typeface="Calibri"/>
                        <a:ea typeface="MS Mincho" panose="02020609040205080304" pitchFamily="49" charset="-128"/>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dirty="0">
                          <a:solidFill>
                            <a:schemeClr val="accent1">
                              <a:lumMod val="50000"/>
                            </a:schemeClr>
                          </a:solidFill>
                          <a:effectLst/>
                          <a:latin typeface="Verdana"/>
                          <a:ea typeface="Calibri" panose="020F0502020204030204" pitchFamily="34" charset="0"/>
                          <a:cs typeface="Arial"/>
                        </a:rPr>
                        <a:t>| __ |</a:t>
                      </a:r>
                      <a:endParaRPr lang="en-US" sz="9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dirty="0">
                          <a:solidFill>
                            <a:schemeClr val="accent1">
                              <a:lumMod val="50000"/>
                            </a:schemeClr>
                          </a:solidFill>
                          <a:effectLst/>
                          <a:latin typeface="Calibri"/>
                          <a:ea typeface="Calibri" panose="020F0502020204030204" pitchFamily="34" charset="0"/>
                          <a:cs typeface="Arial"/>
                        </a:rPr>
                        <a:t>Emergency</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Lcs_em_ResAsset</a:t>
                      </a:r>
                      <a:endParaRPr lang="en-US" sz="9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0582550"/>
                  </a:ext>
                </a:extLst>
              </a:tr>
              <a:tr h="394380">
                <a:tc>
                  <a:txBody>
                    <a:bodyPr/>
                    <a:lstStyle/>
                    <a:p>
                      <a:pPr marL="0" marR="0">
                        <a:lnSpc>
                          <a:spcPct val="100000"/>
                        </a:lnSpc>
                        <a:spcBef>
                          <a:spcPts val="0"/>
                        </a:spcBef>
                        <a:spcAft>
                          <a:spcPts val="0"/>
                        </a:spcAft>
                      </a:pPr>
                      <a:r>
                        <a:rPr lang="en-GB" sz="900" dirty="0">
                          <a:solidFill>
                            <a:schemeClr val="accent1">
                              <a:lumMod val="50000"/>
                            </a:schemeClr>
                          </a:solidFill>
                          <a:effectLst/>
                          <a:latin typeface="Calibri"/>
                          <a:ea typeface="Calibri" panose="020F0502020204030204" pitchFamily="34" charset="0"/>
                          <a:cs typeface="Arial"/>
                        </a:rPr>
                        <a:t>1.9 </a:t>
                      </a:r>
                      <a:r>
                        <a:rPr lang="en-GB" sz="900" dirty="0">
                          <a:solidFill>
                            <a:schemeClr val="accent1">
                              <a:lumMod val="50000"/>
                            </a:schemeClr>
                          </a:solidFill>
                          <a:effectLst/>
                          <a:highlight>
                            <a:srgbClr val="C0C0C0"/>
                          </a:highlight>
                          <a:latin typeface="Calibri"/>
                          <a:ea typeface="Calibri" panose="020F0502020204030204" pitchFamily="34" charset="0"/>
                          <a:cs typeface="Arial"/>
                        </a:rPr>
                        <a:t>Begged (asked strangers for money/food on the streets) or scavenged </a:t>
                      </a:r>
                      <a:r>
                        <a:rPr lang="en-GB" sz="900" dirty="0">
                          <a:solidFill>
                            <a:schemeClr val="accent1">
                              <a:lumMod val="50000"/>
                            </a:schemeClr>
                          </a:solidFill>
                          <a:effectLst/>
                          <a:latin typeface="Calibri"/>
                          <a:ea typeface="Calibri" panose="020F0502020204030204" pitchFamily="34" charset="0"/>
                          <a:cs typeface="Arial"/>
                        </a:rPr>
                        <a:t>due</a:t>
                      </a:r>
                      <a:r>
                        <a:rPr lang="en-GB" sz="900" i="1" dirty="0">
                          <a:solidFill>
                            <a:schemeClr val="accent1">
                              <a:lumMod val="50000"/>
                            </a:schemeClr>
                          </a:solidFill>
                          <a:effectLst/>
                          <a:latin typeface="Calibri"/>
                          <a:ea typeface="Calibri" panose="020F0502020204030204" pitchFamily="34" charset="0"/>
                          <a:cs typeface="Arial"/>
                        </a:rPr>
                        <a:t> to </a:t>
                      </a:r>
                      <a:r>
                        <a:rPr lang="en-GB" sz="900" i="1" dirty="0">
                          <a:solidFill>
                            <a:schemeClr val="accent1">
                              <a:lumMod val="50000"/>
                            </a:schemeClr>
                          </a:solidFill>
                          <a:effectLst/>
                          <a:highlight>
                            <a:srgbClr val="FFFFFF"/>
                          </a:highlight>
                          <a:latin typeface="Calibri"/>
                          <a:ea typeface="Calibri" panose="020F0502020204030204" pitchFamily="34" charset="0"/>
                          <a:cs typeface="Arial"/>
                        </a:rPr>
                        <a:t>a </a:t>
                      </a:r>
                      <a:r>
                        <a:rPr lang="en-GB" sz="900" i="1" dirty="0">
                          <a:solidFill>
                            <a:schemeClr val="accent1">
                              <a:lumMod val="50000"/>
                            </a:schemeClr>
                          </a:solidFill>
                          <a:effectLst/>
                          <a:highlight>
                            <a:srgbClr val="FFFFFF"/>
                          </a:highlight>
                          <a:latin typeface="+mn-lt"/>
                          <a:ea typeface="Times New Roman" panose="02020603050405020304" pitchFamily="18" charset="0"/>
                          <a:cs typeface="Arial"/>
                        </a:rPr>
                        <a:t>lack of resources to access essential needs</a:t>
                      </a:r>
                      <a:endParaRPr lang="en-US" sz="900" dirty="0">
                        <a:solidFill>
                          <a:schemeClr val="accent1">
                            <a:lumMod val="50000"/>
                          </a:schemeClr>
                        </a:solidFill>
                        <a:effectLst/>
                        <a:highlight>
                          <a:srgbClr val="FFFFFF"/>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dirty="0">
                          <a:solidFill>
                            <a:schemeClr val="accent1">
                              <a:lumMod val="50000"/>
                            </a:schemeClr>
                          </a:solidFill>
                          <a:effectLst/>
                          <a:latin typeface="Verdana"/>
                          <a:ea typeface="Calibri" panose="020F0502020204030204" pitchFamily="34" charset="0"/>
                          <a:cs typeface="Arial"/>
                        </a:rPr>
                        <a:t>| __ |</a:t>
                      </a:r>
                      <a:endParaRPr lang="en-US" sz="9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dirty="0">
                          <a:solidFill>
                            <a:schemeClr val="accent1">
                              <a:lumMod val="50000"/>
                            </a:schemeClr>
                          </a:solidFill>
                          <a:effectLst/>
                          <a:latin typeface="Calibri"/>
                          <a:ea typeface="Calibri" panose="020F0502020204030204" pitchFamily="34" charset="0"/>
                          <a:cs typeface="Arial"/>
                        </a:rPr>
                        <a:t>Emergency</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Lcs_em_Begged</a:t>
                      </a:r>
                      <a:endParaRPr lang="en-US" sz="9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4761339"/>
                  </a:ext>
                </a:extLst>
              </a:tr>
              <a:tr h="525840">
                <a:tc>
                  <a:txBody>
                    <a:bodyPr/>
                    <a:lstStyle/>
                    <a:p>
                      <a:pPr marL="0" marR="0">
                        <a:lnSpc>
                          <a:spcPct val="100000"/>
                        </a:lnSpc>
                        <a:spcBef>
                          <a:spcPts val="0"/>
                        </a:spcBef>
                        <a:spcAft>
                          <a:spcPts val="0"/>
                        </a:spcAft>
                      </a:pPr>
                      <a:r>
                        <a:rPr lang="en-GB" sz="900" dirty="0">
                          <a:solidFill>
                            <a:schemeClr val="accent1">
                              <a:lumMod val="50000"/>
                            </a:schemeClr>
                          </a:solidFill>
                          <a:effectLst/>
                          <a:latin typeface="Calibri"/>
                          <a:ea typeface="Calibri" panose="020F0502020204030204" pitchFamily="34" charset="0"/>
                          <a:cs typeface="Arial"/>
                        </a:rPr>
                        <a:t>1.10 </a:t>
                      </a:r>
                      <a:r>
                        <a:rPr lang="en-US" sz="900" kern="1200" dirty="0">
                          <a:solidFill>
                            <a:schemeClr val="accent1">
                              <a:lumMod val="50000"/>
                            </a:schemeClr>
                          </a:solidFill>
                          <a:effectLst/>
                          <a:highlight>
                            <a:srgbClr val="C0C0C0"/>
                          </a:highlight>
                          <a:latin typeface="Calibri"/>
                          <a:ea typeface="Calibri" panose="020F0502020204030204" pitchFamily="34" charset="0"/>
                          <a:cs typeface="Arial"/>
                        </a:rPr>
                        <a:t>Engage in socially degrading, high-risk, exploitive or life-threatening jobs or income-generating activities (e.g., smuggling, theft, joining armed groups, prostitution) </a:t>
                      </a:r>
                      <a:r>
                        <a:rPr lang="en-GB" sz="900" i="1" dirty="0">
                          <a:solidFill>
                            <a:schemeClr val="accent1">
                              <a:lumMod val="50000"/>
                            </a:schemeClr>
                          </a:solidFill>
                          <a:effectLst/>
                          <a:latin typeface="Calibri"/>
                          <a:ea typeface="Calibri" panose="020F0502020204030204" pitchFamily="34" charset="0"/>
                          <a:cs typeface="Arial"/>
                        </a:rPr>
                        <a:t>due </a:t>
                      </a:r>
                      <a:r>
                        <a:rPr lang="en-GB" sz="900" i="1" dirty="0">
                          <a:solidFill>
                            <a:schemeClr val="accent1">
                              <a:lumMod val="50000"/>
                            </a:schemeClr>
                          </a:solidFill>
                          <a:effectLst/>
                          <a:highlight>
                            <a:srgbClr val="FFFFFF"/>
                          </a:highlight>
                          <a:latin typeface="Calibri"/>
                          <a:ea typeface="Calibri" panose="020F0502020204030204" pitchFamily="34" charset="0"/>
                          <a:cs typeface="Arial"/>
                        </a:rPr>
                        <a:t>to a </a:t>
                      </a:r>
                      <a:r>
                        <a:rPr lang="en-GB" sz="900" i="1" dirty="0">
                          <a:solidFill>
                            <a:schemeClr val="accent1">
                              <a:lumMod val="50000"/>
                            </a:schemeClr>
                          </a:solidFill>
                          <a:effectLst/>
                          <a:highlight>
                            <a:srgbClr val="FFFFFF"/>
                          </a:highlight>
                          <a:latin typeface="+mn-lt"/>
                          <a:ea typeface="Times New Roman" panose="02020603050405020304" pitchFamily="18" charset="0"/>
                          <a:cs typeface="Arial"/>
                        </a:rPr>
                        <a:t>lack of resources to access essential needs</a:t>
                      </a:r>
                      <a:endParaRPr lang="en-US" sz="900" dirty="0">
                        <a:solidFill>
                          <a:schemeClr val="accent1">
                            <a:lumMod val="50000"/>
                          </a:schemeClr>
                        </a:solidFill>
                        <a:effectLst/>
                        <a:highlight>
                          <a:srgbClr val="FFFFFF"/>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dirty="0">
                          <a:solidFill>
                            <a:schemeClr val="accent1">
                              <a:lumMod val="50000"/>
                            </a:schemeClr>
                          </a:solidFill>
                          <a:effectLst/>
                          <a:latin typeface="Verdana"/>
                          <a:ea typeface="Calibri" panose="020F0502020204030204" pitchFamily="34" charset="0"/>
                          <a:cs typeface="Arial"/>
                        </a:rPr>
                        <a:t>| __ |</a:t>
                      </a:r>
                      <a:endParaRPr lang="en-US" sz="9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dirty="0">
                          <a:solidFill>
                            <a:schemeClr val="accent1">
                              <a:lumMod val="50000"/>
                            </a:schemeClr>
                          </a:solidFill>
                          <a:effectLst/>
                          <a:latin typeface="Calibri"/>
                          <a:ea typeface="Calibri" panose="020F0502020204030204" pitchFamily="34" charset="0"/>
                          <a:cs typeface="Arial"/>
                        </a:rPr>
                        <a:t>Emergency</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dirty="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Lcs_em_IllegalAct</a:t>
                      </a:r>
                      <a:endParaRPr lang="en-US" sz="900" dirty="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3906726"/>
                  </a:ext>
                </a:extLst>
              </a:tr>
            </a:tbl>
          </a:graphicData>
        </a:graphic>
      </p:graphicFrame>
      <p:sp>
        <p:nvSpPr>
          <p:cNvPr id="3" name="TextBox 2">
            <a:extLst>
              <a:ext uri="{FF2B5EF4-FFF2-40B4-BE49-F238E27FC236}">
                <a16:creationId xmlns:a16="http://schemas.microsoft.com/office/drawing/2014/main" id="{804A0221-C7B0-AA69-2F04-B2C1CAF26497}"/>
              </a:ext>
            </a:extLst>
          </p:cNvPr>
          <p:cNvSpPr txBox="1"/>
          <p:nvPr/>
        </p:nvSpPr>
        <p:spPr>
          <a:xfrm>
            <a:off x="3628234" y="1725564"/>
            <a:ext cx="2865331" cy="1600438"/>
          </a:xfrm>
          <a:prstGeom prst="rect">
            <a:avLst/>
          </a:prstGeom>
          <a:noFill/>
          <a:ln w="57150">
            <a:solidFill>
              <a:schemeClr val="bg1">
                <a:lumMod val="50000"/>
              </a:schemeClr>
            </a:solidFill>
          </a:ln>
        </p:spPr>
        <p:txBody>
          <a:bodyPr wrap="square" rtlCol="0">
            <a:spAutoFit/>
          </a:bodyPr>
          <a:lstStyle/>
          <a:p>
            <a:endParaRPr lang="en-US" sz="1400" b="1"/>
          </a:p>
          <a:p>
            <a:endParaRPr lang="en-US" sz="1400" b="1"/>
          </a:p>
          <a:p>
            <a:endParaRPr lang="en-US" sz="1400" b="1"/>
          </a:p>
          <a:p>
            <a:endParaRPr lang="en-US" sz="1400" b="1"/>
          </a:p>
          <a:p>
            <a:endParaRPr lang="en-US" sz="1400" b="1"/>
          </a:p>
          <a:p>
            <a:endParaRPr lang="en-US" sz="1400" b="1"/>
          </a:p>
          <a:p>
            <a:endParaRPr lang="en-US" sz="1400" b="1"/>
          </a:p>
        </p:txBody>
      </p:sp>
      <p:cxnSp>
        <p:nvCxnSpPr>
          <p:cNvPr id="13" name="Straight Connector 12">
            <a:extLst>
              <a:ext uri="{FF2B5EF4-FFF2-40B4-BE49-F238E27FC236}">
                <a16:creationId xmlns:a16="http://schemas.microsoft.com/office/drawing/2014/main" id="{F8B4F8F2-F32A-FCD8-58AE-121315AA34A3}"/>
              </a:ext>
            </a:extLst>
          </p:cNvPr>
          <p:cNvCxnSpPr>
            <a:cxnSpLocks/>
          </p:cNvCxnSpPr>
          <p:nvPr/>
        </p:nvCxnSpPr>
        <p:spPr>
          <a:xfrm flipH="1">
            <a:off x="2190750" y="2162175"/>
            <a:ext cx="1437484" cy="0"/>
          </a:xfrm>
          <a:prstGeom prst="line">
            <a:avLst/>
          </a:prstGeom>
          <a:ln w="38100"/>
        </p:spPr>
        <p:style>
          <a:lnRef idx="3">
            <a:schemeClr val="accent2"/>
          </a:lnRef>
          <a:fillRef idx="0">
            <a:schemeClr val="accent2"/>
          </a:fillRef>
          <a:effectRef idx="2">
            <a:schemeClr val="accent2"/>
          </a:effectRef>
          <a:fontRef idx="minor">
            <a:schemeClr val="tx1"/>
          </a:fontRef>
        </p:style>
      </p:cxnSp>
      <p:cxnSp>
        <p:nvCxnSpPr>
          <p:cNvPr id="16" name="Straight Arrow Connector 15">
            <a:extLst>
              <a:ext uri="{FF2B5EF4-FFF2-40B4-BE49-F238E27FC236}">
                <a16:creationId xmlns:a16="http://schemas.microsoft.com/office/drawing/2014/main" id="{E18DEB2A-3E5B-820B-767D-A0740266A5B5}"/>
              </a:ext>
            </a:extLst>
          </p:cNvPr>
          <p:cNvCxnSpPr/>
          <p:nvPr/>
        </p:nvCxnSpPr>
        <p:spPr>
          <a:xfrm>
            <a:off x="2190750" y="2162175"/>
            <a:ext cx="0" cy="723900"/>
          </a:xfrm>
          <a:prstGeom prst="straightConnector1">
            <a:avLst/>
          </a:prstGeom>
          <a:ln w="38100">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1652521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EAD5E-1852-5AA7-8734-AF368074D065}"/>
              </a:ext>
            </a:extLst>
          </p:cNvPr>
          <p:cNvSpPr>
            <a:spLocks noGrp="1"/>
          </p:cNvSpPr>
          <p:nvPr>
            <p:ph type="title"/>
          </p:nvPr>
        </p:nvSpPr>
        <p:spPr/>
        <p:txBody>
          <a:bodyPr/>
          <a:lstStyle/>
          <a:p>
            <a:r>
              <a:rPr lang="en-GB" sz="3200" b="0" kern="1400" spc="230" dirty="0">
                <a:solidFill>
                  <a:schemeClr val="tx1"/>
                </a:solidFill>
                <a:latin typeface="Open Sans ExtraBold" panose="020B0906030804020204" pitchFamily="34" charset="0"/>
              </a:rPr>
              <a:t>LCS-EN MODULE: main question</a:t>
            </a:r>
            <a:endParaRPr lang="en-GB" dirty="0"/>
          </a:p>
        </p:txBody>
      </p:sp>
      <p:sp>
        <p:nvSpPr>
          <p:cNvPr id="3" name="Content Placeholder 2">
            <a:extLst>
              <a:ext uri="{FF2B5EF4-FFF2-40B4-BE49-F238E27FC236}">
                <a16:creationId xmlns:a16="http://schemas.microsoft.com/office/drawing/2014/main" id="{46029ED3-CF18-CF1B-5AEC-3E80AF50E9FA}"/>
              </a:ext>
            </a:extLst>
          </p:cNvPr>
          <p:cNvSpPr>
            <a:spLocks noGrp="1"/>
          </p:cNvSpPr>
          <p:nvPr>
            <p:ph idx="1"/>
          </p:nvPr>
        </p:nvSpPr>
        <p:spPr>
          <a:xfrm>
            <a:off x="6579033" y="1671848"/>
            <a:ext cx="5376471" cy="830543"/>
          </a:xfrm>
          <a:solidFill>
            <a:schemeClr val="accent4">
              <a:lumMod val="20000"/>
              <a:lumOff val="80000"/>
            </a:schemeClr>
          </a:solidFill>
        </p:spPr>
        <p:txBody>
          <a:bodyPr vert="horz" lIns="91440" tIns="45720" rIns="91440" bIns="45720" rtlCol="0" anchor="t">
            <a:noAutofit/>
          </a:bodyPr>
          <a:lstStyle/>
          <a:p>
            <a:pPr marL="0" indent="0">
              <a:buNone/>
            </a:pPr>
            <a:r>
              <a:rPr lang="en-US" spc="60">
                <a:latin typeface="Open Sans"/>
                <a:ea typeface="Open Sans"/>
                <a:cs typeface="Open Sans"/>
              </a:rPr>
              <a:t>… to access </a:t>
            </a:r>
            <a:r>
              <a:rPr lang="en-US" b="1" spc="60">
                <a:solidFill>
                  <a:schemeClr val="accent2">
                    <a:lumMod val="75000"/>
                  </a:schemeClr>
                </a:solidFill>
                <a:latin typeface="Open Sans"/>
                <a:ea typeface="Open Sans"/>
                <a:cs typeface="Open Sans"/>
              </a:rPr>
              <a:t>essential needs </a:t>
            </a:r>
            <a:r>
              <a:rPr lang="en-GB" spc="60">
                <a:latin typeface="Open Sans"/>
                <a:ea typeface="Open Sans"/>
                <a:cs typeface="Open Sans"/>
              </a:rPr>
              <a:t>(e.g., food, shelter, education, health services, etc.) ?</a:t>
            </a:r>
            <a:endParaRPr lang="en-US" spc="60">
              <a:latin typeface="Open Sans"/>
              <a:ea typeface="Open Sans"/>
              <a:cs typeface="Open Sans"/>
            </a:endParaRPr>
          </a:p>
          <a:p>
            <a:endParaRPr lang="en-GB"/>
          </a:p>
        </p:txBody>
      </p:sp>
      <p:sp>
        <p:nvSpPr>
          <p:cNvPr id="7" name="TextBox 6">
            <a:extLst>
              <a:ext uri="{FF2B5EF4-FFF2-40B4-BE49-F238E27FC236}">
                <a16:creationId xmlns:a16="http://schemas.microsoft.com/office/drawing/2014/main" id="{73AA70E4-0E31-752C-90DF-1DC93494D2A2}"/>
              </a:ext>
            </a:extLst>
          </p:cNvPr>
          <p:cNvSpPr txBox="1"/>
          <p:nvPr/>
        </p:nvSpPr>
        <p:spPr>
          <a:xfrm>
            <a:off x="6562383" y="3260968"/>
            <a:ext cx="5399051" cy="3416320"/>
          </a:xfrm>
          <a:prstGeom prst="rect">
            <a:avLst/>
          </a:prstGeom>
          <a:noFill/>
          <a:ln w="57150">
            <a:solidFill>
              <a:schemeClr val="bg1">
                <a:lumMod val="50000"/>
              </a:schemeClr>
            </a:solidFill>
          </a:ln>
        </p:spPr>
        <p:txBody>
          <a:bodyPr wrap="square" lIns="91440" tIns="45720" rIns="91440" bIns="45720" rtlCol="0" anchor="t">
            <a:spAutoFit/>
          </a:bodyPr>
          <a:lstStyle/>
          <a:p>
            <a:r>
              <a:rPr lang="en-GB" b="1" spc="60">
                <a:solidFill>
                  <a:schemeClr val="accent2">
                    <a:lumMod val="50000"/>
                  </a:schemeClr>
                </a:solidFill>
                <a:latin typeface="Open Sans"/>
                <a:ea typeface="Open Sans"/>
                <a:cs typeface="Open Sans"/>
              </a:rPr>
              <a:t>Essential needs </a:t>
            </a:r>
            <a:r>
              <a:rPr lang="en-GB" spc="60">
                <a:latin typeface="Open Sans"/>
                <a:ea typeface="Open Sans"/>
                <a:cs typeface="Open Sans"/>
              </a:rPr>
              <a:t>are “</a:t>
            </a:r>
            <a:r>
              <a:rPr lang="en-GB" i="1" spc="60">
                <a:latin typeface="Open Sans"/>
                <a:ea typeface="Open Sans"/>
                <a:cs typeface="Open Sans"/>
              </a:rPr>
              <a:t>the goods, utilities, services or resources required on a regular, seasonal, or exceptional basis by households for ensuring survival and minimum living standards, without resorting to negative coping mechanisms or compromising health, dignity, and essential livelihood assets</a:t>
            </a:r>
            <a:r>
              <a:rPr lang="en-GB" spc="60">
                <a:latin typeface="Open Sans"/>
                <a:ea typeface="Open Sans"/>
                <a:cs typeface="Open Sans"/>
              </a:rPr>
              <a:t>” </a:t>
            </a:r>
            <a:endParaRPr lang="en-GB" spc="60">
              <a:latin typeface="Open Sans" panose="020B0606030504020204" pitchFamily="34" charset="0"/>
              <a:ea typeface="Open Sans" panose="020B0606030504020204" pitchFamily="34" charset="0"/>
              <a:cs typeface="Open Sans" panose="020B0606030504020204" pitchFamily="34" charset="0"/>
            </a:endParaRPr>
          </a:p>
          <a:p>
            <a:endParaRPr lang="en-US" spc="60">
              <a:latin typeface="Open Sans" panose="020B0606030504020204" pitchFamily="34" charset="0"/>
              <a:ea typeface="Open Sans" panose="020B0606030504020204" pitchFamily="34" charset="0"/>
              <a:cs typeface="Open Sans" panose="020B0606030504020204" pitchFamily="34" charset="0"/>
            </a:endParaRPr>
          </a:p>
          <a:p>
            <a:r>
              <a:rPr lang="en-GB" b="1">
                <a:latin typeface="Open Sans"/>
                <a:ea typeface="Open Sans"/>
                <a:cs typeface="Open Sans"/>
              </a:rPr>
              <a:t>Although examples of common essential needs are provided in the main question, what counts as essential will depend on the context.</a:t>
            </a:r>
            <a:endParaRPr lang="en-US" spc="60">
              <a:latin typeface="Open Sans"/>
              <a:ea typeface="Open Sans"/>
              <a:cs typeface="Open Sans"/>
            </a:endParaRPr>
          </a:p>
        </p:txBody>
      </p:sp>
      <p:grpSp>
        <p:nvGrpSpPr>
          <p:cNvPr id="8" name="Group 7">
            <a:extLst>
              <a:ext uri="{FF2B5EF4-FFF2-40B4-BE49-F238E27FC236}">
                <a16:creationId xmlns:a16="http://schemas.microsoft.com/office/drawing/2014/main" id="{3BFDFB39-D546-1F6E-E3B2-652846783E9F}"/>
              </a:ext>
            </a:extLst>
          </p:cNvPr>
          <p:cNvGrpSpPr/>
          <p:nvPr/>
        </p:nvGrpSpPr>
        <p:grpSpPr>
          <a:xfrm>
            <a:off x="5912329" y="2551924"/>
            <a:ext cx="6017025" cy="762000"/>
            <a:chOff x="7266432" y="207670"/>
            <a:chExt cx="6017025" cy="762000"/>
          </a:xfrm>
        </p:grpSpPr>
        <p:sp>
          <p:nvSpPr>
            <p:cNvPr id="6" name="TextBox 5">
              <a:extLst>
                <a:ext uri="{FF2B5EF4-FFF2-40B4-BE49-F238E27FC236}">
                  <a16:creationId xmlns:a16="http://schemas.microsoft.com/office/drawing/2014/main" id="{2EA14542-EE51-BAE2-D1B0-1FD630A81508}"/>
                </a:ext>
              </a:extLst>
            </p:cNvPr>
            <p:cNvSpPr txBox="1"/>
            <p:nvPr/>
          </p:nvSpPr>
          <p:spPr>
            <a:xfrm>
              <a:off x="7912429" y="404004"/>
              <a:ext cx="5371028" cy="369332"/>
            </a:xfrm>
            <a:prstGeom prst="rect">
              <a:avLst/>
            </a:prstGeom>
            <a:solidFill>
              <a:schemeClr val="accent5"/>
            </a:solidFill>
          </p:spPr>
          <p:txBody>
            <a:bodyPr wrap="square" lIns="91440" tIns="45720" rIns="91440" bIns="45720" rtlCol="0" anchor="t">
              <a:spAutoFit/>
            </a:bodyPr>
            <a:lstStyle/>
            <a:p>
              <a:r>
                <a:rPr lang="en-GB">
                  <a:latin typeface="Open Sans"/>
                  <a:ea typeface="Open Sans"/>
                  <a:cs typeface="Open Sans"/>
                </a:rPr>
                <a:t>What do we mean by “essential needs”? </a:t>
              </a:r>
            </a:p>
          </p:txBody>
        </p:sp>
        <p:pic>
          <p:nvPicPr>
            <p:cNvPr id="5" name="Graphic 4" descr="Help with solid fill">
              <a:extLst>
                <a:ext uri="{FF2B5EF4-FFF2-40B4-BE49-F238E27FC236}">
                  <a16:creationId xmlns:a16="http://schemas.microsoft.com/office/drawing/2014/main" id="{8B44FAFA-F4B4-3A47-4C27-8C7CC5705D9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6432" y="207670"/>
              <a:ext cx="762000" cy="762000"/>
            </a:xfrm>
            <a:prstGeom prst="rect">
              <a:avLst/>
            </a:prstGeom>
          </p:spPr>
        </p:pic>
      </p:grpSp>
      <p:sp>
        <p:nvSpPr>
          <p:cNvPr id="9" name="TextBox 8">
            <a:extLst>
              <a:ext uri="{FF2B5EF4-FFF2-40B4-BE49-F238E27FC236}">
                <a16:creationId xmlns:a16="http://schemas.microsoft.com/office/drawing/2014/main" id="{B2C60C75-1F7C-8937-42B0-3CD2568C72FB}"/>
              </a:ext>
            </a:extLst>
          </p:cNvPr>
          <p:cNvSpPr txBox="1"/>
          <p:nvPr/>
        </p:nvSpPr>
        <p:spPr>
          <a:xfrm>
            <a:off x="748774" y="3365854"/>
            <a:ext cx="4607313" cy="2031325"/>
          </a:xfrm>
          <a:prstGeom prst="rect">
            <a:avLst/>
          </a:prstGeom>
          <a:noFill/>
          <a:ln w="57150">
            <a:solidFill>
              <a:schemeClr val="bg1">
                <a:lumMod val="50000"/>
              </a:schemeClr>
            </a:solidFill>
          </a:ln>
        </p:spPr>
        <p:txBody>
          <a:bodyPr wrap="square" lIns="91440" tIns="45720" rIns="91440" bIns="45720" rtlCol="0" anchor="t">
            <a:spAutoFit/>
          </a:bodyPr>
          <a:lstStyle/>
          <a:p>
            <a:r>
              <a:rPr lang="en-GB" b="1" spc="60">
                <a:solidFill>
                  <a:schemeClr val="accent2">
                    <a:lumMod val="50000"/>
                  </a:schemeClr>
                </a:solidFill>
                <a:latin typeface="Open Sans"/>
                <a:ea typeface="Open Sans"/>
                <a:cs typeface="Open Sans"/>
              </a:rPr>
              <a:t>Lack of resources</a:t>
            </a:r>
            <a:r>
              <a:rPr lang="en-GB" spc="60">
                <a:solidFill>
                  <a:schemeClr val="accent2">
                    <a:lumMod val="50000"/>
                  </a:schemeClr>
                </a:solidFill>
                <a:latin typeface="Open Sans"/>
                <a:ea typeface="Open Sans"/>
                <a:cs typeface="Open Sans"/>
              </a:rPr>
              <a:t> </a:t>
            </a:r>
            <a:r>
              <a:rPr lang="en-GB" spc="60">
                <a:latin typeface="Open Sans"/>
                <a:ea typeface="Open Sans"/>
                <a:cs typeface="Open Sans"/>
              </a:rPr>
              <a:t>includes both when households do not have direct access to essential goods and services (e.g. own-production of food and fuels; free public health services), or when they do not have the money to buy these essential goods and services.</a:t>
            </a:r>
            <a:endParaRPr lang="en-US" spc="60">
              <a:latin typeface="Open Sans"/>
              <a:ea typeface="Open Sans"/>
              <a:cs typeface="Open Sans"/>
            </a:endParaRPr>
          </a:p>
        </p:txBody>
      </p:sp>
      <p:grpSp>
        <p:nvGrpSpPr>
          <p:cNvPr id="13" name="Group 12">
            <a:extLst>
              <a:ext uri="{FF2B5EF4-FFF2-40B4-BE49-F238E27FC236}">
                <a16:creationId xmlns:a16="http://schemas.microsoft.com/office/drawing/2014/main" id="{481352D6-D67A-D242-77ED-3845899207FA}"/>
              </a:ext>
            </a:extLst>
          </p:cNvPr>
          <p:cNvGrpSpPr/>
          <p:nvPr/>
        </p:nvGrpSpPr>
        <p:grpSpPr>
          <a:xfrm>
            <a:off x="357" y="2610099"/>
            <a:ext cx="5409398" cy="852031"/>
            <a:chOff x="7266432" y="207670"/>
            <a:chExt cx="4970045" cy="762000"/>
          </a:xfrm>
        </p:grpSpPr>
        <p:sp>
          <p:nvSpPr>
            <p:cNvPr id="11" name="TextBox 10">
              <a:extLst>
                <a:ext uri="{FF2B5EF4-FFF2-40B4-BE49-F238E27FC236}">
                  <a16:creationId xmlns:a16="http://schemas.microsoft.com/office/drawing/2014/main" id="{64D406CE-6B8A-3CF0-02B9-5B930DC64069}"/>
                </a:ext>
              </a:extLst>
            </p:cNvPr>
            <p:cNvSpPr txBox="1"/>
            <p:nvPr/>
          </p:nvSpPr>
          <p:spPr>
            <a:xfrm>
              <a:off x="7912428" y="450366"/>
              <a:ext cx="4324049" cy="330306"/>
            </a:xfrm>
            <a:prstGeom prst="rect">
              <a:avLst/>
            </a:prstGeom>
            <a:solidFill>
              <a:schemeClr val="accent5"/>
            </a:solid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atin typeface="Open Sans" panose="020B0606030504020204" pitchFamily="34" charset="0"/>
                  <a:ea typeface="Open Sans" panose="020B0606030504020204" pitchFamily="34" charset="0"/>
                  <a:cs typeface="Open Sans" panose="020B0606030504020204" pitchFamily="34" charset="0"/>
                </a:rPr>
                <a:t>What do we mean by a “lack of resources” </a:t>
              </a:r>
            </a:p>
          </p:txBody>
        </p:sp>
        <p:pic>
          <p:nvPicPr>
            <p:cNvPr id="12" name="Graphic 11" descr="Help with solid fill">
              <a:extLst>
                <a:ext uri="{FF2B5EF4-FFF2-40B4-BE49-F238E27FC236}">
                  <a16:creationId xmlns:a16="http://schemas.microsoft.com/office/drawing/2014/main" id="{BB15CC23-FC87-C58C-28B8-39AD7CC38DF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6432" y="207670"/>
              <a:ext cx="762000" cy="762000"/>
            </a:xfrm>
            <a:prstGeom prst="rect">
              <a:avLst/>
            </a:prstGeom>
          </p:spPr>
        </p:pic>
      </p:grpSp>
      <p:sp>
        <p:nvSpPr>
          <p:cNvPr id="15" name="Content Placeholder 2">
            <a:extLst>
              <a:ext uri="{FF2B5EF4-FFF2-40B4-BE49-F238E27FC236}">
                <a16:creationId xmlns:a16="http://schemas.microsoft.com/office/drawing/2014/main" id="{6BFD1710-9C4B-E55F-A797-C00F05ADF203}"/>
              </a:ext>
            </a:extLst>
          </p:cNvPr>
          <p:cNvSpPr txBox="1">
            <a:spLocks/>
          </p:cNvSpPr>
          <p:nvPr/>
        </p:nvSpPr>
        <p:spPr>
          <a:xfrm>
            <a:off x="777200" y="1717922"/>
            <a:ext cx="4534729" cy="405240"/>
          </a:xfrm>
          <a:prstGeom prst="rect">
            <a:avLst/>
          </a:prstGeom>
          <a:solidFill>
            <a:schemeClr val="accent4">
              <a:lumMod val="20000"/>
              <a:lumOff val="80000"/>
            </a:schemeClr>
          </a:solidFill>
        </p:spPr>
        <p:txBody>
          <a:bodyPr vert="horz" lIns="91440" tIns="45720" rIns="91440" bIns="45720" rtlCol="0" anchor="t">
            <a:noAutofit/>
          </a:bodyPr>
          <a:lstStyle>
            <a:lvl1pPr marL="342900" indent="-342900" algn="l" defTabSz="914400" rtl="0" eaLnBrk="1" latinLnBrk="0" hangingPunct="1">
              <a:lnSpc>
                <a:spcPct val="100000"/>
              </a:lnSpc>
              <a:spcBef>
                <a:spcPts val="1000"/>
              </a:spcBef>
              <a:buClr>
                <a:srgbClr val="0070BA"/>
              </a:buClr>
              <a:buFont typeface="Arial" charset="0"/>
              <a:buChar char="•"/>
              <a:defRPr sz="2000" b="0" i="0" kern="1200" baseline="0">
                <a:solidFill>
                  <a:schemeClr val="tx1"/>
                </a:solidFill>
                <a:latin typeface="Open Sans" charset="0"/>
                <a:ea typeface="Open Sans" charset="0"/>
                <a:cs typeface="Open Sans" charset="0"/>
              </a:defRPr>
            </a:lvl1pPr>
            <a:lvl2pPr marL="742950" indent="-285750" algn="l" defTabSz="914400" rtl="0" eaLnBrk="1" latinLnBrk="0" hangingPunct="1">
              <a:lnSpc>
                <a:spcPct val="100000"/>
              </a:lnSpc>
              <a:spcBef>
                <a:spcPts val="500"/>
              </a:spcBef>
              <a:buClr>
                <a:srgbClr val="0070BA"/>
              </a:buClr>
              <a:buFont typeface="Arial" charset="0"/>
              <a:buChar char="•"/>
              <a:defRPr sz="1800" b="0" i="0" kern="1200" baseline="0">
                <a:solidFill>
                  <a:schemeClr val="tx1"/>
                </a:solidFill>
                <a:latin typeface="Open Sans" charset="0"/>
                <a:ea typeface="Open Sans" charset="0"/>
                <a:cs typeface="Open Sans" charset="0"/>
              </a:defRPr>
            </a:lvl2pPr>
            <a:lvl3pPr marL="1200150" indent="-285750" algn="l" defTabSz="914400" rtl="0" eaLnBrk="1" latinLnBrk="0" hangingPunct="1">
              <a:lnSpc>
                <a:spcPct val="100000"/>
              </a:lnSpc>
              <a:spcBef>
                <a:spcPts val="500"/>
              </a:spcBef>
              <a:buClr>
                <a:srgbClr val="0070BA"/>
              </a:buClr>
              <a:buFont typeface="Arial" charset="0"/>
              <a:buChar char="•"/>
              <a:defRPr sz="1600" b="0" i="0" kern="1200" baseline="0">
                <a:solidFill>
                  <a:schemeClr val="tx1"/>
                </a:solidFill>
                <a:latin typeface="Open Sans" charset="0"/>
                <a:ea typeface="Open Sans" charset="0"/>
                <a:cs typeface="Open Sans" charset="0"/>
              </a:defRPr>
            </a:lvl3pPr>
            <a:lvl4pPr marL="1657350" indent="-285750" algn="l" defTabSz="914400" rtl="0" eaLnBrk="1" latinLnBrk="0" hangingPunct="1">
              <a:lnSpc>
                <a:spcPct val="100000"/>
              </a:lnSpc>
              <a:spcBef>
                <a:spcPts val="500"/>
              </a:spcBef>
              <a:buClr>
                <a:srgbClr val="0070BA"/>
              </a:buClr>
              <a:buFont typeface="Arial" charset="0"/>
              <a:buChar char="•"/>
              <a:defRPr sz="1400" b="0" i="0" kern="1200">
                <a:solidFill>
                  <a:schemeClr val="tx1"/>
                </a:solidFill>
                <a:latin typeface="Open Sans" charset="0"/>
                <a:ea typeface="Open Sans" charset="0"/>
                <a:cs typeface="Open Sans" charset="0"/>
              </a:defRPr>
            </a:lvl4pPr>
            <a:lvl5pPr marL="2114550" indent="-285750" algn="l" defTabSz="914400" rtl="0" eaLnBrk="1" latinLnBrk="0" hangingPunct="1">
              <a:lnSpc>
                <a:spcPct val="100000"/>
              </a:lnSpc>
              <a:spcBef>
                <a:spcPts val="500"/>
              </a:spcBef>
              <a:buClr>
                <a:srgbClr val="0070BA"/>
              </a:buClr>
              <a:buFont typeface="Arial" charset="0"/>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charset="0"/>
              <a:buNone/>
            </a:pPr>
            <a:r>
              <a:rPr lang="en-US" spc="60">
                <a:latin typeface="Open Sans"/>
                <a:ea typeface="Open Sans"/>
                <a:cs typeface="Open Sans"/>
              </a:rPr>
              <a:t>…Due to a </a:t>
            </a:r>
            <a:r>
              <a:rPr lang="en-US" b="1" spc="60">
                <a:solidFill>
                  <a:schemeClr val="accent2">
                    <a:lumMod val="75000"/>
                  </a:schemeClr>
                </a:solidFill>
                <a:latin typeface="Open Sans"/>
                <a:ea typeface="Open Sans"/>
                <a:cs typeface="Open Sans"/>
              </a:rPr>
              <a:t>lack of resources</a:t>
            </a:r>
            <a:endParaRPr lang="en-US" spc="60">
              <a:solidFill>
                <a:schemeClr val="accent2">
                  <a:lumMod val="75000"/>
                </a:schemeClr>
              </a:solidFill>
              <a:highlight>
                <a:srgbClr val="FFFFFF"/>
              </a:highlight>
              <a:latin typeface="Open Sans"/>
              <a:ea typeface="Open Sans"/>
              <a:cs typeface="Open Sans"/>
            </a:endParaRPr>
          </a:p>
          <a:p>
            <a:endParaRPr lang="en-GB"/>
          </a:p>
        </p:txBody>
      </p:sp>
    </p:spTree>
    <p:extLst>
      <p:ext uri="{BB962C8B-B14F-4D97-AF65-F5344CB8AC3E}">
        <p14:creationId xmlns:p14="http://schemas.microsoft.com/office/powerpoint/2010/main" val="2205652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bg/>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7" grpId="0" animBg="1"/>
      <p:bldP spid="9"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308644" y="531455"/>
            <a:ext cx="11052002" cy="662558"/>
          </a:xfrm>
        </p:spPr>
        <p:txBody>
          <a:bodyPr anchor="t" anchorCtr="0"/>
          <a:lstStyle/>
          <a:p>
            <a:r>
              <a:rPr lang="en-GB" sz="3600" b="0" kern="1400" spc="230" dirty="0">
                <a:solidFill>
                  <a:schemeClr val="tx1"/>
                </a:solidFill>
                <a:latin typeface="Open Sans ExtraBold" panose="020B0906030804020204" pitchFamily="34" charset="0"/>
              </a:rPr>
              <a:t>LCS-EN MODULE:</a:t>
            </a:r>
            <a:br>
              <a:rPr lang="en-GB" sz="3600" b="0" kern="1400" spc="230" dirty="0">
                <a:solidFill>
                  <a:schemeClr val="tx1"/>
                </a:solidFill>
                <a:latin typeface="Open Sans ExtraBold" panose="020B0906030804020204" pitchFamily="34" charset="0"/>
              </a:rPr>
            </a:br>
            <a:r>
              <a:rPr lang="en-GB" sz="3600" b="0" kern="1400" spc="230" dirty="0">
                <a:solidFill>
                  <a:schemeClr val="tx1"/>
                </a:solidFill>
                <a:latin typeface="Open Sans ExtraBold" panose="020B0906030804020204" pitchFamily="34" charset="0"/>
              </a:rPr>
              <a:t>Follow-up </a:t>
            </a:r>
            <a:br>
              <a:rPr lang="en-GB" sz="3600" b="0" kern="1400" spc="230" dirty="0">
                <a:solidFill>
                  <a:schemeClr val="tx1"/>
                </a:solidFill>
                <a:latin typeface="Open Sans ExtraBold" panose="020B0906030804020204" pitchFamily="34" charset="0"/>
              </a:rPr>
            </a:br>
            <a:r>
              <a:rPr lang="en-GB" sz="3600" b="0" kern="1400" spc="230" dirty="0">
                <a:solidFill>
                  <a:schemeClr val="tx1"/>
                </a:solidFill>
                <a:latin typeface="Open Sans ExtraBold" panose="020B0906030804020204" pitchFamily="34" charset="0"/>
              </a:rPr>
              <a:t>Question</a:t>
            </a:r>
          </a:p>
        </p:txBody>
      </p:sp>
      <p:graphicFrame>
        <p:nvGraphicFramePr>
          <p:cNvPr id="2" name="Table 1">
            <a:extLst>
              <a:ext uri="{FF2B5EF4-FFF2-40B4-BE49-F238E27FC236}">
                <a16:creationId xmlns:a16="http://schemas.microsoft.com/office/drawing/2014/main" id="{EF4E7B60-BC05-1F37-20C0-055B4D66BF29}"/>
              </a:ext>
            </a:extLst>
          </p:cNvPr>
          <p:cNvGraphicFramePr>
            <a:graphicFrameLocks noGrp="1"/>
          </p:cNvGraphicFramePr>
          <p:nvPr/>
        </p:nvGraphicFramePr>
        <p:xfrm>
          <a:off x="4373267" y="62257"/>
          <a:ext cx="7709483" cy="6768011"/>
        </p:xfrm>
        <a:graphic>
          <a:graphicData uri="http://schemas.openxmlformats.org/drawingml/2006/table">
            <a:tbl>
              <a:tblPr/>
              <a:tblGrid>
                <a:gridCol w="2883190">
                  <a:extLst>
                    <a:ext uri="{9D8B030D-6E8A-4147-A177-3AD203B41FA5}">
                      <a16:colId xmlns:a16="http://schemas.microsoft.com/office/drawing/2014/main" val="20487821"/>
                    </a:ext>
                  </a:extLst>
                </a:gridCol>
                <a:gridCol w="2277445">
                  <a:extLst>
                    <a:ext uri="{9D8B030D-6E8A-4147-A177-3AD203B41FA5}">
                      <a16:colId xmlns:a16="http://schemas.microsoft.com/office/drawing/2014/main" val="1579870510"/>
                    </a:ext>
                  </a:extLst>
                </a:gridCol>
                <a:gridCol w="1274424">
                  <a:extLst>
                    <a:ext uri="{9D8B030D-6E8A-4147-A177-3AD203B41FA5}">
                      <a16:colId xmlns:a16="http://schemas.microsoft.com/office/drawing/2014/main" val="4194993987"/>
                    </a:ext>
                  </a:extLst>
                </a:gridCol>
                <a:gridCol w="1274424">
                  <a:extLst>
                    <a:ext uri="{9D8B030D-6E8A-4147-A177-3AD203B41FA5}">
                      <a16:colId xmlns:a16="http://schemas.microsoft.com/office/drawing/2014/main" val="758318216"/>
                    </a:ext>
                  </a:extLst>
                </a:gridCol>
              </a:tblGrid>
              <a:tr h="456075">
                <a:tc>
                  <a:txBody>
                    <a:bodyPr/>
                    <a:lstStyle/>
                    <a:p>
                      <a:pPr marL="0" marR="0">
                        <a:lnSpc>
                          <a:spcPct val="115000"/>
                        </a:lnSpc>
                        <a:spcBef>
                          <a:spcPts val="0"/>
                        </a:spcBef>
                        <a:spcAft>
                          <a:spcPts val="0"/>
                        </a:spcAft>
                      </a:pPr>
                      <a:endParaRPr lang="en-US" sz="110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800">
                          <a:solidFill>
                            <a:schemeClr val="accent1">
                              <a:lumMod val="50000"/>
                            </a:schemeClr>
                          </a:solidFill>
                          <a:effectLst/>
                          <a:latin typeface="Calibri"/>
                          <a:ea typeface="Times New Roman" panose="02020603050405020304" pitchFamily="18" charset="0"/>
                          <a:cs typeface="Arial"/>
                        </a:rPr>
                        <a:t>10 = </a:t>
                      </a:r>
                      <a:r>
                        <a:rPr lang="en-GB" sz="800">
                          <a:solidFill>
                            <a:schemeClr val="accent1">
                              <a:lumMod val="50000"/>
                            </a:schemeClr>
                          </a:solidFill>
                          <a:effectLst/>
                          <a:latin typeface="Calibri"/>
                          <a:ea typeface="Calibri" panose="020F0502020204030204" pitchFamily="34" charset="0"/>
                          <a:cs typeface="Arial"/>
                        </a:rPr>
                        <a:t>No, because we did not need to</a:t>
                      </a:r>
                      <a:endParaRPr lang="en-US" sz="1100">
                        <a:solidFill>
                          <a:schemeClr val="accent1">
                            <a:lumMod val="50000"/>
                          </a:schemeClr>
                        </a:solidFill>
                        <a:effectLst/>
                        <a:latin typeface="Calibri"/>
                        <a:ea typeface="MS Mincho" panose="02020609040205080304" pitchFamily="49" charset="-128"/>
                        <a:cs typeface="Arial"/>
                      </a:endParaRPr>
                    </a:p>
                    <a:p>
                      <a:pPr marL="0" marR="0">
                        <a:lnSpc>
                          <a:spcPct val="115000"/>
                        </a:lnSpc>
                        <a:spcBef>
                          <a:spcPts val="0"/>
                        </a:spcBef>
                        <a:spcAft>
                          <a:spcPts val="0"/>
                        </a:spcAft>
                      </a:pPr>
                      <a:r>
                        <a:rPr lang="en-GB" sz="800">
                          <a:solidFill>
                            <a:schemeClr val="accent1">
                              <a:lumMod val="50000"/>
                            </a:schemeClr>
                          </a:solidFill>
                          <a:effectLst/>
                          <a:latin typeface="Calibri"/>
                          <a:ea typeface="Times New Roman" panose="02020603050405020304" pitchFamily="18" charset="0"/>
                          <a:cs typeface="Arial"/>
                        </a:rPr>
                        <a:t>20 = </a:t>
                      </a:r>
                      <a:r>
                        <a:rPr lang="en-GB" sz="800">
                          <a:solidFill>
                            <a:schemeClr val="accent1">
                              <a:lumMod val="50000"/>
                            </a:schemeClr>
                          </a:solidFill>
                          <a:effectLst/>
                          <a:latin typeface="Calibri"/>
                          <a:ea typeface="Calibri" panose="020F0502020204030204" pitchFamily="34" charset="0"/>
                          <a:cs typeface="Arial"/>
                        </a:rPr>
                        <a:t>No, because we already sold those assets or have engaged in this activity within the last 12 months and cannot continue to do it</a:t>
                      </a:r>
                      <a:endParaRPr lang="en-US" sz="1100">
                        <a:solidFill>
                          <a:schemeClr val="accent1">
                            <a:lumMod val="50000"/>
                          </a:schemeClr>
                        </a:solidFill>
                        <a:effectLst/>
                        <a:latin typeface="Calibri"/>
                        <a:ea typeface="MS Mincho" panose="02020609040205080304" pitchFamily="49" charset="-128"/>
                        <a:cs typeface="Arial"/>
                      </a:endParaRPr>
                    </a:p>
                    <a:p>
                      <a:pPr marL="0" marR="0">
                        <a:lnSpc>
                          <a:spcPct val="115000"/>
                        </a:lnSpc>
                        <a:spcBef>
                          <a:spcPts val="0"/>
                        </a:spcBef>
                        <a:spcAft>
                          <a:spcPts val="0"/>
                        </a:spcAft>
                      </a:pPr>
                      <a:r>
                        <a:rPr lang="fr-FR" sz="800">
                          <a:solidFill>
                            <a:schemeClr val="accent1">
                              <a:lumMod val="50000"/>
                            </a:schemeClr>
                          </a:solidFill>
                          <a:effectLst/>
                          <a:latin typeface="Calibri"/>
                          <a:ea typeface="Times New Roman" panose="02020603050405020304" pitchFamily="18" charset="0"/>
                          <a:cs typeface="Arial"/>
                        </a:rPr>
                        <a:t>30= Yes</a:t>
                      </a:r>
                      <a:endParaRPr lang="en-US" sz="1100">
                        <a:solidFill>
                          <a:schemeClr val="accent1">
                            <a:lumMod val="50000"/>
                          </a:schemeClr>
                        </a:solidFill>
                        <a:effectLst/>
                        <a:latin typeface="Calibri"/>
                        <a:ea typeface="MS Mincho" panose="02020609040205080304" pitchFamily="49" charset="-128"/>
                        <a:cs typeface="Arial"/>
                      </a:endParaRPr>
                    </a:p>
                    <a:p>
                      <a:pPr marL="0" marR="0">
                        <a:lnSpc>
                          <a:spcPct val="115000"/>
                        </a:lnSpc>
                        <a:spcBef>
                          <a:spcPts val="0"/>
                        </a:spcBef>
                        <a:spcAft>
                          <a:spcPts val="0"/>
                        </a:spcAft>
                      </a:pPr>
                      <a:r>
                        <a:rPr lang="fr-FR" sz="800">
                          <a:solidFill>
                            <a:schemeClr val="accent1">
                              <a:lumMod val="50000"/>
                            </a:schemeClr>
                          </a:solidFill>
                          <a:effectLst/>
                          <a:latin typeface="Calibri"/>
                          <a:ea typeface="Times New Roman" panose="02020603050405020304" pitchFamily="18" charset="0"/>
                          <a:cs typeface="Arial"/>
                        </a:rPr>
                        <a:t>9999=</a:t>
                      </a:r>
                      <a:r>
                        <a:rPr lang="fr-FR" sz="800">
                          <a:solidFill>
                            <a:schemeClr val="accent1">
                              <a:lumMod val="50000"/>
                            </a:schemeClr>
                          </a:solidFill>
                          <a:effectLst/>
                          <a:latin typeface="Verdana"/>
                          <a:ea typeface="Calibri" panose="020F0502020204030204" pitchFamily="34" charset="0"/>
                          <a:cs typeface="Arial"/>
                        </a:rPr>
                        <a:t> </a:t>
                      </a:r>
                      <a:r>
                        <a:rPr lang="en-GB" sz="800">
                          <a:solidFill>
                            <a:schemeClr val="accent1">
                              <a:lumMod val="50000"/>
                            </a:schemeClr>
                          </a:solidFill>
                          <a:effectLst/>
                          <a:latin typeface="Calibri"/>
                          <a:ea typeface="Times New Roman" panose="02020603050405020304" pitchFamily="18" charset="0"/>
                          <a:cs typeface="Arial"/>
                        </a:rPr>
                        <a:t>Not applicable (don’t have access to this strategy)</a:t>
                      </a:r>
                      <a:endParaRPr lang="en-US" sz="1100">
                        <a:solidFill>
                          <a:schemeClr val="accent1">
                            <a:lumMod val="50000"/>
                          </a:schemeClr>
                        </a:solidFill>
                        <a:effectLst/>
                        <a:latin typeface="Calibri"/>
                        <a:ea typeface="MS Mincho" panose="02020609040205080304" pitchFamily="49" charset="-128"/>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15000"/>
                        </a:lnSpc>
                        <a:spcBef>
                          <a:spcPts val="0"/>
                        </a:spcBef>
                        <a:spcAft>
                          <a:spcPts val="0"/>
                        </a:spcAft>
                      </a:pPr>
                      <a:r>
                        <a:rPr lang="en-GB" sz="800">
                          <a:solidFill>
                            <a:schemeClr val="accent1">
                              <a:lumMod val="50000"/>
                            </a:schemeClr>
                          </a:solidFill>
                          <a:effectLst/>
                          <a:latin typeface="Calibri"/>
                          <a:ea typeface="Times New Roman" panose="02020603050405020304" pitchFamily="18" charset="0"/>
                          <a:cs typeface="Arial"/>
                        </a:rPr>
                        <a:t>Indicative severity of the strategy</a:t>
                      </a:r>
                      <a:endParaRPr lang="en-US" sz="1100">
                        <a:solidFill>
                          <a:schemeClr val="accent1">
                            <a:lumMod val="50000"/>
                          </a:schemeClr>
                        </a:solidFill>
                        <a:effectLst/>
                        <a:latin typeface="Calibri"/>
                        <a:ea typeface="MS Mincho" panose="02020609040205080304" pitchFamily="49" charset="-128"/>
                        <a:cs typeface="Arial"/>
                      </a:endParaRPr>
                    </a:p>
                    <a:p>
                      <a:pPr marL="0" marR="0">
                        <a:lnSpc>
                          <a:spcPct val="115000"/>
                        </a:lnSpc>
                        <a:spcBef>
                          <a:spcPts val="0"/>
                        </a:spcBef>
                        <a:spcAft>
                          <a:spcPts val="0"/>
                        </a:spcAft>
                      </a:pPr>
                      <a:endParaRPr lang="en-US" sz="1100">
                        <a:solidFill>
                          <a:schemeClr val="accent1">
                            <a:lumMod val="50000"/>
                          </a:schemeClr>
                        </a:solidFill>
                        <a:effectLst/>
                        <a:latin typeface="Calibri"/>
                        <a:ea typeface="MS Mincho" panose="02020609040205080304" pitchFamily="49" charset="-128"/>
                        <a:cs typeface="Arial"/>
                      </a:endParaRPr>
                    </a:p>
                    <a:p>
                      <a:pPr marL="0" marR="0">
                        <a:lnSpc>
                          <a:spcPct val="115000"/>
                        </a:lnSpc>
                        <a:spcBef>
                          <a:spcPts val="0"/>
                        </a:spcBef>
                        <a:spcAft>
                          <a:spcPts val="0"/>
                        </a:spcAft>
                      </a:pPr>
                      <a:r>
                        <a:rPr lang="en-GB" sz="800" i="1">
                          <a:solidFill>
                            <a:schemeClr val="accent1">
                              <a:lumMod val="50000"/>
                            </a:schemeClr>
                          </a:solidFill>
                          <a:effectLst/>
                          <a:latin typeface="Calibri"/>
                          <a:ea typeface="Times New Roman" panose="02020603050405020304" pitchFamily="18" charset="0"/>
                          <a:cs typeface="Arial"/>
                        </a:rPr>
                        <a:t>(Country office to attribute the relevant severity, the following is just an example)</a:t>
                      </a:r>
                      <a:endParaRPr lang="en-US" sz="110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endParaRPr lang="en-US" sz="11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en-US" sz="11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en-US" sz="11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en-US" sz="11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en-US" sz="11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en-US" sz="11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r>
                        <a:rPr lang="en-GB" sz="800" i="1">
                          <a:solidFill>
                            <a:schemeClr val="accent1">
                              <a:lumMod val="50000"/>
                            </a:schemeClr>
                          </a:solidFill>
                          <a:effectLst/>
                          <a:latin typeface="Calibri"/>
                          <a:ea typeface="Calibri" panose="020F0502020204030204" pitchFamily="34" charset="0"/>
                          <a:cs typeface="Arial"/>
                        </a:rPr>
                        <a:t>Variable names</a:t>
                      </a:r>
                      <a:endParaRPr lang="en-US" sz="110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960000576"/>
                  </a:ext>
                </a:extLst>
              </a:tr>
              <a:tr h="273975">
                <a:tc>
                  <a:txBody>
                    <a:bodyPr/>
                    <a:lstStyle/>
                    <a:p>
                      <a:pPr marL="0" marR="0" algn="l">
                        <a:lnSpc>
                          <a:spcPct val="100000"/>
                        </a:lnSpc>
                        <a:spcBef>
                          <a:spcPts val="0"/>
                        </a:spcBef>
                        <a:spcAft>
                          <a:spcPts val="0"/>
                        </a:spcAft>
                      </a:pPr>
                      <a:r>
                        <a:rPr lang="en-GB" sz="800">
                          <a:solidFill>
                            <a:schemeClr val="accent1">
                              <a:lumMod val="50000"/>
                            </a:schemeClr>
                          </a:solidFill>
                          <a:effectLst/>
                          <a:latin typeface="Calibri"/>
                          <a:ea typeface="Times New Roman" panose="02020603050405020304" pitchFamily="18" charset="0"/>
                          <a:cs typeface="Arial"/>
                        </a:rPr>
                        <a:t>1.1 </a:t>
                      </a:r>
                      <a:r>
                        <a:rPr lang="en-GB" sz="800">
                          <a:solidFill>
                            <a:schemeClr val="accent1">
                              <a:lumMod val="50000"/>
                            </a:schemeClr>
                          </a:solidFill>
                          <a:effectLst/>
                          <a:highlight>
                            <a:srgbClr val="C0C0C0"/>
                          </a:highlight>
                          <a:latin typeface="Calibri"/>
                          <a:ea typeface="Times New Roman" panose="02020603050405020304" pitchFamily="18" charset="0"/>
                          <a:cs typeface="Arial"/>
                        </a:rPr>
                        <a:t>Sold household assets/goods (radio, furniture, television, jewellery, etc.)</a:t>
                      </a:r>
                      <a:r>
                        <a:rPr lang="en-GB" sz="800" i="1">
                          <a:solidFill>
                            <a:schemeClr val="accent1">
                              <a:lumMod val="50000"/>
                            </a:schemeClr>
                          </a:solidFill>
                          <a:effectLst/>
                          <a:latin typeface="Calibri"/>
                          <a:ea typeface="Times New Roman" panose="02020603050405020304" pitchFamily="18" charset="0"/>
                          <a:cs typeface="Arial"/>
                        </a:rPr>
                        <a:t> </a:t>
                      </a:r>
                      <a:endParaRPr lang="en-GB" sz="800" i="1">
                        <a:solidFill>
                          <a:schemeClr val="accent1">
                            <a:lumMod val="50000"/>
                          </a:schemeClr>
                        </a:solidFill>
                        <a:effectLst/>
                        <a:latin typeface="Calibri" panose="020F0502020204030204" pitchFamily="34" charset="0"/>
                        <a:ea typeface="Times New Roman" panose="02020603050405020304" pitchFamily="18" charset="0"/>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a:solidFill>
                            <a:schemeClr val="accent1">
                              <a:lumMod val="50000"/>
                            </a:schemeClr>
                          </a:solidFill>
                          <a:effectLst/>
                          <a:latin typeface="Verdana"/>
                          <a:ea typeface="Calibri" panose="020F0502020204030204" pitchFamily="34" charset="0"/>
                          <a:cs typeface="Arial"/>
                        </a:rPr>
                        <a:t>| __ |</a:t>
                      </a:r>
                      <a:endParaRPr lang="en-US" sz="110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a:solidFill>
                            <a:schemeClr val="accent1">
                              <a:lumMod val="50000"/>
                            </a:schemeClr>
                          </a:solidFill>
                          <a:effectLst/>
                          <a:latin typeface="Calibri"/>
                          <a:ea typeface="Calibri" panose="020F0502020204030204" pitchFamily="34" charset="0"/>
                          <a:cs typeface="Arial"/>
                        </a:rPr>
                        <a:t>Stress</a:t>
                      </a:r>
                      <a:endParaRPr lang="en-US" sz="110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Lcs_stress_DomAsset</a:t>
                      </a:r>
                      <a:endParaRPr lang="en-US" sz="11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7736641"/>
                  </a:ext>
                </a:extLst>
              </a:tr>
              <a:tr h="273975">
                <a:tc>
                  <a:txBody>
                    <a:bodyPr/>
                    <a:lstStyle/>
                    <a:p>
                      <a:pPr marL="0" marR="0">
                        <a:lnSpc>
                          <a:spcPct val="100000"/>
                        </a:lnSpc>
                        <a:spcBef>
                          <a:spcPts val="0"/>
                        </a:spcBef>
                        <a:spcAft>
                          <a:spcPts val="0"/>
                        </a:spcAft>
                      </a:pPr>
                      <a:r>
                        <a:rPr lang="en-GB" sz="800">
                          <a:solidFill>
                            <a:schemeClr val="accent1">
                              <a:lumMod val="50000"/>
                            </a:schemeClr>
                          </a:solidFill>
                          <a:effectLst/>
                          <a:latin typeface="Calibri" panose="020F0502020204030204" pitchFamily="34" charset="0"/>
                          <a:ea typeface="Times New Roman" panose="02020603050405020304" pitchFamily="18" charset="0"/>
                          <a:cs typeface="Arial" panose="020B0604020202020204" pitchFamily="34" charset="0"/>
                        </a:rPr>
                        <a:t>1.2 </a:t>
                      </a:r>
                      <a:r>
                        <a:rPr lang="en-GB" sz="800">
                          <a:solidFill>
                            <a:schemeClr val="accent1">
                              <a:lumMod val="50000"/>
                            </a:schemeClr>
                          </a:solidFill>
                          <a:effectLst/>
                          <a:highlight>
                            <a:srgbClr val="C0C0C0"/>
                          </a:highlight>
                          <a:latin typeface="Calibri" panose="020F0502020204030204" pitchFamily="34" charset="0"/>
                          <a:ea typeface="Times New Roman" panose="02020603050405020304" pitchFamily="18" charset="0"/>
                          <a:cs typeface="Arial" panose="020B0604020202020204" pitchFamily="34" charset="0"/>
                        </a:rPr>
                        <a:t>Borrow money to cover food needs</a:t>
                      </a:r>
                      <a:endParaRPr lang="en-US" sz="1100">
                        <a:solidFill>
                          <a:schemeClr val="accent1">
                            <a:lumMod val="50000"/>
                          </a:schemeClr>
                        </a:solidFill>
                        <a:effectLs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a:solidFill>
                            <a:schemeClr val="accent1">
                              <a:lumMod val="50000"/>
                            </a:schemeClr>
                          </a:solidFill>
                          <a:effectLst/>
                          <a:latin typeface="Verdana" panose="020B0604030504040204" pitchFamily="34" charset="0"/>
                          <a:ea typeface="Calibri" panose="020F0502020204030204" pitchFamily="34" charset="0"/>
                          <a:cs typeface="Arial" panose="020B0604020202020204" pitchFamily="34" charset="0"/>
                        </a:rPr>
                        <a:t>| __ |</a:t>
                      </a:r>
                      <a:endParaRPr lang="en-US" sz="1100">
                        <a:solidFill>
                          <a:schemeClr val="accent1">
                            <a:lumMod val="50000"/>
                          </a:schemeClr>
                        </a:solidFill>
                        <a:effectLs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rPr>
                        <a:t>Stress</a:t>
                      </a:r>
                      <a:endParaRPr lang="en-US" sz="1100">
                        <a:solidFill>
                          <a:schemeClr val="accent1">
                            <a:lumMod val="50000"/>
                          </a:schemeClr>
                        </a:solidFill>
                        <a:effectLs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a:t>
                      </a:r>
                      <a:r>
                        <a:rPr lang="en-GB" sz="800" kern="12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stress_BorrowCash</a:t>
                      </a:r>
                      <a:endParaRPr lang="en-US" sz="800" kern="1200">
                        <a:solidFill>
                          <a:schemeClr val="accent1">
                            <a:lumMod val="50000"/>
                          </a:schemeClr>
                        </a:solidFill>
                        <a:effectLst/>
                        <a:highlight>
                          <a:srgbClr val="C0C0C0"/>
                        </a:highlight>
                        <a:latin typeface="Calibri" panose="020F050202020403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4970834"/>
                  </a:ext>
                </a:extLst>
              </a:tr>
              <a:tr h="199299">
                <a:tc>
                  <a:txBody>
                    <a:bodyPr/>
                    <a:lstStyle/>
                    <a:p>
                      <a:pPr marL="0" marR="0">
                        <a:lnSpc>
                          <a:spcPct val="100000"/>
                        </a:lnSpc>
                        <a:spcBef>
                          <a:spcPts val="0"/>
                        </a:spcBef>
                        <a:spcAft>
                          <a:spcPts val="0"/>
                        </a:spcAft>
                      </a:pPr>
                      <a:r>
                        <a:rPr lang="en-GB" sz="800">
                          <a:solidFill>
                            <a:schemeClr val="accent1">
                              <a:lumMod val="50000"/>
                            </a:schemeClr>
                          </a:solidFill>
                          <a:effectLst/>
                          <a:latin typeface="Calibri"/>
                          <a:ea typeface="Times New Roman" panose="02020603050405020304" pitchFamily="18" charset="0"/>
                          <a:cs typeface="Arial"/>
                        </a:rPr>
                        <a:t>1.3 </a:t>
                      </a:r>
                      <a:r>
                        <a:rPr lang="en-GB" sz="800">
                          <a:solidFill>
                            <a:schemeClr val="accent1">
                              <a:lumMod val="50000"/>
                            </a:schemeClr>
                          </a:solidFill>
                          <a:effectLst/>
                          <a:highlight>
                            <a:srgbClr val="C0C0C0"/>
                          </a:highlight>
                          <a:latin typeface="Calibri"/>
                          <a:ea typeface="Times New Roman" panose="02020603050405020304" pitchFamily="18" charset="0"/>
                          <a:cs typeface="Arial"/>
                        </a:rPr>
                        <a:t>Spent savings</a:t>
                      </a:r>
                      <a:endParaRPr lang="en-US" sz="1100">
                        <a:solidFill>
                          <a:schemeClr val="accent1">
                            <a:lumMod val="50000"/>
                          </a:schemeClr>
                        </a:solidFill>
                        <a:effectLs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a:solidFill>
                            <a:schemeClr val="accent1">
                              <a:lumMod val="50000"/>
                            </a:schemeClr>
                          </a:solidFill>
                          <a:effectLst/>
                          <a:latin typeface="Verdana"/>
                          <a:ea typeface="Calibri" panose="020F0502020204030204" pitchFamily="34" charset="0"/>
                          <a:cs typeface="Arial"/>
                        </a:rPr>
                        <a:t>| __ |</a:t>
                      </a:r>
                      <a:endParaRPr lang="en-US" sz="110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a:solidFill>
                            <a:schemeClr val="accent1">
                              <a:lumMod val="50000"/>
                            </a:schemeClr>
                          </a:solidFill>
                          <a:effectLst/>
                          <a:latin typeface="Calibri"/>
                          <a:ea typeface="Calibri" panose="020F0502020204030204" pitchFamily="34" charset="0"/>
                          <a:cs typeface="Arial"/>
                        </a:rPr>
                        <a:t>Stress</a:t>
                      </a:r>
                      <a:endParaRPr lang="en-US" sz="110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Lcs_stress_Saving</a:t>
                      </a:r>
                      <a:endParaRPr lang="en-US" sz="11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1156396"/>
                  </a:ext>
                </a:extLst>
              </a:tr>
              <a:tr h="273975">
                <a:tc>
                  <a:txBody>
                    <a:bodyPr/>
                    <a:lstStyle/>
                    <a:p>
                      <a:pPr marL="0" marR="0">
                        <a:lnSpc>
                          <a:spcPct val="100000"/>
                        </a:lnSpc>
                        <a:spcBef>
                          <a:spcPts val="0"/>
                        </a:spcBef>
                        <a:spcAft>
                          <a:spcPts val="0"/>
                        </a:spcAft>
                      </a:pPr>
                      <a:r>
                        <a:rPr lang="en-GB" sz="800">
                          <a:solidFill>
                            <a:schemeClr val="accent1">
                              <a:lumMod val="50000"/>
                            </a:schemeClr>
                          </a:solidFill>
                          <a:effectLst/>
                          <a:latin typeface="Calibri"/>
                          <a:ea typeface="Times New Roman" panose="02020603050405020304" pitchFamily="18" charset="0"/>
                          <a:cs typeface="Arial"/>
                        </a:rPr>
                        <a:t>1.4 </a:t>
                      </a:r>
                      <a:r>
                        <a:rPr lang="en-GB" sz="800">
                          <a:solidFill>
                            <a:schemeClr val="accent1">
                              <a:lumMod val="50000"/>
                            </a:schemeClr>
                          </a:solidFill>
                          <a:effectLst/>
                          <a:highlight>
                            <a:srgbClr val="C0C0C0"/>
                          </a:highlight>
                          <a:latin typeface="Calibri"/>
                          <a:ea typeface="Times New Roman" panose="02020603050405020304" pitchFamily="18" charset="0"/>
                          <a:cs typeface="Arial"/>
                        </a:rPr>
                        <a:t>Sent household members to eat elsewhere</a:t>
                      </a:r>
                      <a:endParaRPr lang="en-US" sz="1100">
                        <a:solidFill>
                          <a:schemeClr val="accent1">
                            <a:lumMod val="50000"/>
                          </a:schemeClr>
                        </a:solidFill>
                        <a:effectLst/>
                        <a:latin typeface="Calibri"/>
                        <a:ea typeface="MS Mincho" panose="02020609040205080304" pitchFamily="49" charset="-128"/>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a:solidFill>
                            <a:schemeClr val="accent1">
                              <a:lumMod val="50000"/>
                            </a:schemeClr>
                          </a:solidFill>
                          <a:effectLst/>
                          <a:latin typeface="Verdana"/>
                          <a:ea typeface="Calibri" panose="020F0502020204030204" pitchFamily="34" charset="0"/>
                          <a:cs typeface="Arial"/>
                        </a:rPr>
                        <a:t>| __ |</a:t>
                      </a:r>
                      <a:endParaRPr lang="en-US" sz="110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a:solidFill>
                            <a:schemeClr val="accent1">
                              <a:lumMod val="50000"/>
                            </a:schemeClr>
                          </a:solidFill>
                          <a:effectLst/>
                          <a:latin typeface="Calibri"/>
                          <a:ea typeface="Calibri" panose="020F0502020204030204" pitchFamily="34" charset="0"/>
                          <a:cs typeface="Arial"/>
                        </a:rPr>
                        <a:t>Stress</a:t>
                      </a:r>
                      <a:endParaRPr lang="en-US" sz="110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Lcs_stress_EatOut</a:t>
                      </a:r>
                      <a:endParaRPr lang="en-US" sz="11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2223477"/>
                  </a:ext>
                </a:extLst>
              </a:tr>
              <a:tr h="415150">
                <a:tc>
                  <a:txBody>
                    <a:bodyPr/>
                    <a:lstStyle/>
                    <a:p>
                      <a:pPr marL="0" marR="0">
                        <a:lnSpc>
                          <a:spcPct val="100000"/>
                        </a:lnSpc>
                        <a:spcBef>
                          <a:spcPts val="0"/>
                        </a:spcBef>
                        <a:spcAft>
                          <a:spcPts val="0"/>
                        </a:spcAft>
                      </a:pPr>
                      <a:r>
                        <a:rPr lang="en-GB" sz="800">
                          <a:solidFill>
                            <a:schemeClr val="accent1">
                              <a:lumMod val="50000"/>
                            </a:schemeClr>
                          </a:solidFill>
                          <a:effectLst/>
                          <a:latin typeface="Calibri"/>
                          <a:ea typeface="Times New Roman" panose="02020603050405020304" pitchFamily="18" charset="0"/>
                          <a:cs typeface="Arial"/>
                        </a:rPr>
                        <a:t>1.5 </a:t>
                      </a:r>
                      <a:r>
                        <a:rPr lang="en-GB" sz="800">
                          <a:solidFill>
                            <a:schemeClr val="accent1">
                              <a:lumMod val="50000"/>
                            </a:schemeClr>
                          </a:solidFill>
                          <a:effectLst/>
                          <a:highlight>
                            <a:srgbClr val="C0C0C0"/>
                          </a:highlight>
                          <a:latin typeface="Calibri"/>
                          <a:ea typeface="Times New Roman" panose="02020603050405020304" pitchFamily="18" charset="0"/>
                          <a:cs typeface="Arial"/>
                        </a:rPr>
                        <a:t>Sold productive assets or means of transport (sewing machine, wheelbarrow, bicycle, car, etc.)</a:t>
                      </a:r>
                      <a:endParaRPr lang="en-US" sz="1100">
                        <a:solidFill>
                          <a:schemeClr val="accent1">
                            <a:lumMod val="50000"/>
                          </a:schemeClr>
                        </a:solidFill>
                        <a:effectLs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a:solidFill>
                            <a:schemeClr val="accent1">
                              <a:lumMod val="50000"/>
                            </a:schemeClr>
                          </a:solidFill>
                          <a:effectLst/>
                          <a:latin typeface="Verdana"/>
                          <a:ea typeface="Calibri" panose="020F0502020204030204" pitchFamily="34" charset="0"/>
                          <a:cs typeface="Arial"/>
                        </a:rPr>
                        <a:t>| __ |</a:t>
                      </a:r>
                      <a:endParaRPr lang="en-US" sz="110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a:solidFill>
                            <a:schemeClr val="accent1">
                              <a:lumMod val="50000"/>
                            </a:schemeClr>
                          </a:solidFill>
                          <a:effectLst/>
                          <a:latin typeface="Calibri"/>
                          <a:ea typeface="Calibri" panose="020F0502020204030204" pitchFamily="34" charset="0"/>
                          <a:cs typeface="Arial"/>
                        </a:rPr>
                        <a:t>Crisis</a:t>
                      </a:r>
                      <a:endParaRPr lang="en-US" sz="110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Lcs_crisis_ProdAssets</a:t>
                      </a:r>
                      <a:endParaRPr lang="en-US" sz="11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1402958"/>
                  </a:ext>
                </a:extLst>
              </a:tr>
              <a:tr h="373829">
                <a:tc>
                  <a:txBody>
                    <a:bodyPr/>
                    <a:lstStyle/>
                    <a:p>
                      <a:pPr marL="0" marR="0">
                        <a:lnSpc>
                          <a:spcPct val="100000"/>
                        </a:lnSpc>
                        <a:spcBef>
                          <a:spcPts val="0"/>
                        </a:spcBef>
                        <a:spcAft>
                          <a:spcPts val="0"/>
                        </a:spcAft>
                      </a:pPr>
                      <a:r>
                        <a:rPr lang="en-GB" sz="800">
                          <a:solidFill>
                            <a:schemeClr val="accent1">
                              <a:lumMod val="50000"/>
                            </a:schemeClr>
                          </a:solidFill>
                          <a:effectLst/>
                          <a:latin typeface="Calibri"/>
                          <a:ea typeface="Times New Roman" panose="02020603050405020304" pitchFamily="18" charset="0"/>
                          <a:cs typeface="Arial"/>
                        </a:rPr>
                        <a:t>1.6 </a:t>
                      </a:r>
                      <a:r>
                        <a:rPr lang="en-GB" sz="800">
                          <a:solidFill>
                            <a:schemeClr val="accent1">
                              <a:lumMod val="50000"/>
                            </a:schemeClr>
                          </a:solidFill>
                          <a:effectLst/>
                          <a:highlight>
                            <a:srgbClr val="C0C0C0"/>
                          </a:highlight>
                          <a:latin typeface="Calibri"/>
                          <a:ea typeface="Times New Roman" panose="02020603050405020304" pitchFamily="18" charset="0"/>
                          <a:cs typeface="Arial"/>
                        </a:rPr>
                        <a:t>Reduced expenses on health (including drugs)</a:t>
                      </a:r>
                      <a:endParaRPr lang="en-US" sz="1100">
                        <a:solidFill>
                          <a:schemeClr val="accent1">
                            <a:lumMod val="50000"/>
                          </a:schemeClr>
                        </a:solidFill>
                        <a:effectLs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a:solidFill>
                            <a:schemeClr val="accent1">
                              <a:lumMod val="50000"/>
                            </a:schemeClr>
                          </a:solidFill>
                          <a:effectLst/>
                          <a:latin typeface="Verdana"/>
                          <a:ea typeface="Calibri" panose="020F0502020204030204" pitchFamily="34" charset="0"/>
                          <a:cs typeface="Arial"/>
                        </a:rPr>
                        <a:t>| __ |</a:t>
                      </a:r>
                      <a:endParaRPr lang="en-US" sz="110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a:solidFill>
                            <a:schemeClr val="accent1">
                              <a:lumMod val="50000"/>
                            </a:schemeClr>
                          </a:solidFill>
                          <a:effectLst/>
                          <a:latin typeface="Calibri"/>
                          <a:ea typeface="Calibri" panose="020F0502020204030204" pitchFamily="34" charset="0"/>
                          <a:cs typeface="Arial"/>
                        </a:rPr>
                        <a:t>Crisis</a:t>
                      </a:r>
                      <a:endParaRPr lang="en-US" sz="110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Lcs_crisis_Health</a:t>
                      </a:r>
                      <a:endParaRPr lang="en-US" sz="11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420953"/>
                  </a:ext>
                </a:extLst>
              </a:tr>
              <a:tr h="273975">
                <a:tc>
                  <a:txBody>
                    <a:bodyPr/>
                    <a:lstStyle/>
                    <a:p>
                      <a:pPr marL="0" marR="0">
                        <a:lnSpc>
                          <a:spcPct val="100000"/>
                        </a:lnSpc>
                        <a:spcBef>
                          <a:spcPts val="0"/>
                        </a:spcBef>
                        <a:spcAft>
                          <a:spcPts val="0"/>
                        </a:spcAft>
                      </a:pPr>
                      <a:r>
                        <a:rPr lang="en-GB" sz="800">
                          <a:solidFill>
                            <a:schemeClr val="accent1">
                              <a:lumMod val="50000"/>
                            </a:schemeClr>
                          </a:solidFill>
                          <a:effectLst/>
                          <a:latin typeface="Calibri"/>
                          <a:ea typeface="Calibri" panose="020F0502020204030204" pitchFamily="34" charset="0"/>
                          <a:cs typeface="Arial"/>
                        </a:rPr>
                        <a:t>1.7 </a:t>
                      </a:r>
                      <a:r>
                        <a:rPr lang="en-GB" sz="800">
                          <a:solidFill>
                            <a:schemeClr val="accent1">
                              <a:lumMod val="50000"/>
                            </a:schemeClr>
                          </a:solidFill>
                          <a:effectLst/>
                          <a:highlight>
                            <a:srgbClr val="C0C0C0"/>
                          </a:highlight>
                          <a:latin typeface="Calibri"/>
                          <a:ea typeface="Calibri" panose="020F0502020204030204" pitchFamily="34" charset="0"/>
                          <a:cs typeface="Arial"/>
                        </a:rPr>
                        <a:t>Withdrew children from school</a:t>
                      </a:r>
                      <a:endParaRPr lang="en-US" sz="1100">
                        <a:solidFill>
                          <a:schemeClr val="accent1">
                            <a:lumMod val="50000"/>
                          </a:schemeClr>
                        </a:solidFill>
                        <a:effectLs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a:solidFill>
                            <a:schemeClr val="accent1">
                              <a:lumMod val="50000"/>
                            </a:schemeClr>
                          </a:solidFill>
                          <a:effectLst/>
                          <a:latin typeface="Verdana"/>
                          <a:ea typeface="Calibri" panose="020F0502020204030204" pitchFamily="34" charset="0"/>
                          <a:cs typeface="Arial"/>
                        </a:rPr>
                        <a:t>| __ |</a:t>
                      </a:r>
                      <a:endParaRPr lang="en-US" sz="110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a:solidFill>
                            <a:schemeClr val="accent1">
                              <a:lumMod val="50000"/>
                            </a:schemeClr>
                          </a:solidFill>
                          <a:effectLst/>
                          <a:latin typeface="Calibri"/>
                          <a:ea typeface="Calibri" panose="020F0502020204030204" pitchFamily="34" charset="0"/>
                          <a:cs typeface="Arial"/>
                        </a:rPr>
                        <a:t>Crisis</a:t>
                      </a:r>
                      <a:endParaRPr lang="en-US" sz="110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Lcs_crisis_OutSchool</a:t>
                      </a:r>
                      <a:endParaRPr lang="en-US" sz="11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1697943"/>
                  </a:ext>
                </a:extLst>
              </a:tr>
              <a:tr h="415150">
                <a:tc>
                  <a:txBody>
                    <a:bodyPr/>
                    <a:lstStyle/>
                    <a:p>
                      <a:pPr marL="0" marR="0">
                        <a:lnSpc>
                          <a:spcPct val="100000"/>
                        </a:lnSpc>
                        <a:spcBef>
                          <a:spcPts val="0"/>
                        </a:spcBef>
                        <a:spcAft>
                          <a:spcPts val="0"/>
                        </a:spcAft>
                      </a:pPr>
                      <a:r>
                        <a:rPr lang="en-GB" sz="800">
                          <a:solidFill>
                            <a:schemeClr val="accent1">
                              <a:lumMod val="50000"/>
                            </a:schemeClr>
                          </a:solidFill>
                          <a:effectLst/>
                          <a:latin typeface="Calibri"/>
                          <a:ea typeface="Calibri" panose="020F0502020204030204" pitchFamily="34" charset="0"/>
                          <a:cs typeface="Arial"/>
                        </a:rPr>
                        <a:t>1.8 </a:t>
                      </a:r>
                      <a:r>
                        <a:rPr lang="en-GB" sz="800">
                          <a:solidFill>
                            <a:schemeClr val="accent1">
                              <a:lumMod val="50000"/>
                            </a:schemeClr>
                          </a:solidFill>
                          <a:effectLst/>
                          <a:highlight>
                            <a:srgbClr val="C0C0C0"/>
                          </a:highlight>
                          <a:latin typeface="Calibri"/>
                          <a:ea typeface="Calibri" panose="020F0502020204030204" pitchFamily="34" charset="0"/>
                          <a:cs typeface="Arial"/>
                        </a:rPr>
                        <a:t>Mortgaged/sold the house where the household was permanently living or land</a:t>
                      </a:r>
                      <a:endParaRPr lang="en-US" sz="1100">
                        <a:solidFill>
                          <a:schemeClr val="accent1">
                            <a:lumMod val="50000"/>
                          </a:schemeClr>
                        </a:solidFill>
                        <a:effectLst/>
                        <a:latin typeface="Calibri"/>
                        <a:ea typeface="MS Mincho" panose="02020609040205080304" pitchFamily="49" charset="-128"/>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a:solidFill>
                            <a:schemeClr val="accent1">
                              <a:lumMod val="50000"/>
                            </a:schemeClr>
                          </a:solidFill>
                          <a:effectLst/>
                          <a:latin typeface="Verdana"/>
                          <a:ea typeface="Calibri" panose="020F0502020204030204" pitchFamily="34" charset="0"/>
                          <a:cs typeface="Arial"/>
                        </a:rPr>
                        <a:t>| __ |</a:t>
                      </a:r>
                      <a:endParaRPr lang="en-US" sz="110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a:solidFill>
                            <a:schemeClr val="accent1">
                              <a:lumMod val="50000"/>
                            </a:schemeClr>
                          </a:solidFill>
                          <a:effectLst/>
                          <a:latin typeface="Calibri"/>
                          <a:ea typeface="Calibri" panose="020F0502020204030204" pitchFamily="34" charset="0"/>
                          <a:cs typeface="Arial"/>
                        </a:rPr>
                        <a:t>Emergency</a:t>
                      </a:r>
                      <a:endParaRPr lang="en-US" sz="110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Lcs_em_ResAsset</a:t>
                      </a:r>
                      <a:endParaRPr lang="en-US" sz="11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0582550"/>
                  </a:ext>
                </a:extLst>
              </a:tr>
              <a:tr h="273975">
                <a:tc>
                  <a:txBody>
                    <a:bodyPr/>
                    <a:lstStyle/>
                    <a:p>
                      <a:pPr marL="0" marR="0">
                        <a:lnSpc>
                          <a:spcPct val="100000"/>
                        </a:lnSpc>
                        <a:spcBef>
                          <a:spcPts val="0"/>
                        </a:spcBef>
                        <a:spcAft>
                          <a:spcPts val="0"/>
                        </a:spcAft>
                      </a:pPr>
                      <a:r>
                        <a:rPr lang="en-GB" sz="800">
                          <a:solidFill>
                            <a:schemeClr val="accent1">
                              <a:lumMod val="50000"/>
                            </a:schemeClr>
                          </a:solidFill>
                          <a:effectLst/>
                          <a:latin typeface="Calibri"/>
                          <a:ea typeface="Calibri" panose="020F0502020204030204" pitchFamily="34" charset="0"/>
                          <a:cs typeface="Arial"/>
                        </a:rPr>
                        <a:t>1.9 </a:t>
                      </a:r>
                      <a:r>
                        <a:rPr lang="en-GB" sz="800">
                          <a:solidFill>
                            <a:schemeClr val="accent1">
                              <a:lumMod val="50000"/>
                            </a:schemeClr>
                          </a:solidFill>
                          <a:effectLst/>
                          <a:highlight>
                            <a:srgbClr val="C0C0C0"/>
                          </a:highlight>
                          <a:latin typeface="Calibri"/>
                          <a:ea typeface="Calibri" panose="020F0502020204030204" pitchFamily="34" charset="0"/>
                          <a:cs typeface="Arial"/>
                        </a:rPr>
                        <a:t>Begged (asked strangers for money/food on the streets) or scavenged</a:t>
                      </a:r>
                      <a:endParaRPr lang="en-US" sz="1100">
                        <a:solidFill>
                          <a:schemeClr val="accent1">
                            <a:lumMod val="50000"/>
                          </a:schemeClr>
                        </a:solidFill>
                        <a:effectLs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a:solidFill>
                            <a:schemeClr val="accent1">
                              <a:lumMod val="50000"/>
                            </a:schemeClr>
                          </a:solidFill>
                          <a:effectLst/>
                          <a:latin typeface="Verdana"/>
                          <a:ea typeface="Calibri" panose="020F0502020204030204" pitchFamily="34" charset="0"/>
                          <a:cs typeface="Arial"/>
                        </a:rPr>
                        <a:t>| __ |</a:t>
                      </a:r>
                      <a:endParaRPr lang="en-US" sz="110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a:solidFill>
                            <a:schemeClr val="accent1">
                              <a:lumMod val="50000"/>
                            </a:schemeClr>
                          </a:solidFill>
                          <a:effectLst/>
                          <a:latin typeface="Calibri"/>
                          <a:ea typeface="Calibri" panose="020F0502020204030204" pitchFamily="34" charset="0"/>
                          <a:cs typeface="Arial"/>
                        </a:rPr>
                        <a:t>Emergency</a:t>
                      </a:r>
                      <a:endParaRPr lang="en-US" sz="110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Lcs_em_Begged</a:t>
                      </a:r>
                      <a:endParaRPr lang="en-US" sz="11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4761339"/>
                  </a:ext>
                </a:extLst>
              </a:tr>
              <a:tr h="556326">
                <a:tc>
                  <a:txBody>
                    <a:bodyPr/>
                    <a:lstStyle/>
                    <a:p>
                      <a:pPr marL="0" marR="0">
                        <a:lnSpc>
                          <a:spcPct val="100000"/>
                        </a:lnSpc>
                        <a:spcBef>
                          <a:spcPts val="0"/>
                        </a:spcBef>
                        <a:spcAft>
                          <a:spcPts val="0"/>
                        </a:spcAft>
                      </a:pPr>
                      <a:r>
                        <a:rPr lang="en-GB" sz="80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rPr>
                        <a:t>1.10 </a:t>
                      </a:r>
                      <a:r>
                        <a:rPr lang="en-US" sz="800" kern="1200">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Engage in socially degrading, high-risk, exploitive or life-threatening jobs or income-generating activities (e.g., smuggling, theft, joining armed groups, prostitution)</a:t>
                      </a:r>
                      <a:endParaRPr lang="en-US" sz="1100">
                        <a:solidFill>
                          <a:schemeClr val="accent1">
                            <a:lumMod val="50000"/>
                          </a:schemeClr>
                        </a:solidFill>
                        <a:effectLs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a:solidFill>
                            <a:schemeClr val="accent1">
                              <a:lumMod val="50000"/>
                            </a:schemeClr>
                          </a:solidFill>
                          <a:effectLst/>
                          <a:latin typeface="Verdana" panose="020B0604030504040204" pitchFamily="34" charset="0"/>
                          <a:ea typeface="Calibri" panose="020F0502020204030204" pitchFamily="34" charset="0"/>
                          <a:cs typeface="Arial" panose="020B0604020202020204" pitchFamily="34" charset="0"/>
                        </a:rPr>
                        <a:t>| __ |</a:t>
                      </a:r>
                      <a:endParaRPr lang="en-US" sz="1100">
                        <a:solidFill>
                          <a:schemeClr val="accent1">
                            <a:lumMod val="50000"/>
                          </a:schemeClr>
                        </a:solidFill>
                        <a:effectLs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rPr>
                        <a:t>Emergency</a:t>
                      </a:r>
                      <a:endParaRPr lang="en-US" sz="1100">
                        <a:solidFill>
                          <a:schemeClr val="accent1">
                            <a:lumMod val="50000"/>
                          </a:schemeClr>
                        </a:solidFill>
                        <a:effectLs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Lcs_em_IllegalAct</a:t>
                      </a:r>
                      <a:endParaRPr lang="en-US" sz="11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3906726"/>
                  </a:ext>
                </a:extLst>
              </a:tr>
              <a:tr h="242363">
                <a:tc rowSpan="2" gridSpan="2">
                  <a:txBody>
                    <a:bodyPr/>
                    <a:lstStyle/>
                    <a:p>
                      <a:pPr marL="0" marR="0" algn="l" defTabSz="914400" rtl="0" eaLnBrk="1" fontAlgn="base" latinLnBrk="0" hangingPunct="1">
                        <a:lnSpc>
                          <a:spcPct val="115000"/>
                        </a:lnSpc>
                        <a:spcBef>
                          <a:spcPts val="0"/>
                        </a:spcBef>
                        <a:spcAft>
                          <a:spcPts val="0"/>
                        </a:spcAft>
                      </a:pPr>
                      <a:r>
                        <a:rPr lang="en-US" sz="1000" kern="1200">
                          <a:solidFill>
                            <a:schemeClr val="accent1">
                              <a:lumMod val="50000"/>
                            </a:schemeClr>
                          </a:solidFill>
                          <a:effectLst/>
                          <a:latin typeface="Calibri"/>
                          <a:ea typeface="+mn-ea"/>
                          <a:cs typeface="Arial"/>
                        </a:rPr>
                        <a:t>What are the </a:t>
                      </a:r>
                      <a:r>
                        <a:rPr lang="en-US" sz="1000" b="1" kern="1200">
                          <a:solidFill>
                            <a:schemeClr val="accent1">
                              <a:lumMod val="50000"/>
                            </a:schemeClr>
                          </a:solidFill>
                          <a:effectLst/>
                          <a:latin typeface="Calibri"/>
                          <a:ea typeface="+mn-ea"/>
                          <a:cs typeface="Arial"/>
                        </a:rPr>
                        <a:t>main reasons </a:t>
                      </a:r>
                      <a:r>
                        <a:rPr lang="en-US" sz="1000" kern="1200">
                          <a:solidFill>
                            <a:schemeClr val="accent1">
                              <a:lumMod val="50000"/>
                            </a:schemeClr>
                          </a:solidFill>
                          <a:effectLst/>
                          <a:latin typeface="Calibri"/>
                          <a:ea typeface="+mn-ea"/>
                          <a:cs typeface="Arial"/>
                        </a:rPr>
                        <a:t>- i.e. to access which essential needs – that you or other members in your household applied these coping strategies?  </a:t>
                      </a:r>
                      <a:endParaRPr lang="en-GB" sz="1000" kern="1200">
                        <a:solidFill>
                          <a:schemeClr val="accent1">
                            <a:lumMod val="50000"/>
                          </a:schemeClr>
                        </a:solidFill>
                        <a:effectLst/>
                        <a:latin typeface="Calibri"/>
                        <a:ea typeface="+mn-ea"/>
                        <a:cs typeface="Arial"/>
                      </a:endParaRPr>
                    </a:p>
                    <a:p>
                      <a:pPr marL="0" marR="0" algn="l" defTabSz="914400" rtl="0" eaLnBrk="1" latinLnBrk="0" hangingPunct="1">
                        <a:lnSpc>
                          <a:spcPct val="115000"/>
                        </a:lnSpc>
                        <a:spcBef>
                          <a:spcPts val="0"/>
                        </a:spcBef>
                        <a:spcAft>
                          <a:spcPts val="0"/>
                        </a:spcAft>
                      </a:pPr>
                      <a:r>
                        <a:rPr lang="en-US" sz="1000" i="1" kern="1200">
                          <a:solidFill>
                            <a:schemeClr val="accent1">
                              <a:lumMod val="50000"/>
                            </a:schemeClr>
                          </a:solidFill>
                          <a:effectLst/>
                          <a:latin typeface="Calibri"/>
                          <a:ea typeface="+mn-ea"/>
                          <a:cs typeface="Arial"/>
                        </a:rPr>
                        <a:t>Note to enumerator: do not list the below as options to the respondent. Instead, mark all those that apply based on the answer provided.</a:t>
                      </a:r>
                      <a:endParaRPr lang="en-US" sz="1000" i="1" kern="1200">
                        <a:solidFill>
                          <a:schemeClr val="accent1">
                            <a:lumMod val="50000"/>
                          </a:schemeClr>
                        </a:solidFill>
                        <a:effectLst/>
                        <a:latin typeface="Calibri"/>
                        <a:ea typeface="MS Mincho" panose="02020609040205080304" pitchFamily="49" charset="-128"/>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pPr marL="0" marR="0" algn="ctr">
                        <a:lnSpc>
                          <a:spcPct val="115000"/>
                        </a:lnSpc>
                        <a:spcBef>
                          <a:spcPts val="0"/>
                        </a:spcBef>
                        <a:spcAft>
                          <a:spcPts val="0"/>
                        </a:spcAft>
                      </a:pPr>
                      <a:endParaRPr lang="en-US" sz="1100">
                        <a:solidFill>
                          <a:schemeClr val="accent1">
                            <a:lumMod val="50000"/>
                          </a:schemeClr>
                        </a:solidFill>
                        <a:effectLs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defTabSz="914400" rtl="0" eaLnBrk="1" latinLnBrk="0" hangingPunct="1">
                        <a:lnSpc>
                          <a:spcPct val="115000"/>
                        </a:lnSpc>
                        <a:spcBef>
                          <a:spcPts val="0"/>
                        </a:spcBef>
                        <a:spcAft>
                          <a:spcPts val="0"/>
                        </a:spcAft>
                      </a:pPr>
                      <a:r>
                        <a:rPr lang="en-US" sz="800" kern="1200" err="1">
                          <a:solidFill>
                            <a:schemeClr val="accent1">
                              <a:lumMod val="50000"/>
                            </a:schemeClr>
                          </a:solidFill>
                          <a:effectLst/>
                          <a:highlight>
                            <a:srgbClr val="C0C0C0"/>
                          </a:highlight>
                          <a:latin typeface="Calibri" panose="020F0502020204030204" pitchFamily="34" charset="0"/>
                          <a:ea typeface="+mn-ea"/>
                          <a:cs typeface="Arial" panose="020B0604020202020204" pitchFamily="34" charset="0"/>
                        </a:rPr>
                        <a:t>LhCSIEnAccess</a:t>
                      </a:r>
                      <a:endParaRPr lang="en-US" sz="800" kern="1200">
                        <a:solidFill>
                          <a:schemeClr val="accent1">
                            <a:lumMod val="50000"/>
                          </a:schemeClr>
                        </a:solidFill>
                        <a:effectLst/>
                        <a:highlight>
                          <a:srgbClr val="C0C0C0"/>
                        </a:highlight>
                        <a:latin typeface="Calibri" panose="020F0502020204030204" pitchFamily="34" charset="0"/>
                        <a:ea typeface="MS Mincho" panose="02020609040205080304" pitchFamily="49" charset="-128"/>
                        <a:cs typeface="Arial" panose="020B0604020202020204" pitchFamily="34" charset="0"/>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1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4402340"/>
                  </a:ext>
                </a:extLst>
              </a:tr>
              <a:tr h="556326">
                <a:tc gridSpan="2" vMerge="1">
                  <a:txBody>
                    <a:bodyPr/>
                    <a:lstStyle/>
                    <a:p>
                      <a:pPr marL="0" marR="0" algn="l" defTabSz="914400" rtl="0" eaLnBrk="1" latinLnBrk="0" hangingPunct="1">
                        <a:lnSpc>
                          <a:spcPct val="115000"/>
                        </a:lnSpc>
                        <a:spcBef>
                          <a:spcPts val="0"/>
                        </a:spcBef>
                        <a:spcAft>
                          <a:spcPts val="0"/>
                        </a:spcAft>
                      </a:pPr>
                      <a:endParaRPr lang="en-US" sz="800" i="1" kern="1200">
                        <a:solidFill>
                          <a:schemeClr val="accent1">
                            <a:lumMod val="50000"/>
                          </a:schemeClr>
                        </a:solidFill>
                        <a:effectLst/>
                        <a:latin typeface="Calibri"/>
                        <a:ea typeface="MS Mincho" panose="02020609040205080304" pitchFamily="49" charset="-128"/>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vMerge="1">
                  <a:txBody>
                    <a:bodyPr/>
                    <a:lstStyle/>
                    <a:p>
                      <a:endParaRPr lang="en-GB"/>
                    </a:p>
                  </a:txBody>
                  <a:tcPr/>
                </a:tc>
                <a:tc gridSpan="2">
                  <a:txBody>
                    <a:bodyPr/>
                    <a:lstStyle/>
                    <a:p>
                      <a:pPr marL="0" marR="0" algn="l" defTabSz="914400" rtl="0" eaLnBrk="1" fontAlgn="base" latinLnBrk="0" hangingPunct="1">
                        <a:lnSpc>
                          <a:spcPct val="115000"/>
                        </a:lnSpc>
                        <a:spcBef>
                          <a:spcPts val="0"/>
                        </a:spcBef>
                        <a:spcAft>
                          <a:spcPts val="0"/>
                        </a:spcAft>
                      </a:pPr>
                      <a:r>
                        <a:rPr lang="en-US" sz="900" kern="1200">
                          <a:solidFill>
                            <a:schemeClr val="accent1">
                              <a:lumMod val="50000"/>
                            </a:schemeClr>
                          </a:solidFill>
                          <a:effectLst/>
                          <a:latin typeface="Calibri"/>
                          <a:ea typeface="+mn-ea"/>
                          <a:cs typeface="Arial"/>
                        </a:rPr>
                        <a:t>1 To buy food </a:t>
                      </a:r>
                      <a:endParaRPr lang="en-GB" sz="900" kern="1200">
                        <a:solidFill>
                          <a:schemeClr val="accent1">
                            <a:lumMod val="50000"/>
                          </a:schemeClr>
                        </a:solidFill>
                        <a:effectLst/>
                        <a:latin typeface="Calibri"/>
                        <a:ea typeface="+mn-ea"/>
                        <a:cs typeface="Arial"/>
                      </a:endParaRPr>
                    </a:p>
                    <a:p>
                      <a:pPr marL="0" marR="0" algn="l" defTabSz="914400" rtl="0" eaLnBrk="1" fontAlgn="base" latinLnBrk="0" hangingPunct="1">
                        <a:lnSpc>
                          <a:spcPct val="115000"/>
                        </a:lnSpc>
                        <a:spcBef>
                          <a:spcPts val="0"/>
                        </a:spcBef>
                        <a:spcAft>
                          <a:spcPts val="0"/>
                        </a:spcAft>
                      </a:pPr>
                      <a:r>
                        <a:rPr lang="en-US" sz="900" kern="1200">
                          <a:solidFill>
                            <a:schemeClr val="accent1">
                              <a:lumMod val="50000"/>
                            </a:schemeClr>
                          </a:solidFill>
                          <a:effectLst/>
                          <a:latin typeface="Calibri"/>
                          <a:ea typeface="+mn-ea"/>
                          <a:cs typeface="Arial"/>
                        </a:rPr>
                        <a:t>2 To pay for rent </a:t>
                      </a:r>
                      <a:endParaRPr lang="en-GB" sz="900" kern="1200">
                        <a:solidFill>
                          <a:schemeClr val="accent1">
                            <a:lumMod val="50000"/>
                          </a:schemeClr>
                        </a:solidFill>
                        <a:effectLst/>
                        <a:latin typeface="Calibri"/>
                        <a:ea typeface="+mn-ea"/>
                        <a:cs typeface="Arial"/>
                      </a:endParaRPr>
                    </a:p>
                    <a:p>
                      <a:pPr marL="0" marR="0" algn="l" defTabSz="914400" rtl="0" eaLnBrk="1" fontAlgn="base" latinLnBrk="0" hangingPunct="1">
                        <a:lnSpc>
                          <a:spcPct val="115000"/>
                        </a:lnSpc>
                        <a:spcBef>
                          <a:spcPts val="0"/>
                        </a:spcBef>
                        <a:spcAft>
                          <a:spcPts val="0"/>
                        </a:spcAft>
                      </a:pPr>
                      <a:r>
                        <a:rPr lang="en-US" sz="900" kern="1200">
                          <a:solidFill>
                            <a:schemeClr val="accent1">
                              <a:lumMod val="50000"/>
                            </a:schemeClr>
                          </a:solidFill>
                          <a:effectLst/>
                          <a:latin typeface="Calibri"/>
                          <a:ea typeface="+mn-ea"/>
                          <a:cs typeface="Arial"/>
                        </a:rPr>
                        <a:t>3 To pay school, education costs </a:t>
                      </a:r>
                      <a:endParaRPr lang="en-GB" sz="900" kern="1200">
                        <a:solidFill>
                          <a:schemeClr val="accent1">
                            <a:lumMod val="50000"/>
                          </a:schemeClr>
                        </a:solidFill>
                        <a:effectLst/>
                        <a:latin typeface="Calibri"/>
                        <a:ea typeface="+mn-ea"/>
                        <a:cs typeface="Arial"/>
                      </a:endParaRPr>
                    </a:p>
                    <a:p>
                      <a:pPr marL="0" marR="0" algn="l" defTabSz="914400" rtl="0" eaLnBrk="1" fontAlgn="base" latinLnBrk="0" hangingPunct="1">
                        <a:lnSpc>
                          <a:spcPct val="115000"/>
                        </a:lnSpc>
                        <a:spcBef>
                          <a:spcPts val="0"/>
                        </a:spcBef>
                        <a:spcAft>
                          <a:spcPts val="0"/>
                        </a:spcAft>
                      </a:pPr>
                      <a:r>
                        <a:rPr lang="en-US" sz="900" kern="1200">
                          <a:solidFill>
                            <a:schemeClr val="accent1">
                              <a:lumMod val="50000"/>
                            </a:schemeClr>
                          </a:solidFill>
                          <a:effectLst/>
                          <a:latin typeface="Calibri"/>
                          <a:ea typeface="+mn-ea"/>
                          <a:cs typeface="Arial"/>
                        </a:rPr>
                        <a:t>4 To cover health expenses </a:t>
                      </a:r>
                      <a:endParaRPr lang="en-GB" sz="900" kern="1200">
                        <a:solidFill>
                          <a:schemeClr val="accent1">
                            <a:lumMod val="50000"/>
                          </a:schemeClr>
                        </a:solidFill>
                        <a:effectLst/>
                        <a:latin typeface="Calibri"/>
                        <a:ea typeface="+mn-ea"/>
                        <a:cs typeface="Arial"/>
                      </a:endParaRPr>
                    </a:p>
                    <a:p>
                      <a:pPr marL="0" marR="0" algn="l" defTabSz="914400" rtl="0" eaLnBrk="1" fontAlgn="base" latinLnBrk="0" hangingPunct="1">
                        <a:lnSpc>
                          <a:spcPct val="115000"/>
                        </a:lnSpc>
                        <a:spcBef>
                          <a:spcPts val="0"/>
                        </a:spcBef>
                        <a:spcAft>
                          <a:spcPts val="0"/>
                        </a:spcAft>
                      </a:pPr>
                      <a:r>
                        <a:rPr lang="en-US" sz="900" kern="1200">
                          <a:solidFill>
                            <a:schemeClr val="accent1">
                              <a:lumMod val="50000"/>
                            </a:schemeClr>
                          </a:solidFill>
                          <a:effectLst/>
                          <a:latin typeface="Calibri"/>
                          <a:ea typeface="+mn-ea"/>
                          <a:cs typeface="Arial"/>
                        </a:rPr>
                        <a:t>5 To buy non-food items (clothes, small furniture...) </a:t>
                      </a:r>
                      <a:endParaRPr lang="en-GB" sz="900" kern="1200">
                        <a:solidFill>
                          <a:schemeClr val="accent1">
                            <a:lumMod val="50000"/>
                          </a:schemeClr>
                        </a:solidFill>
                        <a:effectLst/>
                        <a:latin typeface="Calibri"/>
                        <a:ea typeface="+mn-ea"/>
                        <a:cs typeface="Arial"/>
                      </a:endParaRPr>
                    </a:p>
                    <a:p>
                      <a:pPr marL="0" marR="0" algn="l" defTabSz="914400" rtl="0" eaLnBrk="1" fontAlgn="base" latinLnBrk="0" hangingPunct="1">
                        <a:lnSpc>
                          <a:spcPct val="115000"/>
                        </a:lnSpc>
                        <a:spcBef>
                          <a:spcPts val="0"/>
                        </a:spcBef>
                        <a:spcAft>
                          <a:spcPts val="0"/>
                        </a:spcAft>
                      </a:pPr>
                      <a:r>
                        <a:rPr lang="en-US" sz="900" kern="1200">
                          <a:solidFill>
                            <a:schemeClr val="accent1">
                              <a:lumMod val="50000"/>
                            </a:schemeClr>
                          </a:solidFill>
                          <a:effectLst/>
                          <a:latin typeface="Calibri"/>
                          <a:ea typeface="+mn-ea"/>
                          <a:cs typeface="Arial"/>
                        </a:rPr>
                        <a:t>6 To access water/sanitation facilities  </a:t>
                      </a:r>
                      <a:endParaRPr lang="en-GB" sz="900" kern="1200">
                        <a:solidFill>
                          <a:schemeClr val="accent1">
                            <a:lumMod val="50000"/>
                          </a:schemeClr>
                        </a:solidFill>
                        <a:effectLst/>
                        <a:latin typeface="Calibri"/>
                        <a:ea typeface="+mn-ea"/>
                        <a:cs typeface="Arial"/>
                      </a:endParaRPr>
                    </a:p>
                    <a:p>
                      <a:pPr marL="0" marR="0" algn="l" defTabSz="914400" rtl="0" eaLnBrk="1" fontAlgn="base" latinLnBrk="0" hangingPunct="1">
                        <a:lnSpc>
                          <a:spcPct val="115000"/>
                        </a:lnSpc>
                        <a:spcBef>
                          <a:spcPts val="0"/>
                        </a:spcBef>
                        <a:spcAft>
                          <a:spcPts val="0"/>
                        </a:spcAft>
                      </a:pPr>
                      <a:r>
                        <a:rPr lang="en-US" sz="900" kern="1200">
                          <a:solidFill>
                            <a:schemeClr val="accent1">
                              <a:lumMod val="50000"/>
                            </a:schemeClr>
                          </a:solidFill>
                          <a:effectLst/>
                          <a:latin typeface="Calibri"/>
                          <a:ea typeface="+mn-ea"/>
                          <a:cs typeface="Arial"/>
                        </a:rPr>
                        <a:t>7 To access essential dwelling services (electricity, energy, waste disposal…) </a:t>
                      </a:r>
                      <a:endParaRPr lang="en-GB" sz="900" kern="1200">
                        <a:solidFill>
                          <a:schemeClr val="accent1">
                            <a:lumMod val="50000"/>
                          </a:schemeClr>
                        </a:solidFill>
                        <a:effectLst/>
                        <a:latin typeface="Calibri"/>
                        <a:ea typeface="+mn-ea"/>
                        <a:cs typeface="Arial"/>
                      </a:endParaRPr>
                    </a:p>
                    <a:p>
                      <a:pPr marL="0" marR="0" algn="l" defTabSz="914400" rtl="0" eaLnBrk="1" fontAlgn="base" latinLnBrk="0" hangingPunct="1">
                        <a:lnSpc>
                          <a:spcPct val="115000"/>
                        </a:lnSpc>
                        <a:spcBef>
                          <a:spcPts val="0"/>
                        </a:spcBef>
                        <a:spcAft>
                          <a:spcPts val="0"/>
                        </a:spcAft>
                      </a:pPr>
                      <a:r>
                        <a:rPr lang="en-US" sz="900" kern="1200">
                          <a:solidFill>
                            <a:schemeClr val="accent1">
                              <a:lumMod val="50000"/>
                            </a:schemeClr>
                          </a:solidFill>
                          <a:effectLst/>
                          <a:latin typeface="Calibri"/>
                          <a:ea typeface="+mn-ea"/>
                          <a:cs typeface="Arial"/>
                        </a:rPr>
                        <a:t>8 To pay for existing debts </a:t>
                      </a:r>
                      <a:endParaRPr lang="en-GB" sz="900" kern="1200">
                        <a:solidFill>
                          <a:schemeClr val="accent1">
                            <a:lumMod val="50000"/>
                          </a:schemeClr>
                        </a:solidFill>
                        <a:effectLst/>
                        <a:latin typeface="Calibri"/>
                        <a:ea typeface="+mn-ea"/>
                        <a:cs typeface="Arial"/>
                      </a:endParaRPr>
                    </a:p>
                    <a:p>
                      <a:pPr marL="0" marR="0" algn="l" defTabSz="914400" rtl="0" eaLnBrk="1" latinLnBrk="0" hangingPunct="1">
                        <a:lnSpc>
                          <a:spcPct val="115000"/>
                        </a:lnSpc>
                        <a:spcBef>
                          <a:spcPts val="0"/>
                        </a:spcBef>
                        <a:spcAft>
                          <a:spcPts val="0"/>
                        </a:spcAft>
                      </a:pPr>
                      <a:r>
                        <a:rPr lang="en-US" sz="900" kern="1200">
                          <a:solidFill>
                            <a:schemeClr val="accent1">
                              <a:lumMod val="50000"/>
                            </a:schemeClr>
                          </a:solidFill>
                          <a:effectLst/>
                          <a:latin typeface="Calibri"/>
                          <a:ea typeface="+mn-ea"/>
                          <a:cs typeface="Arial"/>
                        </a:rPr>
                        <a:t>999 Other specify  </a:t>
                      </a:r>
                      <a:r>
                        <a:rPr lang="en-US" sz="2000" i="1" kern="1200">
                          <a:solidFill>
                            <a:schemeClr val="tx1"/>
                          </a:solidFill>
                          <a:effectLst/>
                          <a:highlight>
                            <a:srgbClr val="C0C0C0"/>
                          </a:highlight>
                          <a:latin typeface="+mn-lt"/>
                          <a:ea typeface="+mn-ea"/>
                          <a:cs typeface="+mn-cs"/>
                        </a:rPr>
                        <a:t> </a:t>
                      </a:r>
                      <a:endParaRPr lang="en-US" sz="900" kern="1200">
                        <a:solidFill>
                          <a:schemeClr val="accent1">
                            <a:lumMod val="50000"/>
                          </a:schemeClr>
                        </a:solidFill>
                        <a:effectLst/>
                        <a:highlight>
                          <a:srgbClr val="C0C0C0"/>
                        </a:highlight>
                        <a:latin typeface="Calibri" panose="020F0502020204030204" pitchFamily="34" charset="0"/>
                        <a:ea typeface="MS Mincho" panose="02020609040205080304" pitchFamily="49" charset="-128"/>
                        <a:cs typeface="Arial" panose="020B0604020202020204" pitchFamily="34" charset="0"/>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2491531489"/>
                  </a:ext>
                </a:extLst>
              </a:tr>
            </a:tbl>
          </a:graphicData>
        </a:graphic>
      </p:graphicFrame>
      <p:sp>
        <p:nvSpPr>
          <p:cNvPr id="5" name="TextBox 4">
            <a:extLst>
              <a:ext uri="{FF2B5EF4-FFF2-40B4-BE49-F238E27FC236}">
                <a16:creationId xmlns:a16="http://schemas.microsoft.com/office/drawing/2014/main" id="{2E260E8F-46C0-6127-C7F4-503A4C6E80D9}"/>
              </a:ext>
            </a:extLst>
          </p:cNvPr>
          <p:cNvSpPr txBox="1"/>
          <p:nvPr/>
        </p:nvSpPr>
        <p:spPr>
          <a:xfrm>
            <a:off x="4377100" y="233013"/>
            <a:ext cx="2826486" cy="966803"/>
          </a:xfrm>
          <a:prstGeom prst="rect">
            <a:avLst/>
          </a:prstGeom>
          <a:solidFill>
            <a:srgbClr val="FFFFFF"/>
          </a:solidFill>
          <a:ln w="57150">
            <a:noFill/>
          </a:ln>
        </p:spPr>
        <p:txBody>
          <a:bodyPr wrap="square" rtlCol="0">
            <a:spAutoFit/>
          </a:bodyPr>
          <a:lstStyle>
            <a:defPPr>
              <a:defRPr lang="it-IT"/>
            </a:defPPr>
            <a:lvl1pPr>
              <a:defRPr sz="1400" b="1"/>
            </a:lvl1pPr>
          </a:lstStyle>
          <a:p>
            <a:pPr>
              <a:lnSpc>
                <a:spcPct val="115000"/>
              </a:lnSpc>
            </a:pPr>
            <a:r>
              <a:rPr lang="en-GB" sz="1000">
                <a:solidFill>
                  <a:schemeClr val="accent1">
                    <a:lumMod val="50000"/>
                  </a:schemeClr>
                </a:solidFill>
                <a:latin typeface="Calibri"/>
                <a:cs typeface="Arial"/>
              </a:rPr>
              <a:t>During the past 30 days, did anyone in your household have to engage in any of the following activities due to a lack of resources to access essential needs (e.g., food, shelter, education, health services, etc.) ?</a:t>
            </a:r>
            <a:endParaRPr lang="en-US" sz="1000">
              <a:solidFill>
                <a:schemeClr val="accent1">
                  <a:lumMod val="50000"/>
                </a:schemeClr>
              </a:solidFill>
              <a:latin typeface="Calibri"/>
              <a:cs typeface="Arial"/>
            </a:endParaRPr>
          </a:p>
        </p:txBody>
      </p:sp>
      <p:sp>
        <p:nvSpPr>
          <p:cNvPr id="7" name="TextBox 6">
            <a:extLst>
              <a:ext uri="{FF2B5EF4-FFF2-40B4-BE49-F238E27FC236}">
                <a16:creationId xmlns:a16="http://schemas.microsoft.com/office/drawing/2014/main" id="{BFEEFE5C-65FA-6D20-8303-3075408B42E9}"/>
              </a:ext>
            </a:extLst>
          </p:cNvPr>
          <p:cNvSpPr txBox="1"/>
          <p:nvPr/>
        </p:nvSpPr>
        <p:spPr>
          <a:xfrm>
            <a:off x="717181" y="2202335"/>
            <a:ext cx="2714624" cy="1984902"/>
          </a:xfrm>
          <a:prstGeom prst="rect">
            <a:avLst/>
          </a:prstGeom>
          <a:noFill/>
          <a:ln w="57150">
            <a:solidFill>
              <a:schemeClr val="accent2"/>
            </a:solidFill>
          </a:ln>
        </p:spPr>
        <p:txBody>
          <a:bodyPr wrap="square" rtlCol="0">
            <a:spAutoFit/>
          </a:bodyPr>
          <a:lstStyle/>
          <a:p>
            <a:pPr marL="0" marR="0" algn="l" defTabSz="914400" rtl="0" eaLnBrk="1" fontAlgn="base" latinLnBrk="0" hangingPunct="1">
              <a:lnSpc>
                <a:spcPct val="115000"/>
              </a:lnSpc>
              <a:spcBef>
                <a:spcPts val="0"/>
              </a:spcBef>
              <a:spcAft>
                <a:spcPts val="0"/>
              </a:spcAft>
            </a:pPr>
            <a:r>
              <a:rPr lang="en-US" sz="1800" kern="1200">
                <a:solidFill>
                  <a:schemeClr val="accent1">
                    <a:lumMod val="50000"/>
                  </a:schemeClr>
                </a:solidFill>
                <a:effectLst/>
                <a:latin typeface="Calibri"/>
                <a:ea typeface="+mn-ea"/>
                <a:cs typeface="Arial"/>
              </a:rPr>
              <a:t>What are the </a:t>
            </a:r>
            <a:r>
              <a:rPr lang="en-US" sz="1800" b="1" kern="1200">
                <a:solidFill>
                  <a:schemeClr val="accent1">
                    <a:lumMod val="50000"/>
                  </a:schemeClr>
                </a:solidFill>
                <a:effectLst/>
                <a:latin typeface="Calibri"/>
                <a:ea typeface="+mn-ea"/>
                <a:cs typeface="Arial"/>
              </a:rPr>
              <a:t>main reasons </a:t>
            </a:r>
            <a:r>
              <a:rPr lang="en-US" sz="1800" kern="1200">
                <a:solidFill>
                  <a:schemeClr val="accent1">
                    <a:lumMod val="50000"/>
                  </a:schemeClr>
                </a:solidFill>
                <a:effectLst/>
                <a:latin typeface="Calibri"/>
                <a:ea typeface="+mn-ea"/>
                <a:cs typeface="Arial"/>
              </a:rPr>
              <a:t>- </a:t>
            </a:r>
            <a:r>
              <a:rPr lang="en-US" sz="1800" i="1" kern="1200">
                <a:solidFill>
                  <a:schemeClr val="accent1">
                    <a:lumMod val="50000"/>
                  </a:schemeClr>
                </a:solidFill>
                <a:effectLst/>
                <a:latin typeface="Calibri"/>
                <a:ea typeface="+mn-ea"/>
                <a:cs typeface="Arial"/>
              </a:rPr>
              <a:t>i.e. to access which essential needs </a:t>
            </a:r>
            <a:r>
              <a:rPr lang="en-US" sz="1800" kern="1200">
                <a:solidFill>
                  <a:schemeClr val="accent1">
                    <a:lumMod val="50000"/>
                  </a:schemeClr>
                </a:solidFill>
                <a:effectLst/>
                <a:latin typeface="Calibri"/>
                <a:ea typeface="+mn-ea"/>
                <a:cs typeface="Arial"/>
              </a:rPr>
              <a:t>– that you or other members in your household applied these coping strategies?  </a:t>
            </a:r>
            <a:endParaRPr lang="en-GB" sz="1800" kern="1200">
              <a:solidFill>
                <a:schemeClr val="accent1">
                  <a:lumMod val="50000"/>
                </a:schemeClr>
              </a:solidFill>
              <a:effectLst/>
              <a:latin typeface="Calibri"/>
              <a:ea typeface="+mn-ea"/>
              <a:cs typeface="Arial"/>
            </a:endParaRPr>
          </a:p>
        </p:txBody>
      </p:sp>
      <p:cxnSp>
        <p:nvCxnSpPr>
          <p:cNvPr id="9" name="Straight Arrow Connector 8">
            <a:extLst>
              <a:ext uri="{FF2B5EF4-FFF2-40B4-BE49-F238E27FC236}">
                <a16:creationId xmlns:a16="http://schemas.microsoft.com/office/drawing/2014/main" id="{7F810454-975E-D9D5-0E2E-D6B0B3F22791}"/>
              </a:ext>
            </a:extLst>
          </p:cNvPr>
          <p:cNvCxnSpPr>
            <a:cxnSpLocks/>
          </p:cNvCxnSpPr>
          <p:nvPr/>
        </p:nvCxnSpPr>
        <p:spPr>
          <a:xfrm flipH="1" flipV="1">
            <a:off x="3431805" y="4187237"/>
            <a:ext cx="941462" cy="650951"/>
          </a:xfrm>
          <a:prstGeom prst="straightConnector1">
            <a:avLst/>
          </a:prstGeom>
          <a:ln w="38100">
            <a:solidFill>
              <a:schemeClr val="accent2"/>
            </a:solidFill>
            <a:tailEnd type="triangle"/>
          </a:ln>
        </p:spPr>
        <p:style>
          <a:lnRef idx="3">
            <a:schemeClr val="accent2"/>
          </a:lnRef>
          <a:fillRef idx="0">
            <a:schemeClr val="accent2"/>
          </a:fillRef>
          <a:effectRef idx="2">
            <a:schemeClr val="accent2"/>
          </a:effectRef>
          <a:fontRef idx="minor">
            <a:schemeClr val="tx1"/>
          </a:fontRef>
        </p:style>
      </p:cxnSp>
      <p:sp>
        <p:nvSpPr>
          <p:cNvPr id="3" name="TextBox 2">
            <a:extLst>
              <a:ext uri="{FF2B5EF4-FFF2-40B4-BE49-F238E27FC236}">
                <a16:creationId xmlns:a16="http://schemas.microsoft.com/office/drawing/2014/main" id="{2DE19D53-0167-A1CB-2CEF-071D10872C01}"/>
              </a:ext>
            </a:extLst>
          </p:cNvPr>
          <p:cNvSpPr txBox="1"/>
          <p:nvPr/>
        </p:nvSpPr>
        <p:spPr>
          <a:xfrm>
            <a:off x="4373266" y="4684612"/>
            <a:ext cx="7709483" cy="2173388"/>
          </a:xfrm>
          <a:prstGeom prst="rect">
            <a:avLst/>
          </a:prstGeom>
          <a:noFill/>
          <a:ln w="57150">
            <a:solidFill>
              <a:srgbClr val="982B56"/>
            </a:solidFill>
          </a:ln>
        </p:spPr>
        <p:txBody>
          <a:bodyPr wrap="square" rtlCol="0">
            <a:spAutoFit/>
          </a:bodyPr>
          <a:lstStyle>
            <a:defPPr>
              <a:defRPr lang="it-IT"/>
            </a:defPPr>
            <a:lvl1pPr>
              <a:defRPr sz="1400" b="1"/>
            </a:lvl1pPr>
          </a:lstStyle>
          <a:p>
            <a:pPr>
              <a:lnSpc>
                <a:spcPct val="115000"/>
              </a:lnSpc>
            </a:pPr>
            <a:endParaRPr lang="en-US" sz="1000">
              <a:solidFill>
                <a:schemeClr val="accent1">
                  <a:lumMod val="50000"/>
                </a:schemeClr>
              </a:solidFill>
              <a:latin typeface="Calibri"/>
              <a:cs typeface="Arial"/>
            </a:endParaRPr>
          </a:p>
        </p:txBody>
      </p:sp>
    </p:spTree>
    <p:extLst>
      <p:ext uri="{BB962C8B-B14F-4D97-AF65-F5344CB8AC3E}">
        <p14:creationId xmlns:p14="http://schemas.microsoft.com/office/powerpoint/2010/main" val="3025681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Open Sans ExtraBold" panose="020B0906030804020204" pitchFamily="34" charset="0"/>
              </a:rPr>
              <a:t>LCS-</a:t>
            </a:r>
            <a:r>
              <a:rPr lang="en-GB" sz="3600" b="0" kern="1400" spc="230" dirty="0">
                <a:solidFill>
                  <a:schemeClr val="tx1"/>
                </a:solidFill>
                <a:highlight>
                  <a:srgbClr val="FFFFFF"/>
                </a:highlight>
                <a:latin typeface="Open Sans ExtraBold" panose="020B0906030804020204" pitchFamily="34" charset="0"/>
              </a:rPr>
              <a:t>EN </a:t>
            </a:r>
            <a:r>
              <a:rPr lang="en-GB" sz="3600" b="0" kern="1400" spc="230" dirty="0">
                <a:solidFill>
                  <a:schemeClr val="tx1"/>
                </a:solidFill>
                <a:latin typeface="Open Sans ExtraBold" panose="020B0906030804020204" pitchFamily="34" charset="0"/>
              </a:rPr>
              <a:t>MODULE: response options</a:t>
            </a:r>
          </a:p>
        </p:txBody>
      </p:sp>
      <p:sp>
        <p:nvSpPr>
          <p:cNvPr id="5" name="TextBox 4">
            <a:extLst>
              <a:ext uri="{FF2B5EF4-FFF2-40B4-BE49-F238E27FC236}">
                <a16:creationId xmlns:a16="http://schemas.microsoft.com/office/drawing/2014/main" id="{F57AC735-BE46-1F92-204E-30CE660E4BFA}"/>
              </a:ext>
            </a:extLst>
          </p:cNvPr>
          <p:cNvSpPr txBox="1"/>
          <p:nvPr/>
        </p:nvSpPr>
        <p:spPr>
          <a:xfrm>
            <a:off x="631972" y="1629917"/>
            <a:ext cx="2975294" cy="3754874"/>
          </a:xfrm>
          <a:prstGeom prst="rect">
            <a:avLst/>
          </a:prstGeom>
          <a:noFill/>
          <a:ln w="57150">
            <a:solidFill>
              <a:schemeClr val="bg1">
                <a:lumMod val="50000"/>
              </a:schemeClr>
            </a:solidFill>
          </a:ln>
        </p:spPr>
        <p:txBody>
          <a:bodyPr wrap="square" rtlCol="0">
            <a:spAutoFit/>
          </a:bodyPr>
          <a:lstStyle/>
          <a:p>
            <a:r>
              <a:rPr lang="en-US" sz="1400" b="1" spc="60">
                <a:latin typeface="Open Sans" charset="0"/>
                <a:ea typeface="Open Sans" charset="0"/>
                <a:cs typeface="Open Sans" charset="0"/>
              </a:rPr>
              <a:t>There are </a:t>
            </a:r>
            <a:r>
              <a:rPr lang="en-US" sz="1400" b="1" u="sng" spc="60">
                <a:latin typeface="Open Sans" charset="0"/>
                <a:ea typeface="Open Sans" charset="0"/>
                <a:cs typeface="Open Sans" charset="0"/>
              </a:rPr>
              <a:t>only 4</a:t>
            </a:r>
            <a:r>
              <a:rPr lang="en-US" sz="1400" b="1" spc="60">
                <a:latin typeface="Open Sans" charset="0"/>
                <a:ea typeface="Open Sans" charset="0"/>
                <a:cs typeface="Open Sans" charset="0"/>
              </a:rPr>
              <a:t> possible standard response options for each strategy: </a:t>
            </a:r>
          </a:p>
          <a:p>
            <a:endParaRPr lang="en-US" sz="1400" spc="60">
              <a:latin typeface="Open Sans" charset="0"/>
              <a:ea typeface="Open Sans" charset="0"/>
              <a:cs typeface="Open Sans" charset="0"/>
            </a:endParaRPr>
          </a:p>
          <a:p>
            <a:r>
              <a:rPr lang="en-US" sz="1400" spc="60">
                <a:latin typeface="Open Sans" charset="0"/>
                <a:ea typeface="Open Sans" charset="0"/>
                <a:cs typeface="Open Sans" charset="0"/>
              </a:rPr>
              <a:t>10 = No because we did not need to.</a:t>
            </a:r>
          </a:p>
          <a:p>
            <a:endParaRPr lang="en-US" sz="1400" spc="60">
              <a:latin typeface="Open Sans" charset="0"/>
              <a:ea typeface="Open Sans" charset="0"/>
              <a:cs typeface="Open Sans" charset="0"/>
            </a:endParaRPr>
          </a:p>
          <a:p>
            <a:r>
              <a:rPr lang="en-US" sz="1400" spc="60">
                <a:latin typeface="Open Sans" charset="0"/>
                <a:ea typeface="Open Sans" charset="0"/>
                <a:cs typeface="Open Sans" charset="0"/>
              </a:rPr>
              <a:t>20 = No because we already sold those assets or have engaged in this activity within the last 12 months and cannot continue to do it. </a:t>
            </a:r>
          </a:p>
          <a:p>
            <a:endParaRPr lang="en-US" sz="1400" spc="60">
              <a:latin typeface="Open Sans" charset="0"/>
              <a:ea typeface="Open Sans" charset="0"/>
              <a:cs typeface="Open Sans" charset="0"/>
            </a:endParaRPr>
          </a:p>
          <a:p>
            <a:r>
              <a:rPr lang="en-US" sz="1400" spc="60">
                <a:latin typeface="Open Sans" charset="0"/>
                <a:ea typeface="Open Sans" charset="0"/>
                <a:cs typeface="Open Sans" charset="0"/>
              </a:rPr>
              <a:t>30= Yes</a:t>
            </a:r>
          </a:p>
          <a:p>
            <a:endParaRPr lang="en-US" sz="1400" spc="60">
              <a:latin typeface="Open Sans" charset="0"/>
              <a:ea typeface="Open Sans" charset="0"/>
              <a:cs typeface="Open Sans" charset="0"/>
            </a:endParaRPr>
          </a:p>
          <a:p>
            <a:r>
              <a:rPr lang="en-US" sz="1400" spc="60">
                <a:latin typeface="Open Sans" charset="0"/>
                <a:ea typeface="Open Sans" charset="0"/>
                <a:cs typeface="Open Sans" charset="0"/>
              </a:rPr>
              <a:t>9999= Not applicable (don’t have access to this strategy)</a:t>
            </a:r>
          </a:p>
        </p:txBody>
      </p:sp>
      <p:cxnSp>
        <p:nvCxnSpPr>
          <p:cNvPr id="3" name="Straight Connector 2">
            <a:extLst>
              <a:ext uri="{FF2B5EF4-FFF2-40B4-BE49-F238E27FC236}">
                <a16:creationId xmlns:a16="http://schemas.microsoft.com/office/drawing/2014/main" id="{0EE7B73C-0384-549C-7260-98D43771EB0A}"/>
              </a:ext>
            </a:extLst>
          </p:cNvPr>
          <p:cNvCxnSpPr>
            <a:cxnSpLocks/>
          </p:cNvCxnSpPr>
          <p:nvPr/>
        </p:nvCxnSpPr>
        <p:spPr>
          <a:xfrm>
            <a:off x="2390775" y="1378973"/>
            <a:ext cx="5210175"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Straight Connector 10">
            <a:extLst>
              <a:ext uri="{FF2B5EF4-FFF2-40B4-BE49-F238E27FC236}">
                <a16:creationId xmlns:a16="http://schemas.microsoft.com/office/drawing/2014/main" id="{7CC69044-75C2-0ECD-F270-15238B3B56DC}"/>
              </a:ext>
            </a:extLst>
          </p:cNvPr>
          <p:cNvCxnSpPr>
            <a:cxnSpLocks/>
          </p:cNvCxnSpPr>
          <p:nvPr/>
        </p:nvCxnSpPr>
        <p:spPr>
          <a:xfrm>
            <a:off x="7600950" y="1378973"/>
            <a:ext cx="0"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Straight Arrow Connector 14">
            <a:extLst>
              <a:ext uri="{FF2B5EF4-FFF2-40B4-BE49-F238E27FC236}">
                <a16:creationId xmlns:a16="http://schemas.microsoft.com/office/drawing/2014/main" id="{487BD2C3-D97D-7214-40B7-E981DF04AF1C}"/>
              </a:ext>
            </a:extLst>
          </p:cNvPr>
          <p:cNvCxnSpPr>
            <a:cxnSpLocks/>
          </p:cNvCxnSpPr>
          <p:nvPr/>
        </p:nvCxnSpPr>
        <p:spPr>
          <a:xfrm>
            <a:off x="2390775" y="1378973"/>
            <a:ext cx="0" cy="250944"/>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19" name="Straight Connector 18">
            <a:extLst>
              <a:ext uri="{FF2B5EF4-FFF2-40B4-BE49-F238E27FC236}">
                <a16:creationId xmlns:a16="http://schemas.microsoft.com/office/drawing/2014/main" id="{AE00F631-8125-4AC1-8B81-CD515B92E650}"/>
              </a:ext>
            </a:extLst>
          </p:cNvPr>
          <p:cNvCxnSpPr>
            <a:cxnSpLocks/>
          </p:cNvCxnSpPr>
          <p:nvPr/>
        </p:nvCxnSpPr>
        <p:spPr>
          <a:xfrm>
            <a:off x="7600950" y="1378973"/>
            <a:ext cx="0" cy="161389"/>
          </a:xfrm>
          <a:prstGeom prst="line">
            <a:avLst/>
          </a:prstGeom>
          <a:ln w="38100"/>
        </p:spPr>
        <p:style>
          <a:lnRef idx="1">
            <a:schemeClr val="accent2"/>
          </a:lnRef>
          <a:fillRef idx="0">
            <a:schemeClr val="accent2"/>
          </a:fillRef>
          <a:effectRef idx="0">
            <a:schemeClr val="accent2"/>
          </a:effectRef>
          <a:fontRef idx="minor">
            <a:schemeClr val="tx1"/>
          </a:fontRef>
        </p:style>
      </p:cxnSp>
      <p:graphicFrame>
        <p:nvGraphicFramePr>
          <p:cNvPr id="2" name="Table 1">
            <a:extLst>
              <a:ext uri="{FF2B5EF4-FFF2-40B4-BE49-F238E27FC236}">
                <a16:creationId xmlns:a16="http://schemas.microsoft.com/office/drawing/2014/main" id="{E302BCB2-7990-0B14-6B0C-CF124F601F04}"/>
              </a:ext>
            </a:extLst>
          </p:cNvPr>
          <p:cNvGraphicFramePr>
            <a:graphicFrameLocks noGrp="1"/>
          </p:cNvGraphicFramePr>
          <p:nvPr>
            <p:extLst>
              <p:ext uri="{D42A27DB-BD31-4B8C-83A1-F6EECF244321}">
                <p14:modId xmlns:p14="http://schemas.microsoft.com/office/powerpoint/2010/main" val="382443881"/>
              </p:ext>
            </p:extLst>
          </p:nvPr>
        </p:nvGraphicFramePr>
        <p:xfrm>
          <a:off x="3850545" y="1366971"/>
          <a:ext cx="7709483" cy="5334193"/>
        </p:xfrm>
        <a:graphic>
          <a:graphicData uri="http://schemas.openxmlformats.org/drawingml/2006/table">
            <a:tbl>
              <a:tblPr/>
              <a:tblGrid>
                <a:gridCol w="2883190">
                  <a:extLst>
                    <a:ext uri="{9D8B030D-6E8A-4147-A177-3AD203B41FA5}">
                      <a16:colId xmlns:a16="http://schemas.microsoft.com/office/drawing/2014/main" val="20487821"/>
                    </a:ext>
                  </a:extLst>
                </a:gridCol>
                <a:gridCol w="2277445">
                  <a:extLst>
                    <a:ext uri="{9D8B030D-6E8A-4147-A177-3AD203B41FA5}">
                      <a16:colId xmlns:a16="http://schemas.microsoft.com/office/drawing/2014/main" val="1579870510"/>
                    </a:ext>
                  </a:extLst>
                </a:gridCol>
                <a:gridCol w="1274424">
                  <a:extLst>
                    <a:ext uri="{9D8B030D-6E8A-4147-A177-3AD203B41FA5}">
                      <a16:colId xmlns:a16="http://schemas.microsoft.com/office/drawing/2014/main" val="4194993987"/>
                    </a:ext>
                  </a:extLst>
                </a:gridCol>
                <a:gridCol w="1274424">
                  <a:extLst>
                    <a:ext uri="{9D8B030D-6E8A-4147-A177-3AD203B41FA5}">
                      <a16:colId xmlns:a16="http://schemas.microsoft.com/office/drawing/2014/main" val="758318216"/>
                    </a:ext>
                  </a:extLst>
                </a:gridCol>
              </a:tblGrid>
              <a:tr h="1544552">
                <a:tc>
                  <a:txBody>
                    <a:bodyPr/>
                    <a:lstStyle/>
                    <a:p>
                      <a:pPr marL="0" marR="0">
                        <a:lnSpc>
                          <a:spcPct val="115000"/>
                        </a:lnSpc>
                        <a:spcBef>
                          <a:spcPts val="0"/>
                        </a:spcBef>
                        <a:spcAft>
                          <a:spcPts val="0"/>
                        </a:spcAft>
                      </a:pPr>
                      <a:r>
                        <a:rPr lang="en-GB" sz="800" dirty="0">
                          <a:solidFill>
                            <a:schemeClr val="accent1">
                              <a:lumMod val="50000"/>
                            </a:schemeClr>
                          </a:solidFill>
                          <a:effectLst/>
                          <a:latin typeface="Calibri"/>
                          <a:ea typeface="Calibri" panose="020F0502020204030204" pitchFamily="34" charset="0"/>
                          <a:cs typeface="Arial"/>
                        </a:rPr>
                        <a:t>During the past </a:t>
                      </a:r>
                      <a:r>
                        <a:rPr lang="en-GB" sz="800" b="1" dirty="0">
                          <a:solidFill>
                            <a:schemeClr val="accent1">
                              <a:lumMod val="50000"/>
                            </a:schemeClr>
                          </a:solidFill>
                          <a:effectLst/>
                          <a:latin typeface="Calibri"/>
                          <a:ea typeface="Calibri" panose="020F0502020204030204" pitchFamily="34" charset="0"/>
                          <a:cs typeface="Arial"/>
                        </a:rPr>
                        <a:t>30 days</a:t>
                      </a:r>
                      <a:r>
                        <a:rPr lang="en-GB" sz="800" dirty="0">
                          <a:solidFill>
                            <a:schemeClr val="accent1">
                              <a:lumMod val="50000"/>
                            </a:schemeClr>
                          </a:solidFill>
                          <a:effectLst/>
                          <a:latin typeface="Calibri"/>
                          <a:ea typeface="Calibri" panose="020F0502020204030204" pitchFamily="34" charset="0"/>
                          <a:cs typeface="Arial"/>
                        </a:rPr>
                        <a:t>, </a:t>
                      </a:r>
                      <a:r>
                        <a:rPr lang="en-GB" sz="800" dirty="0">
                          <a:solidFill>
                            <a:schemeClr val="accent1">
                              <a:lumMod val="50000"/>
                            </a:schemeClr>
                          </a:solidFill>
                          <a:effectLst/>
                          <a:latin typeface="Calibri"/>
                          <a:ea typeface="Times New Roman" panose="02020603050405020304" pitchFamily="18" charset="0"/>
                          <a:cs typeface="Arial"/>
                        </a:rPr>
                        <a:t>did anyone in your household have to engage in any of the following activities </a:t>
                      </a:r>
                      <a:r>
                        <a:rPr lang="en-GB" sz="800" b="1" dirty="0">
                          <a:solidFill>
                            <a:schemeClr val="accent1">
                              <a:lumMod val="50000"/>
                            </a:schemeClr>
                          </a:solidFill>
                          <a:effectLst/>
                          <a:latin typeface="Calibri"/>
                          <a:ea typeface="Times New Roman" panose="02020603050405020304" pitchFamily="18" charset="0"/>
                          <a:cs typeface="Arial"/>
                        </a:rPr>
                        <a:t>due to a lack of resources to access essential needs (e.g., food, shelter, education, health services, etc.) ?</a:t>
                      </a:r>
                      <a:endParaRPr lang="en-US" sz="1100" dirty="0">
                        <a:solidFill>
                          <a:schemeClr val="accent1">
                            <a:lumMod val="50000"/>
                          </a:schemeClr>
                        </a:solidFill>
                        <a:effectLst/>
                        <a:latin typeface="Calibri"/>
                        <a:ea typeface="MS Mincho" panose="02020609040205080304" pitchFamily="49" charset="-128"/>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800" dirty="0">
                          <a:solidFill>
                            <a:schemeClr val="accent1">
                              <a:lumMod val="50000"/>
                            </a:schemeClr>
                          </a:solidFill>
                          <a:effectLst/>
                          <a:latin typeface="Calibri"/>
                          <a:ea typeface="Times New Roman" panose="02020603050405020304" pitchFamily="18" charset="0"/>
                          <a:cs typeface="Arial"/>
                        </a:rPr>
                        <a:t>10 = </a:t>
                      </a:r>
                      <a:r>
                        <a:rPr lang="en-GB" sz="800" dirty="0">
                          <a:solidFill>
                            <a:schemeClr val="accent1">
                              <a:lumMod val="50000"/>
                            </a:schemeClr>
                          </a:solidFill>
                          <a:effectLst/>
                          <a:latin typeface="Calibri"/>
                          <a:ea typeface="Calibri" panose="020F0502020204030204" pitchFamily="34" charset="0"/>
                          <a:cs typeface="Arial"/>
                        </a:rPr>
                        <a:t>No, because we did not need to</a:t>
                      </a:r>
                      <a:endParaRPr lang="en-US" sz="1100" dirty="0">
                        <a:solidFill>
                          <a:schemeClr val="accent1">
                            <a:lumMod val="50000"/>
                          </a:schemeClr>
                        </a:solidFill>
                        <a:effectLst/>
                        <a:latin typeface="Calibri"/>
                        <a:ea typeface="MS Mincho" panose="02020609040205080304" pitchFamily="49" charset="-128"/>
                        <a:cs typeface="Arial"/>
                      </a:endParaRPr>
                    </a:p>
                    <a:p>
                      <a:pPr marL="0" marR="0">
                        <a:lnSpc>
                          <a:spcPct val="115000"/>
                        </a:lnSpc>
                        <a:spcBef>
                          <a:spcPts val="0"/>
                        </a:spcBef>
                        <a:spcAft>
                          <a:spcPts val="0"/>
                        </a:spcAft>
                      </a:pPr>
                      <a:r>
                        <a:rPr lang="en-GB" sz="800" dirty="0">
                          <a:solidFill>
                            <a:schemeClr val="accent1">
                              <a:lumMod val="50000"/>
                            </a:schemeClr>
                          </a:solidFill>
                          <a:effectLst/>
                          <a:latin typeface="Calibri"/>
                          <a:ea typeface="Times New Roman" panose="02020603050405020304" pitchFamily="18" charset="0"/>
                          <a:cs typeface="Arial"/>
                        </a:rPr>
                        <a:t>20 = </a:t>
                      </a:r>
                      <a:r>
                        <a:rPr lang="en-GB" sz="800" dirty="0">
                          <a:solidFill>
                            <a:schemeClr val="accent1">
                              <a:lumMod val="50000"/>
                            </a:schemeClr>
                          </a:solidFill>
                          <a:effectLst/>
                          <a:latin typeface="Calibri"/>
                          <a:ea typeface="Calibri" panose="020F0502020204030204" pitchFamily="34" charset="0"/>
                          <a:cs typeface="Arial"/>
                        </a:rPr>
                        <a:t>No, because we already sold those assets or have engaged in this activity within the last 12 months and cannot continue to do it</a:t>
                      </a:r>
                      <a:endParaRPr lang="en-US" sz="1100" dirty="0">
                        <a:solidFill>
                          <a:schemeClr val="accent1">
                            <a:lumMod val="50000"/>
                          </a:schemeClr>
                        </a:solidFill>
                        <a:effectLst/>
                        <a:latin typeface="Calibri"/>
                        <a:ea typeface="MS Mincho" panose="02020609040205080304" pitchFamily="49" charset="-128"/>
                        <a:cs typeface="Arial"/>
                      </a:endParaRPr>
                    </a:p>
                    <a:p>
                      <a:pPr marL="0" marR="0">
                        <a:lnSpc>
                          <a:spcPct val="115000"/>
                        </a:lnSpc>
                        <a:spcBef>
                          <a:spcPts val="0"/>
                        </a:spcBef>
                        <a:spcAft>
                          <a:spcPts val="0"/>
                        </a:spcAft>
                      </a:pPr>
                      <a:r>
                        <a:rPr lang="fr-FR" sz="800" dirty="0">
                          <a:solidFill>
                            <a:schemeClr val="accent1">
                              <a:lumMod val="50000"/>
                            </a:schemeClr>
                          </a:solidFill>
                          <a:effectLst/>
                          <a:latin typeface="Calibri"/>
                          <a:ea typeface="Times New Roman" panose="02020603050405020304" pitchFamily="18" charset="0"/>
                          <a:cs typeface="Arial"/>
                        </a:rPr>
                        <a:t>30= Yes</a:t>
                      </a:r>
                      <a:endParaRPr lang="en-US" sz="1100" dirty="0">
                        <a:solidFill>
                          <a:schemeClr val="accent1">
                            <a:lumMod val="50000"/>
                          </a:schemeClr>
                        </a:solidFill>
                        <a:effectLst/>
                        <a:latin typeface="Calibri"/>
                        <a:ea typeface="MS Mincho" panose="02020609040205080304" pitchFamily="49" charset="-128"/>
                        <a:cs typeface="Arial"/>
                      </a:endParaRPr>
                    </a:p>
                    <a:p>
                      <a:pPr marL="0" marR="0">
                        <a:lnSpc>
                          <a:spcPct val="115000"/>
                        </a:lnSpc>
                        <a:spcBef>
                          <a:spcPts val="0"/>
                        </a:spcBef>
                        <a:spcAft>
                          <a:spcPts val="0"/>
                        </a:spcAft>
                      </a:pPr>
                      <a:r>
                        <a:rPr lang="fr-FR" sz="800" dirty="0">
                          <a:solidFill>
                            <a:schemeClr val="accent1">
                              <a:lumMod val="50000"/>
                            </a:schemeClr>
                          </a:solidFill>
                          <a:effectLst/>
                          <a:latin typeface="Calibri"/>
                          <a:ea typeface="Times New Roman" panose="02020603050405020304" pitchFamily="18" charset="0"/>
                          <a:cs typeface="Arial"/>
                        </a:rPr>
                        <a:t>9999=</a:t>
                      </a:r>
                      <a:r>
                        <a:rPr lang="fr-FR" sz="800" dirty="0">
                          <a:solidFill>
                            <a:schemeClr val="accent1">
                              <a:lumMod val="50000"/>
                            </a:schemeClr>
                          </a:solidFill>
                          <a:effectLst/>
                          <a:latin typeface="Verdana"/>
                          <a:ea typeface="Calibri" panose="020F0502020204030204" pitchFamily="34" charset="0"/>
                          <a:cs typeface="Arial"/>
                        </a:rPr>
                        <a:t> </a:t>
                      </a:r>
                      <a:r>
                        <a:rPr lang="en-GB" sz="800" dirty="0">
                          <a:solidFill>
                            <a:schemeClr val="accent1">
                              <a:lumMod val="50000"/>
                            </a:schemeClr>
                          </a:solidFill>
                          <a:effectLst/>
                          <a:latin typeface="Calibri"/>
                          <a:ea typeface="Times New Roman" panose="02020603050405020304" pitchFamily="18" charset="0"/>
                          <a:cs typeface="Arial"/>
                        </a:rPr>
                        <a:t>Not applicable (don’t have access to this strategy)</a:t>
                      </a:r>
                      <a:endParaRPr lang="en-US" sz="1100" dirty="0">
                        <a:solidFill>
                          <a:schemeClr val="accent1">
                            <a:lumMod val="50000"/>
                          </a:schemeClr>
                        </a:solidFill>
                        <a:effectLst/>
                        <a:latin typeface="Calibri"/>
                        <a:ea typeface="MS Mincho" panose="02020609040205080304" pitchFamily="49" charset="-128"/>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15000"/>
                        </a:lnSpc>
                        <a:spcBef>
                          <a:spcPts val="0"/>
                        </a:spcBef>
                        <a:spcAft>
                          <a:spcPts val="0"/>
                        </a:spcAft>
                      </a:pPr>
                      <a:r>
                        <a:rPr lang="en-GB" sz="800" dirty="0">
                          <a:solidFill>
                            <a:schemeClr val="accent1">
                              <a:lumMod val="50000"/>
                            </a:schemeClr>
                          </a:solidFill>
                          <a:effectLst/>
                          <a:latin typeface="Calibri"/>
                          <a:ea typeface="Times New Roman" panose="02020603050405020304" pitchFamily="18" charset="0"/>
                          <a:cs typeface="Arial"/>
                        </a:rPr>
                        <a:t>Indicative severity of the strategy</a:t>
                      </a:r>
                      <a:endParaRPr lang="en-US" sz="1100" dirty="0">
                        <a:solidFill>
                          <a:schemeClr val="accent1">
                            <a:lumMod val="50000"/>
                          </a:schemeClr>
                        </a:solidFill>
                        <a:effectLst/>
                        <a:latin typeface="Calibri"/>
                        <a:ea typeface="MS Mincho" panose="02020609040205080304" pitchFamily="49" charset="-128"/>
                        <a:cs typeface="Arial"/>
                      </a:endParaRPr>
                    </a:p>
                    <a:p>
                      <a:pPr marL="0" marR="0">
                        <a:lnSpc>
                          <a:spcPct val="115000"/>
                        </a:lnSpc>
                        <a:spcBef>
                          <a:spcPts val="0"/>
                        </a:spcBef>
                        <a:spcAft>
                          <a:spcPts val="0"/>
                        </a:spcAft>
                      </a:pPr>
                      <a:endParaRPr lang="en-US" sz="1100">
                        <a:solidFill>
                          <a:schemeClr val="accent1">
                            <a:lumMod val="50000"/>
                          </a:schemeClr>
                        </a:solidFill>
                        <a:effectLst/>
                        <a:latin typeface="Calibri"/>
                        <a:ea typeface="MS Mincho" panose="02020609040205080304" pitchFamily="49" charset="-128"/>
                        <a:cs typeface="Arial"/>
                      </a:endParaRPr>
                    </a:p>
                    <a:p>
                      <a:pPr marL="0" marR="0">
                        <a:lnSpc>
                          <a:spcPct val="115000"/>
                        </a:lnSpc>
                        <a:spcBef>
                          <a:spcPts val="0"/>
                        </a:spcBef>
                        <a:spcAft>
                          <a:spcPts val="0"/>
                        </a:spcAft>
                      </a:pPr>
                      <a:r>
                        <a:rPr lang="en-GB" sz="800" i="1" dirty="0">
                          <a:solidFill>
                            <a:schemeClr val="accent1">
                              <a:lumMod val="50000"/>
                            </a:schemeClr>
                          </a:solidFill>
                          <a:effectLst/>
                          <a:latin typeface="Calibri"/>
                          <a:ea typeface="Times New Roman" panose="02020603050405020304" pitchFamily="18" charset="0"/>
                          <a:cs typeface="Arial"/>
                        </a:rPr>
                        <a:t>(Country office to attribute the relevant severity, the following is just an example)</a:t>
                      </a:r>
                      <a:endParaRPr lang="en-US" sz="11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endParaRPr lang="en-US" sz="11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en-US" sz="11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en-US" sz="11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en-US" sz="11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en-US" sz="11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en-US" sz="11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en-US" sz="11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en-US" sz="11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en-US" sz="11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en-US" sz="11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r>
                        <a:rPr lang="en-GB" sz="800" i="1" dirty="0">
                          <a:solidFill>
                            <a:schemeClr val="accent1">
                              <a:lumMod val="50000"/>
                            </a:schemeClr>
                          </a:solidFill>
                          <a:effectLst/>
                          <a:latin typeface="Calibri"/>
                          <a:ea typeface="Calibri" panose="020F0502020204030204" pitchFamily="34" charset="0"/>
                          <a:cs typeface="Arial"/>
                        </a:rPr>
                        <a:t>Variable names</a:t>
                      </a:r>
                      <a:endParaRPr lang="en-US" sz="11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960000576"/>
                  </a:ext>
                </a:extLst>
              </a:tr>
              <a:tr h="273975">
                <a:tc>
                  <a:txBody>
                    <a:bodyPr/>
                    <a:lstStyle/>
                    <a:p>
                      <a:pPr marL="0" marR="0" algn="l">
                        <a:lnSpc>
                          <a:spcPct val="100000"/>
                        </a:lnSpc>
                        <a:spcBef>
                          <a:spcPts val="0"/>
                        </a:spcBef>
                        <a:spcAft>
                          <a:spcPts val="0"/>
                        </a:spcAft>
                      </a:pPr>
                      <a:r>
                        <a:rPr lang="en-GB" sz="800" dirty="0">
                          <a:solidFill>
                            <a:schemeClr val="accent1">
                              <a:lumMod val="50000"/>
                            </a:schemeClr>
                          </a:solidFill>
                          <a:effectLst/>
                          <a:latin typeface="Calibri"/>
                          <a:ea typeface="Times New Roman" panose="02020603050405020304" pitchFamily="18" charset="0"/>
                          <a:cs typeface="Arial"/>
                        </a:rPr>
                        <a:t>1.1 </a:t>
                      </a:r>
                      <a:r>
                        <a:rPr lang="en-GB" sz="800" dirty="0">
                          <a:solidFill>
                            <a:schemeClr val="accent1">
                              <a:lumMod val="50000"/>
                            </a:schemeClr>
                          </a:solidFill>
                          <a:effectLst/>
                          <a:highlight>
                            <a:srgbClr val="C0C0C0"/>
                          </a:highlight>
                          <a:latin typeface="Calibri"/>
                          <a:ea typeface="Times New Roman" panose="02020603050405020304" pitchFamily="18" charset="0"/>
                          <a:cs typeface="Arial"/>
                        </a:rPr>
                        <a:t>Sold household assets/goods (radio, furniture, television, jewellery, etc.)</a:t>
                      </a:r>
                      <a:r>
                        <a:rPr lang="en-GB" sz="800" i="1" dirty="0">
                          <a:solidFill>
                            <a:schemeClr val="accent1">
                              <a:lumMod val="50000"/>
                            </a:schemeClr>
                          </a:solidFill>
                          <a:effectLst/>
                          <a:latin typeface="Calibri"/>
                          <a:ea typeface="Times New Roman" panose="02020603050405020304" pitchFamily="18" charset="0"/>
                          <a:cs typeface="Arial"/>
                        </a:rPr>
                        <a:t> due to a lack of resources to access essential needs</a:t>
                      </a:r>
                      <a:endParaRPr lang="en-GB" sz="800" i="1" dirty="0">
                        <a:solidFill>
                          <a:schemeClr val="accent1">
                            <a:lumMod val="50000"/>
                          </a:schemeClr>
                        </a:solidFill>
                        <a:effectLst/>
                        <a:latin typeface="Calibri" panose="020F0502020204030204" pitchFamily="34" charset="0"/>
                        <a:ea typeface="Times New Roman" panose="02020603050405020304" pitchFamily="18" charset="0"/>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a:solidFill>
                            <a:schemeClr val="accent1">
                              <a:lumMod val="50000"/>
                            </a:schemeClr>
                          </a:solidFill>
                          <a:effectLst/>
                          <a:latin typeface="Verdana"/>
                          <a:ea typeface="Calibri" panose="020F0502020204030204" pitchFamily="34" charset="0"/>
                          <a:cs typeface="Arial"/>
                        </a:rPr>
                        <a:t>| __ |</a:t>
                      </a:r>
                      <a:endParaRPr lang="en-US" sz="11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a:solidFill>
                            <a:schemeClr val="accent1">
                              <a:lumMod val="50000"/>
                            </a:schemeClr>
                          </a:solidFill>
                          <a:effectLst/>
                          <a:latin typeface="Calibri"/>
                          <a:ea typeface="Calibri" panose="020F0502020204030204" pitchFamily="34" charset="0"/>
                          <a:cs typeface="Arial"/>
                        </a:rPr>
                        <a:t>Stress</a:t>
                      </a:r>
                      <a:endParaRPr lang="en-US" sz="11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Lcs_stress_DomAsset</a:t>
                      </a:r>
                      <a:endParaRPr lang="en-US" sz="11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7736641"/>
                  </a:ext>
                </a:extLst>
              </a:tr>
              <a:tr h="273975">
                <a:tc>
                  <a:txBody>
                    <a:bodyPr/>
                    <a:lstStyle/>
                    <a:p>
                      <a:pPr marL="0" marR="0">
                        <a:lnSpc>
                          <a:spcPct val="100000"/>
                        </a:lnSpc>
                        <a:spcBef>
                          <a:spcPts val="0"/>
                        </a:spcBef>
                        <a:spcAft>
                          <a:spcPts val="0"/>
                        </a:spcAft>
                      </a:pPr>
                      <a:r>
                        <a:rPr lang="en-GB" sz="800" dirty="0">
                          <a:solidFill>
                            <a:schemeClr val="accent1">
                              <a:lumMod val="50000"/>
                            </a:schemeClr>
                          </a:solidFill>
                          <a:effectLst/>
                          <a:latin typeface="Calibri"/>
                          <a:ea typeface="Times New Roman" panose="02020603050405020304" pitchFamily="18" charset="0"/>
                          <a:cs typeface="Arial"/>
                        </a:rPr>
                        <a:t>1.2 </a:t>
                      </a:r>
                      <a:r>
                        <a:rPr lang="en-GB" sz="800" dirty="0">
                          <a:solidFill>
                            <a:schemeClr val="accent1">
                              <a:lumMod val="50000"/>
                            </a:schemeClr>
                          </a:solidFill>
                          <a:effectLst/>
                          <a:highlight>
                            <a:srgbClr val="C0C0C0"/>
                          </a:highlight>
                          <a:latin typeface="Calibri"/>
                          <a:ea typeface="Times New Roman" panose="02020603050405020304" pitchFamily="18" charset="0"/>
                          <a:cs typeface="Arial"/>
                        </a:rPr>
                        <a:t>Borrow money to </a:t>
                      </a:r>
                      <a:r>
                        <a:rPr lang="en-GB" sz="800" kern="1200" dirty="0">
                          <a:solidFill>
                            <a:schemeClr val="accent1">
                              <a:lumMod val="50000"/>
                            </a:schemeClr>
                          </a:solidFill>
                          <a:effectLst/>
                          <a:highlight>
                            <a:srgbClr val="C0C0C0"/>
                          </a:highlight>
                          <a:latin typeface="Calibri"/>
                          <a:ea typeface="Times New Roman" panose="02020603050405020304" pitchFamily="18" charset="0"/>
                          <a:cs typeface="Arial"/>
                        </a:rPr>
                        <a:t>cover essential needs</a:t>
                      </a:r>
                      <a:endParaRPr lang="en-US" sz="800" kern="1200" dirty="0">
                        <a:solidFill>
                          <a:schemeClr val="accent1">
                            <a:lumMod val="50000"/>
                          </a:schemeClr>
                        </a:solidFill>
                        <a:effectLst/>
                        <a:highlight>
                          <a:srgbClr val="C0C0C0"/>
                        </a:highlight>
                        <a:latin typeface="Calibri"/>
                        <a:ea typeface="MS Mincho" panose="02020609040205080304" pitchFamily="49" charset="-128"/>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a:solidFill>
                            <a:schemeClr val="accent1">
                              <a:lumMod val="50000"/>
                            </a:schemeClr>
                          </a:solidFill>
                          <a:effectLst/>
                          <a:latin typeface="Verdana"/>
                          <a:ea typeface="Calibri" panose="020F0502020204030204" pitchFamily="34" charset="0"/>
                          <a:cs typeface="Arial"/>
                        </a:rPr>
                        <a:t>| __ |</a:t>
                      </a:r>
                      <a:endParaRPr lang="en-US" sz="11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a:solidFill>
                            <a:schemeClr val="accent1">
                              <a:lumMod val="50000"/>
                            </a:schemeClr>
                          </a:solidFill>
                          <a:effectLst/>
                          <a:latin typeface="Calibri"/>
                          <a:ea typeface="Calibri" panose="020F0502020204030204" pitchFamily="34" charset="0"/>
                          <a:cs typeface="Arial"/>
                        </a:rPr>
                        <a:t>Stress</a:t>
                      </a:r>
                      <a:endParaRPr lang="en-US" sz="11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a:t>
                      </a:r>
                      <a:r>
                        <a:rPr lang="en-GB" sz="800" kern="12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stress_BorrowCash</a:t>
                      </a:r>
                      <a:endParaRPr lang="en-US" sz="800" kern="1200">
                        <a:solidFill>
                          <a:schemeClr val="accent1">
                            <a:lumMod val="50000"/>
                          </a:schemeClr>
                        </a:solidFill>
                        <a:effectLst/>
                        <a:highlight>
                          <a:srgbClr val="C0C0C0"/>
                        </a:highlight>
                        <a:latin typeface="Calibri" panose="020F050202020403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4970834"/>
                  </a:ext>
                </a:extLst>
              </a:tr>
              <a:tr h="199299">
                <a:tc>
                  <a:txBody>
                    <a:bodyPr/>
                    <a:lstStyle/>
                    <a:p>
                      <a:pPr marL="0" marR="0">
                        <a:lnSpc>
                          <a:spcPct val="100000"/>
                        </a:lnSpc>
                        <a:spcBef>
                          <a:spcPts val="0"/>
                        </a:spcBef>
                        <a:spcAft>
                          <a:spcPts val="0"/>
                        </a:spcAft>
                      </a:pPr>
                      <a:r>
                        <a:rPr lang="en-GB" sz="800" dirty="0">
                          <a:solidFill>
                            <a:schemeClr val="accent1">
                              <a:lumMod val="50000"/>
                            </a:schemeClr>
                          </a:solidFill>
                          <a:effectLst/>
                          <a:latin typeface="Calibri"/>
                          <a:ea typeface="Times New Roman" panose="02020603050405020304" pitchFamily="18" charset="0"/>
                          <a:cs typeface="Arial"/>
                        </a:rPr>
                        <a:t>1.3 </a:t>
                      </a:r>
                      <a:r>
                        <a:rPr lang="en-GB" sz="800" dirty="0">
                          <a:solidFill>
                            <a:schemeClr val="accent1">
                              <a:lumMod val="50000"/>
                            </a:schemeClr>
                          </a:solidFill>
                          <a:effectLst/>
                          <a:highlight>
                            <a:srgbClr val="C0C0C0"/>
                          </a:highlight>
                          <a:latin typeface="Calibri"/>
                          <a:ea typeface="Times New Roman" panose="02020603050405020304" pitchFamily="18" charset="0"/>
                          <a:cs typeface="Arial"/>
                        </a:rPr>
                        <a:t>Spent savings </a:t>
                      </a:r>
                      <a:r>
                        <a:rPr lang="en-GB" sz="800" i="1" dirty="0">
                          <a:solidFill>
                            <a:schemeClr val="accent1">
                              <a:lumMod val="50000"/>
                            </a:schemeClr>
                          </a:solidFill>
                          <a:effectLst/>
                          <a:latin typeface="Calibri"/>
                          <a:ea typeface="Times New Roman" panose="02020603050405020304" pitchFamily="18" charset="0"/>
                          <a:cs typeface="Arial"/>
                        </a:rPr>
                        <a:t>due to a </a:t>
                      </a:r>
                      <a:r>
                        <a:rPr lang="en-GB" sz="800" i="1" dirty="0">
                          <a:solidFill>
                            <a:schemeClr val="accent1">
                              <a:lumMod val="50000"/>
                            </a:schemeClr>
                          </a:solidFill>
                          <a:effectLst/>
                          <a:latin typeface="+mn-lt"/>
                          <a:ea typeface="Times New Roman" panose="02020603050405020304" pitchFamily="18" charset="0"/>
                          <a:cs typeface="Arial"/>
                        </a:rPr>
                        <a:t>lack of resources to access essential needs</a:t>
                      </a:r>
                      <a:endParaRPr lang="en-US" sz="1100" dirty="0">
                        <a:solidFill>
                          <a:schemeClr val="accent1">
                            <a:lumMod val="50000"/>
                          </a:schemeClr>
                        </a:solidFill>
                        <a:effectLs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a:solidFill>
                            <a:schemeClr val="accent1">
                              <a:lumMod val="50000"/>
                            </a:schemeClr>
                          </a:solidFill>
                          <a:effectLst/>
                          <a:latin typeface="Verdana"/>
                          <a:ea typeface="Calibri" panose="020F0502020204030204" pitchFamily="34" charset="0"/>
                          <a:cs typeface="Arial"/>
                        </a:rPr>
                        <a:t>| __ |</a:t>
                      </a:r>
                      <a:endParaRPr lang="en-US" sz="11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a:solidFill>
                            <a:schemeClr val="accent1">
                              <a:lumMod val="50000"/>
                            </a:schemeClr>
                          </a:solidFill>
                          <a:effectLst/>
                          <a:latin typeface="Calibri"/>
                          <a:ea typeface="Calibri" panose="020F0502020204030204" pitchFamily="34" charset="0"/>
                          <a:cs typeface="Arial"/>
                        </a:rPr>
                        <a:t>Stress</a:t>
                      </a:r>
                      <a:endParaRPr lang="en-US" sz="11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Lcs_stress_Saving</a:t>
                      </a:r>
                      <a:endParaRPr lang="en-US" sz="11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1156396"/>
                  </a:ext>
                </a:extLst>
              </a:tr>
              <a:tr h="273975">
                <a:tc>
                  <a:txBody>
                    <a:bodyPr/>
                    <a:lstStyle/>
                    <a:p>
                      <a:pPr marL="0" marR="0">
                        <a:lnSpc>
                          <a:spcPct val="100000"/>
                        </a:lnSpc>
                        <a:spcBef>
                          <a:spcPts val="0"/>
                        </a:spcBef>
                        <a:spcAft>
                          <a:spcPts val="0"/>
                        </a:spcAft>
                      </a:pPr>
                      <a:r>
                        <a:rPr lang="en-GB" sz="800" dirty="0">
                          <a:solidFill>
                            <a:schemeClr val="accent1">
                              <a:lumMod val="50000"/>
                            </a:schemeClr>
                          </a:solidFill>
                          <a:effectLst/>
                          <a:latin typeface="Calibri"/>
                          <a:ea typeface="Times New Roman" panose="02020603050405020304" pitchFamily="18" charset="0"/>
                          <a:cs typeface="Arial"/>
                        </a:rPr>
                        <a:t>1.4 </a:t>
                      </a:r>
                      <a:r>
                        <a:rPr lang="en-GB" sz="800" dirty="0">
                          <a:solidFill>
                            <a:schemeClr val="accent1">
                              <a:lumMod val="50000"/>
                            </a:schemeClr>
                          </a:solidFill>
                          <a:effectLst/>
                          <a:highlight>
                            <a:srgbClr val="B2B2B2"/>
                          </a:highlight>
                          <a:latin typeface="Calibri"/>
                          <a:ea typeface="Times New Roman" panose="02020603050405020304" pitchFamily="18" charset="0"/>
                          <a:cs typeface="Arial"/>
                        </a:rPr>
                        <a:t>Sell, share, or exchange in-kind assistance </a:t>
                      </a:r>
                      <a:r>
                        <a:rPr lang="en-GB" sz="800" i="1" dirty="0">
                          <a:solidFill>
                            <a:schemeClr val="accent1">
                              <a:lumMod val="50000"/>
                            </a:schemeClr>
                          </a:solidFill>
                          <a:effectLst/>
                          <a:latin typeface="Calibri"/>
                          <a:ea typeface="Times New Roman" panose="02020603050405020304" pitchFamily="18" charset="0"/>
                          <a:cs typeface="Arial"/>
                        </a:rPr>
                        <a:t>due to a </a:t>
                      </a:r>
                      <a:r>
                        <a:rPr lang="en-GB" sz="800" i="1" dirty="0">
                          <a:solidFill>
                            <a:schemeClr val="accent1">
                              <a:lumMod val="50000"/>
                            </a:schemeClr>
                          </a:solidFill>
                          <a:effectLst/>
                          <a:latin typeface="+mn-lt"/>
                          <a:ea typeface="Times New Roman" panose="02020603050405020304" pitchFamily="18" charset="0"/>
                          <a:cs typeface="Arial"/>
                        </a:rPr>
                        <a:t>lack of resources to access essential needs</a:t>
                      </a:r>
                      <a:endParaRPr lang="en-US" sz="1100" dirty="0">
                        <a:solidFill>
                          <a:schemeClr val="accent1">
                            <a:lumMod val="50000"/>
                          </a:schemeClr>
                        </a:solidFill>
                        <a:effectLst/>
                        <a:latin typeface="Calibri"/>
                        <a:ea typeface="MS Mincho" panose="02020609040205080304" pitchFamily="49" charset="-128"/>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a:solidFill>
                            <a:schemeClr val="accent1">
                              <a:lumMod val="50000"/>
                            </a:schemeClr>
                          </a:solidFill>
                          <a:effectLst/>
                          <a:latin typeface="Verdana"/>
                          <a:ea typeface="Calibri" panose="020F0502020204030204" pitchFamily="34" charset="0"/>
                          <a:cs typeface="Arial"/>
                        </a:rPr>
                        <a:t>| __ |</a:t>
                      </a:r>
                      <a:endParaRPr lang="en-US" sz="11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a:solidFill>
                            <a:schemeClr val="accent1">
                              <a:lumMod val="50000"/>
                            </a:schemeClr>
                          </a:solidFill>
                          <a:effectLst/>
                          <a:latin typeface="Calibri"/>
                          <a:ea typeface="Calibri" panose="020F0502020204030204" pitchFamily="34" charset="0"/>
                          <a:cs typeface="Arial"/>
                        </a:rPr>
                        <a:t>Stress</a:t>
                      </a:r>
                      <a:endParaRPr lang="en-US" sz="11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err="1">
                          <a:solidFill>
                            <a:schemeClr val="accent1">
                              <a:lumMod val="50000"/>
                            </a:schemeClr>
                          </a:solidFill>
                          <a:effectLst/>
                          <a:highlight>
                            <a:srgbClr val="C0C0C0"/>
                          </a:highlight>
                          <a:latin typeface="Calibri"/>
                          <a:ea typeface="Calibri" panose="020F0502020204030204" pitchFamily="34" charset="0"/>
                          <a:cs typeface="Arial"/>
                        </a:rPr>
                        <a:t>Lcs_stre</a:t>
                      </a:r>
                      <a:r>
                        <a:rPr lang="en-GB" sz="800" kern="1200" err="1">
                          <a:solidFill>
                            <a:schemeClr val="accent1">
                              <a:lumMod val="50000"/>
                            </a:schemeClr>
                          </a:solidFill>
                          <a:effectLst/>
                          <a:highlight>
                            <a:srgbClr val="C0C0C0"/>
                          </a:highlight>
                          <a:latin typeface="Calibri"/>
                          <a:ea typeface="Calibri" panose="020F0502020204030204" pitchFamily="34" charset="0"/>
                          <a:cs typeface="Arial"/>
                        </a:rPr>
                        <a:t>ss_SellRation</a:t>
                      </a:r>
                      <a:endParaRPr lang="en-US" sz="800" kern="1200" err="1">
                        <a:solidFill>
                          <a:schemeClr val="accent1">
                            <a:lumMod val="50000"/>
                          </a:schemeClr>
                        </a:solidFill>
                        <a:effectLst/>
                        <a:highlight>
                          <a:srgbClr val="C0C0C0"/>
                        </a:highlight>
                        <a:latin typeface="Calibri"/>
                        <a:ea typeface="MS Mincho" panose="02020609040205080304" pitchFamily="49" charset="-128"/>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2223477"/>
                  </a:ext>
                </a:extLst>
              </a:tr>
              <a:tr h="415150">
                <a:tc>
                  <a:txBody>
                    <a:bodyPr/>
                    <a:lstStyle/>
                    <a:p>
                      <a:pPr marL="0" marR="0">
                        <a:lnSpc>
                          <a:spcPct val="100000"/>
                        </a:lnSpc>
                        <a:spcBef>
                          <a:spcPts val="0"/>
                        </a:spcBef>
                        <a:spcAft>
                          <a:spcPts val="0"/>
                        </a:spcAft>
                      </a:pPr>
                      <a:r>
                        <a:rPr lang="en-GB" sz="800" dirty="0">
                          <a:solidFill>
                            <a:schemeClr val="accent1">
                              <a:lumMod val="50000"/>
                            </a:schemeClr>
                          </a:solidFill>
                          <a:effectLst/>
                          <a:latin typeface="Calibri"/>
                          <a:ea typeface="Times New Roman" panose="02020603050405020304" pitchFamily="18" charset="0"/>
                          <a:cs typeface="Arial"/>
                        </a:rPr>
                        <a:t>1.5 </a:t>
                      </a:r>
                      <a:r>
                        <a:rPr lang="en-GB" sz="800" dirty="0">
                          <a:solidFill>
                            <a:schemeClr val="accent1">
                              <a:lumMod val="50000"/>
                            </a:schemeClr>
                          </a:solidFill>
                          <a:effectLst/>
                          <a:highlight>
                            <a:srgbClr val="C0C0C0"/>
                          </a:highlight>
                          <a:latin typeface="Calibri"/>
                          <a:ea typeface="Times New Roman" panose="02020603050405020304" pitchFamily="18" charset="0"/>
                          <a:cs typeface="Arial"/>
                        </a:rPr>
                        <a:t>Sold productive assets or means of transport (sewing machine, wheelbarrow, bicycle, car, etc.)</a:t>
                      </a:r>
                      <a:r>
                        <a:rPr lang="en-GB" sz="800" i="1" dirty="0">
                          <a:solidFill>
                            <a:schemeClr val="accent1">
                              <a:lumMod val="50000"/>
                            </a:schemeClr>
                          </a:solidFill>
                          <a:effectLst/>
                          <a:highlight>
                            <a:srgbClr val="C0C0C0"/>
                          </a:highlight>
                          <a:latin typeface="Calibri"/>
                          <a:ea typeface="Times New Roman" panose="02020603050405020304" pitchFamily="18" charset="0"/>
                          <a:cs typeface="Arial"/>
                        </a:rPr>
                        <a:t> </a:t>
                      </a:r>
                      <a:r>
                        <a:rPr lang="en-GB" sz="800" i="1" dirty="0">
                          <a:solidFill>
                            <a:schemeClr val="accent1">
                              <a:lumMod val="50000"/>
                            </a:schemeClr>
                          </a:solidFill>
                          <a:effectLst/>
                          <a:latin typeface="Calibri"/>
                          <a:ea typeface="Calibri" panose="020F0502020204030204" pitchFamily="34" charset="0"/>
                          <a:cs typeface="Arial"/>
                        </a:rPr>
                        <a:t>due to </a:t>
                      </a:r>
                      <a:r>
                        <a:rPr lang="en-GB" sz="800" i="1" dirty="0">
                          <a:solidFill>
                            <a:schemeClr val="accent1">
                              <a:lumMod val="50000"/>
                            </a:schemeClr>
                          </a:solidFill>
                          <a:effectLst/>
                          <a:highlight>
                            <a:srgbClr val="FFFFFF"/>
                          </a:highlight>
                          <a:latin typeface="Calibri"/>
                          <a:ea typeface="Calibri" panose="020F0502020204030204" pitchFamily="34" charset="0"/>
                          <a:cs typeface="Arial"/>
                        </a:rPr>
                        <a:t>a </a:t>
                      </a:r>
                      <a:r>
                        <a:rPr lang="en-GB" sz="800" i="1" dirty="0">
                          <a:solidFill>
                            <a:schemeClr val="accent1">
                              <a:lumMod val="50000"/>
                            </a:schemeClr>
                          </a:solidFill>
                          <a:effectLst/>
                          <a:highlight>
                            <a:srgbClr val="FFFFFF"/>
                          </a:highlight>
                          <a:latin typeface="+mn-lt"/>
                          <a:ea typeface="Times New Roman" panose="02020603050405020304" pitchFamily="18" charset="0"/>
                          <a:cs typeface="Arial"/>
                        </a:rPr>
                        <a:t>lack of resources to access essential needs</a:t>
                      </a:r>
                      <a:endParaRPr lang="en-US" sz="1100" dirty="0">
                        <a:solidFill>
                          <a:schemeClr val="accent1">
                            <a:lumMod val="50000"/>
                          </a:schemeClr>
                        </a:solidFill>
                        <a:effectLst/>
                        <a:highlight>
                          <a:srgbClr val="FFFFFF"/>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a:solidFill>
                            <a:schemeClr val="accent1">
                              <a:lumMod val="50000"/>
                            </a:schemeClr>
                          </a:solidFill>
                          <a:effectLst/>
                          <a:latin typeface="Verdana"/>
                          <a:ea typeface="Calibri" panose="020F0502020204030204" pitchFamily="34" charset="0"/>
                          <a:cs typeface="Arial"/>
                        </a:rPr>
                        <a:t>| __ |</a:t>
                      </a:r>
                      <a:endParaRPr lang="en-US" sz="11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a:solidFill>
                            <a:schemeClr val="accent1">
                              <a:lumMod val="50000"/>
                            </a:schemeClr>
                          </a:solidFill>
                          <a:effectLst/>
                          <a:latin typeface="Calibri"/>
                          <a:ea typeface="Calibri" panose="020F0502020204030204" pitchFamily="34" charset="0"/>
                          <a:cs typeface="Arial"/>
                        </a:rPr>
                        <a:t>Crisis</a:t>
                      </a:r>
                      <a:endParaRPr lang="en-US" sz="11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Lcs_crisis_ProdAssets</a:t>
                      </a:r>
                      <a:endParaRPr lang="en-US" sz="11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1402958"/>
                  </a:ext>
                </a:extLst>
              </a:tr>
              <a:tr h="273975">
                <a:tc>
                  <a:txBody>
                    <a:bodyPr/>
                    <a:lstStyle/>
                    <a:p>
                      <a:pPr marL="0" marR="0">
                        <a:lnSpc>
                          <a:spcPct val="100000"/>
                        </a:lnSpc>
                        <a:spcBef>
                          <a:spcPts val="0"/>
                        </a:spcBef>
                        <a:spcAft>
                          <a:spcPts val="0"/>
                        </a:spcAft>
                      </a:pPr>
                      <a:r>
                        <a:rPr lang="en-GB" sz="800" dirty="0">
                          <a:solidFill>
                            <a:schemeClr val="accent1">
                              <a:lumMod val="50000"/>
                            </a:schemeClr>
                          </a:solidFill>
                          <a:effectLst/>
                          <a:latin typeface="Calibri"/>
                          <a:ea typeface="Times New Roman" panose="02020603050405020304" pitchFamily="18" charset="0"/>
                          <a:cs typeface="Arial"/>
                        </a:rPr>
                        <a:t>1.6 </a:t>
                      </a:r>
                      <a:r>
                        <a:rPr lang="en-GB" sz="800" dirty="0">
                          <a:solidFill>
                            <a:schemeClr val="accent1">
                              <a:lumMod val="50000"/>
                            </a:schemeClr>
                          </a:solidFill>
                          <a:effectLst/>
                          <a:highlight>
                            <a:srgbClr val="C0C0C0"/>
                          </a:highlight>
                          <a:latin typeface="Calibri"/>
                          <a:ea typeface="Times New Roman" panose="02020603050405020304" pitchFamily="18" charset="0"/>
                          <a:cs typeface="Arial"/>
                        </a:rPr>
                        <a:t>Reduced expenses on essential health (including medicines) </a:t>
                      </a:r>
                      <a:r>
                        <a:rPr lang="en-GB" sz="800" i="1" dirty="0">
                          <a:solidFill>
                            <a:schemeClr val="accent1">
                              <a:lumMod val="50000"/>
                            </a:schemeClr>
                          </a:solidFill>
                          <a:effectLst/>
                          <a:highlight>
                            <a:srgbClr val="FFFFFF"/>
                          </a:highlight>
                          <a:latin typeface="Calibri"/>
                          <a:ea typeface="Times New Roman" panose="02020603050405020304" pitchFamily="18" charset="0"/>
                          <a:cs typeface="Arial"/>
                        </a:rPr>
                        <a:t>due to a </a:t>
                      </a:r>
                      <a:r>
                        <a:rPr lang="en-GB" sz="800" i="1" dirty="0">
                          <a:solidFill>
                            <a:schemeClr val="accent1">
                              <a:lumMod val="50000"/>
                            </a:schemeClr>
                          </a:solidFill>
                          <a:effectLst/>
                          <a:highlight>
                            <a:srgbClr val="FFFFFF"/>
                          </a:highlight>
                          <a:latin typeface="+mn-lt"/>
                          <a:ea typeface="Times New Roman" panose="02020603050405020304" pitchFamily="18" charset="0"/>
                          <a:cs typeface="Arial"/>
                        </a:rPr>
                        <a:t>lack of resources to access essential needs</a:t>
                      </a:r>
                      <a:endParaRPr lang="en-US" sz="1100" dirty="0">
                        <a:solidFill>
                          <a:schemeClr val="accent1">
                            <a:lumMod val="50000"/>
                          </a:schemeClr>
                        </a:solidFill>
                        <a:effectLst/>
                        <a:highlight>
                          <a:srgbClr val="FFFFFF"/>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a:solidFill>
                            <a:schemeClr val="accent1">
                              <a:lumMod val="50000"/>
                            </a:schemeClr>
                          </a:solidFill>
                          <a:effectLst/>
                          <a:latin typeface="Verdana"/>
                          <a:ea typeface="Calibri" panose="020F0502020204030204" pitchFamily="34" charset="0"/>
                          <a:cs typeface="Arial"/>
                        </a:rPr>
                        <a:t>| __ |</a:t>
                      </a:r>
                      <a:endParaRPr lang="en-US" sz="11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a:solidFill>
                            <a:schemeClr val="accent1">
                              <a:lumMod val="50000"/>
                            </a:schemeClr>
                          </a:solidFill>
                          <a:effectLst/>
                          <a:latin typeface="Calibri"/>
                          <a:ea typeface="Calibri" panose="020F0502020204030204" pitchFamily="34" charset="0"/>
                          <a:cs typeface="Arial"/>
                        </a:rPr>
                        <a:t>Crisis</a:t>
                      </a:r>
                      <a:endParaRPr lang="en-US" sz="11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Lcs_crisis_Health</a:t>
                      </a:r>
                      <a:endParaRPr lang="en-US" sz="11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420953"/>
                  </a:ext>
                </a:extLst>
              </a:tr>
              <a:tr h="273975">
                <a:tc>
                  <a:txBody>
                    <a:bodyPr/>
                    <a:lstStyle/>
                    <a:p>
                      <a:pPr marL="0" marR="0">
                        <a:lnSpc>
                          <a:spcPct val="100000"/>
                        </a:lnSpc>
                        <a:spcBef>
                          <a:spcPts val="0"/>
                        </a:spcBef>
                        <a:spcAft>
                          <a:spcPts val="0"/>
                        </a:spcAft>
                      </a:pPr>
                      <a:r>
                        <a:rPr lang="en-GB" sz="800" dirty="0">
                          <a:solidFill>
                            <a:schemeClr val="accent1">
                              <a:lumMod val="50000"/>
                            </a:schemeClr>
                          </a:solidFill>
                          <a:effectLst/>
                          <a:latin typeface="Calibri"/>
                          <a:ea typeface="Calibri" panose="020F0502020204030204" pitchFamily="34" charset="0"/>
                          <a:cs typeface="Arial"/>
                        </a:rPr>
                        <a:t>1.7 </a:t>
                      </a:r>
                      <a:r>
                        <a:rPr lang="en-GB" sz="800" dirty="0">
                          <a:solidFill>
                            <a:schemeClr val="accent1">
                              <a:lumMod val="50000"/>
                            </a:schemeClr>
                          </a:solidFill>
                          <a:effectLst/>
                          <a:highlight>
                            <a:srgbClr val="C0C0C0"/>
                          </a:highlight>
                          <a:latin typeface="Calibri"/>
                          <a:ea typeface="Calibri" panose="020F0502020204030204" pitchFamily="34" charset="0"/>
                          <a:cs typeface="Arial"/>
                        </a:rPr>
                        <a:t>Withdrew children from school </a:t>
                      </a:r>
                      <a:r>
                        <a:rPr lang="en-GB" sz="800" i="1" dirty="0">
                          <a:solidFill>
                            <a:schemeClr val="accent1">
                              <a:lumMod val="50000"/>
                            </a:schemeClr>
                          </a:solidFill>
                          <a:effectLst/>
                          <a:latin typeface="Calibri"/>
                          <a:ea typeface="Times New Roman" panose="02020603050405020304" pitchFamily="18" charset="0"/>
                          <a:cs typeface="Arial"/>
                        </a:rPr>
                        <a:t>due to </a:t>
                      </a:r>
                      <a:r>
                        <a:rPr lang="en-GB" sz="800" i="1" dirty="0">
                          <a:solidFill>
                            <a:schemeClr val="accent1">
                              <a:lumMod val="50000"/>
                            </a:schemeClr>
                          </a:solidFill>
                          <a:effectLst/>
                          <a:highlight>
                            <a:srgbClr val="FFFFFF"/>
                          </a:highlight>
                          <a:latin typeface="Calibri"/>
                          <a:ea typeface="Times New Roman" panose="02020603050405020304" pitchFamily="18" charset="0"/>
                          <a:cs typeface="Arial"/>
                        </a:rPr>
                        <a:t>a </a:t>
                      </a:r>
                      <a:r>
                        <a:rPr lang="en-GB" sz="800" i="1" dirty="0">
                          <a:solidFill>
                            <a:schemeClr val="accent1">
                              <a:lumMod val="50000"/>
                            </a:schemeClr>
                          </a:solidFill>
                          <a:effectLst/>
                          <a:highlight>
                            <a:srgbClr val="FFFFFF"/>
                          </a:highlight>
                          <a:latin typeface="+mn-lt"/>
                          <a:ea typeface="Times New Roman" panose="02020603050405020304" pitchFamily="18" charset="0"/>
                          <a:cs typeface="Arial"/>
                        </a:rPr>
                        <a:t>lack of resources to access essential needs</a:t>
                      </a:r>
                      <a:endParaRPr lang="en-US" sz="1100" dirty="0">
                        <a:solidFill>
                          <a:schemeClr val="accent1">
                            <a:lumMod val="50000"/>
                          </a:schemeClr>
                        </a:solidFill>
                        <a:effectLst/>
                        <a:highlight>
                          <a:srgbClr val="FFFFFF"/>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a:solidFill>
                            <a:schemeClr val="accent1">
                              <a:lumMod val="50000"/>
                            </a:schemeClr>
                          </a:solidFill>
                          <a:effectLst/>
                          <a:latin typeface="Verdana"/>
                          <a:ea typeface="Calibri" panose="020F0502020204030204" pitchFamily="34" charset="0"/>
                          <a:cs typeface="Arial"/>
                        </a:rPr>
                        <a:t>| __ |</a:t>
                      </a:r>
                      <a:endParaRPr lang="en-US" sz="11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a:solidFill>
                            <a:schemeClr val="accent1">
                              <a:lumMod val="50000"/>
                            </a:schemeClr>
                          </a:solidFill>
                          <a:effectLst/>
                          <a:latin typeface="Calibri"/>
                          <a:ea typeface="Calibri" panose="020F0502020204030204" pitchFamily="34" charset="0"/>
                          <a:cs typeface="Arial"/>
                        </a:rPr>
                        <a:t>Crisis</a:t>
                      </a:r>
                      <a:endParaRPr lang="en-US" sz="11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Lcs_crisis_OutSchool</a:t>
                      </a:r>
                      <a:endParaRPr lang="en-US" sz="11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1697943"/>
                  </a:ext>
                </a:extLst>
              </a:tr>
              <a:tr h="415150">
                <a:tc>
                  <a:txBody>
                    <a:bodyPr/>
                    <a:lstStyle/>
                    <a:p>
                      <a:pPr marL="0" marR="0">
                        <a:lnSpc>
                          <a:spcPct val="100000"/>
                        </a:lnSpc>
                        <a:spcBef>
                          <a:spcPts val="0"/>
                        </a:spcBef>
                        <a:spcAft>
                          <a:spcPts val="0"/>
                        </a:spcAft>
                      </a:pPr>
                      <a:r>
                        <a:rPr lang="en-GB" sz="800" dirty="0">
                          <a:solidFill>
                            <a:schemeClr val="accent1">
                              <a:lumMod val="50000"/>
                            </a:schemeClr>
                          </a:solidFill>
                          <a:effectLst/>
                          <a:latin typeface="Calibri"/>
                          <a:ea typeface="Calibri" panose="020F0502020204030204" pitchFamily="34" charset="0"/>
                          <a:cs typeface="Arial"/>
                        </a:rPr>
                        <a:t>1.8 </a:t>
                      </a:r>
                      <a:r>
                        <a:rPr lang="en-GB" sz="800" dirty="0">
                          <a:solidFill>
                            <a:schemeClr val="accent1">
                              <a:lumMod val="50000"/>
                            </a:schemeClr>
                          </a:solidFill>
                          <a:effectLst/>
                          <a:highlight>
                            <a:srgbClr val="C0C0C0"/>
                          </a:highlight>
                          <a:latin typeface="Calibri"/>
                          <a:ea typeface="Calibri" panose="020F0502020204030204" pitchFamily="34" charset="0"/>
                          <a:cs typeface="Arial"/>
                        </a:rPr>
                        <a:t>Mortgaged/sold the house where the household was permanently living or land </a:t>
                      </a:r>
                      <a:r>
                        <a:rPr lang="en-GB" sz="800" i="1" dirty="0">
                          <a:solidFill>
                            <a:schemeClr val="accent1">
                              <a:lumMod val="50000"/>
                            </a:schemeClr>
                          </a:solidFill>
                          <a:effectLst/>
                          <a:latin typeface="Calibri"/>
                          <a:ea typeface="Times New Roman" panose="02020603050405020304" pitchFamily="18" charset="0"/>
                          <a:cs typeface="Arial"/>
                        </a:rPr>
                        <a:t>due to </a:t>
                      </a:r>
                      <a:r>
                        <a:rPr lang="en-GB" sz="800" i="1" dirty="0">
                          <a:solidFill>
                            <a:schemeClr val="accent1">
                              <a:lumMod val="50000"/>
                            </a:schemeClr>
                          </a:solidFill>
                          <a:effectLst/>
                          <a:highlight>
                            <a:srgbClr val="FFFFFF"/>
                          </a:highlight>
                          <a:latin typeface="Calibri"/>
                          <a:ea typeface="Times New Roman" panose="02020603050405020304" pitchFamily="18" charset="0"/>
                          <a:cs typeface="Arial"/>
                        </a:rPr>
                        <a:t>a </a:t>
                      </a:r>
                      <a:r>
                        <a:rPr lang="en-GB" sz="800" i="1" dirty="0">
                          <a:solidFill>
                            <a:schemeClr val="accent1">
                              <a:lumMod val="50000"/>
                            </a:schemeClr>
                          </a:solidFill>
                          <a:effectLst/>
                          <a:highlight>
                            <a:srgbClr val="FFFFFF"/>
                          </a:highlight>
                          <a:latin typeface="+mn-lt"/>
                          <a:ea typeface="Times New Roman" panose="02020603050405020304" pitchFamily="18" charset="0"/>
                          <a:cs typeface="Arial"/>
                        </a:rPr>
                        <a:t>lack of resources to access essential needs</a:t>
                      </a:r>
                      <a:endParaRPr lang="en-US" sz="1100" dirty="0">
                        <a:solidFill>
                          <a:schemeClr val="accent1">
                            <a:lumMod val="50000"/>
                          </a:schemeClr>
                        </a:solidFill>
                        <a:effectLst/>
                        <a:highlight>
                          <a:srgbClr val="FFFFFF"/>
                        </a:highlight>
                        <a:latin typeface="Calibri"/>
                        <a:ea typeface="MS Mincho" panose="02020609040205080304" pitchFamily="49" charset="-128"/>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a:solidFill>
                            <a:schemeClr val="accent1">
                              <a:lumMod val="50000"/>
                            </a:schemeClr>
                          </a:solidFill>
                          <a:effectLst/>
                          <a:latin typeface="Verdana"/>
                          <a:ea typeface="Calibri" panose="020F0502020204030204" pitchFamily="34" charset="0"/>
                          <a:cs typeface="Arial"/>
                        </a:rPr>
                        <a:t>| __ |</a:t>
                      </a:r>
                      <a:endParaRPr lang="en-US" sz="11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a:solidFill>
                            <a:schemeClr val="accent1">
                              <a:lumMod val="50000"/>
                            </a:schemeClr>
                          </a:solidFill>
                          <a:effectLst/>
                          <a:latin typeface="Calibri"/>
                          <a:ea typeface="Calibri" panose="020F0502020204030204" pitchFamily="34" charset="0"/>
                          <a:cs typeface="Arial"/>
                        </a:rPr>
                        <a:t>Emergency</a:t>
                      </a:r>
                      <a:endParaRPr lang="en-US" sz="11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Lcs_em_ResAsset</a:t>
                      </a:r>
                      <a:endParaRPr lang="en-US" sz="11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0582550"/>
                  </a:ext>
                </a:extLst>
              </a:tr>
              <a:tr h="273975">
                <a:tc>
                  <a:txBody>
                    <a:bodyPr/>
                    <a:lstStyle/>
                    <a:p>
                      <a:pPr marL="0" marR="0">
                        <a:lnSpc>
                          <a:spcPct val="100000"/>
                        </a:lnSpc>
                        <a:spcBef>
                          <a:spcPts val="0"/>
                        </a:spcBef>
                        <a:spcAft>
                          <a:spcPts val="0"/>
                        </a:spcAft>
                      </a:pPr>
                      <a:r>
                        <a:rPr lang="en-GB" sz="800" dirty="0">
                          <a:solidFill>
                            <a:schemeClr val="accent1">
                              <a:lumMod val="50000"/>
                            </a:schemeClr>
                          </a:solidFill>
                          <a:effectLst/>
                          <a:latin typeface="Calibri"/>
                          <a:ea typeface="Calibri" panose="020F0502020204030204" pitchFamily="34" charset="0"/>
                          <a:cs typeface="Arial"/>
                        </a:rPr>
                        <a:t>1.9 </a:t>
                      </a:r>
                      <a:r>
                        <a:rPr lang="en-GB" sz="800" dirty="0">
                          <a:solidFill>
                            <a:schemeClr val="accent1">
                              <a:lumMod val="50000"/>
                            </a:schemeClr>
                          </a:solidFill>
                          <a:effectLst/>
                          <a:highlight>
                            <a:srgbClr val="C0C0C0"/>
                          </a:highlight>
                          <a:latin typeface="Calibri"/>
                          <a:ea typeface="Calibri" panose="020F0502020204030204" pitchFamily="34" charset="0"/>
                          <a:cs typeface="Arial"/>
                        </a:rPr>
                        <a:t>Begged (asked strangers for money/food on the streets) or scavenged </a:t>
                      </a:r>
                      <a:r>
                        <a:rPr lang="en-GB" sz="800" dirty="0">
                          <a:solidFill>
                            <a:schemeClr val="accent1">
                              <a:lumMod val="50000"/>
                            </a:schemeClr>
                          </a:solidFill>
                          <a:effectLst/>
                          <a:latin typeface="Calibri"/>
                          <a:ea typeface="Calibri" panose="020F0502020204030204" pitchFamily="34" charset="0"/>
                          <a:cs typeface="Arial"/>
                        </a:rPr>
                        <a:t>due</a:t>
                      </a:r>
                      <a:r>
                        <a:rPr lang="en-GB" sz="800" i="1" dirty="0">
                          <a:solidFill>
                            <a:schemeClr val="accent1">
                              <a:lumMod val="50000"/>
                            </a:schemeClr>
                          </a:solidFill>
                          <a:effectLst/>
                          <a:latin typeface="Calibri"/>
                          <a:ea typeface="Calibri" panose="020F0502020204030204" pitchFamily="34" charset="0"/>
                          <a:cs typeface="Arial"/>
                        </a:rPr>
                        <a:t> to </a:t>
                      </a:r>
                      <a:r>
                        <a:rPr lang="en-GB" sz="800" i="1" dirty="0">
                          <a:solidFill>
                            <a:schemeClr val="accent1">
                              <a:lumMod val="50000"/>
                            </a:schemeClr>
                          </a:solidFill>
                          <a:effectLst/>
                          <a:highlight>
                            <a:srgbClr val="FFFFFF"/>
                          </a:highlight>
                          <a:latin typeface="Calibri"/>
                          <a:ea typeface="Calibri" panose="020F0502020204030204" pitchFamily="34" charset="0"/>
                          <a:cs typeface="Arial"/>
                        </a:rPr>
                        <a:t>a </a:t>
                      </a:r>
                      <a:r>
                        <a:rPr lang="en-GB" sz="800" i="1" dirty="0">
                          <a:solidFill>
                            <a:schemeClr val="accent1">
                              <a:lumMod val="50000"/>
                            </a:schemeClr>
                          </a:solidFill>
                          <a:effectLst/>
                          <a:highlight>
                            <a:srgbClr val="FFFFFF"/>
                          </a:highlight>
                          <a:latin typeface="+mn-lt"/>
                          <a:ea typeface="Times New Roman" panose="02020603050405020304" pitchFamily="18" charset="0"/>
                          <a:cs typeface="Arial"/>
                        </a:rPr>
                        <a:t>lack of resources to access essential needs</a:t>
                      </a:r>
                      <a:endParaRPr lang="en-US" sz="1100" dirty="0">
                        <a:solidFill>
                          <a:schemeClr val="accent1">
                            <a:lumMod val="50000"/>
                          </a:schemeClr>
                        </a:solidFill>
                        <a:effectLst/>
                        <a:highlight>
                          <a:srgbClr val="FFFFFF"/>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a:solidFill>
                            <a:schemeClr val="accent1">
                              <a:lumMod val="50000"/>
                            </a:schemeClr>
                          </a:solidFill>
                          <a:effectLst/>
                          <a:latin typeface="Verdana"/>
                          <a:ea typeface="Calibri" panose="020F0502020204030204" pitchFamily="34" charset="0"/>
                          <a:cs typeface="Arial"/>
                        </a:rPr>
                        <a:t>| __ |</a:t>
                      </a:r>
                      <a:endParaRPr lang="en-US" sz="11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a:solidFill>
                            <a:schemeClr val="accent1">
                              <a:lumMod val="50000"/>
                            </a:schemeClr>
                          </a:solidFill>
                          <a:effectLst/>
                          <a:latin typeface="Calibri"/>
                          <a:ea typeface="Calibri" panose="020F0502020204030204" pitchFamily="34" charset="0"/>
                          <a:cs typeface="Arial"/>
                        </a:rPr>
                        <a:t>Emergency</a:t>
                      </a:r>
                      <a:endParaRPr lang="en-US" sz="11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Lcs_em_Begged</a:t>
                      </a:r>
                      <a:endParaRPr lang="en-US" sz="11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4761339"/>
                  </a:ext>
                </a:extLst>
              </a:tr>
              <a:tr h="556326">
                <a:tc>
                  <a:txBody>
                    <a:bodyPr/>
                    <a:lstStyle/>
                    <a:p>
                      <a:pPr marL="0" marR="0">
                        <a:lnSpc>
                          <a:spcPct val="100000"/>
                        </a:lnSpc>
                        <a:spcBef>
                          <a:spcPts val="0"/>
                        </a:spcBef>
                        <a:spcAft>
                          <a:spcPts val="0"/>
                        </a:spcAft>
                      </a:pPr>
                      <a:r>
                        <a:rPr lang="en-GB" sz="800" dirty="0">
                          <a:solidFill>
                            <a:schemeClr val="accent1">
                              <a:lumMod val="50000"/>
                            </a:schemeClr>
                          </a:solidFill>
                          <a:effectLst/>
                          <a:latin typeface="Calibri"/>
                          <a:ea typeface="Calibri" panose="020F0502020204030204" pitchFamily="34" charset="0"/>
                          <a:cs typeface="Arial"/>
                        </a:rPr>
                        <a:t>1.10 </a:t>
                      </a:r>
                      <a:r>
                        <a:rPr lang="en-US" sz="800" kern="1200" dirty="0">
                          <a:solidFill>
                            <a:schemeClr val="accent1">
                              <a:lumMod val="50000"/>
                            </a:schemeClr>
                          </a:solidFill>
                          <a:effectLst/>
                          <a:highlight>
                            <a:srgbClr val="C0C0C0"/>
                          </a:highlight>
                          <a:latin typeface="Calibri"/>
                          <a:ea typeface="Calibri" panose="020F0502020204030204" pitchFamily="34" charset="0"/>
                          <a:cs typeface="Arial"/>
                        </a:rPr>
                        <a:t>Engage in socially degrading, high-risk, exploitive or life-threatening jobs or income-generating activities (e.g., smuggling, theft, joining armed groups, prostitution) </a:t>
                      </a:r>
                      <a:r>
                        <a:rPr lang="en-GB" sz="800" i="1" dirty="0">
                          <a:solidFill>
                            <a:schemeClr val="accent1">
                              <a:lumMod val="50000"/>
                            </a:schemeClr>
                          </a:solidFill>
                          <a:effectLst/>
                          <a:latin typeface="Calibri"/>
                          <a:ea typeface="Calibri" panose="020F0502020204030204" pitchFamily="34" charset="0"/>
                          <a:cs typeface="Arial"/>
                        </a:rPr>
                        <a:t>due </a:t>
                      </a:r>
                      <a:r>
                        <a:rPr lang="en-GB" sz="800" i="1" dirty="0">
                          <a:solidFill>
                            <a:schemeClr val="accent1">
                              <a:lumMod val="50000"/>
                            </a:schemeClr>
                          </a:solidFill>
                          <a:effectLst/>
                          <a:highlight>
                            <a:srgbClr val="FFFFFF"/>
                          </a:highlight>
                          <a:latin typeface="Calibri"/>
                          <a:ea typeface="Calibri" panose="020F0502020204030204" pitchFamily="34" charset="0"/>
                          <a:cs typeface="Arial"/>
                        </a:rPr>
                        <a:t>to a </a:t>
                      </a:r>
                      <a:r>
                        <a:rPr lang="en-GB" sz="800" i="1" dirty="0">
                          <a:solidFill>
                            <a:schemeClr val="accent1">
                              <a:lumMod val="50000"/>
                            </a:schemeClr>
                          </a:solidFill>
                          <a:effectLst/>
                          <a:highlight>
                            <a:srgbClr val="FFFFFF"/>
                          </a:highlight>
                          <a:latin typeface="+mn-lt"/>
                          <a:ea typeface="Times New Roman" panose="02020603050405020304" pitchFamily="18" charset="0"/>
                          <a:cs typeface="Arial"/>
                        </a:rPr>
                        <a:t>lack of resources to access essential needs</a:t>
                      </a:r>
                      <a:endParaRPr lang="en-US" sz="1100" dirty="0">
                        <a:solidFill>
                          <a:schemeClr val="accent1">
                            <a:lumMod val="50000"/>
                          </a:schemeClr>
                        </a:solidFill>
                        <a:effectLst/>
                        <a:highlight>
                          <a:srgbClr val="FFFFFF"/>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a:solidFill>
                            <a:schemeClr val="accent1">
                              <a:lumMod val="50000"/>
                            </a:schemeClr>
                          </a:solidFill>
                          <a:effectLst/>
                          <a:latin typeface="Verdana"/>
                          <a:ea typeface="Calibri" panose="020F0502020204030204" pitchFamily="34" charset="0"/>
                          <a:cs typeface="Arial"/>
                        </a:rPr>
                        <a:t>| __ |</a:t>
                      </a:r>
                      <a:endParaRPr lang="en-US" sz="11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a:solidFill>
                            <a:schemeClr val="accent1">
                              <a:lumMod val="50000"/>
                            </a:schemeClr>
                          </a:solidFill>
                          <a:effectLst/>
                          <a:latin typeface="Calibri"/>
                          <a:ea typeface="Calibri" panose="020F0502020204030204" pitchFamily="34" charset="0"/>
                          <a:cs typeface="Arial"/>
                        </a:rPr>
                        <a:t>Emergency</a:t>
                      </a:r>
                      <a:endParaRPr lang="en-US" sz="11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Lcs_em_IllegalAct</a:t>
                      </a:r>
                      <a:endParaRPr lang="en-US" sz="1100" dirty="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3906726"/>
                  </a:ext>
                </a:extLst>
              </a:tr>
            </a:tbl>
          </a:graphicData>
        </a:graphic>
      </p:graphicFrame>
      <p:sp>
        <p:nvSpPr>
          <p:cNvPr id="6" name="TextBox 5">
            <a:extLst>
              <a:ext uri="{FF2B5EF4-FFF2-40B4-BE49-F238E27FC236}">
                <a16:creationId xmlns:a16="http://schemas.microsoft.com/office/drawing/2014/main" id="{E2F84896-B339-8A0E-1CF8-932148AE15F7}"/>
              </a:ext>
            </a:extLst>
          </p:cNvPr>
          <p:cNvSpPr txBox="1"/>
          <p:nvPr/>
        </p:nvSpPr>
        <p:spPr>
          <a:xfrm>
            <a:off x="6669247" y="1540362"/>
            <a:ext cx="2416029" cy="1600438"/>
          </a:xfrm>
          <a:prstGeom prst="rect">
            <a:avLst/>
          </a:prstGeom>
          <a:noFill/>
          <a:ln w="57150">
            <a:solidFill>
              <a:schemeClr val="bg1">
                <a:lumMod val="50000"/>
              </a:schemeClr>
            </a:solidFill>
          </a:ln>
        </p:spPr>
        <p:txBody>
          <a:bodyPr wrap="square" rtlCol="0">
            <a:spAutoFit/>
          </a:bodyPr>
          <a:lstStyle/>
          <a:p>
            <a:endParaRPr lang="en-US" sz="1400" b="1"/>
          </a:p>
          <a:p>
            <a:endParaRPr lang="en-US" sz="1400" b="1"/>
          </a:p>
          <a:p>
            <a:endParaRPr lang="en-US" sz="1400" b="1"/>
          </a:p>
          <a:p>
            <a:endParaRPr lang="en-US" sz="1400" b="1"/>
          </a:p>
          <a:p>
            <a:endParaRPr lang="en-US" sz="1400" b="1"/>
          </a:p>
          <a:p>
            <a:endParaRPr lang="en-US" sz="1400" b="1"/>
          </a:p>
          <a:p>
            <a:endParaRPr lang="en-US" sz="1400" b="1"/>
          </a:p>
        </p:txBody>
      </p:sp>
    </p:spTree>
    <p:extLst>
      <p:ext uri="{BB962C8B-B14F-4D97-AF65-F5344CB8AC3E}">
        <p14:creationId xmlns:p14="http://schemas.microsoft.com/office/powerpoint/2010/main" val="8918025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highlight>
                  <a:srgbClr val="FFFFFF"/>
                </a:highlight>
                <a:latin typeface="Open Sans ExtraBold" panose="020B0906030804020204" pitchFamily="34" charset="0"/>
              </a:rPr>
              <a:t>LCS-EN MODULE</a:t>
            </a:r>
            <a:r>
              <a:rPr lang="en-GB" sz="3600" b="0" kern="1400" spc="230" dirty="0">
                <a:solidFill>
                  <a:schemeClr val="tx1"/>
                </a:solidFill>
                <a:latin typeface="Open Sans ExtraBold" panose="020B0906030804020204" pitchFamily="34" charset="0"/>
              </a:rPr>
              <a:t>: response options</a:t>
            </a:r>
          </a:p>
        </p:txBody>
      </p:sp>
      <p:sp>
        <p:nvSpPr>
          <p:cNvPr id="5" name="TextBox 4">
            <a:extLst>
              <a:ext uri="{FF2B5EF4-FFF2-40B4-BE49-F238E27FC236}">
                <a16:creationId xmlns:a16="http://schemas.microsoft.com/office/drawing/2014/main" id="{F57AC735-BE46-1F92-204E-30CE660E4BFA}"/>
              </a:ext>
            </a:extLst>
          </p:cNvPr>
          <p:cNvSpPr txBox="1"/>
          <p:nvPr/>
        </p:nvSpPr>
        <p:spPr>
          <a:xfrm>
            <a:off x="2024544" y="1629917"/>
            <a:ext cx="2975294" cy="3754874"/>
          </a:xfrm>
          <a:prstGeom prst="rect">
            <a:avLst/>
          </a:prstGeom>
          <a:noFill/>
          <a:ln w="57150">
            <a:solidFill>
              <a:schemeClr val="bg1">
                <a:lumMod val="50000"/>
              </a:schemeClr>
            </a:solidFill>
          </a:ln>
        </p:spPr>
        <p:txBody>
          <a:bodyPr wrap="square" rtlCol="0">
            <a:spAutoFit/>
          </a:bodyPr>
          <a:lstStyle/>
          <a:p>
            <a:r>
              <a:rPr lang="en-US" sz="1400" b="1" spc="60">
                <a:latin typeface="Open Sans" charset="0"/>
                <a:ea typeface="Open Sans" charset="0"/>
                <a:cs typeface="Open Sans" charset="0"/>
              </a:rPr>
              <a:t>There are </a:t>
            </a:r>
            <a:r>
              <a:rPr lang="en-US" sz="1400" b="1" u="sng" spc="60">
                <a:latin typeface="Open Sans" charset="0"/>
                <a:ea typeface="Open Sans" charset="0"/>
                <a:cs typeface="Open Sans" charset="0"/>
              </a:rPr>
              <a:t>only 4</a:t>
            </a:r>
            <a:r>
              <a:rPr lang="en-US" sz="1400" b="1" spc="60">
                <a:latin typeface="Open Sans" charset="0"/>
                <a:ea typeface="Open Sans" charset="0"/>
                <a:cs typeface="Open Sans" charset="0"/>
              </a:rPr>
              <a:t> possible standard response options for each strategy: </a:t>
            </a:r>
          </a:p>
          <a:p>
            <a:endParaRPr lang="en-US" sz="1400" spc="60">
              <a:latin typeface="Open Sans" charset="0"/>
              <a:ea typeface="Open Sans" charset="0"/>
              <a:cs typeface="Open Sans" charset="0"/>
            </a:endParaRPr>
          </a:p>
          <a:p>
            <a:r>
              <a:rPr lang="en-US" sz="1400" spc="60">
                <a:latin typeface="Open Sans" charset="0"/>
                <a:ea typeface="Open Sans" charset="0"/>
                <a:cs typeface="Open Sans" charset="0"/>
              </a:rPr>
              <a:t>10 = No because we did not need to.</a:t>
            </a:r>
          </a:p>
          <a:p>
            <a:endParaRPr lang="en-US" sz="1400" spc="60">
              <a:latin typeface="Open Sans" charset="0"/>
              <a:ea typeface="Open Sans" charset="0"/>
              <a:cs typeface="Open Sans" charset="0"/>
            </a:endParaRPr>
          </a:p>
          <a:p>
            <a:r>
              <a:rPr lang="en-US" sz="1400" spc="60">
                <a:latin typeface="Open Sans" charset="0"/>
                <a:ea typeface="Open Sans" charset="0"/>
                <a:cs typeface="Open Sans" charset="0"/>
              </a:rPr>
              <a:t>20 = No because we already sold those assets or have engaged in this activity within the last 12 months and cannot continue to do it. </a:t>
            </a:r>
          </a:p>
          <a:p>
            <a:endParaRPr lang="en-US" sz="1400" spc="60">
              <a:latin typeface="Open Sans" charset="0"/>
              <a:ea typeface="Open Sans" charset="0"/>
              <a:cs typeface="Open Sans" charset="0"/>
            </a:endParaRPr>
          </a:p>
          <a:p>
            <a:r>
              <a:rPr lang="en-US" sz="1400" spc="60">
                <a:latin typeface="Open Sans" charset="0"/>
                <a:ea typeface="Open Sans" charset="0"/>
                <a:cs typeface="Open Sans" charset="0"/>
              </a:rPr>
              <a:t>30= Yes</a:t>
            </a:r>
          </a:p>
          <a:p>
            <a:endParaRPr lang="en-US" sz="1400" spc="60">
              <a:latin typeface="Open Sans" charset="0"/>
              <a:ea typeface="Open Sans" charset="0"/>
              <a:cs typeface="Open Sans" charset="0"/>
            </a:endParaRPr>
          </a:p>
          <a:p>
            <a:r>
              <a:rPr lang="en-US" sz="1400" spc="60">
                <a:latin typeface="Open Sans" charset="0"/>
                <a:ea typeface="Open Sans" charset="0"/>
                <a:cs typeface="Open Sans" charset="0"/>
              </a:rPr>
              <a:t>9999= Not applicable (don’t have access to this strategy)</a:t>
            </a:r>
          </a:p>
        </p:txBody>
      </p:sp>
      <p:sp>
        <p:nvSpPr>
          <p:cNvPr id="2" name="TextBox 1">
            <a:extLst>
              <a:ext uri="{FF2B5EF4-FFF2-40B4-BE49-F238E27FC236}">
                <a16:creationId xmlns:a16="http://schemas.microsoft.com/office/drawing/2014/main" id="{7927E180-AB69-33EF-BC86-1B5DD6F9DF15}"/>
              </a:ext>
            </a:extLst>
          </p:cNvPr>
          <p:cNvSpPr txBox="1"/>
          <p:nvPr/>
        </p:nvSpPr>
        <p:spPr>
          <a:xfrm>
            <a:off x="6537822" y="1868814"/>
            <a:ext cx="5136859" cy="2031325"/>
          </a:xfrm>
          <a:prstGeom prst="rect">
            <a:avLst/>
          </a:prstGeom>
          <a:noFill/>
          <a:ln w="57150">
            <a:solidFill>
              <a:schemeClr val="bg1">
                <a:lumMod val="50000"/>
              </a:schemeClr>
            </a:solidFill>
          </a:ln>
        </p:spPr>
        <p:txBody>
          <a:bodyPr wrap="square" lIns="91440" tIns="45720" rIns="91440" bIns="45720" rtlCol="0" anchor="t">
            <a:spAutoFit/>
          </a:bodyPr>
          <a:lstStyle/>
          <a:p>
            <a:r>
              <a:rPr lang="en-US" sz="1400" b="1" spc="60">
                <a:latin typeface="Open Sans"/>
                <a:ea typeface="Open Sans"/>
                <a:cs typeface="Open Sans"/>
              </a:rPr>
              <a:t>Demonstrates two different scenarios: </a:t>
            </a:r>
            <a:endParaRPr lang="en-US" sz="1400" b="1" spc="60">
              <a:latin typeface="Open Sans" charset="0"/>
              <a:ea typeface="Open Sans" charset="0"/>
              <a:cs typeface="Open Sans" charset="0"/>
            </a:endParaRPr>
          </a:p>
          <a:p>
            <a:endParaRPr lang="en-US" sz="1400" b="1" spc="60">
              <a:latin typeface="Open Sans" charset="0"/>
              <a:ea typeface="Open Sans" charset="0"/>
              <a:cs typeface="Open Sans" charset="0"/>
            </a:endParaRPr>
          </a:p>
          <a:p>
            <a:pPr marL="342900" indent="-342900">
              <a:buAutoNum type="alphaLcParenR"/>
            </a:pPr>
            <a:r>
              <a:rPr lang="en-US" sz="1400" spc="60">
                <a:latin typeface="Open Sans"/>
                <a:ea typeface="Open Sans"/>
                <a:cs typeface="Open Sans"/>
              </a:rPr>
              <a:t>The household did not need to rely on a strategy because they did not face a </a:t>
            </a:r>
            <a:r>
              <a:rPr lang="en-US" sz="1400" spc="60">
                <a:highlight>
                  <a:srgbClr val="FFFFFF"/>
                </a:highlight>
                <a:latin typeface="Open Sans"/>
                <a:ea typeface="Open Sans"/>
                <a:cs typeface="Open Sans"/>
              </a:rPr>
              <a:t>lack </a:t>
            </a:r>
            <a:r>
              <a:rPr lang="en-US" sz="1400" spc="60">
                <a:highlight>
                  <a:srgbClr val="FFFFFF"/>
                </a:highlight>
                <a:latin typeface="Open Sans" charset="0"/>
                <a:ea typeface="Open Sans" charset="0"/>
                <a:cs typeface="Open Sans" charset="0"/>
              </a:rPr>
              <a:t>of resources to access essential needs</a:t>
            </a:r>
            <a:r>
              <a:rPr lang="en-US" sz="1400" spc="60">
                <a:latin typeface="Open Sans"/>
                <a:ea typeface="Open Sans"/>
                <a:cs typeface="Open Sans"/>
              </a:rPr>
              <a:t>, </a:t>
            </a:r>
            <a:r>
              <a:rPr lang="en-US" sz="1400" u="sng" spc="60">
                <a:latin typeface="Open Sans"/>
                <a:ea typeface="Open Sans"/>
                <a:cs typeface="Open Sans"/>
              </a:rPr>
              <a:t>OR </a:t>
            </a:r>
            <a:endParaRPr lang="en-US" sz="1400" u="sng" spc="60">
              <a:latin typeface="Open Sans" charset="0"/>
              <a:ea typeface="Open Sans" charset="0"/>
              <a:cs typeface="Open Sans" charset="0"/>
            </a:endParaRPr>
          </a:p>
          <a:p>
            <a:pPr marL="342900" indent="-342900">
              <a:buAutoNum type="alphaLcParenR"/>
            </a:pPr>
            <a:endParaRPr lang="en-US" sz="1400" spc="60">
              <a:latin typeface="Open Sans" charset="0"/>
              <a:ea typeface="Open Sans" charset="0"/>
              <a:cs typeface="Open Sans" charset="0"/>
            </a:endParaRPr>
          </a:p>
          <a:p>
            <a:pPr marL="342900" indent="-342900">
              <a:buAutoNum type="alphaLcParenR"/>
            </a:pPr>
            <a:r>
              <a:rPr lang="en-US" sz="1400" spc="60">
                <a:latin typeface="Open Sans"/>
                <a:ea typeface="Open Sans"/>
                <a:cs typeface="Open Sans"/>
              </a:rPr>
              <a:t>The </a:t>
            </a:r>
            <a:r>
              <a:rPr lang="en-US" sz="1400" spc="60">
                <a:highlight>
                  <a:srgbClr val="FFFFFF"/>
                </a:highlight>
                <a:latin typeface="Open Sans"/>
                <a:ea typeface="Open Sans"/>
                <a:cs typeface="Open Sans"/>
              </a:rPr>
              <a:t>household relied on a different livelihood coping strategy to overcome the lack of access to essential needs.</a:t>
            </a:r>
          </a:p>
        </p:txBody>
      </p:sp>
      <p:sp>
        <p:nvSpPr>
          <p:cNvPr id="3" name="Oval 2">
            <a:extLst>
              <a:ext uri="{FF2B5EF4-FFF2-40B4-BE49-F238E27FC236}">
                <a16:creationId xmlns:a16="http://schemas.microsoft.com/office/drawing/2014/main" id="{1ED3B5E6-EE47-DD23-1048-DD0DF99EC29B}"/>
              </a:ext>
            </a:extLst>
          </p:cNvPr>
          <p:cNvSpPr/>
          <p:nvPr/>
        </p:nvSpPr>
        <p:spPr>
          <a:xfrm>
            <a:off x="1658224" y="2386753"/>
            <a:ext cx="3707934" cy="780004"/>
          </a:xfrm>
          <a:prstGeom prst="ellipse">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5E9BA5B9-17A9-4C53-9509-91B7FF08FA56}"/>
              </a:ext>
            </a:extLst>
          </p:cNvPr>
          <p:cNvCxnSpPr/>
          <p:nvPr/>
        </p:nvCxnSpPr>
        <p:spPr>
          <a:xfrm>
            <a:off x="5366158" y="2776755"/>
            <a:ext cx="880844" cy="0"/>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9F38BAA-B5C8-F15E-D327-5B5B09BD0218}"/>
              </a:ext>
            </a:extLst>
          </p:cNvPr>
          <p:cNvSpPr txBox="1"/>
          <p:nvPr/>
        </p:nvSpPr>
        <p:spPr>
          <a:xfrm>
            <a:off x="6096000" y="4387259"/>
            <a:ext cx="5503876" cy="923330"/>
          </a:xfrm>
          <a:prstGeom prst="rect">
            <a:avLst/>
          </a:prstGeom>
          <a:noFill/>
        </p:spPr>
        <p:txBody>
          <a:bodyPr wrap="square">
            <a:spAutoFit/>
          </a:bodyPr>
          <a:lstStyle/>
          <a:p>
            <a:pPr marR="0" lvl="0" algn="l" defTabSz="914400" rtl="0" eaLnBrk="1" fontAlgn="auto" latinLnBrk="0" hangingPunct="1">
              <a:lnSpc>
                <a:spcPct val="90000"/>
              </a:lnSpc>
              <a:spcBef>
                <a:spcPts val="1000"/>
              </a:spcBef>
              <a:spcAft>
                <a:spcPts val="0"/>
              </a:spcAft>
              <a:buClr>
                <a:srgbClr val="0070BA"/>
              </a:buClr>
              <a:buSzTx/>
              <a:tabLst/>
              <a:defRPr/>
            </a:pPr>
            <a:r>
              <a:rPr lang="en-US" sz="2000" spc="60">
                <a:solidFill>
                  <a:schemeClr val="accent2">
                    <a:lumMod val="75000"/>
                  </a:schemeClr>
                </a:solidFill>
                <a:latin typeface="Open Sans"/>
                <a:ea typeface="Open Sans"/>
                <a:cs typeface="Open Sans"/>
              </a:rPr>
              <a:t>If a household respondent says "no", we need to ask why, so that we can choose the most appropriate response option.</a:t>
            </a:r>
          </a:p>
        </p:txBody>
      </p:sp>
      <p:pic>
        <p:nvPicPr>
          <p:cNvPr id="12" name="Picture 4">
            <a:extLst>
              <a:ext uri="{FF2B5EF4-FFF2-40B4-BE49-F238E27FC236}">
                <a16:creationId xmlns:a16="http://schemas.microsoft.com/office/drawing/2014/main" id="{D6E75F7E-C620-52A3-30D2-BD7664973B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4218" y="410687"/>
            <a:ext cx="1824237" cy="1206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51074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Open Sans ExtraBold" panose="020B0906030804020204" pitchFamily="34" charset="0"/>
              </a:rPr>
              <a:t>LCS-</a:t>
            </a:r>
            <a:r>
              <a:rPr lang="en-GB" sz="3600" b="0" kern="1400" spc="230" dirty="0">
                <a:solidFill>
                  <a:schemeClr val="tx1"/>
                </a:solidFill>
                <a:highlight>
                  <a:srgbClr val="FFFFFF"/>
                </a:highlight>
                <a:latin typeface="Open Sans ExtraBold" panose="020B0906030804020204" pitchFamily="34" charset="0"/>
              </a:rPr>
              <a:t>EN </a:t>
            </a:r>
            <a:r>
              <a:rPr lang="en-GB" sz="3600" b="0" kern="1400" spc="230" dirty="0">
                <a:solidFill>
                  <a:schemeClr val="tx1"/>
                </a:solidFill>
                <a:latin typeface="Open Sans ExtraBold" panose="020B0906030804020204" pitchFamily="34" charset="0"/>
              </a:rPr>
              <a:t>MODULE: response options</a:t>
            </a:r>
          </a:p>
        </p:txBody>
      </p:sp>
      <p:sp>
        <p:nvSpPr>
          <p:cNvPr id="5" name="TextBox 4">
            <a:extLst>
              <a:ext uri="{FF2B5EF4-FFF2-40B4-BE49-F238E27FC236}">
                <a16:creationId xmlns:a16="http://schemas.microsoft.com/office/drawing/2014/main" id="{F57AC735-BE46-1F92-204E-30CE660E4BFA}"/>
              </a:ext>
            </a:extLst>
          </p:cNvPr>
          <p:cNvSpPr txBox="1"/>
          <p:nvPr/>
        </p:nvSpPr>
        <p:spPr>
          <a:xfrm>
            <a:off x="1828477" y="1589742"/>
            <a:ext cx="2975294" cy="3970318"/>
          </a:xfrm>
          <a:prstGeom prst="rect">
            <a:avLst/>
          </a:prstGeom>
          <a:noFill/>
          <a:ln w="57150">
            <a:solidFill>
              <a:schemeClr val="bg1">
                <a:lumMod val="50000"/>
              </a:schemeClr>
            </a:solidFill>
          </a:ln>
        </p:spPr>
        <p:txBody>
          <a:bodyPr wrap="square" lIns="91440" tIns="45720" rIns="91440" bIns="45720" rtlCol="0" anchor="t">
            <a:spAutoFit/>
          </a:bodyPr>
          <a:lstStyle/>
          <a:p>
            <a:r>
              <a:rPr lang="en-US" sz="1400" b="1" spc="60">
                <a:latin typeface="Open Sans"/>
                <a:ea typeface="Open Sans"/>
                <a:cs typeface="Open Sans"/>
              </a:rPr>
              <a:t>There are </a:t>
            </a:r>
            <a:r>
              <a:rPr lang="en-US" sz="1400" b="1" u="sng" spc="60">
                <a:latin typeface="Open Sans"/>
                <a:ea typeface="Open Sans"/>
                <a:cs typeface="Open Sans"/>
              </a:rPr>
              <a:t>only 4</a:t>
            </a:r>
            <a:r>
              <a:rPr lang="en-US" sz="1400" b="1" spc="60">
                <a:latin typeface="Open Sans"/>
                <a:ea typeface="Open Sans"/>
                <a:cs typeface="Open Sans"/>
              </a:rPr>
              <a:t> possible standard response options for each strategy: </a:t>
            </a:r>
            <a:endParaRPr lang="en-US" sz="1400" b="1" spc="60">
              <a:latin typeface="Open Sans" charset="0"/>
              <a:ea typeface="Open Sans" charset="0"/>
              <a:cs typeface="Open Sans" charset="0"/>
            </a:endParaRPr>
          </a:p>
          <a:p>
            <a:endParaRPr lang="en-US" sz="1400" spc="60">
              <a:latin typeface="Open Sans" charset="0"/>
              <a:ea typeface="Open Sans" charset="0"/>
              <a:cs typeface="Open Sans" charset="0"/>
            </a:endParaRPr>
          </a:p>
          <a:p>
            <a:r>
              <a:rPr lang="en-US" sz="1400" spc="60">
                <a:latin typeface="Open Sans"/>
                <a:ea typeface="Open Sans"/>
                <a:cs typeface="Open Sans"/>
              </a:rPr>
              <a:t>10 = No because we did not need to.</a:t>
            </a:r>
          </a:p>
          <a:p>
            <a:endParaRPr lang="en-US" sz="1400" spc="60">
              <a:latin typeface="Open Sans" charset="0"/>
              <a:ea typeface="Open Sans" charset="0"/>
              <a:cs typeface="Open Sans" charset="0"/>
            </a:endParaRPr>
          </a:p>
          <a:p>
            <a:r>
              <a:rPr lang="en-US" sz="1400" spc="60">
                <a:latin typeface="Open Sans"/>
                <a:ea typeface="Open Sans"/>
                <a:cs typeface="Open Sans"/>
              </a:rPr>
              <a:t>20 = No because we already sold those assets or have engaged in this activity within the last 12 months and cannot continue to do it. </a:t>
            </a:r>
            <a:endParaRPr lang="en-US" sz="1400" spc="60">
              <a:latin typeface="Open Sans" charset="0"/>
              <a:ea typeface="Open Sans" charset="0"/>
              <a:cs typeface="Open Sans" charset="0"/>
            </a:endParaRPr>
          </a:p>
          <a:p>
            <a:endParaRPr lang="en-US" sz="1400" spc="60">
              <a:latin typeface="Open Sans" charset="0"/>
              <a:ea typeface="Open Sans" charset="0"/>
              <a:cs typeface="Open Sans" charset="0"/>
            </a:endParaRPr>
          </a:p>
          <a:p>
            <a:r>
              <a:rPr lang="en-US" sz="1400" spc="60">
                <a:latin typeface="Open Sans"/>
                <a:ea typeface="Open Sans"/>
                <a:cs typeface="Open Sans"/>
              </a:rPr>
              <a:t>30= Yes</a:t>
            </a:r>
          </a:p>
          <a:p>
            <a:endParaRPr lang="en-US" sz="1400" spc="60">
              <a:latin typeface="Open Sans" charset="0"/>
              <a:ea typeface="Open Sans" charset="0"/>
              <a:cs typeface="Open Sans" charset="0"/>
            </a:endParaRPr>
          </a:p>
          <a:p>
            <a:r>
              <a:rPr lang="en-US" sz="1400" spc="60">
                <a:latin typeface="Open Sans"/>
                <a:ea typeface="Open Sans"/>
                <a:cs typeface="Open Sans"/>
              </a:rPr>
              <a:t>9999= Not applicable (don’t have access to this strategy)</a:t>
            </a:r>
          </a:p>
          <a:p>
            <a:endParaRPr lang="en-US" sz="1400" spc="60">
              <a:latin typeface="Open Sans" charset="0"/>
              <a:ea typeface="Open Sans" charset="0"/>
              <a:cs typeface="Open Sans" charset="0"/>
            </a:endParaRPr>
          </a:p>
        </p:txBody>
      </p:sp>
      <p:sp>
        <p:nvSpPr>
          <p:cNvPr id="2" name="TextBox 1">
            <a:extLst>
              <a:ext uri="{FF2B5EF4-FFF2-40B4-BE49-F238E27FC236}">
                <a16:creationId xmlns:a16="http://schemas.microsoft.com/office/drawing/2014/main" id="{7927E180-AB69-33EF-BC86-1B5DD6F9DF15}"/>
              </a:ext>
            </a:extLst>
          </p:cNvPr>
          <p:cNvSpPr txBox="1"/>
          <p:nvPr/>
        </p:nvSpPr>
        <p:spPr>
          <a:xfrm>
            <a:off x="6096000" y="2786439"/>
            <a:ext cx="5136859" cy="1169551"/>
          </a:xfrm>
          <a:prstGeom prst="rect">
            <a:avLst/>
          </a:prstGeom>
          <a:noFill/>
          <a:ln w="57150">
            <a:solidFill>
              <a:schemeClr val="bg1">
                <a:lumMod val="50000"/>
              </a:schemeClr>
            </a:solidFill>
          </a:ln>
        </p:spPr>
        <p:txBody>
          <a:bodyPr wrap="square" rtlCol="0">
            <a:spAutoFit/>
          </a:bodyPr>
          <a:lstStyle/>
          <a:p>
            <a:r>
              <a:rPr lang="en-US" sz="1400" spc="60" dirty="0">
                <a:latin typeface="Open Sans" charset="0"/>
                <a:ea typeface="Open Sans" charset="0"/>
                <a:cs typeface="Open Sans" charset="0"/>
              </a:rPr>
              <a:t>It means that a household may not be able to apply a coping strategy as it was applied and exhausted before the 30 days (but within the last 12-month timeframe</a:t>
            </a:r>
            <a:r>
              <a:rPr lang="en-US" sz="1400" spc="60" dirty="0">
                <a:highlight>
                  <a:srgbClr val="FFFFFF"/>
                </a:highlight>
                <a:latin typeface="Open Sans" charset="0"/>
                <a:ea typeface="Open Sans" charset="0"/>
                <a:cs typeface="Open Sans" charset="0"/>
              </a:rPr>
              <a:t>), due to a lack of resources to access essential needs. </a:t>
            </a:r>
          </a:p>
        </p:txBody>
      </p:sp>
      <p:sp>
        <p:nvSpPr>
          <p:cNvPr id="3" name="Oval 2">
            <a:extLst>
              <a:ext uri="{FF2B5EF4-FFF2-40B4-BE49-F238E27FC236}">
                <a16:creationId xmlns:a16="http://schemas.microsoft.com/office/drawing/2014/main" id="{1ED3B5E6-EE47-DD23-1048-DD0DF99EC29B}"/>
              </a:ext>
            </a:extLst>
          </p:cNvPr>
          <p:cNvSpPr/>
          <p:nvPr/>
        </p:nvSpPr>
        <p:spPr>
          <a:xfrm>
            <a:off x="1381013" y="2661578"/>
            <a:ext cx="3707934" cy="1551960"/>
          </a:xfrm>
          <a:prstGeom prst="ellipse">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Arrow Connector 8">
            <a:extLst>
              <a:ext uri="{FF2B5EF4-FFF2-40B4-BE49-F238E27FC236}">
                <a16:creationId xmlns:a16="http://schemas.microsoft.com/office/drawing/2014/main" id="{5E9BA5B9-17A9-4C53-9509-91B7FF08FA56}"/>
              </a:ext>
            </a:extLst>
          </p:cNvPr>
          <p:cNvCxnSpPr/>
          <p:nvPr/>
        </p:nvCxnSpPr>
        <p:spPr>
          <a:xfrm>
            <a:off x="5085127" y="3437558"/>
            <a:ext cx="880844" cy="0"/>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17C16125-A5FF-CF21-2D13-C242C34C7BFD}"/>
              </a:ext>
            </a:extLst>
          </p:cNvPr>
          <p:cNvSpPr txBox="1"/>
          <p:nvPr/>
        </p:nvSpPr>
        <p:spPr>
          <a:xfrm>
            <a:off x="5525549" y="1619082"/>
            <a:ext cx="6094602" cy="840230"/>
          </a:xfrm>
          <a:prstGeom prst="rect">
            <a:avLst/>
          </a:prstGeom>
          <a:noFill/>
        </p:spPr>
        <p:txBody>
          <a:bodyPr wrap="square">
            <a:spAutoFit/>
          </a:bodyPr>
          <a:lstStyle/>
          <a:p>
            <a:pPr marR="0" lvl="0" algn="l" defTabSz="914400" rtl="0" eaLnBrk="1" fontAlgn="auto" latinLnBrk="0" hangingPunct="1">
              <a:lnSpc>
                <a:spcPct val="90000"/>
              </a:lnSpc>
              <a:spcBef>
                <a:spcPts val="1000"/>
              </a:spcBef>
              <a:spcAft>
                <a:spcPts val="0"/>
              </a:spcAft>
              <a:buClr>
                <a:srgbClr val="0070BA"/>
              </a:buClr>
              <a:buSzTx/>
              <a:tabLst/>
              <a:defRPr/>
            </a:pPr>
            <a:r>
              <a:rPr lang="en-US" spc="60" dirty="0">
                <a:solidFill>
                  <a:schemeClr val="accent2">
                    <a:lumMod val="75000"/>
                  </a:schemeClr>
                </a:solidFill>
                <a:latin typeface="Open Sans"/>
                <a:ea typeface="Open Sans"/>
                <a:cs typeface="Open Sans"/>
              </a:rPr>
              <a:t>Again, if a household respondent says “no” then we must introduce probing to understand why that is, to select the most appropriate response option. </a:t>
            </a:r>
          </a:p>
        </p:txBody>
      </p:sp>
      <p:pic>
        <p:nvPicPr>
          <p:cNvPr id="6" name="Picture 4">
            <a:extLst>
              <a:ext uri="{FF2B5EF4-FFF2-40B4-BE49-F238E27FC236}">
                <a16:creationId xmlns:a16="http://schemas.microsoft.com/office/drawing/2014/main" id="{25520ECD-C7C1-7862-3747-13BD29CD20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4218" y="410687"/>
            <a:ext cx="1824237" cy="120630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4F8203D-A7DA-6F4A-E4D8-6BDEB41D762B}"/>
              </a:ext>
            </a:extLst>
          </p:cNvPr>
          <p:cNvSpPr txBox="1"/>
          <p:nvPr/>
        </p:nvSpPr>
        <p:spPr>
          <a:xfrm>
            <a:off x="5712332" y="4213538"/>
            <a:ext cx="6094602" cy="2693045"/>
          </a:xfrm>
          <a:prstGeom prst="rect">
            <a:avLst/>
          </a:prstGeom>
          <a:noFill/>
        </p:spPr>
        <p:txBody>
          <a:bodyPr wrap="square">
            <a:spAutoFit/>
          </a:bodyPr>
          <a:lstStyle/>
          <a:p>
            <a:pPr marR="0" lvl="0" algn="l" defTabSz="914400" rtl="0" eaLnBrk="1" fontAlgn="auto" latinLnBrk="0" hangingPunct="1">
              <a:lnSpc>
                <a:spcPct val="90000"/>
              </a:lnSpc>
              <a:spcBef>
                <a:spcPts val="1000"/>
              </a:spcBef>
              <a:spcAft>
                <a:spcPts val="0"/>
              </a:spcAft>
              <a:buClr>
                <a:srgbClr val="0070BA"/>
              </a:buClr>
              <a:buSzTx/>
              <a:tabLst/>
              <a:defRPr/>
            </a:pPr>
            <a:r>
              <a:rPr lang="en-US" sz="1600" spc="60" dirty="0">
                <a:solidFill>
                  <a:schemeClr val="accent2">
                    <a:lumMod val="75000"/>
                  </a:schemeClr>
                </a:solidFill>
                <a:latin typeface="Open Sans"/>
                <a:ea typeface="Open Sans"/>
                <a:cs typeface="Open Sans"/>
              </a:rPr>
              <a:t>If a household indicates they exhausted a strategy, then</a:t>
            </a:r>
          </a:p>
          <a:p>
            <a:pPr marL="457200" marR="0" lvl="0" indent="-457200" algn="l" defTabSz="914400" rtl="0" eaLnBrk="1" fontAlgn="auto" latinLnBrk="0" hangingPunct="1">
              <a:lnSpc>
                <a:spcPct val="90000"/>
              </a:lnSpc>
              <a:spcBef>
                <a:spcPts val="1000"/>
              </a:spcBef>
              <a:spcAft>
                <a:spcPts val="0"/>
              </a:spcAft>
              <a:buClr>
                <a:srgbClr val="0070BA"/>
              </a:buClr>
              <a:buSzTx/>
              <a:buAutoNum type="alphaLcParenR"/>
              <a:tabLst/>
              <a:defRPr/>
            </a:pPr>
            <a:r>
              <a:rPr lang="en-US" sz="1600" spc="60" dirty="0">
                <a:solidFill>
                  <a:schemeClr val="accent2">
                    <a:lumMod val="75000"/>
                  </a:schemeClr>
                </a:solidFill>
                <a:latin typeface="Open Sans"/>
                <a:ea typeface="Open Sans"/>
                <a:cs typeface="Open Sans"/>
              </a:rPr>
              <a:t>ensure to capture the reason. If it is NOT related </a:t>
            </a:r>
            <a:r>
              <a:rPr lang="en-US" sz="1600" b="1" spc="60" dirty="0">
                <a:solidFill>
                  <a:schemeClr val="accent2">
                    <a:lumMod val="75000"/>
                  </a:schemeClr>
                </a:solidFill>
                <a:latin typeface="Open Sans"/>
                <a:ea typeface="Open Sans"/>
                <a:cs typeface="Open Sans"/>
              </a:rPr>
              <a:t>to a lack of resources to access essential needs</a:t>
            </a:r>
            <a:r>
              <a:rPr lang="en-US" sz="1600" spc="60" dirty="0">
                <a:solidFill>
                  <a:schemeClr val="accent2">
                    <a:lumMod val="75000"/>
                  </a:schemeClr>
                </a:solidFill>
                <a:latin typeface="Open Sans"/>
                <a:ea typeface="Open Sans"/>
                <a:cs typeface="Open Sans"/>
              </a:rPr>
              <a:t>, then the appropriate response is “No because we did not need to”.</a:t>
            </a:r>
          </a:p>
          <a:p>
            <a:pPr marL="457200" marR="0" lvl="0" indent="-457200" algn="l" defTabSz="914400" rtl="0" eaLnBrk="1" fontAlgn="auto" latinLnBrk="0" hangingPunct="1">
              <a:lnSpc>
                <a:spcPct val="90000"/>
              </a:lnSpc>
              <a:spcBef>
                <a:spcPts val="1000"/>
              </a:spcBef>
              <a:spcAft>
                <a:spcPts val="0"/>
              </a:spcAft>
              <a:buClr>
                <a:srgbClr val="0070BA"/>
              </a:buClr>
              <a:buSzTx/>
              <a:buAutoNum type="alphaLcParenR"/>
              <a:tabLst/>
              <a:defRPr/>
            </a:pPr>
            <a:r>
              <a:rPr lang="en-US" sz="1600" spc="60" dirty="0">
                <a:solidFill>
                  <a:schemeClr val="accent2">
                    <a:lumMod val="75000"/>
                  </a:schemeClr>
                </a:solidFill>
                <a:latin typeface="Open Sans"/>
                <a:ea typeface="Open Sans"/>
                <a:cs typeface="Open Sans"/>
              </a:rPr>
              <a:t>Make sure this happened </a:t>
            </a:r>
            <a:r>
              <a:rPr lang="en-US" sz="1600" b="1" spc="60" dirty="0">
                <a:solidFill>
                  <a:schemeClr val="accent2">
                    <a:lumMod val="75000"/>
                  </a:schemeClr>
                </a:solidFill>
                <a:latin typeface="Open Sans"/>
                <a:ea typeface="Open Sans"/>
                <a:cs typeface="Open Sans"/>
              </a:rPr>
              <a:t>within the last 12 months</a:t>
            </a:r>
            <a:r>
              <a:rPr lang="en-US" sz="1600" spc="60" dirty="0">
                <a:solidFill>
                  <a:schemeClr val="accent2">
                    <a:lumMod val="75000"/>
                  </a:schemeClr>
                </a:solidFill>
                <a:latin typeface="Open Sans"/>
                <a:ea typeface="Open Sans"/>
                <a:cs typeface="Open Sans"/>
              </a:rPr>
              <a:t>. Otherwise, the appropriate answer is “Not applicable…”</a:t>
            </a:r>
          </a:p>
          <a:p>
            <a:pPr marL="457200" indent="-457200">
              <a:lnSpc>
                <a:spcPct val="90000"/>
              </a:lnSpc>
              <a:spcBef>
                <a:spcPts val="1000"/>
              </a:spcBef>
              <a:buClr>
                <a:srgbClr val="0070BA"/>
              </a:buClr>
              <a:buFontTx/>
              <a:buAutoNum type="alphaLcParenR"/>
              <a:defRPr/>
            </a:pPr>
            <a:r>
              <a:rPr lang="en-US" sz="1600" spc="60" dirty="0">
                <a:solidFill>
                  <a:schemeClr val="accent2">
                    <a:lumMod val="75000"/>
                  </a:schemeClr>
                </a:solidFill>
                <a:latin typeface="Open Sans"/>
                <a:ea typeface="Open Sans"/>
                <a:cs typeface="Open Sans"/>
              </a:rPr>
              <a:t>Ensure that </a:t>
            </a:r>
            <a:r>
              <a:rPr lang="en-US" sz="1600" b="1" spc="60" dirty="0">
                <a:solidFill>
                  <a:schemeClr val="accent2">
                    <a:lumMod val="75000"/>
                  </a:schemeClr>
                </a:solidFill>
                <a:latin typeface="Open Sans"/>
                <a:ea typeface="Open Sans"/>
                <a:cs typeface="Open Sans"/>
              </a:rPr>
              <a:t>exhaustion is possible</a:t>
            </a:r>
            <a:r>
              <a:rPr lang="en-US" sz="1600" spc="60" dirty="0">
                <a:solidFill>
                  <a:schemeClr val="accent2">
                    <a:lumMod val="75000"/>
                  </a:schemeClr>
                </a:solidFill>
                <a:latin typeface="Open Sans"/>
                <a:ea typeface="Open Sans"/>
                <a:cs typeface="Open Sans"/>
              </a:rPr>
              <a:t>, e.g., it is rarely possible to exhaust begging.</a:t>
            </a:r>
          </a:p>
        </p:txBody>
      </p:sp>
    </p:spTree>
    <p:extLst>
      <p:ext uri="{BB962C8B-B14F-4D97-AF65-F5344CB8AC3E}">
        <p14:creationId xmlns:p14="http://schemas.microsoft.com/office/powerpoint/2010/main" val="39655210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Open Sans ExtraBold" panose="020B0906030804020204" pitchFamily="34" charset="0"/>
              </a:rPr>
              <a:t>LCS-</a:t>
            </a:r>
            <a:r>
              <a:rPr lang="en-GB" sz="3600" b="0" kern="1400" spc="230" dirty="0">
                <a:solidFill>
                  <a:schemeClr val="tx1"/>
                </a:solidFill>
                <a:highlight>
                  <a:srgbClr val="FFFFFF"/>
                </a:highlight>
                <a:latin typeface="Open Sans ExtraBold" panose="020B0906030804020204" pitchFamily="34" charset="0"/>
              </a:rPr>
              <a:t>EN </a:t>
            </a:r>
            <a:r>
              <a:rPr lang="en-GB" sz="3600" b="0" kern="1400" spc="230" dirty="0">
                <a:solidFill>
                  <a:schemeClr val="tx1"/>
                </a:solidFill>
                <a:latin typeface="Open Sans ExtraBold" panose="020B0906030804020204" pitchFamily="34" charset="0"/>
              </a:rPr>
              <a:t>MODULE: response options</a:t>
            </a:r>
          </a:p>
        </p:txBody>
      </p:sp>
      <p:sp>
        <p:nvSpPr>
          <p:cNvPr id="5" name="TextBox 4">
            <a:extLst>
              <a:ext uri="{FF2B5EF4-FFF2-40B4-BE49-F238E27FC236}">
                <a16:creationId xmlns:a16="http://schemas.microsoft.com/office/drawing/2014/main" id="{F57AC735-BE46-1F92-204E-30CE660E4BFA}"/>
              </a:ext>
            </a:extLst>
          </p:cNvPr>
          <p:cNvSpPr txBox="1"/>
          <p:nvPr/>
        </p:nvSpPr>
        <p:spPr>
          <a:xfrm>
            <a:off x="2024544" y="1629917"/>
            <a:ext cx="2975294" cy="3754874"/>
          </a:xfrm>
          <a:prstGeom prst="rect">
            <a:avLst/>
          </a:prstGeom>
          <a:noFill/>
          <a:ln w="57150">
            <a:solidFill>
              <a:schemeClr val="bg1">
                <a:lumMod val="50000"/>
              </a:schemeClr>
            </a:solidFill>
          </a:ln>
        </p:spPr>
        <p:txBody>
          <a:bodyPr wrap="square" rtlCol="0">
            <a:spAutoFit/>
          </a:bodyPr>
          <a:lstStyle/>
          <a:p>
            <a:r>
              <a:rPr lang="en-US" sz="1400" b="1" spc="60">
                <a:latin typeface="Open Sans" charset="0"/>
                <a:ea typeface="Open Sans" charset="0"/>
                <a:cs typeface="Open Sans" charset="0"/>
              </a:rPr>
              <a:t>There are </a:t>
            </a:r>
            <a:r>
              <a:rPr lang="en-US" sz="1400" b="1" u="sng" spc="60">
                <a:latin typeface="Open Sans" charset="0"/>
                <a:ea typeface="Open Sans" charset="0"/>
                <a:cs typeface="Open Sans" charset="0"/>
              </a:rPr>
              <a:t>only 4</a:t>
            </a:r>
            <a:r>
              <a:rPr lang="en-US" sz="1400" b="1" spc="60">
                <a:latin typeface="Open Sans" charset="0"/>
                <a:ea typeface="Open Sans" charset="0"/>
                <a:cs typeface="Open Sans" charset="0"/>
              </a:rPr>
              <a:t> possible standard response options for each strategy: </a:t>
            </a:r>
          </a:p>
          <a:p>
            <a:endParaRPr lang="en-US" sz="1400" spc="60">
              <a:latin typeface="Open Sans" charset="0"/>
              <a:ea typeface="Open Sans" charset="0"/>
              <a:cs typeface="Open Sans" charset="0"/>
            </a:endParaRPr>
          </a:p>
          <a:p>
            <a:r>
              <a:rPr lang="en-US" sz="1400" spc="60">
                <a:latin typeface="Open Sans" charset="0"/>
                <a:ea typeface="Open Sans" charset="0"/>
                <a:cs typeface="Open Sans" charset="0"/>
              </a:rPr>
              <a:t>10 = No because we did not need to.</a:t>
            </a:r>
          </a:p>
          <a:p>
            <a:endParaRPr lang="en-US" sz="1400" spc="60">
              <a:latin typeface="Open Sans" charset="0"/>
              <a:ea typeface="Open Sans" charset="0"/>
              <a:cs typeface="Open Sans" charset="0"/>
            </a:endParaRPr>
          </a:p>
          <a:p>
            <a:r>
              <a:rPr lang="en-US" sz="1400" spc="60">
                <a:latin typeface="Open Sans" charset="0"/>
                <a:ea typeface="Open Sans" charset="0"/>
                <a:cs typeface="Open Sans" charset="0"/>
              </a:rPr>
              <a:t>20 = No because we already sold those assets or have engaged in this activity within the last 12 months and cannot continue to do it. </a:t>
            </a:r>
          </a:p>
          <a:p>
            <a:endParaRPr lang="en-US" sz="1400" spc="60">
              <a:latin typeface="Open Sans" charset="0"/>
              <a:ea typeface="Open Sans" charset="0"/>
              <a:cs typeface="Open Sans" charset="0"/>
            </a:endParaRPr>
          </a:p>
          <a:p>
            <a:r>
              <a:rPr lang="en-US" sz="1400" spc="60">
                <a:latin typeface="Open Sans" charset="0"/>
                <a:ea typeface="Open Sans" charset="0"/>
                <a:cs typeface="Open Sans" charset="0"/>
              </a:rPr>
              <a:t>30= Yes</a:t>
            </a:r>
          </a:p>
          <a:p>
            <a:endParaRPr lang="en-US" sz="1400" spc="60">
              <a:latin typeface="Open Sans" charset="0"/>
              <a:ea typeface="Open Sans" charset="0"/>
              <a:cs typeface="Open Sans" charset="0"/>
            </a:endParaRPr>
          </a:p>
          <a:p>
            <a:r>
              <a:rPr lang="en-US" sz="1400" spc="60">
                <a:latin typeface="Open Sans" charset="0"/>
                <a:ea typeface="Open Sans" charset="0"/>
                <a:cs typeface="Open Sans" charset="0"/>
              </a:rPr>
              <a:t>9999= Not applicable (don’t have access to this strategy)</a:t>
            </a:r>
          </a:p>
        </p:txBody>
      </p:sp>
      <p:sp>
        <p:nvSpPr>
          <p:cNvPr id="2" name="TextBox 1">
            <a:extLst>
              <a:ext uri="{FF2B5EF4-FFF2-40B4-BE49-F238E27FC236}">
                <a16:creationId xmlns:a16="http://schemas.microsoft.com/office/drawing/2014/main" id="{7927E180-AB69-33EF-BC86-1B5DD6F9DF15}"/>
              </a:ext>
            </a:extLst>
          </p:cNvPr>
          <p:cNvSpPr txBox="1"/>
          <p:nvPr/>
        </p:nvSpPr>
        <p:spPr>
          <a:xfrm>
            <a:off x="6613322" y="4265504"/>
            <a:ext cx="5136859" cy="738664"/>
          </a:xfrm>
          <a:prstGeom prst="rect">
            <a:avLst/>
          </a:prstGeom>
          <a:noFill/>
          <a:ln w="57150">
            <a:solidFill>
              <a:schemeClr val="bg1">
                <a:lumMod val="50000"/>
              </a:schemeClr>
            </a:solidFill>
          </a:ln>
        </p:spPr>
        <p:txBody>
          <a:bodyPr wrap="square" rtlCol="0">
            <a:spAutoFit/>
          </a:bodyPr>
          <a:lstStyle/>
          <a:p>
            <a:r>
              <a:rPr lang="en-US" sz="1400" spc="60">
                <a:latin typeface="Open Sans" charset="0"/>
                <a:ea typeface="Open Sans" charset="0"/>
                <a:cs typeface="Open Sans" charset="0"/>
              </a:rPr>
              <a:t>It means that a household applied a coping strategy within the last 30 days due to a lack of resources to access essential needs.</a:t>
            </a:r>
          </a:p>
        </p:txBody>
      </p:sp>
      <p:cxnSp>
        <p:nvCxnSpPr>
          <p:cNvPr id="9" name="Straight Arrow Connector 8">
            <a:extLst>
              <a:ext uri="{FF2B5EF4-FFF2-40B4-BE49-F238E27FC236}">
                <a16:creationId xmlns:a16="http://schemas.microsoft.com/office/drawing/2014/main" id="{5E9BA5B9-17A9-4C53-9509-91B7FF08FA56}"/>
              </a:ext>
            </a:extLst>
          </p:cNvPr>
          <p:cNvCxnSpPr/>
          <p:nvPr/>
        </p:nvCxnSpPr>
        <p:spPr>
          <a:xfrm>
            <a:off x="5366158" y="4567807"/>
            <a:ext cx="880844" cy="0"/>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245F35DA-AC29-B5A8-8207-D73CF803425C}"/>
              </a:ext>
            </a:extLst>
          </p:cNvPr>
          <p:cNvSpPr/>
          <p:nvPr/>
        </p:nvSpPr>
        <p:spPr>
          <a:xfrm>
            <a:off x="1658224" y="4328718"/>
            <a:ext cx="3707934" cy="494951"/>
          </a:xfrm>
          <a:prstGeom prst="ellipse">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A29D799-1C22-D87C-909F-77B2B5D3F3F7}"/>
              </a:ext>
            </a:extLst>
          </p:cNvPr>
          <p:cNvSpPr txBox="1"/>
          <p:nvPr/>
        </p:nvSpPr>
        <p:spPr>
          <a:xfrm>
            <a:off x="5467928" y="1922717"/>
            <a:ext cx="6442491" cy="2159566"/>
          </a:xfrm>
          <a:prstGeom prst="rect">
            <a:avLst/>
          </a:prstGeom>
          <a:noFill/>
        </p:spPr>
        <p:txBody>
          <a:bodyPr wrap="square">
            <a:spAutoFit/>
          </a:bodyPr>
          <a:lstStyle/>
          <a:p>
            <a:pPr marR="0" lvl="0" algn="l" defTabSz="914400" rtl="0" eaLnBrk="1" fontAlgn="auto" latinLnBrk="0" hangingPunct="1">
              <a:lnSpc>
                <a:spcPct val="90000"/>
              </a:lnSpc>
              <a:spcBef>
                <a:spcPts val="1000"/>
              </a:spcBef>
              <a:spcAft>
                <a:spcPts val="0"/>
              </a:spcAft>
              <a:buClr>
                <a:srgbClr val="0070BA"/>
              </a:buClr>
              <a:buSzTx/>
              <a:tabLst/>
              <a:defRPr/>
            </a:pPr>
            <a:r>
              <a:rPr kumimoji="0" lang="en-US" sz="2000" b="0" i="0" u="none" strike="noStrike" kern="1200" cap="none" spc="60" normalizeH="0" baseline="0" noProof="0" dirty="0">
                <a:ln>
                  <a:noFill/>
                </a:ln>
                <a:solidFill>
                  <a:schemeClr val="accent2">
                    <a:lumMod val="75000"/>
                  </a:schemeClr>
                </a:solidFill>
                <a:effectLst/>
                <a:uLnTx/>
                <a:uFillTx/>
                <a:latin typeface="Open Sans"/>
                <a:ea typeface="Open Sans"/>
                <a:cs typeface="Open Sans"/>
              </a:rPr>
              <a:t>If a household respondent says “yes” then we must introduce probing to understand why that is and select the most appropriate response option. </a:t>
            </a:r>
          </a:p>
          <a:p>
            <a:pPr marR="0" lvl="0" algn="l" defTabSz="914400" rtl="0" eaLnBrk="1" fontAlgn="auto" latinLnBrk="0" hangingPunct="1">
              <a:lnSpc>
                <a:spcPct val="90000"/>
              </a:lnSpc>
              <a:spcBef>
                <a:spcPts val="1000"/>
              </a:spcBef>
              <a:spcAft>
                <a:spcPts val="0"/>
              </a:spcAft>
              <a:buClr>
                <a:srgbClr val="0070BA"/>
              </a:buClr>
              <a:buSzTx/>
              <a:tabLst/>
              <a:defRPr/>
            </a:pPr>
            <a:r>
              <a:rPr kumimoji="0" lang="en-US" sz="2000" b="0" i="0" u="none" strike="noStrike" kern="1200" cap="none" spc="60" normalizeH="0" baseline="0" noProof="0" dirty="0">
                <a:ln>
                  <a:noFill/>
                </a:ln>
                <a:solidFill>
                  <a:schemeClr val="accent2">
                    <a:lumMod val="75000"/>
                  </a:schemeClr>
                </a:solidFill>
                <a:effectLst/>
                <a:uLnTx/>
                <a:uFillTx/>
                <a:latin typeface="Open Sans"/>
                <a:ea typeface="Open Sans"/>
                <a:cs typeface="Open Sans"/>
              </a:rPr>
              <a:t>It may be that a household has adopted a coping strategy or </a:t>
            </a:r>
            <a:r>
              <a:rPr lang="en-US" sz="2000" spc="60" dirty="0">
                <a:solidFill>
                  <a:schemeClr val="accent2">
                    <a:lumMod val="75000"/>
                  </a:schemeClr>
                </a:solidFill>
                <a:latin typeface="Open Sans"/>
                <a:ea typeface="Open Sans"/>
                <a:cs typeface="Open Sans"/>
              </a:rPr>
              <a:t>activity for some other reason unrelated to the lack of resources to access essential needs.</a:t>
            </a:r>
          </a:p>
        </p:txBody>
      </p:sp>
      <p:pic>
        <p:nvPicPr>
          <p:cNvPr id="1028" name="Picture 4">
            <a:extLst>
              <a:ext uri="{FF2B5EF4-FFF2-40B4-BE49-F238E27FC236}">
                <a16:creationId xmlns:a16="http://schemas.microsoft.com/office/drawing/2014/main" id="{D28E44E9-236F-B0C1-5E61-8DBB3677D6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4218" y="410687"/>
            <a:ext cx="1824237" cy="1206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6271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6809" y="1378973"/>
            <a:ext cx="11052000" cy="4100053"/>
          </a:xfrm>
        </p:spPr>
        <p:txBody>
          <a:bodyPr vert="horz" lIns="91440" tIns="45720" rIns="91440" bIns="45720" rtlCol="0" anchor="t">
            <a:noAutofit/>
          </a:bodyPr>
          <a:lstStyle/>
          <a:p>
            <a:pPr marL="0" indent="0">
              <a:lnSpc>
                <a:spcPts val="2700"/>
              </a:lnSpc>
              <a:buNone/>
            </a:pPr>
            <a:endParaRPr lang="en-US" sz="1800">
              <a:solidFill>
                <a:srgbClr val="000000"/>
              </a:solidFill>
              <a:latin typeface="Open Sans" panose="020B0606030504020204" pitchFamily="34" charset="0"/>
            </a:endParaRPr>
          </a:p>
          <a:p>
            <a:pPr marL="0" indent="0">
              <a:lnSpc>
                <a:spcPts val="2700"/>
              </a:lnSpc>
              <a:buNone/>
            </a:pPr>
            <a:endParaRPr lang="en-US" sz="1800" b="0" i="0">
              <a:solidFill>
                <a:srgbClr val="000000"/>
              </a:solidFill>
              <a:effectLst/>
              <a:latin typeface="Open Sans" panose="020B0606030504020204" pitchFamily="34" charset="0"/>
            </a:endParaRPr>
          </a:p>
          <a:p>
            <a:pPr marL="0" indent="0">
              <a:lnSpc>
                <a:spcPts val="2700"/>
              </a:lnSpc>
              <a:buNone/>
            </a:pPr>
            <a:r>
              <a:rPr lang="en-US" sz="2400" spc="60"/>
              <a:t>The audience of this PowerPoint can range from enumerators to RAM and </a:t>
            </a:r>
            <a:r>
              <a:rPr lang="en-US" sz="2400" spc="60" err="1"/>
              <a:t>Programme</a:t>
            </a:r>
            <a:r>
              <a:rPr lang="en-US" sz="2400" spc="60"/>
              <a:t> staff in various offices. It can also be used for the training of partners or service providers. </a:t>
            </a:r>
          </a:p>
          <a:p>
            <a:pPr marL="0" indent="0">
              <a:lnSpc>
                <a:spcPts val="2700"/>
              </a:lnSpc>
              <a:buNone/>
            </a:pPr>
            <a:endParaRPr lang="en-US" sz="2400" spc="60"/>
          </a:p>
          <a:p>
            <a:pPr marL="0" indent="0">
              <a:lnSpc>
                <a:spcPts val="2700"/>
              </a:lnSpc>
              <a:buNone/>
            </a:pPr>
            <a:r>
              <a:rPr lang="en-US" sz="2400" spc="60">
                <a:latin typeface="Open Sans"/>
                <a:ea typeface="Open Sans"/>
                <a:cs typeface="Open Sans"/>
              </a:rPr>
              <a:t>Slide sections have been inserted to assist in the selection of relevant material based on the audience. </a:t>
            </a:r>
            <a:endParaRPr lang="en-US" sz="2400" spc="60"/>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ctr"/>
            <a:r>
              <a:rPr lang="en-GB" sz="3600" b="0" kern="1400" spc="230" dirty="0">
                <a:solidFill>
                  <a:schemeClr val="tx1"/>
                </a:solidFill>
                <a:latin typeface="Open Sans ExtraBold" panose="020B0906030804020204" pitchFamily="34" charset="0"/>
              </a:rPr>
              <a:t>AUDIENCE  </a:t>
            </a:r>
          </a:p>
        </p:txBody>
      </p:sp>
      <p:pic>
        <p:nvPicPr>
          <p:cNvPr id="4" name="Picture 3">
            <a:extLst>
              <a:ext uri="{FF2B5EF4-FFF2-40B4-BE49-F238E27FC236}">
                <a16:creationId xmlns:a16="http://schemas.microsoft.com/office/drawing/2014/main" id="{96F6D793-2DCB-450E-AD60-167FC01744C9}"/>
              </a:ext>
            </a:extLst>
          </p:cNvPr>
          <p:cNvPicPr>
            <a:picLocks noChangeAspect="1"/>
          </p:cNvPicPr>
          <p:nvPr/>
        </p:nvPicPr>
        <p:blipFill>
          <a:blip r:embed="rId3"/>
          <a:stretch>
            <a:fillRect/>
          </a:stretch>
        </p:blipFill>
        <p:spPr>
          <a:xfrm>
            <a:off x="419100" y="5732009"/>
            <a:ext cx="2209800" cy="819150"/>
          </a:xfrm>
          <a:prstGeom prst="rect">
            <a:avLst/>
          </a:prstGeom>
        </p:spPr>
      </p:pic>
      <p:sp>
        <p:nvSpPr>
          <p:cNvPr id="9" name="Freeform: Shape 8">
            <a:extLst>
              <a:ext uri="{FF2B5EF4-FFF2-40B4-BE49-F238E27FC236}">
                <a16:creationId xmlns:a16="http://schemas.microsoft.com/office/drawing/2014/main" id="{E68965B7-67CF-493A-86E5-0E0A91FC6230}"/>
              </a:ext>
            </a:extLst>
          </p:cNvPr>
          <p:cNvSpPr/>
          <p:nvPr/>
        </p:nvSpPr>
        <p:spPr>
          <a:xfrm>
            <a:off x="9800203" y="5286403"/>
            <a:ext cx="916236" cy="916186"/>
          </a:xfrm>
          <a:custGeom>
            <a:avLst/>
            <a:gdLst>
              <a:gd name="connsiteX0" fmla="*/ 734002 w 916236"/>
              <a:gd name="connsiteY0" fmla="*/ 614878 h 916186"/>
              <a:gd name="connsiteX1" fmla="*/ 633933 w 916236"/>
              <a:gd name="connsiteY1" fmla="*/ 613048 h 916186"/>
              <a:gd name="connsiteX2" fmla="*/ 589566 w 916236"/>
              <a:gd name="connsiteY2" fmla="*/ 568696 h 916186"/>
              <a:gd name="connsiteX3" fmla="*/ 568696 w 916236"/>
              <a:gd name="connsiteY3" fmla="*/ 89196 h 916186"/>
              <a:gd name="connsiteX4" fmla="*/ 89196 w 916236"/>
              <a:gd name="connsiteY4" fmla="*/ 110065 h 916186"/>
              <a:gd name="connsiteX5" fmla="*/ 110065 w 916236"/>
              <a:gd name="connsiteY5" fmla="*/ 589566 h 916186"/>
              <a:gd name="connsiteX6" fmla="*/ 568696 w 916236"/>
              <a:gd name="connsiteY6" fmla="*/ 589566 h 916186"/>
              <a:gd name="connsiteX7" fmla="*/ 612974 w 916236"/>
              <a:gd name="connsiteY7" fmla="*/ 633844 h 916186"/>
              <a:gd name="connsiteX8" fmla="*/ 595750 w 916236"/>
              <a:gd name="connsiteY8" fmla="*/ 678359 h 916186"/>
              <a:gd name="connsiteX9" fmla="*/ 614834 w 916236"/>
              <a:gd name="connsiteY9" fmla="*/ 733662 h 916186"/>
              <a:gd name="connsiteX10" fmla="*/ 777601 w 916236"/>
              <a:gd name="connsiteY10" fmla="*/ 896695 h 916186"/>
              <a:gd name="connsiteX11" fmla="*/ 826263 w 916236"/>
              <a:gd name="connsiteY11" fmla="*/ 916178 h 916186"/>
              <a:gd name="connsiteX12" fmla="*/ 915824 w 916236"/>
              <a:gd name="connsiteY12" fmla="*/ 833274 h 916186"/>
              <a:gd name="connsiteX13" fmla="*/ 896740 w 916236"/>
              <a:gd name="connsiteY13" fmla="*/ 777956 h 916186"/>
              <a:gd name="connsiteX14" fmla="*/ 121249 w 916236"/>
              <a:gd name="connsiteY14" fmla="*/ 558792 h 916186"/>
              <a:gd name="connsiteX15" fmla="*/ 121253 w 916236"/>
              <a:gd name="connsiteY15" fmla="*/ 121253 h 916186"/>
              <a:gd name="connsiteX16" fmla="*/ 558792 w 916236"/>
              <a:gd name="connsiteY16" fmla="*/ 121256 h 916186"/>
              <a:gd name="connsiteX17" fmla="*/ 558792 w 916236"/>
              <a:gd name="connsiteY17" fmla="*/ 558792 h 916186"/>
              <a:gd name="connsiteX18" fmla="*/ 124205 w 916236"/>
              <a:gd name="connsiteY18" fmla="*/ 561734 h 916186"/>
              <a:gd name="connsiteX19" fmla="*/ 121249 w 916236"/>
              <a:gd name="connsiteY19" fmla="*/ 558778 h 916186"/>
              <a:gd name="connsiteX20" fmla="*/ 868077 w 916236"/>
              <a:gd name="connsiteY20" fmla="*/ 868239 h 916186"/>
              <a:gd name="connsiteX21" fmla="*/ 798501 w 916236"/>
              <a:gd name="connsiteY21" fmla="*/ 875855 h 916186"/>
              <a:gd name="connsiteX22" fmla="*/ 635763 w 916236"/>
              <a:gd name="connsiteY22" fmla="*/ 712822 h 916186"/>
              <a:gd name="connsiteX23" fmla="*/ 625195 w 916236"/>
              <a:gd name="connsiteY23" fmla="*/ 680912 h 916186"/>
              <a:gd name="connsiteX24" fmla="*/ 643541 w 916236"/>
              <a:gd name="connsiteY24" fmla="*/ 643335 h 916186"/>
              <a:gd name="connsiteX25" fmla="*/ 685296 w 916236"/>
              <a:gd name="connsiteY25" fmla="*/ 624871 h 916186"/>
              <a:gd name="connsiteX26" fmla="*/ 713102 w 916236"/>
              <a:gd name="connsiteY26" fmla="*/ 635748 h 916186"/>
              <a:gd name="connsiteX27" fmla="*/ 875840 w 916236"/>
              <a:gd name="connsiteY27" fmla="*/ 798737 h 916186"/>
              <a:gd name="connsiteX28" fmla="*/ 886408 w 916236"/>
              <a:gd name="connsiteY28" fmla="*/ 830662 h 916186"/>
              <a:gd name="connsiteX29" fmla="*/ 868062 w 916236"/>
              <a:gd name="connsiteY29" fmla="*/ 868224 h 91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6236" h="916186">
                <a:moveTo>
                  <a:pt x="734002" y="614878"/>
                </a:moveTo>
                <a:cubicBezTo>
                  <a:pt x="705637" y="589736"/>
                  <a:pt x="663198" y="588959"/>
                  <a:pt x="633933" y="613048"/>
                </a:cubicBezTo>
                <a:lnTo>
                  <a:pt x="589566" y="568696"/>
                </a:lnTo>
                <a:cubicBezTo>
                  <a:pt x="716214" y="430523"/>
                  <a:pt x="706870" y="215843"/>
                  <a:pt x="568696" y="89196"/>
                </a:cubicBezTo>
                <a:cubicBezTo>
                  <a:pt x="430523" y="-37451"/>
                  <a:pt x="215843" y="-28108"/>
                  <a:pt x="89196" y="110065"/>
                </a:cubicBezTo>
                <a:cubicBezTo>
                  <a:pt x="-37451" y="248239"/>
                  <a:pt x="-28108" y="462918"/>
                  <a:pt x="110065" y="589566"/>
                </a:cubicBezTo>
                <a:cubicBezTo>
                  <a:pt x="239814" y="708492"/>
                  <a:pt x="438947" y="708492"/>
                  <a:pt x="568696" y="589566"/>
                </a:cubicBezTo>
                <a:lnTo>
                  <a:pt x="612974" y="633844"/>
                </a:lnTo>
                <a:cubicBezTo>
                  <a:pt x="603255" y="646819"/>
                  <a:pt x="597295" y="662221"/>
                  <a:pt x="595750" y="678359"/>
                </a:cubicBezTo>
                <a:cubicBezTo>
                  <a:pt x="593499" y="698722"/>
                  <a:pt x="600504" y="719021"/>
                  <a:pt x="614834" y="733662"/>
                </a:cubicBezTo>
                <a:lnTo>
                  <a:pt x="777601" y="896695"/>
                </a:lnTo>
                <a:cubicBezTo>
                  <a:pt x="790554" y="909450"/>
                  <a:pt x="808087" y="916470"/>
                  <a:pt x="826263" y="916178"/>
                </a:cubicBezTo>
                <a:cubicBezTo>
                  <a:pt x="872612" y="914742"/>
                  <a:pt x="910819" y="879375"/>
                  <a:pt x="915824" y="833274"/>
                </a:cubicBezTo>
                <a:cubicBezTo>
                  <a:pt x="918070" y="812907"/>
                  <a:pt x="911067" y="792606"/>
                  <a:pt x="896740" y="777956"/>
                </a:cubicBezTo>
                <a:close/>
                <a:moveTo>
                  <a:pt x="121249" y="558792"/>
                </a:moveTo>
                <a:cubicBezTo>
                  <a:pt x="426" y="437969"/>
                  <a:pt x="428" y="242075"/>
                  <a:pt x="121253" y="121253"/>
                </a:cubicBezTo>
                <a:cubicBezTo>
                  <a:pt x="242077" y="431"/>
                  <a:pt x="437970" y="432"/>
                  <a:pt x="558792" y="121256"/>
                </a:cubicBezTo>
                <a:cubicBezTo>
                  <a:pt x="679613" y="242080"/>
                  <a:pt x="679613" y="437970"/>
                  <a:pt x="558792" y="558792"/>
                </a:cubicBezTo>
                <a:cubicBezTo>
                  <a:pt x="439597" y="679613"/>
                  <a:pt x="245026" y="680930"/>
                  <a:pt x="124205" y="561734"/>
                </a:cubicBezTo>
                <a:cubicBezTo>
                  <a:pt x="123213" y="560755"/>
                  <a:pt x="122227" y="559770"/>
                  <a:pt x="121249" y="558778"/>
                </a:cubicBezTo>
                <a:close/>
                <a:moveTo>
                  <a:pt x="868077" y="868239"/>
                </a:moveTo>
                <a:cubicBezTo>
                  <a:pt x="846749" y="889507"/>
                  <a:pt x="815533" y="892932"/>
                  <a:pt x="798501" y="875855"/>
                </a:cubicBezTo>
                <a:lnTo>
                  <a:pt x="635763" y="712822"/>
                </a:lnTo>
                <a:cubicBezTo>
                  <a:pt x="627648" y="704300"/>
                  <a:pt x="623771" y="692594"/>
                  <a:pt x="625195" y="680912"/>
                </a:cubicBezTo>
                <a:cubicBezTo>
                  <a:pt x="626707" y="666621"/>
                  <a:pt x="633202" y="653316"/>
                  <a:pt x="643541" y="643335"/>
                </a:cubicBezTo>
                <a:cubicBezTo>
                  <a:pt x="654515" y="631964"/>
                  <a:pt x="669500" y="625337"/>
                  <a:pt x="685296" y="624871"/>
                </a:cubicBezTo>
                <a:cubicBezTo>
                  <a:pt x="695649" y="624611"/>
                  <a:pt x="705673" y="628531"/>
                  <a:pt x="713102" y="635748"/>
                </a:cubicBezTo>
                <a:lnTo>
                  <a:pt x="875840" y="798737"/>
                </a:lnTo>
                <a:cubicBezTo>
                  <a:pt x="883962" y="807262"/>
                  <a:pt x="887840" y="818975"/>
                  <a:pt x="886408" y="830662"/>
                </a:cubicBezTo>
                <a:cubicBezTo>
                  <a:pt x="884902" y="844952"/>
                  <a:pt x="878407" y="858251"/>
                  <a:pt x="868062" y="868224"/>
                </a:cubicBezTo>
                <a:close/>
              </a:path>
            </a:pathLst>
          </a:custGeom>
          <a:solidFill>
            <a:schemeClr val="accent2">
              <a:lumMod val="75000"/>
            </a:schemeClr>
          </a:solidFill>
          <a:ln w="14684"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8DF09439-060A-4E51-880B-67F80F4D50BB}"/>
              </a:ext>
            </a:extLst>
          </p:cNvPr>
          <p:cNvSpPr/>
          <p:nvPr/>
        </p:nvSpPr>
        <p:spPr>
          <a:xfrm>
            <a:off x="9993183" y="5420330"/>
            <a:ext cx="295188" cy="295188"/>
          </a:xfrm>
          <a:custGeom>
            <a:avLst/>
            <a:gdLst>
              <a:gd name="connsiteX0" fmla="*/ 147594 w 295188"/>
              <a:gd name="connsiteY0" fmla="*/ 295189 h 295188"/>
              <a:gd name="connsiteX1" fmla="*/ 295189 w 295188"/>
              <a:gd name="connsiteY1" fmla="*/ 147594 h 295188"/>
              <a:gd name="connsiteX2" fmla="*/ 147594 w 295188"/>
              <a:gd name="connsiteY2" fmla="*/ 0 h 295188"/>
              <a:gd name="connsiteX3" fmla="*/ 0 w 295188"/>
              <a:gd name="connsiteY3" fmla="*/ 147594 h 295188"/>
              <a:gd name="connsiteX4" fmla="*/ 147594 w 295188"/>
              <a:gd name="connsiteY4" fmla="*/ 295189 h 295188"/>
              <a:gd name="connsiteX5" fmla="*/ 147594 w 295188"/>
              <a:gd name="connsiteY5" fmla="*/ 29519 h 295188"/>
              <a:gd name="connsiteX6" fmla="*/ 265670 w 295188"/>
              <a:gd name="connsiteY6" fmla="*/ 147594 h 295188"/>
              <a:gd name="connsiteX7" fmla="*/ 147594 w 295188"/>
              <a:gd name="connsiteY7" fmla="*/ 265670 h 295188"/>
              <a:gd name="connsiteX8" fmla="*/ 29519 w 295188"/>
              <a:gd name="connsiteY8" fmla="*/ 147594 h 295188"/>
              <a:gd name="connsiteX9" fmla="*/ 147594 w 295188"/>
              <a:gd name="connsiteY9" fmla="*/ 29519 h 295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188" h="295188">
                <a:moveTo>
                  <a:pt x="147594" y="295189"/>
                </a:moveTo>
                <a:cubicBezTo>
                  <a:pt x="229108" y="295189"/>
                  <a:pt x="295189" y="229108"/>
                  <a:pt x="295189" y="147594"/>
                </a:cubicBezTo>
                <a:cubicBezTo>
                  <a:pt x="295189" y="66081"/>
                  <a:pt x="229108" y="0"/>
                  <a:pt x="147594" y="0"/>
                </a:cubicBezTo>
                <a:cubicBezTo>
                  <a:pt x="66081" y="0"/>
                  <a:pt x="0" y="66081"/>
                  <a:pt x="0" y="147594"/>
                </a:cubicBezTo>
                <a:cubicBezTo>
                  <a:pt x="0" y="229108"/>
                  <a:pt x="66081" y="295189"/>
                  <a:pt x="147594" y="295189"/>
                </a:cubicBezTo>
                <a:close/>
                <a:moveTo>
                  <a:pt x="147594" y="29519"/>
                </a:moveTo>
                <a:cubicBezTo>
                  <a:pt x="212806" y="29519"/>
                  <a:pt x="265670" y="82383"/>
                  <a:pt x="265670" y="147594"/>
                </a:cubicBezTo>
                <a:cubicBezTo>
                  <a:pt x="265670" y="212806"/>
                  <a:pt x="212806" y="265670"/>
                  <a:pt x="147594" y="265670"/>
                </a:cubicBezTo>
                <a:cubicBezTo>
                  <a:pt x="82383" y="265670"/>
                  <a:pt x="29519" y="212806"/>
                  <a:pt x="29519" y="147594"/>
                </a:cubicBezTo>
                <a:cubicBezTo>
                  <a:pt x="29576" y="82406"/>
                  <a:pt x="82406" y="29576"/>
                  <a:pt x="147594" y="29519"/>
                </a:cubicBezTo>
                <a:close/>
              </a:path>
            </a:pathLst>
          </a:custGeom>
          <a:solidFill>
            <a:srgbClr val="000000"/>
          </a:solidFill>
          <a:ln w="14684"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A711A333-FB7A-48ED-BFC4-6DAF691EEDC7}"/>
              </a:ext>
            </a:extLst>
          </p:cNvPr>
          <p:cNvSpPr/>
          <p:nvPr/>
        </p:nvSpPr>
        <p:spPr>
          <a:xfrm>
            <a:off x="9920861" y="5745037"/>
            <a:ext cx="439831" cy="77900"/>
          </a:xfrm>
          <a:custGeom>
            <a:avLst/>
            <a:gdLst>
              <a:gd name="connsiteX0" fmla="*/ 352013 w 439831"/>
              <a:gd name="connsiteY0" fmla="*/ 19999 h 77900"/>
              <a:gd name="connsiteX1" fmla="*/ 219916 w 439831"/>
              <a:gd name="connsiteY1" fmla="*/ 0 h 77900"/>
              <a:gd name="connsiteX2" fmla="*/ 0 w 439831"/>
              <a:gd name="connsiteY2" fmla="*/ 54935 h 77900"/>
              <a:gd name="connsiteX3" fmla="*/ 20206 w 439831"/>
              <a:gd name="connsiteY3" fmla="*/ 77900 h 77900"/>
              <a:gd name="connsiteX4" fmla="*/ 219916 w 439831"/>
              <a:gd name="connsiteY4" fmla="*/ 29519 h 77900"/>
              <a:gd name="connsiteX5" fmla="*/ 343718 w 439831"/>
              <a:gd name="connsiteY5" fmla="*/ 48322 h 77900"/>
              <a:gd name="connsiteX6" fmla="*/ 419700 w 439831"/>
              <a:gd name="connsiteY6" fmla="*/ 76572 h 77900"/>
              <a:gd name="connsiteX7" fmla="*/ 439832 w 439831"/>
              <a:gd name="connsiteY7" fmla="*/ 53488 h 77900"/>
              <a:gd name="connsiteX8" fmla="*/ 352013 w 439831"/>
              <a:gd name="connsiteY8" fmla="*/ 19999 h 77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9831" h="77900">
                <a:moveTo>
                  <a:pt x="352013" y="19999"/>
                </a:moveTo>
                <a:cubicBezTo>
                  <a:pt x="309210" y="6845"/>
                  <a:pt x="264695" y="106"/>
                  <a:pt x="219916" y="0"/>
                </a:cubicBezTo>
                <a:cubicBezTo>
                  <a:pt x="143376" y="1272"/>
                  <a:pt x="68147" y="20065"/>
                  <a:pt x="0" y="54935"/>
                </a:cubicBezTo>
                <a:cubicBezTo>
                  <a:pt x="6319" y="62946"/>
                  <a:pt x="13064" y="70612"/>
                  <a:pt x="20206" y="77900"/>
                </a:cubicBezTo>
                <a:cubicBezTo>
                  <a:pt x="82387" y="47226"/>
                  <a:pt x="150591" y="30703"/>
                  <a:pt x="219916" y="29519"/>
                </a:cubicBezTo>
                <a:cubicBezTo>
                  <a:pt x="261886" y="29640"/>
                  <a:pt x="303605" y="35978"/>
                  <a:pt x="343718" y="48322"/>
                </a:cubicBezTo>
                <a:cubicBezTo>
                  <a:pt x="369755" y="55705"/>
                  <a:pt x="395164" y="65151"/>
                  <a:pt x="419700" y="76572"/>
                </a:cubicBezTo>
                <a:cubicBezTo>
                  <a:pt x="426824" y="69248"/>
                  <a:pt x="433544" y="61542"/>
                  <a:pt x="439832" y="53488"/>
                </a:cubicBezTo>
                <a:cubicBezTo>
                  <a:pt x="411613" y="39735"/>
                  <a:pt x="382224" y="28529"/>
                  <a:pt x="352013" y="19999"/>
                </a:cubicBezTo>
                <a:close/>
              </a:path>
            </a:pathLst>
          </a:custGeom>
          <a:solidFill>
            <a:srgbClr val="000000"/>
          </a:solidFill>
          <a:ln w="14684"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F9991D15-9EBC-476C-BB05-5E4B8F7C59C5}"/>
              </a:ext>
            </a:extLst>
          </p:cNvPr>
          <p:cNvSpPr/>
          <p:nvPr/>
        </p:nvSpPr>
        <p:spPr>
          <a:xfrm>
            <a:off x="10416779" y="5335257"/>
            <a:ext cx="211813" cy="263012"/>
          </a:xfrm>
          <a:custGeom>
            <a:avLst/>
            <a:gdLst>
              <a:gd name="connsiteX0" fmla="*/ 78225 w 211813"/>
              <a:gd name="connsiteY0" fmla="*/ 29681 h 263012"/>
              <a:gd name="connsiteX1" fmla="*/ 181125 w 211813"/>
              <a:gd name="connsiteY1" fmla="*/ 133410 h 263012"/>
              <a:gd name="connsiteX2" fmla="*/ 102327 w 211813"/>
              <a:gd name="connsiteY2" fmla="*/ 233361 h 263012"/>
              <a:gd name="connsiteX3" fmla="*/ 105515 w 211813"/>
              <a:gd name="connsiteY3" fmla="*/ 263013 h 263012"/>
              <a:gd name="connsiteX4" fmla="*/ 209105 w 211813"/>
              <a:gd name="connsiteY4" fmla="*/ 106297 h 263012"/>
              <a:gd name="connsiteX5" fmla="*/ 52389 w 211813"/>
              <a:gd name="connsiteY5" fmla="*/ 2709 h 263012"/>
              <a:gd name="connsiteX6" fmla="*/ 0 w 211813"/>
              <a:gd name="connsiteY6" fmla="*/ 26035 h 263012"/>
              <a:gd name="connsiteX7" fmla="*/ 19689 w 211813"/>
              <a:gd name="connsiteY7" fmla="*/ 48027 h 263012"/>
              <a:gd name="connsiteX8" fmla="*/ 78225 w 211813"/>
              <a:gd name="connsiteY8" fmla="*/ 29681 h 26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813" h="263012">
                <a:moveTo>
                  <a:pt x="78225" y="29681"/>
                </a:moveTo>
                <a:cubicBezTo>
                  <a:pt x="135285" y="29910"/>
                  <a:pt x="181355" y="76352"/>
                  <a:pt x="181125" y="133410"/>
                </a:cubicBezTo>
                <a:cubicBezTo>
                  <a:pt x="180935" y="180872"/>
                  <a:pt x="148433" y="222098"/>
                  <a:pt x="102327" y="233361"/>
                </a:cubicBezTo>
                <a:cubicBezTo>
                  <a:pt x="103803" y="243147"/>
                  <a:pt x="104792" y="253050"/>
                  <a:pt x="105515" y="263013"/>
                </a:cubicBezTo>
                <a:cubicBezTo>
                  <a:pt x="177397" y="248342"/>
                  <a:pt x="223774" y="178179"/>
                  <a:pt x="209105" y="106297"/>
                </a:cubicBezTo>
                <a:cubicBezTo>
                  <a:pt x="194434" y="34417"/>
                  <a:pt x="124270" y="-11962"/>
                  <a:pt x="52389" y="2709"/>
                </a:cubicBezTo>
                <a:cubicBezTo>
                  <a:pt x="33436" y="6578"/>
                  <a:pt x="15556" y="14538"/>
                  <a:pt x="0" y="26035"/>
                </a:cubicBezTo>
                <a:cubicBezTo>
                  <a:pt x="6848" y="33164"/>
                  <a:pt x="13461" y="40470"/>
                  <a:pt x="19689" y="48027"/>
                </a:cubicBezTo>
                <a:cubicBezTo>
                  <a:pt x="36866" y="36070"/>
                  <a:pt x="57296" y="29667"/>
                  <a:pt x="78225" y="29681"/>
                </a:cubicBezTo>
                <a:close/>
              </a:path>
            </a:pathLst>
          </a:custGeom>
          <a:solidFill>
            <a:srgbClr val="000000"/>
          </a:solidFill>
          <a:ln w="14684"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0115F23A-02E3-4A00-9367-0A05E916AD56}"/>
              </a:ext>
            </a:extLst>
          </p:cNvPr>
          <p:cNvSpPr/>
          <p:nvPr/>
        </p:nvSpPr>
        <p:spPr>
          <a:xfrm>
            <a:off x="10520626" y="5642858"/>
            <a:ext cx="240047" cy="264533"/>
          </a:xfrm>
          <a:custGeom>
            <a:avLst/>
            <a:gdLst>
              <a:gd name="connsiteX0" fmla="*/ 209540 w 240047"/>
              <a:gd name="connsiteY0" fmla="*/ 77487 h 264533"/>
              <a:gd name="connsiteX1" fmla="*/ 82122 w 240047"/>
              <a:gd name="connsiteY1" fmla="*/ 15173 h 264533"/>
              <a:gd name="connsiteX2" fmla="*/ 2421 w 240047"/>
              <a:gd name="connsiteY2" fmla="*/ 0 h 264533"/>
              <a:gd name="connsiteX3" fmla="*/ 0 w 240047"/>
              <a:gd name="connsiteY3" fmla="*/ 29416 h 264533"/>
              <a:gd name="connsiteX4" fmla="*/ 73797 w 240047"/>
              <a:gd name="connsiteY4" fmla="*/ 43496 h 264533"/>
              <a:gd name="connsiteX5" fmla="*/ 190943 w 240047"/>
              <a:gd name="connsiteY5" fmla="*/ 100438 h 264533"/>
              <a:gd name="connsiteX6" fmla="*/ 210529 w 240047"/>
              <a:gd name="connsiteY6" fmla="*/ 139078 h 264533"/>
              <a:gd name="connsiteX7" fmla="*/ 210529 w 240047"/>
              <a:gd name="connsiteY7" fmla="*/ 264534 h 264533"/>
              <a:gd name="connsiteX8" fmla="*/ 240048 w 240047"/>
              <a:gd name="connsiteY8" fmla="*/ 264534 h 264533"/>
              <a:gd name="connsiteX9" fmla="*/ 240048 w 240047"/>
              <a:gd name="connsiteY9" fmla="*/ 139078 h 264533"/>
              <a:gd name="connsiteX10" fmla="*/ 209540 w 240047"/>
              <a:gd name="connsiteY10" fmla="*/ 77487 h 264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0047" h="264533">
                <a:moveTo>
                  <a:pt x="209540" y="77487"/>
                </a:moveTo>
                <a:cubicBezTo>
                  <a:pt x="171711" y="48324"/>
                  <a:pt x="128366" y="27126"/>
                  <a:pt x="82122" y="15173"/>
                </a:cubicBezTo>
                <a:cubicBezTo>
                  <a:pt x="56176" y="7270"/>
                  <a:pt x="29455" y="2184"/>
                  <a:pt x="2421" y="0"/>
                </a:cubicBezTo>
                <a:cubicBezTo>
                  <a:pt x="2007" y="9889"/>
                  <a:pt x="1166" y="19689"/>
                  <a:pt x="0" y="29416"/>
                </a:cubicBezTo>
                <a:cubicBezTo>
                  <a:pt x="25032" y="31454"/>
                  <a:pt x="49773" y="36174"/>
                  <a:pt x="73797" y="43496"/>
                </a:cubicBezTo>
                <a:cubicBezTo>
                  <a:pt x="116287" y="54381"/>
                  <a:pt x="156134" y="73750"/>
                  <a:pt x="190943" y="100438"/>
                </a:cubicBezTo>
                <a:cubicBezTo>
                  <a:pt x="202944" y="109722"/>
                  <a:pt x="210136" y="123910"/>
                  <a:pt x="210529" y="139078"/>
                </a:cubicBezTo>
                <a:lnTo>
                  <a:pt x="210529" y="264534"/>
                </a:lnTo>
                <a:lnTo>
                  <a:pt x="240048" y="264534"/>
                </a:lnTo>
                <a:lnTo>
                  <a:pt x="240048" y="139078"/>
                </a:lnTo>
                <a:cubicBezTo>
                  <a:pt x="239640" y="115009"/>
                  <a:pt x="228441" y="92396"/>
                  <a:pt x="209540" y="77487"/>
                </a:cubicBezTo>
                <a:close/>
              </a:path>
            </a:pathLst>
          </a:custGeom>
          <a:solidFill>
            <a:srgbClr val="000000"/>
          </a:solidFill>
          <a:ln w="14684"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D12A5063-502D-470D-9B82-20F1AC365101}"/>
              </a:ext>
            </a:extLst>
          </p:cNvPr>
          <p:cNvSpPr/>
          <p:nvPr/>
        </p:nvSpPr>
        <p:spPr>
          <a:xfrm>
            <a:off x="9653737" y="5335667"/>
            <a:ext cx="210433" cy="262365"/>
          </a:xfrm>
          <a:custGeom>
            <a:avLst/>
            <a:gdLst>
              <a:gd name="connsiteX0" fmla="*/ 132814 w 210433"/>
              <a:gd name="connsiteY0" fmla="*/ 29270 h 262365"/>
              <a:gd name="connsiteX1" fmla="*/ 190671 w 210433"/>
              <a:gd name="connsiteY1" fmla="*/ 47158 h 262365"/>
              <a:gd name="connsiteX2" fmla="*/ 210434 w 210433"/>
              <a:gd name="connsiteY2" fmla="*/ 25152 h 262365"/>
              <a:gd name="connsiteX3" fmla="*/ 25151 w 210433"/>
              <a:gd name="connsiteY3" fmla="*/ 54990 h 262365"/>
              <a:gd name="connsiteX4" fmla="*/ 54990 w 210433"/>
              <a:gd name="connsiteY4" fmla="*/ 240272 h 262365"/>
              <a:gd name="connsiteX5" fmla="*/ 104431 w 210433"/>
              <a:gd name="connsiteY5" fmla="*/ 262366 h 262365"/>
              <a:gd name="connsiteX6" fmla="*/ 107649 w 210433"/>
              <a:gd name="connsiteY6" fmla="*/ 232729 h 262365"/>
              <a:gd name="connsiteX7" fmla="*/ 32914 w 210433"/>
              <a:gd name="connsiteY7" fmla="*/ 107178 h 262365"/>
              <a:gd name="connsiteX8" fmla="*/ 132814 w 210433"/>
              <a:gd name="connsiteY8" fmla="*/ 29270 h 262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433" h="262365">
                <a:moveTo>
                  <a:pt x="132814" y="29270"/>
                </a:moveTo>
                <a:cubicBezTo>
                  <a:pt x="153461" y="29267"/>
                  <a:pt x="173628" y="35503"/>
                  <a:pt x="190671" y="47158"/>
                </a:cubicBezTo>
                <a:cubicBezTo>
                  <a:pt x="196914" y="39587"/>
                  <a:pt x="203556" y="32281"/>
                  <a:pt x="210434" y="25152"/>
                </a:cubicBezTo>
                <a:cubicBezTo>
                  <a:pt x="151030" y="-17773"/>
                  <a:pt x="68076" y="-4414"/>
                  <a:pt x="25151" y="54990"/>
                </a:cubicBezTo>
                <a:cubicBezTo>
                  <a:pt x="-17772" y="114394"/>
                  <a:pt x="-4414" y="197348"/>
                  <a:pt x="54990" y="240272"/>
                </a:cubicBezTo>
                <a:cubicBezTo>
                  <a:pt x="69776" y="250957"/>
                  <a:pt x="86608" y="258478"/>
                  <a:pt x="104431" y="262366"/>
                </a:cubicBezTo>
                <a:cubicBezTo>
                  <a:pt x="105155" y="252418"/>
                  <a:pt x="106173" y="242529"/>
                  <a:pt x="107649" y="232729"/>
                </a:cubicBezTo>
                <a:cubicBezTo>
                  <a:pt x="52341" y="218697"/>
                  <a:pt x="18881" y="162486"/>
                  <a:pt x="32914" y="107178"/>
                </a:cubicBezTo>
                <a:cubicBezTo>
                  <a:pt x="44517" y="61444"/>
                  <a:pt x="85631" y="29381"/>
                  <a:pt x="132814" y="29270"/>
                </a:cubicBezTo>
                <a:close/>
              </a:path>
            </a:pathLst>
          </a:custGeom>
          <a:solidFill>
            <a:srgbClr val="000000"/>
          </a:solidFill>
          <a:ln w="14684"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1A37B81B-BB43-4045-9EAD-C37C67C33E79}"/>
              </a:ext>
            </a:extLst>
          </p:cNvPr>
          <p:cNvSpPr/>
          <p:nvPr/>
        </p:nvSpPr>
        <p:spPr>
          <a:xfrm>
            <a:off x="9520880" y="5643227"/>
            <a:ext cx="238999" cy="264164"/>
          </a:xfrm>
          <a:custGeom>
            <a:avLst/>
            <a:gdLst>
              <a:gd name="connsiteX0" fmla="*/ 158103 w 238999"/>
              <a:gd name="connsiteY0" fmla="*/ 14730 h 264164"/>
              <a:gd name="connsiteX1" fmla="*/ 30641 w 238999"/>
              <a:gd name="connsiteY1" fmla="*/ 77015 h 264164"/>
              <a:gd name="connsiteX2" fmla="*/ 0 w 238999"/>
              <a:gd name="connsiteY2" fmla="*/ 138709 h 264164"/>
              <a:gd name="connsiteX3" fmla="*/ 0 w 238999"/>
              <a:gd name="connsiteY3" fmla="*/ 264165 h 264164"/>
              <a:gd name="connsiteX4" fmla="*/ 29519 w 238999"/>
              <a:gd name="connsiteY4" fmla="*/ 264165 h 264164"/>
              <a:gd name="connsiteX5" fmla="*/ 29519 w 238999"/>
              <a:gd name="connsiteY5" fmla="*/ 138709 h 264164"/>
              <a:gd name="connsiteX6" fmla="*/ 48544 w 238999"/>
              <a:gd name="connsiteY6" fmla="*/ 100482 h 264164"/>
              <a:gd name="connsiteX7" fmla="*/ 166044 w 238999"/>
              <a:gd name="connsiteY7" fmla="*/ 43186 h 264164"/>
              <a:gd name="connsiteX8" fmla="*/ 239000 w 238999"/>
              <a:gd name="connsiteY8" fmla="*/ 29401 h 264164"/>
              <a:gd name="connsiteX9" fmla="*/ 236550 w 238999"/>
              <a:gd name="connsiteY9" fmla="*/ 0 h 264164"/>
              <a:gd name="connsiteX10" fmla="*/ 158103 w 238999"/>
              <a:gd name="connsiteY10" fmla="*/ 14730 h 264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8999" h="264164">
                <a:moveTo>
                  <a:pt x="158103" y="14730"/>
                </a:moveTo>
                <a:cubicBezTo>
                  <a:pt x="112405" y="28148"/>
                  <a:pt x="69307" y="49207"/>
                  <a:pt x="30641" y="77015"/>
                </a:cubicBezTo>
                <a:cubicBezTo>
                  <a:pt x="11671" y="91928"/>
                  <a:pt x="419" y="114583"/>
                  <a:pt x="0" y="138709"/>
                </a:cubicBezTo>
                <a:lnTo>
                  <a:pt x="0" y="264165"/>
                </a:lnTo>
                <a:lnTo>
                  <a:pt x="29519" y="264165"/>
                </a:lnTo>
                <a:lnTo>
                  <a:pt x="29519" y="138709"/>
                </a:lnTo>
                <a:cubicBezTo>
                  <a:pt x="29853" y="123770"/>
                  <a:pt x="36827" y="109757"/>
                  <a:pt x="48544" y="100482"/>
                </a:cubicBezTo>
                <a:cubicBezTo>
                  <a:pt x="84210" y="74913"/>
                  <a:pt x="123934" y="55541"/>
                  <a:pt x="166044" y="43186"/>
                </a:cubicBezTo>
                <a:cubicBezTo>
                  <a:pt x="189914" y="36476"/>
                  <a:pt x="214326" y="31864"/>
                  <a:pt x="239000" y="29401"/>
                </a:cubicBezTo>
                <a:cubicBezTo>
                  <a:pt x="237834" y="19674"/>
                  <a:pt x="236978" y="9874"/>
                  <a:pt x="236550" y="0"/>
                </a:cubicBezTo>
                <a:cubicBezTo>
                  <a:pt x="210020" y="2605"/>
                  <a:pt x="183771" y="7535"/>
                  <a:pt x="158103" y="14730"/>
                </a:cubicBezTo>
                <a:close/>
              </a:path>
            </a:pathLst>
          </a:custGeom>
          <a:solidFill>
            <a:srgbClr val="000000"/>
          </a:solidFill>
          <a:ln w="14684"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DC8150CF-0D87-4666-884B-1162613858E8}"/>
              </a:ext>
            </a:extLst>
          </p:cNvPr>
          <p:cNvSpPr/>
          <p:nvPr/>
        </p:nvSpPr>
        <p:spPr>
          <a:xfrm>
            <a:off x="9875107" y="5926534"/>
            <a:ext cx="51495" cy="154354"/>
          </a:xfrm>
          <a:custGeom>
            <a:avLst/>
            <a:gdLst>
              <a:gd name="connsiteX0" fmla="*/ 0 w 51495"/>
              <a:gd name="connsiteY0" fmla="*/ 58418 h 154354"/>
              <a:gd name="connsiteX1" fmla="*/ 0 w 51495"/>
              <a:gd name="connsiteY1" fmla="*/ 154354 h 154354"/>
              <a:gd name="connsiteX2" fmla="*/ 29519 w 51495"/>
              <a:gd name="connsiteY2" fmla="*/ 154354 h 154354"/>
              <a:gd name="connsiteX3" fmla="*/ 29519 w 51495"/>
              <a:gd name="connsiteY3" fmla="*/ 58418 h 154354"/>
              <a:gd name="connsiteX4" fmla="*/ 48544 w 51495"/>
              <a:gd name="connsiteY4" fmla="*/ 20161 h 154354"/>
              <a:gd name="connsiteX5" fmla="*/ 51496 w 51495"/>
              <a:gd name="connsiteY5" fmla="*/ 18139 h 154354"/>
              <a:gd name="connsiteX6" fmla="*/ 26877 w 51495"/>
              <a:gd name="connsiteY6" fmla="*/ 0 h 154354"/>
              <a:gd name="connsiteX7" fmla="*/ 0 w 51495"/>
              <a:gd name="connsiteY7" fmla="*/ 58418 h 154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495" h="154354">
                <a:moveTo>
                  <a:pt x="0" y="58418"/>
                </a:moveTo>
                <a:lnTo>
                  <a:pt x="0" y="154354"/>
                </a:lnTo>
                <a:lnTo>
                  <a:pt x="29519" y="154354"/>
                </a:lnTo>
                <a:lnTo>
                  <a:pt x="29519" y="58418"/>
                </a:lnTo>
                <a:cubicBezTo>
                  <a:pt x="29844" y="43468"/>
                  <a:pt x="36819" y="29442"/>
                  <a:pt x="48544" y="20161"/>
                </a:cubicBezTo>
                <a:cubicBezTo>
                  <a:pt x="49503" y="19453"/>
                  <a:pt x="50595" y="18833"/>
                  <a:pt x="51496" y="18139"/>
                </a:cubicBezTo>
                <a:cubicBezTo>
                  <a:pt x="43068" y="12457"/>
                  <a:pt x="34877" y="6332"/>
                  <a:pt x="26877" y="0"/>
                </a:cubicBezTo>
                <a:cubicBezTo>
                  <a:pt x="10112" y="14835"/>
                  <a:pt x="357" y="36035"/>
                  <a:pt x="0" y="58418"/>
                </a:cubicBezTo>
                <a:close/>
              </a:path>
            </a:pathLst>
          </a:custGeom>
          <a:solidFill>
            <a:srgbClr val="000000"/>
          </a:solidFill>
          <a:ln w="14684" cap="flat">
            <a:noFill/>
            <a:prstDash val="solid"/>
            <a:miter/>
          </a:ln>
        </p:spPr>
        <p:txBody>
          <a:bodyPr rtlCol="0" anchor="ctr"/>
          <a:lstStyle/>
          <a:p>
            <a:endParaRPr lang="en-US"/>
          </a:p>
        </p:txBody>
      </p:sp>
    </p:spTree>
    <p:extLst>
      <p:ext uri="{BB962C8B-B14F-4D97-AF65-F5344CB8AC3E}">
        <p14:creationId xmlns:p14="http://schemas.microsoft.com/office/powerpoint/2010/main" val="15038527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Open Sans ExtraBold" panose="020B0906030804020204" pitchFamily="34" charset="0"/>
              </a:rPr>
              <a:t>LCS-</a:t>
            </a:r>
            <a:r>
              <a:rPr lang="en-GB" sz="3600" b="0" kern="1400" spc="230" dirty="0">
                <a:solidFill>
                  <a:schemeClr val="tx1"/>
                </a:solidFill>
                <a:highlight>
                  <a:srgbClr val="FFFFFF"/>
                </a:highlight>
                <a:latin typeface="Open Sans ExtraBold" panose="020B0906030804020204" pitchFamily="34" charset="0"/>
              </a:rPr>
              <a:t>EN </a:t>
            </a:r>
            <a:r>
              <a:rPr lang="en-GB" sz="3600" b="0" kern="1400" spc="230" dirty="0">
                <a:solidFill>
                  <a:schemeClr val="tx1"/>
                </a:solidFill>
                <a:latin typeface="Open Sans ExtraBold" panose="020B0906030804020204" pitchFamily="34" charset="0"/>
              </a:rPr>
              <a:t>MODULE: response options</a:t>
            </a:r>
          </a:p>
        </p:txBody>
      </p:sp>
      <p:sp>
        <p:nvSpPr>
          <p:cNvPr id="5" name="TextBox 4">
            <a:extLst>
              <a:ext uri="{FF2B5EF4-FFF2-40B4-BE49-F238E27FC236}">
                <a16:creationId xmlns:a16="http://schemas.microsoft.com/office/drawing/2014/main" id="{F57AC735-BE46-1F92-204E-30CE660E4BFA}"/>
              </a:ext>
            </a:extLst>
          </p:cNvPr>
          <p:cNvSpPr txBox="1"/>
          <p:nvPr/>
        </p:nvSpPr>
        <p:spPr>
          <a:xfrm>
            <a:off x="1816107" y="1818831"/>
            <a:ext cx="2975294" cy="3754874"/>
          </a:xfrm>
          <a:prstGeom prst="rect">
            <a:avLst/>
          </a:prstGeom>
          <a:noFill/>
          <a:ln w="57150">
            <a:solidFill>
              <a:schemeClr val="bg1">
                <a:lumMod val="50000"/>
              </a:schemeClr>
            </a:solidFill>
          </a:ln>
        </p:spPr>
        <p:txBody>
          <a:bodyPr wrap="square" rtlCol="0">
            <a:spAutoFit/>
          </a:bodyPr>
          <a:lstStyle/>
          <a:p>
            <a:r>
              <a:rPr lang="en-US" sz="1400" b="1" spc="60">
                <a:latin typeface="Open Sans" charset="0"/>
                <a:ea typeface="Open Sans" charset="0"/>
                <a:cs typeface="Open Sans" charset="0"/>
              </a:rPr>
              <a:t>There are </a:t>
            </a:r>
            <a:r>
              <a:rPr lang="en-US" sz="1400" b="1" u="sng" spc="60">
                <a:latin typeface="Open Sans" charset="0"/>
                <a:ea typeface="Open Sans" charset="0"/>
                <a:cs typeface="Open Sans" charset="0"/>
              </a:rPr>
              <a:t>only 4</a:t>
            </a:r>
            <a:r>
              <a:rPr lang="en-US" sz="1400" b="1" spc="60">
                <a:latin typeface="Open Sans" charset="0"/>
                <a:ea typeface="Open Sans" charset="0"/>
                <a:cs typeface="Open Sans" charset="0"/>
              </a:rPr>
              <a:t> possible standard response options for each strategy: </a:t>
            </a:r>
          </a:p>
          <a:p>
            <a:endParaRPr lang="en-US" sz="1400" spc="60">
              <a:latin typeface="Open Sans" charset="0"/>
              <a:ea typeface="Open Sans" charset="0"/>
              <a:cs typeface="Open Sans" charset="0"/>
            </a:endParaRPr>
          </a:p>
          <a:p>
            <a:r>
              <a:rPr lang="en-US" sz="1400" spc="60">
                <a:latin typeface="Open Sans" charset="0"/>
                <a:ea typeface="Open Sans" charset="0"/>
                <a:cs typeface="Open Sans" charset="0"/>
              </a:rPr>
              <a:t>10 = No because we did not need to.</a:t>
            </a:r>
          </a:p>
          <a:p>
            <a:endParaRPr lang="en-US" sz="1400" spc="60">
              <a:latin typeface="Open Sans" charset="0"/>
              <a:ea typeface="Open Sans" charset="0"/>
              <a:cs typeface="Open Sans" charset="0"/>
            </a:endParaRPr>
          </a:p>
          <a:p>
            <a:r>
              <a:rPr lang="en-US" sz="1400" spc="60">
                <a:latin typeface="Open Sans" charset="0"/>
                <a:ea typeface="Open Sans" charset="0"/>
                <a:cs typeface="Open Sans" charset="0"/>
              </a:rPr>
              <a:t>20 = No because we already sold those assets or have engaged in this activity within the last 12 months and cannot continue to do it. </a:t>
            </a:r>
          </a:p>
          <a:p>
            <a:endParaRPr lang="en-US" sz="1400" spc="60">
              <a:latin typeface="Open Sans" charset="0"/>
              <a:ea typeface="Open Sans" charset="0"/>
              <a:cs typeface="Open Sans" charset="0"/>
            </a:endParaRPr>
          </a:p>
          <a:p>
            <a:r>
              <a:rPr lang="en-US" sz="1400" spc="60">
                <a:latin typeface="Open Sans" charset="0"/>
                <a:ea typeface="Open Sans" charset="0"/>
                <a:cs typeface="Open Sans" charset="0"/>
              </a:rPr>
              <a:t>30= Yes</a:t>
            </a:r>
          </a:p>
          <a:p>
            <a:endParaRPr lang="en-US" sz="1400" spc="60">
              <a:latin typeface="Open Sans" charset="0"/>
              <a:ea typeface="Open Sans" charset="0"/>
              <a:cs typeface="Open Sans" charset="0"/>
            </a:endParaRPr>
          </a:p>
          <a:p>
            <a:r>
              <a:rPr lang="en-US" sz="1400" spc="60">
                <a:latin typeface="Open Sans" charset="0"/>
                <a:ea typeface="Open Sans" charset="0"/>
                <a:cs typeface="Open Sans" charset="0"/>
              </a:rPr>
              <a:t>9999= Not applicable (don’t have access to this strategy)</a:t>
            </a:r>
          </a:p>
        </p:txBody>
      </p:sp>
      <p:sp>
        <p:nvSpPr>
          <p:cNvPr id="2" name="TextBox 1">
            <a:extLst>
              <a:ext uri="{FF2B5EF4-FFF2-40B4-BE49-F238E27FC236}">
                <a16:creationId xmlns:a16="http://schemas.microsoft.com/office/drawing/2014/main" id="{7927E180-AB69-33EF-BC86-1B5DD6F9DF15}"/>
              </a:ext>
            </a:extLst>
          </p:cNvPr>
          <p:cNvSpPr txBox="1"/>
          <p:nvPr/>
        </p:nvSpPr>
        <p:spPr>
          <a:xfrm>
            <a:off x="6125605" y="4728310"/>
            <a:ext cx="5198379" cy="1384995"/>
          </a:xfrm>
          <a:prstGeom prst="rect">
            <a:avLst/>
          </a:prstGeom>
          <a:noFill/>
          <a:ln w="57150">
            <a:solidFill>
              <a:schemeClr val="bg1">
                <a:lumMod val="50000"/>
              </a:schemeClr>
            </a:solidFill>
          </a:ln>
        </p:spPr>
        <p:txBody>
          <a:bodyPr wrap="square" rtlCol="0">
            <a:spAutoFit/>
          </a:bodyPr>
          <a:lstStyle/>
          <a:p>
            <a:r>
              <a:rPr lang="en-US" sz="1400" spc="60" dirty="0">
                <a:latin typeface="Open Sans" charset="0"/>
                <a:ea typeface="Open Sans" charset="0"/>
                <a:cs typeface="Open Sans" charset="0"/>
              </a:rPr>
              <a:t>It means that a household is not able to rely on a coping strategy as it does not apply to them because they don’t have access to this strategy (e.g., there are no children in the household to withdraw from school), or that the household exhausted the strategy more than 12 months ago.</a:t>
            </a:r>
          </a:p>
        </p:txBody>
      </p:sp>
      <p:cxnSp>
        <p:nvCxnSpPr>
          <p:cNvPr id="9" name="Straight Arrow Connector 8">
            <a:extLst>
              <a:ext uri="{FF2B5EF4-FFF2-40B4-BE49-F238E27FC236}">
                <a16:creationId xmlns:a16="http://schemas.microsoft.com/office/drawing/2014/main" id="{5E9BA5B9-17A9-4C53-9509-91B7FF08FA56}"/>
              </a:ext>
            </a:extLst>
          </p:cNvPr>
          <p:cNvCxnSpPr/>
          <p:nvPr/>
        </p:nvCxnSpPr>
        <p:spPr>
          <a:xfrm>
            <a:off x="5158475" y="5372926"/>
            <a:ext cx="880844" cy="0"/>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245F35DA-AC29-B5A8-8207-D73CF803425C}"/>
              </a:ext>
            </a:extLst>
          </p:cNvPr>
          <p:cNvSpPr/>
          <p:nvPr/>
        </p:nvSpPr>
        <p:spPr>
          <a:xfrm>
            <a:off x="1450541" y="5010705"/>
            <a:ext cx="3707934" cy="738663"/>
          </a:xfrm>
          <a:prstGeom prst="ellipse">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4">
            <a:extLst>
              <a:ext uri="{FF2B5EF4-FFF2-40B4-BE49-F238E27FC236}">
                <a16:creationId xmlns:a16="http://schemas.microsoft.com/office/drawing/2014/main" id="{B9131C96-7F12-EEC3-F97E-7453DF592C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4218" y="410687"/>
            <a:ext cx="1824237" cy="120630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2F93A7C-B6A2-BBCE-2EC9-9EBAA62EF448}"/>
              </a:ext>
            </a:extLst>
          </p:cNvPr>
          <p:cNvSpPr txBox="1"/>
          <p:nvPr/>
        </p:nvSpPr>
        <p:spPr>
          <a:xfrm>
            <a:off x="5524041" y="1686906"/>
            <a:ext cx="6094602" cy="1882567"/>
          </a:xfrm>
          <a:prstGeom prst="rect">
            <a:avLst/>
          </a:prstGeom>
          <a:noFill/>
        </p:spPr>
        <p:txBody>
          <a:bodyPr wrap="square" lIns="91440" tIns="45720" rIns="91440" bIns="45720" anchor="t">
            <a:spAutoFit/>
          </a:bodyPr>
          <a:lstStyle/>
          <a:p>
            <a:pPr marR="0" lvl="0" algn="l" defTabSz="914400" rtl="0" eaLnBrk="1" fontAlgn="auto" latinLnBrk="0" hangingPunct="1">
              <a:lnSpc>
                <a:spcPct val="90000"/>
              </a:lnSpc>
              <a:spcBef>
                <a:spcPts val="1000"/>
              </a:spcBef>
              <a:spcAft>
                <a:spcPts val="0"/>
              </a:spcAft>
              <a:buClr>
                <a:srgbClr val="0070BA"/>
              </a:buClr>
              <a:buSzTx/>
              <a:tabLst/>
              <a:defRPr/>
            </a:pPr>
            <a:r>
              <a:rPr lang="en-US" sz="2000" spc="60" dirty="0">
                <a:solidFill>
                  <a:schemeClr val="accent2">
                    <a:lumMod val="75000"/>
                  </a:schemeClr>
                </a:solidFill>
                <a:latin typeface="Open Sans"/>
                <a:ea typeface="Open Sans"/>
                <a:cs typeface="Open Sans"/>
              </a:rPr>
              <a:t>The household respondent may say “no” or this does not apply. We must use probing to understand why that is and select the most appropriate response. In this case, the strategy may not be applicable to their household. </a:t>
            </a:r>
          </a:p>
          <a:p>
            <a:pPr marR="0" lvl="0" algn="l" defTabSz="914400" rtl="0" eaLnBrk="1" fontAlgn="auto" latinLnBrk="0" hangingPunct="1">
              <a:lnSpc>
                <a:spcPct val="90000"/>
              </a:lnSpc>
              <a:spcBef>
                <a:spcPts val="1000"/>
              </a:spcBef>
              <a:spcAft>
                <a:spcPts val="0"/>
              </a:spcAft>
              <a:buClr>
                <a:srgbClr val="0070BA"/>
              </a:buClr>
              <a:buSzTx/>
              <a:tabLst/>
              <a:defRPr/>
            </a:pPr>
            <a:endParaRPr lang="en-US" sz="2000" spc="60" dirty="0">
              <a:solidFill>
                <a:schemeClr val="accent2">
                  <a:lumMod val="75000"/>
                </a:schemeClr>
              </a:solidFill>
              <a:latin typeface="Open Sans"/>
              <a:ea typeface="Open Sans"/>
              <a:cs typeface="Open Sans"/>
            </a:endParaRPr>
          </a:p>
        </p:txBody>
      </p:sp>
    </p:spTree>
    <p:extLst>
      <p:ext uri="{BB962C8B-B14F-4D97-AF65-F5344CB8AC3E}">
        <p14:creationId xmlns:p14="http://schemas.microsoft.com/office/powerpoint/2010/main" val="13317492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624555" y="487246"/>
            <a:ext cx="11052002" cy="662558"/>
          </a:xfrm>
        </p:spPr>
        <p:txBody>
          <a:bodyPr anchor="t" anchorCtr="0"/>
          <a:lstStyle/>
          <a:p>
            <a:pPr algn="l"/>
            <a:r>
              <a:rPr lang="en-GB" sz="3600" b="0" kern="1400" spc="230" dirty="0">
                <a:solidFill>
                  <a:schemeClr val="tx1"/>
                </a:solidFill>
                <a:latin typeface="Open Sans ExtraBold" panose="020B0906030804020204" pitchFamily="34" charset="0"/>
              </a:rPr>
              <a:t>LCS-EN MODULE: lookouts!</a:t>
            </a:r>
          </a:p>
        </p:txBody>
      </p:sp>
      <p:sp>
        <p:nvSpPr>
          <p:cNvPr id="5" name="TextBox 4">
            <a:extLst>
              <a:ext uri="{FF2B5EF4-FFF2-40B4-BE49-F238E27FC236}">
                <a16:creationId xmlns:a16="http://schemas.microsoft.com/office/drawing/2014/main" id="{F57AC735-BE46-1F92-204E-30CE660E4BFA}"/>
              </a:ext>
            </a:extLst>
          </p:cNvPr>
          <p:cNvSpPr txBox="1"/>
          <p:nvPr/>
        </p:nvSpPr>
        <p:spPr>
          <a:xfrm>
            <a:off x="717181" y="1333795"/>
            <a:ext cx="2976814" cy="3754874"/>
          </a:xfrm>
          <a:prstGeom prst="rect">
            <a:avLst/>
          </a:prstGeom>
          <a:noFill/>
          <a:ln w="57150">
            <a:solidFill>
              <a:schemeClr val="bg1">
                <a:lumMod val="50000"/>
              </a:schemeClr>
            </a:solidFill>
          </a:ln>
        </p:spPr>
        <p:txBody>
          <a:bodyPr wrap="square" rtlCol="0">
            <a:spAutoFit/>
          </a:bodyPr>
          <a:lstStyle/>
          <a:p>
            <a:r>
              <a:rPr lang="en-US" sz="1400" b="1" spc="60" dirty="0">
                <a:latin typeface="Open Sans" charset="0"/>
                <a:ea typeface="Open Sans" charset="0"/>
                <a:cs typeface="Open Sans" charset="0"/>
              </a:rPr>
              <a:t>There are </a:t>
            </a:r>
            <a:r>
              <a:rPr lang="en-US" sz="1400" b="1" u="sng" spc="60" dirty="0">
                <a:latin typeface="Open Sans" charset="0"/>
                <a:ea typeface="Open Sans" charset="0"/>
                <a:cs typeface="Open Sans" charset="0"/>
              </a:rPr>
              <a:t>only 4</a:t>
            </a:r>
            <a:r>
              <a:rPr lang="en-US" sz="1400" b="1" spc="60" dirty="0">
                <a:latin typeface="Open Sans" charset="0"/>
                <a:ea typeface="Open Sans" charset="0"/>
                <a:cs typeface="Open Sans" charset="0"/>
              </a:rPr>
              <a:t> possible standard response options for each strategy: </a:t>
            </a:r>
          </a:p>
          <a:p>
            <a:endParaRPr lang="en-US" sz="1400" spc="60" dirty="0">
              <a:latin typeface="Open Sans" charset="0"/>
              <a:ea typeface="Open Sans" charset="0"/>
              <a:cs typeface="Open Sans" charset="0"/>
            </a:endParaRPr>
          </a:p>
          <a:p>
            <a:r>
              <a:rPr lang="en-US" sz="1400" spc="60" dirty="0">
                <a:latin typeface="Open Sans" charset="0"/>
                <a:ea typeface="Open Sans" charset="0"/>
                <a:cs typeface="Open Sans" charset="0"/>
              </a:rPr>
              <a:t>10 = No because we did not need to.</a:t>
            </a:r>
          </a:p>
          <a:p>
            <a:endParaRPr lang="en-US" sz="1400" spc="60" dirty="0">
              <a:latin typeface="Open Sans" charset="0"/>
              <a:ea typeface="Open Sans" charset="0"/>
              <a:cs typeface="Open Sans" charset="0"/>
            </a:endParaRPr>
          </a:p>
          <a:p>
            <a:r>
              <a:rPr lang="en-US" sz="1400" spc="60" dirty="0">
                <a:latin typeface="Open Sans" charset="0"/>
                <a:ea typeface="Open Sans" charset="0"/>
                <a:cs typeface="Open Sans" charset="0"/>
              </a:rPr>
              <a:t>20 = No because we already sold those assets or have engaged in this activity within the last 12 months and cannot continue to do it. </a:t>
            </a:r>
          </a:p>
          <a:p>
            <a:endParaRPr lang="en-US" sz="1400" spc="60" dirty="0">
              <a:latin typeface="Open Sans" charset="0"/>
              <a:ea typeface="Open Sans" charset="0"/>
              <a:cs typeface="Open Sans" charset="0"/>
            </a:endParaRPr>
          </a:p>
          <a:p>
            <a:r>
              <a:rPr lang="en-US" sz="1400" spc="60" dirty="0">
                <a:latin typeface="Open Sans" charset="0"/>
                <a:ea typeface="Open Sans" charset="0"/>
                <a:cs typeface="Open Sans" charset="0"/>
              </a:rPr>
              <a:t>30= Yes</a:t>
            </a:r>
          </a:p>
          <a:p>
            <a:endParaRPr lang="en-US" sz="1400" spc="60" dirty="0">
              <a:latin typeface="Open Sans" charset="0"/>
              <a:ea typeface="Open Sans" charset="0"/>
              <a:cs typeface="Open Sans" charset="0"/>
            </a:endParaRPr>
          </a:p>
          <a:p>
            <a:r>
              <a:rPr lang="en-US" sz="1400" spc="60" dirty="0">
                <a:latin typeface="Open Sans" charset="0"/>
                <a:ea typeface="Open Sans" charset="0"/>
                <a:cs typeface="Open Sans" charset="0"/>
              </a:rPr>
              <a:t>9999= Not applicable (don’t have access to this strategy)</a:t>
            </a:r>
          </a:p>
        </p:txBody>
      </p:sp>
      <p:pic>
        <p:nvPicPr>
          <p:cNvPr id="3" name="Picture 4">
            <a:extLst>
              <a:ext uri="{FF2B5EF4-FFF2-40B4-BE49-F238E27FC236}">
                <a16:creationId xmlns:a16="http://schemas.microsoft.com/office/drawing/2014/main" id="{B9131C96-7F12-EEC3-F97E-7453DF592C2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040801" y="113264"/>
            <a:ext cx="1824237" cy="1206302"/>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606FAF20-A71C-8542-61E7-94D329562AFC}"/>
              </a:ext>
            </a:extLst>
          </p:cNvPr>
          <p:cNvGrpSpPr/>
          <p:nvPr/>
        </p:nvGrpSpPr>
        <p:grpSpPr>
          <a:xfrm>
            <a:off x="312273" y="2673619"/>
            <a:ext cx="4043014" cy="1349829"/>
            <a:chOff x="545042" y="2745092"/>
            <a:chExt cx="3786630" cy="1598308"/>
          </a:xfrm>
        </p:grpSpPr>
        <p:cxnSp>
          <p:nvCxnSpPr>
            <p:cNvPr id="2" name="Straight Arrow Connector 1">
              <a:extLst>
                <a:ext uri="{FF2B5EF4-FFF2-40B4-BE49-F238E27FC236}">
                  <a16:creationId xmlns:a16="http://schemas.microsoft.com/office/drawing/2014/main" id="{F2F6D3EC-D848-AA8C-0161-F82F54A2CB5C}"/>
                </a:ext>
              </a:extLst>
            </p:cNvPr>
            <p:cNvCxnSpPr>
              <a:cxnSpLocks/>
            </p:cNvCxnSpPr>
            <p:nvPr/>
          </p:nvCxnSpPr>
          <p:spPr>
            <a:xfrm>
              <a:off x="3711843" y="3544635"/>
              <a:ext cx="619829" cy="0"/>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4925352-A843-0C4B-2B0A-19B74ABCF4F7}"/>
                </a:ext>
              </a:extLst>
            </p:cNvPr>
            <p:cNvSpPr/>
            <p:nvPr/>
          </p:nvSpPr>
          <p:spPr>
            <a:xfrm>
              <a:off x="545042" y="2745092"/>
              <a:ext cx="3166801" cy="1598308"/>
            </a:xfrm>
            <a:prstGeom prst="ellipse">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EF99F472-03C3-8F94-BD47-921E2EA1EF2C}"/>
              </a:ext>
            </a:extLst>
          </p:cNvPr>
          <p:cNvGrpSpPr/>
          <p:nvPr/>
        </p:nvGrpSpPr>
        <p:grpSpPr>
          <a:xfrm>
            <a:off x="545042" y="4356776"/>
            <a:ext cx="3786630" cy="866742"/>
            <a:chOff x="545042" y="2745092"/>
            <a:chExt cx="3786630" cy="1598308"/>
          </a:xfrm>
        </p:grpSpPr>
        <p:cxnSp>
          <p:nvCxnSpPr>
            <p:cNvPr id="13" name="Straight Arrow Connector 12">
              <a:extLst>
                <a:ext uri="{FF2B5EF4-FFF2-40B4-BE49-F238E27FC236}">
                  <a16:creationId xmlns:a16="http://schemas.microsoft.com/office/drawing/2014/main" id="{5881F023-8EE2-FF12-06EE-73E8DCE74CC6}"/>
                </a:ext>
              </a:extLst>
            </p:cNvPr>
            <p:cNvCxnSpPr>
              <a:cxnSpLocks/>
            </p:cNvCxnSpPr>
            <p:nvPr/>
          </p:nvCxnSpPr>
          <p:spPr>
            <a:xfrm>
              <a:off x="3711843" y="3544635"/>
              <a:ext cx="619829" cy="0"/>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8D691E7F-B778-2F3F-5C6B-866DD66268E5}"/>
                </a:ext>
              </a:extLst>
            </p:cNvPr>
            <p:cNvSpPr/>
            <p:nvPr/>
          </p:nvSpPr>
          <p:spPr>
            <a:xfrm>
              <a:off x="545042" y="2745092"/>
              <a:ext cx="3166801" cy="1598308"/>
            </a:xfrm>
            <a:prstGeom prst="ellipse">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4A69B1FB-5FE3-1932-902D-8CAB988069AD}"/>
              </a:ext>
            </a:extLst>
          </p:cNvPr>
          <p:cNvSpPr txBox="1"/>
          <p:nvPr/>
        </p:nvSpPr>
        <p:spPr>
          <a:xfrm>
            <a:off x="4355287" y="4207401"/>
            <a:ext cx="6692889" cy="1754326"/>
          </a:xfrm>
          <a:prstGeom prst="rect">
            <a:avLst/>
          </a:prstGeom>
          <a:solidFill>
            <a:schemeClr val="accent5"/>
          </a:solidFill>
        </p:spPr>
        <p:txBody>
          <a:bodyPr wrap="square" lIns="91440" tIns="45720" rIns="91440" bIns="45720" anchor="t">
            <a:spAutoFit/>
          </a:bodyPr>
          <a:lstStyle>
            <a:defPPr>
              <a:defRPr lang="it-IT"/>
            </a:defPPr>
            <a:lvl1pPr marR="0" lvl="0" fontAlgn="auto">
              <a:lnSpc>
                <a:spcPct val="90000"/>
              </a:lnSpc>
              <a:spcBef>
                <a:spcPts val="1000"/>
              </a:spcBef>
              <a:spcAft>
                <a:spcPts val="0"/>
              </a:spcAft>
              <a:buClr>
                <a:srgbClr val="0070BA"/>
              </a:buClr>
              <a:buSzTx/>
              <a:tabLst/>
              <a:defRPr sz="2000" spc="60">
                <a:solidFill>
                  <a:schemeClr val="accent2">
                    <a:lumMod val="75000"/>
                  </a:schemeClr>
                </a:solidFill>
                <a:latin typeface="Open Sans"/>
                <a:ea typeface="Open Sans"/>
                <a:cs typeface="Open Sans"/>
              </a:defRPr>
            </a:lvl1pPr>
          </a:lstStyle>
          <a:p>
            <a:pPr algn="ctr" rtl="1"/>
            <a:r>
              <a:rPr lang="en-US" dirty="0"/>
              <a:t>Additionally, for some strategies, the option "Not Applicable" is not an option because, regardless of how "socially unacceptable" these strategies may be, they are still applicable. For these strategies, the answer should either be "Yes" or "No, we didn't need to (or applied other strategies)."</a:t>
            </a:r>
          </a:p>
        </p:txBody>
      </p:sp>
      <p:grpSp>
        <p:nvGrpSpPr>
          <p:cNvPr id="10" name="Group 9">
            <a:extLst>
              <a:ext uri="{FF2B5EF4-FFF2-40B4-BE49-F238E27FC236}">
                <a16:creationId xmlns:a16="http://schemas.microsoft.com/office/drawing/2014/main" id="{2DEA78B2-BDE1-12CE-D60E-62CB3BDE1AF6}"/>
              </a:ext>
            </a:extLst>
          </p:cNvPr>
          <p:cNvGrpSpPr/>
          <p:nvPr/>
        </p:nvGrpSpPr>
        <p:grpSpPr>
          <a:xfrm>
            <a:off x="4355287" y="2748368"/>
            <a:ext cx="7148643" cy="1374372"/>
            <a:chOff x="4331672" y="2668661"/>
            <a:chExt cx="7148643" cy="1374372"/>
          </a:xfrm>
        </p:grpSpPr>
        <p:sp>
          <p:nvSpPr>
            <p:cNvPr id="6" name="TextBox 5">
              <a:extLst>
                <a:ext uri="{FF2B5EF4-FFF2-40B4-BE49-F238E27FC236}">
                  <a16:creationId xmlns:a16="http://schemas.microsoft.com/office/drawing/2014/main" id="{E2F93A7C-B6A2-BBCE-2EC9-9EBAA62EF448}"/>
                </a:ext>
              </a:extLst>
            </p:cNvPr>
            <p:cNvSpPr txBox="1"/>
            <p:nvPr/>
          </p:nvSpPr>
          <p:spPr>
            <a:xfrm>
              <a:off x="4331672" y="2668661"/>
              <a:ext cx="6692889" cy="1200329"/>
            </a:xfrm>
            <a:prstGeom prst="rect">
              <a:avLst/>
            </a:prstGeom>
            <a:solidFill>
              <a:schemeClr val="accent5"/>
            </a:solidFill>
          </p:spPr>
          <p:txBody>
            <a:bodyPr wrap="square" lIns="91440" tIns="45720" rIns="91440" bIns="45720" anchor="t">
              <a:spAutoFit/>
            </a:bodyPr>
            <a:lstStyle/>
            <a:p>
              <a:pPr marR="0" lvl="0" algn="ctr" defTabSz="914400" rtl="1" eaLnBrk="1" fontAlgn="auto" latinLnBrk="0" hangingPunct="1">
                <a:lnSpc>
                  <a:spcPct val="90000"/>
                </a:lnSpc>
                <a:spcBef>
                  <a:spcPts val="1000"/>
                </a:spcBef>
                <a:spcAft>
                  <a:spcPts val="0"/>
                </a:spcAft>
                <a:buClr>
                  <a:srgbClr val="0070BA"/>
                </a:buClr>
                <a:buSzTx/>
                <a:tabLst/>
                <a:defRPr/>
              </a:pPr>
              <a:r>
                <a:rPr lang="en-US" sz="2000" spc="60" dirty="0">
                  <a:solidFill>
                    <a:schemeClr val="accent2">
                      <a:lumMod val="75000"/>
                    </a:schemeClr>
                  </a:solidFill>
                  <a:latin typeface="Open Sans"/>
                  <a:ea typeface="Open Sans"/>
                  <a:cs typeface="Open Sans"/>
                </a:rPr>
                <a:t>For some strategies, such as begging or stealing, it is rare to fully exhaust these strategies (unless the household is in extremely isolated areas where there is no one else to beg from or steal from).</a:t>
              </a:r>
            </a:p>
          </p:txBody>
        </p:sp>
        <p:pic>
          <p:nvPicPr>
            <p:cNvPr id="7" name="Graphic 6" descr="Warning with solid fill">
              <a:extLst>
                <a:ext uri="{FF2B5EF4-FFF2-40B4-BE49-F238E27FC236}">
                  <a16:creationId xmlns:a16="http://schemas.microsoft.com/office/drawing/2014/main" id="{141628D7-2913-D1F8-CBBE-B0128E120AD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568807" y="3131525"/>
              <a:ext cx="911508" cy="911508"/>
            </a:xfrm>
            <a:prstGeom prst="rect">
              <a:avLst/>
            </a:prstGeom>
          </p:spPr>
        </p:pic>
      </p:grpSp>
      <p:pic>
        <p:nvPicPr>
          <p:cNvPr id="9" name="Graphic 8" descr="Warning with solid fill">
            <a:extLst>
              <a:ext uri="{FF2B5EF4-FFF2-40B4-BE49-F238E27FC236}">
                <a16:creationId xmlns:a16="http://schemas.microsoft.com/office/drawing/2014/main" id="{E7008DD0-E87B-3FD9-6DFF-4742E53FBBF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616037" y="5308923"/>
            <a:ext cx="911508" cy="911508"/>
          </a:xfrm>
          <a:prstGeom prst="rect">
            <a:avLst/>
          </a:prstGeom>
        </p:spPr>
      </p:pic>
    </p:spTree>
    <p:extLst>
      <p:ext uri="{BB962C8B-B14F-4D97-AF65-F5344CB8AC3E}">
        <p14:creationId xmlns:p14="http://schemas.microsoft.com/office/powerpoint/2010/main" val="3563860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CCEF8-F2AD-9210-31E2-673D1109C35E}"/>
              </a:ext>
            </a:extLst>
          </p:cNvPr>
          <p:cNvSpPr>
            <a:spLocks noGrp="1"/>
          </p:cNvSpPr>
          <p:nvPr>
            <p:ph type="title"/>
          </p:nvPr>
        </p:nvSpPr>
        <p:spPr/>
        <p:txBody>
          <a:bodyPr/>
          <a:lstStyle/>
          <a:p>
            <a:r>
              <a:rPr lang="en-GB" sz="3200" b="0" kern="1400" spc="230" dirty="0">
                <a:solidFill>
                  <a:schemeClr val="tx1"/>
                </a:solidFill>
                <a:highlight>
                  <a:srgbClr val="FFFFFF"/>
                </a:highlight>
                <a:latin typeface="Open Sans ExtraBold" panose="020B0906030804020204" pitchFamily="34" charset="0"/>
              </a:rPr>
              <a:t>LCS-EN MODULE</a:t>
            </a:r>
            <a:r>
              <a:rPr lang="en-GB" sz="3200" b="0" kern="1400" spc="230" dirty="0">
                <a:solidFill>
                  <a:schemeClr val="tx1"/>
                </a:solidFill>
                <a:latin typeface="Open Sans ExtraBold" panose="020B0906030804020204" pitchFamily="34" charset="0"/>
              </a:rPr>
              <a:t>:FOLLOW-UP QUESTION</a:t>
            </a:r>
            <a:endParaRPr lang="en-GB" dirty="0"/>
          </a:p>
        </p:txBody>
      </p:sp>
      <p:sp>
        <p:nvSpPr>
          <p:cNvPr id="14" name="TextBox 13">
            <a:extLst>
              <a:ext uri="{FF2B5EF4-FFF2-40B4-BE49-F238E27FC236}">
                <a16:creationId xmlns:a16="http://schemas.microsoft.com/office/drawing/2014/main" id="{8D1EA893-D23F-4BEB-EC30-5A3F8D457002}"/>
              </a:ext>
            </a:extLst>
          </p:cNvPr>
          <p:cNvSpPr txBox="1"/>
          <p:nvPr/>
        </p:nvSpPr>
        <p:spPr>
          <a:xfrm>
            <a:off x="803566" y="1651288"/>
            <a:ext cx="4788030" cy="4524315"/>
          </a:xfrm>
          <a:prstGeom prst="rect">
            <a:avLst/>
          </a:prstGeom>
          <a:noFill/>
        </p:spPr>
        <p:txBody>
          <a:bodyPr wrap="square" lIns="91440" tIns="45720" rIns="91440" bIns="45720" rtlCol="0" anchor="t">
            <a:spAutoFit/>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a:p>
            <a:r>
              <a:rPr lang="en-US" dirty="0">
                <a:latin typeface="Open Sans"/>
                <a:ea typeface="Open Sans"/>
                <a:cs typeface="Open Sans"/>
              </a:rPr>
              <a:t>At the end of the module, if the respondent reported to have applied or exhausted at least one strategy, this follow up question is asked:</a:t>
            </a:r>
          </a:p>
          <a:p>
            <a:endParaRPr lang="en-US" dirty="0">
              <a:latin typeface="Open Sans"/>
              <a:ea typeface="Open Sans"/>
              <a:cs typeface="Open Sans"/>
            </a:endParaRPr>
          </a:p>
          <a:p>
            <a:r>
              <a:rPr lang="en-US" dirty="0">
                <a:latin typeface="Open Sans"/>
                <a:ea typeface="Open Sans"/>
                <a:cs typeface="Open Sans"/>
              </a:rPr>
              <a:t>Purpose:</a:t>
            </a:r>
          </a:p>
          <a:p>
            <a:pPr marL="342900" indent="-342900">
              <a:buFont typeface="Arial" panose="020B0604020202020204" pitchFamily="34" charset="0"/>
              <a:buChar char="•"/>
            </a:pPr>
            <a:r>
              <a:rPr lang="en-US" dirty="0">
                <a:latin typeface="Open Sans"/>
                <a:ea typeface="Open Sans"/>
                <a:cs typeface="Open Sans"/>
              </a:rPr>
              <a:t>Gather insights into the main unmet essential needs in the population</a:t>
            </a:r>
          </a:p>
          <a:p>
            <a:pPr marL="342900" indent="-342900">
              <a:buFont typeface="Arial" panose="020B0604020202020204" pitchFamily="34" charset="0"/>
              <a:buChar char="•"/>
            </a:pPr>
            <a:r>
              <a:rPr lang="en-US" dirty="0">
                <a:latin typeface="Open Sans"/>
                <a:ea typeface="Open Sans"/>
                <a:cs typeface="Open Sans"/>
              </a:rPr>
              <a:t>Be able to use LCS-EN module to calculate LCS-EN indicator, when this is needed (i.e., to be able to compute CARI or for IPC exercise)</a:t>
            </a:r>
          </a:p>
          <a:p>
            <a:pPr marL="342900" indent="-342900">
              <a:buFont typeface="Arial" panose="020B0604020202020204" pitchFamily="34" charset="0"/>
              <a:buChar char="•"/>
            </a:pPr>
            <a:endParaRPr lang="en-US"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endParaRPr lang="en-US" dirty="0">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grpSp>
        <p:nvGrpSpPr>
          <p:cNvPr id="4" name="Group 3">
            <a:extLst>
              <a:ext uri="{FF2B5EF4-FFF2-40B4-BE49-F238E27FC236}">
                <a16:creationId xmlns:a16="http://schemas.microsoft.com/office/drawing/2014/main" id="{AB40DC2B-3263-BEC0-887C-50ACB5CB7058}"/>
              </a:ext>
            </a:extLst>
          </p:cNvPr>
          <p:cNvGrpSpPr/>
          <p:nvPr/>
        </p:nvGrpSpPr>
        <p:grpSpPr>
          <a:xfrm>
            <a:off x="8626641" y="540581"/>
            <a:ext cx="3408823" cy="1412849"/>
            <a:chOff x="8626641" y="540581"/>
            <a:chExt cx="3408823" cy="1412849"/>
          </a:xfrm>
        </p:grpSpPr>
        <p:sp>
          <p:nvSpPr>
            <p:cNvPr id="5" name="TextBox 4">
              <a:extLst>
                <a:ext uri="{FF2B5EF4-FFF2-40B4-BE49-F238E27FC236}">
                  <a16:creationId xmlns:a16="http://schemas.microsoft.com/office/drawing/2014/main" id="{EBC83D45-906A-28A2-3593-A580C25A5730}"/>
                </a:ext>
              </a:extLst>
            </p:cNvPr>
            <p:cNvSpPr txBox="1"/>
            <p:nvPr/>
          </p:nvSpPr>
          <p:spPr>
            <a:xfrm>
              <a:off x="8626641" y="540581"/>
              <a:ext cx="3146653" cy="1200329"/>
            </a:xfrm>
            <a:prstGeom prst="rect">
              <a:avLst/>
            </a:prstGeom>
            <a:solidFill>
              <a:schemeClr val="accent5"/>
            </a:solidFill>
          </p:spPr>
          <p:txBody>
            <a:bodyPr wrap="square" lIns="91440" tIns="45720" rIns="91440" bIns="45720" rtlCol="0" anchor="t">
              <a:spAutoFit/>
            </a:bodyPr>
            <a:lstStyle/>
            <a:p>
              <a:r>
                <a:rPr lang="en-GB" dirty="0">
                  <a:latin typeface="Open Sans"/>
                  <a:ea typeface="Open Sans"/>
                  <a:cs typeface="Open Sans"/>
                </a:rPr>
                <a:t>Note that LCS-EN has a follow-up question that </a:t>
              </a:r>
              <a:r>
                <a:rPr lang="en-GB" u="sng" dirty="0">
                  <a:latin typeface="Open Sans"/>
                  <a:ea typeface="Open Sans"/>
                  <a:cs typeface="Open Sans"/>
                </a:rPr>
                <a:t>must</a:t>
              </a:r>
              <a:r>
                <a:rPr lang="en-GB" dirty="0">
                  <a:latin typeface="Open Sans"/>
                  <a:ea typeface="Open Sans"/>
                  <a:cs typeface="Open Sans"/>
                </a:rPr>
                <a:t> be asked as part of the core module.</a:t>
              </a:r>
              <a:endParaRPr lang="en-US" dirty="0"/>
            </a:p>
          </p:txBody>
        </p:sp>
        <p:pic>
          <p:nvPicPr>
            <p:cNvPr id="8" name="Graphic 7" descr="Warning with solid fill">
              <a:extLst>
                <a:ext uri="{FF2B5EF4-FFF2-40B4-BE49-F238E27FC236}">
                  <a16:creationId xmlns:a16="http://schemas.microsoft.com/office/drawing/2014/main" id="{E98FF0C1-559D-E034-767F-874FAFFDDAB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31180" y="1349146"/>
              <a:ext cx="604284" cy="604284"/>
            </a:xfrm>
            <a:prstGeom prst="rect">
              <a:avLst/>
            </a:prstGeom>
          </p:spPr>
        </p:pic>
      </p:grpSp>
      <p:graphicFrame>
        <p:nvGraphicFramePr>
          <p:cNvPr id="6" name="Table 5">
            <a:extLst>
              <a:ext uri="{FF2B5EF4-FFF2-40B4-BE49-F238E27FC236}">
                <a16:creationId xmlns:a16="http://schemas.microsoft.com/office/drawing/2014/main" id="{A9349ED5-B83B-9067-2F1E-29635E9A8A9B}"/>
              </a:ext>
            </a:extLst>
          </p:cNvPr>
          <p:cNvGraphicFramePr>
            <a:graphicFrameLocks noGrp="1"/>
          </p:cNvGraphicFramePr>
          <p:nvPr/>
        </p:nvGraphicFramePr>
        <p:xfrm>
          <a:off x="5778712" y="1793865"/>
          <a:ext cx="4619319" cy="3891782"/>
        </p:xfrm>
        <a:graphic>
          <a:graphicData uri="http://schemas.openxmlformats.org/drawingml/2006/table">
            <a:tbl>
              <a:tblPr firstRow="1" firstCol="1" bandRow="1"/>
              <a:tblGrid>
                <a:gridCol w="4619319">
                  <a:extLst>
                    <a:ext uri="{9D8B030D-6E8A-4147-A177-3AD203B41FA5}">
                      <a16:colId xmlns:a16="http://schemas.microsoft.com/office/drawing/2014/main" val="180640817"/>
                    </a:ext>
                  </a:extLst>
                </a:gridCol>
              </a:tblGrid>
              <a:tr h="1391787">
                <a:tc>
                  <a:txBody>
                    <a:bodyPr/>
                    <a:lstStyle/>
                    <a:p>
                      <a:pPr>
                        <a:lnSpc>
                          <a:spcPct val="107000"/>
                        </a:lnSpc>
                        <a:spcAft>
                          <a:spcPts val="800"/>
                        </a:spcAft>
                      </a:pPr>
                      <a:r>
                        <a:rPr lang="en-US" sz="1400">
                          <a:solidFill>
                            <a:schemeClr val="accent1">
                              <a:lumMod val="50000"/>
                            </a:schemeClr>
                          </a:solidFill>
                          <a:effectLst/>
                          <a:latin typeface="Open Sans" panose="020B0606030504020204" pitchFamily="34" charset="0"/>
                          <a:ea typeface="Open Sans" panose="020B0606030504020204" pitchFamily="34" charset="0"/>
                          <a:cs typeface="Open Sans" panose="020B0606030504020204" pitchFamily="34" charset="0"/>
                        </a:rPr>
                        <a:t>2. What are the </a:t>
                      </a:r>
                      <a:r>
                        <a:rPr lang="en-US" sz="1400" b="1">
                          <a:solidFill>
                            <a:schemeClr val="accent1">
                              <a:lumMod val="50000"/>
                            </a:schemeClr>
                          </a:solidFill>
                          <a:effectLst/>
                          <a:latin typeface="Open Sans" panose="020B0606030504020204" pitchFamily="34" charset="0"/>
                          <a:ea typeface="Open Sans" panose="020B0606030504020204" pitchFamily="34" charset="0"/>
                          <a:cs typeface="Open Sans" panose="020B0606030504020204" pitchFamily="34" charset="0"/>
                        </a:rPr>
                        <a:t>main reasons</a:t>
                      </a:r>
                      <a:r>
                        <a:rPr lang="en-US" sz="1400">
                          <a:solidFill>
                            <a:schemeClr val="accent1">
                              <a:lumMod val="50000"/>
                            </a:schemeClr>
                          </a:solidFill>
                          <a:effectLst/>
                          <a:latin typeface="Open Sans" panose="020B0606030504020204" pitchFamily="34" charset="0"/>
                          <a:ea typeface="Open Sans" panose="020B0606030504020204" pitchFamily="34" charset="0"/>
                          <a:cs typeface="Open Sans" panose="020B0606030504020204" pitchFamily="34" charset="0"/>
                        </a:rPr>
                        <a:t> - i.e., to access which essential needs - that you or other members in your household applied these coping strategies? </a:t>
                      </a:r>
                      <a:endParaRPr lang="en-GB" sz="1400">
                        <a:solidFill>
                          <a:schemeClr val="accent1">
                            <a:lumMod val="50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63840" marR="638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169119699"/>
                  </a:ext>
                </a:extLst>
              </a:tr>
              <a:tr h="2014079">
                <a:tc>
                  <a:txBody>
                    <a:bodyPr/>
                    <a:lstStyle/>
                    <a:p>
                      <a:pPr marL="392430" indent="-392430" algn="l">
                        <a:lnSpc>
                          <a:spcPct val="107000"/>
                        </a:lnSpc>
                        <a:spcAft>
                          <a:spcPts val="0"/>
                        </a:spcAft>
                        <a:tabLst>
                          <a:tab pos="356235" algn="l"/>
                          <a:tab pos="740410" algn="ctr"/>
                        </a:tabLst>
                      </a:pPr>
                      <a:r>
                        <a:rPr lang="en-GB" sz="1400" i="1">
                          <a:solidFill>
                            <a:schemeClr val="accent1">
                              <a:lumMod val="50000"/>
                            </a:schemeClr>
                          </a:solidFill>
                          <a:effectLst/>
                          <a:latin typeface="Open Sans" panose="020B0606030504020204" pitchFamily="34" charset="0"/>
                          <a:ea typeface="Open Sans" panose="020B0606030504020204" pitchFamily="34" charset="0"/>
                          <a:cs typeface="Open Sans" panose="020B0606030504020204" pitchFamily="34" charset="0"/>
                        </a:rPr>
                        <a:t>1	</a:t>
                      </a:r>
                      <a:r>
                        <a:rPr lang="en-GB" sz="1400">
                          <a:solidFill>
                            <a:schemeClr val="accent1">
                              <a:lumMod val="50000"/>
                            </a:schemeClr>
                          </a:solidFill>
                          <a:effectLst/>
                          <a:latin typeface="Open Sans" panose="020B0606030504020204" pitchFamily="34" charset="0"/>
                          <a:ea typeface="Open Sans" panose="020B0606030504020204" pitchFamily="34" charset="0"/>
                          <a:cs typeface="Open Sans" panose="020B0606030504020204" pitchFamily="34" charset="0"/>
                        </a:rPr>
                        <a:t>To buy food</a:t>
                      </a:r>
                    </a:p>
                    <a:p>
                      <a:pPr marL="392430" indent="-392430" algn="l">
                        <a:lnSpc>
                          <a:spcPct val="107000"/>
                        </a:lnSpc>
                        <a:spcAft>
                          <a:spcPts val="0"/>
                        </a:spcAft>
                        <a:tabLst>
                          <a:tab pos="356235" algn="l"/>
                          <a:tab pos="740410" algn="ctr"/>
                        </a:tabLst>
                      </a:pPr>
                      <a:r>
                        <a:rPr lang="en-GB" sz="1400" i="1">
                          <a:solidFill>
                            <a:schemeClr val="accent1">
                              <a:lumMod val="50000"/>
                            </a:schemeClr>
                          </a:solidFill>
                          <a:effectLst/>
                          <a:latin typeface="Open Sans" panose="020B0606030504020204" pitchFamily="34" charset="0"/>
                          <a:ea typeface="Open Sans" panose="020B0606030504020204" pitchFamily="34" charset="0"/>
                          <a:cs typeface="Open Sans" panose="020B0606030504020204" pitchFamily="34" charset="0"/>
                        </a:rPr>
                        <a:t>2	</a:t>
                      </a:r>
                      <a:r>
                        <a:rPr lang="en-GB" sz="1400">
                          <a:solidFill>
                            <a:schemeClr val="accent1">
                              <a:lumMod val="50000"/>
                            </a:schemeClr>
                          </a:solidFill>
                          <a:effectLst/>
                          <a:latin typeface="Open Sans" panose="020B0606030504020204" pitchFamily="34" charset="0"/>
                          <a:ea typeface="Open Sans" panose="020B0606030504020204" pitchFamily="34" charset="0"/>
                          <a:cs typeface="Open Sans" panose="020B0606030504020204" pitchFamily="34" charset="0"/>
                        </a:rPr>
                        <a:t>To pay for rent or access adequate shelter</a:t>
                      </a:r>
                    </a:p>
                    <a:p>
                      <a:pPr marL="392430" indent="-392430" algn="l">
                        <a:lnSpc>
                          <a:spcPct val="107000"/>
                        </a:lnSpc>
                        <a:spcAft>
                          <a:spcPts val="0"/>
                        </a:spcAft>
                        <a:tabLst>
                          <a:tab pos="356235" algn="l"/>
                          <a:tab pos="740410" algn="ctr"/>
                        </a:tabLst>
                      </a:pPr>
                      <a:r>
                        <a:rPr lang="en-GB" sz="1400">
                          <a:solidFill>
                            <a:schemeClr val="accent1">
                              <a:lumMod val="50000"/>
                            </a:schemeClr>
                          </a:solidFill>
                          <a:effectLst/>
                          <a:latin typeface="Open Sans" panose="020B0606030504020204" pitchFamily="34" charset="0"/>
                          <a:ea typeface="Open Sans" panose="020B0606030504020204" pitchFamily="34" charset="0"/>
                          <a:cs typeface="Open Sans" panose="020B0606030504020204" pitchFamily="34" charset="0"/>
                        </a:rPr>
                        <a:t>3	To pay for school fees or other education costs</a:t>
                      </a:r>
                    </a:p>
                    <a:p>
                      <a:pPr marL="392430" indent="-392430" algn="l">
                        <a:lnSpc>
                          <a:spcPct val="107000"/>
                        </a:lnSpc>
                        <a:spcAft>
                          <a:spcPts val="0"/>
                        </a:spcAft>
                        <a:tabLst>
                          <a:tab pos="356235" algn="l"/>
                          <a:tab pos="740410" algn="ctr"/>
                        </a:tabLst>
                      </a:pPr>
                      <a:r>
                        <a:rPr lang="en-GB" sz="1400" i="1">
                          <a:solidFill>
                            <a:schemeClr val="accent1">
                              <a:lumMod val="50000"/>
                            </a:schemeClr>
                          </a:solidFill>
                          <a:effectLst/>
                          <a:latin typeface="Open Sans" panose="020B0606030504020204" pitchFamily="34" charset="0"/>
                          <a:ea typeface="Open Sans" panose="020B0606030504020204" pitchFamily="34" charset="0"/>
                          <a:cs typeface="Open Sans" panose="020B0606030504020204" pitchFamily="34" charset="0"/>
                        </a:rPr>
                        <a:t>4	</a:t>
                      </a:r>
                      <a:r>
                        <a:rPr lang="en-GB" sz="1400">
                          <a:solidFill>
                            <a:schemeClr val="accent1">
                              <a:lumMod val="50000"/>
                            </a:schemeClr>
                          </a:solidFill>
                          <a:effectLst/>
                          <a:latin typeface="Open Sans" panose="020B0606030504020204" pitchFamily="34" charset="0"/>
                          <a:ea typeface="Open Sans" panose="020B0606030504020204" pitchFamily="34" charset="0"/>
                          <a:cs typeface="Open Sans" panose="020B0606030504020204" pitchFamily="34" charset="0"/>
                        </a:rPr>
                        <a:t>To cover health expenses</a:t>
                      </a:r>
                    </a:p>
                    <a:p>
                      <a:pPr marL="392430" indent="-392430" algn="l">
                        <a:lnSpc>
                          <a:spcPct val="107000"/>
                        </a:lnSpc>
                        <a:spcAft>
                          <a:spcPts val="0"/>
                        </a:spcAft>
                        <a:tabLst>
                          <a:tab pos="356235" algn="l"/>
                          <a:tab pos="740410" algn="ctr"/>
                        </a:tabLst>
                      </a:pPr>
                      <a:r>
                        <a:rPr lang="en-GB" sz="1400" i="1">
                          <a:solidFill>
                            <a:schemeClr val="accent1">
                              <a:lumMod val="50000"/>
                            </a:schemeClr>
                          </a:solidFill>
                          <a:effectLst/>
                          <a:latin typeface="Open Sans" panose="020B0606030504020204" pitchFamily="34" charset="0"/>
                          <a:ea typeface="Open Sans" panose="020B0606030504020204" pitchFamily="34" charset="0"/>
                          <a:cs typeface="Open Sans" panose="020B0606030504020204" pitchFamily="34" charset="0"/>
                        </a:rPr>
                        <a:t>5	</a:t>
                      </a:r>
                      <a:r>
                        <a:rPr lang="en-GB" sz="1400">
                          <a:solidFill>
                            <a:schemeClr val="accent1">
                              <a:lumMod val="50000"/>
                            </a:schemeClr>
                          </a:solidFill>
                          <a:effectLst/>
                          <a:latin typeface="Open Sans" panose="020B0606030504020204" pitchFamily="34" charset="0"/>
                          <a:ea typeface="Open Sans" panose="020B0606030504020204" pitchFamily="34" charset="0"/>
                          <a:cs typeface="Open Sans" panose="020B0606030504020204" pitchFamily="34" charset="0"/>
                        </a:rPr>
                        <a:t>To buy essential non-food items (clothes, small furniture...)</a:t>
                      </a:r>
                    </a:p>
                    <a:p>
                      <a:pPr marL="392430" indent="-392430" algn="l">
                        <a:lnSpc>
                          <a:spcPct val="107000"/>
                        </a:lnSpc>
                        <a:spcAft>
                          <a:spcPts val="0"/>
                        </a:spcAft>
                      </a:pPr>
                      <a:r>
                        <a:rPr lang="en-GB" sz="1400" i="1">
                          <a:solidFill>
                            <a:schemeClr val="accent1">
                              <a:lumMod val="50000"/>
                            </a:schemeClr>
                          </a:solidFill>
                          <a:effectLst/>
                          <a:latin typeface="Open Sans" panose="020B0606030504020204" pitchFamily="34" charset="0"/>
                          <a:ea typeface="Open Sans" panose="020B0606030504020204" pitchFamily="34" charset="0"/>
                          <a:cs typeface="Open Sans" panose="020B0606030504020204" pitchFamily="34" charset="0"/>
                        </a:rPr>
                        <a:t>6      </a:t>
                      </a:r>
                      <a:r>
                        <a:rPr lang="en-GB" sz="1400">
                          <a:solidFill>
                            <a:schemeClr val="accent1">
                              <a:lumMod val="50000"/>
                            </a:schemeClr>
                          </a:solidFill>
                          <a:effectLst/>
                          <a:latin typeface="Open Sans" panose="020B0606030504020204" pitchFamily="34" charset="0"/>
                          <a:ea typeface="Open Sans" panose="020B0606030504020204" pitchFamily="34" charset="0"/>
                          <a:cs typeface="Open Sans" panose="020B0606030504020204" pitchFamily="34" charset="0"/>
                        </a:rPr>
                        <a:t>To access water/sanitation facilities </a:t>
                      </a:r>
                    </a:p>
                    <a:p>
                      <a:pPr marL="392430" indent="-392430" algn="l">
                        <a:lnSpc>
                          <a:spcPct val="107000"/>
                        </a:lnSpc>
                        <a:spcAft>
                          <a:spcPts val="0"/>
                        </a:spcAft>
                        <a:tabLst>
                          <a:tab pos="356235" algn="l"/>
                          <a:tab pos="740410" algn="ctr"/>
                        </a:tabLst>
                      </a:pPr>
                      <a:r>
                        <a:rPr lang="en-GB" sz="1400" i="1">
                          <a:solidFill>
                            <a:schemeClr val="accent1">
                              <a:lumMod val="50000"/>
                            </a:schemeClr>
                          </a:solidFill>
                          <a:effectLst/>
                          <a:latin typeface="Open Sans" panose="020B0606030504020204" pitchFamily="34" charset="0"/>
                          <a:ea typeface="Open Sans" panose="020B0606030504020204" pitchFamily="34" charset="0"/>
                          <a:cs typeface="Open Sans" panose="020B0606030504020204" pitchFamily="34" charset="0"/>
                        </a:rPr>
                        <a:t>7  </a:t>
                      </a:r>
                      <a:r>
                        <a:rPr lang="en-GB" sz="1400">
                          <a:solidFill>
                            <a:schemeClr val="accent1">
                              <a:lumMod val="50000"/>
                            </a:schemeClr>
                          </a:solidFill>
                          <a:effectLst/>
                          <a:latin typeface="Open Sans" panose="020B0606030504020204" pitchFamily="34" charset="0"/>
                          <a:ea typeface="Open Sans" panose="020B0606030504020204" pitchFamily="34" charset="0"/>
                          <a:cs typeface="Open Sans" panose="020B0606030504020204" pitchFamily="34" charset="0"/>
                        </a:rPr>
                        <a:t>    To access essential dwelling services (electricity, energy, waste disposal…)</a:t>
                      </a:r>
                    </a:p>
                    <a:p>
                      <a:pPr marL="392430" indent="-392430" algn="l">
                        <a:lnSpc>
                          <a:spcPct val="107000"/>
                        </a:lnSpc>
                        <a:spcAft>
                          <a:spcPts val="0"/>
                        </a:spcAft>
                      </a:pPr>
                      <a:r>
                        <a:rPr lang="en-GB" sz="1400" i="1">
                          <a:solidFill>
                            <a:schemeClr val="accent1">
                              <a:lumMod val="50000"/>
                            </a:schemeClr>
                          </a:solidFill>
                          <a:effectLst/>
                          <a:latin typeface="Open Sans" panose="020B0606030504020204" pitchFamily="34" charset="0"/>
                          <a:ea typeface="Open Sans" panose="020B0606030504020204" pitchFamily="34" charset="0"/>
                          <a:cs typeface="Open Sans" panose="020B0606030504020204" pitchFamily="34" charset="0"/>
                        </a:rPr>
                        <a:t>8</a:t>
                      </a:r>
                      <a:r>
                        <a:rPr lang="en-GB" sz="1400">
                          <a:solidFill>
                            <a:schemeClr val="accent1">
                              <a:lumMod val="50000"/>
                            </a:schemeClr>
                          </a:solidFill>
                          <a:effectLst/>
                          <a:latin typeface="Open Sans" panose="020B0606030504020204" pitchFamily="34" charset="0"/>
                          <a:ea typeface="Open Sans" panose="020B0606030504020204" pitchFamily="34" charset="0"/>
                          <a:cs typeface="Open Sans" panose="020B0606030504020204" pitchFamily="34" charset="0"/>
                        </a:rPr>
                        <a:t>       To pay for existing debts</a:t>
                      </a:r>
                    </a:p>
                    <a:p>
                      <a:pPr marL="392430" indent="-392430" algn="l">
                        <a:lnSpc>
                          <a:spcPct val="107000"/>
                        </a:lnSpc>
                        <a:spcAft>
                          <a:spcPts val="0"/>
                        </a:spcAft>
                      </a:pPr>
                      <a:r>
                        <a:rPr lang="en-GB" sz="1400" i="1">
                          <a:solidFill>
                            <a:schemeClr val="accent1">
                              <a:lumMod val="50000"/>
                            </a:schemeClr>
                          </a:solidFill>
                          <a:effectLst/>
                          <a:latin typeface="Open Sans" panose="020B0606030504020204" pitchFamily="34" charset="0"/>
                          <a:ea typeface="Open Sans" panose="020B0606030504020204" pitchFamily="34" charset="0"/>
                          <a:cs typeface="Open Sans" panose="020B0606030504020204" pitchFamily="34" charset="0"/>
                        </a:rPr>
                        <a:t>999   </a:t>
                      </a:r>
                      <a:r>
                        <a:rPr lang="en-US" sz="1400">
                          <a:solidFill>
                            <a:schemeClr val="accent1">
                              <a:lumMod val="50000"/>
                            </a:schemeClr>
                          </a:solidFill>
                          <a:effectLst/>
                          <a:latin typeface="Open Sans" panose="020B0606030504020204" pitchFamily="34" charset="0"/>
                          <a:ea typeface="Open Sans" panose="020B0606030504020204" pitchFamily="34" charset="0"/>
                          <a:cs typeface="Open Sans" panose="020B0606030504020204" pitchFamily="34" charset="0"/>
                        </a:rPr>
                        <a:t>Other, specify </a:t>
                      </a:r>
                      <a:endParaRPr lang="en-GB" sz="1400">
                        <a:solidFill>
                          <a:schemeClr val="accent1">
                            <a:lumMod val="50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63840" marR="63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1628996"/>
                  </a:ext>
                </a:extLst>
              </a:tr>
            </a:tbl>
          </a:graphicData>
        </a:graphic>
      </p:graphicFrame>
      <p:sp>
        <p:nvSpPr>
          <p:cNvPr id="7" name="TextBox 6">
            <a:extLst>
              <a:ext uri="{FF2B5EF4-FFF2-40B4-BE49-F238E27FC236}">
                <a16:creationId xmlns:a16="http://schemas.microsoft.com/office/drawing/2014/main" id="{77E09DEF-04AF-3086-9778-59D8FC717ABD}"/>
              </a:ext>
            </a:extLst>
          </p:cNvPr>
          <p:cNvSpPr txBox="1"/>
          <p:nvPr/>
        </p:nvSpPr>
        <p:spPr>
          <a:xfrm>
            <a:off x="6514268" y="5930582"/>
            <a:ext cx="5136859" cy="773673"/>
          </a:xfrm>
          <a:prstGeom prst="rect">
            <a:avLst/>
          </a:prstGeom>
          <a:noFill/>
          <a:ln w="57150">
            <a:solidFill>
              <a:schemeClr val="bg1">
                <a:lumMod val="50000"/>
              </a:schemeClr>
            </a:solidFill>
          </a:ln>
        </p:spPr>
        <p:txBody>
          <a:bodyPr wrap="square" lIns="91440" tIns="45720" rIns="91440" bIns="45720" rtlCol="0" anchor="t">
            <a:spAutoFit/>
          </a:bodyPr>
          <a:lstStyle/>
          <a:p>
            <a:pPr>
              <a:lnSpc>
                <a:spcPct val="107000"/>
              </a:lnSpc>
              <a:spcAft>
                <a:spcPts val="800"/>
              </a:spcAft>
            </a:pPr>
            <a:r>
              <a:rPr lang="en-US" sz="1400" i="1" dirty="0">
                <a:solidFill>
                  <a:schemeClr val="accent1">
                    <a:lumMod val="50000"/>
                  </a:schemeClr>
                </a:solidFill>
                <a:effectLst/>
                <a:latin typeface="+mn-lt"/>
                <a:ea typeface="Times New Roman" panose="02020603050405020304" pitchFamily="18" charset="0"/>
                <a:cs typeface="Times New Roman" panose="02020603050405020304" pitchFamily="18" charset="0"/>
              </a:rPr>
              <a:t>The enumerator </a:t>
            </a:r>
            <a:r>
              <a:rPr lang="en-US" sz="1400" i="1" u="sng" dirty="0">
                <a:solidFill>
                  <a:schemeClr val="accent1">
                    <a:lumMod val="50000"/>
                  </a:schemeClr>
                </a:solidFill>
                <a:effectLst/>
                <a:latin typeface="+mn-lt"/>
                <a:ea typeface="Times New Roman" panose="02020603050405020304" pitchFamily="18" charset="0"/>
                <a:cs typeface="Times New Roman" panose="02020603050405020304" pitchFamily="18" charset="0"/>
              </a:rPr>
              <a:t>should not </a:t>
            </a:r>
            <a:r>
              <a:rPr lang="en-US" sz="1400" i="1" dirty="0">
                <a:solidFill>
                  <a:schemeClr val="accent1">
                    <a:lumMod val="50000"/>
                  </a:schemeClr>
                </a:solidFill>
                <a:effectLst/>
                <a:latin typeface="+mn-lt"/>
                <a:ea typeface="Times New Roman" panose="02020603050405020304" pitchFamily="18" charset="0"/>
                <a:cs typeface="Times New Roman" panose="02020603050405020304" pitchFamily="18" charset="0"/>
              </a:rPr>
              <a:t>list these options to the respondent</a:t>
            </a:r>
            <a:r>
              <a:rPr lang="en-US" sz="1400" dirty="0">
                <a:solidFill>
                  <a:schemeClr val="accent1">
                    <a:lumMod val="50000"/>
                  </a:schemeClr>
                </a:solidFill>
                <a:effectLst/>
                <a:latin typeface="+mn-lt"/>
                <a:ea typeface="Times New Roman" panose="02020603050405020304" pitchFamily="18" charset="0"/>
                <a:cs typeface="Times New Roman" panose="02020603050405020304" pitchFamily="18" charset="0"/>
              </a:rPr>
              <a:t>. </a:t>
            </a:r>
            <a:r>
              <a:rPr lang="en-US" sz="1400" i="1" dirty="0">
                <a:solidFill>
                  <a:schemeClr val="accent1">
                    <a:lumMod val="50000"/>
                  </a:schemeClr>
                </a:solidFill>
                <a:effectLst/>
                <a:latin typeface="+mn-lt"/>
                <a:ea typeface="Times New Roman" panose="02020603050405020304" pitchFamily="18" charset="0"/>
                <a:cs typeface="Times New Roman" panose="02020603050405020304" pitchFamily="18" charset="0"/>
              </a:rPr>
              <a:t>Instead, should mark </a:t>
            </a:r>
            <a:r>
              <a:rPr lang="en-US" sz="1400" i="1" u="sng" dirty="0">
                <a:solidFill>
                  <a:schemeClr val="accent1">
                    <a:lumMod val="50000"/>
                  </a:schemeClr>
                </a:solidFill>
                <a:effectLst/>
                <a:latin typeface="+mn-lt"/>
                <a:ea typeface="Times New Roman" panose="02020603050405020304" pitchFamily="18" charset="0"/>
                <a:cs typeface="Times New Roman" panose="02020603050405020304" pitchFamily="18" charset="0"/>
              </a:rPr>
              <a:t>all those that apply </a:t>
            </a:r>
            <a:r>
              <a:rPr lang="en-US" sz="1400" i="1" dirty="0">
                <a:solidFill>
                  <a:schemeClr val="accent1">
                    <a:lumMod val="50000"/>
                  </a:schemeClr>
                </a:solidFill>
                <a:effectLst/>
                <a:latin typeface="+mn-lt"/>
                <a:ea typeface="Times New Roman" panose="02020603050405020304" pitchFamily="18" charset="0"/>
                <a:cs typeface="Times New Roman" panose="02020603050405020304" pitchFamily="18" charset="0"/>
              </a:rPr>
              <a:t>based on the answer provided.</a:t>
            </a:r>
            <a:endParaRPr lang="en-GB" sz="1400" dirty="0">
              <a:solidFill>
                <a:schemeClr val="accent1">
                  <a:lumMod val="50000"/>
                </a:schemeClr>
              </a:solidFill>
              <a:effectLst/>
              <a:latin typeface="+mn-lt"/>
              <a:ea typeface="Calibri" panose="020F0502020204030204" pitchFamily="34" charset="0"/>
              <a:cs typeface="Times New Roman" panose="02020603050405020304" pitchFamily="18" charset="0"/>
            </a:endParaRPr>
          </a:p>
        </p:txBody>
      </p:sp>
      <p:cxnSp>
        <p:nvCxnSpPr>
          <p:cNvPr id="9" name="Straight Connector 8">
            <a:extLst>
              <a:ext uri="{FF2B5EF4-FFF2-40B4-BE49-F238E27FC236}">
                <a16:creationId xmlns:a16="http://schemas.microsoft.com/office/drawing/2014/main" id="{904AE149-44F2-EBEF-EA28-FF56FEA093AE}"/>
              </a:ext>
            </a:extLst>
          </p:cNvPr>
          <p:cNvCxnSpPr>
            <a:cxnSpLocks/>
          </p:cNvCxnSpPr>
          <p:nvPr/>
        </p:nvCxnSpPr>
        <p:spPr>
          <a:xfrm flipH="1">
            <a:off x="10398036" y="2153467"/>
            <a:ext cx="566055" cy="0"/>
          </a:xfrm>
          <a:prstGeom prst="line">
            <a:avLst/>
          </a:prstGeom>
          <a:ln w="38100"/>
        </p:spPr>
        <p:style>
          <a:lnRef idx="3">
            <a:schemeClr val="accent2"/>
          </a:lnRef>
          <a:fillRef idx="0">
            <a:schemeClr val="accent2"/>
          </a:fillRef>
          <a:effectRef idx="2">
            <a:schemeClr val="accent2"/>
          </a:effectRef>
          <a:fontRef idx="minor">
            <a:schemeClr val="tx1"/>
          </a:fontRef>
        </p:style>
      </p:cxnSp>
      <p:cxnSp>
        <p:nvCxnSpPr>
          <p:cNvPr id="10" name="Straight Arrow Connector 9">
            <a:extLst>
              <a:ext uri="{FF2B5EF4-FFF2-40B4-BE49-F238E27FC236}">
                <a16:creationId xmlns:a16="http://schemas.microsoft.com/office/drawing/2014/main" id="{C6665B6C-B5D0-E26C-8549-3D58C021205B}"/>
              </a:ext>
            </a:extLst>
          </p:cNvPr>
          <p:cNvCxnSpPr>
            <a:cxnSpLocks/>
          </p:cNvCxnSpPr>
          <p:nvPr/>
        </p:nvCxnSpPr>
        <p:spPr>
          <a:xfrm>
            <a:off x="10964091" y="2153467"/>
            <a:ext cx="0" cy="3657398"/>
          </a:xfrm>
          <a:prstGeom prst="straightConnector1">
            <a:avLst/>
          </a:prstGeom>
          <a:ln w="38100">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45695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nSpc>
                <a:spcPts val="3920"/>
              </a:lnSpc>
            </a:pPr>
            <a:r>
              <a:rPr lang="it-IT" b="0" kern="1400" spc="230" dirty="0">
                <a:solidFill>
                  <a:srgbClr val="FFFFFE"/>
                </a:solidFill>
                <a:latin typeface="Open Sans ExtraBold" panose="020B0906030804020204" pitchFamily="34" charset="0"/>
                <a:ea typeface="Open Sans Extrabold"/>
                <a:cs typeface="Open Sans Extrabold"/>
              </a:rPr>
              <a:t>SEVERITY levelS of lcs strategies</a:t>
            </a:r>
            <a:endParaRPr lang="en-GB" b="0" kern="1400" spc="230" dirty="0">
              <a:solidFill>
                <a:srgbClr val="FFFFFE"/>
              </a:solidFill>
              <a:latin typeface="Open Sans ExtraBold" panose="020B0906030804020204" pitchFamily="34" charset="0"/>
              <a:ea typeface="Open Sans Extrabold"/>
              <a:cs typeface="Open Sans Extrabold"/>
            </a:endParaRPr>
          </a:p>
        </p:txBody>
      </p:sp>
    </p:spTree>
    <p:extLst>
      <p:ext uri="{BB962C8B-B14F-4D97-AF65-F5344CB8AC3E}">
        <p14:creationId xmlns:p14="http://schemas.microsoft.com/office/powerpoint/2010/main" val="13266783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0" y="716415"/>
            <a:ext cx="11052002" cy="662558"/>
          </a:xfrm>
        </p:spPr>
        <p:txBody>
          <a:bodyPr anchor="t" anchorCtr="0"/>
          <a:lstStyle/>
          <a:p>
            <a:r>
              <a:rPr lang="en-GB" sz="3600" b="0" kern="1400" spc="230" dirty="0">
                <a:solidFill>
                  <a:schemeClr val="tx1"/>
                </a:solidFill>
                <a:highlight>
                  <a:srgbClr val="FFFFFF"/>
                </a:highlight>
                <a:latin typeface="Open Sans ExtraBold" panose="020B0906030804020204" pitchFamily="34" charset="0"/>
              </a:rPr>
              <a:t>LCS-EN MODULE</a:t>
            </a:r>
            <a:r>
              <a:rPr lang="en-GB" sz="3600" b="0" kern="1400" spc="230" dirty="0">
                <a:solidFill>
                  <a:schemeClr val="tx1"/>
                </a:solidFill>
                <a:latin typeface="Open Sans ExtraBold" panose="020B0906030804020204" pitchFamily="34" charset="0"/>
              </a:rPr>
              <a:t>: COPING STRATEGIES</a:t>
            </a:r>
          </a:p>
        </p:txBody>
      </p:sp>
      <p:graphicFrame>
        <p:nvGraphicFramePr>
          <p:cNvPr id="5" name="Table 4">
            <a:extLst>
              <a:ext uri="{FF2B5EF4-FFF2-40B4-BE49-F238E27FC236}">
                <a16:creationId xmlns:a16="http://schemas.microsoft.com/office/drawing/2014/main" id="{8B2DD29D-DB2F-450D-F0B0-7F4B34883249}"/>
              </a:ext>
            </a:extLst>
          </p:cNvPr>
          <p:cNvGraphicFramePr>
            <a:graphicFrameLocks noGrp="1"/>
          </p:cNvGraphicFramePr>
          <p:nvPr>
            <p:extLst>
              <p:ext uri="{D42A27DB-BD31-4B8C-83A1-F6EECF244321}">
                <p14:modId xmlns:p14="http://schemas.microsoft.com/office/powerpoint/2010/main" val="1785399583"/>
              </p:ext>
            </p:extLst>
          </p:nvPr>
        </p:nvGraphicFramePr>
        <p:xfrm>
          <a:off x="2642534" y="1316440"/>
          <a:ext cx="7709483" cy="5396726"/>
        </p:xfrm>
        <a:graphic>
          <a:graphicData uri="http://schemas.openxmlformats.org/drawingml/2006/table">
            <a:tbl>
              <a:tblPr/>
              <a:tblGrid>
                <a:gridCol w="2883190">
                  <a:extLst>
                    <a:ext uri="{9D8B030D-6E8A-4147-A177-3AD203B41FA5}">
                      <a16:colId xmlns:a16="http://schemas.microsoft.com/office/drawing/2014/main" val="20487821"/>
                    </a:ext>
                  </a:extLst>
                </a:gridCol>
                <a:gridCol w="2277445">
                  <a:extLst>
                    <a:ext uri="{9D8B030D-6E8A-4147-A177-3AD203B41FA5}">
                      <a16:colId xmlns:a16="http://schemas.microsoft.com/office/drawing/2014/main" val="1579870510"/>
                    </a:ext>
                  </a:extLst>
                </a:gridCol>
                <a:gridCol w="1274424">
                  <a:extLst>
                    <a:ext uri="{9D8B030D-6E8A-4147-A177-3AD203B41FA5}">
                      <a16:colId xmlns:a16="http://schemas.microsoft.com/office/drawing/2014/main" val="4194993987"/>
                    </a:ext>
                  </a:extLst>
                </a:gridCol>
                <a:gridCol w="1274424">
                  <a:extLst>
                    <a:ext uri="{9D8B030D-6E8A-4147-A177-3AD203B41FA5}">
                      <a16:colId xmlns:a16="http://schemas.microsoft.com/office/drawing/2014/main" val="758318216"/>
                    </a:ext>
                  </a:extLst>
                </a:gridCol>
              </a:tblGrid>
              <a:tr h="2096365">
                <a:tc>
                  <a:txBody>
                    <a:bodyPr/>
                    <a:lstStyle/>
                    <a:p>
                      <a:pPr marL="0" marR="0">
                        <a:lnSpc>
                          <a:spcPct val="115000"/>
                        </a:lnSpc>
                        <a:spcBef>
                          <a:spcPts val="0"/>
                        </a:spcBef>
                        <a:spcAft>
                          <a:spcPts val="0"/>
                        </a:spcAft>
                      </a:pPr>
                      <a:r>
                        <a:rPr lang="en-GB" sz="800">
                          <a:solidFill>
                            <a:schemeClr val="accent1">
                              <a:lumMod val="50000"/>
                            </a:schemeClr>
                          </a:solidFill>
                          <a:effectLst/>
                          <a:latin typeface="Calibri"/>
                          <a:ea typeface="Calibri" panose="020F0502020204030204" pitchFamily="34" charset="0"/>
                          <a:cs typeface="Arial"/>
                        </a:rPr>
                        <a:t>During the past </a:t>
                      </a:r>
                      <a:r>
                        <a:rPr lang="en-GB" sz="800" b="1">
                          <a:solidFill>
                            <a:schemeClr val="accent1">
                              <a:lumMod val="50000"/>
                            </a:schemeClr>
                          </a:solidFill>
                          <a:effectLst/>
                          <a:latin typeface="Calibri"/>
                          <a:ea typeface="Calibri" panose="020F0502020204030204" pitchFamily="34" charset="0"/>
                          <a:cs typeface="Arial"/>
                        </a:rPr>
                        <a:t>30 days</a:t>
                      </a:r>
                      <a:r>
                        <a:rPr lang="en-GB" sz="800">
                          <a:solidFill>
                            <a:schemeClr val="accent1">
                              <a:lumMod val="50000"/>
                            </a:schemeClr>
                          </a:solidFill>
                          <a:effectLst/>
                          <a:latin typeface="Calibri"/>
                          <a:ea typeface="Calibri" panose="020F0502020204030204" pitchFamily="34" charset="0"/>
                          <a:cs typeface="Arial"/>
                        </a:rPr>
                        <a:t>, </a:t>
                      </a:r>
                      <a:r>
                        <a:rPr lang="en-GB" sz="800">
                          <a:solidFill>
                            <a:schemeClr val="accent1">
                              <a:lumMod val="50000"/>
                            </a:schemeClr>
                          </a:solidFill>
                          <a:effectLst/>
                          <a:latin typeface="Calibri"/>
                          <a:ea typeface="Times New Roman" panose="02020603050405020304" pitchFamily="18" charset="0"/>
                          <a:cs typeface="Arial"/>
                        </a:rPr>
                        <a:t>did anyone in your household have to engage in any of the following activities </a:t>
                      </a:r>
                      <a:r>
                        <a:rPr lang="en-GB" sz="800" b="1">
                          <a:solidFill>
                            <a:schemeClr val="accent1">
                              <a:lumMod val="50000"/>
                            </a:schemeClr>
                          </a:solidFill>
                          <a:effectLst/>
                          <a:latin typeface="Calibri"/>
                          <a:ea typeface="Times New Roman" panose="02020603050405020304" pitchFamily="18" charset="0"/>
                          <a:cs typeface="Arial"/>
                        </a:rPr>
                        <a:t>due to a lack of resources to access essential needs (e.g., food, shelter, education, health services, etc.) ?</a:t>
                      </a:r>
                      <a:endParaRPr lang="en-US" sz="1100">
                        <a:solidFill>
                          <a:schemeClr val="accent1">
                            <a:lumMod val="50000"/>
                          </a:schemeClr>
                        </a:solidFill>
                        <a:effectLst/>
                        <a:latin typeface="Calibri"/>
                        <a:ea typeface="MS Mincho" panose="02020609040205080304" pitchFamily="49" charset="-128"/>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800">
                          <a:solidFill>
                            <a:schemeClr val="accent1">
                              <a:lumMod val="50000"/>
                            </a:schemeClr>
                          </a:solidFill>
                          <a:effectLst/>
                          <a:latin typeface="Calibri"/>
                          <a:ea typeface="Times New Roman" panose="02020603050405020304" pitchFamily="18" charset="0"/>
                          <a:cs typeface="Arial"/>
                        </a:rPr>
                        <a:t>10 = </a:t>
                      </a:r>
                      <a:r>
                        <a:rPr lang="en-GB" sz="800">
                          <a:solidFill>
                            <a:schemeClr val="accent1">
                              <a:lumMod val="50000"/>
                            </a:schemeClr>
                          </a:solidFill>
                          <a:effectLst/>
                          <a:latin typeface="Calibri"/>
                          <a:ea typeface="Calibri" panose="020F0502020204030204" pitchFamily="34" charset="0"/>
                          <a:cs typeface="Arial"/>
                        </a:rPr>
                        <a:t>No, because we did not need to</a:t>
                      </a:r>
                      <a:endParaRPr lang="en-US" sz="1100">
                        <a:solidFill>
                          <a:schemeClr val="accent1">
                            <a:lumMod val="50000"/>
                          </a:schemeClr>
                        </a:solidFill>
                        <a:effectLst/>
                        <a:latin typeface="Calibri"/>
                        <a:ea typeface="MS Mincho" panose="02020609040205080304" pitchFamily="49" charset="-128"/>
                        <a:cs typeface="Arial"/>
                      </a:endParaRPr>
                    </a:p>
                    <a:p>
                      <a:pPr marL="0" marR="0">
                        <a:lnSpc>
                          <a:spcPct val="115000"/>
                        </a:lnSpc>
                        <a:spcBef>
                          <a:spcPts val="0"/>
                        </a:spcBef>
                        <a:spcAft>
                          <a:spcPts val="0"/>
                        </a:spcAft>
                      </a:pPr>
                      <a:r>
                        <a:rPr lang="en-GB" sz="800">
                          <a:solidFill>
                            <a:schemeClr val="accent1">
                              <a:lumMod val="50000"/>
                            </a:schemeClr>
                          </a:solidFill>
                          <a:effectLst/>
                          <a:latin typeface="Calibri"/>
                          <a:ea typeface="Times New Roman" panose="02020603050405020304" pitchFamily="18" charset="0"/>
                          <a:cs typeface="Arial"/>
                        </a:rPr>
                        <a:t>20 = </a:t>
                      </a:r>
                      <a:r>
                        <a:rPr lang="en-GB" sz="800">
                          <a:solidFill>
                            <a:schemeClr val="accent1">
                              <a:lumMod val="50000"/>
                            </a:schemeClr>
                          </a:solidFill>
                          <a:effectLst/>
                          <a:latin typeface="Calibri"/>
                          <a:ea typeface="Calibri" panose="020F0502020204030204" pitchFamily="34" charset="0"/>
                          <a:cs typeface="Arial"/>
                        </a:rPr>
                        <a:t>No, because we already sold those assets or have engaged in this activity within the last 12 months and cannot continue to do it</a:t>
                      </a:r>
                      <a:endParaRPr lang="en-US" sz="1100">
                        <a:solidFill>
                          <a:schemeClr val="accent1">
                            <a:lumMod val="50000"/>
                          </a:schemeClr>
                        </a:solidFill>
                        <a:effectLst/>
                        <a:latin typeface="Calibri"/>
                        <a:ea typeface="MS Mincho" panose="02020609040205080304" pitchFamily="49" charset="-128"/>
                        <a:cs typeface="Arial"/>
                      </a:endParaRPr>
                    </a:p>
                    <a:p>
                      <a:pPr marL="0" marR="0">
                        <a:lnSpc>
                          <a:spcPct val="115000"/>
                        </a:lnSpc>
                        <a:spcBef>
                          <a:spcPts val="0"/>
                        </a:spcBef>
                        <a:spcAft>
                          <a:spcPts val="0"/>
                        </a:spcAft>
                      </a:pPr>
                      <a:r>
                        <a:rPr lang="fr-FR" sz="800">
                          <a:solidFill>
                            <a:schemeClr val="accent1">
                              <a:lumMod val="50000"/>
                            </a:schemeClr>
                          </a:solidFill>
                          <a:effectLst/>
                          <a:latin typeface="Calibri"/>
                          <a:ea typeface="Times New Roman" panose="02020603050405020304" pitchFamily="18" charset="0"/>
                          <a:cs typeface="Arial"/>
                        </a:rPr>
                        <a:t>30= Yes</a:t>
                      </a:r>
                      <a:endParaRPr lang="en-US" sz="1100">
                        <a:solidFill>
                          <a:schemeClr val="accent1">
                            <a:lumMod val="50000"/>
                          </a:schemeClr>
                        </a:solidFill>
                        <a:effectLst/>
                        <a:latin typeface="Calibri"/>
                        <a:ea typeface="MS Mincho" panose="02020609040205080304" pitchFamily="49" charset="-128"/>
                        <a:cs typeface="Arial"/>
                      </a:endParaRPr>
                    </a:p>
                    <a:p>
                      <a:pPr marL="0" marR="0">
                        <a:lnSpc>
                          <a:spcPct val="115000"/>
                        </a:lnSpc>
                        <a:spcBef>
                          <a:spcPts val="0"/>
                        </a:spcBef>
                        <a:spcAft>
                          <a:spcPts val="0"/>
                        </a:spcAft>
                      </a:pPr>
                      <a:r>
                        <a:rPr lang="fr-FR" sz="800">
                          <a:solidFill>
                            <a:schemeClr val="accent1">
                              <a:lumMod val="50000"/>
                            </a:schemeClr>
                          </a:solidFill>
                          <a:effectLst/>
                          <a:latin typeface="Calibri"/>
                          <a:ea typeface="Times New Roman" panose="02020603050405020304" pitchFamily="18" charset="0"/>
                          <a:cs typeface="Arial"/>
                        </a:rPr>
                        <a:t>9999=</a:t>
                      </a:r>
                      <a:r>
                        <a:rPr lang="fr-FR" sz="800">
                          <a:solidFill>
                            <a:schemeClr val="accent1">
                              <a:lumMod val="50000"/>
                            </a:schemeClr>
                          </a:solidFill>
                          <a:effectLst/>
                          <a:latin typeface="Verdana"/>
                          <a:ea typeface="Calibri" panose="020F0502020204030204" pitchFamily="34" charset="0"/>
                          <a:cs typeface="Arial"/>
                        </a:rPr>
                        <a:t> </a:t>
                      </a:r>
                      <a:r>
                        <a:rPr lang="en-GB" sz="800">
                          <a:solidFill>
                            <a:schemeClr val="accent1">
                              <a:lumMod val="50000"/>
                            </a:schemeClr>
                          </a:solidFill>
                          <a:effectLst/>
                          <a:latin typeface="Calibri"/>
                          <a:ea typeface="Times New Roman" panose="02020603050405020304" pitchFamily="18" charset="0"/>
                          <a:cs typeface="Arial"/>
                        </a:rPr>
                        <a:t>Not applicable (don’t have access to this strategy)</a:t>
                      </a:r>
                      <a:endParaRPr lang="en-US" sz="1100">
                        <a:solidFill>
                          <a:schemeClr val="accent1">
                            <a:lumMod val="50000"/>
                          </a:schemeClr>
                        </a:solidFill>
                        <a:effectLst/>
                        <a:latin typeface="Calibri"/>
                        <a:ea typeface="MS Mincho" panose="02020609040205080304" pitchFamily="49" charset="-128"/>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15000"/>
                        </a:lnSpc>
                        <a:spcBef>
                          <a:spcPts val="0"/>
                        </a:spcBef>
                        <a:spcAft>
                          <a:spcPts val="0"/>
                        </a:spcAft>
                      </a:pPr>
                      <a:r>
                        <a:rPr lang="en-GB" sz="800">
                          <a:solidFill>
                            <a:schemeClr val="accent1">
                              <a:lumMod val="50000"/>
                            </a:schemeClr>
                          </a:solidFill>
                          <a:effectLst/>
                          <a:latin typeface="Calibri"/>
                          <a:ea typeface="Times New Roman" panose="02020603050405020304" pitchFamily="18" charset="0"/>
                          <a:cs typeface="Arial"/>
                        </a:rPr>
                        <a:t>Indicative severity of the strategy</a:t>
                      </a:r>
                      <a:endParaRPr lang="en-US" sz="1100">
                        <a:solidFill>
                          <a:schemeClr val="accent1">
                            <a:lumMod val="50000"/>
                          </a:schemeClr>
                        </a:solidFill>
                        <a:effectLst/>
                        <a:latin typeface="Calibri"/>
                        <a:ea typeface="MS Mincho" panose="02020609040205080304" pitchFamily="49" charset="-128"/>
                        <a:cs typeface="Arial"/>
                      </a:endParaRPr>
                    </a:p>
                    <a:p>
                      <a:pPr marL="0" marR="0">
                        <a:lnSpc>
                          <a:spcPct val="115000"/>
                        </a:lnSpc>
                        <a:spcBef>
                          <a:spcPts val="0"/>
                        </a:spcBef>
                        <a:spcAft>
                          <a:spcPts val="0"/>
                        </a:spcAft>
                      </a:pPr>
                      <a:endParaRPr lang="en-US" sz="1100">
                        <a:solidFill>
                          <a:schemeClr val="accent1">
                            <a:lumMod val="50000"/>
                          </a:schemeClr>
                        </a:solidFill>
                        <a:effectLst/>
                        <a:latin typeface="Calibri"/>
                        <a:ea typeface="MS Mincho" panose="02020609040205080304" pitchFamily="49" charset="-128"/>
                        <a:cs typeface="Arial"/>
                      </a:endParaRPr>
                    </a:p>
                    <a:p>
                      <a:pPr marL="0" marR="0">
                        <a:lnSpc>
                          <a:spcPct val="115000"/>
                        </a:lnSpc>
                        <a:spcBef>
                          <a:spcPts val="0"/>
                        </a:spcBef>
                        <a:spcAft>
                          <a:spcPts val="0"/>
                        </a:spcAft>
                      </a:pPr>
                      <a:r>
                        <a:rPr lang="en-GB" sz="800" i="1">
                          <a:solidFill>
                            <a:schemeClr val="accent1">
                              <a:lumMod val="50000"/>
                            </a:schemeClr>
                          </a:solidFill>
                          <a:effectLst/>
                          <a:latin typeface="Calibri"/>
                          <a:ea typeface="Times New Roman" panose="02020603050405020304" pitchFamily="18" charset="0"/>
                          <a:cs typeface="Arial"/>
                        </a:rPr>
                        <a:t>(Country office to attribute the relevant severity, the following is just an example)</a:t>
                      </a:r>
                      <a:endParaRPr lang="en-US" sz="110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endParaRPr lang="en-US" sz="11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en-US" sz="11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en-US" sz="11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en-US" sz="11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en-US" sz="11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en-US" sz="11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en-US" sz="11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en-US" sz="11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en-US" sz="11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en-US" sz="11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r>
                        <a:rPr lang="en-GB" sz="800" i="1">
                          <a:solidFill>
                            <a:schemeClr val="accent1">
                              <a:lumMod val="50000"/>
                            </a:schemeClr>
                          </a:solidFill>
                          <a:effectLst/>
                          <a:latin typeface="Calibri"/>
                          <a:ea typeface="Calibri" panose="020F0502020204030204" pitchFamily="34" charset="0"/>
                          <a:cs typeface="Arial"/>
                        </a:rPr>
                        <a:t>Variable names</a:t>
                      </a:r>
                      <a:endParaRPr lang="en-US" sz="110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960000576"/>
                  </a:ext>
                </a:extLst>
              </a:tr>
              <a:tr h="273975">
                <a:tc>
                  <a:txBody>
                    <a:bodyPr/>
                    <a:lstStyle/>
                    <a:p>
                      <a:pPr marL="0" marR="0" algn="l">
                        <a:lnSpc>
                          <a:spcPct val="100000"/>
                        </a:lnSpc>
                        <a:spcBef>
                          <a:spcPts val="0"/>
                        </a:spcBef>
                        <a:spcAft>
                          <a:spcPts val="0"/>
                        </a:spcAft>
                      </a:pPr>
                      <a:r>
                        <a:rPr lang="en-GB" sz="800">
                          <a:solidFill>
                            <a:schemeClr val="accent1">
                              <a:lumMod val="50000"/>
                            </a:schemeClr>
                          </a:solidFill>
                          <a:effectLst/>
                          <a:latin typeface="Calibri"/>
                          <a:ea typeface="Times New Roman" panose="02020603050405020304" pitchFamily="18" charset="0"/>
                          <a:cs typeface="Arial"/>
                        </a:rPr>
                        <a:t>1.1 </a:t>
                      </a:r>
                      <a:r>
                        <a:rPr lang="en-GB" sz="800">
                          <a:solidFill>
                            <a:schemeClr val="accent1">
                              <a:lumMod val="50000"/>
                            </a:schemeClr>
                          </a:solidFill>
                          <a:effectLst/>
                          <a:highlight>
                            <a:srgbClr val="C0C0C0"/>
                          </a:highlight>
                          <a:latin typeface="Calibri"/>
                          <a:ea typeface="Times New Roman" panose="02020603050405020304" pitchFamily="18" charset="0"/>
                          <a:cs typeface="Arial"/>
                        </a:rPr>
                        <a:t>Sold household assets/goods (radio, furniture, television, jewellery, etc.)</a:t>
                      </a:r>
                      <a:r>
                        <a:rPr lang="en-GB" sz="800" i="1">
                          <a:solidFill>
                            <a:schemeClr val="accent1">
                              <a:lumMod val="50000"/>
                            </a:schemeClr>
                          </a:solidFill>
                          <a:effectLst/>
                          <a:latin typeface="Calibri"/>
                          <a:ea typeface="Times New Roman" panose="02020603050405020304" pitchFamily="18" charset="0"/>
                          <a:cs typeface="Arial"/>
                        </a:rPr>
                        <a:t> due to a lack of resources to access essential needs</a:t>
                      </a:r>
                      <a:endParaRPr lang="en-GB" sz="800" i="1">
                        <a:solidFill>
                          <a:schemeClr val="accent1">
                            <a:lumMod val="50000"/>
                          </a:schemeClr>
                        </a:solidFill>
                        <a:effectLst/>
                        <a:latin typeface="Calibri" panose="020F0502020204030204" pitchFamily="34" charset="0"/>
                        <a:ea typeface="Times New Roman" panose="02020603050405020304" pitchFamily="18" charset="0"/>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a:solidFill>
                            <a:schemeClr val="accent1">
                              <a:lumMod val="50000"/>
                            </a:schemeClr>
                          </a:solidFill>
                          <a:effectLst/>
                          <a:latin typeface="Verdana"/>
                          <a:ea typeface="Calibri" panose="020F0502020204030204" pitchFamily="34" charset="0"/>
                          <a:cs typeface="Arial"/>
                        </a:rPr>
                        <a:t>| __ |</a:t>
                      </a:r>
                      <a:endParaRPr lang="en-US" sz="110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a:solidFill>
                            <a:schemeClr val="accent1">
                              <a:lumMod val="50000"/>
                            </a:schemeClr>
                          </a:solidFill>
                          <a:effectLst/>
                          <a:latin typeface="Calibri"/>
                          <a:ea typeface="Calibri" panose="020F0502020204030204" pitchFamily="34" charset="0"/>
                          <a:cs typeface="Arial"/>
                        </a:rPr>
                        <a:t>Stress</a:t>
                      </a:r>
                      <a:endParaRPr lang="en-US" sz="110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Lcs_stress_DomAsset</a:t>
                      </a:r>
                      <a:endParaRPr lang="en-US" sz="11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7736641"/>
                  </a:ext>
                </a:extLst>
              </a:tr>
              <a:tr h="273975">
                <a:tc>
                  <a:txBody>
                    <a:bodyPr/>
                    <a:lstStyle/>
                    <a:p>
                      <a:pPr marL="0" marR="0">
                        <a:lnSpc>
                          <a:spcPct val="100000"/>
                        </a:lnSpc>
                        <a:spcBef>
                          <a:spcPts val="0"/>
                        </a:spcBef>
                        <a:spcAft>
                          <a:spcPts val="0"/>
                        </a:spcAft>
                      </a:pPr>
                      <a:r>
                        <a:rPr lang="en-GB" sz="800">
                          <a:solidFill>
                            <a:schemeClr val="accent1">
                              <a:lumMod val="50000"/>
                            </a:schemeClr>
                          </a:solidFill>
                          <a:effectLst/>
                          <a:latin typeface="Calibri" panose="020F0502020204030204" pitchFamily="34" charset="0"/>
                          <a:ea typeface="Times New Roman" panose="02020603050405020304" pitchFamily="18" charset="0"/>
                          <a:cs typeface="Arial" panose="020B0604020202020204" pitchFamily="34" charset="0"/>
                        </a:rPr>
                        <a:t>1.2 </a:t>
                      </a:r>
                      <a:r>
                        <a:rPr lang="en-GB" sz="800">
                          <a:solidFill>
                            <a:schemeClr val="accent1">
                              <a:lumMod val="50000"/>
                            </a:schemeClr>
                          </a:solidFill>
                          <a:effectLst/>
                          <a:highlight>
                            <a:srgbClr val="C0C0C0"/>
                          </a:highlight>
                          <a:latin typeface="Calibri" panose="020F0502020204030204" pitchFamily="34" charset="0"/>
                          <a:ea typeface="Times New Roman" panose="02020603050405020304" pitchFamily="18" charset="0"/>
                          <a:cs typeface="Arial" panose="020B0604020202020204" pitchFamily="34" charset="0"/>
                        </a:rPr>
                        <a:t>Borrow money to </a:t>
                      </a:r>
                      <a:r>
                        <a:rPr lang="en-GB" sz="800" kern="1200">
                          <a:solidFill>
                            <a:schemeClr val="accent1">
                              <a:lumMod val="50000"/>
                            </a:schemeClr>
                          </a:solidFill>
                          <a:effectLst/>
                          <a:highlight>
                            <a:srgbClr val="C0C0C0"/>
                          </a:highlight>
                          <a:latin typeface="Calibri" panose="020F0502020204030204" pitchFamily="34" charset="0"/>
                          <a:ea typeface="Times New Roman" panose="02020603050405020304" pitchFamily="18" charset="0"/>
                          <a:cs typeface="Arial" panose="020B0604020202020204" pitchFamily="34" charset="0"/>
                        </a:rPr>
                        <a:t>cover essential needs</a:t>
                      </a:r>
                      <a:endParaRPr lang="en-US" sz="800" kern="1200">
                        <a:solidFill>
                          <a:schemeClr val="accent1">
                            <a:lumMod val="50000"/>
                          </a:schemeClr>
                        </a:solidFill>
                        <a:effectLst/>
                        <a:highlight>
                          <a:srgbClr val="C0C0C0"/>
                        </a:highlight>
                        <a:latin typeface="Calibri" panose="020F050202020403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a:solidFill>
                            <a:schemeClr val="accent1">
                              <a:lumMod val="50000"/>
                            </a:schemeClr>
                          </a:solidFill>
                          <a:effectLst/>
                          <a:latin typeface="Verdana" panose="020B0604030504040204" pitchFamily="34" charset="0"/>
                          <a:ea typeface="Calibri" panose="020F0502020204030204" pitchFamily="34" charset="0"/>
                          <a:cs typeface="Arial" panose="020B0604020202020204" pitchFamily="34" charset="0"/>
                        </a:rPr>
                        <a:t>| __ |</a:t>
                      </a:r>
                      <a:endParaRPr lang="en-US" sz="1100">
                        <a:solidFill>
                          <a:schemeClr val="accent1">
                            <a:lumMod val="50000"/>
                          </a:schemeClr>
                        </a:solidFill>
                        <a:effectLs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rPr>
                        <a:t>Stress</a:t>
                      </a:r>
                      <a:endParaRPr lang="en-US" sz="1100">
                        <a:solidFill>
                          <a:schemeClr val="accent1">
                            <a:lumMod val="50000"/>
                          </a:schemeClr>
                        </a:solidFill>
                        <a:effectLs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a:t>
                      </a:r>
                      <a:r>
                        <a:rPr lang="en-GB" sz="800" kern="12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stress_BorrowCash</a:t>
                      </a:r>
                      <a:endParaRPr lang="en-US" sz="800" kern="1200">
                        <a:solidFill>
                          <a:schemeClr val="accent1">
                            <a:lumMod val="50000"/>
                          </a:schemeClr>
                        </a:solidFill>
                        <a:effectLst/>
                        <a:highlight>
                          <a:srgbClr val="C0C0C0"/>
                        </a:highlight>
                        <a:latin typeface="Calibri" panose="020F050202020403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4970834"/>
                  </a:ext>
                </a:extLst>
              </a:tr>
              <a:tr h="269885">
                <a:tc>
                  <a:txBody>
                    <a:bodyPr/>
                    <a:lstStyle/>
                    <a:p>
                      <a:pPr marL="0" marR="0">
                        <a:lnSpc>
                          <a:spcPct val="100000"/>
                        </a:lnSpc>
                        <a:spcBef>
                          <a:spcPts val="0"/>
                        </a:spcBef>
                        <a:spcAft>
                          <a:spcPts val="0"/>
                        </a:spcAft>
                      </a:pPr>
                      <a:r>
                        <a:rPr lang="en-GB" sz="800">
                          <a:solidFill>
                            <a:schemeClr val="accent1">
                              <a:lumMod val="50000"/>
                            </a:schemeClr>
                          </a:solidFill>
                          <a:effectLst/>
                          <a:latin typeface="Calibri"/>
                          <a:ea typeface="Times New Roman" panose="02020603050405020304" pitchFamily="18" charset="0"/>
                          <a:cs typeface="Arial"/>
                        </a:rPr>
                        <a:t>1.3 </a:t>
                      </a:r>
                      <a:r>
                        <a:rPr lang="en-GB" sz="800">
                          <a:solidFill>
                            <a:schemeClr val="accent1">
                              <a:lumMod val="50000"/>
                            </a:schemeClr>
                          </a:solidFill>
                          <a:effectLst/>
                          <a:highlight>
                            <a:srgbClr val="C0C0C0"/>
                          </a:highlight>
                          <a:latin typeface="Calibri"/>
                          <a:ea typeface="Times New Roman" panose="02020603050405020304" pitchFamily="18" charset="0"/>
                          <a:cs typeface="Arial"/>
                        </a:rPr>
                        <a:t>Spent savings </a:t>
                      </a:r>
                      <a:r>
                        <a:rPr lang="en-GB" sz="800" i="1">
                          <a:solidFill>
                            <a:schemeClr val="accent1">
                              <a:lumMod val="50000"/>
                            </a:schemeClr>
                          </a:solidFill>
                          <a:effectLst/>
                          <a:latin typeface="Calibri"/>
                          <a:ea typeface="Times New Roman" panose="02020603050405020304" pitchFamily="18" charset="0"/>
                          <a:cs typeface="Arial"/>
                        </a:rPr>
                        <a:t>due to a </a:t>
                      </a:r>
                      <a:r>
                        <a:rPr lang="en-GB" sz="800" i="1">
                          <a:solidFill>
                            <a:schemeClr val="accent1">
                              <a:lumMod val="50000"/>
                            </a:schemeClr>
                          </a:solidFill>
                          <a:effectLst/>
                          <a:latin typeface="+mn-lt"/>
                          <a:ea typeface="Times New Roman" panose="02020603050405020304" pitchFamily="18" charset="0"/>
                          <a:cs typeface="Arial"/>
                        </a:rPr>
                        <a:t>lack of resources to access essential needs</a:t>
                      </a:r>
                      <a:endParaRPr lang="en-US" sz="1100">
                        <a:solidFill>
                          <a:schemeClr val="accent1">
                            <a:lumMod val="50000"/>
                          </a:schemeClr>
                        </a:solidFill>
                        <a:effectLs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a:solidFill>
                            <a:schemeClr val="accent1">
                              <a:lumMod val="50000"/>
                            </a:schemeClr>
                          </a:solidFill>
                          <a:effectLst/>
                          <a:latin typeface="Verdana"/>
                          <a:ea typeface="Calibri" panose="020F0502020204030204" pitchFamily="34" charset="0"/>
                          <a:cs typeface="Arial"/>
                        </a:rPr>
                        <a:t>| __ |</a:t>
                      </a:r>
                      <a:endParaRPr lang="en-US" sz="110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a:solidFill>
                            <a:schemeClr val="accent1">
                              <a:lumMod val="50000"/>
                            </a:schemeClr>
                          </a:solidFill>
                          <a:effectLst/>
                          <a:latin typeface="Calibri"/>
                          <a:ea typeface="Calibri" panose="020F0502020204030204" pitchFamily="34" charset="0"/>
                          <a:cs typeface="Arial"/>
                        </a:rPr>
                        <a:t>Stress</a:t>
                      </a:r>
                      <a:endParaRPr lang="en-US" sz="110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Lcs_stress_Saving</a:t>
                      </a:r>
                      <a:endParaRPr lang="en-US" sz="11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1156396"/>
                  </a:ext>
                </a:extLst>
              </a:tr>
              <a:tr h="273975">
                <a:tc>
                  <a:txBody>
                    <a:bodyPr/>
                    <a:lstStyle/>
                    <a:p>
                      <a:pPr marL="0" marR="0">
                        <a:lnSpc>
                          <a:spcPct val="100000"/>
                        </a:lnSpc>
                        <a:spcBef>
                          <a:spcPts val="0"/>
                        </a:spcBef>
                        <a:spcAft>
                          <a:spcPts val="0"/>
                        </a:spcAft>
                      </a:pPr>
                      <a:r>
                        <a:rPr lang="en-GB" sz="800">
                          <a:solidFill>
                            <a:schemeClr val="accent1">
                              <a:lumMod val="50000"/>
                            </a:schemeClr>
                          </a:solidFill>
                          <a:effectLst/>
                          <a:latin typeface="Calibri"/>
                          <a:ea typeface="Times New Roman" panose="02020603050405020304" pitchFamily="18" charset="0"/>
                          <a:cs typeface="Arial"/>
                        </a:rPr>
                        <a:t>1.4 </a:t>
                      </a:r>
                      <a:r>
                        <a:rPr lang="en-GB" sz="800">
                          <a:solidFill>
                            <a:schemeClr val="accent1">
                              <a:lumMod val="50000"/>
                            </a:schemeClr>
                          </a:solidFill>
                          <a:effectLst/>
                          <a:highlight>
                            <a:srgbClr val="B2B2B2"/>
                          </a:highlight>
                          <a:latin typeface="Calibri"/>
                          <a:ea typeface="Times New Roman" panose="02020603050405020304" pitchFamily="18" charset="0"/>
                          <a:cs typeface="Arial"/>
                        </a:rPr>
                        <a:t>Sell, share, or exchange in-kind assistance </a:t>
                      </a:r>
                      <a:r>
                        <a:rPr lang="en-GB" sz="800" i="1">
                          <a:solidFill>
                            <a:schemeClr val="accent1">
                              <a:lumMod val="50000"/>
                            </a:schemeClr>
                          </a:solidFill>
                          <a:effectLst/>
                          <a:latin typeface="Calibri"/>
                          <a:ea typeface="Times New Roman" panose="02020603050405020304" pitchFamily="18" charset="0"/>
                          <a:cs typeface="Arial"/>
                        </a:rPr>
                        <a:t>due to a </a:t>
                      </a:r>
                      <a:r>
                        <a:rPr lang="en-GB" sz="800" i="1">
                          <a:solidFill>
                            <a:schemeClr val="accent1">
                              <a:lumMod val="50000"/>
                            </a:schemeClr>
                          </a:solidFill>
                          <a:effectLst/>
                          <a:latin typeface="+mn-lt"/>
                          <a:ea typeface="Times New Roman" panose="02020603050405020304" pitchFamily="18" charset="0"/>
                          <a:cs typeface="Arial"/>
                        </a:rPr>
                        <a:t>lack of resources to access essential needs</a:t>
                      </a:r>
                      <a:endParaRPr lang="en-US" sz="1100">
                        <a:solidFill>
                          <a:schemeClr val="accent1">
                            <a:lumMod val="50000"/>
                          </a:schemeClr>
                        </a:solidFill>
                        <a:effectLst/>
                        <a:latin typeface="Calibri"/>
                        <a:ea typeface="MS Mincho" panose="02020609040205080304" pitchFamily="49" charset="-128"/>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a:solidFill>
                            <a:schemeClr val="accent1">
                              <a:lumMod val="50000"/>
                            </a:schemeClr>
                          </a:solidFill>
                          <a:effectLst/>
                          <a:latin typeface="Verdana"/>
                          <a:ea typeface="Calibri" panose="020F0502020204030204" pitchFamily="34" charset="0"/>
                          <a:cs typeface="Arial"/>
                        </a:rPr>
                        <a:t>| __ |</a:t>
                      </a:r>
                      <a:endParaRPr lang="en-US" sz="110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a:solidFill>
                            <a:schemeClr val="accent1">
                              <a:lumMod val="50000"/>
                            </a:schemeClr>
                          </a:solidFill>
                          <a:effectLst/>
                          <a:latin typeface="Calibri"/>
                          <a:ea typeface="Calibri" panose="020F0502020204030204" pitchFamily="34" charset="0"/>
                          <a:cs typeface="Arial"/>
                        </a:rPr>
                        <a:t>Stress</a:t>
                      </a:r>
                      <a:endParaRPr lang="en-US" sz="110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Lcs_stress_</a:t>
                      </a:r>
                      <a:r>
                        <a:rPr lang="en-GB" sz="800" err="1">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rPr>
                        <a:t>SellRation</a:t>
                      </a:r>
                      <a:endParaRPr lang="en-US" sz="1100">
                        <a:solidFill>
                          <a:schemeClr val="accent1">
                            <a:lumMod val="50000"/>
                          </a:schemeClr>
                        </a:solidFill>
                        <a:effectLs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2223477"/>
                  </a:ext>
                </a:extLst>
              </a:tr>
              <a:tr h="415150">
                <a:tc>
                  <a:txBody>
                    <a:bodyPr/>
                    <a:lstStyle/>
                    <a:p>
                      <a:pPr marL="0" marR="0">
                        <a:lnSpc>
                          <a:spcPct val="100000"/>
                        </a:lnSpc>
                        <a:spcBef>
                          <a:spcPts val="0"/>
                        </a:spcBef>
                        <a:spcAft>
                          <a:spcPts val="0"/>
                        </a:spcAft>
                      </a:pPr>
                      <a:r>
                        <a:rPr lang="en-GB" sz="800">
                          <a:solidFill>
                            <a:schemeClr val="accent1">
                              <a:lumMod val="50000"/>
                            </a:schemeClr>
                          </a:solidFill>
                          <a:effectLst/>
                          <a:latin typeface="Calibri"/>
                          <a:ea typeface="Times New Roman" panose="02020603050405020304" pitchFamily="18" charset="0"/>
                          <a:cs typeface="Arial"/>
                        </a:rPr>
                        <a:t>1.5 </a:t>
                      </a:r>
                      <a:r>
                        <a:rPr lang="en-GB" sz="800">
                          <a:solidFill>
                            <a:schemeClr val="accent1">
                              <a:lumMod val="50000"/>
                            </a:schemeClr>
                          </a:solidFill>
                          <a:effectLst/>
                          <a:highlight>
                            <a:srgbClr val="C0C0C0"/>
                          </a:highlight>
                          <a:latin typeface="Calibri"/>
                          <a:ea typeface="Times New Roman" panose="02020603050405020304" pitchFamily="18" charset="0"/>
                          <a:cs typeface="Arial"/>
                        </a:rPr>
                        <a:t>Sold productive assets or means of transport (sewing machine, wheelbarrow, bicycle, car, etc.)</a:t>
                      </a:r>
                      <a:r>
                        <a:rPr lang="en-GB" sz="800" i="1">
                          <a:solidFill>
                            <a:schemeClr val="accent1">
                              <a:lumMod val="50000"/>
                            </a:schemeClr>
                          </a:solidFill>
                          <a:effectLst/>
                          <a:highlight>
                            <a:srgbClr val="C0C0C0"/>
                          </a:highlight>
                          <a:latin typeface="Calibri"/>
                          <a:ea typeface="Times New Roman" panose="02020603050405020304" pitchFamily="18" charset="0"/>
                          <a:cs typeface="Arial"/>
                        </a:rPr>
                        <a:t> </a:t>
                      </a:r>
                      <a:r>
                        <a:rPr lang="en-GB" sz="800" i="1">
                          <a:solidFill>
                            <a:schemeClr val="accent1">
                              <a:lumMod val="50000"/>
                            </a:schemeClr>
                          </a:solidFill>
                          <a:effectLst/>
                          <a:latin typeface="Calibri"/>
                          <a:ea typeface="Calibri" panose="020F0502020204030204" pitchFamily="34" charset="0"/>
                          <a:cs typeface="Arial"/>
                        </a:rPr>
                        <a:t>due to </a:t>
                      </a:r>
                      <a:r>
                        <a:rPr lang="en-GB" sz="800" i="1">
                          <a:solidFill>
                            <a:schemeClr val="accent1">
                              <a:lumMod val="50000"/>
                            </a:schemeClr>
                          </a:solidFill>
                          <a:effectLst/>
                          <a:highlight>
                            <a:srgbClr val="FFFFFF"/>
                          </a:highlight>
                          <a:latin typeface="Calibri"/>
                          <a:ea typeface="Calibri" panose="020F0502020204030204" pitchFamily="34" charset="0"/>
                          <a:cs typeface="Arial"/>
                        </a:rPr>
                        <a:t>a </a:t>
                      </a:r>
                      <a:r>
                        <a:rPr lang="en-GB" sz="800" i="1">
                          <a:solidFill>
                            <a:schemeClr val="accent1">
                              <a:lumMod val="50000"/>
                            </a:schemeClr>
                          </a:solidFill>
                          <a:effectLst/>
                          <a:highlight>
                            <a:srgbClr val="FFFFFF"/>
                          </a:highlight>
                          <a:latin typeface="+mn-lt"/>
                          <a:ea typeface="Times New Roman" panose="02020603050405020304" pitchFamily="18" charset="0"/>
                          <a:cs typeface="Arial"/>
                        </a:rPr>
                        <a:t>lack of resources to access essential needs</a:t>
                      </a:r>
                      <a:endParaRPr lang="en-US" sz="1100">
                        <a:solidFill>
                          <a:schemeClr val="accent1">
                            <a:lumMod val="50000"/>
                          </a:schemeClr>
                        </a:solidFill>
                        <a:effectLst/>
                        <a:highlight>
                          <a:srgbClr val="FFFFFF"/>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a:solidFill>
                            <a:schemeClr val="accent1">
                              <a:lumMod val="50000"/>
                            </a:schemeClr>
                          </a:solidFill>
                          <a:effectLst/>
                          <a:latin typeface="Verdana"/>
                          <a:ea typeface="Calibri" panose="020F0502020204030204" pitchFamily="34" charset="0"/>
                          <a:cs typeface="Arial"/>
                        </a:rPr>
                        <a:t>| __ |</a:t>
                      </a:r>
                      <a:endParaRPr lang="en-US" sz="110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a:solidFill>
                            <a:schemeClr val="accent1">
                              <a:lumMod val="50000"/>
                            </a:schemeClr>
                          </a:solidFill>
                          <a:effectLst/>
                          <a:latin typeface="Calibri"/>
                          <a:ea typeface="Calibri" panose="020F0502020204030204" pitchFamily="34" charset="0"/>
                          <a:cs typeface="Arial"/>
                        </a:rPr>
                        <a:t>Crisis</a:t>
                      </a:r>
                      <a:endParaRPr lang="en-US" sz="110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Lcs_crisis_ProdAssets</a:t>
                      </a:r>
                      <a:endParaRPr lang="en-US" sz="11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1402958"/>
                  </a:ext>
                </a:extLst>
              </a:tr>
              <a:tr h="273975">
                <a:tc>
                  <a:txBody>
                    <a:bodyPr/>
                    <a:lstStyle/>
                    <a:p>
                      <a:pPr marL="0" marR="0">
                        <a:lnSpc>
                          <a:spcPct val="100000"/>
                        </a:lnSpc>
                        <a:spcBef>
                          <a:spcPts val="0"/>
                        </a:spcBef>
                        <a:spcAft>
                          <a:spcPts val="0"/>
                        </a:spcAft>
                      </a:pPr>
                      <a:r>
                        <a:rPr lang="en-GB" sz="800" dirty="0">
                          <a:solidFill>
                            <a:schemeClr val="accent1">
                              <a:lumMod val="50000"/>
                            </a:schemeClr>
                          </a:solidFill>
                          <a:effectLst/>
                          <a:latin typeface="Calibri"/>
                          <a:ea typeface="Times New Roman" panose="02020603050405020304" pitchFamily="18" charset="0"/>
                          <a:cs typeface="Arial"/>
                        </a:rPr>
                        <a:t>1.6 </a:t>
                      </a:r>
                      <a:r>
                        <a:rPr lang="en-GB" sz="800" dirty="0">
                          <a:solidFill>
                            <a:schemeClr val="accent1">
                              <a:lumMod val="50000"/>
                            </a:schemeClr>
                          </a:solidFill>
                          <a:effectLst/>
                          <a:highlight>
                            <a:srgbClr val="C0C0C0"/>
                          </a:highlight>
                          <a:latin typeface="Calibri"/>
                          <a:ea typeface="Times New Roman" panose="02020603050405020304" pitchFamily="18" charset="0"/>
                          <a:cs typeface="Arial"/>
                        </a:rPr>
                        <a:t>Reduced expenses on essential health (including medicines) </a:t>
                      </a:r>
                      <a:r>
                        <a:rPr lang="en-GB" sz="800" i="1" dirty="0">
                          <a:solidFill>
                            <a:schemeClr val="accent1">
                              <a:lumMod val="50000"/>
                            </a:schemeClr>
                          </a:solidFill>
                          <a:effectLst/>
                          <a:highlight>
                            <a:srgbClr val="FFFFFF"/>
                          </a:highlight>
                          <a:latin typeface="Calibri"/>
                          <a:ea typeface="Times New Roman" panose="02020603050405020304" pitchFamily="18" charset="0"/>
                          <a:cs typeface="Arial"/>
                        </a:rPr>
                        <a:t>due to a </a:t>
                      </a:r>
                      <a:r>
                        <a:rPr lang="en-GB" sz="800" i="1" dirty="0">
                          <a:solidFill>
                            <a:schemeClr val="accent1">
                              <a:lumMod val="50000"/>
                            </a:schemeClr>
                          </a:solidFill>
                          <a:effectLst/>
                          <a:highlight>
                            <a:srgbClr val="FFFFFF"/>
                          </a:highlight>
                          <a:latin typeface="+mn-lt"/>
                          <a:ea typeface="Times New Roman" panose="02020603050405020304" pitchFamily="18" charset="0"/>
                          <a:cs typeface="Arial"/>
                        </a:rPr>
                        <a:t>lack of resources to access essential needs</a:t>
                      </a:r>
                      <a:endParaRPr lang="en-US" sz="1100" dirty="0">
                        <a:solidFill>
                          <a:schemeClr val="accent1">
                            <a:lumMod val="50000"/>
                          </a:schemeClr>
                        </a:solidFill>
                        <a:effectLst/>
                        <a:highlight>
                          <a:srgbClr val="FFFFFF"/>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a:solidFill>
                            <a:schemeClr val="accent1">
                              <a:lumMod val="50000"/>
                            </a:schemeClr>
                          </a:solidFill>
                          <a:effectLst/>
                          <a:latin typeface="Verdana"/>
                          <a:ea typeface="Calibri" panose="020F0502020204030204" pitchFamily="34" charset="0"/>
                          <a:cs typeface="Arial"/>
                        </a:rPr>
                        <a:t>| __ |</a:t>
                      </a:r>
                      <a:endParaRPr lang="en-US" sz="110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a:solidFill>
                            <a:schemeClr val="accent1">
                              <a:lumMod val="50000"/>
                            </a:schemeClr>
                          </a:solidFill>
                          <a:effectLst/>
                          <a:latin typeface="Calibri"/>
                          <a:ea typeface="Calibri" panose="020F0502020204030204" pitchFamily="34" charset="0"/>
                          <a:cs typeface="Arial"/>
                        </a:rPr>
                        <a:t>Crisis</a:t>
                      </a:r>
                      <a:endParaRPr lang="en-US" sz="110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Lcs_crisis_Health</a:t>
                      </a:r>
                      <a:endParaRPr lang="en-US" sz="11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420953"/>
                  </a:ext>
                </a:extLst>
              </a:tr>
              <a:tr h="273975">
                <a:tc>
                  <a:txBody>
                    <a:bodyPr/>
                    <a:lstStyle/>
                    <a:p>
                      <a:pPr marL="0" marR="0">
                        <a:lnSpc>
                          <a:spcPct val="100000"/>
                        </a:lnSpc>
                        <a:spcBef>
                          <a:spcPts val="0"/>
                        </a:spcBef>
                        <a:spcAft>
                          <a:spcPts val="0"/>
                        </a:spcAft>
                      </a:pPr>
                      <a:r>
                        <a:rPr lang="en-GB" sz="800">
                          <a:solidFill>
                            <a:schemeClr val="accent1">
                              <a:lumMod val="50000"/>
                            </a:schemeClr>
                          </a:solidFill>
                          <a:effectLst/>
                          <a:latin typeface="Calibri"/>
                          <a:ea typeface="Calibri" panose="020F0502020204030204" pitchFamily="34" charset="0"/>
                          <a:cs typeface="Arial"/>
                        </a:rPr>
                        <a:t>1.7 </a:t>
                      </a:r>
                      <a:r>
                        <a:rPr lang="en-GB" sz="800">
                          <a:solidFill>
                            <a:schemeClr val="accent1">
                              <a:lumMod val="50000"/>
                            </a:schemeClr>
                          </a:solidFill>
                          <a:effectLst/>
                          <a:highlight>
                            <a:srgbClr val="C0C0C0"/>
                          </a:highlight>
                          <a:latin typeface="Calibri"/>
                          <a:ea typeface="Calibri" panose="020F0502020204030204" pitchFamily="34" charset="0"/>
                          <a:cs typeface="Arial"/>
                        </a:rPr>
                        <a:t>Withdrew children from school </a:t>
                      </a:r>
                      <a:r>
                        <a:rPr lang="en-GB" sz="800" i="1">
                          <a:solidFill>
                            <a:schemeClr val="accent1">
                              <a:lumMod val="50000"/>
                            </a:schemeClr>
                          </a:solidFill>
                          <a:effectLst/>
                          <a:latin typeface="Calibri"/>
                          <a:ea typeface="Times New Roman" panose="02020603050405020304" pitchFamily="18" charset="0"/>
                          <a:cs typeface="Arial"/>
                        </a:rPr>
                        <a:t>due to </a:t>
                      </a:r>
                      <a:r>
                        <a:rPr lang="en-GB" sz="800" i="1">
                          <a:solidFill>
                            <a:schemeClr val="accent1">
                              <a:lumMod val="50000"/>
                            </a:schemeClr>
                          </a:solidFill>
                          <a:effectLst/>
                          <a:highlight>
                            <a:srgbClr val="FFFFFF"/>
                          </a:highlight>
                          <a:latin typeface="Calibri"/>
                          <a:ea typeface="Times New Roman" panose="02020603050405020304" pitchFamily="18" charset="0"/>
                          <a:cs typeface="Arial"/>
                        </a:rPr>
                        <a:t>a </a:t>
                      </a:r>
                      <a:r>
                        <a:rPr lang="en-GB" sz="800" i="1">
                          <a:solidFill>
                            <a:schemeClr val="accent1">
                              <a:lumMod val="50000"/>
                            </a:schemeClr>
                          </a:solidFill>
                          <a:effectLst/>
                          <a:highlight>
                            <a:srgbClr val="FFFFFF"/>
                          </a:highlight>
                          <a:latin typeface="+mn-lt"/>
                          <a:ea typeface="Times New Roman" panose="02020603050405020304" pitchFamily="18" charset="0"/>
                          <a:cs typeface="Arial"/>
                        </a:rPr>
                        <a:t>lack of resources to access essential needs</a:t>
                      </a:r>
                      <a:endParaRPr lang="en-US" sz="1100">
                        <a:solidFill>
                          <a:schemeClr val="accent1">
                            <a:lumMod val="50000"/>
                          </a:schemeClr>
                        </a:solidFill>
                        <a:effectLst/>
                        <a:highlight>
                          <a:srgbClr val="FFFFFF"/>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a:solidFill>
                            <a:schemeClr val="accent1">
                              <a:lumMod val="50000"/>
                            </a:schemeClr>
                          </a:solidFill>
                          <a:effectLst/>
                          <a:latin typeface="Verdana"/>
                          <a:ea typeface="Calibri" panose="020F0502020204030204" pitchFamily="34" charset="0"/>
                          <a:cs typeface="Arial"/>
                        </a:rPr>
                        <a:t>| __ |</a:t>
                      </a:r>
                      <a:endParaRPr lang="en-US" sz="110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a:solidFill>
                            <a:schemeClr val="accent1">
                              <a:lumMod val="50000"/>
                            </a:schemeClr>
                          </a:solidFill>
                          <a:effectLst/>
                          <a:latin typeface="Calibri"/>
                          <a:ea typeface="Calibri" panose="020F0502020204030204" pitchFamily="34" charset="0"/>
                          <a:cs typeface="Arial"/>
                        </a:rPr>
                        <a:t>Crisis</a:t>
                      </a:r>
                      <a:endParaRPr lang="en-US" sz="110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Lcs_crisis_OutSchool</a:t>
                      </a:r>
                      <a:endParaRPr lang="en-US" sz="11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1697943"/>
                  </a:ext>
                </a:extLst>
              </a:tr>
              <a:tr h="415150">
                <a:tc>
                  <a:txBody>
                    <a:bodyPr/>
                    <a:lstStyle/>
                    <a:p>
                      <a:pPr marL="0" marR="0">
                        <a:lnSpc>
                          <a:spcPct val="100000"/>
                        </a:lnSpc>
                        <a:spcBef>
                          <a:spcPts val="0"/>
                        </a:spcBef>
                        <a:spcAft>
                          <a:spcPts val="0"/>
                        </a:spcAft>
                      </a:pPr>
                      <a:r>
                        <a:rPr lang="en-GB" sz="800">
                          <a:solidFill>
                            <a:schemeClr val="accent1">
                              <a:lumMod val="50000"/>
                            </a:schemeClr>
                          </a:solidFill>
                          <a:effectLst/>
                          <a:latin typeface="Calibri"/>
                          <a:ea typeface="Calibri" panose="020F0502020204030204" pitchFamily="34" charset="0"/>
                          <a:cs typeface="Arial"/>
                        </a:rPr>
                        <a:t>1.8 </a:t>
                      </a:r>
                      <a:r>
                        <a:rPr lang="en-GB" sz="800">
                          <a:solidFill>
                            <a:schemeClr val="accent1">
                              <a:lumMod val="50000"/>
                            </a:schemeClr>
                          </a:solidFill>
                          <a:effectLst/>
                          <a:highlight>
                            <a:srgbClr val="C0C0C0"/>
                          </a:highlight>
                          <a:latin typeface="Calibri"/>
                          <a:ea typeface="Calibri" panose="020F0502020204030204" pitchFamily="34" charset="0"/>
                          <a:cs typeface="Arial"/>
                        </a:rPr>
                        <a:t>Mortgaged/sold the house where the household was permanently living or land </a:t>
                      </a:r>
                      <a:r>
                        <a:rPr lang="en-GB" sz="800" i="1">
                          <a:solidFill>
                            <a:schemeClr val="accent1">
                              <a:lumMod val="50000"/>
                            </a:schemeClr>
                          </a:solidFill>
                          <a:effectLst/>
                          <a:latin typeface="Calibri"/>
                          <a:ea typeface="Times New Roman" panose="02020603050405020304" pitchFamily="18" charset="0"/>
                          <a:cs typeface="Arial"/>
                        </a:rPr>
                        <a:t>due to </a:t>
                      </a:r>
                      <a:r>
                        <a:rPr lang="en-GB" sz="800" i="1">
                          <a:solidFill>
                            <a:schemeClr val="accent1">
                              <a:lumMod val="50000"/>
                            </a:schemeClr>
                          </a:solidFill>
                          <a:effectLst/>
                          <a:highlight>
                            <a:srgbClr val="FFFFFF"/>
                          </a:highlight>
                          <a:latin typeface="Calibri"/>
                          <a:ea typeface="Times New Roman" panose="02020603050405020304" pitchFamily="18" charset="0"/>
                          <a:cs typeface="Arial"/>
                        </a:rPr>
                        <a:t>a </a:t>
                      </a:r>
                      <a:r>
                        <a:rPr lang="en-GB" sz="800" i="1">
                          <a:solidFill>
                            <a:schemeClr val="accent1">
                              <a:lumMod val="50000"/>
                            </a:schemeClr>
                          </a:solidFill>
                          <a:effectLst/>
                          <a:highlight>
                            <a:srgbClr val="FFFFFF"/>
                          </a:highlight>
                          <a:latin typeface="+mn-lt"/>
                          <a:ea typeface="Times New Roman" panose="02020603050405020304" pitchFamily="18" charset="0"/>
                          <a:cs typeface="Arial"/>
                        </a:rPr>
                        <a:t>lack of resources to access essential needs</a:t>
                      </a:r>
                      <a:endParaRPr lang="en-US" sz="1100">
                        <a:solidFill>
                          <a:schemeClr val="accent1">
                            <a:lumMod val="50000"/>
                          </a:schemeClr>
                        </a:solidFill>
                        <a:effectLst/>
                        <a:highlight>
                          <a:srgbClr val="FFFFFF"/>
                        </a:highlight>
                        <a:latin typeface="Calibri"/>
                        <a:ea typeface="MS Mincho" panose="02020609040205080304" pitchFamily="49" charset="-128"/>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a:solidFill>
                            <a:schemeClr val="accent1">
                              <a:lumMod val="50000"/>
                            </a:schemeClr>
                          </a:solidFill>
                          <a:effectLst/>
                          <a:latin typeface="Verdana"/>
                          <a:ea typeface="Calibri" panose="020F0502020204030204" pitchFamily="34" charset="0"/>
                          <a:cs typeface="Arial"/>
                        </a:rPr>
                        <a:t>| __ |</a:t>
                      </a:r>
                      <a:endParaRPr lang="en-US" sz="110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a:solidFill>
                            <a:schemeClr val="accent1">
                              <a:lumMod val="50000"/>
                            </a:schemeClr>
                          </a:solidFill>
                          <a:effectLst/>
                          <a:latin typeface="Calibri"/>
                          <a:ea typeface="Calibri" panose="020F0502020204030204" pitchFamily="34" charset="0"/>
                          <a:cs typeface="Arial"/>
                        </a:rPr>
                        <a:t>Emergency</a:t>
                      </a:r>
                      <a:endParaRPr lang="en-US" sz="110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Lcs_em_ResAsset</a:t>
                      </a:r>
                      <a:endParaRPr lang="en-US" sz="11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0582550"/>
                  </a:ext>
                </a:extLst>
              </a:tr>
              <a:tr h="273975">
                <a:tc>
                  <a:txBody>
                    <a:bodyPr/>
                    <a:lstStyle/>
                    <a:p>
                      <a:pPr marL="0" marR="0">
                        <a:lnSpc>
                          <a:spcPct val="100000"/>
                        </a:lnSpc>
                        <a:spcBef>
                          <a:spcPts val="0"/>
                        </a:spcBef>
                        <a:spcAft>
                          <a:spcPts val="0"/>
                        </a:spcAft>
                      </a:pPr>
                      <a:r>
                        <a:rPr lang="en-GB" sz="800">
                          <a:solidFill>
                            <a:schemeClr val="accent1">
                              <a:lumMod val="50000"/>
                            </a:schemeClr>
                          </a:solidFill>
                          <a:effectLst/>
                          <a:latin typeface="Calibri"/>
                          <a:ea typeface="Calibri" panose="020F0502020204030204" pitchFamily="34" charset="0"/>
                          <a:cs typeface="Arial"/>
                        </a:rPr>
                        <a:t>1.9 </a:t>
                      </a:r>
                      <a:r>
                        <a:rPr lang="en-GB" sz="800">
                          <a:solidFill>
                            <a:schemeClr val="accent1">
                              <a:lumMod val="50000"/>
                            </a:schemeClr>
                          </a:solidFill>
                          <a:effectLst/>
                          <a:highlight>
                            <a:srgbClr val="C0C0C0"/>
                          </a:highlight>
                          <a:latin typeface="Calibri"/>
                          <a:ea typeface="Calibri" panose="020F0502020204030204" pitchFamily="34" charset="0"/>
                          <a:cs typeface="Arial"/>
                        </a:rPr>
                        <a:t>Begged (asked strangers for money/food on the streets) or scavenged </a:t>
                      </a:r>
                      <a:r>
                        <a:rPr lang="en-GB" sz="800">
                          <a:solidFill>
                            <a:schemeClr val="accent1">
                              <a:lumMod val="50000"/>
                            </a:schemeClr>
                          </a:solidFill>
                          <a:effectLst/>
                          <a:latin typeface="Calibri"/>
                          <a:ea typeface="Calibri" panose="020F0502020204030204" pitchFamily="34" charset="0"/>
                          <a:cs typeface="Arial"/>
                        </a:rPr>
                        <a:t>due</a:t>
                      </a:r>
                      <a:r>
                        <a:rPr lang="en-GB" sz="800" i="1">
                          <a:solidFill>
                            <a:schemeClr val="accent1">
                              <a:lumMod val="50000"/>
                            </a:schemeClr>
                          </a:solidFill>
                          <a:effectLst/>
                          <a:latin typeface="Calibri"/>
                          <a:ea typeface="Calibri" panose="020F0502020204030204" pitchFamily="34" charset="0"/>
                          <a:cs typeface="Arial"/>
                        </a:rPr>
                        <a:t> to </a:t>
                      </a:r>
                      <a:r>
                        <a:rPr lang="en-GB" sz="800" i="1">
                          <a:solidFill>
                            <a:schemeClr val="accent1">
                              <a:lumMod val="50000"/>
                            </a:schemeClr>
                          </a:solidFill>
                          <a:effectLst/>
                          <a:highlight>
                            <a:srgbClr val="FFFFFF"/>
                          </a:highlight>
                          <a:latin typeface="Calibri"/>
                          <a:ea typeface="Calibri" panose="020F0502020204030204" pitchFamily="34" charset="0"/>
                          <a:cs typeface="Arial"/>
                        </a:rPr>
                        <a:t>a </a:t>
                      </a:r>
                      <a:r>
                        <a:rPr lang="en-GB" sz="800" i="1">
                          <a:solidFill>
                            <a:schemeClr val="accent1">
                              <a:lumMod val="50000"/>
                            </a:schemeClr>
                          </a:solidFill>
                          <a:effectLst/>
                          <a:highlight>
                            <a:srgbClr val="FFFFFF"/>
                          </a:highlight>
                          <a:latin typeface="+mn-lt"/>
                          <a:ea typeface="Times New Roman" panose="02020603050405020304" pitchFamily="18" charset="0"/>
                          <a:cs typeface="Arial"/>
                        </a:rPr>
                        <a:t>lack of resources to access essential needs</a:t>
                      </a:r>
                      <a:endParaRPr lang="en-US" sz="1100">
                        <a:solidFill>
                          <a:schemeClr val="accent1">
                            <a:lumMod val="50000"/>
                          </a:schemeClr>
                        </a:solidFill>
                        <a:effectLst/>
                        <a:highlight>
                          <a:srgbClr val="FFFFFF"/>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a:solidFill>
                            <a:schemeClr val="accent1">
                              <a:lumMod val="50000"/>
                            </a:schemeClr>
                          </a:solidFill>
                          <a:effectLst/>
                          <a:latin typeface="Verdana"/>
                          <a:ea typeface="Calibri" panose="020F0502020204030204" pitchFamily="34" charset="0"/>
                          <a:cs typeface="Arial"/>
                        </a:rPr>
                        <a:t>| __ |</a:t>
                      </a:r>
                      <a:endParaRPr lang="en-US" sz="110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a:solidFill>
                            <a:schemeClr val="accent1">
                              <a:lumMod val="50000"/>
                            </a:schemeClr>
                          </a:solidFill>
                          <a:effectLst/>
                          <a:latin typeface="Calibri"/>
                          <a:ea typeface="Calibri" panose="020F0502020204030204" pitchFamily="34" charset="0"/>
                          <a:cs typeface="Arial"/>
                        </a:rPr>
                        <a:t>Emergency</a:t>
                      </a:r>
                      <a:endParaRPr lang="en-US" sz="110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Lcs_em_Begged</a:t>
                      </a:r>
                      <a:endParaRPr lang="en-US" sz="11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4761339"/>
                  </a:ext>
                </a:extLst>
              </a:tr>
              <a:tr h="556326">
                <a:tc>
                  <a:txBody>
                    <a:bodyPr/>
                    <a:lstStyle/>
                    <a:p>
                      <a:pPr marL="0" marR="0">
                        <a:lnSpc>
                          <a:spcPct val="100000"/>
                        </a:lnSpc>
                        <a:spcBef>
                          <a:spcPts val="0"/>
                        </a:spcBef>
                        <a:spcAft>
                          <a:spcPts val="0"/>
                        </a:spcAft>
                      </a:pPr>
                      <a:r>
                        <a:rPr lang="en-GB" sz="80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rPr>
                        <a:t>1.10 </a:t>
                      </a:r>
                      <a:r>
                        <a:rPr lang="en-US" sz="800" kern="1200">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Engage in socially degrading, high-risk, exploitive or life-threatening jobs or income-generating activities (e.g., smuggling, theft, joining armed groups, prostitution) </a:t>
                      </a:r>
                      <a:r>
                        <a:rPr lang="en-GB" sz="800" i="1">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rPr>
                        <a:t>due </a:t>
                      </a:r>
                      <a:r>
                        <a:rPr lang="en-GB" sz="800" i="1">
                          <a:solidFill>
                            <a:schemeClr val="accent1">
                              <a:lumMod val="50000"/>
                            </a:schemeClr>
                          </a:solidFill>
                          <a:effectLst/>
                          <a:highlight>
                            <a:srgbClr val="FFFFFF"/>
                          </a:highlight>
                          <a:latin typeface="Calibri" panose="020F0502020204030204" pitchFamily="34" charset="0"/>
                          <a:ea typeface="Calibri" panose="020F0502020204030204" pitchFamily="34" charset="0"/>
                          <a:cs typeface="Arial" panose="020B0604020202020204" pitchFamily="34" charset="0"/>
                        </a:rPr>
                        <a:t>to a </a:t>
                      </a:r>
                      <a:r>
                        <a:rPr lang="en-GB" sz="800" i="1">
                          <a:solidFill>
                            <a:schemeClr val="accent1">
                              <a:lumMod val="50000"/>
                            </a:schemeClr>
                          </a:solidFill>
                          <a:effectLst/>
                          <a:highlight>
                            <a:srgbClr val="FFFFFF"/>
                          </a:highlight>
                          <a:latin typeface="+mn-lt"/>
                          <a:ea typeface="Times New Roman" panose="02020603050405020304" pitchFamily="18" charset="0"/>
                          <a:cs typeface="Arial"/>
                        </a:rPr>
                        <a:t>lack of resources to access essential needs</a:t>
                      </a:r>
                      <a:endParaRPr lang="en-US" sz="1100">
                        <a:solidFill>
                          <a:schemeClr val="accent1">
                            <a:lumMod val="50000"/>
                          </a:schemeClr>
                        </a:solidFill>
                        <a:effectLst/>
                        <a:highlight>
                          <a:srgbClr val="FFFFFF"/>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a:solidFill>
                            <a:schemeClr val="accent1">
                              <a:lumMod val="50000"/>
                            </a:schemeClr>
                          </a:solidFill>
                          <a:effectLst/>
                          <a:latin typeface="Verdana" panose="020B0604030504040204" pitchFamily="34" charset="0"/>
                          <a:ea typeface="Calibri" panose="020F0502020204030204" pitchFamily="34" charset="0"/>
                          <a:cs typeface="Arial" panose="020B0604020202020204" pitchFamily="34" charset="0"/>
                        </a:rPr>
                        <a:t>| __ |</a:t>
                      </a:r>
                      <a:endParaRPr lang="en-US" sz="1100">
                        <a:solidFill>
                          <a:schemeClr val="accent1">
                            <a:lumMod val="50000"/>
                          </a:schemeClr>
                        </a:solidFill>
                        <a:effectLs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rPr>
                        <a:t>Emergency</a:t>
                      </a:r>
                      <a:endParaRPr lang="en-US" sz="1100">
                        <a:solidFill>
                          <a:schemeClr val="accent1">
                            <a:lumMod val="50000"/>
                          </a:schemeClr>
                        </a:solidFill>
                        <a:effectLs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Lcs_em_IllegalAct</a:t>
                      </a:r>
                      <a:endParaRPr lang="en-US" sz="1100" dirty="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3906726"/>
                  </a:ext>
                </a:extLst>
              </a:tr>
            </a:tbl>
          </a:graphicData>
        </a:graphic>
      </p:graphicFrame>
      <p:sp>
        <p:nvSpPr>
          <p:cNvPr id="2" name="TextBox 1">
            <a:extLst>
              <a:ext uri="{FF2B5EF4-FFF2-40B4-BE49-F238E27FC236}">
                <a16:creationId xmlns:a16="http://schemas.microsoft.com/office/drawing/2014/main" id="{25F8A0C1-DCB9-4171-38F4-F89A9834E010}"/>
              </a:ext>
            </a:extLst>
          </p:cNvPr>
          <p:cNvSpPr txBox="1"/>
          <p:nvPr/>
        </p:nvSpPr>
        <p:spPr>
          <a:xfrm>
            <a:off x="436227" y="1617469"/>
            <a:ext cx="2108163" cy="3816429"/>
          </a:xfrm>
          <a:prstGeom prst="rect">
            <a:avLst/>
          </a:prstGeom>
          <a:solidFill>
            <a:schemeClr val="accent5"/>
          </a:solidFill>
          <a:ln w="38100">
            <a:solidFill>
              <a:schemeClr val="bg1">
                <a:lumMod val="50000"/>
              </a:schemeClr>
            </a:solidFill>
          </a:ln>
        </p:spPr>
        <p:txBody>
          <a:bodyPr wrap="square" rtlCol="0">
            <a:spAutoFit/>
          </a:bodyPr>
          <a:lstStyle/>
          <a:p>
            <a:r>
              <a:rPr lang="en-US" b="1" dirty="0">
                <a:latin typeface="Segoe"/>
              </a:rPr>
              <a:t>Instructions: </a:t>
            </a:r>
          </a:p>
          <a:p>
            <a:endParaRPr lang="en-US" sz="1600" dirty="0">
              <a:latin typeface="Segoe"/>
            </a:endParaRPr>
          </a:p>
          <a:p>
            <a:r>
              <a:rPr lang="en-US" sz="1600" dirty="0">
                <a:latin typeface="Segoe"/>
              </a:rPr>
              <a:t>For your country-level presentation, ensure that the strategy statements presented (in grey) are updated with your final module.</a:t>
            </a:r>
          </a:p>
          <a:p>
            <a:endParaRPr lang="en-US" sz="1600" dirty="0">
              <a:latin typeface="Segoe"/>
            </a:endParaRPr>
          </a:p>
          <a:p>
            <a:r>
              <a:rPr lang="en-US" sz="1600" dirty="0">
                <a:latin typeface="Segoe"/>
              </a:rPr>
              <a:t>Refer to the available materials on the </a:t>
            </a:r>
            <a:r>
              <a:rPr lang="en-US" sz="1600" dirty="0">
                <a:latin typeface="Segoe"/>
                <a:hlinkClick r:id="rId3">
                  <a:extLst>
                    <a:ext uri="{A12FA001-AC4F-418D-AE19-62706E023703}">
                      <ahyp:hlinkClr xmlns:ahyp="http://schemas.microsoft.com/office/drawing/2018/hyperlinkcolor" val="tx"/>
                    </a:ext>
                  </a:extLst>
                </a:hlinkClick>
              </a:rPr>
              <a:t>VAM Resource Centre</a:t>
            </a:r>
            <a:r>
              <a:rPr lang="en-US" sz="1600" dirty="0">
                <a:latin typeface="Segoe"/>
              </a:rPr>
              <a:t>. </a:t>
            </a:r>
          </a:p>
          <a:p>
            <a:endParaRPr lang="en-US" sz="1600" dirty="0">
              <a:latin typeface="Segoe"/>
            </a:endParaRPr>
          </a:p>
        </p:txBody>
      </p:sp>
      <p:sp>
        <p:nvSpPr>
          <p:cNvPr id="4" name="Right Brace 3">
            <a:extLst>
              <a:ext uri="{FF2B5EF4-FFF2-40B4-BE49-F238E27FC236}">
                <a16:creationId xmlns:a16="http://schemas.microsoft.com/office/drawing/2014/main" id="{ED7C3C1A-C2BD-49C6-7000-6C8A4A7F4FFF}"/>
              </a:ext>
            </a:extLst>
          </p:cNvPr>
          <p:cNvSpPr/>
          <p:nvPr/>
        </p:nvSpPr>
        <p:spPr>
          <a:xfrm>
            <a:off x="10419127" y="3145872"/>
            <a:ext cx="125834" cy="1023456"/>
          </a:xfrm>
          <a:prstGeom prst="rightBrace">
            <a:avLst/>
          </a:prstGeom>
          <a:ln w="19050">
            <a:solidFill>
              <a:srgbClr val="FFCC0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6" name="Right Brace 5">
            <a:extLst>
              <a:ext uri="{FF2B5EF4-FFF2-40B4-BE49-F238E27FC236}">
                <a16:creationId xmlns:a16="http://schemas.microsoft.com/office/drawing/2014/main" id="{8F6778FE-F59A-FE46-90FA-BF292FF90E9C}"/>
              </a:ext>
            </a:extLst>
          </p:cNvPr>
          <p:cNvSpPr/>
          <p:nvPr/>
        </p:nvSpPr>
        <p:spPr>
          <a:xfrm>
            <a:off x="10419127" y="4222745"/>
            <a:ext cx="125834" cy="902928"/>
          </a:xfrm>
          <a:prstGeom prst="rightBrace">
            <a:avLst/>
          </a:prstGeom>
          <a:ln w="19050">
            <a:solidFill>
              <a:schemeClr val="accent6">
                <a:lumMod val="75000"/>
              </a:schemeClr>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7" name="Right Brace 6">
            <a:extLst>
              <a:ext uri="{FF2B5EF4-FFF2-40B4-BE49-F238E27FC236}">
                <a16:creationId xmlns:a16="http://schemas.microsoft.com/office/drawing/2014/main" id="{1E3E8B6E-0E06-422A-7483-CD6A1A5CD38A}"/>
              </a:ext>
            </a:extLst>
          </p:cNvPr>
          <p:cNvSpPr/>
          <p:nvPr/>
        </p:nvSpPr>
        <p:spPr>
          <a:xfrm>
            <a:off x="10419127" y="5179090"/>
            <a:ext cx="125834" cy="1212706"/>
          </a:xfrm>
          <a:prstGeom prst="rightBrace">
            <a:avLst/>
          </a:prstGeom>
          <a:ln w="19050">
            <a:solidFill>
              <a:srgbClr val="C0000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9" name="Rectangle 8">
            <a:extLst>
              <a:ext uri="{FF2B5EF4-FFF2-40B4-BE49-F238E27FC236}">
                <a16:creationId xmlns:a16="http://schemas.microsoft.com/office/drawing/2014/main" id="{A2988B6E-8FD1-CAD7-DBC9-BADFB9E7B7CD}"/>
              </a:ext>
            </a:extLst>
          </p:cNvPr>
          <p:cNvSpPr/>
          <p:nvPr/>
        </p:nvSpPr>
        <p:spPr>
          <a:xfrm>
            <a:off x="10612071" y="3429000"/>
            <a:ext cx="1143702" cy="446714"/>
          </a:xfrm>
          <a:prstGeom prst="rect">
            <a:avLst/>
          </a:prstGeom>
          <a:no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46C3D87-5FC0-7193-E50F-0377EB147F70}"/>
              </a:ext>
            </a:extLst>
          </p:cNvPr>
          <p:cNvSpPr txBox="1"/>
          <p:nvPr/>
        </p:nvSpPr>
        <p:spPr>
          <a:xfrm>
            <a:off x="10777324" y="3498468"/>
            <a:ext cx="916356" cy="307777"/>
          </a:xfrm>
          <a:prstGeom prst="rect">
            <a:avLst/>
          </a:prstGeom>
          <a:noFill/>
        </p:spPr>
        <p:txBody>
          <a:bodyPr wrap="square" rtlCol="0">
            <a:spAutoFit/>
          </a:bodyPr>
          <a:lstStyle/>
          <a:p>
            <a:r>
              <a:rPr lang="en-US" sz="1400">
                <a:solidFill>
                  <a:schemeClr val="accent5">
                    <a:lumMod val="50000"/>
                  </a:schemeClr>
                </a:solidFill>
                <a:latin typeface="Segoe"/>
              </a:rPr>
              <a:t>4 stress</a:t>
            </a:r>
            <a:endParaRPr lang="en-US">
              <a:solidFill>
                <a:schemeClr val="accent5">
                  <a:lumMod val="50000"/>
                </a:schemeClr>
              </a:solidFill>
              <a:latin typeface="Segoe"/>
            </a:endParaRPr>
          </a:p>
        </p:txBody>
      </p:sp>
      <p:sp>
        <p:nvSpPr>
          <p:cNvPr id="21" name="Rectangle 20">
            <a:extLst>
              <a:ext uri="{FF2B5EF4-FFF2-40B4-BE49-F238E27FC236}">
                <a16:creationId xmlns:a16="http://schemas.microsoft.com/office/drawing/2014/main" id="{76FC73AC-E8BA-A06E-5346-032BB9872BDD}"/>
              </a:ext>
            </a:extLst>
          </p:cNvPr>
          <p:cNvSpPr/>
          <p:nvPr/>
        </p:nvSpPr>
        <p:spPr>
          <a:xfrm>
            <a:off x="10612071" y="4427290"/>
            <a:ext cx="1157112" cy="446714"/>
          </a:xfrm>
          <a:prstGeom prst="rect">
            <a:avLst/>
          </a:prstGeom>
          <a:no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757E509E-A173-E8B5-CB3D-6003B6C78459}"/>
              </a:ext>
            </a:extLst>
          </p:cNvPr>
          <p:cNvSpPr txBox="1"/>
          <p:nvPr/>
        </p:nvSpPr>
        <p:spPr>
          <a:xfrm>
            <a:off x="10777325" y="4496758"/>
            <a:ext cx="752066" cy="307777"/>
          </a:xfrm>
          <a:prstGeom prst="rect">
            <a:avLst/>
          </a:prstGeom>
          <a:noFill/>
        </p:spPr>
        <p:txBody>
          <a:bodyPr wrap="square" rtlCol="0">
            <a:spAutoFit/>
          </a:bodyPr>
          <a:lstStyle/>
          <a:p>
            <a:r>
              <a:rPr lang="en-US" sz="1400" dirty="0">
                <a:solidFill>
                  <a:schemeClr val="accent6">
                    <a:lumMod val="75000"/>
                  </a:schemeClr>
                </a:solidFill>
                <a:latin typeface="Segoe"/>
              </a:rPr>
              <a:t>3 crisis</a:t>
            </a:r>
            <a:endParaRPr lang="en-US" dirty="0">
              <a:solidFill>
                <a:schemeClr val="accent6">
                  <a:lumMod val="75000"/>
                </a:schemeClr>
              </a:solidFill>
              <a:latin typeface="Segoe"/>
            </a:endParaRPr>
          </a:p>
        </p:txBody>
      </p:sp>
      <p:sp>
        <p:nvSpPr>
          <p:cNvPr id="23" name="Rectangle 22">
            <a:extLst>
              <a:ext uri="{FF2B5EF4-FFF2-40B4-BE49-F238E27FC236}">
                <a16:creationId xmlns:a16="http://schemas.microsoft.com/office/drawing/2014/main" id="{EEEE21E6-0F6F-F25D-D2C4-68B27441BBCF}"/>
              </a:ext>
            </a:extLst>
          </p:cNvPr>
          <p:cNvSpPr/>
          <p:nvPr/>
        </p:nvSpPr>
        <p:spPr>
          <a:xfrm>
            <a:off x="10612071" y="5584971"/>
            <a:ext cx="1143702" cy="446714"/>
          </a:xfrm>
          <a:prstGeom prst="rect">
            <a:avLst/>
          </a:prstGeom>
          <a:no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FD34B0D-1221-15A6-C5C2-FD56E7AC9485}"/>
              </a:ext>
            </a:extLst>
          </p:cNvPr>
          <p:cNvSpPr txBox="1"/>
          <p:nvPr/>
        </p:nvSpPr>
        <p:spPr>
          <a:xfrm>
            <a:off x="10612071" y="5654439"/>
            <a:ext cx="1255251" cy="307777"/>
          </a:xfrm>
          <a:prstGeom prst="rect">
            <a:avLst/>
          </a:prstGeom>
          <a:noFill/>
        </p:spPr>
        <p:txBody>
          <a:bodyPr wrap="square" rtlCol="0">
            <a:spAutoFit/>
          </a:bodyPr>
          <a:lstStyle/>
          <a:p>
            <a:r>
              <a:rPr lang="en-US" sz="1400" dirty="0">
                <a:solidFill>
                  <a:srgbClr val="C00000"/>
                </a:solidFill>
                <a:latin typeface="Segoe"/>
              </a:rPr>
              <a:t>3 emergency</a:t>
            </a:r>
            <a:endParaRPr lang="en-US" dirty="0">
              <a:solidFill>
                <a:srgbClr val="C00000"/>
              </a:solidFill>
              <a:latin typeface="Segoe"/>
            </a:endParaRPr>
          </a:p>
        </p:txBody>
      </p:sp>
    </p:spTree>
    <p:extLst>
      <p:ext uri="{BB962C8B-B14F-4D97-AF65-F5344CB8AC3E}">
        <p14:creationId xmlns:p14="http://schemas.microsoft.com/office/powerpoint/2010/main" val="38853957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Open Sans ExtraBold" panose="020B0906030804020204" pitchFamily="34" charset="0"/>
                <a:ea typeface="Open Sans Extrabold"/>
                <a:cs typeface="Open Sans Extrabold"/>
              </a:rPr>
              <a:t>LCS-EN : severity - Stress</a:t>
            </a:r>
            <a:endParaRPr lang="en-GB" sz="3600" b="0" kern="1400" spc="230" dirty="0">
              <a:solidFill>
                <a:schemeClr val="tx1"/>
              </a:solidFill>
              <a:latin typeface="Open Sans ExtraBold" panose="020B0906030804020204" pitchFamily="34" charset="0"/>
            </a:endParaRPr>
          </a:p>
        </p:txBody>
      </p:sp>
      <p:sp>
        <p:nvSpPr>
          <p:cNvPr id="4" name="Content Placeholder 2">
            <a:extLst>
              <a:ext uri="{FF2B5EF4-FFF2-40B4-BE49-F238E27FC236}">
                <a16:creationId xmlns:a16="http://schemas.microsoft.com/office/drawing/2014/main" id="{8CA14AC1-1EC4-4CCD-8371-D5D8436E3475}"/>
              </a:ext>
            </a:extLst>
          </p:cNvPr>
          <p:cNvSpPr txBox="1">
            <a:spLocks/>
          </p:cNvSpPr>
          <p:nvPr/>
        </p:nvSpPr>
        <p:spPr>
          <a:xfrm>
            <a:off x="738200" y="1648318"/>
            <a:ext cx="5715354" cy="390722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400" spc="60" dirty="0">
                <a:latin typeface="Open Sans"/>
                <a:ea typeface="Open Sans"/>
                <a:cs typeface="Open Sans"/>
              </a:rPr>
              <a:t>For example, the first action a household would take when faced with a shock or stressor is the gradual disposal of assets - for example, spending of savings, selling simple assets, or borrowing money. </a:t>
            </a:r>
            <a:endParaRPr lang="en-US" sz="2400" dirty="0"/>
          </a:p>
          <a:p>
            <a:pPr marL="0" indent="0">
              <a:buNone/>
            </a:pPr>
            <a:endParaRPr lang="en-US" dirty="0"/>
          </a:p>
        </p:txBody>
      </p:sp>
      <p:sp>
        <p:nvSpPr>
          <p:cNvPr id="2" name="TextBox 5">
            <a:extLst>
              <a:ext uri="{FF2B5EF4-FFF2-40B4-BE49-F238E27FC236}">
                <a16:creationId xmlns:a16="http://schemas.microsoft.com/office/drawing/2014/main" id="{73BECF91-AA4C-CC66-6BAF-E5B8D6273610}"/>
              </a:ext>
            </a:extLst>
          </p:cNvPr>
          <p:cNvSpPr txBox="1"/>
          <p:nvPr/>
        </p:nvSpPr>
        <p:spPr>
          <a:xfrm>
            <a:off x="8775189" y="1354695"/>
            <a:ext cx="2993994" cy="1385517"/>
          </a:xfrm>
          <a:prstGeom prst="rect">
            <a:avLst/>
          </a:prstGeom>
          <a:solidFill>
            <a:srgbClr val="FFC000">
              <a:lumMod val="60000"/>
              <a:lumOff val="40000"/>
            </a:srgbClr>
          </a:solid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srgbClr val="3B3838"/>
                </a:solidFill>
                <a:effectLst/>
                <a:uLnTx/>
                <a:uFillTx/>
                <a:latin typeface="Open Sans" panose="020B0606030504020204" pitchFamily="34" charset="0"/>
                <a:ea typeface="Calibri" panose="020F0502020204030204" pitchFamily="34" charset="0"/>
                <a:cs typeface="Arial" panose="020B0604020202020204" pitchFamily="34" charset="0"/>
              </a:rPr>
              <a:t>Stress</a:t>
            </a:r>
            <a:endParaRPr kumimoji="0" lang="en-US" sz="1800" b="0" i="0" u="none" strike="noStrike" kern="0" cap="none" spc="0" normalizeH="0" baseline="0" noProof="0">
              <a:ln>
                <a:noFill/>
              </a:ln>
              <a:solidFill>
                <a:prstClr val="black"/>
              </a:solidFill>
              <a:effectLst/>
              <a:uLnTx/>
              <a:uFillTx/>
              <a:latin typeface="Verdana" panose="020B0604030504040204" pitchFamily="34" charset="0"/>
              <a:ea typeface="Calibri" panose="020F0502020204030204" pitchFamily="34"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srgbClr val="3B3838"/>
                </a:solidFill>
                <a:effectLst/>
                <a:uLnTx/>
                <a:uFillTx/>
                <a:latin typeface="Open Sans" panose="020B0606030504020204" pitchFamily="34" charset="0"/>
                <a:ea typeface="Calibri" panose="020F0502020204030204" pitchFamily="34" charset="0"/>
                <a:cs typeface="Arial" panose="020B0604020202020204" pitchFamily="34" charset="0"/>
              </a:rPr>
              <a:t>indicates a reduced ability to deal with future shocks due to a current reduction in resources or increase in debts.</a:t>
            </a:r>
            <a:endParaRPr kumimoji="0" lang="en-US" sz="1800" b="0" i="0" u="none" strike="noStrike" kern="0" cap="none" spc="0" normalizeH="0" baseline="0" noProof="0">
              <a:ln>
                <a:noFill/>
              </a:ln>
              <a:solidFill>
                <a:prstClr val="black"/>
              </a:solidFill>
              <a:effectLst/>
              <a:uLnTx/>
              <a:uFillTx/>
              <a:latin typeface="Verdana" panose="020B060403050404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481040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Open Sans ExtraBold" panose="020B0906030804020204" pitchFamily="34" charset="0"/>
                <a:ea typeface="Open Sans Extrabold"/>
                <a:cs typeface="Open Sans Extrabold"/>
              </a:rPr>
              <a:t>LCS-EN : severity – Crisis </a:t>
            </a:r>
            <a:endParaRPr lang="en-GB" sz="3600" b="0" kern="1400" spc="230" dirty="0">
              <a:solidFill>
                <a:schemeClr val="tx1"/>
              </a:solidFill>
              <a:latin typeface="Open Sans ExtraBold" panose="020B0906030804020204" pitchFamily="34" charset="0"/>
            </a:endParaRPr>
          </a:p>
        </p:txBody>
      </p:sp>
      <p:sp>
        <p:nvSpPr>
          <p:cNvPr id="4" name="Content Placeholder 2">
            <a:extLst>
              <a:ext uri="{FF2B5EF4-FFF2-40B4-BE49-F238E27FC236}">
                <a16:creationId xmlns:a16="http://schemas.microsoft.com/office/drawing/2014/main" id="{8CA14AC1-1EC4-4CCD-8371-D5D8436E3475}"/>
              </a:ext>
            </a:extLst>
          </p:cNvPr>
          <p:cNvSpPr txBox="1">
            <a:spLocks/>
          </p:cNvSpPr>
          <p:nvPr/>
        </p:nvSpPr>
        <p:spPr>
          <a:xfrm>
            <a:off x="738201" y="1648318"/>
            <a:ext cx="6154968" cy="3907221"/>
          </a:xfrm>
          <a:prstGeom prst="rect">
            <a:avLst/>
          </a:prstGeom>
        </p:spPr>
        <p:txBody>
          <a:bodyPr/>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400" spc="60" dirty="0"/>
              <a:t>If the situation persists or worsens, then they would resort to crisis coping strategies, and when, for example, productive assets are sold or essential healthcare/medication expenditures are reduced, it becomes more difficult for the person or household to return to a pre-crisis state. </a:t>
            </a:r>
          </a:p>
          <a:p>
            <a:pPr marL="0" indent="0">
              <a:buNone/>
            </a:pPr>
            <a:endParaRPr lang="en-US" dirty="0"/>
          </a:p>
        </p:txBody>
      </p:sp>
      <p:sp>
        <p:nvSpPr>
          <p:cNvPr id="2" name="TextBox 5">
            <a:extLst>
              <a:ext uri="{FF2B5EF4-FFF2-40B4-BE49-F238E27FC236}">
                <a16:creationId xmlns:a16="http://schemas.microsoft.com/office/drawing/2014/main" id="{73BECF91-AA4C-CC66-6BAF-E5B8D6273610}"/>
              </a:ext>
            </a:extLst>
          </p:cNvPr>
          <p:cNvSpPr txBox="1"/>
          <p:nvPr/>
        </p:nvSpPr>
        <p:spPr>
          <a:xfrm>
            <a:off x="8775189" y="1378973"/>
            <a:ext cx="2993994" cy="1385517"/>
          </a:xfrm>
          <a:prstGeom prst="rect">
            <a:avLst/>
          </a:prstGeom>
          <a:solidFill>
            <a:srgbClr val="FFC000">
              <a:lumMod val="60000"/>
              <a:lumOff val="40000"/>
            </a:srgbClr>
          </a:solidFill>
        </p:spPr>
        <p:txBody>
          <a:bodyPr wrap="square" rtlCol="0">
            <a:noAutofit/>
          </a:bodyPr>
          <a:lstStyle/>
          <a:p>
            <a:pPr algn="ctr">
              <a:defRPr/>
            </a:pPr>
            <a:r>
              <a:rPr lang="en-GB" sz="1400" b="1" kern="0" dirty="0">
                <a:solidFill>
                  <a:srgbClr val="3B3838"/>
                </a:solidFill>
                <a:latin typeface="Open Sans" panose="020B0606030504020204" pitchFamily="34" charset="0"/>
                <a:cs typeface="Arial" panose="020B0604020202020204" pitchFamily="34" charset="0"/>
              </a:rPr>
              <a:t>Stress</a:t>
            </a:r>
            <a:endParaRPr lang="en-US" sz="1400" b="1" kern="0" dirty="0">
              <a:solidFill>
                <a:srgbClr val="3B3838"/>
              </a:solidFill>
              <a:latin typeface="Open Sans" panose="020B0606030504020204" pitchFamily="34" charset="0"/>
              <a:cs typeface="Arial" panose="020B0604020202020204" pitchFamily="34" charset="0"/>
            </a:endParaRPr>
          </a:p>
          <a:p>
            <a:pPr algn="ctr">
              <a:defRPr/>
            </a:pPr>
            <a:r>
              <a:rPr lang="en-GB" sz="1400" kern="0" dirty="0">
                <a:solidFill>
                  <a:srgbClr val="3B3838"/>
                </a:solidFill>
                <a:latin typeface="Open Sans" panose="020B0606030504020204" pitchFamily="34" charset="0"/>
                <a:cs typeface="Arial" panose="020B0604020202020204" pitchFamily="34" charset="0"/>
              </a:rPr>
              <a:t>indicates a reduced ability to deal with future shocks due to a current reduction in resources or increase in debts.</a:t>
            </a:r>
            <a:endParaRPr lang="en-US" sz="1400" kern="0" dirty="0">
              <a:solidFill>
                <a:srgbClr val="3B3838"/>
              </a:solidFill>
              <a:latin typeface="Open Sans" panose="020B0606030504020204" pitchFamily="34" charset="0"/>
              <a:cs typeface="Arial" panose="020B0604020202020204" pitchFamily="34" charset="0"/>
            </a:endParaRPr>
          </a:p>
        </p:txBody>
      </p:sp>
      <p:sp>
        <p:nvSpPr>
          <p:cNvPr id="3" name="TextBox 6">
            <a:extLst>
              <a:ext uri="{FF2B5EF4-FFF2-40B4-BE49-F238E27FC236}">
                <a16:creationId xmlns:a16="http://schemas.microsoft.com/office/drawing/2014/main" id="{8DE45853-2242-0EB9-6D69-4FDA34967032}"/>
              </a:ext>
            </a:extLst>
          </p:cNvPr>
          <p:cNvSpPr txBox="1"/>
          <p:nvPr/>
        </p:nvSpPr>
        <p:spPr>
          <a:xfrm>
            <a:off x="8775189" y="2995873"/>
            <a:ext cx="2993994" cy="1383595"/>
          </a:xfrm>
          <a:prstGeom prst="rect">
            <a:avLst/>
          </a:prstGeom>
          <a:solidFill>
            <a:srgbClr val="ED7D31">
              <a:lumMod val="60000"/>
              <a:lumOff val="40000"/>
            </a:srgbClr>
          </a:solid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3B3838"/>
                </a:solidFill>
                <a:effectLst/>
                <a:uLnTx/>
                <a:uFillTx/>
                <a:latin typeface="Open Sans" panose="020B0606030504020204" pitchFamily="34" charset="0"/>
                <a:ea typeface="Calibri" panose="020F0502020204030204" pitchFamily="34" charset="0"/>
                <a:cs typeface="Arial" panose="020B0604020202020204" pitchFamily="34" charset="0"/>
              </a:rPr>
              <a:t>Crisis</a:t>
            </a:r>
            <a:endParaRPr kumimoji="0" lang="en-US" sz="1400" b="0" i="0" u="none" strike="noStrike" kern="0" cap="none" spc="0" normalizeH="0" baseline="0" noProof="0" dirty="0">
              <a:ln>
                <a:noFill/>
              </a:ln>
              <a:solidFill>
                <a:prstClr val="black"/>
              </a:solidFill>
              <a:effectLst/>
              <a:uLnTx/>
              <a:uFillTx/>
              <a:latin typeface="Verdana" panose="020B0604030504040204" pitchFamily="34" charset="0"/>
              <a:ea typeface="Calibri" panose="020F0502020204030204" pitchFamily="34"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3B3838"/>
                </a:solidFill>
                <a:effectLst/>
                <a:uLnTx/>
                <a:uFillTx/>
                <a:latin typeface="Open Sans" panose="020B0606030504020204" pitchFamily="34" charset="0"/>
                <a:ea typeface="Calibri" panose="020F0502020204030204" pitchFamily="34" charset="0"/>
                <a:cs typeface="Arial" panose="020B0604020202020204" pitchFamily="34" charset="0"/>
              </a:rPr>
              <a:t>directly reduces future productivity, including human capital formation</a:t>
            </a:r>
            <a:r>
              <a:rPr kumimoji="0" lang="en-GB" sz="1400" b="0" i="0" u="none" strike="noStrike" kern="0" cap="none" spc="0" normalizeH="0" baseline="0" noProof="0" dirty="0">
                <a:ln>
                  <a:noFill/>
                </a:ln>
                <a:solidFill>
                  <a:srgbClr val="3B3838"/>
                </a:solidFill>
                <a:effectLst/>
                <a:uLnTx/>
                <a:uFillTx/>
                <a:ea typeface="Calibri" panose="020F0502020204030204" pitchFamily="34" charset="0"/>
                <a:cs typeface="Arial" panose="020B0604020202020204" pitchFamily="34" charset="0"/>
              </a:rPr>
              <a:t>.</a:t>
            </a:r>
            <a:endParaRPr kumimoji="0" lang="en-US" sz="1400" b="0" i="0" u="none" strike="noStrike" kern="0" cap="none" spc="0" normalizeH="0" baseline="0" noProof="0" dirty="0">
              <a:ln>
                <a:noFill/>
              </a:ln>
              <a:solidFill>
                <a:prstClr val="black"/>
              </a:solidFill>
              <a:effectLst/>
              <a:uLnTx/>
              <a:uFillTx/>
              <a:latin typeface="Verdana" panose="020B0604030504040204" pitchFamily="34" charset="0"/>
              <a:ea typeface="Calibri" panose="020F050202020403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D8A63F94-19C6-1796-412D-A8BEC789DBB3}"/>
              </a:ext>
            </a:extLst>
          </p:cNvPr>
          <p:cNvSpPr/>
          <p:nvPr/>
        </p:nvSpPr>
        <p:spPr>
          <a:xfrm>
            <a:off x="8775190" y="1340396"/>
            <a:ext cx="2993994" cy="1436441"/>
          </a:xfrm>
          <a:prstGeom prst="rect">
            <a:avLst/>
          </a:prstGeom>
          <a:solidFill>
            <a:srgbClr val="FFFFFF">
              <a:alpha val="69804"/>
            </a:srgb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Tree>
    <p:extLst>
      <p:ext uri="{BB962C8B-B14F-4D97-AF65-F5344CB8AC3E}">
        <p14:creationId xmlns:p14="http://schemas.microsoft.com/office/powerpoint/2010/main" val="30457513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Open Sans ExtraBold" panose="020B0906030804020204" pitchFamily="34" charset="0"/>
                <a:ea typeface="Open Sans Extrabold"/>
                <a:cs typeface="Open Sans Extrabold"/>
              </a:rPr>
              <a:t>LCS-EN : severity – Emergency </a:t>
            </a:r>
            <a:endParaRPr lang="en-GB" sz="3600" b="0" kern="1400" spc="230" dirty="0">
              <a:solidFill>
                <a:schemeClr val="tx1"/>
              </a:solidFill>
              <a:latin typeface="Open Sans ExtraBold" panose="020B0906030804020204" pitchFamily="34" charset="0"/>
            </a:endParaRPr>
          </a:p>
        </p:txBody>
      </p:sp>
      <p:sp>
        <p:nvSpPr>
          <p:cNvPr id="4" name="Content Placeholder 2">
            <a:extLst>
              <a:ext uri="{FF2B5EF4-FFF2-40B4-BE49-F238E27FC236}">
                <a16:creationId xmlns:a16="http://schemas.microsoft.com/office/drawing/2014/main" id="{8CA14AC1-1EC4-4CCD-8371-D5D8436E3475}"/>
              </a:ext>
            </a:extLst>
          </p:cNvPr>
          <p:cNvSpPr txBox="1">
            <a:spLocks/>
          </p:cNvSpPr>
          <p:nvPr/>
        </p:nvSpPr>
        <p:spPr>
          <a:xfrm>
            <a:off x="738201" y="1648318"/>
            <a:ext cx="6003975" cy="3907221"/>
          </a:xfrm>
          <a:prstGeom prst="rect">
            <a:avLst/>
          </a:prstGeom>
        </p:spPr>
        <p:txBody>
          <a:bodyPr/>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400" spc="60" dirty="0"/>
              <a:t>Finally, the household may resort to selling their only house/land, beg or scavenge, sell their last productive female animal which reduces future productivity and difficult to reverse or they are humiliating and dramatic in nature.  </a:t>
            </a:r>
          </a:p>
          <a:p>
            <a:pPr marL="0" indent="0">
              <a:buNone/>
            </a:pPr>
            <a:endParaRPr lang="en-US" dirty="0"/>
          </a:p>
          <a:p>
            <a:pPr marL="0" indent="0">
              <a:buNone/>
            </a:pPr>
            <a:endParaRPr lang="en-US" dirty="0"/>
          </a:p>
        </p:txBody>
      </p:sp>
      <p:sp>
        <p:nvSpPr>
          <p:cNvPr id="2" name="TextBox 5">
            <a:extLst>
              <a:ext uri="{FF2B5EF4-FFF2-40B4-BE49-F238E27FC236}">
                <a16:creationId xmlns:a16="http://schemas.microsoft.com/office/drawing/2014/main" id="{73BECF91-AA4C-CC66-6BAF-E5B8D6273610}"/>
              </a:ext>
            </a:extLst>
          </p:cNvPr>
          <p:cNvSpPr txBox="1"/>
          <p:nvPr/>
        </p:nvSpPr>
        <p:spPr>
          <a:xfrm>
            <a:off x="8775189" y="1340396"/>
            <a:ext cx="2993994" cy="1385517"/>
          </a:xfrm>
          <a:prstGeom prst="rect">
            <a:avLst/>
          </a:prstGeom>
          <a:solidFill>
            <a:srgbClr val="FFC000">
              <a:lumMod val="60000"/>
              <a:lumOff val="40000"/>
            </a:srgbClr>
          </a:solidFill>
        </p:spPr>
        <p:txBody>
          <a:bodyPr wrap="square" rtlCol="0">
            <a:noAutofit/>
          </a:bodyPr>
          <a:lstStyle/>
          <a:p>
            <a:pPr marR="0" lvl="0" indent="0" algn="ctr" fontAlgn="auto">
              <a:lnSpc>
                <a:spcPct val="100000"/>
              </a:lnSpc>
              <a:spcBef>
                <a:spcPts val="0"/>
              </a:spcBef>
              <a:spcAft>
                <a:spcPts val="0"/>
              </a:spcAft>
              <a:buClrTx/>
              <a:buSzTx/>
              <a:buFontTx/>
              <a:buNone/>
              <a:tabLst/>
              <a:defRPr/>
            </a:pPr>
            <a:r>
              <a:rPr lang="en-GB" sz="1400" b="1" kern="0" dirty="0">
                <a:solidFill>
                  <a:srgbClr val="3B3838"/>
                </a:solidFill>
                <a:latin typeface="Open Sans" panose="020B0606030504020204" pitchFamily="34" charset="0"/>
                <a:cs typeface="Arial" panose="020B0604020202020204" pitchFamily="34" charset="0"/>
              </a:rPr>
              <a:t>Stress</a:t>
            </a:r>
            <a:endParaRPr lang="en-US" sz="1400" b="1" kern="0" dirty="0">
              <a:solidFill>
                <a:srgbClr val="3B3838"/>
              </a:solidFill>
              <a:latin typeface="Open Sans" panose="020B0606030504020204" pitchFamily="34" charset="0"/>
              <a:cs typeface="Arial" panose="020B0604020202020204" pitchFamily="34" charset="0"/>
            </a:endParaRPr>
          </a:p>
          <a:p>
            <a:pPr marR="0" lvl="0" indent="0" algn="ctr" fontAlgn="auto">
              <a:lnSpc>
                <a:spcPct val="100000"/>
              </a:lnSpc>
              <a:spcBef>
                <a:spcPts val="0"/>
              </a:spcBef>
              <a:spcAft>
                <a:spcPts val="0"/>
              </a:spcAft>
              <a:buClrTx/>
              <a:buSzTx/>
              <a:buFontTx/>
              <a:buNone/>
              <a:tabLst/>
              <a:defRPr/>
            </a:pPr>
            <a:r>
              <a:rPr lang="en-GB" sz="1400" kern="0" dirty="0">
                <a:solidFill>
                  <a:srgbClr val="3B3838"/>
                </a:solidFill>
                <a:latin typeface="Open Sans" panose="020B0606030504020204" pitchFamily="34" charset="0"/>
                <a:cs typeface="Arial" panose="020B0604020202020204" pitchFamily="34" charset="0"/>
              </a:rPr>
              <a:t>indicates a reduced ability to deal with future shocks due to a current reduction in resources or increase in debts.</a:t>
            </a:r>
            <a:endParaRPr lang="en-US" sz="1400" kern="0" dirty="0">
              <a:solidFill>
                <a:srgbClr val="3B3838"/>
              </a:solidFill>
              <a:latin typeface="Open Sans" panose="020B0606030504020204" pitchFamily="34" charset="0"/>
              <a:cs typeface="Arial" panose="020B0604020202020204" pitchFamily="34" charset="0"/>
            </a:endParaRPr>
          </a:p>
        </p:txBody>
      </p:sp>
      <p:sp>
        <p:nvSpPr>
          <p:cNvPr id="3" name="TextBox 6">
            <a:extLst>
              <a:ext uri="{FF2B5EF4-FFF2-40B4-BE49-F238E27FC236}">
                <a16:creationId xmlns:a16="http://schemas.microsoft.com/office/drawing/2014/main" id="{8DE45853-2242-0EB9-6D69-4FDA34967032}"/>
              </a:ext>
            </a:extLst>
          </p:cNvPr>
          <p:cNvSpPr txBox="1"/>
          <p:nvPr/>
        </p:nvSpPr>
        <p:spPr>
          <a:xfrm>
            <a:off x="8775189" y="2995873"/>
            <a:ext cx="2993994" cy="1383595"/>
          </a:xfrm>
          <a:prstGeom prst="rect">
            <a:avLst/>
          </a:prstGeom>
          <a:solidFill>
            <a:srgbClr val="ED7D31">
              <a:lumMod val="60000"/>
              <a:lumOff val="40000"/>
            </a:srgbClr>
          </a:solidFill>
        </p:spPr>
        <p:txBody>
          <a:bodyPr wrap="square" rtlCol="0">
            <a:noAutofit/>
          </a:bodyPr>
          <a:lstStyle/>
          <a:p>
            <a:pPr algn="ctr">
              <a:defRPr/>
            </a:pPr>
            <a:r>
              <a:rPr lang="en-GB" sz="1400" b="1" kern="0" dirty="0">
                <a:solidFill>
                  <a:srgbClr val="3B3838"/>
                </a:solidFill>
                <a:latin typeface="Open Sans" panose="020B0606030504020204" pitchFamily="34" charset="0"/>
                <a:cs typeface="Arial" panose="020B0604020202020204" pitchFamily="34" charset="0"/>
              </a:rPr>
              <a:t>Crisis</a:t>
            </a:r>
            <a:endParaRPr lang="en-US" sz="1400" b="1" kern="0" dirty="0">
              <a:solidFill>
                <a:srgbClr val="3B3838"/>
              </a:solidFill>
              <a:latin typeface="Open Sans" panose="020B0606030504020204" pitchFamily="34" charset="0"/>
              <a:cs typeface="Arial" panose="020B0604020202020204" pitchFamily="34" charset="0"/>
            </a:endParaRPr>
          </a:p>
          <a:p>
            <a:pPr algn="ctr">
              <a:defRPr/>
            </a:pPr>
            <a:r>
              <a:rPr lang="en-GB" sz="1400" kern="0" dirty="0">
                <a:solidFill>
                  <a:srgbClr val="3B3838"/>
                </a:solidFill>
                <a:latin typeface="Open Sans" panose="020B0606030504020204" pitchFamily="34" charset="0"/>
                <a:cs typeface="Arial" panose="020B0604020202020204" pitchFamily="34" charset="0"/>
              </a:rPr>
              <a:t>directly reduces future productivity, including human capital formation.</a:t>
            </a:r>
            <a:endParaRPr lang="en-US" sz="1400" kern="0" dirty="0">
              <a:solidFill>
                <a:srgbClr val="3B3838"/>
              </a:solidFill>
              <a:latin typeface="Open Sans" panose="020B0606030504020204" pitchFamily="34" charset="0"/>
              <a:cs typeface="Arial" panose="020B0604020202020204" pitchFamily="34" charset="0"/>
            </a:endParaRPr>
          </a:p>
        </p:txBody>
      </p:sp>
      <p:sp>
        <p:nvSpPr>
          <p:cNvPr id="5" name="TextBox 7">
            <a:extLst>
              <a:ext uri="{FF2B5EF4-FFF2-40B4-BE49-F238E27FC236}">
                <a16:creationId xmlns:a16="http://schemas.microsoft.com/office/drawing/2014/main" id="{FAA82E55-A464-5D30-44B3-3F78C5C86F75}"/>
              </a:ext>
            </a:extLst>
          </p:cNvPr>
          <p:cNvSpPr txBox="1"/>
          <p:nvPr/>
        </p:nvSpPr>
        <p:spPr>
          <a:xfrm>
            <a:off x="8775189" y="4649428"/>
            <a:ext cx="2993994" cy="1383591"/>
          </a:xfrm>
          <a:prstGeom prst="rect">
            <a:avLst/>
          </a:prstGeom>
          <a:solidFill>
            <a:srgbClr val="C00000"/>
          </a:solidFill>
        </p:spPr>
        <p:txBody>
          <a:bodyPr wrap="square" rtlCol="0">
            <a:noAutofit/>
          </a:bodyPr>
          <a:lstStyle/>
          <a:p>
            <a:pPr algn="ctr"/>
            <a:r>
              <a:rPr lang="en-GB" sz="1400" b="1">
                <a:solidFill>
                  <a:srgbClr val="FFFFFF"/>
                </a:solidFill>
                <a:latin typeface="Open Sans" panose="020B0606030504020204" pitchFamily="34" charset="0"/>
                <a:ea typeface="Calibri" panose="020F0502020204030204" pitchFamily="34" charset="0"/>
                <a:cs typeface="Arial" panose="020B0604020202020204" pitchFamily="34" charset="0"/>
              </a:rPr>
              <a:t>Emergency </a:t>
            </a:r>
            <a:endParaRPr lang="en-US" sz="1400">
              <a:solidFill>
                <a:srgbClr val="FFFFFF"/>
              </a:solidFill>
              <a:latin typeface="Verdana" panose="020B0604030504040204" pitchFamily="34" charset="0"/>
              <a:ea typeface="Calibri" panose="020F0502020204030204" pitchFamily="34" charset="0"/>
              <a:cs typeface="Arial" panose="020B0604020202020204" pitchFamily="34" charset="0"/>
            </a:endParaRPr>
          </a:p>
          <a:p>
            <a:pPr algn="ctr"/>
            <a:r>
              <a:rPr lang="en-GB" sz="1400">
                <a:solidFill>
                  <a:srgbClr val="FFFFFF"/>
                </a:solidFill>
                <a:latin typeface="Open Sans" panose="020B0606030504020204" pitchFamily="34" charset="0"/>
                <a:ea typeface="Calibri" panose="020F0502020204030204" pitchFamily="34" charset="0"/>
                <a:cs typeface="Arial" panose="020B0604020202020204" pitchFamily="34" charset="0"/>
              </a:rPr>
              <a:t>affects future productivity but are more difficult to reverse or more dramatic in nature.</a:t>
            </a:r>
            <a:endParaRPr lang="en-US" sz="1400">
              <a:solidFill>
                <a:srgbClr val="FFFFFF"/>
              </a:solidFill>
              <a:latin typeface="Verdana" panose="020B0604030504040204" pitchFamily="34" charset="0"/>
              <a:ea typeface="Calibri" panose="020F050202020403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902F483B-B790-6776-42BD-C13E59E12852}"/>
              </a:ext>
            </a:extLst>
          </p:cNvPr>
          <p:cNvSpPr/>
          <p:nvPr/>
        </p:nvSpPr>
        <p:spPr>
          <a:xfrm>
            <a:off x="8775190" y="1340396"/>
            <a:ext cx="2993994" cy="1436441"/>
          </a:xfrm>
          <a:prstGeom prst="rect">
            <a:avLst/>
          </a:prstGeom>
          <a:solidFill>
            <a:srgbClr val="FFFFFF">
              <a:alpha val="69804"/>
            </a:srgb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7" name="Rectangle 6">
            <a:extLst>
              <a:ext uri="{FF2B5EF4-FFF2-40B4-BE49-F238E27FC236}">
                <a16:creationId xmlns:a16="http://schemas.microsoft.com/office/drawing/2014/main" id="{70898898-406D-FD30-247B-188456625089}"/>
              </a:ext>
            </a:extLst>
          </p:cNvPr>
          <p:cNvSpPr/>
          <p:nvPr/>
        </p:nvSpPr>
        <p:spPr>
          <a:xfrm>
            <a:off x="8775189" y="2969449"/>
            <a:ext cx="2993994" cy="1436441"/>
          </a:xfrm>
          <a:prstGeom prst="rect">
            <a:avLst/>
          </a:prstGeom>
          <a:solidFill>
            <a:srgbClr val="FFFFFF">
              <a:alpha val="69804"/>
            </a:srgb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Tree>
    <p:extLst>
      <p:ext uri="{BB962C8B-B14F-4D97-AF65-F5344CB8AC3E}">
        <p14:creationId xmlns:p14="http://schemas.microsoft.com/office/powerpoint/2010/main" val="22645268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Open Sans ExtraBold" panose="020B0906030804020204" pitchFamily="34" charset="0"/>
                <a:ea typeface="Open Sans Extrabold"/>
                <a:cs typeface="Open Sans Extrabold"/>
              </a:rPr>
              <a:t>LCS-EN: severity LEVELS</a:t>
            </a:r>
            <a:endParaRPr lang="en-GB" sz="3600" b="0" kern="1400" spc="230" dirty="0">
              <a:solidFill>
                <a:schemeClr val="tx1"/>
              </a:solidFill>
              <a:latin typeface="Open Sans ExtraBold" panose="020B0906030804020204" pitchFamily="34" charset="0"/>
            </a:endParaRPr>
          </a:p>
        </p:txBody>
      </p:sp>
      <p:sp>
        <p:nvSpPr>
          <p:cNvPr id="4" name="Content Placeholder 2">
            <a:extLst>
              <a:ext uri="{FF2B5EF4-FFF2-40B4-BE49-F238E27FC236}">
                <a16:creationId xmlns:a16="http://schemas.microsoft.com/office/drawing/2014/main" id="{8CA14AC1-1EC4-4CCD-8371-D5D8436E3475}"/>
              </a:ext>
            </a:extLst>
          </p:cNvPr>
          <p:cNvSpPr txBox="1">
            <a:spLocks/>
          </p:cNvSpPr>
          <p:nvPr/>
        </p:nvSpPr>
        <p:spPr>
          <a:xfrm>
            <a:off x="738201" y="1648318"/>
            <a:ext cx="6398324" cy="3907221"/>
          </a:xfrm>
          <a:prstGeom prst="rect">
            <a:avLst/>
          </a:prstGeom>
        </p:spPr>
        <p:txBody>
          <a:bodyPr/>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endParaRPr lang="en-US" sz="3600" spc="60"/>
          </a:p>
          <a:p>
            <a:pPr marL="0" indent="0">
              <a:buNone/>
            </a:pPr>
            <a:r>
              <a:rPr lang="en-US" sz="2800" spc="60"/>
              <a:t>The adoption of stress, crisis and emergency livelihood coping strategies occurs in a sequence form, rather than simultaneously. </a:t>
            </a:r>
          </a:p>
          <a:p>
            <a:pPr marL="0" indent="0">
              <a:buNone/>
            </a:pPr>
            <a:endParaRPr lang="en-US"/>
          </a:p>
        </p:txBody>
      </p:sp>
      <p:sp>
        <p:nvSpPr>
          <p:cNvPr id="2" name="TextBox 5">
            <a:extLst>
              <a:ext uri="{FF2B5EF4-FFF2-40B4-BE49-F238E27FC236}">
                <a16:creationId xmlns:a16="http://schemas.microsoft.com/office/drawing/2014/main" id="{73BECF91-AA4C-CC66-6BAF-E5B8D6273610}"/>
              </a:ext>
            </a:extLst>
          </p:cNvPr>
          <p:cNvSpPr txBox="1"/>
          <p:nvPr/>
        </p:nvSpPr>
        <p:spPr>
          <a:xfrm>
            <a:off x="8775189" y="1354695"/>
            <a:ext cx="2993994" cy="1385517"/>
          </a:xfrm>
          <a:prstGeom prst="rect">
            <a:avLst/>
          </a:prstGeom>
          <a:solidFill>
            <a:srgbClr val="FFC000">
              <a:lumMod val="60000"/>
              <a:lumOff val="40000"/>
            </a:srgbClr>
          </a:solid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srgbClr val="3B3838"/>
                </a:solidFill>
                <a:effectLst/>
                <a:uLnTx/>
                <a:uFillTx/>
                <a:latin typeface="Open Sans" panose="020B0606030504020204" pitchFamily="34" charset="0"/>
                <a:ea typeface="Calibri" panose="020F0502020204030204" pitchFamily="34" charset="0"/>
                <a:cs typeface="Arial" panose="020B0604020202020204" pitchFamily="34" charset="0"/>
              </a:rPr>
              <a:t>Stress</a:t>
            </a:r>
            <a:endParaRPr kumimoji="0" lang="en-US" sz="1800" b="0" i="0" u="none" strike="noStrike" kern="0" cap="none" spc="0" normalizeH="0" baseline="0" noProof="0">
              <a:ln>
                <a:noFill/>
              </a:ln>
              <a:solidFill>
                <a:prstClr val="black"/>
              </a:solidFill>
              <a:effectLst/>
              <a:uLnTx/>
              <a:uFillTx/>
              <a:latin typeface="Verdana" panose="020B0604030504040204" pitchFamily="34" charset="0"/>
              <a:ea typeface="Calibri" panose="020F0502020204030204" pitchFamily="34"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srgbClr val="3B3838"/>
                </a:solidFill>
                <a:effectLst/>
                <a:uLnTx/>
                <a:uFillTx/>
                <a:latin typeface="Open Sans" panose="020B0606030504020204" pitchFamily="34" charset="0"/>
                <a:ea typeface="Calibri" panose="020F0502020204030204" pitchFamily="34" charset="0"/>
                <a:cs typeface="Arial" panose="020B0604020202020204" pitchFamily="34" charset="0"/>
              </a:rPr>
              <a:t>indicates a reduced ability to deal with future shocks due to a current reduction in resources or increase in debts.</a:t>
            </a:r>
            <a:endParaRPr kumimoji="0" lang="en-US" sz="1800" b="0" i="0" u="none" strike="noStrike" kern="0" cap="none" spc="0" normalizeH="0" baseline="0" noProof="0">
              <a:ln>
                <a:noFill/>
              </a:ln>
              <a:solidFill>
                <a:prstClr val="black"/>
              </a:solidFill>
              <a:effectLst/>
              <a:uLnTx/>
              <a:uFillTx/>
              <a:latin typeface="Verdana" panose="020B0604030504040204" pitchFamily="34" charset="0"/>
              <a:ea typeface="Calibri" panose="020F0502020204030204" pitchFamily="34" charset="0"/>
              <a:cs typeface="Arial" panose="020B0604020202020204" pitchFamily="34" charset="0"/>
            </a:endParaRPr>
          </a:p>
        </p:txBody>
      </p:sp>
      <p:sp>
        <p:nvSpPr>
          <p:cNvPr id="3" name="TextBox 6">
            <a:extLst>
              <a:ext uri="{FF2B5EF4-FFF2-40B4-BE49-F238E27FC236}">
                <a16:creationId xmlns:a16="http://schemas.microsoft.com/office/drawing/2014/main" id="{5CF725C7-C122-6590-357E-37FAC15A2A53}"/>
              </a:ext>
            </a:extLst>
          </p:cNvPr>
          <p:cNvSpPr txBox="1"/>
          <p:nvPr/>
        </p:nvSpPr>
        <p:spPr>
          <a:xfrm>
            <a:off x="8775189" y="2995873"/>
            <a:ext cx="2993994" cy="1383595"/>
          </a:xfrm>
          <a:prstGeom prst="rect">
            <a:avLst/>
          </a:prstGeom>
          <a:solidFill>
            <a:srgbClr val="ED7D31">
              <a:lumMod val="60000"/>
              <a:lumOff val="40000"/>
            </a:srgbClr>
          </a:solid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srgbClr val="3B3838"/>
                </a:solidFill>
                <a:effectLst/>
                <a:uLnTx/>
                <a:uFillTx/>
                <a:latin typeface="Open Sans" panose="020B0606030504020204" pitchFamily="34" charset="0"/>
                <a:ea typeface="Calibri" panose="020F0502020204030204" pitchFamily="34" charset="0"/>
                <a:cs typeface="Arial" panose="020B0604020202020204" pitchFamily="34" charset="0"/>
              </a:rPr>
              <a:t>Crisis</a:t>
            </a:r>
            <a:endParaRPr kumimoji="0" lang="en-US" sz="1400" b="0" i="0" u="none" strike="noStrike" kern="0" cap="none" spc="0" normalizeH="0" baseline="0" noProof="0">
              <a:ln>
                <a:noFill/>
              </a:ln>
              <a:solidFill>
                <a:prstClr val="black"/>
              </a:solidFill>
              <a:effectLst/>
              <a:uLnTx/>
              <a:uFillTx/>
              <a:latin typeface="Verdana" panose="020B0604030504040204" pitchFamily="34" charset="0"/>
              <a:ea typeface="Calibri" panose="020F0502020204030204" pitchFamily="34"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srgbClr val="3B3838"/>
                </a:solidFill>
                <a:effectLst/>
                <a:uLnTx/>
                <a:uFillTx/>
                <a:latin typeface="Open Sans" panose="020B0606030504020204" pitchFamily="34" charset="0"/>
                <a:ea typeface="Calibri" panose="020F0502020204030204" pitchFamily="34" charset="0"/>
                <a:cs typeface="Arial" panose="020B0604020202020204" pitchFamily="34" charset="0"/>
              </a:rPr>
              <a:t>directly reduces future productivity, including human capital formation</a:t>
            </a:r>
            <a:r>
              <a:rPr kumimoji="0" lang="en-GB" sz="1400" b="0" i="0" u="none" strike="noStrike" kern="0" cap="none" spc="0" normalizeH="0" baseline="0" noProof="0">
                <a:ln>
                  <a:noFill/>
                </a:ln>
                <a:solidFill>
                  <a:srgbClr val="3B3838"/>
                </a:solidFill>
                <a:effectLst/>
                <a:uLnTx/>
                <a:uFillTx/>
                <a:ea typeface="Calibri" panose="020F0502020204030204" pitchFamily="34" charset="0"/>
                <a:cs typeface="Arial" panose="020B0604020202020204" pitchFamily="34" charset="0"/>
              </a:rPr>
              <a:t>.</a:t>
            </a:r>
            <a:endParaRPr kumimoji="0" lang="en-US" sz="1400" b="0" i="0" u="none" strike="noStrike" kern="0" cap="none" spc="0" normalizeH="0" baseline="0" noProof="0">
              <a:ln>
                <a:noFill/>
              </a:ln>
              <a:solidFill>
                <a:prstClr val="black"/>
              </a:solidFill>
              <a:effectLst/>
              <a:uLnTx/>
              <a:uFillTx/>
              <a:latin typeface="Verdana" panose="020B0604030504040204" pitchFamily="34" charset="0"/>
              <a:ea typeface="Calibri" panose="020F0502020204030204" pitchFamily="34" charset="0"/>
              <a:cs typeface="Arial" panose="020B0604020202020204" pitchFamily="34" charset="0"/>
            </a:endParaRPr>
          </a:p>
        </p:txBody>
      </p:sp>
      <p:sp>
        <p:nvSpPr>
          <p:cNvPr id="5" name="TextBox 7">
            <a:extLst>
              <a:ext uri="{FF2B5EF4-FFF2-40B4-BE49-F238E27FC236}">
                <a16:creationId xmlns:a16="http://schemas.microsoft.com/office/drawing/2014/main" id="{2FF846DE-1EEC-C7A2-760B-E6AF4180B11B}"/>
              </a:ext>
            </a:extLst>
          </p:cNvPr>
          <p:cNvSpPr txBox="1"/>
          <p:nvPr/>
        </p:nvSpPr>
        <p:spPr>
          <a:xfrm>
            <a:off x="8775189" y="4649428"/>
            <a:ext cx="2993994" cy="1383591"/>
          </a:xfrm>
          <a:prstGeom prst="rect">
            <a:avLst/>
          </a:prstGeom>
          <a:solidFill>
            <a:srgbClr val="C00000"/>
          </a:solidFill>
        </p:spPr>
        <p:txBody>
          <a:bodyPr wrap="square" rtlCol="0">
            <a:noAutofit/>
          </a:bodyPr>
          <a:lstStyle/>
          <a:p>
            <a:pPr algn="ctr"/>
            <a:r>
              <a:rPr lang="en-GB" sz="1400" b="1">
                <a:solidFill>
                  <a:srgbClr val="FFFFFF"/>
                </a:solidFill>
                <a:latin typeface="Open Sans" panose="020B0606030504020204" pitchFamily="34" charset="0"/>
                <a:ea typeface="Calibri" panose="020F0502020204030204" pitchFamily="34" charset="0"/>
                <a:cs typeface="Arial" panose="020B0604020202020204" pitchFamily="34" charset="0"/>
              </a:rPr>
              <a:t>Emergency </a:t>
            </a:r>
            <a:endParaRPr lang="en-US" sz="1400">
              <a:solidFill>
                <a:srgbClr val="FFFFFF"/>
              </a:solidFill>
              <a:latin typeface="Verdana" panose="020B0604030504040204" pitchFamily="34" charset="0"/>
              <a:ea typeface="Calibri" panose="020F0502020204030204" pitchFamily="34" charset="0"/>
              <a:cs typeface="Arial" panose="020B0604020202020204" pitchFamily="34" charset="0"/>
            </a:endParaRPr>
          </a:p>
          <a:p>
            <a:pPr algn="ctr"/>
            <a:r>
              <a:rPr lang="en-GB" sz="1400">
                <a:solidFill>
                  <a:srgbClr val="FFFFFF"/>
                </a:solidFill>
                <a:latin typeface="Open Sans" panose="020B0606030504020204" pitchFamily="34" charset="0"/>
                <a:ea typeface="Calibri" panose="020F0502020204030204" pitchFamily="34" charset="0"/>
                <a:cs typeface="Arial" panose="020B0604020202020204" pitchFamily="34" charset="0"/>
              </a:rPr>
              <a:t>affects future productivity but are more difficult to reverse or more dramatic in nature.</a:t>
            </a:r>
            <a:endParaRPr lang="en-US" sz="1400">
              <a:solidFill>
                <a:srgbClr val="FFFFFF"/>
              </a:solidFill>
              <a:latin typeface="Verdana" panose="020B060403050404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354034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b="0" kern="1400" spc="230" dirty="0">
              <a:solidFill>
                <a:srgbClr val="FFFFFE"/>
              </a:solidFill>
              <a:latin typeface="Open Sans ExtraBold" panose="020B0906030804020204" pitchFamily="34" charset="0"/>
              <a:ea typeface="Open Sans Extrabold" panose="020B0606030504020204" pitchFamily="34" charset="0"/>
              <a:cs typeface="Open Sans Extrabold" panose="020B0606030504020204" pitchFamily="34" charset="0"/>
            </a:endParaRPr>
          </a:p>
          <a:p>
            <a:pPr>
              <a:lnSpc>
                <a:spcPts val="3920"/>
              </a:lnSpc>
            </a:pPr>
            <a:r>
              <a:rPr lang="it-IT" b="0" kern="1400" spc="230" dirty="0">
                <a:solidFill>
                  <a:srgbClr val="FFFFFE"/>
                </a:solidFill>
                <a:latin typeface="Open Sans ExtraBold" panose="020B0906030804020204" pitchFamily="34" charset="0"/>
                <a:ea typeface="Open Sans Extrabold" panose="020B0606030504020204" pitchFamily="34" charset="0"/>
                <a:cs typeface="Open Sans Extrabold" panose="020B0606030504020204" pitchFamily="34" charset="0"/>
              </a:rPr>
              <a:t>How do they all come together?</a:t>
            </a:r>
            <a:endParaRPr lang="en-GB" b="0" kern="1400" spc="230" dirty="0">
              <a:solidFill>
                <a:srgbClr val="FFFFFE"/>
              </a:solidFill>
              <a:latin typeface="Open Sans ExtraBold" panose="020B0906030804020204" pitchFamily="34"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4179797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Open Sans ExtraBold" panose="020B0906030804020204" pitchFamily="34" charset="0"/>
                <a:ea typeface="Open Sans Extrabold"/>
                <a:cs typeface="Open Sans Extrabold"/>
              </a:rPr>
              <a:t>Guidance Note for LCS-EN</a:t>
            </a:r>
          </a:p>
        </p:txBody>
      </p:sp>
      <p:sp>
        <p:nvSpPr>
          <p:cNvPr id="3" name="Rectangle 2">
            <a:extLst>
              <a:ext uri="{FF2B5EF4-FFF2-40B4-BE49-F238E27FC236}">
                <a16:creationId xmlns:a16="http://schemas.microsoft.com/office/drawing/2014/main" id="{235DEB8A-F8AE-EAE6-B8BE-A7A791F4CA78}"/>
              </a:ext>
            </a:extLst>
          </p:cNvPr>
          <p:cNvSpPr/>
          <p:nvPr/>
        </p:nvSpPr>
        <p:spPr>
          <a:xfrm>
            <a:off x="285226" y="5553512"/>
            <a:ext cx="1761688" cy="1098958"/>
          </a:xfrm>
          <a:prstGeom prst="rect">
            <a:avLst/>
          </a:prstGeom>
          <a:solidFill>
            <a:srgbClr val="FFF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0945F5E-A943-F556-D5AF-EECA8444D62F}"/>
              </a:ext>
            </a:extLst>
          </p:cNvPr>
          <p:cNvSpPr txBox="1"/>
          <p:nvPr/>
        </p:nvSpPr>
        <p:spPr>
          <a:xfrm>
            <a:off x="5528947" y="1407447"/>
            <a:ext cx="5168432" cy="2523768"/>
          </a:xfrm>
          <a:prstGeom prst="rect">
            <a:avLst/>
          </a:prstGeom>
          <a:noFill/>
        </p:spPr>
        <p:txBody>
          <a:bodyPr wrap="square" lIns="91440" tIns="45720" rIns="91440" bIns="45720" rtlCol="0" anchor="t">
            <a:spAutoFit/>
          </a:bodyPr>
          <a:lstStyle/>
          <a:p>
            <a:endParaRPr lang="en-US" sz="2000" dirty="0">
              <a:latin typeface="Open Sans" panose="020B0606030504020204" pitchFamily="34" charset="0"/>
              <a:ea typeface="Open Sans" panose="020B0606030504020204" pitchFamily="34" charset="0"/>
              <a:cs typeface="Open Sans" panose="020B0606030504020204" pitchFamily="34" charset="0"/>
            </a:endParaRPr>
          </a:p>
          <a:p>
            <a:r>
              <a:rPr lang="en-US" sz="2000" dirty="0">
                <a:latin typeface="Open Sans"/>
                <a:ea typeface="Open Sans"/>
                <a:cs typeface="Open Sans"/>
              </a:rPr>
              <a:t>Please refer to the</a:t>
            </a:r>
            <a:r>
              <a:rPr lang="en-US" sz="2000" b="1" dirty="0">
                <a:latin typeface="Open Sans"/>
                <a:ea typeface="Open Sans"/>
                <a:cs typeface="Open Sans"/>
              </a:rPr>
              <a:t> </a:t>
            </a:r>
            <a:r>
              <a:rPr lang="en-US" sz="2000" b="1" i="1" dirty="0">
                <a:latin typeface="Open Sans"/>
                <a:ea typeface="Open Sans"/>
                <a:cs typeface="Open Sans"/>
                <a:hlinkClick r:id="rId3">
                  <a:extLst>
                    <a:ext uri="{A12FA001-AC4F-418D-AE19-62706E023703}">
                      <ahyp:hlinkClr xmlns:ahyp="http://schemas.microsoft.com/office/drawing/2018/hyperlinkcolor" val="tx"/>
                    </a:ext>
                  </a:extLst>
                </a:hlinkClick>
              </a:rPr>
              <a:t>guidance note</a:t>
            </a:r>
            <a:r>
              <a:rPr lang="en-US" sz="2000" b="1" dirty="0">
                <a:latin typeface="Open Sans"/>
                <a:ea typeface="Open Sans"/>
                <a:cs typeface="Open Sans"/>
                <a:hlinkClick r:id="rId3">
                  <a:extLst>
                    <a:ext uri="{A12FA001-AC4F-418D-AE19-62706E023703}">
                      <ahyp:hlinkClr xmlns:ahyp="http://schemas.microsoft.com/office/drawing/2018/hyperlinkcolor" val="tx"/>
                    </a:ext>
                  </a:extLst>
                </a:hlinkClick>
              </a:rPr>
              <a:t> </a:t>
            </a:r>
            <a:r>
              <a:rPr lang="en-US" sz="2000" i="1" dirty="0">
                <a:latin typeface="Open Sans"/>
                <a:ea typeface="Open Sans"/>
                <a:cs typeface="Open Sans"/>
              </a:rPr>
              <a:t>and </a:t>
            </a:r>
            <a:r>
              <a:rPr lang="en-US" sz="2000" b="1" i="1" dirty="0">
                <a:latin typeface="Open Sans"/>
                <a:ea typeface="Open Sans"/>
                <a:cs typeface="Open Sans"/>
                <a:hlinkClick r:id="rId4">
                  <a:extLst>
                    <a:ext uri="{A12FA001-AC4F-418D-AE19-62706E023703}">
                      <ahyp:hlinkClr xmlns:ahyp="http://schemas.microsoft.com/office/drawing/2018/hyperlinkcolor" val="tx"/>
                    </a:ext>
                  </a:extLst>
                </a:hlinkClick>
              </a:rPr>
              <a:t>list of strategies  </a:t>
            </a:r>
            <a:r>
              <a:rPr lang="en-US" sz="2000" dirty="0">
                <a:latin typeface="Open Sans"/>
                <a:ea typeface="Open Sans"/>
                <a:cs typeface="Open Sans"/>
              </a:rPr>
              <a:t>in the </a:t>
            </a:r>
            <a:r>
              <a:rPr lang="en-US" sz="2000" b="1" i="1" dirty="0">
                <a:latin typeface="Open Sans"/>
                <a:ea typeface="Open Sans"/>
                <a:cs typeface="Open Sans"/>
                <a:hlinkClick r:id="rId5">
                  <a:extLst>
                    <a:ext uri="{A12FA001-AC4F-418D-AE19-62706E023703}">
                      <ahyp:hlinkClr xmlns:ahyp="http://schemas.microsoft.com/office/drawing/2018/hyperlinkcolor" val="tx"/>
                    </a:ext>
                  </a:extLst>
                </a:hlinkClick>
              </a:rPr>
              <a:t>VAM Resource Center </a:t>
            </a:r>
            <a:r>
              <a:rPr lang="en-US" sz="2000" dirty="0">
                <a:latin typeface="Open Sans"/>
                <a:ea typeface="Open Sans"/>
                <a:cs typeface="Open Sans"/>
              </a:rPr>
              <a:t>to explore the livelihood coping strategies for essential needs, as well as their explanations and relevance. </a:t>
            </a:r>
            <a:endParaRPr lang="en-US" sz="2000" dirty="0">
              <a:latin typeface="Open Sans" panose="020B0606030504020204" pitchFamily="34" charset="0"/>
              <a:ea typeface="Open Sans" panose="020B0606030504020204" pitchFamily="34" charset="0"/>
              <a:cs typeface="Open Sans" panose="020B0606030504020204" pitchFamily="34" charset="0"/>
            </a:endParaRPr>
          </a:p>
          <a:p>
            <a:endParaRPr lang="en-US" sz="2000" dirty="0">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pic>
        <p:nvPicPr>
          <p:cNvPr id="7" name="Picture 8" descr="A white paper with blue text&#10;&#10;Description automatically generated">
            <a:extLst>
              <a:ext uri="{FF2B5EF4-FFF2-40B4-BE49-F238E27FC236}">
                <a16:creationId xmlns:a16="http://schemas.microsoft.com/office/drawing/2014/main" id="{85CAFB99-A3B6-21A4-5614-A66907C07350}"/>
              </a:ext>
            </a:extLst>
          </p:cNvPr>
          <p:cNvPicPr>
            <a:picLocks noGrp="1" noChangeAspect="1"/>
          </p:cNvPicPr>
          <p:nvPr>
            <p:ph idx="1"/>
          </p:nvPr>
        </p:nvPicPr>
        <p:blipFill>
          <a:blip r:embed="rId6"/>
          <a:stretch>
            <a:fillRect/>
          </a:stretch>
        </p:blipFill>
        <p:spPr>
          <a:xfrm>
            <a:off x="1168297" y="1502407"/>
            <a:ext cx="3269798" cy="4601094"/>
          </a:xfrm>
        </p:spPr>
      </p:pic>
    </p:spTree>
    <p:extLst>
      <p:ext uri="{BB962C8B-B14F-4D97-AF65-F5344CB8AC3E}">
        <p14:creationId xmlns:p14="http://schemas.microsoft.com/office/powerpoint/2010/main" val="33709663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Open Sans ExtraBold" panose="020B0906030804020204" pitchFamily="34" charset="0"/>
                <a:ea typeface="Open Sans Extrabold"/>
                <a:cs typeface="Open Sans Extrabold"/>
              </a:rPr>
              <a:t>LCS-EN </a:t>
            </a:r>
            <a:r>
              <a:rPr lang="en-GB" sz="3600" b="0" kern="1400" spc="230" dirty="0">
                <a:solidFill>
                  <a:schemeClr val="tx1"/>
                </a:solidFill>
                <a:latin typeface="Open Sans ExtraBold" panose="020B0906030804020204" pitchFamily="34" charset="0"/>
              </a:rPr>
              <a:t>: classification of households </a:t>
            </a:r>
          </a:p>
        </p:txBody>
      </p:sp>
      <p:sp>
        <p:nvSpPr>
          <p:cNvPr id="22" name="TextBox 21">
            <a:extLst>
              <a:ext uri="{FF2B5EF4-FFF2-40B4-BE49-F238E27FC236}">
                <a16:creationId xmlns:a16="http://schemas.microsoft.com/office/drawing/2014/main" id="{845AE3E5-9674-445E-B4FF-AE4477728629}"/>
              </a:ext>
            </a:extLst>
          </p:cNvPr>
          <p:cNvSpPr txBox="1"/>
          <p:nvPr/>
        </p:nvSpPr>
        <p:spPr>
          <a:xfrm>
            <a:off x="815790" y="1658618"/>
            <a:ext cx="8477065" cy="923330"/>
          </a:xfrm>
          <a:prstGeom prst="rect">
            <a:avLst/>
          </a:prstGeom>
          <a:noFill/>
        </p:spPr>
        <p:txBody>
          <a:bodyPr wrap="square">
            <a:spAutoFit/>
          </a:bodyPr>
          <a:lstStyle/>
          <a:p>
            <a:pPr>
              <a:lnSpc>
                <a:spcPct val="90000"/>
              </a:lnSpc>
              <a:spcBef>
                <a:spcPts val="1000"/>
              </a:spcBef>
            </a:pPr>
            <a:r>
              <a:rPr lang="en-US" sz="2000" spc="60">
                <a:latin typeface="Open Sans" charset="0"/>
                <a:ea typeface="Open Sans" charset="0"/>
                <a:cs typeface="Open Sans" charset="0"/>
              </a:rPr>
              <a:t>If a household had relied on </a:t>
            </a:r>
            <a:r>
              <a:rPr lang="en-US" sz="2000" b="1" spc="60">
                <a:latin typeface="Open Sans" charset="0"/>
                <a:ea typeface="Open Sans" charset="0"/>
                <a:cs typeface="Open Sans" charset="0"/>
              </a:rPr>
              <a:t>one or more stress coping</a:t>
            </a:r>
            <a:r>
              <a:rPr lang="en-US" sz="2000" spc="60">
                <a:latin typeface="Open Sans" charset="0"/>
                <a:ea typeface="Open Sans" charset="0"/>
                <a:cs typeface="Open Sans" charset="0"/>
              </a:rPr>
              <a:t> strategy (</a:t>
            </a:r>
            <a:r>
              <a:rPr lang="en-US" sz="2000" spc="60" err="1">
                <a:latin typeface="Open Sans" charset="0"/>
                <a:ea typeface="Open Sans" charset="0"/>
                <a:cs typeface="Open Sans" charset="0"/>
              </a:rPr>
              <a:t>ies</a:t>
            </a:r>
            <a:r>
              <a:rPr lang="en-US" sz="2000" spc="60">
                <a:latin typeface="Open Sans" charset="0"/>
                <a:ea typeface="Open Sans" charset="0"/>
                <a:cs typeface="Open Sans" charset="0"/>
              </a:rPr>
              <a:t>) in the last 30 days or had exhausted this strategy(</a:t>
            </a:r>
            <a:r>
              <a:rPr lang="en-US" sz="2000" spc="60" err="1">
                <a:latin typeface="Open Sans" charset="0"/>
                <a:ea typeface="Open Sans" charset="0"/>
                <a:cs typeface="Open Sans" charset="0"/>
              </a:rPr>
              <a:t>ies</a:t>
            </a:r>
            <a:r>
              <a:rPr lang="en-US" sz="2000" spc="60">
                <a:latin typeface="Open Sans" charset="0"/>
                <a:ea typeface="Open Sans" charset="0"/>
                <a:cs typeface="Open Sans" charset="0"/>
              </a:rPr>
              <a:t>) in the previous 12 months</a:t>
            </a:r>
          </a:p>
        </p:txBody>
      </p:sp>
      <p:sp>
        <p:nvSpPr>
          <p:cNvPr id="2" name="TextBox 1">
            <a:extLst>
              <a:ext uri="{FF2B5EF4-FFF2-40B4-BE49-F238E27FC236}">
                <a16:creationId xmlns:a16="http://schemas.microsoft.com/office/drawing/2014/main" id="{88C38D19-A9CC-4E61-8A8E-C504FCB1761B}"/>
              </a:ext>
            </a:extLst>
          </p:cNvPr>
          <p:cNvSpPr txBox="1"/>
          <p:nvPr/>
        </p:nvSpPr>
        <p:spPr>
          <a:xfrm>
            <a:off x="815790" y="2861593"/>
            <a:ext cx="8168721" cy="923330"/>
          </a:xfrm>
          <a:prstGeom prst="rect">
            <a:avLst/>
          </a:prstGeom>
          <a:noFill/>
        </p:spPr>
        <p:txBody>
          <a:bodyPr wrap="square">
            <a:spAutoFit/>
          </a:bodyPr>
          <a:lstStyle/>
          <a:p>
            <a:pPr>
              <a:lnSpc>
                <a:spcPct val="90000"/>
              </a:lnSpc>
              <a:spcBef>
                <a:spcPts val="1000"/>
              </a:spcBef>
            </a:pPr>
            <a:r>
              <a:rPr lang="en-US" sz="2000" spc="60">
                <a:latin typeface="Open Sans" charset="0"/>
                <a:ea typeface="Open Sans" charset="0"/>
                <a:cs typeface="Open Sans" charset="0"/>
              </a:rPr>
              <a:t>If the same household had relied on </a:t>
            </a:r>
            <a:r>
              <a:rPr lang="en-US" sz="2000" b="1" spc="60">
                <a:latin typeface="Open Sans" charset="0"/>
                <a:ea typeface="Open Sans" charset="0"/>
                <a:cs typeface="Open Sans" charset="0"/>
              </a:rPr>
              <a:t>one or more crisis coping </a:t>
            </a:r>
            <a:r>
              <a:rPr lang="en-US" sz="2000" spc="60">
                <a:latin typeface="Open Sans" charset="0"/>
                <a:ea typeface="Open Sans" charset="0"/>
                <a:cs typeface="Open Sans" charset="0"/>
              </a:rPr>
              <a:t>strategy(</a:t>
            </a:r>
            <a:r>
              <a:rPr lang="en-US" sz="2000" spc="60" err="1">
                <a:latin typeface="Open Sans" charset="0"/>
                <a:ea typeface="Open Sans" charset="0"/>
                <a:cs typeface="Open Sans" charset="0"/>
              </a:rPr>
              <a:t>ies</a:t>
            </a:r>
            <a:r>
              <a:rPr lang="en-US" sz="2000" spc="60">
                <a:latin typeface="Open Sans" charset="0"/>
                <a:ea typeface="Open Sans" charset="0"/>
                <a:cs typeface="Open Sans" charset="0"/>
              </a:rPr>
              <a:t>) in the last 30 days or had exhausted this (or these) </a:t>
            </a:r>
            <a:r>
              <a:rPr lang="en-US" sz="2000" spc="60" err="1">
                <a:latin typeface="Open Sans" charset="0"/>
                <a:ea typeface="Open Sans" charset="0"/>
                <a:cs typeface="Open Sans" charset="0"/>
              </a:rPr>
              <a:t>strateg</a:t>
            </a:r>
            <a:r>
              <a:rPr lang="en-US" sz="2000" spc="60">
                <a:latin typeface="Open Sans" charset="0"/>
                <a:ea typeface="Open Sans" charset="0"/>
                <a:cs typeface="Open Sans" charset="0"/>
              </a:rPr>
              <a:t>(</a:t>
            </a:r>
            <a:r>
              <a:rPr lang="en-US" sz="2000" spc="60" err="1">
                <a:latin typeface="Open Sans" charset="0"/>
                <a:ea typeface="Open Sans" charset="0"/>
                <a:cs typeface="Open Sans" charset="0"/>
              </a:rPr>
              <a:t>ies</a:t>
            </a:r>
            <a:r>
              <a:rPr lang="en-US" sz="2000" spc="60">
                <a:latin typeface="Open Sans" charset="0"/>
                <a:ea typeface="Open Sans" charset="0"/>
                <a:cs typeface="Open Sans" charset="0"/>
              </a:rPr>
              <a:t>) in the previous 12 months </a:t>
            </a:r>
          </a:p>
        </p:txBody>
      </p:sp>
      <p:sp>
        <p:nvSpPr>
          <p:cNvPr id="3" name="TextBox 2">
            <a:extLst>
              <a:ext uri="{FF2B5EF4-FFF2-40B4-BE49-F238E27FC236}">
                <a16:creationId xmlns:a16="http://schemas.microsoft.com/office/drawing/2014/main" id="{CAF45603-21B3-314C-6118-8D176AB09249}"/>
              </a:ext>
            </a:extLst>
          </p:cNvPr>
          <p:cNvSpPr txBox="1"/>
          <p:nvPr/>
        </p:nvSpPr>
        <p:spPr>
          <a:xfrm>
            <a:off x="815790" y="4146390"/>
            <a:ext cx="8477064" cy="923330"/>
          </a:xfrm>
          <a:prstGeom prst="rect">
            <a:avLst/>
          </a:prstGeom>
          <a:noFill/>
        </p:spPr>
        <p:txBody>
          <a:bodyPr wrap="square">
            <a:spAutoFit/>
          </a:bodyPr>
          <a:lstStyle/>
          <a:p>
            <a:pPr>
              <a:lnSpc>
                <a:spcPct val="90000"/>
              </a:lnSpc>
              <a:spcBef>
                <a:spcPts val="1000"/>
              </a:spcBef>
            </a:pPr>
            <a:r>
              <a:rPr lang="en-US" sz="2000" spc="60">
                <a:latin typeface="Open Sans" charset="0"/>
                <a:ea typeface="Open Sans" charset="0"/>
                <a:cs typeface="Open Sans" charset="0"/>
              </a:rPr>
              <a:t>If the same household had relied on </a:t>
            </a:r>
            <a:r>
              <a:rPr lang="en-US" sz="2000" b="1" spc="60">
                <a:latin typeface="Open Sans" charset="0"/>
                <a:ea typeface="Open Sans" charset="0"/>
                <a:cs typeface="Open Sans" charset="0"/>
              </a:rPr>
              <a:t>one or more emergency coping</a:t>
            </a:r>
            <a:r>
              <a:rPr lang="en-US" sz="2000" spc="60">
                <a:latin typeface="Open Sans" charset="0"/>
                <a:ea typeface="Open Sans" charset="0"/>
                <a:cs typeface="Open Sans" charset="0"/>
              </a:rPr>
              <a:t> strategy(</a:t>
            </a:r>
            <a:r>
              <a:rPr lang="en-US" sz="2000" spc="60" err="1">
                <a:latin typeface="Open Sans" charset="0"/>
                <a:ea typeface="Open Sans" charset="0"/>
                <a:cs typeface="Open Sans" charset="0"/>
              </a:rPr>
              <a:t>ies</a:t>
            </a:r>
            <a:r>
              <a:rPr lang="en-US" sz="2000" spc="60">
                <a:latin typeface="Open Sans" charset="0"/>
                <a:ea typeface="Open Sans" charset="0"/>
                <a:cs typeface="Open Sans" charset="0"/>
              </a:rPr>
              <a:t>) in the last 30 days or had exhausted this (or these) strategy(</a:t>
            </a:r>
            <a:r>
              <a:rPr lang="en-US" sz="2000" spc="60" err="1">
                <a:latin typeface="Open Sans" charset="0"/>
                <a:ea typeface="Open Sans" charset="0"/>
                <a:cs typeface="Open Sans" charset="0"/>
              </a:rPr>
              <a:t>ies</a:t>
            </a:r>
            <a:r>
              <a:rPr lang="en-US" sz="2000" spc="60">
                <a:latin typeface="Open Sans" charset="0"/>
                <a:ea typeface="Open Sans" charset="0"/>
                <a:cs typeface="Open Sans" charset="0"/>
              </a:rPr>
              <a:t>) in the previous 12 months </a:t>
            </a:r>
            <a:r>
              <a:rPr lang="en-US" sz="2000" spc="60">
                <a:latin typeface="Open Sans" charset="0"/>
                <a:ea typeface="Open Sans" charset="0"/>
                <a:cs typeface="Open Sans" charset="0"/>
                <a:sym typeface="Wingdings" panose="05000000000000000000" pitchFamily="2" charset="2"/>
              </a:rPr>
              <a:t>		</a:t>
            </a:r>
          </a:p>
        </p:txBody>
      </p:sp>
      <p:sp>
        <p:nvSpPr>
          <p:cNvPr id="4" name="TextBox 5">
            <a:extLst>
              <a:ext uri="{FF2B5EF4-FFF2-40B4-BE49-F238E27FC236}">
                <a16:creationId xmlns:a16="http://schemas.microsoft.com/office/drawing/2014/main" id="{FE6072B8-0635-29DF-AC83-9A0EA8F5F887}"/>
              </a:ext>
            </a:extLst>
          </p:cNvPr>
          <p:cNvSpPr txBox="1"/>
          <p:nvPr/>
        </p:nvSpPr>
        <p:spPr>
          <a:xfrm>
            <a:off x="9688961" y="1640744"/>
            <a:ext cx="1687248" cy="758385"/>
          </a:xfrm>
          <a:prstGeom prst="rect">
            <a:avLst/>
          </a:prstGeom>
          <a:solidFill>
            <a:srgbClr val="FFC000">
              <a:lumMod val="60000"/>
              <a:lumOff val="40000"/>
            </a:srgbClr>
          </a:solid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srgbClr val="3B3838"/>
                </a:solidFill>
                <a:effectLst/>
                <a:uLnTx/>
                <a:uFillTx/>
                <a:latin typeface="Open Sans" panose="020B0606030504020204" pitchFamily="34" charset="0"/>
                <a:ea typeface="Calibri" panose="020F0502020204030204" pitchFamily="34" charset="0"/>
                <a:cs typeface="Arial" panose="020B0604020202020204" pitchFamily="34" charset="0"/>
              </a:rPr>
              <a:t>Household is applying stress coping</a:t>
            </a:r>
            <a:endParaRPr kumimoji="0" lang="en-US" sz="1800" b="0" i="0" u="none" strike="noStrike" kern="0" cap="none" spc="0" normalizeH="0" baseline="0" noProof="0">
              <a:ln>
                <a:noFill/>
              </a:ln>
              <a:solidFill>
                <a:prstClr val="black"/>
              </a:solidFill>
              <a:effectLst/>
              <a:uLnTx/>
              <a:uFillTx/>
              <a:latin typeface="Verdana" panose="020B0604030504040204" pitchFamily="34" charset="0"/>
              <a:ea typeface="Calibri" panose="020F0502020204030204" pitchFamily="34" charset="0"/>
              <a:cs typeface="Arial" panose="020B0604020202020204" pitchFamily="34" charset="0"/>
            </a:endParaRPr>
          </a:p>
        </p:txBody>
      </p:sp>
      <p:sp>
        <p:nvSpPr>
          <p:cNvPr id="5" name="TextBox 5">
            <a:extLst>
              <a:ext uri="{FF2B5EF4-FFF2-40B4-BE49-F238E27FC236}">
                <a16:creationId xmlns:a16="http://schemas.microsoft.com/office/drawing/2014/main" id="{91B4C8EE-C2C7-119F-DD79-484F843D69AA}"/>
              </a:ext>
            </a:extLst>
          </p:cNvPr>
          <p:cNvSpPr txBox="1"/>
          <p:nvPr/>
        </p:nvSpPr>
        <p:spPr>
          <a:xfrm>
            <a:off x="9688961" y="2877949"/>
            <a:ext cx="1687248" cy="758385"/>
          </a:xfrm>
          <a:prstGeom prst="rect">
            <a:avLst/>
          </a:prstGeom>
          <a:solidFill>
            <a:srgbClr val="F4B183"/>
          </a:solid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srgbClr val="3B3838"/>
                </a:solidFill>
                <a:effectLst/>
                <a:uLnTx/>
                <a:uFillTx/>
                <a:latin typeface="Open Sans" panose="020B0606030504020204" pitchFamily="34" charset="0"/>
                <a:ea typeface="Calibri" panose="020F0502020204030204" pitchFamily="34" charset="0"/>
                <a:cs typeface="Arial" panose="020B0604020202020204" pitchFamily="34" charset="0"/>
              </a:rPr>
              <a:t>Household is applying crisis coping</a:t>
            </a:r>
            <a:endParaRPr kumimoji="0" lang="en-US" sz="1800" b="0" i="0" u="none" strike="noStrike" kern="0" cap="none" spc="0" normalizeH="0" baseline="0" noProof="0">
              <a:ln>
                <a:noFill/>
              </a:ln>
              <a:solidFill>
                <a:prstClr val="black"/>
              </a:solidFill>
              <a:effectLst/>
              <a:uLnTx/>
              <a:uFillTx/>
              <a:latin typeface="Verdana" panose="020B0604030504040204" pitchFamily="34" charset="0"/>
              <a:ea typeface="Calibri" panose="020F0502020204030204" pitchFamily="34" charset="0"/>
              <a:cs typeface="Arial" panose="020B0604020202020204" pitchFamily="34" charset="0"/>
            </a:endParaRPr>
          </a:p>
        </p:txBody>
      </p:sp>
      <p:sp>
        <p:nvSpPr>
          <p:cNvPr id="7" name="TextBox 5">
            <a:extLst>
              <a:ext uri="{FF2B5EF4-FFF2-40B4-BE49-F238E27FC236}">
                <a16:creationId xmlns:a16="http://schemas.microsoft.com/office/drawing/2014/main" id="{F96F7253-DEBC-51D6-093F-B7B62645CEA6}"/>
              </a:ext>
            </a:extLst>
          </p:cNvPr>
          <p:cNvSpPr txBox="1"/>
          <p:nvPr/>
        </p:nvSpPr>
        <p:spPr>
          <a:xfrm>
            <a:off x="9688961" y="4082989"/>
            <a:ext cx="1687248" cy="986731"/>
          </a:xfrm>
          <a:prstGeom prst="rect">
            <a:avLst/>
          </a:prstGeom>
          <a:solidFill>
            <a:srgbClr val="C00000"/>
          </a:solid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srgbClr val="FFFFFF"/>
                </a:solidFill>
                <a:effectLst/>
                <a:uLnTx/>
                <a:uFillTx/>
                <a:latin typeface="Open Sans" panose="020B0606030504020204" pitchFamily="34" charset="0"/>
                <a:ea typeface="Calibri" panose="020F0502020204030204" pitchFamily="34" charset="0"/>
                <a:cs typeface="Arial" panose="020B0604020202020204" pitchFamily="34" charset="0"/>
              </a:rPr>
              <a:t>Household is applying emergency coping</a:t>
            </a:r>
            <a:endParaRPr kumimoji="0" lang="en-US" sz="1800" b="0" i="0" u="none" strike="noStrike" kern="0" cap="none" spc="0" normalizeH="0" baseline="0" noProof="0">
              <a:ln>
                <a:noFill/>
              </a:ln>
              <a:solidFill>
                <a:srgbClr val="FFFFFF"/>
              </a:solidFill>
              <a:effectLst/>
              <a:uLnTx/>
              <a:uFillTx/>
              <a:latin typeface="Verdana" panose="020B0604030504040204" pitchFamily="34" charset="0"/>
              <a:ea typeface="Calibri" panose="020F0502020204030204" pitchFamily="34" charset="0"/>
              <a:cs typeface="Arial" panose="020B0604020202020204" pitchFamily="34" charset="0"/>
            </a:endParaRPr>
          </a:p>
        </p:txBody>
      </p:sp>
      <p:cxnSp>
        <p:nvCxnSpPr>
          <p:cNvPr id="10" name="Straight Arrow Connector 9">
            <a:extLst>
              <a:ext uri="{FF2B5EF4-FFF2-40B4-BE49-F238E27FC236}">
                <a16:creationId xmlns:a16="http://schemas.microsoft.com/office/drawing/2014/main" id="{A22BC186-D106-33D7-0B7B-48D5819B435B}"/>
              </a:ext>
            </a:extLst>
          </p:cNvPr>
          <p:cNvCxnSpPr>
            <a:cxnSpLocks/>
            <a:stCxn id="4" idx="2"/>
          </p:cNvCxnSpPr>
          <p:nvPr/>
        </p:nvCxnSpPr>
        <p:spPr>
          <a:xfrm>
            <a:off x="10532585" y="2399129"/>
            <a:ext cx="0" cy="375969"/>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cxnSp>
        <p:nvCxnSpPr>
          <p:cNvPr id="12" name="Straight Arrow Connector 11">
            <a:extLst>
              <a:ext uri="{FF2B5EF4-FFF2-40B4-BE49-F238E27FC236}">
                <a16:creationId xmlns:a16="http://schemas.microsoft.com/office/drawing/2014/main" id="{4F43E232-4471-8596-9828-2F952872254E}"/>
              </a:ext>
            </a:extLst>
          </p:cNvPr>
          <p:cNvCxnSpPr/>
          <p:nvPr/>
        </p:nvCxnSpPr>
        <p:spPr>
          <a:xfrm>
            <a:off x="10532585" y="3636334"/>
            <a:ext cx="0" cy="375969"/>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6201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22">
                                            <p:txEl>
                                              <p:pRg st="0" end="0"/>
                                            </p:txEl>
                                          </p:spTgt>
                                        </p:tgtEl>
                                        <p:attrNameLst>
                                          <p:attrName>style.color</p:attrName>
                                        </p:attrNameLst>
                                      </p:cBhvr>
                                      <p:to>
                                        <a:srgbClr val="A5852E"/>
                                      </p:to>
                                    </p:animClr>
                                    <p:animClr clrSpc="rgb" dir="cw">
                                      <p:cBhvr>
                                        <p:cTn id="7" dur="500" fill="hold"/>
                                        <p:tgtEl>
                                          <p:spTgt spid="22">
                                            <p:txEl>
                                              <p:pRg st="0" end="0"/>
                                            </p:txEl>
                                          </p:spTgt>
                                        </p:tgtEl>
                                        <p:attrNameLst>
                                          <p:attrName>fillcolor</p:attrName>
                                        </p:attrNameLst>
                                      </p:cBhvr>
                                      <p:to>
                                        <a:srgbClr val="A5852E"/>
                                      </p:to>
                                    </p:animClr>
                                    <p:set>
                                      <p:cBhvr>
                                        <p:cTn id="8" dur="500" fill="hold"/>
                                        <p:tgtEl>
                                          <p:spTgt spid="22">
                                            <p:txEl>
                                              <p:pRg st="0" end="0"/>
                                            </p:txEl>
                                          </p:spTgt>
                                        </p:tgtEl>
                                        <p:attrNameLst>
                                          <p:attrName>fill.type</p:attrName>
                                        </p:attrNameLst>
                                      </p:cBhvr>
                                      <p:to>
                                        <p:strVal val="solid"/>
                                      </p:to>
                                    </p:set>
                                    <p:set>
                                      <p:cBhvr>
                                        <p:cTn id="9" dur="500" fill="hold"/>
                                        <p:tgtEl>
                                          <p:spTgt spid="22">
                                            <p:txEl>
                                              <p:pRg st="0" end="0"/>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9" presetClass="emph" presetSubtype="0" fill="hold" nodeType="clickEffect">
                                  <p:stCondLst>
                                    <p:cond delay="0"/>
                                  </p:stCondLst>
                                  <p:childTnLst>
                                    <p:animClr clrSpc="rgb" dir="cw">
                                      <p:cBhvr override="childStyle">
                                        <p:cTn id="13" dur="500" fill="hold"/>
                                        <p:tgtEl>
                                          <p:spTgt spid="2">
                                            <p:txEl>
                                              <p:pRg st="0" end="0"/>
                                            </p:txEl>
                                          </p:spTgt>
                                        </p:tgtEl>
                                        <p:attrNameLst>
                                          <p:attrName>style.color</p:attrName>
                                        </p:attrNameLst>
                                      </p:cBhvr>
                                      <p:to>
                                        <a:srgbClr val="DD490E"/>
                                      </p:to>
                                    </p:animClr>
                                    <p:animClr clrSpc="rgb" dir="cw">
                                      <p:cBhvr>
                                        <p:cTn id="14" dur="500" fill="hold"/>
                                        <p:tgtEl>
                                          <p:spTgt spid="2">
                                            <p:txEl>
                                              <p:pRg st="0" end="0"/>
                                            </p:txEl>
                                          </p:spTgt>
                                        </p:tgtEl>
                                        <p:attrNameLst>
                                          <p:attrName>fillcolor</p:attrName>
                                        </p:attrNameLst>
                                      </p:cBhvr>
                                      <p:to>
                                        <a:srgbClr val="DD490E"/>
                                      </p:to>
                                    </p:animClr>
                                    <p:set>
                                      <p:cBhvr>
                                        <p:cTn id="15" dur="500" fill="hold"/>
                                        <p:tgtEl>
                                          <p:spTgt spid="2">
                                            <p:txEl>
                                              <p:pRg st="0" end="0"/>
                                            </p:txEl>
                                          </p:spTgt>
                                        </p:tgtEl>
                                        <p:attrNameLst>
                                          <p:attrName>fill.type</p:attrName>
                                        </p:attrNameLst>
                                      </p:cBhvr>
                                      <p:to>
                                        <p:strVal val="solid"/>
                                      </p:to>
                                    </p:set>
                                    <p:set>
                                      <p:cBhvr>
                                        <p:cTn id="16" dur="500" fill="hold"/>
                                        <p:tgtEl>
                                          <p:spTgt spid="2">
                                            <p:txEl>
                                              <p:pRg st="0" end="0"/>
                                            </p:txEl>
                                          </p:spTgt>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19" presetClass="emph" presetSubtype="0" fill="hold" nodeType="clickEffect">
                                  <p:stCondLst>
                                    <p:cond delay="0"/>
                                  </p:stCondLst>
                                  <p:childTnLst>
                                    <p:animClr clrSpc="rgb" dir="cw">
                                      <p:cBhvr override="childStyle">
                                        <p:cTn id="20" dur="500" fill="hold"/>
                                        <p:tgtEl>
                                          <p:spTgt spid="3">
                                            <p:txEl>
                                              <p:pRg st="0" end="0"/>
                                            </p:txEl>
                                          </p:spTgt>
                                        </p:tgtEl>
                                        <p:attrNameLst>
                                          <p:attrName>style.color</p:attrName>
                                        </p:attrNameLst>
                                      </p:cBhvr>
                                      <p:to>
                                        <a:srgbClr val="C00000"/>
                                      </p:to>
                                    </p:animClr>
                                    <p:animClr clrSpc="rgb" dir="cw">
                                      <p:cBhvr>
                                        <p:cTn id="21" dur="500" fill="hold"/>
                                        <p:tgtEl>
                                          <p:spTgt spid="3">
                                            <p:txEl>
                                              <p:pRg st="0" end="0"/>
                                            </p:txEl>
                                          </p:spTgt>
                                        </p:tgtEl>
                                        <p:attrNameLst>
                                          <p:attrName>fillcolor</p:attrName>
                                        </p:attrNameLst>
                                      </p:cBhvr>
                                      <p:to>
                                        <a:srgbClr val="C00000"/>
                                      </p:to>
                                    </p:animClr>
                                    <p:set>
                                      <p:cBhvr>
                                        <p:cTn id="22" dur="500" fill="hold"/>
                                        <p:tgtEl>
                                          <p:spTgt spid="3">
                                            <p:txEl>
                                              <p:pRg st="0" end="0"/>
                                            </p:txEl>
                                          </p:spTgt>
                                        </p:tgtEl>
                                        <p:attrNameLst>
                                          <p:attrName>fill.type</p:attrName>
                                        </p:attrNameLst>
                                      </p:cBhvr>
                                      <p:to>
                                        <p:strVal val="solid"/>
                                      </p:to>
                                    </p:set>
                                    <p:set>
                                      <p:cBhvr>
                                        <p:cTn id="23" dur="500" fill="hold"/>
                                        <p:tgtEl>
                                          <p:spTgt spid="3">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b="0" kern="1400" spc="230" dirty="0">
              <a:solidFill>
                <a:srgbClr val="FFFFFE"/>
              </a:solidFill>
              <a:latin typeface="Open Sans ExtraBold" panose="020B0906030804020204" pitchFamily="34" charset="0"/>
              <a:ea typeface="Open Sans Extrabold" panose="020B0606030504020204" pitchFamily="34" charset="0"/>
              <a:cs typeface="Open Sans Extrabold" panose="020B0606030504020204" pitchFamily="34" charset="0"/>
            </a:endParaRPr>
          </a:p>
          <a:p>
            <a:pPr>
              <a:lnSpc>
                <a:spcPts val="3920"/>
              </a:lnSpc>
            </a:pPr>
            <a:r>
              <a:rPr lang="it-IT" b="0" kern="1400" spc="230" dirty="0">
                <a:solidFill>
                  <a:srgbClr val="FFFFFE"/>
                </a:solidFill>
                <a:latin typeface="Open Sans ExtraBold" panose="020B0906030804020204" pitchFamily="34" charset="0"/>
                <a:ea typeface="Open Sans Extrabold" panose="020B0606030504020204" pitchFamily="34" charset="0"/>
                <a:cs typeface="Open Sans Extrabold" panose="020B0606030504020204" pitchFamily="34" charset="0"/>
              </a:rPr>
              <a:t>The livelihood coping strategies</a:t>
            </a:r>
            <a:endParaRPr lang="en-GB" b="0" kern="1400" spc="230" dirty="0">
              <a:solidFill>
                <a:srgbClr val="FFFFFE"/>
              </a:solidFill>
              <a:latin typeface="Open Sans ExtraBold" panose="020B0906030804020204" pitchFamily="34"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42399587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70000" y="1047694"/>
            <a:ext cx="11052000" cy="4100053"/>
          </a:xfrm>
        </p:spPr>
        <p:txBody>
          <a:bodyPr vert="horz" lIns="91440" tIns="45720" rIns="91440" bIns="45720" rtlCol="0" anchor="t">
            <a:noAutofit/>
          </a:bodyPr>
          <a:lstStyle/>
          <a:p>
            <a:pPr marL="0" indent="0">
              <a:lnSpc>
                <a:spcPts val="2700"/>
              </a:lnSpc>
              <a:buNone/>
            </a:pPr>
            <a:endParaRPr lang="en-US" spc="60" dirty="0"/>
          </a:p>
          <a:p>
            <a:pPr>
              <a:lnSpc>
                <a:spcPts val="2700"/>
              </a:lnSpc>
              <a:buFont typeface="Wingdings" panose="05000000000000000000" pitchFamily="2" charset="2"/>
              <a:buChar char="v"/>
            </a:pPr>
            <a:r>
              <a:rPr lang="en-GB" sz="2400" spc="60" dirty="0">
                <a:latin typeface="Open Sans"/>
                <a:ea typeface="Open Sans"/>
                <a:cs typeface="Open Sans"/>
              </a:rPr>
              <a:t>Depending on the time available for the enumerator training, it is suggested to review each of the list of strategies and potential lookouts and verification examples. </a:t>
            </a:r>
          </a:p>
          <a:p>
            <a:pPr>
              <a:lnSpc>
                <a:spcPts val="2700"/>
              </a:lnSpc>
              <a:buFont typeface="Wingdings" panose="05000000000000000000" pitchFamily="2" charset="2"/>
              <a:buChar char="v"/>
            </a:pPr>
            <a:r>
              <a:rPr lang="en-GB" sz="2400" spc="60" dirty="0">
                <a:latin typeface="Open Sans"/>
                <a:ea typeface="Open Sans"/>
                <a:cs typeface="Open Sans"/>
              </a:rPr>
              <a:t>Review the </a:t>
            </a:r>
            <a:r>
              <a:rPr lang="en-US" sz="2400" b="1" dirty="0">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list of strategies</a:t>
            </a:r>
            <a:r>
              <a:rPr lang="en-US" sz="2400" b="1" dirty="0">
                <a:latin typeface="Open Sans" panose="020B0606030504020204" pitchFamily="34" charset="0"/>
                <a:ea typeface="Open Sans" panose="020B0606030504020204" pitchFamily="34" charset="0"/>
                <a:cs typeface="Open Sans" panose="020B0606030504020204" pitchFamily="34" charset="0"/>
              </a:rPr>
              <a:t> </a:t>
            </a:r>
            <a:r>
              <a:rPr lang="en-US" sz="2400" dirty="0">
                <a:latin typeface="Open Sans" panose="020B0606030504020204" pitchFamily="34" charset="0"/>
                <a:ea typeface="Open Sans" panose="020B0606030504020204" pitchFamily="34" charset="0"/>
                <a:cs typeface="Open Sans" panose="020B0606030504020204" pitchFamily="34" charset="0"/>
              </a:rPr>
              <a:t>to include the tables with the 10+ relevant strategies selected for your country context as individual slides (see the following three slides as examples)</a:t>
            </a:r>
          </a:p>
          <a:p>
            <a:pPr>
              <a:lnSpc>
                <a:spcPts val="2700"/>
              </a:lnSpc>
              <a:buFont typeface="Wingdings" panose="05000000000000000000" pitchFamily="2" charset="2"/>
              <a:buChar char="v"/>
            </a:pPr>
            <a:r>
              <a:rPr lang="en-US" sz="2400" spc="60" dirty="0">
                <a:latin typeface="Open Sans" panose="020B0606030504020204" pitchFamily="34" charset="0"/>
                <a:ea typeface="Open Sans" panose="020B0606030504020204" pitchFamily="34" charset="0"/>
                <a:cs typeface="Open Sans" panose="020B0606030504020204" pitchFamily="34" charset="0"/>
              </a:rPr>
              <a:t>Be sure to highlight key elements, including what each of the response options mean for each question and verification examples and probing strategies. </a:t>
            </a:r>
          </a:p>
          <a:p>
            <a:pPr>
              <a:lnSpc>
                <a:spcPts val="2700"/>
              </a:lnSpc>
              <a:buFont typeface="Wingdings" panose="05000000000000000000" pitchFamily="2" charset="2"/>
              <a:buChar char="v"/>
            </a:pPr>
            <a:r>
              <a:rPr lang="en-US" sz="2400" spc="60" dirty="0">
                <a:latin typeface="Open Sans" panose="020B0606030504020204" pitchFamily="34" charset="0"/>
                <a:ea typeface="Open Sans" panose="020B0606030504020204" pitchFamily="34" charset="0"/>
                <a:cs typeface="Open Sans" panose="020B0606030504020204" pitchFamily="34" charset="0"/>
              </a:rPr>
              <a:t>Note that if time does not allow for this, then the information should at least be included in the enumerator training manual. </a:t>
            </a:r>
            <a:endParaRPr lang="en-GB" sz="2400" spc="60" dirty="0"/>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Open Sans ExtraBold" panose="020B0906030804020204" pitchFamily="34" charset="0"/>
              </a:rPr>
              <a:t>LCS-EN: training instructions 3</a:t>
            </a:r>
          </a:p>
        </p:txBody>
      </p:sp>
    </p:spTree>
    <p:extLst>
      <p:ext uri="{BB962C8B-B14F-4D97-AF65-F5344CB8AC3E}">
        <p14:creationId xmlns:p14="http://schemas.microsoft.com/office/powerpoint/2010/main" val="28519524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C0DF0-FAFF-35E1-45E3-E0E454D38A03}"/>
              </a:ext>
            </a:extLst>
          </p:cNvPr>
          <p:cNvSpPr>
            <a:spLocks noGrp="1"/>
          </p:cNvSpPr>
          <p:nvPr>
            <p:ph type="title"/>
          </p:nvPr>
        </p:nvSpPr>
        <p:spPr>
          <a:xfrm>
            <a:off x="824938" y="458414"/>
            <a:ext cx="10542124" cy="1152000"/>
          </a:xfrm>
        </p:spPr>
        <p:txBody>
          <a:bodyPr/>
          <a:lstStyle/>
          <a:p>
            <a:r>
              <a:rPr lang="en-US" sz="3400" b="0" kern="1400" spc="230" dirty="0">
                <a:solidFill>
                  <a:schemeClr val="tx1"/>
                </a:solidFill>
                <a:latin typeface="Open Sans ExtraBold" panose="020B0906030804020204" pitchFamily="34" charset="0"/>
              </a:rPr>
              <a:t>EXAMPLE DESCRIPTION OF A STRESS COPING STRATEGY</a:t>
            </a:r>
          </a:p>
        </p:txBody>
      </p:sp>
      <p:sp>
        <p:nvSpPr>
          <p:cNvPr id="7" name="TextBox 6">
            <a:extLst>
              <a:ext uri="{FF2B5EF4-FFF2-40B4-BE49-F238E27FC236}">
                <a16:creationId xmlns:a16="http://schemas.microsoft.com/office/drawing/2014/main" id="{0F4B508C-53C7-574B-4DBB-F91508BEAFD6}"/>
              </a:ext>
            </a:extLst>
          </p:cNvPr>
          <p:cNvSpPr txBox="1"/>
          <p:nvPr/>
        </p:nvSpPr>
        <p:spPr>
          <a:xfrm>
            <a:off x="736453" y="1727914"/>
            <a:ext cx="11133969" cy="461665"/>
          </a:xfrm>
          <a:prstGeom prst="rect">
            <a:avLst/>
          </a:prstGeom>
          <a:noFill/>
        </p:spPr>
        <p:txBody>
          <a:bodyPr wrap="square" rtlCol="0">
            <a:spAutoFit/>
          </a:bodyPr>
          <a:lstStyle/>
          <a:p>
            <a:r>
              <a:rPr lang="en-GB" sz="1200" b="1" i="1">
                <a:solidFill>
                  <a:srgbClr val="133048"/>
                </a:solidFill>
                <a:effectLst/>
                <a:latin typeface="Calibri Light" panose="020F0302020204030204" pitchFamily="34" charset="0"/>
                <a:ea typeface="Yu Gothic Light" panose="020B0300000000000000" pitchFamily="34" charset="-128"/>
                <a:cs typeface="Open Sans" panose="020B0606030504020204" pitchFamily="34" charset="0"/>
              </a:rPr>
              <a:t>(Variable name: </a:t>
            </a:r>
            <a:r>
              <a:rPr lang="en-GB" sz="1200" b="1" i="1" err="1">
                <a:solidFill>
                  <a:srgbClr val="133048"/>
                </a:solidFill>
                <a:effectLst/>
                <a:latin typeface="Calibri Light" panose="020F0302020204030204" pitchFamily="34" charset="0"/>
                <a:ea typeface="Yu Gothic Light" panose="020B0300000000000000" pitchFamily="34" charset="-128"/>
                <a:cs typeface="Open Sans" panose="020B0606030504020204" pitchFamily="34" charset="0"/>
              </a:rPr>
              <a:t>LcsEN_stress_Saving</a:t>
            </a:r>
            <a:r>
              <a:rPr lang="en-GB" sz="1200" b="1" i="1">
                <a:solidFill>
                  <a:srgbClr val="133048"/>
                </a:solidFill>
                <a:effectLst/>
                <a:latin typeface="Calibri Light" panose="020F0302020204030204" pitchFamily="34" charset="0"/>
                <a:ea typeface="Yu Gothic Light" panose="020B0300000000000000" pitchFamily="34" charset="-128"/>
                <a:cs typeface="Open Sans" panose="020B0606030504020204" pitchFamily="34" charset="0"/>
              </a:rPr>
              <a:t>) </a:t>
            </a:r>
            <a:r>
              <a:rPr lang="en-GB" sz="1200" i="1">
                <a:solidFill>
                  <a:srgbClr val="007DBC"/>
                </a:solidFill>
                <a:effectLst/>
                <a:latin typeface="Open Sans" panose="020B0606030504020204" pitchFamily="34" charset="0"/>
                <a:ea typeface="Times New Roman" panose="02020603050405020304" pitchFamily="18" charset="0"/>
                <a:cs typeface="Times New Roman" panose="02020603050405020304" pitchFamily="18" charset="0"/>
              </a:rPr>
              <a:t>During the past 30 days, did anyone in your household have to</a:t>
            </a:r>
            <a:r>
              <a:rPr lang="en-GB" sz="1200" i="1">
                <a:solidFill>
                  <a:srgbClr val="133048"/>
                </a:solidFill>
                <a:effectLst/>
                <a:latin typeface="Calibri Light" panose="020F0302020204030204" pitchFamily="34" charset="0"/>
                <a:ea typeface="Yu Gothic Light" panose="020B0300000000000000" pitchFamily="34" charset="-128"/>
                <a:cs typeface="Open Sans" panose="020B0606030504020204" pitchFamily="34" charset="0"/>
              </a:rPr>
              <a:t> </a:t>
            </a:r>
            <a:r>
              <a:rPr lang="en-GB" sz="1200" b="1" i="0">
                <a:solidFill>
                  <a:srgbClr val="007DBC"/>
                </a:solidFill>
                <a:effectLst/>
                <a:latin typeface="Open Sans" panose="020B0606030504020204" pitchFamily="34" charset="0"/>
                <a:ea typeface="Times New Roman" panose="02020603050405020304" pitchFamily="18" charset="0"/>
                <a:cs typeface="Times New Roman" panose="02020603050405020304" pitchFamily="18" charset="0"/>
              </a:rPr>
              <a:t>spend savings </a:t>
            </a:r>
            <a:r>
              <a:rPr lang="en-GB" sz="1200" i="1">
                <a:solidFill>
                  <a:srgbClr val="007DBC"/>
                </a:solidFill>
                <a:effectLst/>
                <a:highlight>
                  <a:srgbClr val="FFFFFF"/>
                </a:highlight>
                <a:latin typeface="Open Sans" panose="020B0606030504020204" pitchFamily="34" charset="0"/>
                <a:ea typeface="Times New Roman" panose="02020603050405020304" pitchFamily="18" charset="0"/>
                <a:cs typeface="Times New Roman" panose="02020603050405020304" pitchFamily="18" charset="0"/>
              </a:rPr>
              <a:t>due to a lack </a:t>
            </a:r>
            <a:r>
              <a:rPr lang="en-GB" sz="1200" i="1">
                <a:solidFill>
                  <a:srgbClr val="007DBC"/>
                </a:solidFill>
                <a:highlight>
                  <a:srgbClr val="FFFFFF"/>
                </a:highlight>
                <a:latin typeface="Open Sans" panose="020B0606030504020204" pitchFamily="34" charset="0"/>
                <a:cs typeface="Times New Roman" panose="02020603050405020304" pitchFamily="18" charset="0"/>
              </a:rPr>
              <a:t>of resources to access essential needs?</a:t>
            </a:r>
            <a:endParaRPr lang="en-US" sz="1200" i="1">
              <a:solidFill>
                <a:srgbClr val="007DBC"/>
              </a:solidFill>
              <a:highlight>
                <a:srgbClr val="FFFFFF"/>
              </a:highlight>
              <a:latin typeface="Open Sans" panose="020B060603050402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0D0870A7-C994-58A4-5E27-BB9B3A2DF4E0}"/>
              </a:ext>
            </a:extLst>
          </p:cNvPr>
          <p:cNvSpPr/>
          <p:nvPr/>
        </p:nvSpPr>
        <p:spPr>
          <a:xfrm>
            <a:off x="10826257" y="182599"/>
            <a:ext cx="1081609" cy="446714"/>
          </a:xfrm>
          <a:prstGeom prst="rect">
            <a:avLst/>
          </a:prstGeom>
          <a:no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9BACB61-E858-68B8-E2ED-C0774A70DD24}"/>
              </a:ext>
            </a:extLst>
          </p:cNvPr>
          <p:cNvSpPr txBox="1"/>
          <p:nvPr/>
        </p:nvSpPr>
        <p:spPr>
          <a:xfrm>
            <a:off x="10991510" y="252067"/>
            <a:ext cx="751101" cy="307777"/>
          </a:xfrm>
          <a:prstGeom prst="rect">
            <a:avLst/>
          </a:prstGeom>
          <a:noFill/>
        </p:spPr>
        <p:txBody>
          <a:bodyPr wrap="square" rtlCol="0">
            <a:spAutoFit/>
          </a:bodyPr>
          <a:lstStyle/>
          <a:p>
            <a:pPr algn="ctr"/>
            <a:r>
              <a:rPr lang="en-US" sz="1400" b="1">
                <a:solidFill>
                  <a:schemeClr val="accent5">
                    <a:lumMod val="50000"/>
                  </a:schemeClr>
                </a:solidFill>
              </a:rPr>
              <a:t>Stress</a:t>
            </a:r>
            <a:endParaRPr lang="en-US" b="1">
              <a:solidFill>
                <a:schemeClr val="accent5">
                  <a:lumMod val="50000"/>
                </a:schemeClr>
              </a:solidFill>
            </a:endParaRPr>
          </a:p>
        </p:txBody>
      </p:sp>
      <p:graphicFrame>
        <p:nvGraphicFramePr>
          <p:cNvPr id="5" name="Content Placeholder 4">
            <a:extLst>
              <a:ext uri="{FF2B5EF4-FFF2-40B4-BE49-F238E27FC236}">
                <a16:creationId xmlns:a16="http://schemas.microsoft.com/office/drawing/2014/main" id="{E182801E-DC83-1EE2-2C0D-2202876D5671}"/>
              </a:ext>
            </a:extLst>
          </p:cNvPr>
          <p:cNvGraphicFramePr>
            <a:graphicFrameLocks noGrp="1"/>
          </p:cNvGraphicFramePr>
          <p:nvPr>
            <p:ph idx="1"/>
            <p:extLst>
              <p:ext uri="{D42A27DB-BD31-4B8C-83A1-F6EECF244321}">
                <p14:modId xmlns:p14="http://schemas.microsoft.com/office/powerpoint/2010/main" val="4247456337"/>
              </p:ext>
            </p:extLst>
          </p:nvPr>
        </p:nvGraphicFramePr>
        <p:xfrm>
          <a:off x="824938" y="2248405"/>
          <a:ext cx="10542587" cy="3104925"/>
        </p:xfrm>
        <a:graphic>
          <a:graphicData uri="http://schemas.openxmlformats.org/drawingml/2006/table">
            <a:tbl>
              <a:tblPr firstRow="1" firstCol="1" bandRow="1"/>
              <a:tblGrid>
                <a:gridCol w="3858587">
                  <a:extLst>
                    <a:ext uri="{9D8B030D-6E8A-4147-A177-3AD203B41FA5}">
                      <a16:colId xmlns:a16="http://schemas.microsoft.com/office/drawing/2014/main" val="473549370"/>
                    </a:ext>
                  </a:extLst>
                </a:gridCol>
                <a:gridCol w="3649844">
                  <a:extLst>
                    <a:ext uri="{9D8B030D-6E8A-4147-A177-3AD203B41FA5}">
                      <a16:colId xmlns:a16="http://schemas.microsoft.com/office/drawing/2014/main" val="2904643634"/>
                    </a:ext>
                  </a:extLst>
                </a:gridCol>
                <a:gridCol w="3034156">
                  <a:extLst>
                    <a:ext uri="{9D8B030D-6E8A-4147-A177-3AD203B41FA5}">
                      <a16:colId xmlns:a16="http://schemas.microsoft.com/office/drawing/2014/main" val="2025257531"/>
                    </a:ext>
                  </a:extLst>
                </a:gridCol>
              </a:tblGrid>
              <a:tr h="332594">
                <a:tc>
                  <a:txBody>
                    <a:bodyPr/>
                    <a:lstStyle/>
                    <a:p>
                      <a:pPr marL="0" marR="0" algn="l">
                        <a:lnSpc>
                          <a:spcPct val="115000"/>
                        </a:lnSpc>
                        <a:spcBef>
                          <a:spcPts val="0"/>
                        </a:spcBef>
                        <a:spcAft>
                          <a:spcPts val="600"/>
                        </a:spcAft>
                        <a:tabLst>
                          <a:tab pos="3329940" algn="l"/>
                        </a:tabLst>
                      </a:pPr>
                      <a:r>
                        <a:rPr lang="en-GB" sz="1000" kern="600">
                          <a:solidFill>
                            <a:srgbClr val="FFFFFF"/>
                          </a:solidFill>
                          <a:effectLst/>
                          <a:latin typeface="Open Sans" panose="020B0606030504020204" pitchFamily="34" charset="0"/>
                          <a:ea typeface="Times New Roman" panose="02020603050405020304" pitchFamily="18" charset="0"/>
                          <a:cs typeface="Open Sans" panose="020B0606030504020204" pitchFamily="34" charset="0"/>
                        </a:rPr>
                        <a:t>Rationale/Use</a:t>
                      </a:r>
                      <a:endParaRPr lang="en-US" sz="100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solidFill>
                      <a:srgbClr val="003E5E"/>
                    </a:solidFill>
                  </a:tcPr>
                </a:tc>
                <a:tc>
                  <a:txBody>
                    <a:bodyPr/>
                    <a:lstStyle/>
                    <a:p>
                      <a:pPr marL="0" marR="0" algn="l">
                        <a:lnSpc>
                          <a:spcPct val="115000"/>
                        </a:lnSpc>
                        <a:spcBef>
                          <a:spcPts val="0"/>
                        </a:spcBef>
                        <a:spcAft>
                          <a:spcPts val="600"/>
                        </a:spcAft>
                        <a:tabLst>
                          <a:tab pos="3329940" algn="l"/>
                        </a:tabLst>
                      </a:pPr>
                      <a:r>
                        <a:rPr lang="en-GB" sz="1000" kern="600">
                          <a:solidFill>
                            <a:srgbClr val="FFFFFF"/>
                          </a:solidFill>
                          <a:effectLst/>
                          <a:latin typeface="Open Sans" panose="020B0606030504020204" pitchFamily="34" charset="0"/>
                          <a:ea typeface="Times New Roman" panose="02020603050405020304" pitchFamily="18" charset="0"/>
                          <a:cs typeface="Open Sans" panose="020B0606030504020204" pitchFamily="34" charset="0"/>
                        </a:rPr>
                        <a:t>What does each response option mean?</a:t>
                      </a:r>
                      <a:endParaRPr lang="en-US" sz="100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solidFill>
                      <a:srgbClr val="003E5E"/>
                    </a:solidFill>
                  </a:tcPr>
                </a:tc>
                <a:tc>
                  <a:txBody>
                    <a:bodyPr/>
                    <a:lstStyle/>
                    <a:p>
                      <a:pPr marL="0" marR="0" algn="l">
                        <a:lnSpc>
                          <a:spcPct val="115000"/>
                        </a:lnSpc>
                        <a:spcBef>
                          <a:spcPts val="0"/>
                        </a:spcBef>
                        <a:spcAft>
                          <a:spcPts val="600"/>
                        </a:spcAft>
                        <a:tabLst>
                          <a:tab pos="3329940" algn="l"/>
                        </a:tabLst>
                      </a:pPr>
                      <a:r>
                        <a:rPr lang="en-GB" sz="1000" kern="600">
                          <a:solidFill>
                            <a:srgbClr val="FFFFFF"/>
                          </a:solidFill>
                          <a:effectLst/>
                          <a:latin typeface="Open Sans" panose="020B0606030504020204" pitchFamily="34" charset="0"/>
                          <a:ea typeface="Times New Roman" panose="02020603050405020304" pitchFamily="18" charset="0"/>
                          <a:cs typeface="Open Sans" panose="020B0606030504020204" pitchFamily="34" charset="0"/>
                        </a:rPr>
                        <a:t>Verification examples</a:t>
                      </a:r>
                      <a:endParaRPr lang="en-US" sz="100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solidFill>
                      <a:srgbClr val="003E5E"/>
                    </a:solidFill>
                  </a:tcPr>
                </a:tc>
                <a:extLst>
                  <a:ext uri="{0D108BD9-81ED-4DB2-BD59-A6C34878D82A}">
                    <a16:rowId xmlns:a16="http://schemas.microsoft.com/office/drawing/2014/main" val="559406196"/>
                  </a:ext>
                </a:extLst>
              </a:tr>
              <a:tr h="764275">
                <a:tc rowSpan="4">
                  <a:txBody>
                    <a:bodyPr/>
                    <a:lstStyle/>
                    <a:p>
                      <a:pPr marL="0" marR="0" algn="l">
                        <a:lnSpc>
                          <a:spcPct val="115000"/>
                        </a:lnSpc>
                        <a:spcBef>
                          <a:spcPts val="0"/>
                        </a:spcBef>
                        <a:spcAft>
                          <a:spcPts val="600"/>
                        </a:spcAft>
                      </a:pPr>
                      <a:r>
                        <a:rPr lang="en-US" sz="900" kern="600">
                          <a:solidFill>
                            <a:srgbClr val="000000"/>
                          </a:solidFill>
                          <a:effectLst/>
                          <a:latin typeface="Open Sans" panose="020B0606030504020204" pitchFamily="34" charset="0"/>
                          <a:ea typeface="Times New Roman" panose="02020603050405020304" pitchFamily="18" charset="0"/>
                          <a:cs typeface="Open Sans" panose="020B0606030504020204" pitchFamily="34" charset="0"/>
                        </a:rPr>
                        <a:t>Rationale: </a:t>
                      </a:r>
                      <a:r>
                        <a:rPr lang="en-US" sz="900" kern="60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Spending savings weakens the ability of households to fall back on readily available cash, unlike assets that require liquidation. </a:t>
                      </a:r>
                    </a:p>
                    <a:p>
                      <a:pPr marL="0" marR="0" algn="l">
                        <a:lnSpc>
                          <a:spcPct val="115000"/>
                        </a:lnSpc>
                        <a:spcBef>
                          <a:spcPts val="0"/>
                        </a:spcBef>
                        <a:spcAft>
                          <a:spcPts val="600"/>
                        </a:spcAft>
                      </a:pPr>
                      <a:r>
                        <a:rPr lang="en-GB" sz="900" kern="60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Savings are understood as money or other valuables (i.e., gold jewellery) put aside for future use/consumption. For example, cash that is put aside for household emergencies, ceremonies, schooling, or other large expenditures. Savings could be also intended for future investments (e.g., family business, buying land livestock etc.).</a:t>
                      </a:r>
                      <a:endParaRPr lang="en-US" sz="900" kern="600">
                        <a:solidFill>
                          <a:schemeClr val="tx1"/>
                        </a:solidFill>
                        <a:effectLst/>
                        <a:latin typeface="Open Sans" panose="020B0606030504020204" pitchFamily="34" charset="0"/>
                        <a:ea typeface="MS Mincho" panose="02020609040205080304" pitchFamily="49" charset="-128"/>
                        <a:cs typeface="Open Sans" panose="020B0606030504020204" pitchFamily="34" charset="0"/>
                      </a:endParaRPr>
                    </a:p>
                    <a:p>
                      <a:pPr marL="0" marR="0" algn="l">
                        <a:lnSpc>
                          <a:spcPct val="115000"/>
                        </a:lnSpc>
                        <a:spcBef>
                          <a:spcPts val="0"/>
                        </a:spcBef>
                        <a:spcAft>
                          <a:spcPts val="600"/>
                        </a:spcAft>
                      </a:pPr>
                      <a:r>
                        <a:rPr lang="en-US" sz="900" kern="600">
                          <a:solidFill>
                            <a:srgbClr val="000000"/>
                          </a:solidFill>
                          <a:effectLst/>
                          <a:latin typeface="Open Sans" panose="020B0606030504020204" pitchFamily="34" charset="0"/>
                          <a:ea typeface="Times New Roman" panose="02020603050405020304" pitchFamily="18" charset="0"/>
                          <a:cs typeface="Open Sans" panose="020B0606030504020204" pitchFamily="34" charset="0"/>
                        </a:rPr>
                        <a:t>Lookouts: </a:t>
                      </a:r>
                      <a:r>
                        <a:rPr lang="en-GB" sz="900" kern="60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It is vital to ask about the spending of savings, rather than the spending of the household’s income. </a:t>
                      </a:r>
                      <a:r>
                        <a:rPr lang="en-US" sz="900" kern="60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Be careful about the use of this strategy in a protracted displacement setting, as most of the households would have exhausted this strategy more than 12 months ago; thus, this strategy would not apply to most households. Note that for the case of gold </a:t>
                      </a:r>
                      <a:r>
                        <a:rPr lang="en-US" sz="900" kern="60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jewellery</a:t>
                      </a:r>
                      <a:r>
                        <a:rPr lang="en-US" sz="900" kern="60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there can be some overlap with </a:t>
                      </a:r>
                      <a:r>
                        <a:rPr lang="en-GB" sz="900" kern="60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a:t>
                      </a:r>
                      <a:r>
                        <a:rPr lang="en-GB" sz="900" kern="60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DomAsset</a:t>
                      </a:r>
                      <a:r>
                        <a:rPr lang="en-GB" sz="900" kern="60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&amp; “Pawn,” thus, it is advised to avoid using more than one of these strategies in the same module. </a:t>
                      </a:r>
                      <a:endParaRPr lang="en-US" sz="900" kern="600">
                        <a:solidFill>
                          <a:schemeClr val="tx1"/>
                        </a:solidFill>
                        <a:effectLst/>
                        <a:latin typeface="Open Sans" panose="020B0606030504020204" pitchFamily="34" charset="0"/>
                        <a:ea typeface="MS Mincho" panose="02020609040205080304" pitchFamily="49" charset="-128"/>
                        <a:cs typeface="Open Sans" panose="020B0606030504020204" pitchFamily="34" charset="0"/>
                      </a:endParaRPr>
                    </a:p>
                    <a:p>
                      <a:pPr marL="0" marR="0" algn="l">
                        <a:lnSpc>
                          <a:spcPct val="115000"/>
                        </a:lnSpc>
                        <a:spcBef>
                          <a:spcPts val="0"/>
                        </a:spcBef>
                        <a:spcAft>
                          <a:spcPts val="600"/>
                        </a:spcAft>
                      </a:pPr>
                      <a:r>
                        <a:rPr lang="en-US" sz="900" kern="600">
                          <a:solidFill>
                            <a:srgbClr val="000000"/>
                          </a:solidFill>
                          <a:effectLst/>
                          <a:latin typeface="Open Sans" panose="020B0606030504020204" pitchFamily="34" charset="0"/>
                          <a:ea typeface="Times New Roman" panose="02020603050405020304" pitchFamily="18" charset="0"/>
                          <a:cs typeface="Open Sans" panose="020B0606030504020204" pitchFamily="34" charset="0"/>
                        </a:rPr>
                        <a:t>Severity: </a:t>
                      </a:r>
                      <a:r>
                        <a:rPr lang="en-US" sz="900" kern="60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Almost always has a stress severity. </a:t>
                      </a: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tc>
                  <a:txBody>
                    <a:bodyPr/>
                    <a:lstStyle/>
                    <a:p>
                      <a:pPr marL="0" marR="0" algn="l">
                        <a:lnSpc>
                          <a:spcPct val="115000"/>
                        </a:lnSpc>
                        <a:spcBef>
                          <a:spcPts val="0"/>
                        </a:spcBef>
                        <a:spcAft>
                          <a:spcPts val="600"/>
                        </a:spcAft>
                      </a:pPr>
                      <a:r>
                        <a:rPr lang="en-GB" sz="900" kern="600">
                          <a:effectLst/>
                          <a:latin typeface="Open Sans" panose="020B0606030504020204" pitchFamily="34" charset="0"/>
                          <a:ea typeface="MS Mincho" panose="02020609040205080304" pitchFamily="49" charset="-128"/>
                          <a:cs typeface="Open Sans" panose="020B0606030504020204" pitchFamily="34" charset="0"/>
                        </a:rPr>
                        <a:t>No, there was no need to spend savings because the household did </a:t>
                      </a:r>
                      <a:r>
                        <a:rPr lang="en-GB" sz="900" kern="60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not </a:t>
                      </a:r>
                      <a:r>
                        <a:rPr lang="en-GB" sz="900" kern="600">
                          <a:solidFill>
                            <a:schemeClr val="tx1"/>
                          </a:solidFill>
                          <a:effectLst/>
                          <a:highlight>
                            <a:srgbClr val="FFFFFF"/>
                          </a:highlight>
                          <a:latin typeface="Open Sans" panose="020B0606030504020204" pitchFamily="34" charset="0"/>
                          <a:ea typeface="MS Mincho" panose="02020609040205080304" pitchFamily="49" charset="-128"/>
                          <a:cs typeface="Open Sans" panose="020B0606030504020204" pitchFamily="34" charset="0"/>
                        </a:rPr>
                        <a:t>face a lack of resources to access essential needs or </a:t>
                      </a:r>
                      <a:r>
                        <a:rPr lang="en-GB" sz="900" kern="60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had applied </a:t>
                      </a:r>
                      <a:r>
                        <a:rPr lang="en-GB" sz="900" kern="600">
                          <a:effectLst/>
                          <a:latin typeface="Open Sans" panose="020B0606030504020204" pitchFamily="34" charset="0"/>
                          <a:ea typeface="MS Mincho" panose="02020609040205080304" pitchFamily="49" charset="-128"/>
                          <a:cs typeface="Open Sans" panose="020B0606030504020204" pitchFamily="34" charset="0"/>
                        </a:rPr>
                        <a:t>another livelihood coping strategy.</a:t>
                      </a:r>
                      <a:endParaRPr lang="en-US" sz="100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tc>
                  <a:txBody>
                    <a:bodyPr/>
                    <a:lstStyle/>
                    <a:p>
                      <a:pPr marL="0" marR="0" algn="l">
                        <a:lnSpc>
                          <a:spcPct val="115000"/>
                        </a:lnSpc>
                        <a:spcBef>
                          <a:spcPts val="0"/>
                        </a:spcBef>
                        <a:spcAft>
                          <a:spcPts val="600"/>
                        </a:spcAft>
                        <a:tabLst>
                          <a:tab pos="3329940" algn="l"/>
                        </a:tabLst>
                      </a:pPr>
                      <a:r>
                        <a:rPr lang="en-GB" sz="900" kern="600">
                          <a:solidFill>
                            <a:srgbClr val="FFFFFF"/>
                          </a:solidFill>
                          <a:effectLst/>
                          <a:highlight>
                            <a:srgbClr val="008B8B"/>
                          </a:highlight>
                          <a:latin typeface="Open Sans" panose="020B0606030504020204" pitchFamily="34" charset="0"/>
                          <a:ea typeface="MS Mincho" panose="02020609040205080304" pitchFamily="49" charset="-128"/>
                          <a:cs typeface="Open Sans" panose="020B0606030504020204" pitchFamily="34" charset="0"/>
                        </a:rPr>
                        <a:t>Probing is needed to ensure the selection of the most appropriate response. </a:t>
                      </a:r>
                      <a:endParaRPr lang="en-US" sz="1000">
                        <a:effectLst/>
                        <a:latin typeface="Open Sans" panose="020B0606030504020204" pitchFamily="34" charset="0"/>
                        <a:ea typeface="MS Mincho" panose="02020609040205080304" pitchFamily="49" charset="-128"/>
                        <a:cs typeface="Arial" panose="020B0604020202020204" pitchFamily="34" charset="0"/>
                      </a:endParaRPr>
                    </a:p>
                    <a:p>
                      <a:pPr marL="0" marR="0" algn="l">
                        <a:lnSpc>
                          <a:spcPct val="115000"/>
                        </a:lnSpc>
                        <a:spcBef>
                          <a:spcPts val="0"/>
                        </a:spcBef>
                        <a:spcAft>
                          <a:spcPts val="600"/>
                        </a:spcAft>
                        <a:tabLst>
                          <a:tab pos="3329940" algn="l"/>
                        </a:tabLst>
                      </a:pPr>
                      <a:r>
                        <a:rPr lang="en-GB" sz="900" kern="600">
                          <a:effectLst/>
                          <a:latin typeface="Open Sans" panose="020B0606030504020204" pitchFamily="34" charset="0"/>
                          <a:ea typeface="MS Mincho" panose="02020609040205080304" pitchFamily="49" charset="-128"/>
                          <a:cs typeface="Open Sans" panose="020B0606030504020204" pitchFamily="34" charset="0"/>
                        </a:rPr>
                        <a:t>1) does your household have savings? </a:t>
                      </a:r>
                      <a:endParaRPr lang="en-US" sz="1000">
                        <a:effectLst/>
                        <a:latin typeface="Open Sans" panose="020B0606030504020204" pitchFamily="34" charset="0"/>
                        <a:ea typeface="MS Mincho" panose="02020609040205080304" pitchFamily="49" charset="-128"/>
                        <a:cs typeface="Arial" panose="020B0604020202020204" pitchFamily="34" charset="0"/>
                      </a:endParaRPr>
                    </a:p>
                    <a:p>
                      <a:pPr marL="0" marR="0" algn="l">
                        <a:lnSpc>
                          <a:spcPct val="115000"/>
                        </a:lnSpc>
                        <a:spcBef>
                          <a:spcPts val="0"/>
                        </a:spcBef>
                        <a:spcAft>
                          <a:spcPts val="600"/>
                        </a:spcAft>
                        <a:tabLst>
                          <a:tab pos="3329940" algn="l"/>
                        </a:tabLst>
                      </a:pPr>
                      <a:r>
                        <a:rPr lang="en-GB" sz="900" kern="600">
                          <a:effectLst/>
                          <a:latin typeface="Open Sans" panose="020B0606030504020204" pitchFamily="34" charset="0"/>
                          <a:ea typeface="MS Mincho" panose="02020609040205080304" pitchFamily="49" charset="-128"/>
                          <a:cs typeface="Open Sans" panose="020B0606030504020204" pitchFamily="34" charset="0"/>
                        </a:rPr>
                        <a:t>2) why did you not spend the savings (or not)?</a:t>
                      </a:r>
                      <a:endParaRPr lang="en-US" sz="100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nchor="ctr">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extLst>
                  <a:ext uri="{0D108BD9-81ED-4DB2-BD59-A6C34878D82A}">
                    <a16:rowId xmlns:a16="http://schemas.microsoft.com/office/drawing/2014/main" val="3785500098"/>
                  </a:ext>
                </a:extLst>
              </a:tr>
              <a:tr h="599296">
                <a:tc vMerge="1">
                  <a:txBody>
                    <a:bodyPr/>
                    <a:lstStyle/>
                    <a:p>
                      <a:pPr rtl="1"/>
                      <a:endParaRPr lang="ar-SY"/>
                    </a:p>
                  </a:txBody>
                  <a:tcPr/>
                </a:tc>
                <a:tc>
                  <a:txBody>
                    <a:bodyPr/>
                    <a:lstStyle/>
                    <a:p>
                      <a:pPr marL="0" marR="0" algn="l">
                        <a:lnSpc>
                          <a:spcPct val="115000"/>
                        </a:lnSpc>
                        <a:spcBef>
                          <a:spcPts val="0"/>
                        </a:spcBef>
                        <a:spcAft>
                          <a:spcPts val="600"/>
                        </a:spcAft>
                        <a:tabLst>
                          <a:tab pos="3329940" algn="l"/>
                        </a:tabLst>
                      </a:pPr>
                      <a:r>
                        <a:rPr lang="en-GB" sz="900" kern="600">
                          <a:effectLst/>
                          <a:latin typeface="Open Sans" panose="020B0606030504020204" pitchFamily="34" charset="0"/>
                          <a:ea typeface="MS Mincho" panose="02020609040205080304" pitchFamily="49" charset="-128"/>
                          <a:cs typeface="Open Sans" panose="020B0606030504020204" pitchFamily="34" charset="0"/>
                        </a:rPr>
                        <a:t>Yes, the household needed to spend savings in the last 30 days due to a lack of </a:t>
                      </a:r>
                      <a:r>
                        <a:rPr lang="en-GB" sz="900" kern="600">
                          <a:effectLst/>
                          <a:highlight>
                            <a:srgbClr val="FFFFFF"/>
                          </a:highlight>
                          <a:latin typeface="Open Sans" panose="020B0606030504020204" pitchFamily="34" charset="0"/>
                          <a:ea typeface="MS Mincho" panose="02020609040205080304" pitchFamily="49" charset="-128"/>
                          <a:cs typeface="Open Sans" panose="020B0606030504020204" pitchFamily="34" charset="0"/>
                        </a:rPr>
                        <a:t>resources to access essential needs.</a:t>
                      </a:r>
                      <a:endParaRPr lang="en-US" sz="1000">
                        <a:effectLst/>
                        <a:highlight>
                          <a:srgbClr val="FFFFFF"/>
                        </a:highligh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tc>
                  <a:txBody>
                    <a:bodyPr/>
                    <a:lstStyle/>
                    <a:p>
                      <a:pPr marL="0" marR="0" algn="l">
                        <a:lnSpc>
                          <a:spcPct val="115000"/>
                        </a:lnSpc>
                        <a:spcBef>
                          <a:spcPts val="0"/>
                        </a:spcBef>
                        <a:spcAft>
                          <a:spcPts val="600"/>
                        </a:spcAft>
                        <a:tabLst>
                          <a:tab pos="3329940" algn="l"/>
                        </a:tabLst>
                      </a:pPr>
                      <a:r>
                        <a:rPr lang="en-GB" sz="900" kern="600">
                          <a:effectLst/>
                          <a:latin typeface="Open Sans" panose="020B0606030504020204" pitchFamily="34" charset="0"/>
                          <a:ea typeface="MS Mincho" panose="02020609040205080304" pitchFamily="49" charset="-128"/>
                          <a:cs typeface="Open Sans" panose="020B0606030504020204" pitchFamily="34" charset="0"/>
                        </a:rPr>
                        <a:t>Ensure that the household spent savings to be able to </a:t>
                      </a:r>
                      <a:r>
                        <a:rPr lang="en-GB" sz="900" kern="600">
                          <a:effectLst/>
                          <a:highlight>
                            <a:srgbClr val="FFFFFF"/>
                          </a:highlight>
                          <a:latin typeface="Open Sans" panose="020B0606030504020204" pitchFamily="34" charset="0"/>
                          <a:ea typeface="MS Mincho" panose="02020609040205080304" pitchFamily="49" charset="-128"/>
                          <a:cs typeface="Open Sans" panose="020B0606030504020204" pitchFamily="34" charset="0"/>
                        </a:rPr>
                        <a:t>afford essential needs, and not </a:t>
                      </a:r>
                      <a:r>
                        <a:rPr lang="en-GB" sz="900" kern="600">
                          <a:effectLst/>
                          <a:latin typeface="Open Sans" panose="020B0606030504020204" pitchFamily="34" charset="0"/>
                          <a:ea typeface="MS Mincho" panose="02020609040205080304" pitchFamily="49" charset="-128"/>
                          <a:cs typeface="Open Sans" panose="020B0606030504020204" pitchFamily="34" charset="0"/>
                        </a:rPr>
                        <a:t>for other reasons. </a:t>
                      </a:r>
                      <a:endParaRPr lang="en-US" sz="100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extLst>
                  <a:ext uri="{0D108BD9-81ED-4DB2-BD59-A6C34878D82A}">
                    <a16:rowId xmlns:a16="http://schemas.microsoft.com/office/drawing/2014/main" val="1336917542"/>
                  </a:ext>
                </a:extLst>
              </a:tr>
              <a:tr h="769547">
                <a:tc vMerge="1">
                  <a:txBody>
                    <a:bodyPr/>
                    <a:lstStyle/>
                    <a:p>
                      <a:pPr rtl="1"/>
                      <a:endParaRPr lang="ar-SY"/>
                    </a:p>
                  </a:txBody>
                  <a:tcPr/>
                </a:tc>
                <a:tc>
                  <a:txBody>
                    <a:bodyPr/>
                    <a:lstStyle/>
                    <a:p>
                      <a:pPr marL="0" marR="0" algn="l">
                        <a:lnSpc>
                          <a:spcPct val="115000"/>
                        </a:lnSpc>
                        <a:spcBef>
                          <a:spcPts val="0"/>
                        </a:spcBef>
                        <a:spcAft>
                          <a:spcPts val="600"/>
                        </a:spcAft>
                      </a:pPr>
                      <a:r>
                        <a:rPr lang="en-GB" sz="900" kern="600">
                          <a:effectLst/>
                          <a:latin typeface="Open Sans" panose="020B0606030504020204" pitchFamily="34" charset="0"/>
                          <a:ea typeface="MS Mincho" panose="02020609040205080304" pitchFamily="49" charset="-128"/>
                          <a:cs typeface="Open Sans" panose="020B0606030504020204" pitchFamily="34" charset="0"/>
                        </a:rPr>
                        <a:t>No, </a:t>
                      </a:r>
                      <a:r>
                        <a:rPr lang="en-GB" sz="900" kern="60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because the household had already spent its savings within the last 12 months, and now the household ran out of savings.  </a:t>
                      </a:r>
                      <a:endParaRPr lang="en-US" sz="900" kern="600">
                        <a:solidFill>
                          <a:schemeClr val="tx1"/>
                        </a:solidFill>
                        <a:effectLst/>
                        <a:latin typeface="Open Sans" panose="020B0606030504020204" pitchFamily="34" charset="0"/>
                        <a:ea typeface="MS Mincho" panose="02020609040205080304" pitchFamily="49" charset="-128"/>
                        <a:cs typeface="Open Sans" panose="020B0606030504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tc>
                  <a:txBody>
                    <a:bodyPr/>
                    <a:lstStyle/>
                    <a:p>
                      <a:pPr marL="0" marR="0" algn="l">
                        <a:lnSpc>
                          <a:spcPct val="115000"/>
                        </a:lnSpc>
                        <a:spcBef>
                          <a:spcPts val="0"/>
                        </a:spcBef>
                        <a:spcAft>
                          <a:spcPts val="600"/>
                        </a:spcAft>
                        <a:tabLst>
                          <a:tab pos="3329940" algn="l"/>
                        </a:tabLst>
                      </a:pPr>
                      <a:r>
                        <a:rPr lang="en-GB" sz="900" kern="600">
                          <a:effectLst/>
                          <a:latin typeface="Open Sans" panose="020B0606030504020204" pitchFamily="34" charset="0"/>
                          <a:ea typeface="MS Mincho" panose="02020609040205080304" pitchFamily="49" charset="-128"/>
                          <a:cs typeface="Open Sans" panose="020B0606030504020204" pitchFamily="34" charset="0"/>
                        </a:rPr>
                        <a:t>If the household responds, “we used to have savings but had to spend them before the past 30 days but within the last year” then the appropriate response option is “no because it had already been exhausted in the last 12 months”.</a:t>
                      </a:r>
                      <a:endParaRPr lang="en-US" sz="100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extLst>
                  <a:ext uri="{0D108BD9-81ED-4DB2-BD59-A6C34878D82A}">
                    <a16:rowId xmlns:a16="http://schemas.microsoft.com/office/drawing/2014/main" val="3553712626"/>
                  </a:ext>
                </a:extLst>
              </a:tr>
              <a:tr h="613667">
                <a:tc vMerge="1">
                  <a:txBody>
                    <a:bodyPr/>
                    <a:lstStyle/>
                    <a:p>
                      <a:pPr rtl="1"/>
                      <a:endParaRPr lang="ar-SY"/>
                    </a:p>
                  </a:txBody>
                  <a:tcPr/>
                </a:tc>
                <a:tc>
                  <a:txBody>
                    <a:bodyPr/>
                    <a:lstStyle/>
                    <a:p>
                      <a:pPr marL="0" marR="0" algn="l">
                        <a:lnSpc>
                          <a:spcPct val="115000"/>
                        </a:lnSpc>
                        <a:spcBef>
                          <a:spcPts val="0"/>
                        </a:spcBef>
                        <a:spcAft>
                          <a:spcPts val="600"/>
                        </a:spcAft>
                      </a:pPr>
                      <a:r>
                        <a:rPr lang="en-GB" sz="900" kern="600">
                          <a:effectLst/>
                          <a:latin typeface="Open Sans" panose="020B0606030504020204" pitchFamily="34" charset="0"/>
                          <a:ea typeface="MS Mincho" panose="02020609040205080304" pitchFamily="49" charset="-128"/>
                          <a:cs typeface="Open Sans" panose="020B0606030504020204" pitchFamily="34" charset="0"/>
                        </a:rPr>
                        <a:t>Not applicable as the household has not had savings in over 12 months.</a:t>
                      </a:r>
                      <a:endParaRPr lang="en-US" sz="100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tc>
                  <a:txBody>
                    <a:bodyPr/>
                    <a:lstStyle/>
                    <a:p>
                      <a:pPr marL="0" marR="0" algn="l">
                        <a:lnSpc>
                          <a:spcPct val="115000"/>
                        </a:lnSpc>
                        <a:spcBef>
                          <a:spcPts val="0"/>
                        </a:spcBef>
                        <a:spcAft>
                          <a:spcPts val="600"/>
                        </a:spcAft>
                        <a:tabLst>
                          <a:tab pos="3329940" algn="l"/>
                        </a:tabLst>
                      </a:pPr>
                      <a:r>
                        <a:rPr lang="en-GB" sz="900" kern="600">
                          <a:effectLst/>
                          <a:latin typeface="Open Sans" panose="020B0606030504020204" pitchFamily="34" charset="0"/>
                          <a:ea typeface="MS Mincho" panose="02020609040205080304" pitchFamily="49" charset="-128"/>
                          <a:cs typeface="Open Sans" panose="020B0606030504020204" pitchFamily="34" charset="0"/>
                        </a:rPr>
                        <a:t>If the household responds, “we do not have savings and did not have savings in the last year, as our income barely covers our expenditures” then the appropriate response choice is “not applicable”.</a:t>
                      </a:r>
                      <a:endParaRPr lang="en-US" sz="100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extLst>
                  <a:ext uri="{0D108BD9-81ED-4DB2-BD59-A6C34878D82A}">
                    <a16:rowId xmlns:a16="http://schemas.microsoft.com/office/drawing/2014/main" val="3792275405"/>
                  </a:ext>
                </a:extLst>
              </a:tr>
            </a:tbl>
          </a:graphicData>
        </a:graphic>
      </p:graphicFrame>
      <p:sp>
        <p:nvSpPr>
          <p:cNvPr id="10" name="Rectangle 9">
            <a:extLst>
              <a:ext uri="{FF2B5EF4-FFF2-40B4-BE49-F238E27FC236}">
                <a16:creationId xmlns:a16="http://schemas.microsoft.com/office/drawing/2014/main" id="{D433AD09-F3AD-1320-BA43-35B6237E16A4}"/>
              </a:ext>
            </a:extLst>
          </p:cNvPr>
          <p:cNvSpPr/>
          <p:nvPr/>
        </p:nvSpPr>
        <p:spPr>
          <a:xfrm>
            <a:off x="8293637" y="3291840"/>
            <a:ext cx="3073423" cy="582930"/>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41478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F4B508C-53C7-574B-4DBB-F91508BEAFD6}"/>
              </a:ext>
            </a:extLst>
          </p:cNvPr>
          <p:cNvSpPr txBox="1"/>
          <p:nvPr/>
        </p:nvSpPr>
        <p:spPr>
          <a:xfrm>
            <a:off x="727575" y="1465547"/>
            <a:ext cx="11133969" cy="503728"/>
          </a:xfrm>
          <a:prstGeom prst="rect">
            <a:avLst/>
          </a:prstGeom>
          <a:noFill/>
        </p:spPr>
        <p:txBody>
          <a:bodyPr wrap="square" rtlCol="0">
            <a:spAutoFit/>
          </a:bodyPr>
          <a:lstStyle/>
          <a:p>
            <a:pPr marL="0" marR="0">
              <a:lnSpc>
                <a:spcPct val="115000"/>
              </a:lnSpc>
              <a:spcBef>
                <a:spcPts val="200"/>
              </a:spcBef>
              <a:spcAft>
                <a:spcPts val="0"/>
              </a:spcAft>
            </a:pPr>
            <a:r>
              <a:rPr lang="en-GB" sz="1200" b="1" i="1">
                <a:solidFill>
                  <a:srgbClr val="133048"/>
                </a:solidFill>
                <a:latin typeface="Calibri Light" panose="020F0302020204030204" pitchFamily="34" charset="0"/>
                <a:ea typeface="Yu Gothic Light" panose="020B0300000000000000" pitchFamily="34" charset="-128"/>
                <a:cs typeface="Open Sans" panose="020B0606030504020204" pitchFamily="34" charset="0"/>
              </a:rPr>
              <a:t>(Variable name: </a:t>
            </a:r>
            <a:r>
              <a:rPr lang="en-GB" sz="1200" b="1" i="1" err="1">
                <a:solidFill>
                  <a:srgbClr val="133048"/>
                </a:solidFill>
                <a:latin typeface="Calibri Light" panose="020F0302020204030204" pitchFamily="34" charset="0"/>
                <a:ea typeface="Yu Gothic Light" panose="020B0300000000000000" pitchFamily="34" charset="-128"/>
                <a:cs typeface="Open Sans" panose="020B0606030504020204" pitchFamily="34" charset="0"/>
              </a:rPr>
              <a:t>LcsEN_crisis_OutSchool</a:t>
            </a:r>
            <a:r>
              <a:rPr lang="en-GB" sz="1200" b="1" i="1">
                <a:solidFill>
                  <a:srgbClr val="133048"/>
                </a:solidFill>
                <a:latin typeface="Calibri Light" panose="020F0302020204030204" pitchFamily="34" charset="0"/>
                <a:ea typeface="Yu Gothic Light" panose="020B0300000000000000" pitchFamily="34" charset="-128"/>
                <a:cs typeface="Open Sans" panose="020B0606030504020204" pitchFamily="34" charset="0"/>
              </a:rPr>
              <a:t>) </a:t>
            </a:r>
            <a:r>
              <a:rPr lang="en-GB" sz="1200" i="1">
                <a:solidFill>
                  <a:srgbClr val="007DBC"/>
                </a:solidFill>
                <a:latin typeface="Open Sans" panose="020B0606030504020204" pitchFamily="34" charset="0"/>
                <a:cs typeface="Times New Roman" panose="02020603050405020304" pitchFamily="18" charset="0"/>
              </a:rPr>
              <a:t>During the past 30 days, did your household have to </a:t>
            </a:r>
            <a:r>
              <a:rPr lang="en-GB" sz="1200" b="1" i="0">
                <a:solidFill>
                  <a:srgbClr val="007DBC"/>
                </a:solidFill>
                <a:effectLst/>
                <a:latin typeface="Open Sans" panose="020B0606030504020204" pitchFamily="34" charset="0"/>
                <a:ea typeface="Times New Roman" panose="02020603050405020304" pitchFamily="18" charset="0"/>
                <a:cs typeface="Times New Roman" panose="02020603050405020304" pitchFamily="18" charset="0"/>
              </a:rPr>
              <a:t>withdraw children from school</a:t>
            </a:r>
            <a:r>
              <a:rPr lang="en-GB" sz="1200" b="1" i="1">
                <a:solidFill>
                  <a:srgbClr val="007DBC"/>
                </a:solidFill>
                <a:effectLst/>
                <a:latin typeface="Open Sans" panose="020B0606030504020204" pitchFamily="34" charset="0"/>
                <a:ea typeface="Times New Roman" panose="02020603050405020304" pitchFamily="18" charset="0"/>
                <a:cs typeface="Times New Roman" panose="02020603050405020304" pitchFamily="18" charset="0"/>
              </a:rPr>
              <a:t> </a:t>
            </a:r>
            <a:r>
              <a:rPr lang="en-GB" sz="1200" b="1">
                <a:solidFill>
                  <a:srgbClr val="007DBC"/>
                </a:solidFill>
                <a:effectLst/>
                <a:latin typeface="Open Sans" panose="020B0606030504020204" pitchFamily="34" charset="0"/>
                <a:ea typeface="Times New Roman" panose="02020603050405020304" pitchFamily="18" charset="0"/>
                <a:cs typeface="Times New Roman" panose="02020603050405020304" pitchFamily="18" charset="0"/>
              </a:rPr>
              <a:t>(compulsory education) </a:t>
            </a:r>
            <a:r>
              <a:rPr lang="en-GB" sz="1200" i="1">
                <a:solidFill>
                  <a:srgbClr val="007DBC"/>
                </a:solidFill>
                <a:latin typeface="Open Sans" panose="020B0606030504020204" pitchFamily="34" charset="0"/>
                <a:cs typeface="Times New Roman" panose="02020603050405020304" pitchFamily="18" charset="0"/>
              </a:rPr>
              <a:t>due to a lack of </a:t>
            </a:r>
            <a:r>
              <a:rPr lang="en-GB" sz="1200" i="1">
                <a:solidFill>
                  <a:srgbClr val="007DBC"/>
                </a:solidFill>
                <a:highlight>
                  <a:srgbClr val="FFFFFF"/>
                </a:highlight>
                <a:latin typeface="Open Sans" panose="020B0606030504020204" pitchFamily="34" charset="0"/>
                <a:cs typeface="Times New Roman" panose="02020603050405020304" pitchFamily="18" charset="0"/>
              </a:rPr>
              <a:t>resources to access essential needs (e.g., food, shelter, education, health services, etc?</a:t>
            </a:r>
            <a:endParaRPr lang="en-US" sz="1200" i="1">
              <a:solidFill>
                <a:srgbClr val="007DBC"/>
              </a:solidFill>
              <a:highlight>
                <a:srgbClr val="FFFFFF"/>
              </a:highlight>
              <a:latin typeface="Open Sans" panose="020B0606030504020204" pitchFamily="34" charset="0"/>
              <a:cs typeface="Times New Roman" panose="02020603050405020304" pitchFamily="18" charset="0"/>
            </a:endParaRPr>
          </a:p>
        </p:txBody>
      </p:sp>
      <p:sp>
        <p:nvSpPr>
          <p:cNvPr id="8" name="Title 1">
            <a:extLst>
              <a:ext uri="{FF2B5EF4-FFF2-40B4-BE49-F238E27FC236}">
                <a16:creationId xmlns:a16="http://schemas.microsoft.com/office/drawing/2014/main" id="{76BFBA4B-A6AF-7DCF-133E-7F3FEACCB8F7}"/>
              </a:ext>
            </a:extLst>
          </p:cNvPr>
          <p:cNvSpPr>
            <a:spLocks noGrp="1"/>
          </p:cNvSpPr>
          <p:nvPr>
            <p:ph type="title"/>
          </p:nvPr>
        </p:nvSpPr>
        <p:spPr>
          <a:xfrm>
            <a:off x="824938" y="458414"/>
            <a:ext cx="10542124" cy="1152000"/>
          </a:xfrm>
        </p:spPr>
        <p:txBody>
          <a:bodyPr/>
          <a:lstStyle/>
          <a:p>
            <a:r>
              <a:rPr lang="en-US" sz="3200" b="0" kern="1400" spc="230" dirty="0">
                <a:solidFill>
                  <a:schemeClr val="tx1"/>
                </a:solidFill>
                <a:latin typeface="Open Sans ExtraBold" panose="020B0906030804020204" pitchFamily="34" charset="0"/>
              </a:rPr>
              <a:t>EXAMPLE DESCRIPTION OF A CRISIS COPING STRATEGY</a:t>
            </a:r>
          </a:p>
        </p:txBody>
      </p:sp>
      <p:sp>
        <p:nvSpPr>
          <p:cNvPr id="9" name="Rectangle 8">
            <a:extLst>
              <a:ext uri="{FF2B5EF4-FFF2-40B4-BE49-F238E27FC236}">
                <a16:creationId xmlns:a16="http://schemas.microsoft.com/office/drawing/2014/main" id="{E84FE43A-9221-3061-C503-0B4524345370}"/>
              </a:ext>
            </a:extLst>
          </p:cNvPr>
          <p:cNvSpPr/>
          <p:nvPr/>
        </p:nvSpPr>
        <p:spPr>
          <a:xfrm>
            <a:off x="10922463" y="235057"/>
            <a:ext cx="1081609" cy="446714"/>
          </a:xfrm>
          <a:prstGeom prst="rect">
            <a:avLst/>
          </a:prstGeom>
          <a:no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EF8CCF7D-36C8-AD69-6A2E-FA841D4D6EB4}"/>
              </a:ext>
            </a:extLst>
          </p:cNvPr>
          <p:cNvSpPr txBox="1"/>
          <p:nvPr/>
        </p:nvSpPr>
        <p:spPr>
          <a:xfrm>
            <a:off x="11087717" y="304525"/>
            <a:ext cx="694334" cy="307777"/>
          </a:xfrm>
          <a:prstGeom prst="rect">
            <a:avLst/>
          </a:prstGeom>
          <a:noFill/>
        </p:spPr>
        <p:txBody>
          <a:bodyPr wrap="square" rtlCol="0">
            <a:spAutoFit/>
          </a:bodyPr>
          <a:lstStyle/>
          <a:p>
            <a:pPr algn="ctr"/>
            <a:r>
              <a:rPr lang="en-US" sz="1400" b="1">
                <a:solidFill>
                  <a:schemeClr val="accent6">
                    <a:lumMod val="75000"/>
                  </a:schemeClr>
                </a:solidFill>
              </a:rPr>
              <a:t>Crisis</a:t>
            </a:r>
            <a:endParaRPr lang="en-US" b="1">
              <a:solidFill>
                <a:schemeClr val="accent6">
                  <a:lumMod val="75000"/>
                </a:schemeClr>
              </a:solidFill>
            </a:endParaRPr>
          </a:p>
        </p:txBody>
      </p:sp>
      <p:graphicFrame>
        <p:nvGraphicFramePr>
          <p:cNvPr id="4" name="Content Placeholder 3">
            <a:extLst>
              <a:ext uri="{FF2B5EF4-FFF2-40B4-BE49-F238E27FC236}">
                <a16:creationId xmlns:a16="http://schemas.microsoft.com/office/drawing/2014/main" id="{224D3591-10E0-27C5-799E-B32FFC514336}"/>
              </a:ext>
            </a:extLst>
          </p:cNvPr>
          <p:cNvGraphicFramePr>
            <a:graphicFrameLocks noGrp="1"/>
          </p:cNvGraphicFramePr>
          <p:nvPr>
            <p:ph idx="1"/>
            <p:extLst>
              <p:ext uri="{D42A27DB-BD31-4B8C-83A1-F6EECF244321}">
                <p14:modId xmlns:p14="http://schemas.microsoft.com/office/powerpoint/2010/main" val="2738702558"/>
              </p:ext>
            </p:extLst>
          </p:nvPr>
        </p:nvGraphicFramePr>
        <p:xfrm>
          <a:off x="846138" y="2038744"/>
          <a:ext cx="10542587" cy="3861599"/>
        </p:xfrm>
        <a:graphic>
          <a:graphicData uri="http://schemas.openxmlformats.org/drawingml/2006/table">
            <a:tbl>
              <a:tblPr firstRow="1" firstCol="1" bandRow="1"/>
              <a:tblGrid>
                <a:gridCol w="3858587">
                  <a:extLst>
                    <a:ext uri="{9D8B030D-6E8A-4147-A177-3AD203B41FA5}">
                      <a16:colId xmlns:a16="http://schemas.microsoft.com/office/drawing/2014/main" val="4187562312"/>
                    </a:ext>
                  </a:extLst>
                </a:gridCol>
                <a:gridCol w="3649844">
                  <a:extLst>
                    <a:ext uri="{9D8B030D-6E8A-4147-A177-3AD203B41FA5}">
                      <a16:colId xmlns:a16="http://schemas.microsoft.com/office/drawing/2014/main" val="1333469589"/>
                    </a:ext>
                  </a:extLst>
                </a:gridCol>
                <a:gridCol w="3034156">
                  <a:extLst>
                    <a:ext uri="{9D8B030D-6E8A-4147-A177-3AD203B41FA5}">
                      <a16:colId xmlns:a16="http://schemas.microsoft.com/office/drawing/2014/main" val="1023560360"/>
                    </a:ext>
                  </a:extLst>
                </a:gridCol>
              </a:tblGrid>
              <a:tr h="332594">
                <a:tc>
                  <a:txBody>
                    <a:bodyPr/>
                    <a:lstStyle/>
                    <a:p>
                      <a:pPr marL="0" marR="0" algn="l">
                        <a:lnSpc>
                          <a:spcPct val="115000"/>
                        </a:lnSpc>
                        <a:spcBef>
                          <a:spcPts val="0"/>
                        </a:spcBef>
                        <a:spcAft>
                          <a:spcPts val="600"/>
                        </a:spcAft>
                        <a:tabLst>
                          <a:tab pos="3329940" algn="l"/>
                        </a:tabLst>
                      </a:pPr>
                      <a:r>
                        <a:rPr lang="en-GB" sz="1000" kern="600">
                          <a:solidFill>
                            <a:srgbClr val="FFFFFF"/>
                          </a:solidFill>
                          <a:effectLst/>
                          <a:latin typeface="Open Sans" panose="020B0606030504020204" pitchFamily="34" charset="0"/>
                          <a:ea typeface="Times New Roman" panose="02020603050405020304" pitchFamily="18" charset="0"/>
                          <a:cs typeface="Open Sans" panose="020B0606030504020204" pitchFamily="34" charset="0"/>
                        </a:rPr>
                        <a:t>Rationale/Use</a:t>
                      </a:r>
                      <a:endParaRPr lang="en-US" sz="100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solidFill>
                      <a:srgbClr val="003E5E"/>
                    </a:solidFill>
                  </a:tcPr>
                </a:tc>
                <a:tc>
                  <a:txBody>
                    <a:bodyPr/>
                    <a:lstStyle/>
                    <a:p>
                      <a:pPr marL="0" marR="0" algn="l">
                        <a:lnSpc>
                          <a:spcPct val="115000"/>
                        </a:lnSpc>
                        <a:spcBef>
                          <a:spcPts val="0"/>
                        </a:spcBef>
                        <a:spcAft>
                          <a:spcPts val="600"/>
                        </a:spcAft>
                        <a:tabLst>
                          <a:tab pos="3329940" algn="l"/>
                        </a:tabLst>
                      </a:pPr>
                      <a:r>
                        <a:rPr lang="en-GB" sz="1000" kern="600">
                          <a:solidFill>
                            <a:srgbClr val="FFFFFF"/>
                          </a:solidFill>
                          <a:effectLst/>
                          <a:latin typeface="Open Sans" panose="020B0606030504020204" pitchFamily="34" charset="0"/>
                          <a:ea typeface="Times New Roman" panose="02020603050405020304" pitchFamily="18" charset="0"/>
                          <a:cs typeface="Open Sans" panose="020B0606030504020204" pitchFamily="34" charset="0"/>
                        </a:rPr>
                        <a:t>What does each response option mean?</a:t>
                      </a:r>
                      <a:endParaRPr lang="en-US" sz="100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solidFill>
                      <a:srgbClr val="003E5E"/>
                    </a:solidFill>
                  </a:tcPr>
                </a:tc>
                <a:tc>
                  <a:txBody>
                    <a:bodyPr/>
                    <a:lstStyle/>
                    <a:p>
                      <a:pPr marL="0" marR="0" algn="l">
                        <a:lnSpc>
                          <a:spcPct val="115000"/>
                        </a:lnSpc>
                        <a:spcBef>
                          <a:spcPts val="0"/>
                        </a:spcBef>
                        <a:spcAft>
                          <a:spcPts val="600"/>
                        </a:spcAft>
                        <a:tabLst>
                          <a:tab pos="3329940" algn="l"/>
                        </a:tabLst>
                      </a:pPr>
                      <a:r>
                        <a:rPr lang="en-GB" sz="1000" kern="600">
                          <a:solidFill>
                            <a:srgbClr val="FFFFFF"/>
                          </a:solidFill>
                          <a:effectLst/>
                          <a:latin typeface="Open Sans" panose="020B0606030504020204" pitchFamily="34" charset="0"/>
                          <a:ea typeface="Times New Roman" panose="02020603050405020304" pitchFamily="18" charset="0"/>
                          <a:cs typeface="Open Sans" panose="020B0606030504020204" pitchFamily="34" charset="0"/>
                        </a:rPr>
                        <a:t>Verification examples</a:t>
                      </a:r>
                      <a:endParaRPr lang="en-US" sz="100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solidFill>
                      <a:srgbClr val="003E5E"/>
                    </a:solidFill>
                  </a:tcPr>
                </a:tc>
                <a:extLst>
                  <a:ext uri="{0D108BD9-81ED-4DB2-BD59-A6C34878D82A}">
                    <a16:rowId xmlns:a16="http://schemas.microsoft.com/office/drawing/2014/main" val="2892423452"/>
                  </a:ext>
                </a:extLst>
              </a:tr>
              <a:tr h="798475">
                <a:tc rowSpan="4">
                  <a:txBody>
                    <a:bodyPr/>
                    <a:lstStyle/>
                    <a:p>
                      <a:pPr marL="0" marR="0" algn="l">
                        <a:lnSpc>
                          <a:spcPct val="115000"/>
                        </a:lnSpc>
                        <a:spcBef>
                          <a:spcPts val="0"/>
                        </a:spcBef>
                        <a:spcAft>
                          <a:spcPts val="600"/>
                        </a:spcAft>
                      </a:pPr>
                      <a:r>
                        <a:rPr lang="en-GB" sz="900" kern="600">
                          <a:solidFill>
                            <a:srgbClr val="000000"/>
                          </a:solidFill>
                          <a:effectLst/>
                          <a:latin typeface="Open Sans" panose="020B0606030504020204" pitchFamily="34" charset="0"/>
                          <a:ea typeface="Times New Roman" panose="02020603050405020304" pitchFamily="18" charset="0"/>
                          <a:cs typeface="Open Sans" panose="020B0606030504020204" pitchFamily="34" charset="0"/>
                        </a:rPr>
                        <a:t>Rationale: </a:t>
                      </a:r>
                      <a:r>
                        <a:rPr lang="en-GB" sz="900" kern="600">
                          <a:effectLst/>
                          <a:latin typeface="Open Sans" panose="020B0606030504020204" pitchFamily="34" charset="0"/>
                          <a:ea typeface="MS Mincho" panose="02020609040205080304" pitchFamily="49" charset="-128"/>
                          <a:cs typeface="Open Sans" panose="020B0606030504020204" pitchFamily="34" charset="0"/>
                        </a:rPr>
                        <a:t>This decreases human capital, so is considered a crisis strategy, removing children from school will have a huge influence on their future productivity and it is a violation of their right to education.  </a:t>
                      </a:r>
                      <a:endParaRPr lang="en-US" sz="1000">
                        <a:effectLst/>
                        <a:latin typeface="Open Sans" panose="020B0606030504020204" pitchFamily="34" charset="0"/>
                        <a:ea typeface="MS Mincho" panose="02020609040205080304" pitchFamily="49" charset="-128"/>
                        <a:cs typeface="Arial" panose="020B0604020202020204" pitchFamily="34" charset="0"/>
                      </a:endParaRPr>
                    </a:p>
                    <a:p>
                      <a:pPr marL="0" marR="0" algn="l">
                        <a:lnSpc>
                          <a:spcPct val="115000"/>
                        </a:lnSpc>
                        <a:spcBef>
                          <a:spcPts val="0"/>
                        </a:spcBef>
                        <a:spcAft>
                          <a:spcPts val="600"/>
                        </a:spcAft>
                      </a:pPr>
                      <a:r>
                        <a:rPr lang="en-US" sz="900" kern="600">
                          <a:solidFill>
                            <a:srgbClr val="000000"/>
                          </a:solidFill>
                          <a:effectLst/>
                          <a:latin typeface="Open Sans" panose="020B0606030504020204" pitchFamily="34" charset="0"/>
                          <a:ea typeface="Times New Roman" panose="02020603050405020304" pitchFamily="18" charset="0"/>
                          <a:cs typeface="Open Sans" panose="020B0606030504020204" pitchFamily="34" charset="0"/>
                        </a:rPr>
                        <a:t>Lookouts and use:</a:t>
                      </a:r>
                      <a:r>
                        <a:rPr lang="en-GB" sz="900" kern="600">
                          <a:effectLst/>
                          <a:latin typeface="Open Sans" panose="020B0606030504020204" pitchFamily="34" charset="0"/>
                          <a:ea typeface="MS Mincho" panose="02020609040205080304" pitchFamily="49" charset="-128"/>
                          <a:cs typeface="Open Sans" panose="020B0606030504020204" pitchFamily="34" charset="0"/>
                        </a:rPr>
                        <a:t> This strategy is relevant for households with children who are of school age for compulsory education (normally this is ages 6-16). If a household withdrew children from high school or vocational high education to contribute to household income, this is not considered under this coping strategy.  </a:t>
                      </a:r>
                      <a:endParaRPr lang="en-US" sz="1000">
                        <a:effectLst/>
                        <a:latin typeface="Open Sans" panose="020B0606030504020204" pitchFamily="34" charset="0"/>
                        <a:ea typeface="MS Mincho" panose="02020609040205080304" pitchFamily="49" charset="-128"/>
                        <a:cs typeface="Arial" panose="020B0604020202020204" pitchFamily="34" charset="0"/>
                      </a:endParaRPr>
                    </a:p>
                    <a:p>
                      <a:pPr marL="0" marR="0" algn="l">
                        <a:lnSpc>
                          <a:spcPct val="115000"/>
                        </a:lnSpc>
                        <a:spcBef>
                          <a:spcPts val="0"/>
                        </a:spcBef>
                        <a:spcAft>
                          <a:spcPts val="600"/>
                        </a:spcAft>
                      </a:pPr>
                      <a:r>
                        <a:rPr lang="en-US" sz="900" kern="600">
                          <a:solidFill>
                            <a:srgbClr val="000000"/>
                          </a:solidFill>
                          <a:effectLst/>
                          <a:latin typeface="Open Sans" panose="020B0606030504020204" pitchFamily="34" charset="0"/>
                          <a:ea typeface="Times New Roman" panose="02020603050405020304" pitchFamily="18" charset="0"/>
                          <a:cs typeface="Open Sans" panose="020B0606030504020204" pitchFamily="34" charset="0"/>
                        </a:rPr>
                        <a:t>Severity: </a:t>
                      </a:r>
                      <a:r>
                        <a:rPr lang="en-GB" sz="900" kern="600">
                          <a:effectLst/>
                          <a:latin typeface="Open Sans" panose="020B0606030504020204" pitchFamily="34" charset="0"/>
                          <a:ea typeface="MS Mincho" panose="02020609040205080304" pitchFamily="49" charset="-128"/>
                          <a:cs typeface="Open Sans" panose="020B0606030504020204" pitchFamily="34" charset="0"/>
                        </a:rPr>
                        <a:t>Normally the severity is ‘crisis’ for this strategy, but in certain contexts, it could be considered ‘emergency’ severity level.</a:t>
                      </a:r>
                      <a:endParaRPr lang="en-US" sz="1000">
                        <a:effectLst/>
                        <a:latin typeface="Open Sans" panose="020B0606030504020204" pitchFamily="34" charset="0"/>
                        <a:ea typeface="MS Mincho" panose="02020609040205080304" pitchFamily="49" charset="-128"/>
                        <a:cs typeface="Arial" panose="020B0604020202020204" pitchFamily="34" charset="0"/>
                      </a:endParaRPr>
                    </a:p>
                    <a:p>
                      <a:pPr marL="0" marR="0" algn="l">
                        <a:lnSpc>
                          <a:spcPct val="115000"/>
                        </a:lnSpc>
                        <a:spcBef>
                          <a:spcPts val="0"/>
                        </a:spcBef>
                        <a:spcAft>
                          <a:spcPts val="600"/>
                        </a:spcAft>
                      </a:pPr>
                      <a:r>
                        <a:rPr lang="en-GB" sz="900" kern="600">
                          <a:solidFill>
                            <a:srgbClr val="FF0000"/>
                          </a:solidFill>
                          <a:effectLst/>
                          <a:latin typeface="Open Sans" panose="020B0606030504020204" pitchFamily="34" charset="0"/>
                          <a:ea typeface="Times New Roman" panose="02020603050405020304" pitchFamily="18" charset="0"/>
                          <a:cs typeface="Open Sans" panose="020B0606030504020204" pitchFamily="34" charset="0"/>
                        </a:rPr>
                        <a:t> </a:t>
                      </a:r>
                      <a:endParaRPr lang="en-US" sz="100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tc>
                  <a:txBody>
                    <a:bodyPr/>
                    <a:lstStyle/>
                    <a:p>
                      <a:pPr marL="0" marR="0" algn="l">
                        <a:lnSpc>
                          <a:spcPct val="115000"/>
                        </a:lnSpc>
                        <a:spcBef>
                          <a:spcPts val="0"/>
                        </a:spcBef>
                        <a:spcAft>
                          <a:spcPts val="600"/>
                        </a:spcAft>
                        <a:tabLst>
                          <a:tab pos="3329940" algn="l"/>
                        </a:tabLst>
                      </a:pPr>
                      <a:r>
                        <a:rPr lang="en-GB" sz="900" kern="600">
                          <a:effectLst/>
                          <a:latin typeface="Open Sans" panose="020B0606030504020204" pitchFamily="34" charset="0"/>
                          <a:ea typeface="MS Mincho" panose="02020609040205080304" pitchFamily="49" charset="-128"/>
                          <a:cs typeface="Open Sans" panose="020B0606030504020204" pitchFamily="34" charset="0"/>
                        </a:rPr>
                        <a:t>No, there was no need to withdraw children from school because the household did not face food shortages or lack </a:t>
                      </a:r>
                      <a:r>
                        <a:rPr lang="en-GB" sz="900" kern="600">
                          <a:effectLst/>
                          <a:highlight>
                            <a:srgbClr val="FFFFFF"/>
                          </a:highlight>
                          <a:latin typeface="Open Sans" panose="020B0606030504020204" pitchFamily="34" charset="0"/>
                          <a:ea typeface="MS Mincho" panose="02020609040205080304" pitchFamily="49" charset="-128"/>
                          <a:cs typeface="Open Sans" panose="020B0606030504020204" pitchFamily="34" charset="0"/>
                        </a:rPr>
                        <a:t>of resources to access essential needs or had </a:t>
                      </a:r>
                      <a:r>
                        <a:rPr lang="en-GB" sz="900" kern="600">
                          <a:effectLst/>
                          <a:latin typeface="Open Sans" panose="020B0606030504020204" pitchFamily="34" charset="0"/>
                          <a:ea typeface="MS Mincho" panose="02020609040205080304" pitchFamily="49" charset="-128"/>
                          <a:cs typeface="Open Sans" panose="020B0606030504020204" pitchFamily="34" charset="0"/>
                        </a:rPr>
                        <a:t>applied another livelihood coping strategy.</a:t>
                      </a:r>
                      <a:endParaRPr lang="en-US" sz="100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tc>
                  <a:txBody>
                    <a:bodyPr/>
                    <a:lstStyle/>
                    <a:p>
                      <a:pPr marL="0" marR="0" algn="l">
                        <a:lnSpc>
                          <a:spcPct val="115000"/>
                        </a:lnSpc>
                        <a:spcBef>
                          <a:spcPts val="0"/>
                        </a:spcBef>
                        <a:spcAft>
                          <a:spcPts val="600"/>
                        </a:spcAft>
                        <a:tabLst>
                          <a:tab pos="3329940" algn="l"/>
                        </a:tabLst>
                      </a:pPr>
                      <a:r>
                        <a:rPr lang="en-GB" sz="900" kern="600">
                          <a:solidFill>
                            <a:srgbClr val="FFFFFF"/>
                          </a:solidFill>
                          <a:effectLst/>
                          <a:highlight>
                            <a:srgbClr val="008B8B"/>
                          </a:highlight>
                          <a:latin typeface="Open Sans" panose="020B0606030504020204" pitchFamily="34" charset="0"/>
                          <a:ea typeface="MS Mincho" panose="02020609040205080304" pitchFamily="49" charset="-128"/>
                          <a:cs typeface="Open Sans" panose="020B0606030504020204" pitchFamily="34" charset="0"/>
                        </a:rPr>
                        <a:t>Probing is needed to ensure the selection of the most appropriate response.</a:t>
                      </a:r>
                      <a:endParaRPr lang="en-US" sz="1000">
                        <a:effectLst/>
                        <a:latin typeface="Open Sans" panose="020B0606030504020204" pitchFamily="34" charset="0"/>
                        <a:ea typeface="MS Mincho" panose="02020609040205080304" pitchFamily="49" charset="-128"/>
                        <a:cs typeface="Arial" panose="020B0604020202020204" pitchFamily="34" charset="0"/>
                      </a:endParaRPr>
                    </a:p>
                    <a:p>
                      <a:pPr marL="0" marR="0" algn="l">
                        <a:lnSpc>
                          <a:spcPct val="115000"/>
                        </a:lnSpc>
                        <a:spcBef>
                          <a:spcPts val="0"/>
                        </a:spcBef>
                        <a:spcAft>
                          <a:spcPts val="600"/>
                        </a:spcAft>
                        <a:tabLst>
                          <a:tab pos="3329940" algn="l"/>
                        </a:tabLst>
                      </a:pPr>
                      <a:r>
                        <a:rPr lang="en-GB" sz="900" kern="600">
                          <a:effectLst/>
                          <a:latin typeface="Open Sans" panose="020B0606030504020204" pitchFamily="34" charset="0"/>
                          <a:ea typeface="MS Mincho" panose="02020609040205080304" pitchFamily="49" charset="-128"/>
                          <a:cs typeface="Open Sans" panose="020B0606030504020204" pitchFamily="34" charset="0"/>
                        </a:rPr>
                        <a:t>1) do you have any school-aged children? </a:t>
                      </a:r>
                      <a:endParaRPr lang="en-US" sz="1000">
                        <a:effectLst/>
                        <a:latin typeface="Open Sans" panose="020B0606030504020204" pitchFamily="34" charset="0"/>
                        <a:ea typeface="MS Mincho" panose="02020609040205080304" pitchFamily="49" charset="-128"/>
                        <a:cs typeface="Arial" panose="020B0604020202020204" pitchFamily="34" charset="0"/>
                      </a:endParaRPr>
                    </a:p>
                    <a:p>
                      <a:pPr marL="0" marR="0" algn="l">
                        <a:lnSpc>
                          <a:spcPct val="115000"/>
                        </a:lnSpc>
                        <a:spcBef>
                          <a:spcPts val="0"/>
                        </a:spcBef>
                        <a:spcAft>
                          <a:spcPts val="600"/>
                        </a:spcAft>
                        <a:tabLst>
                          <a:tab pos="3329940" algn="l"/>
                        </a:tabLst>
                      </a:pPr>
                      <a:r>
                        <a:rPr lang="en-GB" sz="900" kern="600">
                          <a:effectLst/>
                          <a:latin typeface="Open Sans" panose="020B0606030504020204" pitchFamily="34" charset="0"/>
                          <a:ea typeface="MS Mincho" panose="02020609040205080304" pitchFamily="49" charset="-128"/>
                          <a:cs typeface="Open Sans" panose="020B0606030504020204" pitchFamily="34" charset="0"/>
                        </a:rPr>
                        <a:t>2) why did you need to apply this strategy (or not)?</a:t>
                      </a:r>
                      <a:endParaRPr lang="en-US" sz="100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extLst>
                  <a:ext uri="{0D108BD9-81ED-4DB2-BD59-A6C34878D82A}">
                    <a16:rowId xmlns:a16="http://schemas.microsoft.com/office/drawing/2014/main" val="53943935"/>
                  </a:ext>
                </a:extLst>
              </a:tr>
              <a:tr h="599296">
                <a:tc vMerge="1">
                  <a:txBody>
                    <a:bodyPr/>
                    <a:lstStyle/>
                    <a:p>
                      <a:pPr rtl="1"/>
                      <a:endParaRPr lang="ar-SY"/>
                    </a:p>
                  </a:txBody>
                  <a:tcPr/>
                </a:tc>
                <a:tc>
                  <a:txBody>
                    <a:bodyPr/>
                    <a:lstStyle/>
                    <a:p>
                      <a:pPr marL="0" marR="0" algn="l">
                        <a:lnSpc>
                          <a:spcPct val="115000"/>
                        </a:lnSpc>
                        <a:spcBef>
                          <a:spcPts val="0"/>
                        </a:spcBef>
                        <a:spcAft>
                          <a:spcPts val="600"/>
                        </a:spcAft>
                        <a:tabLst>
                          <a:tab pos="3329940" algn="l"/>
                        </a:tabLst>
                      </a:pPr>
                      <a:r>
                        <a:rPr lang="en-GB" sz="900" kern="600">
                          <a:effectLst/>
                          <a:latin typeface="Open Sans" panose="020B0606030504020204" pitchFamily="34" charset="0"/>
                          <a:ea typeface="MS Mincho" panose="02020609040205080304" pitchFamily="49" charset="-128"/>
                          <a:cs typeface="Open Sans" panose="020B0606030504020204" pitchFamily="34" charset="0"/>
                        </a:rPr>
                        <a:t>Yes, the household needed to withdraw children from school in the last 30 days d</a:t>
                      </a:r>
                      <a:r>
                        <a:rPr lang="en-GB" sz="900" kern="600">
                          <a:effectLst/>
                          <a:highlight>
                            <a:srgbClr val="FFFFFF"/>
                          </a:highlight>
                          <a:latin typeface="Open Sans" panose="020B0606030504020204" pitchFamily="34" charset="0"/>
                          <a:ea typeface="MS Mincho" panose="02020609040205080304" pitchFamily="49" charset="-128"/>
                          <a:cs typeface="Open Sans" panose="020B0606030504020204" pitchFamily="34" charset="0"/>
                        </a:rPr>
                        <a:t>ue to a lack of resources to access essential needs</a:t>
                      </a:r>
                      <a:r>
                        <a:rPr lang="en-GB" sz="900" kern="600">
                          <a:effectLst/>
                          <a:latin typeface="Open Sans" panose="020B0606030504020204" pitchFamily="34" charset="0"/>
                          <a:ea typeface="MS Mincho" panose="02020609040205080304" pitchFamily="49" charset="-128"/>
                          <a:cs typeface="Open Sans" panose="020B0606030504020204" pitchFamily="34" charset="0"/>
                        </a:rPr>
                        <a:t>.</a:t>
                      </a:r>
                      <a:endParaRPr lang="en-US" sz="100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tc>
                  <a:txBody>
                    <a:bodyPr/>
                    <a:lstStyle/>
                    <a:p>
                      <a:pPr marL="0" marR="0" algn="l">
                        <a:lnSpc>
                          <a:spcPct val="115000"/>
                        </a:lnSpc>
                        <a:spcBef>
                          <a:spcPts val="0"/>
                        </a:spcBef>
                        <a:spcAft>
                          <a:spcPts val="600"/>
                        </a:spcAft>
                        <a:tabLst>
                          <a:tab pos="3329940" algn="l"/>
                        </a:tabLst>
                      </a:pPr>
                      <a:r>
                        <a:rPr lang="en-GB" sz="900" kern="600">
                          <a:effectLst/>
                          <a:latin typeface="Open Sans" panose="020B0606030504020204" pitchFamily="34" charset="0"/>
                          <a:ea typeface="MS Mincho" panose="02020609040205080304" pitchFamily="49" charset="-128"/>
                          <a:cs typeface="Open Sans" panose="020B0606030504020204" pitchFamily="34" charset="0"/>
                        </a:rPr>
                        <a:t>Ensure that they withdrew children from school due to </a:t>
                      </a:r>
                      <a:r>
                        <a:rPr lang="en-GB" sz="900" kern="600">
                          <a:effectLst/>
                          <a:highlight>
                            <a:srgbClr val="FFFFFF"/>
                          </a:highlight>
                          <a:latin typeface="Open Sans" panose="020B0606030504020204" pitchFamily="34" charset="0"/>
                          <a:ea typeface="MS Mincho" panose="02020609040205080304" pitchFamily="49" charset="-128"/>
                          <a:cs typeface="Open Sans" panose="020B0606030504020204" pitchFamily="34" charset="0"/>
                        </a:rPr>
                        <a:t>lack of resources to access essential needs.</a:t>
                      </a:r>
                      <a:endParaRPr lang="en-US" sz="1000">
                        <a:effectLst/>
                        <a:highlight>
                          <a:srgbClr val="FFFFFF"/>
                        </a:highligh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extLst>
                  <a:ext uri="{0D108BD9-81ED-4DB2-BD59-A6C34878D82A}">
                    <a16:rowId xmlns:a16="http://schemas.microsoft.com/office/drawing/2014/main" val="2740989858"/>
                  </a:ext>
                </a:extLst>
              </a:tr>
              <a:tr h="599296">
                <a:tc vMerge="1">
                  <a:txBody>
                    <a:bodyPr/>
                    <a:lstStyle/>
                    <a:p>
                      <a:pPr rtl="1"/>
                      <a:endParaRPr lang="ar-SY"/>
                    </a:p>
                  </a:txBody>
                  <a:tcPr/>
                </a:tc>
                <a:tc>
                  <a:txBody>
                    <a:bodyPr/>
                    <a:lstStyle/>
                    <a:p>
                      <a:pPr marL="0" marR="0" algn="l">
                        <a:lnSpc>
                          <a:spcPct val="115000"/>
                        </a:lnSpc>
                        <a:spcBef>
                          <a:spcPts val="0"/>
                        </a:spcBef>
                        <a:spcAft>
                          <a:spcPts val="600"/>
                        </a:spcAft>
                      </a:pPr>
                      <a:r>
                        <a:rPr lang="en-GB" sz="900" kern="600">
                          <a:effectLst/>
                          <a:latin typeface="Open Sans" panose="020B0606030504020204" pitchFamily="34" charset="0"/>
                          <a:ea typeface="MS Mincho" panose="02020609040205080304" pitchFamily="49" charset="-128"/>
                          <a:cs typeface="Open Sans" panose="020B0606030504020204" pitchFamily="34" charset="0"/>
                        </a:rPr>
                        <a:t>No, because the household had already withdrawn children from school within the last 12 months.   </a:t>
                      </a:r>
                      <a:endParaRPr lang="en-US" sz="100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tc>
                  <a:txBody>
                    <a:bodyPr/>
                    <a:lstStyle/>
                    <a:p>
                      <a:pPr marL="0" marR="0" algn="l">
                        <a:lnSpc>
                          <a:spcPct val="115000"/>
                        </a:lnSpc>
                        <a:spcBef>
                          <a:spcPts val="0"/>
                        </a:spcBef>
                        <a:spcAft>
                          <a:spcPts val="600"/>
                        </a:spcAft>
                        <a:tabLst>
                          <a:tab pos="3329940" algn="l"/>
                        </a:tabLst>
                      </a:pPr>
                      <a:r>
                        <a:rPr lang="en-GB" sz="900" kern="600">
                          <a:effectLst/>
                          <a:latin typeface="Open Sans" panose="020B0606030504020204" pitchFamily="34" charset="0"/>
                          <a:ea typeface="MS Mincho" panose="02020609040205080304" pitchFamily="49" charset="-128"/>
                          <a:cs typeface="Open Sans" panose="020B0606030504020204" pitchFamily="34" charset="0"/>
                        </a:rPr>
                        <a:t>If the household already withdrew all their school-aged children from school due to lack of money before the 30 days, and within the last 12 months.</a:t>
                      </a:r>
                      <a:endParaRPr lang="en-US" sz="100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extLst>
                  <a:ext uri="{0D108BD9-81ED-4DB2-BD59-A6C34878D82A}">
                    <a16:rowId xmlns:a16="http://schemas.microsoft.com/office/drawing/2014/main" val="593326550"/>
                  </a:ext>
                </a:extLst>
              </a:tr>
              <a:tr h="1531938">
                <a:tc vMerge="1">
                  <a:txBody>
                    <a:bodyPr/>
                    <a:lstStyle/>
                    <a:p>
                      <a:pPr rtl="1"/>
                      <a:endParaRPr lang="ar-SY"/>
                    </a:p>
                  </a:txBody>
                  <a:tcPr/>
                </a:tc>
                <a:tc>
                  <a:txBody>
                    <a:bodyPr/>
                    <a:lstStyle/>
                    <a:p>
                      <a:pPr marL="0" marR="0" algn="l">
                        <a:lnSpc>
                          <a:spcPct val="115000"/>
                        </a:lnSpc>
                        <a:spcBef>
                          <a:spcPts val="0"/>
                        </a:spcBef>
                        <a:spcAft>
                          <a:spcPts val="600"/>
                        </a:spcAft>
                        <a:tabLst>
                          <a:tab pos="3329940" algn="l"/>
                        </a:tabLst>
                      </a:pPr>
                      <a:r>
                        <a:rPr lang="en-US" sz="900" kern="600">
                          <a:effectLst/>
                          <a:latin typeface="Open Sans" panose="020B0606030504020204" pitchFamily="34" charset="0"/>
                          <a:ea typeface="MS Mincho" panose="02020609040205080304" pitchFamily="49" charset="-128"/>
                          <a:cs typeface="Open Sans" panose="020B0606030504020204" pitchFamily="34" charset="0"/>
                        </a:rPr>
                        <a:t>Not applicable as the household does not have school-aged children and did not in the last 12 months. It is also possible that the household has school-aged children who have never been enrolled in school or have withdrawn from school more than 12 months ago.</a:t>
                      </a:r>
                      <a:endParaRPr lang="en-US" sz="100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tc>
                  <a:txBody>
                    <a:bodyPr/>
                    <a:lstStyle/>
                    <a:p>
                      <a:pPr marL="0" marR="0" algn="l">
                        <a:lnSpc>
                          <a:spcPct val="115000"/>
                        </a:lnSpc>
                        <a:spcBef>
                          <a:spcPts val="0"/>
                        </a:spcBef>
                        <a:spcAft>
                          <a:spcPts val="600"/>
                        </a:spcAft>
                        <a:tabLst>
                          <a:tab pos="3329940" algn="l"/>
                        </a:tabLst>
                      </a:pPr>
                      <a:r>
                        <a:rPr lang="en-GB" sz="900" kern="600">
                          <a:effectLst/>
                          <a:latin typeface="Open Sans" panose="020B0606030504020204" pitchFamily="34" charset="0"/>
                          <a:ea typeface="MS Mincho" panose="02020609040205080304" pitchFamily="49" charset="-128"/>
                          <a:cs typeface="Open Sans" panose="020B0606030504020204" pitchFamily="34" charset="0"/>
                        </a:rPr>
                        <a:t>The not applicable response is only relevant if the household:</a:t>
                      </a:r>
                      <a:endParaRPr lang="en-US" sz="1000">
                        <a:effectLst/>
                        <a:latin typeface="Open Sans" panose="020B0606030504020204" pitchFamily="34" charset="0"/>
                        <a:ea typeface="MS Mincho" panose="02020609040205080304" pitchFamily="49" charset="-128"/>
                        <a:cs typeface="Arial" panose="020B0604020202020204" pitchFamily="34" charset="0"/>
                      </a:endParaRPr>
                    </a:p>
                    <a:p>
                      <a:pPr marL="0" marR="0" algn="l">
                        <a:lnSpc>
                          <a:spcPct val="115000"/>
                        </a:lnSpc>
                        <a:spcBef>
                          <a:spcPts val="0"/>
                        </a:spcBef>
                        <a:spcAft>
                          <a:spcPts val="600"/>
                        </a:spcAft>
                        <a:tabLst>
                          <a:tab pos="3329940" algn="l"/>
                        </a:tabLst>
                      </a:pPr>
                      <a:r>
                        <a:rPr lang="en-GB" sz="900" kern="600">
                          <a:effectLst/>
                          <a:latin typeface="Open Sans" panose="020B0606030504020204" pitchFamily="34" charset="0"/>
                          <a:ea typeface="MS Mincho" panose="02020609040205080304" pitchFamily="49" charset="-128"/>
                          <a:cs typeface="Open Sans" panose="020B0606030504020204" pitchFamily="34" charset="0"/>
                        </a:rPr>
                        <a:t>1) does not have children within the school-age category. </a:t>
                      </a:r>
                      <a:endParaRPr lang="en-US" sz="1000">
                        <a:effectLst/>
                        <a:latin typeface="Open Sans" panose="020B0606030504020204" pitchFamily="34" charset="0"/>
                        <a:ea typeface="MS Mincho" panose="02020609040205080304" pitchFamily="49" charset="-128"/>
                        <a:cs typeface="Arial" panose="020B0604020202020204" pitchFamily="34" charset="0"/>
                      </a:endParaRPr>
                    </a:p>
                    <a:p>
                      <a:pPr marL="0" marR="0" algn="l">
                        <a:lnSpc>
                          <a:spcPct val="115000"/>
                        </a:lnSpc>
                        <a:spcBef>
                          <a:spcPts val="0"/>
                        </a:spcBef>
                        <a:spcAft>
                          <a:spcPts val="600"/>
                        </a:spcAft>
                        <a:tabLst>
                          <a:tab pos="3329940" algn="l"/>
                        </a:tabLst>
                      </a:pPr>
                      <a:r>
                        <a:rPr lang="en-GB" sz="900" kern="600">
                          <a:effectLst/>
                          <a:latin typeface="Open Sans" panose="020B0606030504020204" pitchFamily="34" charset="0"/>
                          <a:ea typeface="MS Mincho" panose="02020609040205080304" pitchFamily="49" charset="-128"/>
                          <a:cs typeface="Open Sans" panose="020B0606030504020204" pitchFamily="34" charset="0"/>
                        </a:rPr>
                        <a:t>2) never enrolled their children in school or the children were withdrawn more than 12 months prior to the interview.</a:t>
                      </a:r>
                      <a:endParaRPr lang="en-US" sz="1000">
                        <a:effectLst/>
                        <a:latin typeface="Open Sans" panose="020B0606030504020204" pitchFamily="34" charset="0"/>
                        <a:ea typeface="MS Mincho" panose="02020609040205080304" pitchFamily="49" charset="-128"/>
                        <a:cs typeface="Arial" panose="020B0604020202020204" pitchFamily="34" charset="0"/>
                      </a:endParaRPr>
                    </a:p>
                    <a:p>
                      <a:pPr marL="0" marR="0" algn="l">
                        <a:lnSpc>
                          <a:spcPct val="115000"/>
                        </a:lnSpc>
                        <a:spcBef>
                          <a:spcPts val="0"/>
                        </a:spcBef>
                        <a:spcAft>
                          <a:spcPts val="600"/>
                        </a:spcAft>
                        <a:tabLst>
                          <a:tab pos="3329940" algn="l"/>
                        </a:tabLst>
                      </a:pPr>
                      <a:r>
                        <a:rPr lang="en-GB" sz="900" kern="600">
                          <a:effectLst/>
                          <a:latin typeface="Open Sans" panose="020B0606030504020204" pitchFamily="34" charset="0"/>
                          <a:ea typeface="MS Mincho" panose="02020609040205080304" pitchFamily="49" charset="-128"/>
                          <a:cs typeface="Open Sans" panose="020B0606030504020204" pitchFamily="34" charset="0"/>
                        </a:rPr>
                        <a:t>3) there are no schools around.</a:t>
                      </a:r>
                      <a:endParaRPr lang="en-US" sz="100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extLst>
                  <a:ext uri="{0D108BD9-81ED-4DB2-BD59-A6C34878D82A}">
                    <a16:rowId xmlns:a16="http://schemas.microsoft.com/office/drawing/2014/main" val="2781454394"/>
                  </a:ext>
                </a:extLst>
              </a:tr>
            </a:tbl>
          </a:graphicData>
        </a:graphic>
      </p:graphicFrame>
      <p:sp>
        <p:nvSpPr>
          <p:cNvPr id="6" name="Rectangle 5">
            <a:extLst>
              <a:ext uri="{FF2B5EF4-FFF2-40B4-BE49-F238E27FC236}">
                <a16:creationId xmlns:a16="http://schemas.microsoft.com/office/drawing/2014/main" id="{7950A698-470E-A057-C3A6-0BD959A951FA}"/>
              </a:ext>
            </a:extLst>
          </p:cNvPr>
          <p:cNvSpPr/>
          <p:nvPr/>
        </p:nvSpPr>
        <p:spPr>
          <a:xfrm>
            <a:off x="4606290" y="4343400"/>
            <a:ext cx="6892120" cy="1671818"/>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ECE39611-219F-5BBF-B9A3-4B13E4B67EE5}"/>
              </a:ext>
            </a:extLst>
          </p:cNvPr>
          <p:cNvSpPr/>
          <p:nvPr/>
        </p:nvSpPr>
        <p:spPr>
          <a:xfrm>
            <a:off x="8293637" y="2346517"/>
            <a:ext cx="3169630" cy="811641"/>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39304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F4B508C-53C7-574B-4DBB-F91508BEAFD6}"/>
              </a:ext>
            </a:extLst>
          </p:cNvPr>
          <p:cNvSpPr txBox="1"/>
          <p:nvPr/>
        </p:nvSpPr>
        <p:spPr>
          <a:xfrm>
            <a:off x="754208" y="1544734"/>
            <a:ext cx="11133969" cy="716093"/>
          </a:xfrm>
          <a:prstGeom prst="rect">
            <a:avLst/>
          </a:prstGeom>
          <a:noFill/>
        </p:spPr>
        <p:txBody>
          <a:bodyPr wrap="square" lIns="91440" tIns="45720" rIns="91440" bIns="45720" rtlCol="0" anchor="t">
            <a:spAutoFit/>
          </a:bodyPr>
          <a:lstStyle/>
          <a:p>
            <a:pPr marL="0" marR="0">
              <a:lnSpc>
                <a:spcPct val="115000"/>
              </a:lnSpc>
              <a:spcBef>
                <a:spcPts val="200"/>
              </a:spcBef>
              <a:spcAft>
                <a:spcPts val="0"/>
              </a:spcAft>
            </a:pPr>
            <a:r>
              <a:rPr lang="en-US" sz="1200" b="1" i="1">
                <a:solidFill>
                  <a:srgbClr val="133048"/>
                </a:solidFill>
                <a:latin typeface="Calibri Light"/>
                <a:ea typeface="Yu Gothic Light"/>
                <a:cs typeface="Open Sans"/>
              </a:rPr>
              <a:t>(Variable name: </a:t>
            </a:r>
            <a:r>
              <a:rPr lang="en-US" sz="1200" b="1" i="1" err="1">
                <a:solidFill>
                  <a:srgbClr val="133048"/>
                </a:solidFill>
                <a:latin typeface="Calibri Light"/>
                <a:ea typeface="Yu Gothic Light"/>
                <a:cs typeface="Open Sans"/>
              </a:rPr>
              <a:t>LcsEN_em_IllegalAct</a:t>
            </a:r>
            <a:r>
              <a:rPr lang="en-US" sz="1200" b="1" i="1">
                <a:solidFill>
                  <a:srgbClr val="133048"/>
                </a:solidFill>
                <a:latin typeface="Calibri Light"/>
                <a:ea typeface="Yu Gothic Light"/>
                <a:cs typeface="Open Sans"/>
              </a:rPr>
              <a:t>) </a:t>
            </a:r>
            <a:r>
              <a:rPr lang="en-US" sz="1200" i="1">
                <a:solidFill>
                  <a:srgbClr val="007DBC"/>
                </a:solidFill>
                <a:latin typeface="Open Sans"/>
                <a:ea typeface="Open Sans"/>
                <a:cs typeface="Times New Roman"/>
              </a:rPr>
              <a:t>During the past 30 days, did anyone in your household have </a:t>
            </a:r>
            <a:r>
              <a:rPr lang="en-US" sz="1200" i="1">
                <a:solidFill>
                  <a:srgbClr val="007DBC"/>
                </a:solidFill>
                <a:highlight>
                  <a:srgbClr val="FFFFFF"/>
                </a:highlight>
                <a:latin typeface="Open Sans"/>
                <a:ea typeface="Open Sans"/>
                <a:cs typeface="Times New Roman"/>
              </a:rPr>
              <a:t>to </a:t>
            </a:r>
            <a:r>
              <a:rPr lang="en-US" sz="1200" b="1">
                <a:solidFill>
                  <a:srgbClr val="007DBC"/>
                </a:solidFill>
                <a:effectLst/>
                <a:highlight>
                  <a:srgbClr val="FFFFFF"/>
                </a:highlight>
                <a:latin typeface="Open Sans"/>
                <a:ea typeface="Times New Roman" panose="02020603050405020304" pitchFamily="18" charset="0"/>
                <a:cs typeface="Open Sans"/>
              </a:rPr>
              <a:t>engage in socially degrading, high-risk, exploitive or life-threatening jobs or income-generating activities (e.g., smuggling, theft, joining armed groups, prostitution) </a:t>
            </a:r>
            <a:r>
              <a:rPr lang="en-US" sz="1200" i="1">
                <a:solidFill>
                  <a:srgbClr val="007DBC"/>
                </a:solidFill>
                <a:highlight>
                  <a:srgbClr val="FFFFFF"/>
                </a:highlight>
                <a:latin typeface="Open Sans"/>
                <a:ea typeface="Open Sans"/>
                <a:cs typeface="Times New Roman"/>
              </a:rPr>
              <a:t>due to a lack of </a:t>
            </a:r>
            <a:r>
              <a:rPr lang="en-GB" sz="1200" i="1">
                <a:solidFill>
                  <a:srgbClr val="007DBC"/>
                </a:solidFill>
                <a:highlight>
                  <a:srgbClr val="FFFFFF"/>
                </a:highlight>
                <a:latin typeface="Open Sans"/>
                <a:ea typeface="Open Sans"/>
                <a:cs typeface="Times New Roman"/>
              </a:rPr>
              <a:t>resources to access essential needs (e.g., food, shelter, education, health services, etc.)</a:t>
            </a:r>
            <a:r>
              <a:rPr lang="en-US" sz="1200" i="1">
                <a:solidFill>
                  <a:srgbClr val="007DBC"/>
                </a:solidFill>
                <a:highlight>
                  <a:srgbClr val="FFFFFF"/>
                </a:highlight>
                <a:latin typeface="Open Sans"/>
                <a:ea typeface="Open Sans"/>
                <a:cs typeface="Times New Roman"/>
              </a:rPr>
              <a:t>?</a:t>
            </a:r>
          </a:p>
        </p:txBody>
      </p:sp>
      <p:sp>
        <p:nvSpPr>
          <p:cNvPr id="8" name="Rectangle 7">
            <a:extLst>
              <a:ext uri="{FF2B5EF4-FFF2-40B4-BE49-F238E27FC236}">
                <a16:creationId xmlns:a16="http://schemas.microsoft.com/office/drawing/2014/main" id="{75A29D5F-C3EC-2DCF-4429-E3D071F66844}"/>
              </a:ext>
            </a:extLst>
          </p:cNvPr>
          <p:cNvSpPr/>
          <p:nvPr/>
        </p:nvSpPr>
        <p:spPr>
          <a:xfrm>
            <a:off x="285226" y="5553512"/>
            <a:ext cx="1761688" cy="1098958"/>
          </a:xfrm>
          <a:prstGeom prst="rect">
            <a:avLst/>
          </a:prstGeom>
          <a:solidFill>
            <a:srgbClr val="FFF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9481CADD-DF46-5029-FC9B-FC1D2A59E914}"/>
              </a:ext>
            </a:extLst>
          </p:cNvPr>
          <p:cNvSpPr>
            <a:spLocks noGrp="1"/>
          </p:cNvSpPr>
          <p:nvPr>
            <p:ph type="title"/>
          </p:nvPr>
        </p:nvSpPr>
        <p:spPr>
          <a:xfrm>
            <a:off x="824938" y="458414"/>
            <a:ext cx="10542124" cy="1152000"/>
          </a:xfrm>
        </p:spPr>
        <p:txBody>
          <a:bodyPr/>
          <a:lstStyle/>
          <a:p>
            <a:r>
              <a:rPr lang="en-US" sz="3200" b="0" kern="1400" spc="230" dirty="0">
                <a:solidFill>
                  <a:schemeClr val="tx1"/>
                </a:solidFill>
                <a:latin typeface="Open Sans ExtraBold" panose="020B0906030804020204" pitchFamily="34" charset="0"/>
              </a:rPr>
              <a:t>EXAMPLE DESCRIPTION OF AN EMERGENCY COPING STRATEGY</a:t>
            </a:r>
          </a:p>
        </p:txBody>
      </p:sp>
      <p:sp>
        <p:nvSpPr>
          <p:cNvPr id="10" name="Rectangle 9">
            <a:extLst>
              <a:ext uri="{FF2B5EF4-FFF2-40B4-BE49-F238E27FC236}">
                <a16:creationId xmlns:a16="http://schemas.microsoft.com/office/drawing/2014/main" id="{CB7AA0B8-6693-374D-0CE7-FB52B452DCBC}"/>
              </a:ext>
            </a:extLst>
          </p:cNvPr>
          <p:cNvSpPr/>
          <p:nvPr/>
        </p:nvSpPr>
        <p:spPr>
          <a:xfrm>
            <a:off x="10888907" y="165668"/>
            <a:ext cx="1081609" cy="446714"/>
          </a:xfrm>
          <a:prstGeom prst="rect">
            <a:avLst/>
          </a:prstGeom>
          <a:no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5373285-331B-B856-48C7-71A840F5FCBD}"/>
              </a:ext>
            </a:extLst>
          </p:cNvPr>
          <p:cNvSpPr txBox="1"/>
          <p:nvPr/>
        </p:nvSpPr>
        <p:spPr>
          <a:xfrm>
            <a:off x="10851155" y="235136"/>
            <a:ext cx="1157111" cy="307777"/>
          </a:xfrm>
          <a:prstGeom prst="rect">
            <a:avLst/>
          </a:prstGeom>
          <a:noFill/>
        </p:spPr>
        <p:txBody>
          <a:bodyPr wrap="square" rtlCol="0">
            <a:spAutoFit/>
          </a:bodyPr>
          <a:lstStyle/>
          <a:p>
            <a:pPr algn="ctr"/>
            <a:r>
              <a:rPr lang="en-US" sz="1400" b="1">
                <a:solidFill>
                  <a:srgbClr val="C00000"/>
                </a:solidFill>
              </a:rPr>
              <a:t>Emergency</a:t>
            </a:r>
            <a:endParaRPr lang="en-US" b="1">
              <a:solidFill>
                <a:srgbClr val="C00000"/>
              </a:solidFill>
            </a:endParaRPr>
          </a:p>
        </p:txBody>
      </p:sp>
      <p:graphicFrame>
        <p:nvGraphicFramePr>
          <p:cNvPr id="4" name="Content Placeholder 3">
            <a:extLst>
              <a:ext uri="{FF2B5EF4-FFF2-40B4-BE49-F238E27FC236}">
                <a16:creationId xmlns:a16="http://schemas.microsoft.com/office/drawing/2014/main" id="{5A521623-4A9B-BF45-EF9F-CC1152358744}"/>
              </a:ext>
            </a:extLst>
          </p:cNvPr>
          <p:cNvGraphicFramePr>
            <a:graphicFrameLocks noGrp="1"/>
          </p:cNvGraphicFramePr>
          <p:nvPr>
            <p:ph idx="1"/>
            <p:extLst>
              <p:ext uri="{D42A27DB-BD31-4B8C-83A1-F6EECF244321}">
                <p14:modId xmlns:p14="http://schemas.microsoft.com/office/powerpoint/2010/main" val="980599345"/>
              </p:ext>
            </p:extLst>
          </p:nvPr>
        </p:nvGraphicFramePr>
        <p:xfrm>
          <a:off x="824475" y="2305717"/>
          <a:ext cx="10542587" cy="4342392"/>
        </p:xfrm>
        <a:graphic>
          <a:graphicData uri="http://schemas.openxmlformats.org/drawingml/2006/table">
            <a:tbl>
              <a:tblPr firstRow="1" firstCol="1" bandRow="1"/>
              <a:tblGrid>
                <a:gridCol w="3858587">
                  <a:extLst>
                    <a:ext uri="{9D8B030D-6E8A-4147-A177-3AD203B41FA5}">
                      <a16:colId xmlns:a16="http://schemas.microsoft.com/office/drawing/2014/main" val="3592757116"/>
                    </a:ext>
                  </a:extLst>
                </a:gridCol>
                <a:gridCol w="3649844">
                  <a:extLst>
                    <a:ext uri="{9D8B030D-6E8A-4147-A177-3AD203B41FA5}">
                      <a16:colId xmlns:a16="http://schemas.microsoft.com/office/drawing/2014/main" val="2206734367"/>
                    </a:ext>
                  </a:extLst>
                </a:gridCol>
                <a:gridCol w="3034156">
                  <a:extLst>
                    <a:ext uri="{9D8B030D-6E8A-4147-A177-3AD203B41FA5}">
                      <a16:colId xmlns:a16="http://schemas.microsoft.com/office/drawing/2014/main" val="3305966542"/>
                    </a:ext>
                  </a:extLst>
                </a:gridCol>
              </a:tblGrid>
              <a:tr h="146028">
                <a:tc>
                  <a:txBody>
                    <a:bodyPr/>
                    <a:lstStyle/>
                    <a:p>
                      <a:pPr marL="0" marR="0" algn="l">
                        <a:lnSpc>
                          <a:spcPct val="115000"/>
                        </a:lnSpc>
                        <a:spcBef>
                          <a:spcPts val="0"/>
                        </a:spcBef>
                        <a:spcAft>
                          <a:spcPts val="600"/>
                        </a:spcAft>
                        <a:tabLst>
                          <a:tab pos="3329940" algn="l"/>
                        </a:tabLst>
                      </a:pPr>
                      <a:r>
                        <a:rPr lang="en-GB" sz="900" kern="600">
                          <a:solidFill>
                            <a:srgbClr val="FFFFFF"/>
                          </a:solidFill>
                          <a:effectLst/>
                          <a:latin typeface="Open Sans" panose="020B0606030504020204" pitchFamily="34" charset="0"/>
                          <a:ea typeface="Times New Roman" panose="02020603050405020304" pitchFamily="18" charset="0"/>
                          <a:cs typeface="Open Sans" panose="020B0606030504020204" pitchFamily="34" charset="0"/>
                        </a:rPr>
                        <a:t>Rationale/Use</a:t>
                      </a:r>
                    </a:p>
                    <a:p>
                      <a:pPr marL="0" marR="0" algn="l">
                        <a:lnSpc>
                          <a:spcPct val="115000"/>
                        </a:lnSpc>
                        <a:spcBef>
                          <a:spcPts val="0"/>
                        </a:spcBef>
                        <a:spcAft>
                          <a:spcPts val="600"/>
                        </a:spcAft>
                        <a:tabLst>
                          <a:tab pos="3329940" algn="l"/>
                        </a:tabLst>
                      </a:pPr>
                      <a:endParaRPr lang="en-US" sz="100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solidFill>
                      <a:srgbClr val="003E5E"/>
                    </a:solidFill>
                  </a:tcPr>
                </a:tc>
                <a:tc>
                  <a:txBody>
                    <a:bodyPr/>
                    <a:lstStyle/>
                    <a:p>
                      <a:pPr marL="0" marR="0" algn="l">
                        <a:lnSpc>
                          <a:spcPct val="115000"/>
                        </a:lnSpc>
                        <a:spcBef>
                          <a:spcPts val="0"/>
                        </a:spcBef>
                        <a:spcAft>
                          <a:spcPts val="600"/>
                        </a:spcAft>
                        <a:tabLst>
                          <a:tab pos="3329940" algn="l"/>
                        </a:tabLst>
                      </a:pPr>
                      <a:r>
                        <a:rPr lang="en-GB" sz="900" kern="600">
                          <a:solidFill>
                            <a:srgbClr val="FFFFFF"/>
                          </a:solidFill>
                          <a:effectLst/>
                          <a:latin typeface="Open Sans" panose="020B0606030504020204" pitchFamily="34" charset="0"/>
                          <a:ea typeface="Times New Roman" panose="02020603050405020304" pitchFamily="18" charset="0"/>
                          <a:cs typeface="Open Sans" panose="020B0606030504020204" pitchFamily="34" charset="0"/>
                        </a:rPr>
                        <a:t>What does each response option mean?</a:t>
                      </a:r>
                      <a:endParaRPr lang="en-US" sz="100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solidFill>
                      <a:srgbClr val="003E5E"/>
                    </a:solidFill>
                  </a:tcPr>
                </a:tc>
                <a:tc>
                  <a:txBody>
                    <a:bodyPr/>
                    <a:lstStyle/>
                    <a:p>
                      <a:pPr marL="0" marR="0" algn="l">
                        <a:lnSpc>
                          <a:spcPct val="115000"/>
                        </a:lnSpc>
                        <a:spcBef>
                          <a:spcPts val="0"/>
                        </a:spcBef>
                        <a:spcAft>
                          <a:spcPts val="600"/>
                        </a:spcAft>
                        <a:tabLst>
                          <a:tab pos="3329940" algn="l"/>
                        </a:tabLst>
                      </a:pPr>
                      <a:r>
                        <a:rPr lang="en-GB" sz="900" kern="600">
                          <a:solidFill>
                            <a:srgbClr val="FFFFFF"/>
                          </a:solidFill>
                          <a:effectLst/>
                          <a:latin typeface="Open Sans" panose="020B0606030504020204" pitchFamily="34" charset="0"/>
                          <a:ea typeface="Times New Roman" panose="02020603050405020304" pitchFamily="18" charset="0"/>
                          <a:cs typeface="Open Sans" panose="020B0606030504020204" pitchFamily="34" charset="0"/>
                        </a:rPr>
                        <a:t>Verification examples</a:t>
                      </a:r>
                      <a:endParaRPr lang="en-US" sz="100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solidFill>
                      <a:srgbClr val="003E5E"/>
                    </a:solidFill>
                  </a:tcPr>
                </a:tc>
                <a:extLst>
                  <a:ext uri="{0D108BD9-81ED-4DB2-BD59-A6C34878D82A}">
                    <a16:rowId xmlns:a16="http://schemas.microsoft.com/office/drawing/2014/main" val="4288007536"/>
                  </a:ext>
                </a:extLst>
              </a:tr>
              <a:tr h="1832716">
                <a:tc rowSpan="4">
                  <a:txBody>
                    <a:bodyPr/>
                    <a:lstStyle/>
                    <a:p>
                      <a:pPr marL="0" marR="0" algn="l">
                        <a:lnSpc>
                          <a:spcPct val="115000"/>
                        </a:lnSpc>
                        <a:spcBef>
                          <a:spcPts val="0"/>
                        </a:spcBef>
                        <a:spcAft>
                          <a:spcPts val="600"/>
                        </a:spcAft>
                        <a:tabLst>
                          <a:tab pos="3329940" algn="l"/>
                        </a:tabLst>
                      </a:pPr>
                      <a:r>
                        <a:rPr lang="en-GB" sz="800" kern="600">
                          <a:solidFill>
                            <a:srgbClr val="000000"/>
                          </a:solidFill>
                          <a:effectLst/>
                          <a:latin typeface="Open Sans" panose="020B0606030504020204" pitchFamily="34" charset="0"/>
                          <a:ea typeface="MS Mincho" panose="02020609040205080304" pitchFamily="49" charset="-128"/>
                          <a:cs typeface="Open Sans" panose="020B0606030504020204" pitchFamily="34" charset="0"/>
                        </a:rPr>
                        <a:t>Rationale:  </a:t>
                      </a:r>
                      <a:r>
                        <a:rPr lang="en-GB" sz="800" kern="60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This coping strategy is referring to income-generating activities that are high risk or socially degrading - thus, leading to loss of human dignity and posing protection risks to involved household members.</a:t>
                      </a:r>
                      <a:endParaRPr lang="en-US" sz="800" kern="600">
                        <a:solidFill>
                          <a:schemeClr val="tx1"/>
                        </a:solidFill>
                        <a:effectLst/>
                        <a:latin typeface="Open Sans" panose="020B0606030504020204" pitchFamily="34" charset="0"/>
                        <a:ea typeface="MS Mincho" panose="02020609040205080304" pitchFamily="49" charset="-128"/>
                        <a:cs typeface="Open Sans" panose="020B0606030504020204" pitchFamily="34" charset="0"/>
                      </a:endParaRPr>
                    </a:p>
                    <a:p>
                      <a:pPr marL="0" marR="0" algn="l">
                        <a:lnSpc>
                          <a:spcPct val="115000"/>
                        </a:lnSpc>
                        <a:spcBef>
                          <a:spcPts val="0"/>
                        </a:spcBef>
                        <a:spcAft>
                          <a:spcPts val="600"/>
                        </a:spcAft>
                        <a:tabLst>
                          <a:tab pos="3329940" algn="l"/>
                        </a:tabLst>
                      </a:pPr>
                      <a:r>
                        <a:rPr lang="en-US" sz="800" kern="600">
                          <a:solidFill>
                            <a:srgbClr val="000000"/>
                          </a:solidFill>
                          <a:effectLst/>
                          <a:latin typeface="Open Sans" panose="020B0606030504020204" pitchFamily="34" charset="0"/>
                          <a:ea typeface="Times New Roman" panose="02020603050405020304" pitchFamily="18" charset="0"/>
                          <a:cs typeface="Open Sans" panose="020B0606030504020204" pitchFamily="34" charset="0"/>
                        </a:rPr>
                        <a:t>Lookouts and use:</a:t>
                      </a:r>
                      <a:r>
                        <a:rPr lang="en-US" sz="800" kern="600">
                          <a:effectLst/>
                          <a:latin typeface="Open Sans" panose="020B0606030504020204" pitchFamily="34" charset="0"/>
                          <a:ea typeface="MS Mincho" panose="02020609040205080304" pitchFamily="49" charset="-128"/>
                          <a:cs typeface="Open Sans" panose="020B0606030504020204" pitchFamily="34" charset="0"/>
                        </a:rPr>
                        <a:t> </a:t>
                      </a:r>
                      <a:r>
                        <a:rPr lang="en-GB" sz="800" kern="600">
                          <a:effectLst/>
                          <a:latin typeface="Open Sans" panose="020B0606030504020204" pitchFamily="34" charset="0"/>
                          <a:ea typeface="MS Mincho" panose="02020609040205080304" pitchFamily="49" charset="-128"/>
                          <a:cs typeface="Open Sans" panose="020B0606030504020204" pitchFamily="34" charset="0"/>
                        </a:rPr>
                        <a:t>Need to emphasise the reasons for engaging in illegal activities: often it could be financially rewarding (e.g., smuggling, selling drugs) and people do it because of that, not because they are desperate or in need of food and/or other essential goods and services. Avoid using this strategy in contexts where households would be fearful of reporting such activities. </a:t>
                      </a:r>
                      <a:endParaRPr lang="en-US" sz="1000">
                        <a:effectLst/>
                        <a:latin typeface="Open Sans" panose="020B0606030504020204" pitchFamily="34" charset="0"/>
                        <a:ea typeface="MS Mincho" panose="02020609040205080304" pitchFamily="49" charset="-128"/>
                        <a:cs typeface="Arial" panose="020B0604020202020204" pitchFamily="34" charset="0"/>
                      </a:endParaRPr>
                    </a:p>
                    <a:p>
                      <a:pPr marL="0" marR="0" algn="l">
                        <a:lnSpc>
                          <a:spcPct val="115000"/>
                        </a:lnSpc>
                        <a:spcBef>
                          <a:spcPts val="0"/>
                        </a:spcBef>
                        <a:spcAft>
                          <a:spcPts val="600"/>
                        </a:spcAft>
                        <a:tabLst>
                          <a:tab pos="3329940" algn="l"/>
                        </a:tabLst>
                      </a:pPr>
                      <a:r>
                        <a:rPr lang="en-GB" sz="800" kern="600">
                          <a:effectLst/>
                          <a:latin typeface="Open Sans" panose="020B0606030504020204" pitchFamily="34" charset="0"/>
                          <a:ea typeface="MS Mincho" panose="02020609040205080304" pitchFamily="49" charset="-128"/>
                          <a:cs typeface="Open Sans" panose="020B0606030504020204" pitchFamily="34" charset="0"/>
                        </a:rPr>
                        <a:t>Some activities are illegal by law, but they are still considered normal activities such as charcoal production, or refugees who are by law not allowed to work outside camps. Given that these activities are regularly accepted, they would not be qualified as an emergency strategy.</a:t>
                      </a:r>
                      <a:endParaRPr lang="en-US" sz="1000">
                        <a:effectLst/>
                        <a:latin typeface="Open Sans" panose="020B0606030504020204" pitchFamily="34" charset="0"/>
                        <a:ea typeface="MS Mincho" panose="02020609040205080304" pitchFamily="49" charset="-128"/>
                        <a:cs typeface="Arial" panose="020B0604020202020204" pitchFamily="34" charset="0"/>
                      </a:endParaRPr>
                    </a:p>
                    <a:p>
                      <a:pPr marL="0" marR="0" algn="l">
                        <a:lnSpc>
                          <a:spcPct val="115000"/>
                        </a:lnSpc>
                        <a:spcBef>
                          <a:spcPts val="0"/>
                        </a:spcBef>
                        <a:spcAft>
                          <a:spcPts val="600"/>
                        </a:spcAft>
                      </a:pPr>
                      <a:r>
                        <a:rPr lang="en-US" sz="800" kern="1200">
                          <a:solidFill>
                            <a:srgbClr val="333333"/>
                          </a:solidFill>
                          <a:effectLst/>
                          <a:latin typeface="Segoe UI" panose="020B0502040204020203" pitchFamily="34" charset="0"/>
                          <a:ea typeface="MS Mincho" panose="02020609040205080304" pitchFamily="49" charset="-128"/>
                          <a:cs typeface="Arial" panose="020B0604020202020204" pitchFamily="34" charset="0"/>
                        </a:rPr>
                        <a:t>Severity: </a:t>
                      </a:r>
                      <a:r>
                        <a:rPr lang="en-GB" sz="800" kern="600">
                          <a:effectLst/>
                          <a:latin typeface="Open Sans" panose="020B0606030504020204" pitchFamily="34" charset="0"/>
                          <a:ea typeface="MS Mincho" panose="02020609040205080304" pitchFamily="49" charset="-128"/>
                          <a:cs typeface="Open Sans" panose="020B0606030504020204" pitchFamily="34" charset="0"/>
                        </a:rPr>
                        <a:t>The severity of this strategy is almost always ‘emergency’. </a:t>
                      </a:r>
                      <a:endParaRPr lang="en-US" sz="100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tc>
                  <a:txBody>
                    <a:bodyPr/>
                    <a:lstStyle/>
                    <a:p>
                      <a:pPr marL="0" marR="0" algn="l">
                        <a:lnSpc>
                          <a:spcPct val="115000"/>
                        </a:lnSpc>
                        <a:spcBef>
                          <a:spcPts val="0"/>
                        </a:spcBef>
                        <a:spcAft>
                          <a:spcPts val="600"/>
                        </a:spcAft>
                      </a:pPr>
                      <a:r>
                        <a:rPr lang="en-GB" sz="800" kern="600">
                          <a:effectLst/>
                          <a:latin typeface="Open Sans" panose="020B0606030504020204" pitchFamily="34" charset="0"/>
                          <a:ea typeface="MS Mincho" panose="02020609040205080304" pitchFamily="49" charset="-128"/>
                          <a:cs typeface="Open Sans" panose="020B0606030504020204" pitchFamily="34" charset="0"/>
                        </a:rPr>
                        <a:t>No, there was no need to engage in socially degrading, high-risk, exploitive or life-threatening jobs or income-generating activities because the household did not face a lack of resources to access essential needs or had applied another livelihood coping strategy.</a:t>
                      </a:r>
                      <a:endParaRPr lang="en-US" sz="100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tc>
                  <a:txBody>
                    <a:bodyPr/>
                    <a:lstStyle/>
                    <a:p>
                      <a:pPr marL="0" marR="0" algn="l">
                        <a:lnSpc>
                          <a:spcPct val="115000"/>
                        </a:lnSpc>
                        <a:spcBef>
                          <a:spcPts val="0"/>
                        </a:spcBef>
                        <a:spcAft>
                          <a:spcPts val="600"/>
                        </a:spcAft>
                        <a:tabLst>
                          <a:tab pos="3329940" algn="l"/>
                        </a:tabLst>
                      </a:pPr>
                      <a:r>
                        <a:rPr lang="en-GB" sz="800" kern="600">
                          <a:solidFill>
                            <a:srgbClr val="FFFFFF"/>
                          </a:solidFill>
                          <a:effectLst/>
                          <a:highlight>
                            <a:srgbClr val="008B8B"/>
                          </a:highlight>
                          <a:latin typeface="Open Sans" panose="020B0606030504020204" pitchFamily="34" charset="0"/>
                          <a:ea typeface="MS Mincho" panose="02020609040205080304" pitchFamily="49" charset="-128"/>
                          <a:cs typeface="Open Sans" panose="020B0606030504020204" pitchFamily="34" charset="0"/>
                        </a:rPr>
                        <a:t>Probing is needed to ensure the selection of the most appropriate response. </a:t>
                      </a:r>
                      <a:endParaRPr lang="en-US" sz="1000">
                        <a:effectLst/>
                        <a:latin typeface="Open Sans" panose="020B0606030504020204" pitchFamily="34" charset="0"/>
                        <a:ea typeface="MS Mincho" panose="02020609040205080304" pitchFamily="49" charset="-128"/>
                        <a:cs typeface="Arial" panose="020B0604020202020204" pitchFamily="34" charset="0"/>
                      </a:endParaRPr>
                    </a:p>
                    <a:p>
                      <a:pPr marL="0" marR="0" algn="l">
                        <a:lnSpc>
                          <a:spcPct val="115000"/>
                        </a:lnSpc>
                        <a:spcBef>
                          <a:spcPts val="0"/>
                        </a:spcBef>
                        <a:spcAft>
                          <a:spcPts val="600"/>
                        </a:spcAft>
                        <a:tabLst>
                          <a:tab pos="3329940" algn="l"/>
                        </a:tabLst>
                      </a:pPr>
                      <a:r>
                        <a:rPr lang="en-GB" sz="800" kern="600">
                          <a:effectLst/>
                          <a:latin typeface="Open Sans" panose="020B0606030504020204" pitchFamily="34" charset="0"/>
                          <a:ea typeface="MS Mincho" panose="02020609040205080304" pitchFamily="49" charset="-128"/>
                          <a:cs typeface="Open Sans" panose="020B0606030504020204" pitchFamily="34" charset="0"/>
                        </a:rPr>
                        <a:t>Probing should be context-specific and refer to commonly used socially degrading, risky or exploitative activities. For example, if smuggling is a common activity for vulnerable households, then probing should focus on this, among others. Different terms can be used to describe these activities to soften the language. For example, smuggling can be rephrased as crossing the border with unregistered goods. Another example: joining armed groups could be reformulated as participating in groups to protect their families/communities.</a:t>
                      </a:r>
                      <a:endParaRPr lang="en-US" sz="100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extLst>
                  <a:ext uri="{0D108BD9-81ED-4DB2-BD59-A6C34878D82A}">
                    <a16:rowId xmlns:a16="http://schemas.microsoft.com/office/drawing/2014/main" val="3685380965"/>
                  </a:ext>
                </a:extLst>
              </a:tr>
              <a:tr h="507739">
                <a:tc vMerge="1">
                  <a:txBody>
                    <a:bodyPr/>
                    <a:lstStyle/>
                    <a:p>
                      <a:pPr rtl="1"/>
                      <a:endParaRPr lang="ar-SY"/>
                    </a:p>
                  </a:txBody>
                  <a:tcPr/>
                </a:tc>
                <a:tc>
                  <a:txBody>
                    <a:bodyPr/>
                    <a:lstStyle/>
                    <a:p>
                      <a:pPr marL="0" marR="0" algn="l">
                        <a:lnSpc>
                          <a:spcPct val="115000"/>
                        </a:lnSpc>
                        <a:spcBef>
                          <a:spcPts val="0"/>
                        </a:spcBef>
                        <a:spcAft>
                          <a:spcPts val="600"/>
                        </a:spcAft>
                        <a:tabLst>
                          <a:tab pos="3329940" algn="l"/>
                        </a:tabLst>
                      </a:pPr>
                      <a:r>
                        <a:rPr lang="en-GB" sz="800" kern="600">
                          <a:effectLst/>
                          <a:latin typeface="Open Sans" panose="020B0606030504020204" pitchFamily="34" charset="0"/>
                          <a:ea typeface="MS Mincho" panose="02020609040205080304" pitchFamily="49" charset="-128"/>
                          <a:cs typeface="Open Sans" panose="020B0606030504020204" pitchFamily="34" charset="0"/>
                        </a:rPr>
                        <a:t>Yes, the household needed to engage in socially degrading, high-risk, exploitive or life-threatening jobs or income-generating activities in the last 30 days due to a lack of resources to access essential needs.</a:t>
                      </a:r>
                      <a:endParaRPr lang="en-US" sz="100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tc>
                  <a:txBody>
                    <a:bodyPr/>
                    <a:lstStyle/>
                    <a:p>
                      <a:pPr marL="0" marR="0" algn="l">
                        <a:lnSpc>
                          <a:spcPct val="115000"/>
                        </a:lnSpc>
                        <a:spcBef>
                          <a:spcPts val="0"/>
                        </a:spcBef>
                        <a:spcAft>
                          <a:spcPts val="600"/>
                        </a:spcAft>
                        <a:tabLst>
                          <a:tab pos="3329940" algn="l"/>
                        </a:tabLst>
                      </a:pPr>
                      <a:r>
                        <a:rPr lang="en-GB" sz="800" kern="600">
                          <a:effectLst/>
                          <a:latin typeface="Open Sans" panose="020B0606030504020204" pitchFamily="34" charset="0"/>
                          <a:ea typeface="MS Mincho" panose="02020609040205080304" pitchFamily="49" charset="-128"/>
                          <a:cs typeface="Open Sans" panose="020B0606030504020204" pitchFamily="34" charset="0"/>
                        </a:rPr>
                        <a:t>Ensure that this strategy was applied due to a lack of resources to access essential needs. </a:t>
                      </a:r>
                      <a:endParaRPr lang="en-US" sz="1000">
                        <a:effectLst/>
                        <a:latin typeface="Open Sans" panose="020B0606030504020204" pitchFamily="34" charset="0"/>
                        <a:ea typeface="MS Mincho" panose="02020609040205080304" pitchFamily="49" charset="-128"/>
                        <a:cs typeface="Arial" panose="020B0604020202020204" pitchFamily="34" charset="0"/>
                      </a:endParaRPr>
                    </a:p>
                    <a:p>
                      <a:pPr marL="0" marR="0" algn="l">
                        <a:lnSpc>
                          <a:spcPct val="115000"/>
                        </a:lnSpc>
                        <a:spcBef>
                          <a:spcPts val="0"/>
                        </a:spcBef>
                        <a:spcAft>
                          <a:spcPts val="600"/>
                        </a:spcAft>
                        <a:tabLst>
                          <a:tab pos="3329940" algn="l"/>
                        </a:tabLst>
                      </a:pPr>
                      <a:r>
                        <a:rPr lang="en-GB" sz="800" kern="600">
                          <a:effectLst/>
                          <a:latin typeface="Open Sans" panose="020B0606030504020204" pitchFamily="34" charset="0"/>
                          <a:ea typeface="MS Mincho" panose="02020609040205080304" pitchFamily="49" charset="-128"/>
                          <a:cs typeface="Open Sans" panose="020B0606030504020204" pitchFamily="34" charset="0"/>
                        </a:rPr>
                        <a:t> </a:t>
                      </a:r>
                      <a:endParaRPr lang="en-US" sz="100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extLst>
                  <a:ext uri="{0D108BD9-81ED-4DB2-BD59-A6C34878D82A}">
                    <a16:rowId xmlns:a16="http://schemas.microsoft.com/office/drawing/2014/main" val="1892073228"/>
                  </a:ext>
                </a:extLst>
              </a:tr>
              <a:tr h="579655">
                <a:tc vMerge="1">
                  <a:txBody>
                    <a:bodyPr/>
                    <a:lstStyle/>
                    <a:p>
                      <a:pPr rtl="1"/>
                      <a:endParaRPr lang="ar-SY"/>
                    </a:p>
                  </a:txBody>
                  <a:tcPr/>
                </a:tc>
                <a:tc>
                  <a:txBody>
                    <a:bodyPr/>
                    <a:lstStyle/>
                    <a:p>
                      <a:pPr marL="0" marR="0" algn="l">
                        <a:lnSpc>
                          <a:spcPct val="115000"/>
                        </a:lnSpc>
                        <a:spcBef>
                          <a:spcPts val="0"/>
                        </a:spcBef>
                        <a:spcAft>
                          <a:spcPts val="600"/>
                        </a:spcAft>
                      </a:pPr>
                      <a:r>
                        <a:rPr lang="en-GB" sz="800" kern="600">
                          <a:effectLst/>
                          <a:latin typeface="Open Sans" panose="020B0606030504020204" pitchFamily="34" charset="0"/>
                          <a:ea typeface="MS Mincho" panose="02020609040205080304" pitchFamily="49" charset="-128"/>
                          <a:cs typeface="Open Sans" panose="020B0606030504020204" pitchFamily="34" charset="0"/>
                        </a:rPr>
                        <a:t>No, because the household has already engaged in socially degrading, high-risk, exploitive or life-threatening jobs or income-generating activities within the last 12 months and this strategy has been exhausted as continuation would have more severe consequences.</a:t>
                      </a:r>
                      <a:endParaRPr lang="en-US" sz="100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tc>
                  <a:txBody>
                    <a:bodyPr/>
                    <a:lstStyle/>
                    <a:p>
                      <a:pPr marL="0" marR="0" algn="l">
                        <a:lnSpc>
                          <a:spcPct val="115000"/>
                        </a:lnSpc>
                        <a:spcBef>
                          <a:spcPts val="0"/>
                        </a:spcBef>
                        <a:spcAft>
                          <a:spcPts val="600"/>
                        </a:spcAft>
                        <a:tabLst>
                          <a:tab pos="3329940" algn="l"/>
                        </a:tabLst>
                      </a:pPr>
                      <a:r>
                        <a:rPr lang="en-GB" sz="800" kern="600">
                          <a:effectLst/>
                          <a:latin typeface="Open Sans" panose="020B0606030504020204" pitchFamily="34" charset="0"/>
                          <a:ea typeface="MS Mincho" panose="02020609040205080304" pitchFamily="49" charset="-128"/>
                          <a:cs typeface="Open Sans" panose="020B0606030504020204" pitchFamily="34" charset="0"/>
                        </a:rPr>
                        <a:t> </a:t>
                      </a:r>
                      <a:endParaRPr lang="en-US" sz="100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extLst>
                  <a:ext uri="{0D108BD9-81ED-4DB2-BD59-A6C34878D82A}">
                    <a16:rowId xmlns:a16="http://schemas.microsoft.com/office/drawing/2014/main" val="861540411"/>
                  </a:ext>
                </a:extLst>
              </a:tr>
              <a:tr h="1024137">
                <a:tc vMerge="1">
                  <a:txBody>
                    <a:bodyPr/>
                    <a:lstStyle/>
                    <a:p>
                      <a:pPr rtl="1"/>
                      <a:endParaRPr lang="ar-SY"/>
                    </a:p>
                  </a:txBody>
                  <a:tcPr/>
                </a:tc>
                <a:tc>
                  <a:txBody>
                    <a:bodyPr/>
                    <a:lstStyle/>
                    <a:p>
                      <a:pPr marL="0" marR="0" algn="l">
                        <a:lnSpc>
                          <a:spcPct val="115000"/>
                        </a:lnSpc>
                        <a:spcBef>
                          <a:spcPts val="0"/>
                        </a:spcBef>
                        <a:spcAft>
                          <a:spcPts val="600"/>
                        </a:spcAft>
                        <a:tabLst>
                          <a:tab pos="3329940" algn="l"/>
                        </a:tabLst>
                      </a:pPr>
                      <a:r>
                        <a:rPr lang="en-GB" sz="800" kern="600">
                          <a:solidFill>
                            <a:srgbClr val="DC480E"/>
                          </a:solidFill>
                          <a:effectLst/>
                          <a:latin typeface="Open Sans" panose="020B0606030504020204" pitchFamily="34" charset="0"/>
                          <a:ea typeface="MS Mincho" panose="02020609040205080304" pitchFamily="49" charset="-128"/>
                          <a:cs typeface="Open Sans" panose="020B0606030504020204" pitchFamily="34" charset="0"/>
                        </a:rPr>
                        <a:t>This response option does not apply to this specific strategy.</a:t>
                      </a:r>
                      <a:endParaRPr lang="en-US" sz="100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tc>
                  <a:txBody>
                    <a:bodyPr/>
                    <a:lstStyle/>
                    <a:p>
                      <a:pPr marL="0" marR="0" algn="l">
                        <a:spcBef>
                          <a:spcPts val="0"/>
                        </a:spcBef>
                        <a:spcAft>
                          <a:spcPts val="0"/>
                        </a:spcAft>
                      </a:pPr>
                      <a:r>
                        <a:rPr lang="en-GB" sz="800" kern="60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‘Not applicable' is not an option for this question because technically it could be applicable to all households if they are truly in need. </a:t>
                      </a:r>
                      <a:endParaRPr lang="en-US" sz="800" kern="600">
                        <a:solidFill>
                          <a:schemeClr val="tx1"/>
                        </a:solidFill>
                        <a:effectLst/>
                        <a:latin typeface="Open Sans" panose="020B0606030504020204" pitchFamily="34" charset="0"/>
                        <a:ea typeface="MS Mincho" panose="02020609040205080304" pitchFamily="49" charset="-128"/>
                        <a:cs typeface="Open Sans" panose="020B0606030504020204" pitchFamily="34" charset="0"/>
                      </a:endParaRPr>
                    </a:p>
                    <a:p>
                      <a:pPr marL="0" marR="0" algn="l">
                        <a:spcBef>
                          <a:spcPts val="0"/>
                        </a:spcBef>
                        <a:spcAft>
                          <a:spcPts val="0"/>
                        </a:spcAft>
                      </a:pPr>
                      <a:r>
                        <a:rPr lang="en-GB" sz="800" kern="60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While households that apply this strategy might have concerns about responding to this question, it is necessary to ask in order to understand if they have reached a level of emergency and have employed such a strategy.</a:t>
                      </a:r>
                      <a:endParaRPr lang="en-US" sz="800" kern="600">
                        <a:solidFill>
                          <a:schemeClr val="tx1"/>
                        </a:solidFill>
                        <a:effectLst/>
                        <a:latin typeface="Open Sans" panose="020B0606030504020204" pitchFamily="34" charset="0"/>
                        <a:ea typeface="MS Mincho" panose="02020609040205080304" pitchFamily="49" charset="-128"/>
                        <a:cs typeface="Open Sans" panose="020B0606030504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extLst>
                  <a:ext uri="{0D108BD9-81ED-4DB2-BD59-A6C34878D82A}">
                    <a16:rowId xmlns:a16="http://schemas.microsoft.com/office/drawing/2014/main" val="213664701"/>
                  </a:ext>
                </a:extLst>
              </a:tr>
            </a:tbl>
          </a:graphicData>
        </a:graphic>
      </p:graphicFrame>
      <p:sp>
        <p:nvSpPr>
          <p:cNvPr id="6" name="Rectangle 5">
            <a:extLst>
              <a:ext uri="{FF2B5EF4-FFF2-40B4-BE49-F238E27FC236}">
                <a16:creationId xmlns:a16="http://schemas.microsoft.com/office/drawing/2014/main" id="{DE3236C5-6C7D-95B2-C8AA-CB83C36AA7F9}"/>
              </a:ext>
            </a:extLst>
          </p:cNvPr>
          <p:cNvSpPr/>
          <p:nvPr/>
        </p:nvSpPr>
        <p:spPr>
          <a:xfrm>
            <a:off x="4709160" y="5573590"/>
            <a:ext cx="6720550" cy="1098958"/>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8460757D-989C-2C6C-2986-4F9B66B6AF2E}"/>
              </a:ext>
            </a:extLst>
          </p:cNvPr>
          <p:cNvSpPr/>
          <p:nvPr/>
        </p:nvSpPr>
        <p:spPr>
          <a:xfrm>
            <a:off x="8343900" y="2696734"/>
            <a:ext cx="3085810" cy="1820182"/>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53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0374A6-1831-8CF6-DFB5-FB044A14BA0C}"/>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ACF397CD-0BB8-3B7D-6DFC-9D295DD871E3}"/>
              </a:ext>
            </a:extLst>
          </p:cNvPr>
          <p:cNvSpPr>
            <a:spLocks noGrp="1"/>
          </p:cNvSpPr>
          <p:nvPr>
            <p:ph type="title"/>
          </p:nvPr>
        </p:nvSpPr>
        <p:spPr>
          <a:xfrm>
            <a:off x="717181" y="367422"/>
            <a:ext cx="11052002" cy="662558"/>
          </a:xfrm>
        </p:spPr>
        <p:txBody>
          <a:bodyPr anchor="t" anchorCtr="0"/>
          <a:lstStyle/>
          <a:p>
            <a:pPr algn="l"/>
            <a:r>
              <a:rPr lang="en-US" sz="3300" b="0" kern="1400" spc="230" dirty="0">
                <a:solidFill>
                  <a:schemeClr val="tx1"/>
                </a:solidFill>
                <a:latin typeface="Open Sans ExtraBold" panose="020B0906030804020204" pitchFamily="34" charset="0"/>
              </a:rPr>
              <a:t>Crosscheck the information in the LCS with the information in the rest of the sections.</a:t>
            </a:r>
            <a:endParaRPr lang="en-GB" sz="3300" b="0" kern="1400" spc="230" dirty="0">
              <a:solidFill>
                <a:schemeClr val="tx1"/>
              </a:solidFill>
              <a:latin typeface="Open Sans ExtraBold" panose="020B0906030804020204" pitchFamily="34" charset="0"/>
            </a:endParaRPr>
          </a:p>
        </p:txBody>
      </p:sp>
      <p:sp>
        <p:nvSpPr>
          <p:cNvPr id="5" name="TextBox 4">
            <a:extLst>
              <a:ext uri="{FF2B5EF4-FFF2-40B4-BE49-F238E27FC236}">
                <a16:creationId xmlns:a16="http://schemas.microsoft.com/office/drawing/2014/main" id="{2B380CD5-0927-83DD-5A96-689A5BC00657}"/>
              </a:ext>
            </a:extLst>
          </p:cNvPr>
          <p:cNvSpPr txBox="1"/>
          <p:nvPr/>
        </p:nvSpPr>
        <p:spPr>
          <a:xfrm>
            <a:off x="1240221" y="1626954"/>
            <a:ext cx="9655401" cy="37548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700" b="1" dirty="0">
                <a:latin typeface="Open Sans"/>
              </a:rPr>
              <a:t>Inconsistencies between household demographic information and coping strategies: </a:t>
            </a:r>
            <a:r>
              <a:rPr lang="en-US" sz="1700" dirty="0">
                <a:latin typeface="Open Sans"/>
              </a:rPr>
              <a:t>If the household reports not having children, coping strategies related to children, such as pulling children out of school, transferring children to a less expensive school, child marriage, and child labor, should be marked as "Not Applicable." However, it is possible that family members mentioned in the coping strategies related to children were not counted in the demographics section if they had already left due to migration, marriage, or being sent to live elsewhere.</a:t>
            </a:r>
          </a:p>
          <a:p>
            <a:endParaRPr lang="en-US" sz="1700" b="1" dirty="0">
              <a:latin typeface="Open Sans"/>
            </a:endParaRPr>
          </a:p>
          <a:p>
            <a:r>
              <a:rPr lang="en-US" sz="1700" b="1" dirty="0">
                <a:latin typeface="Open Sans"/>
              </a:rPr>
              <a:t>Inconsistencies between assets and coping strategies: </a:t>
            </a:r>
            <a:r>
              <a:rPr lang="en-US" sz="1700" dirty="0">
                <a:latin typeface="Open Sans"/>
              </a:rPr>
              <a:t>If the household reports currently owning assets such as household items or electrical appliances, or means of transportation, then coping strategies related to domestic and productive assets cannot be recorded as exhausted. Also, if the household reports relying on coping strategies specific to rural areas, such as selling animals, there should be some consistency in the ownership of agricultural assets.</a:t>
            </a:r>
            <a:endParaRPr lang="en-GB" sz="1700" i="1" dirty="0">
              <a:latin typeface="Open Sans"/>
              <a:ea typeface="Open Sans"/>
              <a:cs typeface="Open Sans"/>
            </a:endParaRPr>
          </a:p>
        </p:txBody>
      </p:sp>
      <p:pic>
        <p:nvPicPr>
          <p:cNvPr id="6" name="Graphic 2" descr="Warning with solid fill">
            <a:extLst>
              <a:ext uri="{FF2B5EF4-FFF2-40B4-BE49-F238E27FC236}">
                <a16:creationId xmlns:a16="http://schemas.microsoft.com/office/drawing/2014/main" id="{FC5BB6AA-E662-0EE3-A2AC-B772EC6B0DF4}"/>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090854" y="1770900"/>
            <a:ext cx="528754" cy="547340"/>
          </a:xfrm>
          <a:prstGeom prst="rect">
            <a:avLst/>
          </a:prstGeom>
        </p:spPr>
      </p:pic>
      <p:pic>
        <p:nvPicPr>
          <p:cNvPr id="7" name="Graphic 2" descr="Warning with solid fill">
            <a:extLst>
              <a:ext uri="{FF2B5EF4-FFF2-40B4-BE49-F238E27FC236}">
                <a16:creationId xmlns:a16="http://schemas.microsoft.com/office/drawing/2014/main" id="{A2B62F41-06FA-F4E7-B490-32E9F12F3064}"/>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066790" y="3992421"/>
            <a:ext cx="528754" cy="547340"/>
          </a:xfrm>
          <a:prstGeom prst="rect">
            <a:avLst/>
          </a:prstGeom>
        </p:spPr>
      </p:pic>
      <p:sp>
        <p:nvSpPr>
          <p:cNvPr id="2" name="Speech Bubble: Oval 1">
            <a:extLst>
              <a:ext uri="{FF2B5EF4-FFF2-40B4-BE49-F238E27FC236}">
                <a16:creationId xmlns:a16="http://schemas.microsoft.com/office/drawing/2014/main" id="{92B43102-0B19-EF8D-B4F8-07D8AAC6E335}"/>
              </a:ext>
            </a:extLst>
          </p:cNvPr>
          <p:cNvSpPr/>
          <p:nvPr/>
        </p:nvSpPr>
        <p:spPr>
          <a:xfrm>
            <a:off x="9108179" y="5071152"/>
            <a:ext cx="2487366" cy="1522154"/>
          </a:xfrm>
          <a:prstGeom prst="wedgeEllipseCallout">
            <a:avLst>
              <a:gd name="adj1" fmla="val -103823"/>
              <a:gd name="adj2" fmla="val 32568"/>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dirty="0">
                <a:solidFill>
                  <a:srgbClr val="FFFFFF"/>
                </a:solidFill>
                <a:latin typeface="Open Sans" panose="020B0606030504020204" pitchFamily="34" charset="0"/>
                <a:ea typeface="Open Sans" panose="020B0606030504020204" pitchFamily="34" charset="0"/>
                <a:cs typeface="Open Sans" panose="020B0606030504020204" pitchFamily="34" charset="0"/>
              </a:rPr>
              <a:t>Researchers should use observation and visual signals  to probe and verify the responses.</a:t>
            </a:r>
            <a:endParaRPr lang="en-US" sz="1400" b="1"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01122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nSpc>
                <a:spcPts val="3920"/>
              </a:lnSpc>
            </a:pPr>
            <a:r>
              <a:rPr lang="it-IT" b="0" kern="1400" spc="230" dirty="0">
                <a:solidFill>
                  <a:srgbClr val="FFFFFE"/>
                </a:solidFill>
                <a:latin typeface="Open Sans ExtraBold" panose="020B0906030804020204" pitchFamily="34" charset="0"/>
                <a:ea typeface="Open Sans Extrabold" panose="020B0606030504020204" pitchFamily="34" charset="0"/>
                <a:cs typeface="Open Sans Extrabold" panose="020B0606030504020204" pitchFamily="34" charset="0"/>
              </a:rPr>
              <a:t>Module Design</a:t>
            </a:r>
            <a:endParaRPr lang="en-GB" b="0" kern="1400" spc="230" dirty="0">
              <a:solidFill>
                <a:srgbClr val="FFFFFE"/>
              </a:solidFill>
              <a:latin typeface="Open Sans ExtraBold" panose="020B0906030804020204" pitchFamily="34"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1158036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62882-FA6B-40D4-B72A-285E1CC5F710}"/>
              </a:ext>
            </a:extLst>
          </p:cNvPr>
          <p:cNvSpPr>
            <a:spLocks noGrp="1"/>
          </p:cNvSpPr>
          <p:nvPr>
            <p:ph type="title"/>
          </p:nvPr>
        </p:nvSpPr>
        <p:spPr>
          <a:xfrm>
            <a:off x="846311" y="580980"/>
            <a:ext cx="10542124" cy="1152000"/>
          </a:xfrm>
        </p:spPr>
        <p:txBody>
          <a:bodyPr/>
          <a:lstStyle/>
          <a:p>
            <a:r>
              <a:rPr lang="en-US" sz="3600" b="0" kern="1400" spc="230" dirty="0">
                <a:solidFill>
                  <a:schemeClr val="tx1"/>
                </a:solidFill>
                <a:latin typeface="Open Sans ExtraBold" panose="020B0906030804020204" pitchFamily="34" charset="0"/>
              </a:rPr>
              <a:t>LCS-EN: Module design </a:t>
            </a:r>
          </a:p>
        </p:txBody>
      </p:sp>
      <p:sp>
        <p:nvSpPr>
          <p:cNvPr id="3" name="Content Placeholder 2">
            <a:extLst>
              <a:ext uri="{FF2B5EF4-FFF2-40B4-BE49-F238E27FC236}">
                <a16:creationId xmlns:a16="http://schemas.microsoft.com/office/drawing/2014/main" id="{A58ED615-C330-45A0-8266-3D07719A059B}"/>
              </a:ext>
            </a:extLst>
          </p:cNvPr>
          <p:cNvSpPr>
            <a:spLocks noGrp="1"/>
          </p:cNvSpPr>
          <p:nvPr>
            <p:ph idx="1"/>
          </p:nvPr>
        </p:nvSpPr>
        <p:spPr>
          <a:xfrm>
            <a:off x="846311" y="1816870"/>
            <a:ext cx="10542124" cy="4100053"/>
          </a:xfrm>
        </p:spPr>
        <p:txBody>
          <a:bodyPr vert="horz" lIns="91440" tIns="45720" rIns="91440" bIns="45720" rtlCol="0" anchor="t">
            <a:noAutofit/>
          </a:bodyPr>
          <a:lstStyle/>
          <a:p>
            <a:pPr>
              <a:buFont typeface="Wingdings" panose="05000000000000000000" pitchFamily="2" charset="2"/>
              <a:buChar char="v"/>
            </a:pPr>
            <a:r>
              <a:rPr lang="en-US" sz="2200" spc="60" dirty="0">
                <a:latin typeface="Open Sans"/>
                <a:ea typeface="Open Sans"/>
                <a:cs typeface="Open Sans"/>
              </a:rPr>
              <a:t>When designing your questionnaire, including the LCS-EN module, please refer to the Survey Designer as it offers the WFP’s standard modules in </a:t>
            </a:r>
            <a:r>
              <a:rPr lang="en-US" sz="2200" spc="60" dirty="0" err="1">
                <a:latin typeface="Open Sans"/>
                <a:ea typeface="Open Sans"/>
                <a:cs typeface="Open Sans"/>
              </a:rPr>
              <a:t>XLSform</a:t>
            </a:r>
            <a:r>
              <a:rPr lang="en-US" sz="2200" spc="60" dirty="0">
                <a:latin typeface="Open Sans"/>
                <a:ea typeface="Open Sans"/>
                <a:cs typeface="Open Sans"/>
              </a:rPr>
              <a:t> and Word formats.</a:t>
            </a:r>
          </a:p>
          <a:p>
            <a:pPr>
              <a:buFont typeface="Wingdings" panose="05000000000000000000" pitchFamily="2" charset="2"/>
              <a:buChar char="v"/>
            </a:pPr>
            <a:endParaRPr lang="en-US" sz="1600" spc="60" dirty="0">
              <a:solidFill>
                <a:srgbClr val="FFC000"/>
              </a:solidFill>
            </a:endParaRPr>
          </a:p>
          <a:p>
            <a:pPr>
              <a:buFont typeface="Wingdings" panose="05000000000000000000" pitchFamily="2" charset="2"/>
              <a:buChar char="v"/>
            </a:pPr>
            <a:r>
              <a:rPr lang="en-US" sz="2200" spc="60" dirty="0">
                <a:latin typeface="Open Sans"/>
                <a:ea typeface="Open Sans"/>
                <a:cs typeface="Open Sans"/>
              </a:rPr>
              <a:t>Additional livelihood coping strategies can be included but the core module must reflect the standard main question and strategies. </a:t>
            </a:r>
          </a:p>
          <a:p>
            <a:pPr>
              <a:buFont typeface="Wingdings" panose="05000000000000000000" pitchFamily="2" charset="2"/>
              <a:buChar char="v"/>
            </a:pPr>
            <a:endParaRPr lang="en-US" sz="1800" spc="60" dirty="0">
              <a:solidFill>
                <a:srgbClr val="FFC000"/>
              </a:solidFill>
            </a:endParaRPr>
          </a:p>
          <a:p>
            <a:pPr>
              <a:buFont typeface="Wingdings" panose="05000000000000000000" pitchFamily="2" charset="2"/>
              <a:buChar char="v"/>
            </a:pPr>
            <a:r>
              <a:rPr lang="en-US" sz="2200" spc="60" dirty="0">
                <a:latin typeface="Open Sans"/>
                <a:ea typeface="Open Sans"/>
                <a:cs typeface="Open Sans"/>
              </a:rPr>
              <a:t>If you rely on data collection tools and platforms that do not support </a:t>
            </a:r>
            <a:r>
              <a:rPr lang="en-US" sz="2200" spc="60" dirty="0" err="1">
                <a:latin typeface="Open Sans"/>
                <a:ea typeface="Open Sans"/>
                <a:cs typeface="Open Sans"/>
              </a:rPr>
              <a:t>XLSforms</a:t>
            </a:r>
            <a:r>
              <a:rPr lang="en-US" sz="2200" spc="60" dirty="0">
                <a:latin typeface="Open Sans"/>
                <a:ea typeface="Open Sans"/>
                <a:cs typeface="Open Sans"/>
              </a:rPr>
              <a:t>, you must replicate the standard module correctly.</a:t>
            </a:r>
          </a:p>
        </p:txBody>
      </p:sp>
    </p:spTree>
    <p:extLst>
      <p:ext uri="{BB962C8B-B14F-4D97-AF65-F5344CB8AC3E}">
        <p14:creationId xmlns:p14="http://schemas.microsoft.com/office/powerpoint/2010/main" val="42546163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E967B8-B096-4BE9-DF1C-6849EE787A28}"/>
              </a:ext>
            </a:extLst>
          </p:cNvPr>
          <p:cNvPicPr>
            <a:picLocks noChangeAspect="1"/>
          </p:cNvPicPr>
          <p:nvPr/>
        </p:nvPicPr>
        <p:blipFill>
          <a:blip r:embed="rId3"/>
          <a:stretch>
            <a:fillRect/>
          </a:stretch>
        </p:blipFill>
        <p:spPr>
          <a:xfrm>
            <a:off x="717181" y="1378973"/>
            <a:ext cx="5872704" cy="3781236"/>
          </a:xfrm>
          <a:prstGeom prst="rect">
            <a:avLst/>
          </a:prstGeom>
        </p:spPr>
      </p:pic>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Open Sans ExtraBold" panose="020B0906030804020204" pitchFamily="34" charset="0"/>
              </a:rPr>
              <a:t>LCS-EN: Survey Designer</a:t>
            </a:r>
          </a:p>
        </p:txBody>
      </p:sp>
      <p:sp>
        <p:nvSpPr>
          <p:cNvPr id="2" name="TextBox 1">
            <a:extLst>
              <a:ext uri="{FF2B5EF4-FFF2-40B4-BE49-F238E27FC236}">
                <a16:creationId xmlns:a16="http://schemas.microsoft.com/office/drawing/2014/main" id="{7129780E-FD5B-4550-664F-D7732B645BED}"/>
              </a:ext>
            </a:extLst>
          </p:cNvPr>
          <p:cNvSpPr txBox="1"/>
          <p:nvPr/>
        </p:nvSpPr>
        <p:spPr>
          <a:xfrm>
            <a:off x="7570380" y="716415"/>
            <a:ext cx="3157871" cy="338554"/>
          </a:xfrm>
          <a:prstGeom prst="rect">
            <a:avLst/>
          </a:prstGeom>
          <a:noFill/>
        </p:spPr>
        <p:txBody>
          <a:bodyPr wrap="square">
            <a:spAutoFit/>
          </a:bodyPr>
          <a:lstStyle/>
          <a:p>
            <a:pPr algn="ctr"/>
            <a:r>
              <a:rPr lang="en-GB" sz="1600" dirty="0">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LCS-EN (Survey Designer)</a:t>
            </a:r>
            <a:endParaRPr lang="en-GB" sz="160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7" name="Straight Arrow Connector 6">
            <a:extLst>
              <a:ext uri="{FF2B5EF4-FFF2-40B4-BE49-F238E27FC236}">
                <a16:creationId xmlns:a16="http://schemas.microsoft.com/office/drawing/2014/main" id="{D727484C-1861-252D-3ABD-BCA2C42DF8C9}"/>
              </a:ext>
            </a:extLst>
          </p:cNvPr>
          <p:cNvCxnSpPr>
            <a:cxnSpLocks/>
          </p:cNvCxnSpPr>
          <p:nvPr/>
        </p:nvCxnSpPr>
        <p:spPr>
          <a:xfrm flipH="1" flipV="1">
            <a:off x="3177030" y="3545787"/>
            <a:ext cx="631228" cy="107414"/>
          </a:xfrm>
          <a:prstGeom prst="straightConnector1">
            <a:avLst/>
          </a:prstGeom>
          <a:ln w="38100">
            <a:solidFill>
              <a:srgbClr val="C00000"/>
            </a:solidFill>
            <a:tailEnd type="triangle"/>
          </a:ln>
        </p:spPr>
        <p:style>
          <a:lnRef idx="1">
            <a:schemeClr val="accent2"/>
          </a:lnRef>
          <a:fillRef idx="0">
            <a:schemeClr val="accent2"/>
          </a:fillRef>
          <a:effectRef idx="0">
            <a:schemeClr val="accent2"/>
          </a:effectRef>
          <a:fontRef idx="minor">
            <a:schemeClr val="tx1"/>
          </a:fontRef>
        </p:style>
      </p:cxnSp>
      <p:cxnSp>
        <p:nvCxnSpPr>
          <p:cNvPr id="9" name="Straight Arrow Connector 8">
            <a:extLst>
              <a:ext uri="{FF2B5EF4-FFF2-40B4-BE49-F238E27FC236}">
                <a16:creationId xmlns:a16="http://schemas.microsoft.com/office/drawing/2014/main" id="{937F1B9F-0538-C9B2-251A-5D9FB35B269C}"/>
              </a:ext>
            </a:extLst>
          </p:cNvPr>
          <p:cNvCxnSpPr>
            <a:cxnSpLocks/>
          </p:cNvCxnSpPr>
          <p:nvPr/>
        </p:nvCxnSpPr>
        <p:spPr>
          <a:xfrm flipH="1" flipV="1">
            <a:off x="2963537" y="3946952"/>
            <a:ext cx="613367" cy="113874"/>
          </a:xfrm>
          <a:prstGeom prst="straightConnector1">
            <a:avLst/>
          </a:prstGeom>
          <a:ln w="38100">
            <a:solidFill>
              <a:srgbClr val="C00000"/>
            </a:solidFill>
            <a:tailEnd type="triangle"/>
          </a:ln>
        </p:spPr>
        <p:style>
          <a:lnRef idx="1">
            <a:schemeClr val="accent2"/>
          </a:lnRef>
          <a:fillRef idx="0">
            <a:schemeClr val="accent2"/>
          </a:fillRef>
          <a:effectRef idx="0">
            <a:schemeClr val="accent2"/>
          </a:effectRef>
          <a:fontRef idx="minor">
            <a:schemeClr val="tx1"/>
          </a:fontRef>
        </p:style>
      </p:cxnSp>
      <p:sp>
        <p:nvSpPr>
          <p:cNvPr id="4" name="TextBox 1">
            <a:extLst>
              <a:ext uri="{FF2B5EF4-FFF2-40B4-BE49-F238E27FC236}">
                <a16:creationId xmlns:a16="http://schemas.microsoft.com/office/drawing/2014/main" id="{1E87D022-3B9B-BF77-6911-0713B5536E42}"/>
              </a:ext>
            </a:extLst>
          </p:cNvPr>
          <p:cNvSpPr txBox="1"/>
          <p:nvPr/>
        </p:nvSpPr>
        <p:spPr>
          <a:xfrm>
            <a:off x="6964329" y="1378973"/>
            <a:ext cx="4951030" cy="1815882"/>
          </a:xfrm>
          <a:prstGeom prst="rect">
            <a:avLst/>
          </a:prstGeom>
          <a:noFill/>
          <a:ln w="57150">
            <a:solidFill>
              <a:schemeClr val="bg1">
                <a:lumMod val="50000"/>
              </a:schemeClr>
            </a:solidFill>
          </a:ln>
        </p:spPr>
        <p:txBody>
          <a:bodyPr wrap="square" lIns="91440" tIns="45720" rIns="91440" bIns="45720" rtlCol="0" anchor="t">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spc="60" dirty="0">
                <a:latin typeface="Open Sans"/>
                <a:ea typeface="Open Sans"/>
                <a:cs typeface="Open Sans"/>
              </a:rPr>
              <a:t>Two steps: </a:t>
            </a:r>
            <a:endParaRPr lang="en-US" sz="1400" b="1" spc="60" dirty="0">
              <a:latin typeface="Open Sans" charset="0"/>
              <a:ea typeface="Open Sans" charset="0"/>
              <a:cs typeface="Open Sans" charset="0"/>
            </a:endParaRPr>
          </a:p>
          <a:p>
            <a:r>
              <a:rPr lang="en-US" sz="1400" spc="60" dirty="0">
                <a:latin typeface="Open Sans"/>
                <a:ea typeface="Open Sans"/>
                <a:cs typeface="Open Sans"/>
              </a:rPr>
              <a:t>1) Select the right LCS module </a:t>
            </a:r>
            <a:endParaRPr lang="en-US" sz="1400" spc="60" dirty="0">
              <a:latin typeface="Open Sans" charset="0"/>
              <a:ea typeface="Open Sans" charset="0"/>
              <a:cs typeface="Open Sans" charset="0"/>
            </a:endParaRPr>
          </a:p>
          <a:p>
            <a:r>
              <a:rPr lang="en-US" sz="1400" spc="60" dirty="0">
                <a:latin typeface="Open Sans"/>
                <a:ea typeface="Open Sans"/>
                <a:cs typeface="Open Sans"/>
              </a:rPr>
              <a:t>2) Choose the appropriate and relevant strategies for your context in each severity level</a:t>
            </a:r>
          </a:p>
          <a:p>
            <a:endParaRPr lang="en-US" sz="1400" spc="60" dirty="0">
              <a:latin typeface="Open Sans" charset="0"/>
              <a:ea typeface="Open Sans" charset="0"/>
              <a:cs typeface="Open Sans" charset="0"/>
            </a:endParaRPr>
          </a:p>
          <a:p>
            <a:r>
              <a:rPr lang="en-US" sz="1400" b="1" spc="60" dirty="0">
                <a:latin typeface="Open Sans"/>
                <a:ea typeface="Open Sans"/>
                <a:cs typeface="Open Sans"/>
              </a:rPr>
              <a:t>Important</a:t>
            </a:r>
            <a:r>
              <a:rPr lang="en-US" sz="1400" spc="60" dirty="0">
                <a:latin typeface="Open Sans"/>
                <a:ea typeface="Open Sans"/>
                <a:cs typeface="Open Sans"/>
              </a:rPr>
              <a:t>: ensure the inclusion of the minimum mandatory number of strategies: </a:t>
            </a:r>
            <a:r>
              <a:rPr lang="en-US" sz="1400" spc="60" dirty="0">
                <a:solidFill>
                  <a:srgbClr val="FFFFFF"/>
                </a:solidFill>
                <a:highlight>
                  <a:srgbClr val="982B56"/>
                </a:highlight>
                <a:latin typeface="Open Sans"/>
                <a:ea typeface="Open Sans"/>
                <a:cs typeface="Open Sans"/>
              </a:rPr>
              <a:t>4 stress</a:t>
            </a:r>
            <a:r>
              <a:rPr lang="en-US" sz="1400" spc="60" dirty="0">
                <a:latin typeface="Open Sans"/>
                <a:ea typeface="Open Sans"/>
                <a:cs typeface="Open Sans"/>
              </a:rPr>
              <a:t>, </a:t>
            </a:r>
            <a:r>
              <a:rPr lang="en-US" sz="1400" spc="60" dirty="0">
                <a:solidFill>
                  <a:srgbClr val="FFFFFF"/>
                </a:solidFill>
                <a:highlight>
                  <a:srgbClr val="982B56"/>
                </a:highlight>
                <a:latin typeface="Open Sans"/>
                <a:ea typeface="Open Sans"/>
                <a:cs typeface="Open Sans"/>
              </a:rPr>
              <a:t>3 crisis </a:t>
            </a:r>
            <a:r>
              <a:rPr lang="en-US" sz="1400" spc="60" dirty="0">
                <a:latin typeface="Open Sans"/>
                <a:ea typeface="Open Sans"/>
                <a:cs typeface="Open Sans"/>
              </a:rPr>
              <a:t>and </a:t>
            </a:r>
            <a:r>
              <a:rPr lang="en-US" sz="1400" spc="60" dirty="0">
                <a:solidFill>
                  <a:srgbClr val="FFFFFF"/>
                </a:solidFill>
                <a:highlight>
                  <a:srgbClr val="982B56"/>
                </a:highlight>
                <a:latin typeface="Open Sans"/>
                <a:ea typeface="Open Sans"/>
                <a:cs typeface="Open Sans"/>
              </a:rPr>
              <a:t>3 emergency</a:t>
            </a:r>
            <a:endParaRPr lang="en-US" sz="1400" spc="60" dirty="0">
              <a:latin typeface="Open Sans"/>
              <a:ea typeface="Open Sans"/>
              <a:cs typeface="Open Sans"/>
            </a:endParaRPr>
          </a:p>
        </p:txBody>
      </p:sp>
      <p:pic>
        <p:nvPicPr>
          <p:cNvPr id="14" name="Picture 13">
            <a:extLst>
              <a:ext uri="{FF2B5EF4-FFF2-40B4-BE49-F238E27FC236}">
                <a16:creationId xmlns:a16="http://schemas.microsoft.com/office/drawing/2014/main" id="{0F8DFF94-C8E1-294B-D556-69675B9050FB}"/>
              </a:ext>
            </a:extLst>
          </p:cNvPr>
          <p:cNvPicPr>
            <a:picLocks noChangeAspect="1"/>
          </p:cNvPicPr>
          <p:nvPr/>
        </p:nvPicPr>
        <p:blipFill>
          <a:blip r:embed="rId5"/>
          <a:stretch>
            <a:fillRect/>
          </a:stretch>
        </p:blipFill>
        <p:spPr>
          <a:xfrm>
            <a:off x="7044290" y="3429000"/>
            <a:ext cx="3994611" cy="3081815"/>
          </a:xfrm>
          <a:prstGeom prst="rect">
            <a:avLst/>
          </a:prstGeom>
        </p:spPr>
      </p:pic>
      <p:cxnSp>
        <p:nvCxnSpPr>
          <p:cNvPr id="15" name="Straight Arrow Connector 14">
            <a:extLst>
              <a:ext uri="{FF2B5EF4-FFF2-40B4-BE49-F238E27FC236}">
                <a16:creationId xmlns:a16="http://schemas.microsoft.com/office/drawing/2014/main" id="{E134E279-BCED-0BB1-4F44-7B13E4C42EA4}"/>
              </a:ext>
            </a:extLst>
          </p:cNvPr>
          <p:cNvCxnSpPr>
            <a:cxnSpLocks/>
          </p:cNvCxnSpPr>
          <p:nvPr/>
        </p:nvCxnSpPr>
        <p:spPr>
          <a:xfrm flipH="1" flipV="1">
            <a:off x="10412637" y="4689705"/>
            <a:ext cx="631228" cy="107414"/>
          </a:xfrm>
          <a:prstGeom prst="straightConnector1">
            <a:avLst/>
          </a:prstGeom>
          <a:ln w="38100">
            <a:solidFill>
              <a:srgbClr val="C0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422835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7437365"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nSpc>
                <a:spcPts val="3920"/>
              </a:lnSpc>
            </a:pPr>
            <a:r>
              <a:rPr lang="en-US" b="0" kern="1400" spc="230" dirty="0">
                <a:solidFill>
                  <a:srgbClr val="FFFFFE"/>
                </a:solidFill>
                <a:latin typeface="Open Sans ExtraBold" panose="020B0906030804020204" pitchFamily="34" charset="0"/>
                <a:ea typeface="Open Sans Extrabold"/>
                <a:cs typeface="Open Sans Extrabold"/>
              </a:rPr>
              <a:t>Introduction</a:t>
            </a:r>
            <a:r>
              <a:rPr lang="it-IT" sz="3400" b="0" dirty="0">
                <a:solidFill>
                  <a:srgbClr val="FFFFFE"/>
                </a:solidFill>
                <a:latin typeface="Open Sans Extrabold"/>
                <a:ea typeface="Open Sans Extrabold"/>
                <a:cs typeface="Open Sans Extrabold"/>
              </a:rPr>
              <a:t> </a:t>
            </a:r>
            <a:endParaRPr lang="en-GB" sz="2900" b="0"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4235510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Open Sans ExtraBold" panose="020B0906030804020204" pitchFamily="34" charset="0"/>
              </a:rPr>
              <a:t>LCS-EN: Survey Designer</a:t>
            </a:r>
          </a:p>
        </p:txBody>
      </p:sp>
      <p:sp>
        <p:nvSpPr>
          <p:cNvPr id="2" name="TextBox 1">
            <a:extLst>
              <a:ext uri="{FF2B5EF4-FFF2-40B4-BE49-F238E27FC236}">
                <a16:creationId xmlns:a16="http://schemas.microsoft.com/office/drawing/2014/main" id="{649A4464-81EA-E517-A9B8-6846BD59B40B}"/>
              </a:ext>
            </a:extLst>
          </p:cNvPr>
          <p:cNvSpPr txBox="1"/>
          <p:nvPr/>
        </p:nvSpPr>
        <p:spPr>
          <a:xfrm>
            <a:off x="2334376" y="4714213"/>
            <a:ext cx="9052520" cy="738664"/>
          </a:xfrm>
          <a:prstGeom prst="rect">
            <a:avLst/>
          </a:prstGeom>
          <a:noFill/>
          <a:ln w="57150">
            <a:solidFill>
              <a:schemeClr val="bg1">
                <a:lumMod val="50000"/>
              </a:schemeClr>
            </a:solidFill>
          </a:ln>
        </p:spPr>
        <p:txBody>
          <a:bodyPr wrap="square" lIns="91440" tIns="45720" rIns="91440" bIns="45720" rtlCol="0" anchor="t">
            <a:spAutoFit/>
          </a:bodyPr>
          <a:lstStyle/>
          <a:p>
            <a:r>
              <a:rPr lang="en-US" sz="1400" spc="60">
                <a:latin typeface="Open Sans"/>
                <a:ea typeface="Open Sans"/>
                <a:cs typeface="Open Sans"/>
              </a:rPr>
              <a:t>After selecting a minimum of 4 stress, 3 crisis and 3 emergency coping strategies, relevant to your context, and adding the local language(s), you can move to the final step in the Survey Designer where the </a:t>
            </a:r>
            <a:r>
              <a:rPr lang="en-US" sz="1400" spc="60" err="1">
                <a:latin typeface="Open Sans"/>
                <a:ea typeface="Open Sans"/>
                <a:cs typeface="Open Sans"/>
              </a:rPr>
              <a:t>XLSForm</a:t>
            </a:r>
            <a:r>
              <a:rPr lang="en-US" sz="1400" spc="60">
                <a:latin typeface="Open Sans"/>
                <a:ea typeface="Open Sans"/>
                <a:cs typeface="Open Sans"/>
              </a:rPr>
              <a:t> can be generated. </a:t>
            </a:r>
            <a:endParaRPr lang="en-US" sz="1400" spc="60">
              <a:latin typeface="Open Sans" charset="0"/>
              <a:ea typeface="Open Sans" charset="0"/>
              <a:cs typeface="Open Sans" charset="0"/>
            </a:endParaRPr>
          </a:p>
        </p:txBody>
      </p:sp>
      <p:pic>
        <p:nvPicPr>
          <p:cNvPr id="5" name="Picture 4">
            <a:extLst>
              <a:ext uri="{FF2B5EF4-FFF2-40B4-BE49-F238E27FC236}">
                <a16:creationId xmlns:a16="http://schemas.microsoft.com/office/drawing/2014/main" id="{6C8ED79E-B990-7446-970F-4130D2AD8E1B}"/>
              </a:ext>
            </a:extLst>
          </p:cNvPr>
          <p:cNvPicPr>
            <a:picLocks noChangeAspect="1"/>
          </p:cNvPicPr>
          <p:nvPr/>
        </p:nvPicPr>
        <p:blipFill>
          <a:blip r:embed="rId3"/>
          <a:stretch>
            <a:fillRect/>
          </a:stretch>
        </p:blipFill>
        <p:spPr>
          <a:xfrm>
            <a:off x="1470042" y="1265595"/>
            <a:ext cx="9251916" cy="3279337"/>
          </a:xfrm>
          <a:prstGeom prst="rect">
            <a:avLst/>
          </a:prstGeom>
        </p:spPr>
      </p:pic>
      <p:sp>
        <p:nvSpPr>
          <p:cNvPr id="3" name="TextBox 2">
            <a:extLst>
              <a:ext uri="{FF2B5EF4-FFF2-40B4-BE49-F238E27FC236}">
                <a16:creationId xmlns:a16="http://schemas.microsoft.com/office/drawing/2014/main" id="{E7208735-A433-ACC2-FE4C-AD7585E0DBAE}"/>
              </a:ext>
            </a:extLst>
          </p:cNvPr>
          <p:cNvSpPr txBox="1"/>
          <p:nvPr/>
        </p:nvSpPr>
        <p:spPr>
          <a:xfrm>
            <a:off x="5153433" y="6506447"/>
            <a:ext cx="7227061" cy="584775"/>
          </a:xfrm>
          <a:prstGeom prst="rect">
            <a:avLst/>
          </a:prstGeom>
          <a:noFill/>
        </p:spPr>
        <p:txBody>
          <a:bodyPr wrap="square" lIns="91440" tIns="45720" rIns="91440" bIns="45720" anchor="t">
            <a:spAutoFit/>
          </a:bodyPr>
          <a:lstStyle/>
          <a:p>
            <a:r>
              <a:rPr lang="en-US" sz="1600" dirty="0">
                <a:solidFill>
                  <a:schemeClr val="tx1">
                    <a:lumMod val="75000"/>
                  </a:schemeClr>
                </a:solidFill>
                <a:latin typeface="Open Sans"/>
                <a:ea typeface="Open Sans"/>
                <a:cs typeface="Open Sans"/>
              </a:rPr>
              <a:t>Find the latest standard LCS-EN strategies in </a:t>
            </a:r>
            <a:r>
              <a:rPr lang="en-US" sz="1600" dirty="0" err="1">
                <a:solidFill>
                  <a:schemeClr val="tx1">
                    <a:lumMod val="75000"/>
                  </a:schemeClr>
                </a:solidFill>
                <a:latin typeface="Open Sans"/>
                <a:ea typeface="Open Sans"/>
                <a:cs typeface="Open Sans"/>
              </a:rPr>
              <a:t>XLSform</a:t>
            </a:r>
            <a:r>
              <a:rPr lang="en-US" sz="1600" dirty="0">
                <a:solidFill>
                  <a:schemeClr val="tx1">
                    <a:lumMod val="75000"/>
                  </a:schemeClr>
                </a:solidFill>
                <a:latin typeface="Open Sans"/>
                <a:ea typeface="Open Sans"/>
                <a:cs typeface="Open Sans"/>
              </a:rPr>
              <a:t> on </a:t>
            </a:r>
            <a:r>
              <a:rPr lang="en-US" sz="1600" b="1" i="1" dirty="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Survey Designer</a:t>
            </a:r>
            <a:endParaRPr lang="en-US" sz="1600" b="1" i="1" dirty="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endParaRPr>
          </a:p>
          <a:p>
            <a:r>
              <a:rPr lang="en-US" sz="1600" dirty="0">
                <a:solidFill>
                  <a:schemeClr val="tx1">
                    <a:lumMod val="75000"/>
                  </a:schemeClr>
                </a:solidFill>
                <a:latin typeface="Open Sans"/>
                <a:ea typeface="Open Sans"/>
                <a:cs typeface="Open Sans"/>
              </a:rPr>
              <a:t> </a:t>
            </a:r>
            <a:endParaRPr lang="en-US" sz="1600" dirty="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7739666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nSpc>
                <a:spcPts val="3920"/>
              </a:lnSpc>
            </a:pPr>
            <a:r>
              <a:rPr lang="en-GB" sz="2900" b="0" dirty="0">
                <a:solidFill>
                  <a:srgbClr val="FFFFFE"/>
                </a:solidFill>
                <a:latin typeface="Open Sans ExtraBold" panose="020B0906030804020204" pitchFamily="34" charset="0"/>
                <a:ea typeface="Open Sans"/>
                <a:cs typeface="Open Sans"/>
              </a:rPr>
              <a:t>Contextualising the module</a:t>
            </a:r>
            <a:endParaRPr lang="en-GB" sz="2900" b="0" dirty="0">
              <a:solidFill>
                <a:srgbClr val="FFFFFE"/>
              </a:solidFill>
              <a:latin typeface="Open Sans ExtraBold" panose="020B09060308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6385849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994D6CC-A87B-F1F6-8123-43818000098A}"/>
              </a:ext>
            </a:extLst>
          </p:cNvPr>
          <p:cNvPicPr>
            <a:picLocks noChangeAspect="1"/>
          </p:cNvPicPr>
          <p:nvPr/>
        </p:nvPicPr>
        <p:blipFill rotWithShape="1">
          <a:blip r:embed="rId3"/>
          <a:srcRect l="38090" t="35357" r="15141" b="16104"/>
          <a:stretch/>
        </p:blipFill>
        <p:spPr>
          <a:xfrm>
            <a:off x="2229492" y="1732941"/>
            <a:ext cx="8393986" cy="4900273"/>
          </a:xfrm>
          <a:prstGeom prst="rect">
            <a:avLst/>
          </a:prstGeom>
        </p:spPr>
      </p:pic>
      <p:sp>
        <p:nvSpPr>
          <p:cNvPr id="11" name="Title 1">
            <a:extLst>
              <a:ext uri="{FF2B5EF4-FFF2-40B4-BE49-F238E27FC236}">
                <a16:creationId xmlns:a16="http://schemas.microsoft.com/office/drawing/2014/main" id="{74A78C91-C86D-1087-1E42-3A1F9FAF5449}"/>
              </a:ext>
            </a:extLst>
          </p:cNvPr>
          <p:cNvSpPr>
            <a:spLocks noGrp="1"/>
          </p:cNvSpPr>
          <p:nvPr>
            <p:ph type="title"/>
          </p:nvPr>
        </p:nvSpPr>
        <p:spPr>
          <a:xfrm>
            <a:off x="846312" y="664870"/>
            <a:ext cx="10542124" cy="1152000"/>
          </a:xfrm>
        </p:spPr>
        <p:txBody>
          <a:bodyPr/>
          <a:lstStyle/>
          <a:p>
            <a:r>
              <a:rPr lang="en-US" sz="3600" b="0" kern="1400" spc="230" dirty="0">
                <a:solidFill>
                  <a:schemeClr val="tx1"/>
                </a:solidFill>
                <a:latin typeface="Open Sans ExtraBold" panose="020B0906030804020204" pitchFamily="34" charset="0"/>
              </a:rPr>
              <a:t>Developing new strategies </a:t>
            </a:r>
            <a:endParaRPr lang="en-GB" sz="3600" b="0" kern="1400" spc="230" dirty="0">
              <a:solidFill>
                <a:schemeClr val="tx1"/>
              </a:solidFill>
              <a:latin typeface="Open Sans ExtraBold" panose="020B0906030804020204" pitchFamily="34" charset="0"/>
            </a:endParaRPr>
          </a:p>
        </p:txBody>
      </p:sp>
    </p:spTree>
    <p:extLst>
      <p:ext uri="{BB962C8B-B14F-4D97-AF65-F5344CB8AC3E}">
        <p14:creationId xmlns:p14="http://schemas.microsoft.com/office/powerpoint/2010/main" val="4027413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5A29D5F-C3EC-2DCF-4429-E3D071F66844}"/>
              </a:ext>
            </a:extLst>
          </p:cNvPr>
          <p:cNvSpPr/>
          <p:nvPr/>
        </p:nvSpPr>
        <p:spPr>
          <a:xfrm>
            <a:off x="285226" y="5553512"/>
            <a:ext cx="1761688" cy="1098958"/>
          </a:xfrm>
          <a:prstGeom prst="rect">
            <a:avLst/>
          </a:prstGeom>
          <a:solidFill>
            <a:srgbClr val="FFF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9481CADD-DF46-5029-FC9B-FC1D2A59E914}"/>
              </a:ext>
            </a:extLst>
          </p:cNvPr>
          <p:cNvSpPr>
            <a:spLocks noGrp="1"/>
          </p:cNvSpPr>
          <p:nvPr>
            <p:ph type="title"/>
          </p:nvPr>
        </p:nvSpPr>
        <p:spPr>
          <a:xfrm>
            <a:off x="824938" y="458414"/>
            <a:ext cx="10542124" cy="1152000"/>
          </a:xfrm>
        </p:spPr>
        <p:txBody>
          <a:bodyPr/>
          <a:lstStyle/>
          <a:p>
            <a:r>
              <a:rPr lang="en-US" sz="3600" b="0" kern="1400" spc="230" dirty="0">
                <a:solidFill>
                  <a:schemeClr val="tx1"/>
                </a:solidFill>
                <a:latin typeface="Open Sans ExtraBold" panose="020B0906030804020204" pitchFamily="34" charset="0"/>
                <a:ea typeface="Open Sans Extrabold"/>
                <a:cs typeface="Open Sans Extrabold"/>
              </a:rPr>
              <a:t>STEP 1: Desk review  </a:t>
            </a:r>
            <a:endParaRPr lang="en-US" sz="3600" b="0" kern="1400" spc="230" dirty="0">
              <a:solidFill>
                <a:schemeClr val="tx1"/>
              </a:solidFill>
              <a:latin typeface="Open Sans ExtraBold" panose="020B0906030804020204" pitchFamily="34" charset="0"/>
            </a:endParaRPr>
          </a:p>
        </p:txBody>
      </p:sp>
      <p:sp>
        <p:nvSpPr>
          <p:cNvPr id="6" name="Freeform: Shape 5">
            <a:extLst>
              <a:ext uri="{FF2B5EF4-FFF2-40B4-BE49-F238E27FC236}">
                <a16:creationId xmlns:a16="http://schemas.microsoft.com/office/drawing/2014/main" id="{078F029A-AF58-E032-6CEF-FA9548F6F00D}"/>
              </a:ext>
            </a:extLst>
          </p:cNvPr>
          <p:cNvSpPr/>
          <p:nvPr/>
        </p:nvSpPr>
        <p:spPr>
          <a:xfrm>
            <a:off x="8004789" y="1845793"/>
            <a:ext cx="985478" cy="985478"/>
          </a:xfrm>
          <a:custGeom>
            <a:avLst/>
            <a:gdLst>
              <a:gd name="connsiteX0" fmla="*/ 86954 w 985478"/>
              <a:gd name="connsiteY0" fmla="*/ 0 h 985478"/>
              <a:gd name="connsiteX1" fmla="*/ 0 w 985478"/>
              <a:gd name="connsiteY1" fmla="*/ 0 h 985478"/>
              <a:gd name="connsiteX2" fmla="*/ 0 w 985478"/>
              <a:gd name="connsiteY2" fmla="*/ 985479 h 985478"/>
              <a:gd name="connsiteX3" fmla="*/ 985479 w 985478"/>
              <a:gd name="connsiteY3" fmla="*/ 985479 h 985478"/>
              <a:gd name="connsiteX4" fmla="*/ 985479 w 985478"/>
              <a:gd name="connsiteY4" fmla="*/ 898525 h 985478"/>
              <a:gd name="connsiteX5" fmla="*/ 86954 w 985478"/>
              <a:gd name="connsiteY5" fmla="*/ 898525 h 98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5478" h="985478">
                <a:moveTo>
                  <a:pt x="86954" y="0"/>
                </a:moveTo>
                <a:lnTo>
                  <a:pt x="0" y="0"/>
                </a:lnTo>
                <a:lnTo>
                  <a:pt x="0" y="985479"/>
                </a:lnTo>
                <a:lnTo>
                  <a:pt x="985479" y="985479"/>
                </a:lnTo>
                <a:lnTo>
                  <a:pt x="985479" y="898525"/>
                </a:lnTo>
                <a:lnTo>
                  <a:pt x="86954" y="898525"/>
                </a:lnTo>
                <a:close/>
              </a:path>
            </a:pathLst>
          </a:custGeom>
          <a:solidFill>
            <a:schemeClr val="accent1">
              <a:lumMod val="75000"/>
            </a:schemeClr>
          </a:solidFill>
          <a:ln w="14486" cap="flat">
            <a:noFill/>
            <a:prstDash val="solid"/>
            <a:miter/>
          </a:ln>
        </p:spPr>
        <p:txBody>
          <a:bodyPr rtlCol="1" anchor="ctr"/>
          <a:lstStyle/>
          <a:p>
            <a:endParaRPr lang="ar-SY"/>
          </a:p>
        </p:txBody>
      </p:sp>
      <p:sp>
        <p:nvSpPr>
          <p:cNvPr id="7" name="Freeform: Shape 6">
            <a:extLst>
              <a:ext uri="{FF2B5EF4-FFF2-40B4-BE49-F238E27FC236}">
                <a16:creationId xmlns:a16="http://schemas.microsoft.com/office/drawing/2014/main" id="{8D7E54B6-AC7C-B03F-2BF0-1925A789D28C}"/>
              </a:ext>
            </a:extLst>
          </p:cNvPr>
          <p:cNvSpPr/>
          <p:nvPr/>
        </p:nvSpPr>
        <p:spPr>
          <a:xfrm>
            <a:off x="8178697" y="2150132"/>
            <a:ext cx="159415" cy="507231"/>
          </a:xfrm>
          <a:custGeom>
            <a:avLst/>
            <a:gdLst>
              <a:gd name="connsiteX0" fmla="*/ 0 w 159415"/>
              <a:gd name="connsiteY0" fmla="*/ 0 h 507231"/>
              <a:gd name="connsiteX1" fmla="*/ 159416 w 159415"/>
              <a:gd name="connsiteY1" fmla="*/ 0 h 507231"/>
              <a:gd name="connsiteX2" fmla="*/ 159416 w 159415"/>
              <a:gd name="connsiteY2" fmla="*/ 507232 h 507231"/>
              <a:gd name="connsiteX3" fmla="*/ 0 w 159415"/>
              <a:gd name="connsiteY3" fmla="*/ 507232 h 507231"/>
            </a:gdLst>
            <a:ahLst/>
            <a:cxnLst>
              <a:cxn ang="0">
                <a:pos x="connsiteX0" y="connsiteY0"/>
              </a:cxn>
              <a:cxn ang="0">
                <a:pos x="connsiteX1" y="connsiteY1"/>
              </a:cxn>
              <a:cxn ang="0">
                <a:pos x="connsiteX2" y="connsiteY2"/>
              </a:cxn>
              <a:cxn ang="0">
                <a:pos x="connsiteX3" y="connsiteY3"/>
              </a:cxn>
            </a:cxnLst>
            <a:rect l="l" t="t" r="r" b="b"/>
            <a:pathLst>
              <a:path w="159415" h="507231">
                <a:moveTo>
                  <a:pt x="0" y="0"/>
                </a:moveTo>
                <a:lnTo>
                  <a:pt x="159416" y="0"/>
                </a:lnTo>
                <a:lnTo>
                  <a:pt x="159416" y="507232"/>
                </a:lnTo>
                <a:lnTo>
                  <a:pt x="0" y="507232"/>
                </a:lnTo>
                <a:close/>
              </a:path>
            </a:pathLst>
          </a:custGeom>
          <a:solidFill>
            <a:schemeClr val="accent4">
              <a:lumMod val="75000"/>
            </a:schemeClr>
          </a:solidFill>
          <a:ln w="14486" cap="flat">
            <a:noFill/>
            <a:prstDash val="solid"/>
            <a:miter/>
          </a:ln>
        </p:spPr>
        <p:txBody>
          <a:bodyPr rtlCol="1" anchor="ctr"/>
          <a:lstStyle/>
          <a:p>
            <a:endParaRPr lang="ar-SY"/>
          </a:p>
        </p:txBody>
      </p:sp>
      <p:sp>
        <p:nvSpPr>
          <p:cNvPr id="10" name="Freeform: Shape 9">
            <a:extLst>
              <a:ext uri="{FF2B5EF4-FFF2-40B4-BE49-F238E27FC236}">
                <a16:creationId xmlns:a16="http://schemas.microsoft.com/office/drawing/2014/main" id="{F0387323-6C53-5F73-8E42-E2BBF03C736C}"/>
              </a:ext>
            </a:extLst>
          </p:cNvPr>
          <p:cNvSpPr/>
          <p:nvPr/>
        </p:nvSpPr>
        <p:spPr>
          <a:xfrm>
            <a:off x="8396082" y="1845793"/>
            <a:ext cx="159415" cy="811570"/>
          </a:xfrm>
          <a:custGeom>
            <a:avLst/>
            <a:gdLst>
              <a:gd name="connsiteX0" fmla="*/ 0 w 159415"/>
              <a:gd name="connsiteY0" fmla="*/ 0 h 811570"/>
              <a:gd name="connsiteX1" fmla="*/ 159416 w 159415"/>
              <a:gd name="connsiteY1" fmla="*/ 0 h 811570"/>
              <a:gd name="connsiteX2" fmla="*/ 159416 w 159415"/>
              <a:gd name="connsiteY2" fmla="*/ 811571 h 811570"/>
              <a:gd name="connsiteX3" fmla="*/ 0 w 159415"/>
              <a:gd name="connsiteY3" fmla="*/ 811571 h 811570"/>
            </a:gdLst>
            <a:ahLst/>
            <a:cxnLst>
              <a:cxn ang="0">
                <a:pos x="connsiteX0" y="connsiteY0"/>
              </a:cxn>
              <a:cxn ang="0">
                <a:pos x="connsiteX1" y="connsiteY1"/>
              </a:cxn>
              <a:cxn ang="0">
                <a:pos x="connsiteX2" y="connsiteY2"/>
              </a:cxn>
              <a:cxn ang="0">
                <a:pos x="connsiteX3" y="connsiteY3"/>
              </a:cxn>
            </a:cxnLst>
            <a:rect l="l" t="t" r="r" b="b"/>
            <a:pathLst>
              <a:path w="159415" h="811570">
                <a:moveTo>
                  <a:pt x="0" y="0"/>
                </a:moveTo>
                <a:lnTo>
                  <a:pt x="159416" y="0"/>
                </a:lnTo>
                <a:lnTo>
                  <a:pt x="159416" y="811571"/>
                </a:lnTo>
                <a:lnTo>
                  <a:pt x="0" y="811571"/>
                </a:lnTo>
                <a:close/>
              </a:path>
            </a:pathLst>
          </a:custGeom>
          <a:solidFill>
            <a:schemeClr val="accent4">
              <a:lumMod val="75000"/>
            </a:schemeClr>
          </a:solidFill>
          <a:ln w="14486" cap="flat">
            <a:noFill/>
            <a:prstDash val="solid"/>
            <a:miter/>
          </a:ln>
        </p:spPr>
        <p:txBody>
          <a:bodyPr rtlCol="1" anchor="ctr"/>
          <a:lstStyle/>
          <a:p>
            <a:endParaRPr lang="ar-SY"/>
          </a:p>
        </p:txBody>
      </p:sp>
      <p:sp>
        <p:nvSpPr>
          <p:cNvPr id="11" name="Freeform: Shape 10">
            <a:extLst>
              <a:ext uri="{FF2B5EF4-FFF2-40B4-BE49-F238E27FC236}">
                <a16:creationId xmlns:a16="http://schemas.microsoft.com/office/drawing/2014/main" id="{830E09DE-BA1E-321A-A6AB-B0DB31A28015}"/>
              </a:ext>
            </a:extLst>
          </p:cNvPr>
          <p:cNvSpPr/>
          <p:nvPr/>
        </p:nvSpPr>
        <p:spPr>
          <a:xfrm>
            <a:off x="8613467" y="2150132"/>
            <a:ext cx="159415" cy="507231"/>
          </a:xfrm>
          <a:custGeom>
            <a:avLst/>
            <a:gdLst>
              <a:gd name="connsiteX0" fmla="*/ 0 w 159415"/>
              <a:gd name="connsiteY0" fmla="*/ 0 h 507231"/>
              <a:gd name="connsiteX1" fmla="*/ 159416 w 159415"/>
              <a:gd name="connsiteY1" fmla="*/ 0 h 507231"/>
              <a:gd name="connsiteX2" fmla="*/ 159416 w 159415"/>
              <a:gd name="connsiteY2" fmla="*/ 507232 h 507231"/>
              <a:gd name="connsiteX3" fmla="*/ 0 w 159415"/>
              <a:gd name="connsiteY3" fmla="*/ 507232 h 507231"/>
            </a:gdLst>
            <a:ahLst/>
            <a:cxnLst>
              <a:cxn ang="0">
                <a:pos x="connsiteX0" y="connsiteY0"/>
              </a:cxn>
              <a:cxn ang="0">
                <a:pos x="connsiteX1" y="connsiteY1"/>
              </a:cxn>
              <a:cxn ang="0">
                <a:pos x="connsiteX2" y="connsiteY2"/>
              </a:cxn>
              <a:cxn ang="0">
                <a:pos x="connsiteX3" y="connsiteY3"/>
              </a:cxn>
            </a:cxnLst>
            <a:rect l="l" t="t" r="r" b="b"/>
            <a:pathLst>
              <a:path w="159415" h="507231">
                <a:moveTo>
                  <a:pt x="0" y="0"/>
                </a:moveTo>
                <a:lnTo>
                  <a:pt x="159416" y="0"/>
                </a:lnTo>
                <a:lnTo>
                  <a:pt x="159416" y="507232"/>
                </a:lnTo>
                <a:lnTo>
                  <a:pt x="0" y="507232"/>
                </a:lnTo>
                <a:close/>
              </a:path>
            </a:pathLst>
          </a:custGeom>
          <a:solidFill>
            <a:schemeClr val="accent4">
              <a:lumMod val="75000"/>
            </a:schemeClr>
          </a:solidFill>
          <a:ln w="14486" cap="flat">
            <a:noFill/>
            <a:prstDash val="solid"/>
            <a:miter/>
          </a:ln>
        </p:spPr>
        <p:txBody>
          <a:bodyPr rtlCol="1" anchor="ctr"/>
          <a:lstStyle/>
          <a:p>
            <a:endParaRPr lang="ar-SY"/>
          </a:p>
        </p:txBody>
      </p:sp>
      <p:sp>
        <p:nvSpPr>
          <p:cNvPr id="12" name="Freeform: Shape 11">
            <a:extLst>
              <a:ext uri="{FF2B5EF4-FFF2-40B4-BE49-F238E27FC236}">
                <a16:creationId xmlns:a16="http://schemas.microsoft.com/office/drawing/2014/main" id="{41928C3B-61F5-131D-B479-C6E38074B0C9}"/>
              </a:ext>
            </a:extLst>
          </p:cNvPr>
          <p:cNvSpPr/>
          <p:nvPr/>
        </p:nvSpPr>
        <p:spPr>
          <a:xfrm>
            <a:off x="8830852" y="2396501"/>
            <a:ext cx="159415" cy="260862"/>
          </a:xfrm>
          <a:custGeom>
            <a:avLst/>
            <a:gdLst>
              <a:gd name="connsiteX0" fmla="*/ 0 w 159415"/>
              <a:gd name="connsiteY0" fmla="*/ 0 h 260862"/>
              <a:gd name="connsiteX1" fmla="*/ 159416 w 159415"/>
              <a:gd name="connsiteY1" fmla="*/ 0 h 260862"/>
              <a:gd name="connsiteX2" fmla="*/ 159416 w 159415"/>
              <a:gd name="connsiteY2" fmla="*/ 260862 h 260862"/>
              <a:gd name="connsiteX3" fmla="*/ 0 w 159415"/>
              <a:gd name="connsiteY3" fmla="*/ 260862 h 260862"/>
            </a:gdLst>
            <a:ahLst/>
            <a:cxnLst>
              <a:cxn ang="0">
                <a:pos x="connsiteX0" y="connsiteY0"/>
              </a:cxn>
              <a:cxn ang="0">
                <a:pos x="connsiteX1" y="connsiteY1"/>
              </a:cxn>
              <a:cxn ang="0">
                <a:pos x="connsiteX2" y="connsiteY2"/>
              </a:cxn>
              <a:cxn ang="0">
                <a:pos x="connsiteX3" y="connsiteY3"/>
              </a:cxn>
            </a:cxnLst>
            <a:rect l="l" t="t" r="r" b="b"/>
            <a:pathLst>
              <a:path w="159415" h="260862">
                <a:moveTo>
                  <a:pt x="0" y="0"/>
                </a:moveTo>
                <a:lnTo>
                  <a:pt x="159416" y="0"/>
                </a:lnTo>
                <a:lnTo>
                  <a:pt x="159416" y="260862"/>
                </a:lnTo>
                <a:lnTo>
                  <a:pt x="0" y="260862"/>
                </a:lnTo>
                <a:close/>
              </a:path>
            </a:pathLst>
          </a:custGeom>
          <a:solidFill>
            <a:schemeClr val="accent4">
              <a:lumMod val="75000"/>
            </a:schemeClr>
          </a:solidFill>
          <a:ln w="14486" cap="flat">
            <a:noFill/>
            <a:prstDash val="solid"/>
            <a:miter/>
          </a:ln>
        </p:spPr>
        <p:txBody>
          <a:bodyPr rtlCol="1" anchor="ctr"/>
          <a:lstStyle/>
          <a:p>
            <a:endParaRPr lang="ar-SY"/>
          </a:p>
        </p:txBody>
      </p:sp>
      <p:sp>
        <p:nvSpPr>
          <p:cNvPr id="16" name="Freeform: Shape 15">
            <a:extLst>
              <a:ext uri="{FF2B5EF4-FFF2-40B4-BE49-F238E27FC236}">
                <a16:creationId xmlns:a16="http://schemas.microsoft.com/office/drawing/2014/main" id="{1FF99598-14B4-C1F7-8197-D23C1C47AFEA}"/>
              </a:ext>
            </a:extLst>
          </p:cNvPr>
          <p:cNvSpPr/>
          <p:nvPr/>
        </p:nvSpPr>
        <p:spPr>
          <a:xfrm>
            <a:off x="8379347" y="5384436"/>
            <a:ext cx="188494" cy="188494"/>
          </a:xfrm>
          <a:custGeom>
            <a:avLst/>
            <a:gdLst>
              <a:gd name="connsiteX0" fmla="*/ 188495 w 188494"/>
              <a:gd name="connsiteY0" fmla="*/ 94247 h 188494"/>
              <a:gd name="connsiteX1" fmla="*/ 94247 w 188494"/>
              <a:gd name="connsiteY1" fmla="*/ 188495 h 188494"/>
              <a:gd name="connsiteX2" fmla="*/ 0 w 188494"/>
              <a:gd name="connsiteY2" fmla="*/ 94247 h 188494"/>
              <a:gd name="connsiteX3" fmla="*/ 94247 w 188494"/>
              <a:gd name="connsiteY3" fmla="*/ 0 h 188494"/>
              <a:gd name="connsiteX4" fmla="*/ 188495 w 188494"/>
              <a:gd name="connsiteY4" fmla="*/ 94247 h 188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494" h="188494">
                <a:moveTo>
                  <a:pt x="188495" y="94247"/>
                </a:moveTo>
                <a:cubicBezTo>
                  <a:pt x="188495" y="146756"/>
                  <a:pt x="146756" y="188495"/>
                  <a:pt x="94247" y="188495"/>
                </a:cubicBezTo>
                <a:cubicBezTo>
                  <a:pt x="41738" y="188495"/>
                  <a:pt x="0" y="146756"/>
                  <a:pt x="0" y="94247"/>
                </a:cubicBezTo>
                <a:cubicBezTo>
                  <a:pt x="0" y="41738"/>
                  <a:pt x="41738" y="0"/>
                  <a:pt x="94247" y="0"/>
                </a:cubicBezTo>
                <a:cubicBezTo>
                  <a:pt x="146756" y="0"/>
                  <a:pt x="188495" y="43084"/>
                  <a:pt x="188495" y="94247"/>
                </a:cubicBezTo>
              </a:path>
            </a:pathLst>
          </a:custGeom>
          <a:solidFill>
            <a:schemeClr val="accent1">
              <a:lumMod val="75000"/>
            </a:schemeClr>
          </a:solidFill>
          <a:ln w="13395" cap="flat">
            <a:noFill/>
            <a:prstDash val="solid"/>
            <a:miter/>
          </a:ln>
        </p:spPr>
        <p:txBody>
          <a:bodyPr rtlCol="1" anchor="ctr"/>
          <a:lstStyle/>
          <a:p>
            <a:endParaRPr lang="ar-SY"/>
          </a:p>
        </p:txBody>
      </p:sp>
      <p:sp>
        <p:nvSpPr>
          <p:cNvPr id="17" name="Freeform: Shape 16">
            <a:extLst>
              <a:ext uri="{FF2B5EF4-FFF2-40B4-BE49-F238E27FC236}">
                <a16:creationId xmlns:a16="http://schemas.microsoft.com/office/drawing/2014/main" id="{3DD01F56-C319-CE47-88A0-F73640774DFE}"/>
              </a:ext>
            </a:extLst>
          </p:cNvPr>
          <p:cNvSpPr/>
          <p:nvPr/>
        </p:nvSpPr>
        <p:spPr>
          <a:xfrm>
            <a:off x="8756336" y="5438292"/>
            <a:ext cx="188494" cy="188494"/>
          </a:xfrm>
          <a:custGeom>
            <a:avLst/>
            <a:gdLst>
              <a:gd name="connsiteX0" fmla="*/ 188495 w 188494"/>
              <a:gd name="connsiteY0" fmla="*/ 94247 h 188494"/>
              <a:gd name="connsiteX1" fmla="*/ 94247 w 188494"/>
              <a:gd name="connsiteY1" fmla="*/ 188495 h 188494"/>
              <a:gd name="connsiteX2" fmla="*/ 0 w 188494"/>
              <a:gd name="connsiteY2" fmla="*/ 94247 h 188494"/>
              <a:gd name="connsiteX3" fmla="*/ 94247 w 188494"/>
              <a:gd name="connsiteY3" fmla="*/ 0 h 188494"/>
              <a:gd name="connsiteX4" fmla="*/ 188495 w 188494"/>
              <a:gd name="connsiteY4" fmla="*/ 94247 h 188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494" h="188494">
                <a:moveTo>
                  <a:pt x="188495" y="94247"/>
                </a:moveTo>
                <a:cubicBezTo>
                  <a:pt x="188495" y="146756"/>
                  <a:pt x="146756" y="188495"/>
                  <a:pt x="94247" y="188495"/>
                </a:cubicBezTo>
                <a:cubicBezTo>
                  <a:pt x="41738" y="188495"/>
                  <a:pt x="0" y="146756"/>
                  <a:pt x="0" y="94247"/>
                </a:cubicBezTo>
                <a:cubicBezTo>
                  <a:pt x="0" y="41738"/>
                  <a:pt x="41738" y="0"/>
                  <a:pt x="94247" y="0"/>
                </a:cubicBezTo>
                <a:cubicBezTo>
                  <a:pt x="146756" y="0"/>
                  <a:pt x="188495" y="41738"/>
                  <a:pt x="188495" y="94247"/>
                </a:cubicBezTo>
              </a:path>
            </a:pathLst>
          </a:custGeom>
          <a:solidFill>
            <a:schemeClr val="accent1">
              <a:lumMod val="75000"/>
            </a:schemeClr>
          </a:solidFill>
          <a:ln w="13395" cap="flat">
            <a:noFill/>
            <a:prstDash val="solid"/>
            <a:miter/>
          </a:ln>
        </p:spPr>
        <p:txBody>
          <a:bodyPr rtlCol="1" anchor="ctr"/>
          <a:lstStyle/>
          <a:p>
            <a:endParaRPr lang="ar-SY"/>
          </a:p>
        </p:txBody>
      </p:sp>
      <p:sp>
        <p:nvSpPr>
          <p:cNvPr id="18" name="Freeform: Shape 17">
            <a:extLst>
              <a:ext uri="{FF2B5EF4-FFF2-40B4-BE49-F238E27FC236}">
                <a16:creationId xmlns:a16="http://schemas.microsoft.com/office/drawing/2014/main" id="{C840BC92-6C0B-813D-2F6F-AAACED0783CC}"/>
              </a:ext>
            </a:extLst>
          </p:cNvPr>
          <p:cNvSpPr/>
          <p:nvPr/>
        </p:nvSpPr>
        <p:spPr>
          <a:xfrm>
            <a:off x="8002358" y="5438292"/>
            <a:ext cx="188494" cy="188494"/>
          </a:xfrm>
          <a:custGeom>
            <a:avLst/>
            <a:gdLst>
              <a:gd name="connsiteX0" fmla="*/ 188495 w 188494"/>
              <a:gd name="connsiteY0" fmla="*/ 94247 h 188494"/>
              <a:gd name="connsiteX1" fmla="*/ 94247 w 188494"/>
              <a:gd name="connsiteY1" fmla="*/ 188495 h 188494"/>
              <a:gd name="connsiteX2" fmla="*/ 0 w 188494"/>
              <a:gd name="connsiteY2" fmla="*/ 94247 h 188494"/>
              <a:gd name="connsiteX3" fmla="*/ 94247 w 188494"/>
              <a:gd name="connsiteY3" fmla="*/ 0 h 188494"/>
              <a:gd name="connsiteX4" fmla="*/ 188495 w 188494"/>
              <a:gd name="connsiteY4" fmla="*/ 94247 h 188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494" h="188494">
                <a:moveTo>
                  <a:pt x="188495" y="94247"/>
                </a:moveTo>
                <a:cubicBezTo>
                  <a:pt x="188495" y="146756"/>
                  <a:pt x="146756" y="188495"/>
                  <a:pt x="94247" y="188495"/>
                </a:cubicBezTo>
                <a:cubicBezTo>
                  <a:pt x="41738" y="188495"/>
                  <a:pt x="0" y="146756"/>
                  <a:pt x="0" y="94247"/>
                </a:cubicBezTo>
                <a:cubicBezTo>
                  <a:pt x="0" y="41738"/>
                  <a:pt x="41738" y="0"/>
                  <a:pt x="94247" y="0"/>
                </a:cubicBezTo>
                <a:cubicBezTo>
                  <a:pt x="146756" y="0"/>
                  <a:pt x="188495" y="41738"/>
                  <a:pt x="188495" y="94247"/>
                </a:cubicBezTo>
              </a:path>
            </a:pathLst>
          </a:custGeom>
          <a:solidFill>
            <a:schemeClr val="accent1">
              <a:lumMod val="75000"/>
            </a:schemeClr>
          </a:solidFill>
          <a:ln w="13395" cap="flat">
            <a:noFill/>
            <a:prstDash val="solid"/>
            <a:miter/>
          </a:ln>
        </p:spPr>
        <p:txBody>
          <a:bodyPr rtlCol="1" anchor="ctr"/>
          <a:lstStyle/>
          <a:p>
            <a:endParaRPr lang="ar-SY"/>
          </a:p>
        </p:txBody>
      </p:sp>
      <p:sp>
        <p:nvSpPr>
          <p:cNvPr id="19" name="Freeform: Shape 18">
            <a:extLst>
              <a:ext uri="{FF2B5EF4-FFF2-40B4-BE49-F238E27FC236}">
                <a16:creationId xmlns:a16="http://schemas.microsoft.com/office/drawing/2014/main" id="{A2DBC955-2933-702A-DD1E-6EB37B898A70}"/>
              </a:ext>
            </a:extLst>
          </p:cNvPr>
          <p:cNvSpPr/>
          <p:nvPr/>
        </p:nvSpPr>
        <p:spPr>
          <a:xfrm>
            <a:off x="7943117" y="5785660"/>
            <a:ext cx="1060955" cy="355446"/>
          </a:xfrm>
          <a:custGeom>
            <a:avLst/>
            <a:gdLst>
              <a:gd name="connsiteX0" fmla="*/ 0 w 1060955"/>
              <a:gd name="connsiteY0" fmla="*/ 355447 h 355446"/>
              <a:gd name="connsiteX1" fmla="*/ 530478 w 1060955"/>
              <a:gd name="connsiteY1" fmla="*/ 0 h 355446"/>
              <a:gd name="connsiteX2" fmla="*/ 1060955 w 1060955"/>
              <a:gd name="connsiteY2" fmla="*/ 355447 h 355446"/>
              <a:gd name="connsiteX3" fmla="*/ 0 w 1060955"/>
              <a:gd name="connsiteY3" fmla="*/ 355447 h 355446"/>
            </a:gdLst>
            <a:ahLst/>
            <a:cxnLst>
              <a:cxn ang="0">
                <a:pos x="connsiteX0" y="connsiteY0"/>
              </a:cxn>
              <a:cxn ang="0">
                <a:pos x="connsiteX1" y="connsiteY1"/>
              </a:cxn>
              <a:cxn ang="0">
                <a:pos x="connsiteX2" y="connsiteY2"/>
              </a:cxn>
              <a:cxn ang="0">
                <a:pos x="connsiteX3" y="connsiteY3"/>
              </a:cxn>
            </a:cxnLst>
            <a:rect l="l" t="t" r="r" b="b"/>
            <a:pathLst>
              <a:path w="1060955" h="355446">
                <a:moveTo>
                  <a:pt x="0" y="355447"/>
                </a:moveTo>
                <a:cubicBezTo>
                  <a:pt x="0" y="158874"/>
                  <a:pt x="236965" y="0"/>
                  <a:pt x="530478" y="0"/>
                </a:cubicBezTo>
                <a:cubicBezTo>
                  <a:pt x="822644" y="0"/>
                  <a:pt x="1060955" y="158874"/>
                  <a:pt x="1060955" y="355447"/>
                </a:cubicBezTo>
                <a:lnTo>
                  <a:pt x="0" y="355447"/>
                </a:lnTo>
                <a:close/>
              </a:path>
            </a:pathLst>
          </a:custGeom>
          <a:solidFill>
            <a:schemeClr val="accent4">
              <a:lumMod val="75000"/>
            </a:schemeClr>
          </a:solidFill>
          <a:ln w="13395" cap="flat">
            <a:noFill/>
            <a:prstDash val="solid"/>
            <a:miter/>
          </a:ln>
        </p:spPr>
        <p:txBody>
          <a:bodyPr rtlCol="1" anchor="ctr"/>
          <a:lstStyle/>
          <a:p>
            <a:endParaRPr lang="ar-SY"/>
          </a:p>
        </p:txBody>
      </p:sp>
      <p:sp>
        <p:nvSpPr>
          <p:cNvPr id="20" name="Freeform: Shape 19">
            <a:extLst>
              <a:ext uri="{FF2B5EF4-FFF2-40B4-BE49-F238E27FC236}">
                <a16:creationId xmlns:a16="http://schemas.microsoft.com/office/drawing/2014/main" id="{3AA93E7D-F69A-F3C5-C290-B111EB17871E}"/>
              </a:ext>
            </a:extLst>
          </p:cNvPr>
          <p:cNvSpPr/>
          <p:nvPr/>
        </p:nvSpPr>
        <p:spPr>
          <a:xfrm>
            <a:off x="7935039" y="5654216"/>
            <a:ext cx="323133" cy="309167"/>
          </a:xfrm>
          <a:custGeom>
            <a:avLst/>
            <a:gdLst>
              <a:gd name="connsiteX0" fmla="*/ 129253 w 323133"/>
              <a:gd name="connsiteY0" fmla="*/ 181260 h 309167"/>
              <a:gd name="connsiteX1" fmla="*/ 323134 w 323133"/>
              <a:gd name="connsiteY1" fmla="*/ 95091 h 309167"/>
              <a:gd name="connsiteX2" fmla="*/ 323134 w 323133"/>
              <a:gd name="connsiteY2" fmla="*/ 80281 h 309167"/>
              <a:gd name="connsiteX3" fmla="*/ 306977 w 323133"/>
              <a:gd name="connsiteY3" fmla="*/ 41236 h 309167"/>
              <a:gd name="connsiteX4" fmla="*/ 281395 w 323133"/>
              <a:gd name="connsiteY4" fmla="*/ 26425 h 309167"/>
              <a:gd name="connsiteX5" fmla="*/ 44431 w 323133"/>
              <a:gd name="connsiteY5" fmla="*/ 25079 h 309167"/>
              <a:gd name="connsiteX6" fmla="*/ 14810 w 323133"/>
              <a:gd name="connsiteY6" fmla="*/ 41236 h 309167"/>
              <a:gd name="connsiteX7" fmla="*/ 0 w 323133"/>
              <a:gd name="connsiteY7" fmla="*/ 80281 h 309167"/>
              <a:gd name="connsiteX8" fmla="*/ 0 w 323133"/>
              <a:gd name="connsiteY8" fmla="*/ 309167 h 309167"/>
              <a:gd name="connsiteX9" fmla="*/ 129253 w 323133"/>
              <a:gd name="connsiteY9" fmla="*/ 181260 h 309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3133" h="309167">
                <a:moveTo>
                  <a:pt x="129253" y="181260"/>
                </a:moveTo>
                <a:cubicBezTo>
                  <a:pt x="185802" y="143561"/>
                  <a:pt x="251775" y="113941"/>
                  <a:pt x="323134" y="95091"/>
                </a:cubicBezTo>
                <a:lnTo>
                  <a:pt x="323134" y="80281"/>
                </a:lnTo>
                <a:cubicBezTo>
                  <a:pt x="323134" y="65471"/>
                  <a:pt x="316402" y="50660"/>
                  <a:pt x="306977" y="41236"/>
                </a:cubicBezTo>
                <a:cubicBezTo>
                  <a:pt x="302938" y="37197"/>
                  <a:pt x="293513" y="31811"/>
                  <a:pt x="281395" y="26425"/>
                </a:cubicBezTo>
                <a:cubicBezTo>
                  <a:pt x="207344" y="-8581"/>
                  <a:pt x="119829" y="-8581"/>
                  <a:pt x="44431" y="25079"/>
                </a:cubicBezTo>
                <a:cubicBezTo>
                  <a:pt x="30967" y="30465"/>
                  <a:pt x="20196" y="37197"/>
                  <a:pt x="14810" y="41236"/>
                </a:cubicBezTo>
                <a:cubicBezTo>
                  <a:pt x="6732" y="50660"/>
                  <a:pt x="0" y="65471"/>
                  <a:pt x="0" y="80281"/>
                </a:cubicBezTo>
                <a:lnTo>
                  <a:pt x="0" y="309167"/>
                </a:lnTo>
                <a:cubicBezTo>
                  <a:pt x="30967" y="262044"/>
                  <a:pt x="74051" y="217613"/>
                  <a:pt x="129253" y="181260"/>
                </a:cubicBezTo>
              </a:path>
            </a:pathLst>
          </a:custGeom>
          <a:solidFill>
            <a:schemeClr val="accent1">
              <a:lumMod val="75000"/>
            </a:schemeClr>
          </a:solidFill>
          <a:ln w="13395" cap="flat">
            <a:noFill/>
            <a:prstDash val="solid"/>
            <a:miter/>
          </a:ln>
        </p:spPr>
        <p:txBody>
          <a:bodyPr rtlCol="1" anchor="ctr"/>
          <a:lstStyle/>
          <a:p>
            <a:endParaRPr lang="ar-SY"/>
          </a:p>
        </p:txBody>
      </p:sp>
      <p:sp>
        <p:nvSpPr>
          <p:cNvPr id="21" name="Freeform: Shape 20">
            <a:extLst>
              <a:ext uri="{FF2B5EF4-FFF2-40B4-BE49-F238E27FC236}">
                <a16:creationId xmlns:a16="http://schemas.microsoft.com/office/drawing/2014/main" id="{F5724DEC-B727-20EC-4B25-8E505FE51335}"/>
              </a:ext>
            </a:extLst>
          </p:cNvPr>
          <p:cNvSpPr/>
          <p:nvPr/>
        </p:nvSpPr>
        <p:spPr>
          <a:xfrm>
            <a:off x="8310681" y="5600361"/>
            <a:ext cx="324479" cy="135482"/>
          </a:xfrm>
          <a:custGeom>
            <a:avLst/>
            <a:gdLst>
              <a:gd name="connsiteX0" fmla="*/ 324480 w 324479"/>
              <a:gd name="connsiteY0" fmla="*/ 135483 h 135482"/>
              <a:gd name="connsiteX1" fmla="*/ 324480 w 324479"/>
              <a:gd name="connsiteY1" fmla="*/ 80281 h 135482"/>
              <a:gd name="connsiteX2" fmla="*/ 308323 w 324479"/>
              <a:gd name="connsiteY2" fmla="*/ 41236 h 135482"/>
              <a:gd name="connsiteX3" fmla="*/ 282742 w 324479"/>
              <a:gd name="connsiteY3" fmla="*/ 26425 h 135482"/>
              <a:gd name="connsiteX4" fmla="*/ 45777 w 324479"/>
              <a:gd name="connsiteY4" fmla="*/ 25079 h 135482"/>
              <a:gd name="connsiteX5" fmla="*/ 16157 w 324479"/>
              <a:gd name="connsiteY5" fmla="*/ 41236 h 135482"/>
              <a:gd name="connsiteX6" fmla="*/ 0 w 324479"/>
              <a:gd name="connsiteY6" fmla="*/ 80281 h 135482"/>
              <a:gd name="connsiteX7" fmla="*/ 0 w 324479"/>
              <a:gd name="connsiteY7" fmla="*/ 135483 h 135482"/>
              <a:gd name="connsiteX8" fmla="*/ 161567 w 324479"/>
              <a:gd name="connsiteY8" fmla="*/ 119326 h 135482"/>
              <a:gd name="connsiteX9" fmla="*/ 324480 w 324479"/>
              <a:gd name="connsiteY9" fmla="*/ 135483 h 135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4479" h="135482">
                <a:moveTo>
                  <a:pt x="324480" y="135483"/>
                </a:moveTo>
                <a:lnTo>
                  <a:pt x="324480" y="80281"/>
                </a:lnTo>
                <a:cubicBezTo>
                  <a:pt x="324480" y="65471"/>
                  <a:pt x="317748" y="50660"/>
                  <a:pt x="308323" y="41236"/>
                </a:cubicBezTo>
                <a:cubicBezTo>
                  <a:pt x="304284" y="37197"/>
                  <a:pt x="294859" y="31811"/>
                  <a:pt x="282742" y="26425"/>
                </a:cubicBezTo>
                <a:cubicBezTo>
                  <a:pt x="208690" y="-8581"/>
                  <a:pt x="121175" y="-8581"/>
                  <a:pt x="45777" y="25079"/>
                </a:cubicBezTo>
                <a:cubicBezTo>
                  <a:pt x="32313" y="30465"/>
                  <a:pt x="21542" y="37197"/>
                  <a:pt x="16157" y="41236"/>
                </a:cubicBezTo>
                <a:cubicBezTo>
                  <a:pt x="5386" y="50660"/>
                  <a:pt x="0" y="65471"/>
                  <a:pt x="0" y="80281"/>
                </a:cubicBezTo>
                <a:lnTo>
                  <a:pt x="0" y="135483"/>
                </a:lnTo>
                <a:cubicBezTo>
                  <a:pt x="52509" y="124712"/>
                  <a:pt x="106365" y="119326"/>
                  <a:pt x="161567" y="119326"/>
                </a:cubicBezTo>
                <a:cubicBezTo>
                  <a:pt x="216769" y="119326"/>
                  <a:pt x="271971" y="126058"/>
                  <a:pt x="324480" y="135483"/>
                </a:cubicBezTo>
              </a:path>
            </a:pathLst>
          </a:custGeom>
          <a:solidFill>
            <a:schemeClr val="accent1">
              <a:lumMod val="75000"/>
            </a:schemeClr>
          </a:solidFill>
          <a:ln w="13395" cap="flat">
            <a:noFill/>
            <a:prstDash val="solid"/>
            <a:miter/>
          </a:ln>
        </p:spPr>
        <p:txBody>
          <a:bodyPr rtlCol="1" anchor="ctr"/>
          <a:lstStyle/>
          <a:p>
            <a:endParaRPr lang="ar-SY"/>
          </a:p>
        </p:txBody>
      </p:sp>
      <p:sp>
        <p:nvSpPr>
          <p:cNvPr id="22" name="Freeform: Shape 21">
            <a:extLst>
              <a:ext uri="{FF2B5EF4-FFF2-40B4-BE49-F238E27FC236}">
                <a16:creationId xmlns:a16="http://schemas.microsoft.com/office/drawing/2014/main" id="{4CC88E44-2198-005C-4A78-96AEAFB15CD7}"/>
              </a:ext>
            </a:extLst>
          </p:cNvPr>
          <p:cNvSpPr/>
          <p:nvPr/>
        </p:nvSpPr>
        <p:spPr>
          <a:xfrm>
            <a:off x="8687670" y="5654216"/>
            <a:ext cx="324479" cy="309167"/>
          </a:xfrm>
          <a:custGeom>
            <a:avLst/>
            <a:gdLst>
              <a:gd name="connsiteX0" fmla="*/ 324480 w 324479"/>
              <a:gd name="connsiteY0" fmla="*/ 309167 h 309167"/>
              <a:gd name="connsiteX1" fmla="*/ 324480 w 324479"/>
              <a:gd name="connsiteY1" fmla="*/ 80281 h 309167"/>
              <a:gd name="connsiteX2" fmla="*/ 308323 w 324479"/>
              <a:gd name="connsiteY2" fmla="*/ 41236 h 309167"/>
              <a:gd name="connsiteX3" fmla="*/ 282742 w 324479"/>
              <a:gd name="connsiteY3" fmla="*/ 26425 h 309167"/>
              <a:gd name="connsiteX4" fmla="*/ 45777 w 324479"/>
              <a:gd name="connsiteY4" fmla="*/ 25079 h 309167"/>
              <a:gd name="connsiteX5" fmla="*/ 16157 w 324479"/>
              <a:gd name="connsiteY5" fmla="*/ 41236 h 309167"/>
              <a:gd name="connsiteX6" fmla="*/ 0 w 324479"/>
              <a:gd name="connsiteY6" fmla="*/ 80281 h 309167"/>
              <a:gd name="connsiteX7" fmla="*/ 0 w 324479"/>
              <a:gd name="connsiteY7" fmla="*/ 95091 h 309167"/>
              <a:gd name="connsiteX8" fmla="*/ 193880 w 324479"/>
              <a:gd name="connsiteY8" fmla="*/ 181260 h 309167"/>
              <a:gd name="connsiteX9" fmla="*/ 324480 w 324479"/>
              <a:gd name="connsiteY9" fmla="*/ 309167 h 309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4479" h="309167">
                <a:moveTo>
                  <a:pt x="324480" y="309167"/>
                </a:moveTo>
                <a:lnTo>
                  <a:pt x="324480" y="80281"/>
                </a:lnTo>
                <a:cubicBezTo>
                  <a:pt x="324480" y="65471"/>
                  <a:pt x="317748" y="50660"/>
                  <a:pt x="308323" y="41236"/>
                </a:cubicBezTo>
                <a:cubicBezTo>
                  <a:pt x="304284" y="37197"/>
                  <a:pt x="294859" y="31811"/>
                  <a:pt x="282742" y="26425"/>
                </a:cubicBezTo>
                <a:cubicBezTo>
                  <a:pt x="208690" y="-8581"/>
                  <a:pt x="121175" y="-8581"/>
                  <a:pt x="45777" y="25079"/>
                </a:cubicBezTo>
                <a:cubicBezTo>
                  <a:pt x="32313" y="30465"/>
                  <a:pt x="21542" y="37197"/>
                  <a:pt x="16157" y="41236"/>
                </a:cubicBezTo>
                <a:cubicBezTo>
                  <a:pt x="5386" y="50660"/>
                  <a:pt x="0" y="65471"/>
                  <a:pt x="0" y="80281"/>
                </a:cubicBezTo>
                <a:lnTo>
                  <a:pt x="0" y="95091"/>
                </a:lnTo>
                <a:cubicBezTo>
                  <a:pt x="71359" y="113941"/>
                  <a:pt x="137332" y="143561"/>
                  <a:pt x="193880" y="181260"/>
                </a:cubicBezTo>
                <a:cubicBezTo>
                  <a:pt x="250428" y="217613"/>
                  <a:pt x="293513" y="262044"/>
                  <a:pt x="324480" y="309167"/>
                </a:cubicBezTo>
              </a:path>
            </a:pathLst>
          </a:custGeom>
          <a:solidFill>
            <a:schemeClr val="accent1">
              <a:lumMod val="75000"/>
            </a:schemeClr>
          </a:solidFill>
          <a:ln w="13395" cap="flat">
            <a:noFill/>
            <a:prstDash val="solid"/>
            <a:miter/>
          </a:ln>
        </p:spPr>
        <p:txBody>
          <a:bodyPr rtlCol="1" anchor="ctr"/>
          <a:lstStyle/>
          <a:p>
            <a:endParaRPr lang="ar-SY"/>
          </a:p>
        </p:txBody>
      </p:sp>
      <p:sp>
        <p:nvSpPr>
          <p:cNvPr id="28" name="Freeform: Shape 27">
            <a:extLst>
              <a:ext uri="{FF2B5EF4-FFF2-40B4-BE49-F238E27FC236}">
                <a16:creationId xmlns:a16="http://schemas.microsoft.com/office/drawing/2014/main" id="{265AE5DC-4B04-207B-BADE-0CA6E86F61DB}"/>
              </a:ext>
            </a:extLst>
          </p:cNvPr>
          <p:cNvSpPr/>
          <p:nvPr/>
        </p:nvSpPr>
        <p:spPr>
          <a:xfrm>
            <a:off x="8110664" y="3504608"/>
            <a:ext cx="889663" cy="1147952"/>
          </a:xfrm>
          <a:custGeom>
            <a:avLst/>
            <a:gdLst>
              <a:gd name="connsiteX0" fmla="*/ 803567 w 889663"/>
              <a:gd name="connsiteY0" fmla="*/ 1061856 h 1147952"/>
              <a:gd name="connsiteX1" fmla="*/ 86096 w 889663"/>
              <a:gd name="connsiteY1" fmla="*/ 1061856 h 1147952"/>
              <a:gd name="connsiteX2" fmla="*/ 86096 w 889663"/>
              <a:gd name="connsiteY2" fmla="*/ 172193 h 1147952"/>
              <a:gd name="connsiteX3" fmla="*/ 243940 w 889663"/>
              <a:gd name="connsiteY3" fmla="*/ 172193 h 1147952"/>
              <a:gd name="connsiteX4" fmla="*/ 243940 w 889663"/>
              <a:gd name="connsiteY4" fmla="*/ 258289 h 1147952"/>
              <a:gd name="connsiteX5" fmla="*/ 645723 w 889663"/>
              <a:gd name="connsiteY5" fmla="*/ 258289 h 1147952"/>
              <a:gd name="connsiteX6" fmla="*/ 645723 w 889663"/>
              <a:gd name="connsiteY6" fmla="*/ 172193 h 1147952"/>
              <a:gd name="connsiteX7" fmla="*/ 803567 w 889663"/>
              <a:gd name="connsiteY7" fmla="*/ 172193 h 1147952"/>
              <a:gd name="connsiteX8" fmla="*/ 444832 w 889663"/>
              <a:gd name="connsiteY8" fmla="*/ 57398 h 1147952"/>
              <a:gd name="connsiteX9" fmla="*/ 487880 w 889663"/>
              <a:gd name="connsiteY9" fmla="*/ 100446 h 1147952"/>
              <a:gd name="connsiteX10" fmla="*/ 444832 w 889663"/>
              <a:gd name="connsiteY10" fmla="*/ 143494 h 1147952"/>
              <a:gd name="connsiteX11" fmla="*/ 401783 w 889663"/>
              <a:gd name="connsiteY11" fmla="*/ 100446 h 1147952"/>
              <a:gd name="connsiteX12" fmla="*/ 443414 w 889663"/>
              <a:gd name="connsiteY12" fmla="*/ 57398 h 1147952"/>
              <a:gd name="connsiteX13" fmla="*/ 444832 w 889663"/>
              <a:gd name="connsiteY13" fmla="*/ 57398 h 1147952"/>
              <a:gd name="connsiteX14" fmla="*/ 832266 w 889663"/>
              <a:gd name="connsiteY14" fmla="*/ 86096 h 1147952"/>
              <a:gd name="connsiteX15" fmla="*/ 588326 w 889663"/>
              <a:gd name="connsiteY15" fmla="*/ 86096 h 1147952"/>
              <a:gd name="connsiteX16" fmla="*/ 588326 w 889663"/>
              <a:gd name="connsiteY16" fmla="*/ 57398 h 1147952"/>
              <a:gd name="connsiteX17" fmla="*/ 530928 w 889663"/>
              <a:gd name="connsiteY17" fmla="*/ 0 h 1147952"/>
              <a:gd name="connsiteX18" fmla="*/ 358735 w 889663"/>
              <a:gd name="connsiteY18" fmla="*/ 0 h 1147952"/>
              <a:gd name="connsiteX19" fmla="*/ 301338 w 889663"/>
              <a:gd name="connsiteY19" fmla="*/ 57398 h 1147952"/>
              <a:gd name="connsiteX20" fmla="*/ 301338 w 889663"/>
              <a:gd name="connsiteY20" fmla="*/ 86096 h 1147952"/>
              <a:gd name="connsiteX21" fmla="*/ 57398 w 889663"/>
              <a:gd name="connsiteY21" fmla="*/ 86096 h 1147952"/>
              <a:gd name="connsiteX22" fmla="*/ 0 w 889663"/>
              <a:gd name="connsiteY22" fmla="*/ 143494 h 1147952"/>
              <a:gd name="connsiteX23" fmla="*/ 0 w 889663"/>
              <a:gd name="connsiteY23" fmla="*/ 1090555 h 1147952"/>
              <a:gd name="connsiteX24" fmla="*/ 57398 w 889663"/>
              <a:gd name="connsiteY24" fmla="*/ 1147953 h 1147952"/>
              <a:gd name="connsiteX25" fmla="*/ 832266 w 889663"/>
              <a:gd name="connsiteY25" fmla="*/ 1147953 h 1147952"/>
              <a:gd name="connsiteX26" fmla="*/ 889663 w 889663"/>
              <a:gd name="connsiteY26" fmla="*/ 1090555 h 1147952"/>
              <a:gd name="connsiteX27" fmla="*/ 889663 w 889663"/>
              <a:gd name="connsiteY27" fmla="*/ 143494 h 1147952"/>
              <a:gd name="connsiteX28" fmla="*/ 832266 w 889663"/>
              <a:gd name="connsiteY28" fmla="*/ 86096 h 1147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89663" h="1147952">
                <a:moveTo>
                  <a:pt x="803567" y="1061856"/>
                </a:moveTo>
                <a:lnTo>
                  <a:pt x="86096" y="1061856"/>
                </a:lnTo>
                <a:lnTo>
                  <a:pt x="86096" y="172193"/>
                </a:lnTo>
                <a:lnTo>
                  <a:pt x="243940" y="172193"/>
                </a:lnTo>
                <a:lnTo>
                  <a:pt x="243940" y="258289"/>
                </a:lnTo>
                <a:lnTo>
                  <a:pt x="645723" y="258289"/>
                </a:lnTo>
                <a:lnTo>
                  <a:pt x="645723" y="172193"/>
                </a:lnTo>
                <a:lnTo>
                  <a:pt x="803567" y="172193"/>
                </a:lnTo>
                <a:close/>
                <a:moveTo>
                  <a:pt x="444832" y="57398"/>
                </a:moveTo>
                <a:cubicBezTo>
                  <a:pt x="468607" y="57398"/>
                  <a:pt x="487880" y="76670"/>
                  <a:pt x="487880" y="100446"/>
                </a:cubicBezTo>
                <a:cubicBezTo>
                  <a:pt x="487880" y="124221"/>
                  <a:pt x="468607" y="143494"/>
                  <a:pt x="444832" y="143494"/>
                </a:cubicBezTo>
                <a:cubicBezTo>
                  <a:pt x="421056" y="143494"/>
                  <a:pt x="401783" y="124221"/>
                  <a:pt x="401783" y="100446"/>
                </a:cubicBezTo>
                <a:cubicBezTo>
                  <a:pt x="401392" y="77062"/>
                  <a:pt x="420030" y="57789"/>
                  <a:pt x="443414" y="57398"/>
                </a:cubicBezTo>
                <a:cubicBezTo>
                  <a:pt x="443886" y="57389"/>
                  <a:pt x="444359" y="57389"/>
                  <a:pt x="444832" y="57398"/>
                </a:cubicBezTo>
                <a:close/>
                <a:moveTo>
                  <a:pt x="832266" y="86096"/>
                </a:moveTo>
                <a:lnTo>
                  <a:pt x="588326" y="86096"/>
                </a:lnTo>
                <a:lnTo>
                  <a:pt x="588326" y="57398"/>
                </a:lnTo>
                <a:cubicBezTo>
                  <a:pt x="588326" y="25698"/>
                  <a:pt x="562627" y="0"/>
                  <a:pt x="530928" y="0"/>
                </a:cubicBezTo>
                <a:lnTo>
                  <a:pt x="358735" y="0"/>
                </a:lnTo>
                <a:cubicBezTo>
                  <a:pt x="327036" y="0"/>
                  <a:pt x="301338" y="25698"/>
                  <a:pt x="301338" y="57398"/>
                </a:cubicBezTo>
                <a:lnTo>
                  <a:pt x="301338" y="86096"/>
                </a:lnTo>
                <a:lnTo>
                  <a:pt x="57398" y="86096"/>
                </a:lnTo>
                <a:cubicBezTo>
                  <a:pt x="25698" y="86096"/>
                  <a:pt x="0" y="111795"/>
                  <a:pt x="0" y="143494"/>
                </a:cubicBezTo>
                <a:lnTo>
                  <a:pt x="0" y="1090555"/>
                </a:lnTo>
                <a:cubicBezTo>
                  <a:pt x="0" y="1122254"/>
                  <a:pt x="25698" y="1147953"/>
                  <a:pt x="57398" y="1147953"/>
                </a:cubicBezTo>
                <a:lnTo>
                  <a:pt x="832266" y="1147953"/>
                </a:lnTo>
                <a:cubicBezTo>
                  <a:pt x="863965" y="1147953"/>
                  <a:pt x="889663" y="1122254"/>
                  <a:pt x="889663" y="1090555"/>
                </a:cubicBezTo>
                <a:lnTo>
                  <a:pt x="889663" y="143494"/>
                </a:lnTo>
                <a:cubicBezTo>
                  <a:pt x="889663" y="111795"/>
                  <a:pt x="863965" y="86096"/>
                  <a:pt x="832266" y="86096"/>
                </a:cubicBezTo>
                <a:close/>
              </a:path>
            </a:pathLst>
          </a:custGeom>
          <a:solidFill>
            <a:schemeClr val="accent1">
              <a:lumMod val="75000"/>
            </a:schemeClr>
          </a:solidFill>
          <a:ln w="14288" cap="flat">
            <a:noFill/>
            <a:prstDash val="solid"/>
            <a:miter/>
          </a:ln>
        </p:spPr>
        <p:txBody>
          <a:bodyPr rtlCol="1" anchor="ctr"/>
          <a:lstStyle/>
          <a:p>
            <a:endParaRPr lang="ar-SY"/>
          </a:p>
        </p:txBody>
      </p:sp>
      <p:sp>
        <p:nvSpPr>
          <p:cNvPr id="29" name="Freeform: Shape 28">
            <a:extLst>
              <a:ext uri="{FF2B5EF4-FFF2-40B4-BE49-F238E27FC236}">
                <a16:creationId xmlns:a16="http://schemas.microsoft.com/office/drawing/2014/main" id="{2F37BC6A-EE32-08A9-F55F-C59504AB456E}"/>
              </a:ext>
            </a:extLst>
          </p:cNvPr>
          <p:cNvSpPr/>
          <p:nvPr/>
        </p:nvSpPr>
        <p:spPr>
          <a:xfrm>
            <a:off x="8310681" y="4178155"/>
            <a:ext cx="145244" cy="145244"/>
          </a:xfrm>
          <a:custGeom>
            <a:avLst/>
            <a:gdLst>
              <a:gd name="connsiteX0" fmla="*/ 145245 w 145244"/>
              <a:gd name="connsiteY0" fmla="*/ 30449 h 145244"/>
              <a:gd name="connsiteX1" fmla="*/ 114795 w 145244"/>
              <a:gd name="connsiteY1" fmla="*/ 0 h 145244"/>
              <a:gd name="connsiteX2" fmla="*/ 72622 w 145244"/>
              <a:gd name="connsiteY2" fmla="*/ 42187 h 145244"/>
              <a:gd name="connsiteX3" fmla="*/ 30449 w 145244"/>
              <a:gd name="connsiteY3" fmla="*/ 0 h 145244"/>
              <a:gd name="connsiteX4" fmla="*/ 0 w 145244"/>
              <a:gd name="connsiteY4" fmla="*/ 30449 h 145244"/>
              <a:gd name="connsiteX5" fmla="*/ 42187 w 145244"/>
              <a:gd name="connsiteY5" fmla="*/ 72622 h 145244"/>
              <a:gd name="connsiteX6" fmla="*/ 0 w 145244"/>
              <a:gd name="connsiteY6" fmla="*/ 114795 h 145244"/>
              <a:gd name="connsiteX7" fmla="*/ 30449 w 145244"/>
              <a:gd name="connsiteY7" fmla="*/ 145245 h 145244"/>
              <a:gd name="connsiteX8" fmla="*/ 72622 w 145244"/>
              <a:gd name="connsiteY8" fmla="*/ 103057 h 145244"/>
              <a:gd name="connsiteX9" fmla="*/ 114795 w 145244"/>
              <a:gd name="connsiteY9" fmla="*/ 145245 h 145244"/>
              <a:gd name="connsiteX10" fmla="*/ 145245 w 145244"/>
              <a:gd name="connsiteY10" fmla="*/ 114795 h 145244"/>
              <a:gd name="connsiteX11" fmla="*/ 103057 w 145244"/>
              <a:gd name="connsiteY11" fmla="*/ 72622 h 145244"/>
              <a:gd name="connsiteX12" fmla="*/ 145245 w 145244"/>
              <a:gd name="connsiteY12" fmla="*/ 30449 h 145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244" h="145244">
                <a:moveTo>
                  <a:pt x="145245" y="30449"/>
                </a:moveTo>
                <a:lnTo>
                  <a:pt x="114795" y="0"/>
                </a:lnTo>
                <a:lnTo>
                  <a:pt x="72622" y="42187"/>
                </a:lnTo>
                <a:lnTo>
                  <a:pt x="30449" y="0"/>
                </a:lnTo>
                <a:lnTo>
                  <a:pt x="0" y="30449"/>
                </a:lnTo>
                <a:lnTo>
                  <a:pt x="42187" y="72622"/>
                </a:lnTo>
                <a:lnTo>
                  <a:pt x="0" y="114795"/>
                </a:lnTo>
                <a:lnTo>
                  <a:pt x="30449" y="145245"/>
                </a:lnTo>
                <a:lnTo>
                  <a:pt x="72622" y="103057"/>
                </a:lnTo>
                <a:lnTo>
                  <a:pt x="114795" y="145245"/>
                </a:lnTo>
                <a:lnTo>
                  <a:pt x="145245" y="114795"/>
                </a:lnTo>
                <a:lnTo>
                  <a:pt x="103057" y="72622"/>
                </a:lnTo>
                <a:lnTo>
                  <a:pt x="145245" y="30449"/>
                </a:lnTo>
                <a:close/>
              </a:path>
            </a:pathLst>
          </a:custGeom>
          <a:solidFill>
            <a:srgbClr val="C00000"/>
          </a:solidFill>
          <a:ln w="14288" cap="flat">
            <a:noFill/>
            <a:prstDash val="solid"/>
            <a:miter/>
          </a:ln>
        </p:spPr>
        <p:txBody>
          <a:bodyPr rtlCol="1" anchor="ctr"/>
          <a:lstStyle/>
          <a:p>
            <a:endParaRPr lang="ar-SY"/>
          </a:p>
        </p:txBody>
      </p:sp>
      <p:sp>
        <p:nvSpPr>
          <p:cNvPr id="30" name="Freeform: Shape 29">
            <a:extLst>
              <a:ext uri="{FF2B5EF4-FFF2-40B4-BE49-F238E27FC236}">
                <a16:creationId xmlns:a16="http://schemas.microsoft.com/office/drawing/2014/main" id="{0D615BC9-2376-49EC-DD32-6A3704E9E6FA}"/>
              </a:ext>
            </a:extLst>
          </p:cNvPr>
          <p:cNvSpPr/>
          <p:nvPr/>
        </p:nvSpPr>
        <p:spPr>
          <a:xfrm>
            <a:off x="8310681" y="4350347"/>
            <a:ext cx="145244" cy="145244"/>
          </a:xfrm>
          <a:custGeom>
            <a:avLst/>
            <a:gdLst>
              <a:gd name="connsiteX0" fmla="*/ 114795 w 145244"/>
              <a:gd name="connsiteY0" fmla="*/ 0 h 145244"/>
              <a:gd name="connsiteX1" fmla="*/ 72622 w 145244"/>
              <a:gd name="connsiteY1" fmla="*/ 42187 h 145244"/>
              <a:gd name="connsiteX2" fmla="*/ 30449 w 145244"/>
              <a:gd name="connsiteY2" fmla="*/ 0 h 145244"/>
              <a:gd name="connsiteX3" fmla="*/ 0 w 145244"/>
              <a:gd name="connsiteY3" fmla="*/ 30449 h 145244"/>
              <a:gd name="connsiteX4" fmla="*/ 42187 w 145244"/>
              <a:gd name="connsiteY4" fmla="*/ 72622 h 145244"/>
              <a:gd name="connsiteX5" fmla="*/ 0 w 145244"/>
              <a:gd name="connsiteY5" fmla="*/ 114795 h 145244"/>
              <a:gd name="connsiteX6" fmla="*/ 30449 w 145244"/>
              <a:gd name="connsiteY6" fmla="*/ 145245 h 145244"/>
              <a:gd name="connsiteX7" fmla="*/ 72622 w 145244"/>
              <a:gd name="connsiteY7" fmla="*/ 103057 h 145244"/>
              <a:gd name="connsiteX8" fmla="*/ 114795 w 145244"/>
              <a:gd name="connsiteY8" fmla="*/ 145245 h 145244"/>
              <a:gd name="connsiteX9" fmla="*/ 145245 w 145244"/>
              <a:gd name="connsiteY9" fmla="*/ 114795 h 145244"/>
              <a:gd name="connsiteX10" fmla="*/ 103057 w 145244"/>
              <a:gd name="connsiteY10" fmla="*/ 72622 h 145244"/>
              <a:gd name="connsiteX11" fmla="*/ 145245 w 145244"/>
              <a:gd name="connsiteY11" fmla="*/ 30449 h 145244"/>
              <a:gd name="connsiteX12" fmla="*/ 114795 w 145244"/>
              <a:gd name="connsiteY12" fmla="*/ 0 h 145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244" h="145244">
                <a:moveTo>
                  <a:pt x="114795" y="0"/>
                </a:moveTo>
                <a:lnTo>
                  <a:pt x="72622" y="42187"/>
                </a:lnTo>
                <a:lnTo>
                  <a:pt x="30449" y="0"/>
                </a:lnTo>
                <a:lnTo>
                  <a:pt x="0" y="30449"/>
                </a:lnTo>
                <a:lnTo>
                  <a:pt x="42187" y="72622"/>
                </a:lnTo>
                <a:lnTo>
                  <a:pt x="0" y="114795"/>
                </a:lnTo>
                <a:lnTo>
                  <a:pt x="30449" y="145245"/>
                </a:lnTo>
                <a:lnTo>
                  <a:pt x="72622" y="103057"/>
                </a:lnTo>
                <a:lnTo>
                  <a:pt x="114795" y="145245"/>
                </a:lnTo>
                <a:lnTo>
                  <a:pt x="145245" y="114795"/>
                </a:lnTo>
                <a:lnTo>
                  <a:pt x="103057" y="72622"/>
                </a:lnTo>
                <a:lnTo>
                  <a:pt x="145245" y="30449"/>
                </a:lnTo>
                <a:lnTo>
                  <a:pt x="114795" y="0"/>
                </a:lnTo>
                <a:close/>
              </a:path>
            </a:pathLst>
          </a:custGeom>
          <a:solidFill>
            <a:srgbClr val="C00000"/>
          </a:solidFill>
          <a:ln w="14288" cap="flat">
            <a:noFill/>
            <a:prstDash val="solid"/>
            <a:miter/>
          </a:ln>
        </p:spPr>
        <p:txBody>
          <a:bodyPr rtlCol="1" anchor="ctr"/>
          <a:lstStyle/>
          <a:p>
            <a:endParaRPr lang="ar-SY"/>
          </a:p>
        </p:txBody>
      </p:sp>
      <p:sp>
        <p:nvSpPr>
          <p:cNvPr id="31" name="Freeform: Shape 30">
            <a:extLst>
              <a:ext uri="{FF2B5EF4-FFF2-40B4-BE49-F238E27FC236}">
                <a16:creationId xmlns:a16="http://schemas.microsoft.com/office/drawing/2014/main" id="{AB91A679-3835-2313-F96F-BB60735BB076}"/>
              </a:ext>
            </a:extLst>
          </p:cNvPr>
          <p:cNvSpPr/>
          <p:nvPr/>
        </p:nvSpPr>
        <p:spPr>
          <a:xfrm>
            <a:off x="8584195" y="4222078"/>
            <a:ext cx="243939" cy="57397"/>
          </a:xfrm>
          <a:custGeom>
            <a:avLst/>
            <a:gdLst>
              <a:gd name="connsiteX0" fmla="*/ 0 w 243939"/>
              <a:gd name="connsiteY0" fmla="*/ 0 h 57397"/>
              <a:gd name="connsiteX1" fmla="*/ 243940 w 243939"/>
              <a:gd name="connsiteY1" fmla="*/ 0 h 57397"/>
              <a:gd name="connsiteX2" fmla="*/ 243940 w 243939"/>
              <a:gd name="connsiteY2" fmla="*/ 57398 h 57397"/>
              <a:gd name="connsiteX3" fmla="*/ 0 w 243939"/>
              <a:gd name="connsiteY3" fmla="*/ 57398 h 57397"/>
            </a:gdLst>
            <a:ahLst/>
            <a:cxnLst>
              <a:cxn ang="0">
                <a:pos x="connsiteX0" y="connsiteY0"/>
              </a:cxn>
              <a:cxn ang="0">
                <a:pos x="connsiteX1" y="connsiteY1"/>
              </a:cxn>
              <a:cxn ang="0">
                <a:pos x="connsiteX2" y="connsiteY2"/>
              </a:cxn>
              <a:cxn ang="0">
                <a:pos x="connsiteX3" y="connsiteY3"/>
              </a:cxn>
            </a:cxnLst>
            <a:rect l="l" t="t" r="r" b="b"/>
            <a:pathLst>
              <a:path w="243939" h="57397">
                <a:moveTo>
                  <a:pt x="0" y="0"/>
                </a:moveTo>
                <a:lnTo>
                  <a:pt x="243940" y="0"/>
                </a:lnTo>
                <a:lnTo>
                  <a:pt x="243940" y="57398"/>
                </a:lnTo>
                <a:lnTo>
                  <a:pt x="0" y="57398"/>
                </a:lnTo>
                <a:close/>
              </a:path>
            </a:pathLst>
          </a:custGeom>
          <a:solidFill>
            <a:schemeClr val="accent1">
              <a:lumMod val="75000"/>
            </a:schemeClr>
          </a:solidFill>
          <a:ln w="14288" cap="flat">
            <a:noFill/>
            <a:prstDash val="solid"/>
            <a:miter/>
          </a:ln>
        </p:spPr>
        <p:txBody>
          <a:bodyPr rtlCol="1" anchor="ctr"/>
          <a:lstStyle/>
          <a:p>
            <a:endParaRPr lang="ar-SY"/>
          </a:p>
        </p:txBody>
      </p:sp>
      <p:sp>
        <p:nvSpPr>
          <p:cNvPr id="32" name="Freeform: Shape 31">
            <a:extLst>
              <a:ext uri="{FF2B5EF4-FFF2-40B4-BE49-F238E27FC236}">
                <a16:creationId xmlns:a16="http://schemas.microsoft.com/office/drawing/2014/main" id="{01D99EFC-8F76-5A43-76C4-B89FED21D1C8}"/>
              </a:ext>
            </a:extLst>
          </p:cNvPr>
          <p:cNvSpPr/>
          <p:nvPr/>
        </p:nvSpPr>
        <p:spPr>
          <a:xfrm>
            <a:off x="8584195" y="4394271"/>
            <a:ext cx="243939" cy="57397"/>
          </a:xfrm>
          <a:custGeom>
            <a:avLst/>
            <a:gdLst>
              <a:gd name="connsiteX0" fmla="*/ 0 w 243939"/>
              <a:gd name="connsiteY0" fmla="*/ 0 h 57397"/>
              <a:gd name="connsiteX1" fmla="*/ 243940 w 243939"/>
              <a:gd name="connsiteY1" fmla="*/ 0 h 57397"/>
              <a:gd name="connsiteX2" fmla="*/ 243940 w 243939"/>
              <a:gd name="connsiteY2" fmla="*/ 57398 h 57397"/>
              <a:gd name="connsiteX3" fmla="*/ 0 w 243939"/>
              <a:gd name="connsiteY3" fmla="*/ 57398 h 57397"/>
            </a:gdLst>
            <a:ahLst/>
            <a:cxnLst>
              <a:cxn ang="0">
                <a:pos x="connsiteX0" y="connsiteY0"/>
              </a:cxn>
              <a:cxn ang="0">
                <a:pos x="connsiteX1" y="connsiteY1"/>
              </a:cxn>
              <a:cxn ang="0">
                <a:pos x="connsiteX2" y="connsiteY2"/>
              </a:cxn>
              <a:cxn ang="0">
                <a:pos x="connsiteX3" y="connsiteY3"/>
              </a:cxn>
            </a:cxnLst>
            <a:rect l="l" t="t" r="r" b="b"/>
            <a:pathLst>
              <a:path w="243939" h="57397">
                <a:moveTo>
                  <a:pt x="0" y="0"/>
                </a:moveTo>
                <a:lnTo>
                  <a:pt x="243940" y="0"/>
                </a:lnTo>
                <a:lnTo>
                  <a:pt x="243940" y="57398"/>
                </a:lnTo>
                <a:lnTo>
                  <a:pt x="0" y="57398"/>
                </a:lnTo>
                <a:close/>
              </a:path>
            </a:pathLst>
          </a:custGeom>
          <a:solidFill>
            <a:schemeClr val="accent1">
              <a:lumMod val="75000"/>
            </a:schemeClr>
          </a:solidFill>
          <a:ln w="14288" cap="flat">
            <a:noFill/>
            <a:prstDash val="solid"/>
            <a:miter/>
          </a:ln>
        </p:spPr>
        <p:txBody>
          <a:bodyPr rtlCol="1" anchor="ctr"/>
          <a:lstStyle/>
          <a:p>
            <a:endParaRPr lang="ar-SY"/>
          </a:p>
        </p:txBody>
      </p:sp>
      <p:sp>
        <p:nvSpPr>
          <p:cNvPr id="33" name="Freeform: Shape 32">
            <a:extLst>
              <a:ext uri="{FF2B5EF4-FFF2-40B4-BE49-F238E27FC236}">
                <a16:creationId xmlns:a16="http://schemas.microsoft.com/office/drawing/2014/main" id="{BFDC539F-EBD5-288E-9E1C-F15A45BEE42C}"/>
              </a:ext>
            </a:extLst>
          </p:cNvPr>
          <p:cNvSpPr/>
          <p:nvPr/>
        </p:nvSpPr>
        <p:spPr>
          <a:xfrm>
            <a:off x="8584195" y="3877692"/>
            <a:ext cx="243939" cy="57397"/>
          </a:xfrm>
          <a:custGeom>
            <a:avLst/>
            <a:gdLst>
              <a:gd name="connsiteX0" fmla="*/ 0 w 243939"/>
              <a:gd name="connsiteY0" fmla="*/ 0 h 57397"/>
              <a:gd name="connsiteX1" fmla="*/ 243940 w 243939"/>
              <a:gd name="connsiteY1" fmla="*/ 0 h 57397"/>
              <a:gd name="connsiteX2" fmla="*/ 243940 w 243939"/>
              <a:gd name="connsiteY2" fmla="*/ 57398 h 57397"/>
              <a:gd name="connsiteX3" fmla="*/ 0 w 243939"/>
              <a:gd name="connsiteY3" fmla="*/ 57398 h 57397"/>
            </a:gdLst>
            <a:ahLst/>
            <a:cxnLst>
              <a:cxn ang="0">
                <a:pos x="connsiteX0" y="connsiteY0"/>
              </a:cxn>
              <a:cxn ang="0">
                <a:pos x="connsiteX1" y="connsiteY1"/>
              </a:cxn>
              <a:cxn ang="0">
                <a:pos x="connsiteX2" y="connsiteY2"/>
              </a:cxn>
              <a:cxn ang="0">
                <a:pos x="connsiteX3" y="connsiteY3"/>
              </a:cxn>
            </a:cxnLst>
            <a:rect l="l" t="t" r="r" b="b"/>
            <a:pathLst>
              <a:path w="243939" h="57397">
                <a:moveTo>
                  <a:pt x="0" y="0"/>
                </a:moveTo>
                <a:lnTo>
                  <a:pt x="243940" y="0"/>
                </a:lnTo>
                <a:lnTo>
                  <a:pt x="243940" y="57398"/>
                </a:lnTo>
                <a:lnTo>
                  <a:pt x="0" y="57398"/>
                </a:lnTo>
                <a:close/>
              </a:path>
            </a:pathLst>
          </a:custGeom>
          <a:solidFill>
            <a:schemeClr val="accent1">
              <a:lumMod val="75000"/>
            </a:schemeClr>
          </a:solidFill>
          <a:ln w="14288" cap="flat">
            <a:noFill/>
            <a:prstDash val="solid"/>
            <a:miter/>
          </a:ln>
        </p:spPr>
        <p:txBody>
          <a:bodyPr rtlCol="1" anchor="ctr"/>
          <a:lstStyle/>
          <a:p>
            <a:endParaRPr lang="ar-SY"/>
          </a:p>
        </p:txBody>
      </p:sp>
      <p:sp>
        <p:nvSpPr>
          <p:cNvPr id="34" name="Freeform: Shape 33">
            <a:extLst>
              <a:ext uri="{FF2B5EF4-FFF2-40B4-BE49-F238E27FC236}">
                <a16:creationId xmlns:a16="http://schemas.microsoft.com/office/drawing/2014/main" id="{A63E6B70-9F91-E504-E82F-22051DE04AC1}"/>
              </a:ext>
            </a:extLst>
          </p:cNvPr>
          <p:cNvSpPr/>
          <p:nvPr/>
        </p:nvSpPr>
        <p:spPr>
          <a:xfrm>
            <a:off x="8584195" y="4049885"/>
            <a:ext cx="243939" cy="57397"/>
          </a:xfrm>
          <a:custGeom>
            <a:avLst/>
            <a:gdLst>
              <a:gd name="connsiteX0" fmla="*/ 0 w 243939"/>
              <a:gd name="connsiteY0" fmla="*/ 0 h 57397"/>
              <a:gd name="connsiteX1" fmla="*/ 243940 w 243939"/>
              <a:gd name="connsiteY1" fmla="*/ 0 h 57397"/>
              <a:gd name="connsiteX2" fmla="*/ 243940 w 243939"/>
              <a:gd name="connsiteY2" fmla="*/ 57398 h 57397"/>
              <a:gd name="connsiteX3" fmla="*/ 0 w 243939"/>
              <a:gd name="connsiteY3" fmla="*/ 57398 h 57397"/>
            </a:gdLst>
            <a:ahLst/>
            <a:cxnLst>
              <a:cxn ang="0">
                <a:pos x="connsiteX0" y="connsiteY0"/>
              </a:cxn>
              <a:cxn ang="0">
                <a:pos x="connsiteX1" y="connsiteY1"/>
              </a:cxn>
              <a:cxn ang="0">
                <a:pos x="connsiteX2" y="connsiteY2"/>
              </a:cxn>
              <a:cxn ang="0">
                <a:pos x="connsiteX3" y="connsiteY3"/>
              </a:cxn>
            </a:cxnLst>
            <a:rect l="l" t="t" r="r" b="b"/>
            <a:pathLst>
              <a:path w="243939" h="57397">
                <a:moveTo>
                  <a:pt x="0" y="0"/>
                </a:moveTo>
                <a:lnTo>
                  <a:pt x="243940" y="0"/>
                </a:lnTo>
                <a:lnTo>
                  <a:pt x="243940" y="57398"/>
                </a:lnTo>
                <a:lnTo>
                  <a:pt x="0" y="57398"/>
                </a:lnTo>
                <a:close/>
              </a:path>
            </a:pathLst>
          </a:custGeom>
          <a:solidFill>
            <a:schemeClr val="accent1">
              <a:lumMod val="75000"/>
            </a:schemeClr>
          </a:solidFill>
          <a:ln w="14288" cap="flat">
            <a:noFill/>
            <a:prstDash val="solid"/>
            <a:miter/>
          </a:ln>
        </p:spPr>
        <p:txBody>
          <a:bodyPr rtlCol="1" anchor="ctr"/>
          <a:lstStyle/>
          <a:p>
            <a:endParaRPr lang="ar-SY"/>
          </a:p>
        </p:txBody>
      </p:sp>
      <p:sp>
        <p:nvSpPr>
          <p:cNvPr id="35" name="Freeform: Shape 34">
            <a:extLst>
              <a:ext uri="{FF2B5EF4-FFF2-40B4-BE49-F238E27FC236}">
                <a16:creationId xmlns:a16="http://schemas.microsoft.com/office/drawing/2014/main" id="{BF1115D6-BC5E-7829-03DA-199FC94DF726}"/>
              </a:ext>
            </a:extLst>
          </p:cNvPr>
          <p:cNvSpPr/>
          <p:nvPr/>
        </p:nvSpPr>
        <p:spPr>
          <a:xfrm>
            <a:off x="8293002" y="3816090"/>
            <a:ext cx="192081" cy="154772"/>
          </a:xfrm>
          <a:custGeom>
            <a:avLst/>
            <a:gdLst>
              <a:gd name="connsiteX0" fmla="*/ 0 w 192081"/>
              <a:gd name="connsiteY0" fmla="*/ 87431 h 154772"/>
              <a:gd name="connsiteX1" fmla="*/ 30033 w 192081"/>
              <a:gd name="connsiteY1" fmla="*/ 57398 h 154772"/>
              <a:gd name="connsiteX2" fmla="*/ 67342 w 192081"/>
              <a:gd name="connsiteY2" fmla="*/ 94706 h 154772"/>
              <a:gd name="connsiteX3" fmla="*/ 162048 w 192081"/>
              <a:gd name="connsiteY3" fmla="*/ 0 h 154772"/>
              <a:gd name="connsiteX4" fmla="*/ 192081 w 192081"/>
              <a:gd name="connsiteY4" fmla="*/ 30033 h 154772"/>
              <a:gd name="connsiteX5" fmla="*/ 67342 w 192081"/>
              <a:gd name="connsiteY5" fmla="*/ 154773 h 154772"/>
              <a:gd name="connsiteX6" fmla="*/ 0 w 192081"/>
              <a:gd name="connsiteY6" fmla="*/ 87431 h 15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081" h="154772">
                <a:moveTo>
                  <a:pt x="0" y="87431"/>
                </a:moveTo>
                <a:lnTo>
                  <a:pt x="30033" y="57398"/>
                </a:lnTo>
                <a:lnTo>
                  <a:pt x="67342" y="94706"/>
                </a:lnTo>
                <a:lnTo>
                  <a:pt x="162048" y="0"/>
                </a:lnTo>
                <a:lnTo>
                  <a:pt x="192081" y="30033"/>
                </a:lnTo>
                <a:lnTo>
                  <a:pt x="67342" y="154773"/>
                </a:lnTo>
                <a:lnTo>
                  <a:pt x="0" y="87431"/>
                </a:lnTo>
                <a:close/>
              </a:path>
            </a:pathLst>
          </a:custGeom>
          <a:solidFill>
            <a:schemeClr val="bg1">
              <a:lumMod val="50000"/>
            </a:schemeClr>
          </a:solidFill>
          <a:ln w="14288" cap="flat">
            <a:noFill/>
            <a:prstDash val="solid"/>
            <a:miter/>
          </a:ln>
        </p:spPr>
        <p:txBody>
          <a:bodyPr rtlCol="1" anchor="ctr"/>
          <a:lstStyle/>
          <a:p>
            <a:endParaRPr lang="ar-SY"/>
          </a:p>
        </p:txBody>
      </p:sp>
      <p:sp>
        <p:nvSpPr>
          <p:cNvPr id="36" name="Freeform: Shape 35">
            <a:extLst>
              <a:ext uri="{FF2B5EF4-FFF2-40B4-BE49-F238E27FC236}">
                <a16:creationId xmlns:a16="http://schemas.microsoft.com/office/drawing/2014/main" id="{3090458B-D0BD-8CA1-A5E0-988BB1C4DAAA}"/>
              </a:ext>
            </a:extLst>
          </p:cNvPr>
          <p:cNvSpPr/>
          <p:nvPr/>
        </p:nvSpPr>
        <p:spPr>
          <a:xfrm>
            <a:off x="8293002" y="3988283"/>
            <a:ext cx="192081" cy="154772"/>
          </a:xfrm>
          <a:custGeom>
            <a:avLst/>
            <a:gdLst>
              <a:gd name="connsiteX0" fmla="*/ 0 w 192081"/>
              <a:gd name="connsiteY0" fmla="*/ 87431 h 154772"/>
              <a:gd name="connsiteX1" fmla="*/ 30033 w 192081"/>
              <a:gd name="connsiteY1" fmla="*/ 57398 h 154772"/>
              <a:gd name="connsiteX2" fmla="*/ 67342 w 192081"/>
              <a:gd name="connsiteY2" fmla="*/ 94706 h 154772"/>
              <a:gd name="connsiteX3" fmla="*/ 162048 w 192081"/>
              <a:gd name="connsiteY3" fmla="*/ 0 h 154772"/>
              <a:gd name="connsiteX4" fmla="*/ 192081 w 192081"/>
              <a:gd name="connsiteY4" fmla="*/ 30033 h 154772"/>
              <a:gd name="connsiteX5" fmla="*/ 67342 w 192081"/>
              <a:gd name="connsiteY5" fmla="*/ 154773 h 154772"/>
              <a:gd name="connsiteX6" fmla="*/ 0 w 192081"/>
              <a:gd name="connsiteY6" fmla="*/ 87431 h 15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081" h="154772">
                <a:moveTo>
                  <a:pt x="0" y="87431"/>
                </a:moveTo>
                <a:lnTo>
                  <a:pt x="30033" y="57398"/>
                </a:lnTo>
                <a:lnTo>
                  <a:pt x="67342" y="94706"/>
                </a:lnTo>
                <a:lnTo>
                  <a:pt x="162048" y="0"/>
                </a:lnTo>
                <a:lnTo>
                  <a:pt x="192081" y="30033"/>
                </a:lnTo>
                <a:lnTo>
                  <a:pt x="67342" y="154773"/>
                </a:lnTo>
                <a:lnTo>
                  <a:pt x="0" y="87431"/>
                </a:lnTo>
                <a:close/>
              </a:path>
            </a:pathLst>
          </a:custGeom>
          <a:solidFill>
            <a:schemeClr val="bg1">
              <a:lumMod val="50000"/>
            </a:schemeClr>
          </a:solidFill>
          <a:ln w="14288" cap="flat">
            <a:noFill/>
            <a:prstDash val="solid"/>
            <a:miter/>
          </a:ln>
        </p:spPr>
        <p:txBody>
          <a:bodyPr rtlCol="1" anchor="ctr"/>
          <a:lstStyle/>
          <a:p>
            <a:endParaRPr lang="ar-SY"/>
          </a:p>
        </p:txBody>
      </p:sp>
      <p:sp>
        <p:nvSpPr>
          <p:cNvPr id="38" name="TextBox 37">
            <a:extLst>
              <a:ext uri="{FF2B5EF4-FFF2-40B4-BE49-F238E27FC236}">
                <a16:creationId xmlns:a16="http://schemas.microsoft.com/office/drawing/2014/main" id="{D686566D-217D-37C3-CCE8-6FE08E75AC8A}"/>
              </a:ext>
            </a:extLst>
          </p:cNvPr>
          <p:cNvSpPr txBox="1"/>
          <p:nvPr/>
        </p:nvSpPr>
        <p:spPr>
          <a:xfrm>
            <a:off x="9381560" y="1861478"/>
            <a:ext cx="2219479" cy="1169551"/>
          </a:xfrm>
          <a:prstGeom prst="rect">
            <a:avLst/>
          </a:prstGeom>
          <a:noFill/>
        </p:spPr>
        <p:txBody>
          <a:bodyPr wrap="square" rtlCol="1">
            <a:spAutoFit/>
          </a:bodyPr>
          <a:lstStyle/>
          <a:p>
            <a:pPr algn="ctr"/>
            <a:r>
              <a:rPr lang="en-US" sz="1400" b="1">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Analyze existing LCS data from recent data collection activities, remove the irrelevant strategies </a:t>
            </a:r>
            <a:endParaRPr lang="ar-SY" sz="1400" b="1">
              <a:solidFill>
                <a:schemeClr val="accent1">
                  <a:lumMod val="75000"/>
                </a:schemeClr>
              </a:solidFill>
              <a:latin typeface="Open Sans" panose="020B0606030504020204" pitchFamily="34" charset="0"/>
              <a:ea typeface="Open Sans" panose="020B0606030504020204" pitchFamily="34" charset="0"/>
            </a:endParaRPr>
          </a:p>
        </p:txBody>
      </p:sp>
      <p:sp>
        <p:nvSpPr>
          <p:cNvPr id="40" name="TextBox 39">
            <a:extLst>
              <a:ext uri="{FF2B5EF4-FFF2-40B4-BE49-F238E27FC236}">
                <a16:creationId xmlns:a16="http://schemas.microsoft.com/office/drawing/2014/main" id="{8D29C17E-DA33-A95C-7496-B123221B8417}"/>
              </a:ext>
            </a:extLst>
          </p:cNvPr>
          <p:cNvSpPr txBox="1"/>
          <p:nvPr/>
        </p:nvSpPr>
        <p:spPr>
          <a:xfrm>
            <a:off x="9381559" y="3588615"/>
            <a:ext cx="2219479" cy="1169551"/>
          </a:xfrm>
          <a:prstGeom prst="rect">
            <a:avLst/>
          </a:prstGeom>
          <a:noFill/>
        </p:spPr>
        <p:txBody>
          <a:bodyPr wrap="square" rtlCol="1">
            <a:spAutoFit/>
          </a:bodyPr>
          <a:lstStyle/>
          <a:p>
            <a:pPr algn="ctr"/>
            <a:r>
              <a:rPr lang="en-US" sz="1400" b="1">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Review secondary data sources and anecdotal information on how people are coping</a:t>
            </a:r>
            <a:endParaRPr lang="ar-SY" sz="1400" b="1">
              <a:solidFill>
                <a:schemeClr val="accent1">
                  <a:lumMod val="75000"/>
                </a:schemeClr>
              </a:solidFill>
              <a:latin typeface="Open Sans" panose="020B0606030504020204" pitchFamily="34" charset="0"/>
              <a:ea typeface="Open Sans" panose="020B0606030504020204" pitchFamily="34" charset="0"/>
            </a:endParaRPr>
          </a:p>
        </p:txBody>
      </p:sp>
      <p:sp>
        <p:nvSpPr>
          <p:cNvPr id="41" name="TextBox 40">
            <a:extLst>
              <a:ext uri="{FF2B5EF4-FFF2-40B4-BE49-F238E27FC236}">
                <a16:creationId xmlns:a16="http://schemas.microsoft.com/office/drawing/2014/main" id="{2494396D-349D-DC47-D26E-AADE542775B6}"/>
              </a:ext>
            </a:extLst>
          </p:cNvPr>
          <p:cNvSpPr txBox="1"/>
          <p:nvPr/>
        </p:nvSpPr>
        <p:spPr>
          <a:xfrm>
            <a:off x="9569556" y="5308606"/>
            <a:ext cx="2031482" cy="1169551"/>
          </a:xfrm>
          <a:prstGeom prst="rect">
            <a:avLst/>
          </a:prstGeom>
          <a:noFill/>
        </p:spPr>
        <p:txBody>
          <a:bodyPr wrap="square" rtlCol="1">
            <a:spAutoFit/>
          </a:bodyPr>
          <a:lstStyle/>
          <a:p>
            <a:pPr algn="ctr"/>
            <a:r>
              <a:rPr lang="en-US" sz="1400" b="1">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Conduct focus group discussions to validate the relevance of these strategies</a:t>
            </a:r>
            <a:endParaRPr lang="ar-SY" sz="1400" b="1">
              <a:solidFill>
                <a:schemeClr val="accent1">
                  <a:lumMod val="75000"/>
                </a:schemeClr>
              </a:solidFill>
              <a:latin typeface="Open Sans" panose="020B0606030504020204" pitchFamily="34" charset="0"/>
              <a:ea typeface="Open Sans" panose="020B0606030504020204" pitchFamily="34" charset="0"/>
            </a:endParaRPr>
          </a:p>
        </p:txBody>
      </p:sp>
      <p:sp>
        <p:nvSpPr>
          <p:cNvPr id="4" name="TextBox 3">
            <a:extLst>
              <a:ext uri="{FF2B5EF4-FFF2-40B4-BE49-F238E27FC236}">
                <a16:creationId xmlns:a16="http://schemas.microsoft.com/office/drawing/2014/main" id="{6EA74069-AC64-408E-540E-492D2354C948}"/>
              </a:ext>
            </a:extLst>
          </p:cNvPr>
          <p:cNvSpPr txBox="1"/>
          <p:nvPr/>
        </p:nvSpPr>
        <p:spPr>
          <a:xfrm>
            <a:off x="825792" y="1708704"/>
            <a:ext cx="6115610" cy="4893647"/>
          </a:xfrm>
          <a:prstGeom prst="rect">
            <a:avLst/>
          </a:prstGeom>
          <a:noFill/>
        </p:spPr>
        <p:txBody>
          <a:bodyPr wrap="square">
            <a:spAutoFit/>
          </a:bodyPr>
          <a:lstStyle/>
          <a:p>
            <a:r>
              <a:rPr lang="en-US" sz="2400" b="1" dirty="0">
                <a:latin typeface="Open Sans"/>
                <a:ea typeface="Open Sans"/>
                <a:cs typeface="Open Sans"/>
              </a:rPr>
              <a:t>For </a:t>
            </a:r>
            <a:r>
              <a:rPr lang="en-US" sz="2400" b="1" dirty="0">
                <a:solidFill>
                  <a:srgbClr val="FFFFFF"/>
                </a:solidFill>
                <a:highlight>
                  <a:srgbClr val="982B56"/>
                </a:highlight>
                <a:latin typeface="Open Sans"/>
                <a:ea typeface="Open Sans"/>
                <a:cs typeface="Open Sans"/>
              </a:rPr>
              <a:t>LCS-EN</a:t>
            </a:r>
            <a:r>
              <a:rPr lang="en-US" sz="2400" dirty="0">
                <a:latin typeface="Open Sans"/>
                <a:ea typeface="Open Sans"/>
                <a:cs typeface="Open Sans"/>
              </a:rPr>
              <a:t>, please refer to the</a:t>
            </a:r>
            <a:r>
              <a:rPr lang="en-US" sz="2400" b="1" dirty="0">
                <a:latin typeface="Open Sans"/>
                <a:ea typeface="Open Sans"/>
                <a:cs typeface="Open Sans"/>
              </a:rPr>
              <a:t> </a:t>
            </a:r>
            <a:r>
              <a:rPr lang="en-US" sz="2400" b="1" dirty="0">
                <a:latin typeface="Open Sans"/>
                <a:ea typeface="Open Sans"/>
                <a:cs typeface="Open Sans"/>
                <a:hlinkClick r:id="rId3">
                  <a:extLst>
                    <a:ext uri="{A12FA001-AC4F-418D-AE19-62706E023703}">
                      <ahyp:hlinkClr xmlns:ahyp="http://schemas.microsoft.com/office/drawing/2018/hyperlinkcolor" val="tx"/>
                    </a:ext>
                  </a:extLst>
                </a:hlinkClick>
              </a:rPr>
              <a:t>guidance note </a:t>
            </a:r>
            <a:r>
              <a:rPr lang="en-US" sz="2400" dirty="0">
                <a:latin typeface="Open Sans"/>
                <a:ea typeface="Open Sans"/>
                <a:cs typeface="Open Sans"/>
              </a:rPr>
              <a:t>and </a:t>
            </a:r>
            <a:r>
              <a:rPr lang="en-US" sz="2400" b="1" dirty="0">
                <a:latin typeface="Open Sans"/>
                <a:ea typeface="Open Sans"/>
                <a:cs typeface="Open Sans"/>
                <a:hlinkClick r:id="rId4">
                  <a:extLst>
                    <a:ext uri="{A12FA001-AC4F-418D-AE19-62706E023703}">
                      <ahyp:hlinkClr xmlns:ahyp="http://schemas.microsoft.com/office/drawing/2018/hyperlinkcolor" val="tx"/>
                    </a:ext>
                  </a:extLst>
                </a:hlinkClick>
              </a:rPr>
              <a:t>list of strategies  </a:t>
            </a:r>
            <a:r>
              <a:rPr lang="en-US" sz="2400" dirty="0">
                <a:latin typeface="Open Sans"/>
                <a:ea typeface="Open Sans"/>
                <a:cs typeface="Open Sans"/>
              </a:rPr>
              <a:t>in the </a:t>
            </a:r>
            <a:r>
              <a:rPr lang="en-US" sz="2400" b="1" dirty="0">
                <a:latin typeface="Open Sans"/>
                <a:ea typeface="Open Sans"/>
                <a:cs typeface="Open Sans"/>
                <a:hlinkClick r:id="rId5">
                  <a:extLst>
                    <a:ext uri="{A12FA001-AC4F-418D-AE19-62706E023703}">
                      <ahyp:hlinkClr xmlns:ahyp="http://schemas.microsoft.com/office/drawing/2018/hyperlinkcolor" val="tx"/>
                    </a:ext>
                  </a:extLst>
                </a:hlinkClick>
              </a:rPr>
              <a:t>VAM Resource Center </a:t>
            </a:r>
            <a:r>
              <a:rPr lang="en-US" sz="2400" dirty="0">
                <a:latin typeface="Open Sans"/>
                <a:ea typeface="Open Sans"/>
                <a:cs typeface="Open Sans"/>
              </a:rPr>
              <a:t>to explore the livelihood coping strategies for essential needs, as well as their explanations and relevance. </a:t>
            </a:r>
          </a:p>
          <a:p>
            <a:endParaRPr lang="en-US" sz="2400" dirty="0">
              <a:latin typeface="Open Sans"/>
              <a:ea typeface="Open Sans"/>
              <a:cs typeface="Open Sans"/>
            </a:endParaRPr>
          </a:p>
          <a:p>
            <a:pPr marL="0" indent="0">
              <a:buNone/>
            </a:pPr>
            <a:r>
              <a:rPr lang="en-GB" sz="2400" spc="60" dirty="0">
                <a:latin typeface="Open Sans"/>
                <a:ea typeface="Open Sans"/>
                <a:cs typeface="Open Sans"/>
              </a:rPr>
              <a:t>Refer to the proposed qualitative questionnaire for focus group discussions see the:</a:t>
            </a:r>
          </a:p>
          <a:p>
            <a:pPr marL="0" indent="0">
              <a:buNone/>
            </a:pPr>
            <a:endParaRPr lang="en-GB" sz="2400" dirty="0"/>
          </a:p>
          <a:p>
            <a:pPr marL="0" indent="0">
              <a:buNone/>
            </a:pPr>
            <a:r>
              <a:rPr lang="en-GB" sz="2400" spc="60" dirty="0">
                <a:solidFill>
                  <a:srgbClr val="FFFFFF"/>
                </a:solidFill>
                <a:highlight>
                  <a:srgbClr val="982B56"/>
                </a:highlight>
                <a:latin typeface="Open Sans"/>
                <a:ea typeface="Open Sans"/>
                <a:cs typeface="Open Sans"/>
              </a:rPr>
              <a:t>‘LCS-EN Qualitative tool’ </a:t>
            </a:r>
            <a:r>
              <a:rPr lang="en-GB" sz="2400" b="1" spc="60" dirty="0">
                <a:solidFill>
                  <a:srgbClr val="FFFFFF"/>
                </a:solidFill>
                <a:highlight>
                  <a:srgbClr val="982B56"/>
                </a:highlight>
                <a:latin typeface="Open Sans"/>
                <a:ea typeface="Open Sans"/>
                <a:cs typeface="Open Sans"/>
                <a:hlinkClick r:id="rId6">
                  <a:extLst>
                    <a:ext uri="{A12FA001-AC4F-418D-AE19-62706E023703}">
                      <ahyp:hlinkClr xmlns:ahyp="http://schemas.microsoft.com/office/drawing/2018/hyperlinkcolor" val="tx"/>
                    </a:ext>
                  </a:extLst>
                </a:hlinkClick>
              </a:rPr>
              <a:t>here</a:t>
            </a:r>
            <a:endParaRPr lang="en-GB" sz="2400" b="1" spc="60" dirty="0">
              <a:solidFill>
                <a:srgbClr val="FFFFFF"/>
              </a:solidFill>
              <a:highlight>
                <a:srgbClr val="982B56"/>
              </a:highlight>
              <a:latin typeface="Open Sans"/>
              <a:ea typeface="Open Sans"/>
              <a:cs typeface="Open Sans"/>
            </a:endParaRPr>
          </a:p>
          <a:p>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517485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P spid="11" grpId="0" animBg="1"/>
      <p:bldP spid="12" grpId="0" animBg="1"/>
      <p:bldP spid="16" grpId="0" animBg="1"/>
      <p:bldP spid="17" grpId="0" animBg="1"/>
      <p:bldP spid="18" grpId="0" animBg="1"/>
      <p:bldP spid="19" grpId="0" animBg="1"/>
      <p:bldP spid="20" grpId="0" animBg="1"/>
      <p:bldP spid="21" grpId="0" animBg="1"/>
      <p:bldP spid="22" grpId="0" animBg="1"/>
      <p:bldP spid="28" grpId="0" animBg="1"/>
      <p:bldP spid="29" grpId="0" animBg="1"/>
      <p:bldP spid="30" grpId="0" animBg="1"/>
      <p:bldP spid="31" grpId="0" animBg="1"/>
      <p:bldP spid="32" grpId="0" animBg="1"/>
      <p:bldP spid="33" grpId="0" animBg="1"/>
      <p:bldP spid="34" grpId="0" animBg="1"/>
      <p:bldP spid="35" grpId="0" animBg="1"/>
      <p:bldP spid="36" grpId="0" animBg="1"/>
      <p:bldP spid="38" grpId="0"/>
      <p:bldP spid="40" grpId="0"/>
      <p:bldP spid="4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481CADD-DF46-5029-FC9B-FC1D2A59E914}"/>
              </a:ext>
            </a:extLst>
          </p:cNvPr>
          <p:cNvSpPr>
            <a:spLocks noGrp="1"/>
          </p:cNvSpPr>
          <p:nvPr>
            <p:ph type="title"/>
          </p:nvPr>
        </p:nvSpPr>
        <p:spPr>
          <a:xfrm>
            <a:off x="824938" y="458414"/>
            <a:ext cx="10542124" cy="1152000"/>
          </a:xfrm>
        </p:spPr>
        <p:txBody>
          <a:bodyPr/>
          <a:lstStyle/>
          <a:p>
            <a:r>
              <a:rPr lang="en-US" sz="3600" b="0" kern="1400" spc="230" dirty="0">
                <a:solidFill>
                  <a:schemeClr val="tx1"/>
                </a:solidFill>
                <a:latin typeface="Open Sans ExtraBold" panose="020B0906030804020204" pitchFamily="34" charset="0"/>
              </a:rPr>
              <a:t>Step 2: list of strategies</a:t>
            </a:r>
          </a:p>
        </p:txBody>
      </p:sp>
      <p:sp>
        <p:nvSpPr>
          <p:cNvPr id="12" name="Right Brace 11">
            <a:extLst>
              <a:ext uri="{FF2B5EF4-FFF2-40B4-BE49-F238E27FC236}">
                <a16:creationId xmlns:a16="http://schemas.microsoft.com/office/drawing/2014/main" id="{BFD6B819-3ABE-70E4-9940-55A80C9C11F3}"/>
              </a:ext>
            </a:extLst>
          </p:cNvPr>
          <p:cNvSpPr/>
          <p:nvPr/>
        </p:nvSpPr>
        <p:spPr>
          <a:xfrm>
            <a:off x="5078159" y="1987635"/>
            <a:ext cx="222250" cy="819785"/>
          </a:xfrm>
          <a:prstGeom prst="rightBrace">
            <a:avLst/>
          </a:prstGeom>
          <a:noFill/>
          <a:ln w="19050" cap="flat" cmpd="sng" algn="ctr">
            <a:solidFill>
              <a:srgbClr val="4472C4"/>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14" name="Right Brace 13">
            <a:extLst>
              <a:ext uri="{FF2B5EF4-FFF2-40B4-BE49-F238E27FC236}">
                <a16:creationId xmlns:a16="http://schemas.microsoft.com/office/drawing/2014/main" id="{AC2D01F2-CB07-23F4-5FC3-D3AA16626C08}"/>
              </a:ext>
            </a:extLst>
          </p:cNvPr>
          <p:cNvSpPr/>
          <p:nvPr/>
        </p:nvSpPr>
        <p:spPr>
          <a:xfrm>
            <a:off x="5078159" y="3150587"/>
            <a:ext cx="266700" cy="1104265"/>
          </a:xfrm>
          <a:prstGeom prst="rightBrace">
            <a:avLst/>
          </a:prstGeom>
          <a:noFill/>
          <a:ln w="19050" cap="flat" cmpd="sng" algn="ctr">
            <a:solidFill>
              <a:srgbClr val="4472C4"/>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16" name="Text Box 5">
            <a:extLst>
              <a:ext uri="{FF2B5EF4-FFF2-40B4-BE49-F238E27FC236}">
                <a16:creationId xmlns:a16="http://schemas.microsoft.com/office/drawing/2014/main" id="{536EF37D-C3D1-0DBB-03E2-5747F47F9128}"/>
              </a:ext>
            </a:extLst>
          </p:cNvPr>
          <p:cNvSpPr txBox="1">
            <a:spLocks noChangeArrowheads="1"/>
          </p:cNvSpPr>
          <p:nvPr/>
        </p:nvSpPr>
        <p:spPr bwMode="auto">
          <a:xfrm>
            <a:off x="5551226" y="1787714"/>
            <a:ext cx="3120405" cy="1200328"/>
          </a:xfrm>
          <a:prstGeom prst="rect">
            <a:avLst/>
          </a:prstGeom>
          <a:solidFill>
            <a:srgbClr val="FFFFFF"/>
          </a:solidFill>
          <a:ln w="12700">
            <a:solidFill>
              <a:srgbClr val="4472C4"/>
            </a:solidFill>
            <a:miter lim="800000"/>
            <a:headEnd/>
            <a:tailEnd/>
          </a:ln>
        </p:spPr>
        <p:txBody>
          <a:bodyPr vert="horz" wrap="square" lIns="91440" tIns="45720" rIns="91440" bIns="45720" numCol="1" anchor="t" anchorCtr="0" compatLnSpc="1">
            <a:prstTxWarp prst="textNoShape">
              <a:avLst/>
            </a:prstTxWarp>
          </a:bodyPr>
          <a:lstStyle/>
          <a:p>
            <a:pPr lvl="0" eaLnBrk="0" fontAlgn="base" hangingPunct="0">
              <a:spcBef>
                <a:spcPct val="0"/>
              </a:spcBef>
              <a:spcAft>
                <a:spcPct val="0"/>
              </a:spcAft>
            </a:pPr>
            <a:r>
              <a:rPr lang="en-GB" altLang="fr-FR" sz="1200" dirty="0">
                <a:solidFill>
                  <a:srgbClr val="1F3864"/>
                </a:solidFill>
                <a:latin typeface="Open Sans" panose="020B0606030504020204" pitchFamily="34" charset="0"/>
                <a:ea typeface="Open Sans" panose="020B0606030504020204" pitchFamily="34" charset="0"/>
                <a:cs typeface="Open Sans" panose="020B0606030504020204" pitchFamily="34" charset="0"/>
              </a:rPr>
              <a:t>Ensure that all population groups of interest participate through focus group discussions. This will allow you to capture the different coping strategies applied by different populations.</a:t>
            </a:r>
            <a:endParaRPr kumimoji="0" lang="fr-FR" altLang="fr-FR" sz="12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17" name="Text Box 6">
            <a:extLst>
              <a:ext uri="{FF2B5EF4-FFF2-40B4-BE49-F238E27FC236}">
                <a16:creationId xmlns:a16="http://schemas.microsoft.com/office/drawing/2014/main" id="{FAF489A1-C725-6CE8-9C52-79C1F0934DC9}"/>
              </a:ext>
            </a:extLst>
          </p:cNvPr>
          <p:cNvSpPr txBox="1">
            <a:spLocks noChangeArrowheads="1"/>
          </p:cNvSpPr>
          <p:nvPr/>
        </p:nvSpPr>
        <p:spPr bwMode="auto">
          <a:xfrm>
            <a:off x="5551225" y="3268140"/>
            <a:ext cx="3120405" cy="969604"/>
          </a:xfrm>
          <a:prstGeom prst="rect">
            <a:avLst/>
          </a:prstGeom>
          <a:solidFill>
            <a:srgbClr val="FFFFFF"/>
          </a:solidFill>
          <a:ln w="12700">
            <a:solidFill>
              <a:srgbClr val="4472C4"/>
            </a:solidFill>
            <a:miter lim="800000"/>
            <a:headEnd/>
            <a:tailEnd/>
          </a:ln>
        </p:spPr>
        <p:txBody>
          <a:bodyPr vert="horz" wrap="square" lIns="91440" tIns="45720" rIns="91440" bIns="45720" numCol="1" anchor="t" anchorCtr="0" compatLnSpc="1">
            <a:prstTxWarp prst="textNoShape">
              <a:avLst/>
            </a:prstTxWarp>
          </a:bodyPr>
          <a:lstStyle/>
          <a:p>
            <a:pPr lvl="0" eaLnBrk="0" fontAlgn="base" hangingPunct="0">
              <a:spcBef>
                <a:spcPct val="0"/>
              </a:spcBef>
              <a:spcAft>
                <a:spcPct val="0"/>
              </a:spcAft>
            </a:pPr>
            <a:r>
              <a:rPr lang="en-GB" altLang="fr-FR" sz="1200" dirty="0">
                <a:solidFill>
                  <a:srgbClr val="1F3864"/>
                </a:solidFill>
                <a:latin typeface="Open Sans" panose="020B0606030504020204" pitchFamily="34" charset="0"/>
                <a:ea typeface="Open Sans" panose="020B0606030504020204" pitchFamily="34" charset="0"/>
                <a:cs typeface="Open Sans" panose="020B0606030504020204" pitchFamily="34" charset="0"/>
              </a:rPr>
              <a:t>It is essential to also ensure that all contextual settings present in your country office are covered.</a:t>
            </a:r>
            <a:endParaRPr kumimoji="0" lang="fr-FR" altLang="fr-FR" sz="12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18" name="Rectangle 15">
            <a:extLst>
              <a:ext uri="{FF2B5EF4-FFF2-40B4-BE49-F238E27FC236}">
                <a16:creationId xmlns:a16="http://schemas.microsoft.com/office/drawing/2014/main" id="{D6106FC7-6648-EA90-EC1C-8136443B6B1D}"/>
              </a:ext>
            </a:extLst>
          </p:cNvPr>
          <p:cNvSpPr>
            <a:spLocks noChangeArrowheads="1"/>
          </p:cNvSpPr>
          <p:nvPr/>
        </p:nvSpPr>
        <p:spPr bwMode="auto">
          <a:xfrm>
            <a:off x="1015429" y="179483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23" name="TextBox 22">
            <a:extLst>
              <a:ext uri="{FF2B5EF4-FFF2-40B4-BE49-F238E27FC236}">
                <a16:creationId xmlns:a16="http://schemas.microsoft.com/office/drawing/2014/main" id="{9DC90C07-2909-B286-CEC9-5A1EC6E8ABEA}"/>
              </a:ext>
            </a:extLst>
          </p:cNvPr>
          <p:cNvSpPr txBox="1"/>
          <p:nvPr/>
        </p:nvSpPr>
        <p:spPr>
          <a:xfrm>
            <a:off x="902412" y="1304639"/>
            <a:ext cx="7769217" cy="375296"/>
          </a:xfrm>
          <a:prstGeom prst="rect">
            <a:avLst/>
          </a:prstGeom>
          <a:solidFill>
            <a:schemeClr val="tx1">
              <a:lumMod val="20000"/>
              <a:lumOff val="80000"/>
            </a:schemeClr>
          </a:solidFill>
        </p:spPr>
        <p:txBody>
          <a:bodyPr wrap="square">
            <a:spAutoFit/>
          </a:bodyPr>
          <a:lstStyle/>
          <a:p>
            <a:pPr algn="just">
              <a:lnSpc>
                <a:spcPct val="107000"/>
              </a:lnSpc>
              <a:spcAft>
                <a:spcPts val="600"/>
              </a:spcAft>
              <a:tabLst>
                <a:tab pos="5667375" algn="l"/>
              </a:tabLst>
            </a:pPr>
            <a:r>
              <a:rPr lang="fr-FR" b="1" dirty="0">
                <a:solidFill>
                  <a:srgbClr val="000000"/>
                </a:solidFill>
                <a:latin typeface="Open Sans" panose="020B0606030504020204" pitchFamily="34" charset="0"/>
                <a:ea typeface="Calibri" panose="020F0502020204030204" pitchFamily="34" charset="0"/>
                <a:cs typeface="Arial" panose="020B0604020202020204" pitchFamily="34" charset="0"/>
              </a:rPr>
              <a:t>RESEARCH SCOPE</a:t>
            </a:r>
            <a:endParaRPr lang="fr-FR" sz="1600" dirty="0">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25" name="Table 24">
            <a:extLst>
              <a:ext uri="{FF2B5EF4-FFF2-40B4-BE49-F238E27FC236}">
                <a16:creationId xmlns:a16="http://schemas.microsoft.com/office/drawing/2014/main" id="{8D560765-6F58-5A55-D529-2438DBA210DC}"/>
              </a:ext>
            </a:extLst>
          </p:cNvPr>
          <p:cNvGraphicFramePr>
            <a:graphicFrameLocks noGrp="1"/>
          </p:cNvGraphicFramePr>
          <p:nvPr>
            <p:extLst>
              <p:ext uri="{D42A27DB-BD31-4B8C-83A1-F6EECF244321}">
                <p14:modId xmlns:p14="http://schemas.microsoft.com/office/powerpoint/2010/main" val="212907197"/>
              </p:ext>
            </p:extLst>
          </p:nvPr>
        </p:nvGraphicFramePr>
        <p:xfrm>
          <a:off x="2159060" y="5071423"/>
          <a:ext cx="6512569" cy="1702943"/>
        </p:xfrm>
        <a:graphic>
          <a:graphicData uri="http://schemas.openxmlformats.org/drawingml/2006/table">
            <a:tbl>
              <a:tblPr firstRow="1" firstCol="1" bandRow="1">
                <a:tableStyleId>{5C22544A-7EE6-4342-B048-85BDC9FD1C3A}</a:tableStyleId>
              </a:tblPr>
              <a:tblGrid>
                <a:gridCol w="6512569">
                  <a:extLst>
                    <a:ext uri="{9D8B030D-6E8A-4147-A177-3AD203B41FA5}">
                      <a16:colId xmlns:a16="http://schemas.microsoft.com/office/drawing/2014/main" val="2388580346"/>
                    </a:ext>
                  </a:extLst>
                </a:gridCol>
              </a:tblGrid>
              <a:tr h="1637850">
                <a:tc>
                  <a:txBody>
                    <a:bodyPr/>
                    <a:lstStyle/>
                    <a:p>
                      <a:pPr>
                        <a:lnSpc>
                          <a:spcPct val="107000"/>
                        </a:lnSpc>
                        <a:spcAft>
                          <a:spcPts val="800"/>
                        </a:spcAft>
                      </a:pPr>
                      <a:r>
                        <a:rPr lang="en-GB" sz="10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Questions to be asked during FGDs: </a:t>
                      </a:r>
                      <a:endParaRPr lang="fr-FR" sz="10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342900" lvl="0" indent="-342900">
                        <a:lnSpc>
                          <a:spcPct val="107000"/>
                        </a:lnSpc>
                        <a:spcAft>
                          <a:spcPts val="800"/>
                        </a:spcAft>
                        <a:buSzPts val="1000"/>
                        <a:buFont typeface="+mj-lt"/>
                        <a:buAutoNum type="arabicPeriod"/>
                      </a:pPr>
                      <a:r>
                        <a:rPr lang="en-GB" sz="1000" b="0" i="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How do households in your community cope with this specific shock (e.g., flood, drought, economic crisis, etc.)?</a:t>
                      </a:r>
                      <a:endParaRPr lang="fr-FR" sz="1000" b="0" i="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342900" lvl="0" indent="-342900">
                        <a:lnSpc>
                          <a:spcPct val="107000"/>
                        </a:lnSpc>
                        <a:spcAft>
                          <a:spcPts val="800"/>
                        </a:spcAft>
                        <a:buSzPts val="1000"/>
                        <a:buFont typeface="+mj-lt"/>
                        <a:buAutoNum type="arabicPeriod"/>
                      </a:pPr>
                      <a:r>
                        <a:rPr lang="en-GB" sz="1000" b="0" i="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How do households in your community cope to increase their households’ resources to access essential needs?</a:t>
                      </a:r>
                      <a:endParaRPr lang="fr-FR" sz="1000" b="0" i="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342900" lvl="0" indent="-342900">
                        <a:lnSpc>
                          <a:spcPct val="107000"/>
                        </a:lnSpc>
                        <a:spcAft>
                          <a:spcPts val="800"/>
                        </a:spcAft>
                        <a:buSzPts val="1000"/>
                        <a:buFont typeface="+mj-lt"/>
                        <a:buAutoNum type="arabicPeriod"/>
                      </a:pPr>
                      <a:r>
                        <a:rPr lang="en-GB" sz="1000" b="0" i="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How do households in your community cope to reduce the demand for essential goods and services? </a:t>
                      </a:r>
                      <a:endParaRPr lang="fr-FR" sz="1000" b="0" i="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342900" lvl="0" indent="-342900">
                        <a:lnSpc>
                          <a:spcPct val="107000"/>
                        </a:lnSpc>
                        <a:spcAft>
                          <a:spcPts val="800"/>
                        </a:spcAft>
                        <a:buSzPts val="1000"/>
                        <a:buFont typeface="+mj-lt"/>
                        <a:buAutoNum type="arabicPeriod"/>
                      </a:pPr>
                      <a:r>
                        <a:rPr lang="en-GB" sz="1000" b="0" i="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How do households in your community cope to distribute essential goods and services within their households?</a:t>
                      </a:r>
                      <a:endParaRPr lang="fr-FR" sz="1000" b="0" i="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oFill/>
                  </a:tcPr>
                </a:tc>
                <a:extLst>
                  <a:ext uri="{0D108BD9-81ED-4DB2-BD59-A6C34878D82A}">
                    <a16:rowId xmlns:a16="http://schemas.microsoft.com/office/drawing/2014/main" val="1783347517"/>
                  </a:ext>
                </a:extLst>
              </a:tr>
            </a:tbl>
          </a:graphicData>
        </a:graphic>
      </p:graphicFrame>
      <p:sp>
        <p:nvSpPr>
          <p:cNvPr id="27" name="Rectangle 21">
            <a:extLst>
              <a:ext uri="{FF2B5EF4-FFF2-40B4-BE49-F238E27FC236}">
                <a16:creationId xmlns:a16="http://schemas.microsoft.com/office/drawing/2014/main" id="{A4AEDF44-1366-218B-AF02-849725B8D7EF}"/>
              </a:ext>
            </a:extLst>
          </p:cNvPr>
          <p:cNvSpPr>
            <a:spLocks noChangeArrowheads="1"/>
          </p:cNvSpPr>
          <p:nvPr/>
        </p:nvSpPr>
        <p:spPr bwMode="auto">
          <a:xfrm>
            <a:off x="902413" y="4363411"/>
            <a:ext cx="7769217" cy="639342"/>
          </a:xfrm>
          <a:prstGeom prst="rect">
            <a:avLst/>
          </a:prstGeom>
          <a:solidFill>
            <a:schemeClr val="tx1">
              <a:lumMod val="20000"/>
              <a:lumOff val="80000"/>
            </a:schemeClr>
          </a:solidFill>
        </p:spPr>
        <p:txBody>
          <a:bodyPr wrap="square">
            <a:spAutoFit/>
          </a:bodyPr>
          <a:lstStyle/>
          <a:p>
            <a:pPr algn="just">
              <a:lnSpc>
                <a:spcPct val="107000"/>
              </a:lnSpc>
              <a:spcAft>
                <a:spcPts val="600"/>
              </a:spcAft>
              <a:tabLst>
                <a:tab pos="5667375" algn="l"/>
              </a:tabLst>
            </a:pPr>
            <a:r>
              <a:rPr lang="fr-FR" altLang="fr-FR" b="1" dirty="0">
                <a:solidFill>
                  <a:srgbClr val="000000"/>
                </a:solidFill>
                <a:latin typeface="Open Sans" panose="020B0606030504020204" pitchFamily="34" charset="0"/>
                <a:ea typeface="Calibri" panose="020F0502020204030204" pitchFamily="34" charset="0"/>
                <a:cs typeface="Arial" panose="020B0604020202020204" pitchFamily="34" charset="0"/>
              </a:rPr>
              <a:t>RESEARCH QUESTION: </a:t>
            </a:r>
            <a:r>
              <a:rPr lang="en-GB" altLang="fr-FR" sz="1600" dirty="0">
                <a:solidFill>
                  <a:srgbClr val="000000"/>
                </a:solidFill>
                <a:latin typeface="Open Sans" panose="020B0606030504020204" pitchFamily="34" charset="0"/>
                <a:ea typeface="Calibri" panose="020F0502020204030204" pitchFamily="34" charset="0"/>
                <a:cs typeface="Arial" panose="020B0604020202020204" pitchFamily="34" charset="0"/>
              </a:rPr>
              <a:t>What do people do when they don't have enough food to eat or money to buy food?</a:t>
            </a:r>
            <a:endParaRPr lang="en-US" altLang="fr-FR" dirty="0">
              <a:solidFill>
                <a:srgbClr val="000000"/>
              </a:solidFill>
              <a:latin typeface="Open Sans" panose="020B0606030504020204" pitchFamily="34" charset="0"/>
              <a:ea typeface="Calibri" panose="020F0502020204030204" pitchFamily="34" charset="0"/>
              <a:cs typeface="Arial" panose="020B0604020202020204" pitchFamily="34" charset="0"/>
            </a:endParaRPr>
          </a:p>
        </p:txBody>
      </p:sp>
      <p:sp>
        <p:nvSpPr>
          <p:cNvPr id="2" name="Rectangle 17">
            <a:extLst>
              <a:ext uri="{FF2B5EF4-FFF2-40B4-BE49-F238E27FC236}">
                <a16:creationId xmlns:a16="http://schemas.microsoft.com/office/drawing/2014/main" id="{33C16997-E207-04F5-D633-775F66338370}"/>
              </a:ext>
            </a:extLst>
          </p:cNvPr>
          <p:cNvSpPr>
            <a:spLocks noChangeArrowheads="1"/>
          </p:cNvSpPr>
          <p:nvPr/>
        </p:nvSpPr>
        <p:spPr bwMode="auto">
          <a:xfrm>
            <a:off x="1015428" y="1948806"/>
            <a:ext cx="2921249"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667375" algn="l"/>
              </a:tabLst>
              <a:defRPr>
                <a:solidFill>
                  <a:schemeClr val="tx1"/>
                </a:solidFill>
                <a:latin typeface="Arial" panose="020B0604020202020204" pitchFamily="34" charset="0"/>
              </a:defRPr>
            </a:lvl1pPr>
            <a:lvl2pPr eaLnBrk="0" fontAlgn="base" hangingPunct="0">
              <a:spcBef>
                <a:spcPct val="0"/>
              </a:spcBef>
              <a:spcAft>
                <a:spcPct val="0"/>
              </a:spcAft>
              <a:tabLst>
                <a:tab pos="5667375" algn="l"/>
              </a:tabLst>
              <a:defRPr>
                <a:solidFill>
                  <a:schemeClr val="tx1"/>
                </a:solidFill>
                <a:latin typeface="Arial" panose="020B0604020202020204" pitchFamily="34" charset="0"/>
              </a:defRPr>
            </a:lvl2pPr>
            <a:lvl3pPr eaLnBrk="0" fontAlgn="base" hangingPunct="0">
              <a:spcBef>
                <a:spcPct val="0"/>
              </a:spcBef>
              <a:spcAft>
                <a:spcPct val="0"/>
              </a:spcAft>
              <a:tabLst>
                <a:tab pos="5667375" algn="l"/>
              </a:tabLst>
              <a:defRPr>
                <a:solidFill>
                  <a:schemeClr val="tx1"/>
                </a:solidFill>
                <a:latin typeface="Arial" panose="020B0604020202020204" pitchFamily="34" charset="0"/>
              </a:defRPr>
            </a:lvl3pPr>
            <a:lvl4pPr eaLnBrk="0" fontAlgn="base" hangingPunct="0">
              <a:spcBef>
                <a:spcPct val="0"/>
              </a:spcBef>
              <a:spcAft>
                <a:spcPct val="0"/>
              </a:spcAft>
              <a:tabLst>
                <a:tab pos="5667375" algn="l"/>
              </a:tabLst>
              <a:defRPr>
                <a:solidFill>
                  <a:schemeClr val="tx1"/>
                </a:solidFill>
                <a:latin typeface="Arial" panose="020B0604020202020204" pitchFamily="34" charset="0"/>
              </a:defRPr>
            </a:lvl4pPr>
            <a:lvl5pPr eaLnBrk="0" fontAlgn="base" hangingPunct="0">
              <a:spcBef>
                <a:spcPct val="0"/>
              </a:spcBef>
              <a:spcAft>
                <a:spcPct val="0"/>
              </a:spcAft>
              <a:tabLst>
                <a:tab pos="5667375" algn="l"/>
              </a:tabLst>
              <a:defRPr>
                <a:solidFill>
                  <a:schemeClr val="tx1"/>
                </a:solidFill>
                <a:latin typeface="Arial" panose="020B0604020202020204" pitchFamily="34" charset="0"/>
              </a:defRPr>
            </a:lvl5pPr>
            <a:lvl6pPr eaLnBrk="0" fontAlgn="base" hangingPunct="0">
              <a:spcBef>
                <a:spcPct val="0"/>
              </a:spcBef>
              <a:spcAft>
                <a:spcPct val="0"/>
              </a:spcAft>
              <a:tabLst>
                <a:tab pos="5667375" algn="l"/>
              </a:tabLst>
              <a:defRPr>
                <a:solidFill>
                  <a:schemeClr val="tx1"/>
                </a:solidFill>
                <a:latin typeface="Arial" panose="020B0604020202020204" pitchFamily="34" charset="0"/>
              </a:defRPr>
            </a:lvl6pPr>
            <a:lvl7pPr eaLnBrk="0" fontAlgn="base" hangingPunct="0">
              <a:spcBef>
                <a:spcPct val="0"/>
              </a:spcBef>
              <a:spcAft>
                <a:spcPct val="0"/>
              </a:spcAft>
              <a:tabLst>
                <a:tab pos="5667375" algn="l"/>
              </a:tabLst>
              <a:defRPr>
                <a:solidFill>
                  <a:schemeClr val="tx1"/>
                </a:solidFill>
                <a:latin typeface="Arial" panose="020B0604020202020204" pitchFamily="34" charset="0"/>
              </a:defRPr>
            </a:lvl7pPr>
            <a:lvl8pPr eaLnBrk="0" fontAlgn="base" hangingPunct="0">
              <a:spcBef>
                <a:spcPct val="0"/>
              </a:spcBef>
              <a:spcAft>
                <a:spcPct val="0"/>
              </a:spcAft>
              <a:tabLst>
                <a:tab pos="5667375" algn="l"/>
              </a:tabLst>
              <a:defRPr>
                <a:solidFill>
                  <a:schemeClr val="tx1"/>
                </a:solidFill>
                <a:latin typeface="Arial" panose="020B0604020202020204" pitchFamily="34" charset="0"/>
              </a:defRPr>
            </a:lvl8pPr>
            <a:lvl9pPr eaLnBrk="0" fontAlgn="base" hangingPunct="0">
              <a:spcBef>
                <a:spcPct val="0"/>
              </a:spcBef>
              <a:spcAft>
                <a:spcPct val="0"/>
              </a:spcAft>
              <a:tabLst>
                <a:tab pos="5667375" algn="l"/>
              </a:tabLst>
              <a:defRPr>
                <a:solidFill>
                  <a:schemeClr val="tx1"/>
                </a:solidFill>
                <a:latin typeface="Arial" panose="020B0604020202020204" pitchFamily="34" charset="0"/>
              </a:defRPr>
            </a:lvl9pPr>
          </a:lstStyle>
          <a:p>
            <a:pPr lvl="0"/>
            <a:r>
              <a:rPr lang="en-GB" altLang="fr-FR" sz="1200" dirty="0">
                <a:latin typeface="Open Sans" panose="020B0606030504020204" pitchFamily="34" charset="0"/>
                <a:ea typeface="Open Sans" panose="020B0606030504020204" pitchFamily="34" charset="0"/>
                <a:cs typeface="Open Sans" panose="020B0606030504020204" pitchFamily="34" charset="0"/>
              </a:rPr>
              <a:t>Population groups of interest include: </a:t>
            </a:r>
          </a:p>
          <a:p>
            <a:pPr marL="171450" lvl="0" indent="-171450">
              <a:buFont typeface="Arial" panose="020B0604020202020204" pitchFamily="34" charset="0"/>
              <a:buChar char="•"/>
            </a:pPr>
            <a:r>
              <a:rPr lang="en-GB" altLang="fr-FR" sz="1200" dirty="0">
                <a:latin typeface="Open Sans" panose="020B0606030504020204" pitchFamily="34" charset="0"/>
                <a:ea typeface="Open Sans" panose="020B0606030504020204" pitchFamily="34" charset="0"/>
                <a:cs typeface="Open Sans" panose="020B0606030504020204" pitchFamily="34" charset="0"/>
              </a:rPr>
              <a:t>Displaced 
residents 
refugee
Migrants</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3" name="Rectangle 2">
            <a:extLst>
              <a:ext uri="{FF2B5EF4-FFF2-40B4-BE49-F238E27FC236}">
                <a16:creationId xmlns:a16="http://schemas.microsoft.com/office/drawing/2014/main" id="{32D17DD7-F9D0-528E-062E-C67C49A3526C}"/>
              </a:ext>
            </a:extLst>
          </p:cNvPr>
          <p:cNvSpPr>
            <a:spLocks noChangeArrowheads="1"/>
          </p:cNvSpPr>
          <p:nvPr/>
        </p:nvSpPr>
        <p:spPr bwMode="auto">
          <a:xfrm>
            <a:off x="1015429" y="2972543"/>
            <a:ext cx="394595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tabLst>
                <a:tab pos="5667375" algn="l"/>
              </a:tabLst>
            </a:pPr>
            <a:endParaRPr lang="fr-FR" altLang="fr-FR" sz="1200" dirty="0">
              <a:latin typeface="Open Sans" panose="020B0606030504020204" pitchFamily="34" charset="0"/>
              <a:ea typeface="MS Mincho" panose="02020609040205080304" pitchFamily="49" charset="-128"/>
              <a:cs typeface="Open Sans" panose="020B0606030504020204" pitchFamily="34" charset="0"/>
            </a:endParaRPr>
          </a:p>
          <a:p>
            <a:pPr eaLnBrk="0" fontAlgn="base" hangingPunct="0">
              <a:spcBef>
                <a:spcPct val="0"/>
              </a:spcBef>
              <a:spcAft>
                <a:spcPct val="0"/>
              </a:spcAft>
              <a:tabLst>
                <a:tab pos="5667375" algn="l"/>
              </a:tabLst>
            </a:pPr>
            <a:r>
              <a:rPr lang="en-GB" altLang="fr-FR" sz="1200" dirty="0">
                <a:latin typeface="Open Sans" panose="020B0606030504020204" pitchFamily="34" charset="0"/>
                <a:ea typeface="MS Mincho" panose="02020609040205080304" pitchFamily="49" charset="-128"/>
                <a:cs typeface="Open Sans" panose="020B0606030504020204" pitchFamily="34" charset="0"/>
              </a:rPr>
              <a:t>The contextual parameters of interest are as follows:</a:t>
            </a:r>
          </a:p>
          <a:p>
            <a:pPr marL="171450" indent="-171450" eaLnBrk="0" fontAlgn="base" hangingPunct="0">
              <a:spcBef>
                <a:spcPct val="0"/>
              </a:spcBef>
              <a:spcAft>
                <a:spcPct val="0"/>
              </a:spcAft>
              <a:buFont typeface="Arial" panose="020B0604020202020204" pitchFamily="34" charset="0"/>
              <a:buChar char="•"/>
              <a:tabLst>
                <a:tab pos="5667375" algn="l"/>
              </a:tabLst>
            </a:pPr>
            <a:r>
              <a:rPr lang="en-GB" altLang="fr-FR" sz="1200" dirty="0">
                <a:latin typeface="Open Sans" panose="020B0606030504020204" pitchFamily="34" charset="0"/>
                <a:ea typeface="MS Mincho" panose="02020609040205080304" pitchFamily="49" charset="-128"/>
                <a:cs typeface="Open Sans" panose="020B0606030504020204" pitchFamily="34" charset="0"/>
              </a:rPr>
              <a:t>rural 
urban 
camp
etc.</a:t>
            </a:r>
            <a:endParaRPr lang="fr-FR" altLang="fr-FR" sz="1200" dirty="0">
              <a:latin typeface="Open Sans" panose="020B0606030504020204" pitchFamily="34" charset="0"/>
              <a:ea typeface="MS Mincho" panose="02020609040205080304" pitchFamily="49" charset="-128"/>
              <a:cs typeface="Open Sans" panose="020B0606030504020204" pitchFamily="34" charset="0"/>
            </a:endParaRPr>
          </a:p>
        </p:txBody>
      </p:sp>
    </p:spTree>
    <p:extLst>
      <p:ext uri="{BB962C8B-B14F-4D97-AF65-F5344CB8AC3E}">
        <p14:creationId xmlns:p14="http://schemas.microsoft.com/office/powerpoint/2010/main" val="7598907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Open Sans ExtraBold" panose="020B0906030804020204" pitchFamily="34" charset="0"/>
                <a:ea typeface="Open Sans Extrabold"/>
                <a:cs typeface="Open Sans Extrabold"/>
              </a:rPr>
              <a:t>STEP 3: FGD (Adjusting The severity)</a:t>
            </a:r>
            <a:endParaRPr lang="en-GB" sz="3600" b="0" kern="1400" spc="230" dirty="0">
              <a:solidFill>
                <a:schemeClr val="tx1"/>
              </a:solidFill>
              <a:latin typeface="Open Sans ExtraBold" panose="020B0906030804020204" pitchFamily="34" charset="0"/>
            </a:endParaRPr>
          </a:p>
        </p:txBody>
      </p:sp>
      <p:sp>
        <p:nvSpPr>
          <p:cNvPr id="4" name="Content Placeholder 2">
            <a:extLst>
              <a:ext uri="{FF2B5EF4-FFF2-40B4-BE49-F238E27FC236}">
                <a16:creationId xmlns:a16="http://schemas.microsoft.com/office/drawing/2014/main" id="{8CA14AC1-1EC4-4CCD-8371-D5D8436E3475}"/>
              </a:ext>
            </a:extLst>
          </p:cNvPr>
          <p:cNvSpPr txBox="1">
            <a:spLocks/>
          </p:cNvSpPr>
          <p:nvPr/>
        </p:nvSpPr>
        <p:spPr>
          <a:xfrm>
            <a:off x="738201" y="1648318"/>
            <a:ext cx="11030982" cy="390722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endParaRPr lang="en-GB" sz="2400" b="1" spc="60">
              <a:solidFill>
                <a:srgbClr val="FFFFFF"/>
              </a:solidFill>
              <a:highlight>
                <a:srgbClr val="982B56"/>
              </a:highlight>
              <a:latin typeface="Open Sans"/>
              <a:ea typeface="Open Sans"/>
              <a:cs typeface="Open Sans"/>
            </a:endParaRPr>
          </a:p>
        </p:txBody>
      </p:sp>
      <p:sp>
        <p:nvSpPr>
          <p:cNvPr id="2" name="Content Placeholder 2">
            <a:extLst>
              <a:ext uri="{FF2B5EF4-FFF2-40B4-BE49-F238E27FC236}">
                <a16:creationId xmlns:a16="http://schemas.microsoft.com/office/drawing/2014/main" id="{5CE66A06-D60D-6E3E-7689-E69022A80DBE}"/>
              </a:ext>
            </a:extLst>
          </p:cNvPr>
          <p:cNvSpPr txBox="1">
            <a:spLocks/>
          </p:cNvSpPr>
          <p:nvPr/>
        </p:nvSpPr>
        <p:spPr>
          <a:xfrm>
            <a:off x="738201" y="1552240"/>
            <a:ext cx="5725956" cy="4003299"/>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buNone/>
            </a:pPr>
            <a:r>
              <a:rPr lang="en-GB" spc="60" dirty="0">
                <a:latin typeface="Open Sans"/>
                <a:ea typeface="Open Sans"/>
                <a:cs typeface="Open Sans"/>
              </a:rPr>
              <a:t>Split the FGD so that the list of coping strategies or behaviours is agreed upon first, then the severity is discussed.</a:t>
            </a:r>
          </a:p>
          <a:p>
            <a:pPr marL="0" indent="0">
              <a:lnSpc>
                <a:spcPct val="100000"/>
              </a:lnSpc>
              <a:buNone/>
            </a:pPr>
            <a:r>
              <a:rPr lang="en-GB" spc="60" dirty="0">
                <a:latin typeface="Open Sans"/>
                <a:ea typeface="Open Sans"/>
                <a:cs typeface="Open Sans"/>
              </a:rPr>
              <a:t>Severity should be classified into 3 categories (stress, crisis and emergency). Agree on the least severe first, then the most severe, and the middle group will fall naturally.</a:t>
            </a:r>
          </a:p>
          <a:p>
            <a:pPr marL="0" indent="0">
              <a:lnSpc>
                <a:spcPct val="100000"/>
              </a:lnSpc>
              <a:buNone/>
            </a:pPr>
            <a:r>
              <a:rPr lang="en-GB" dirty="0">
                <a:latin typeface="Open Sans"/>
                <a:ea typeface="Open Sans"/>
                <a:cs typeface="Open Sans"/>
              </a:rPr>
              <a:t>The final determined severity is based on the expected medium or long-term impact on households foreseen by participants and  the FGD should reach a consensus on this.</a:t>
            </a:r>
            <a:endParaRPr lang="en-GB" spc="60" dirty="0">
              <a:latin typeface="Open Sans"/>
              <a:ea typeface="Open Sans"/>
              <a:cs typeface="Open Sans"/>
            </a:endParaRPr>
          </a:p>
          <a:p>
            <a:pPr marL="0" indent="0">
              <a:lnSpc>
                <a:spcPct val="100000"/>
              </a:lnSpc>
              <a:buNone/>
            </a:pPr>
            <a:endParaRPr lang="en-GB" spc="6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buNone/>
            </a:pPr>
            <a:r>
              <a:rPr lang="en-GB" spc="60" dirty="0">
                <a:latin typeface="Open Sans"/>
                <a:ea typeface="Open Sans"/>
                <a:cs typeface="Open Sans"/>
              </a:rPr>
              <a:t>  </a:t>
            </a:r>
            <a:endParaRPr lang="en-GB" spc="6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buNone/>
            </a:pPr>
            <a:endParaRPr lang="en-GB" spc="6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buNone/>
            </a:pPr>
            <a:endParaRPr lang="en-GB" spc="60" dirty="0">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a:extLst>
              <a:ext uri="{FF2B5EF4-FFF2-40B4-BE49-F238E27FC236}">
                <a16:creationId xmlns:a16="http://schemas.microsoft.com/office/drawing/2014/main" id="{2F4F6320-D327-C22D-07FA-1B9488EAE738}"/>
              </a:ext>
            </a:extLst>
          </p:cNvPr>
          <p:cNvPicPr>
            <a:picLocks noChangeAspect="1"/>
          </p:cNvPicPr>
          <p:nvPr/>
        </p:nvPicPr>
        <p:blipFill rotWithShape="1">
          <a:blip r:embed="rId3"/>
          <a:srcRect l="37921" t="59176" r="16236" b="17903"/>
          <a:stretch/>
        </p:blipFill>
        <p:spPr>
          <a:xfrm>
            <a:off x="6398300" y="1857054"/>
            <a:ext cx="5589142" cy="1571946"/>
          </a:xfrm>
          <a:prstGeom prst="rect">
            <a:avLst/>
          </a:prstGeom>
        </p:spPr>
      </p:pic>
      <p:sp>
        <p:nvSpPr>
          <p:cNvPr id="6" name="Content Placeholder 2">
            <a:extLst>
              <a:ext uri="{FF2B5EF4-FFF2-40B4-BE49-F238E27FC236}">
                <a16:creationId xmlns:a16="http://schemas.microsoft.com/office/drawing/2014/main" id="{01685842-5E34-4D32-B755-506D735DB2E1}"/>
              </a:ext>
            </a:extLst>
          </p:cNvPr>
          <p:cNvSpPr txBox="1">
            <a:spLocks/>
          </p:cNvSpPr>
          <p:nvPr/>
        </p:nvSpPr>
        <p:spPr>
          <a:xfrm>
            <a:off x="6775943" y="3429000"/>
            <a:ext cx="4993240" cy="305895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buNone/>
            </a:pPr>
            <a:endParaRPr lang="en-GB" sz="2400" spc="60">
              <a:latin typeface="Open Sans" panose="020B0606030504020204" pitchFamily="34" charset="0"/>
              <a:ea typeface="Open Sans" panose="020B0606030504020204" pitchFamily="34" charset="0"/>
              <a:cs typeface="Open Sans" panose="020B0606030504020204" pitchFamily="34" charset="0"/>
            </a:endParaRPr>
          </a:p>
        </p:txBody>
      </p:sp>
      <p:grpSp>
        <p:nvGrpSpPr>
          <p:cNvPr id="3" name="Group 2">
            <a:extLst>
              <a:ext uri="{FF2B5EF4-FFF2-40B4-BE49-F238E27FC236}">
                <a16:creationId xmlns:a16="http://schemas.microsoft.com/office/drawing/2014/main" id="{1A74A95E-93C7-496D-F25C-A956C96E71E3}"/>
              </a:ext>
            </a:extLst>
          </p:cNvPr>
          <p:cNvGrpSpPr/>
          <p:nvPr/>
        </p:nvGrpSpPr>
        <p:grpSpPr>
          <a:xfrm>
            <a:off x="6407905" y="4958478"/>
            <a:ext cx="5579538" cy="1660329"/>
            <a:chOff x="3589225" y="4941989"/>
            <a:chExt cx="5188696" cy="1311682"/>
          </a:xfrm>
        </p:grpSpPr>
        <p:sp>
          <p:nvSpPr>
            <p:cNvPr id="7" name="Rectangle 6">
              <a:extLst>
                <a:ext uri="{FF2B5EF4-FFF2-40B4-BE49-F238E27FC236}">
                  <a16:creationId xmlns:a16="http://schemas.microsoft.com/office/drawing/2014/main" id="{F0598220-91C5-E4C4-B74C-169E8040E8B6}"/>
                </a:ext>
              </a:extLst>
            </p:cNvPr>
            <p:cNvSpPr/>
            <p:nvPr/>
          </p:nvSpPr>
          <p:spPr>
            <a:xfrm>
              <a:off x="3859905" y="5249125"/>
              <a:ext cx="4918016" cy="1004546"/>
            </a:xfrm>
            <a:prstGeom prst="rect">
              <a:avLst/>
            </a:prstGeom>
            <a:solidFill>
              <a:schemeClr val="accent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400" b="1" dirty="0">
                  <a:solidFill>
                    <a:srgbClr val="FFFFFF"/>
                  </a:solidFill>
                  <a:latin typeface="Open Sans"/>
                  <a:ea typeface="Open Sans"/>
                  <a:cs typeface="Open Sans"/>
                </a:rPr>
                <a:t>Newly formulated coping strategies must be communicated with the RAM-N for review and inclusion both in the standard Codebook and Survey Designer platform.</a:t>
              </a:r>
            </a:p>
            <a:p>
              <a:pPr algn="ctr"/>
              <a:r>
                <a:rPr lang="en-GB" sz="1400" b="1" dirty="0">
                  <a:solidFill>
                    <a:srgbClr val="FFFFFF"/>
                  </a:solidFill>
                  <a:latin typeface="Open Sans"/>
                  <a:ea typeface="Open Sans"/>
                  <a:cs typeface="Open Sans"/>
                  <a:hlinkClick r:id="rId4">
                    <a:extLst>
                      <a:ext uri="{A12FA001-AC4F-418D-AE19-62706E023703}">
                        <ahyp:hlinkClr xmlns:ahyp="http://schemas.microsoft.com/office/drawing/2018/hyperlinkcolor" val="tx"/>
                      </a:ext>
                    </a:extLst>
                  </a:hlinkClick>
                </a:rPr>
                <a:t>Global.</a:t>
              </a:r>
              <a:r>
                <a:rPr lang="en-GB" sz="1400" b="1" dirty="0">
                  <a:solidFill>
                    <a:srgbClr val="FFFFFF"/>
                  </a:solidFill>
                  <a:latin typeface="Open Sans"/>
                  <a:ea typeface="Open Sans"/>
                  <a:cs typeface="Open Sans"/>
                  <a:hlinkClick r:id="rId4"/>
                </a:rPr>
                <a:t>ResearchAssessmentandTargeting</a:t>
              </a:r>
              <a:r>
                <a:rPr lang="en-GB" sz="1400" b="1" dirty="0">
                  <a:solidFill>
                    <a:srgbClr val="FFFFFF"/>
                  </a:solidFill>
                  <a:latin typeface="Open Sans"/>
                  <a:ea typeface="Open Sans"/>
                  <a:cs typeface="Open Sans"/>
                  <a:hlinkClick r:id="rId4">
                    <a:extLst>
                      <a:ext uri="{A12FA001-AC4F-418D-AE19-62706E023703}">
                        <ahyp:hlinkClr xmlns:ahyp="http://schemas.microsoft.com/office/drawing/2018/hyperlinkcolor" val="tx"/>
                      </a:ext>
                    </a:extLst>
                  </a:hlinkClick>
                </a:rPr>
                <a:t>@wfp.org</a:t>
              </a:r>
              <a:r>
                <a:rPr lang="en-GB" sz="1400" b="1" dirty="0">
                  <a:solidFill>
                    <a:srgbClr val="FFFFFF"/>
                  </a:solidFill>
                  <a:latin typeface="Open Sans"/>
                  <a:ea typeface="Open Sans"/>
                  <a:cs typeface="Open Sans"/>
                </a:rPr>
                <a:t> </a:t>
              </a:r>
              <a:endParaRPr lang="en-GB" sz="1400" b="1"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9" name="Graphic 8" descr="Warning with solid fill">
              <a:extLst>
                <a:ext uri="{FF2B5EF4-FFF2-40B4-BE49-F238E27FC236}">
                  <a16:creationId xmlns:a16="http://schemas.microsoft.com/office/drawing/2014/main" id="{C02611DE-2225-6721-8881-001D09CF09D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589225" y="4941989"/>
              <a:ext cx="612939" cy="546701"/>
            </a:xfrm>
            <a:prstGeom prst="rect">
              <a:avLst/>
            </a:prstGeom>
          </p:spPr>
        </p:pic>
      </p:grpSp>
    </p:spTree>
    <p:extLst>
      <p:ext uri="{BB962C8B-B14F-4D97-AF65-F5344CB8AC3E}">
        <p14:creationId xmlns:p14="http://schemas.microsoft.com/office/powerpoint/2010/main" val="3226035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nSpc>
                <a:spcPts val="3920"/>
              </a:lnSpc>
            </a:pPr>
            <a:r>
              <a:rPr lang="it-IT" b="0" kern="1400" spc="230" dirty="0">
                <a:solidFill>
                  <a:srgbClr val="FFFFFE"/>
                </a:solidFill>
                <a:latin typeface="Open Sans ExtraBold" panose="020B0906030804020204" pitchFamily="34" charset="0"/>
                <a:ea typeface="Open Sans Extrabold" panose="020B0606030504020204" pitchFamily="34" charset="0"/>
                <a:cs typeface="Open Sans Extrabold" panose="020B0606030504020204" pitchFamily="34" charset="0"/>
              </a:rPr>
              <a:t>Data quality checks </a:t>
            </a:r>
            <a:endParaRPr lang="en-GB" b="0" kern="1400" spc="230" dirty="0">
              <a:solidFill>
                <a:srgbClr val="FFFFFE"/>
              </a:solidFill>
              <a:latin typeface="Open Sans ExtraBold" panose="020B0906030804020204" pitchFamily="34" charset="0"/>
              <a:ea typeface="Open Sans Extrabold" panose="020B0606030504020204" pitchFamily="34" charset="0"/>
              <a:cs typeface="Open Sans Extrabold" panose="020B0606030504020204" pitchFamily="34" charset="0"/>
            </a:endParaRPr>
          </a:p>
          <a:p>
            <a:pPr>
              <a:lnSpc>
                <a:spcPts val="3920"/>
              </a:lnSpc>
            </a:pPr>
            <a:r>
              <a:rPr lang="it-IT" b="0" kern="1400" spc="230" dirty="0">
                <a:solidFill>
                  <a:srgbClr val="FFFFFE"/>
                </a:solidFill>
                <a:latin typeface="Open Sans ExtraBold" panose="020B0906030804020204" pitchFamily="34" charset="0"/>
                <a:ea typeface="Open Sans Extrabold" panose="020B0606030504020204" pitchFamily="34" charset="0"/>
                <a:cs typeface="Open Sans Extrabold" panose="020B0606030504020204" pitchFamily="34" charset="0"/>
              </a:rPr>
              <a:t>And Analysis</a:t>
            </a:r>
            <a:r>
              <a:rPr lang="it-IT" sz="3400" b="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rPr>
              <a:t> </a:t>
            </a:r>
            <a:endParaRPr lang="en-GB" sz="2900" b="0"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3562378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Open Sans ExtraBold" panose="020B0906030804020204" pitchFamily="34" charset="0"/>
              </a:rPr>
              <a:t>LCS-EN : EXPLORATION OF DATA </a:t>
            </a:r>
          </a:p>
        </p:txBody>
      </p:sp>
      <p:sp>
        <p:nvSpPr>
          <p:cNvPr id="6" name="TextBox 5">
            <a:extLst>
              <a:ext uri="{FF2B5EF4-FFF2-40B4-BE49-F238E27FC236}">
                <a16:creationId xmlns:a16="http://schemas.microsoft.com/office/drawing/2014/main" id="{7DA59290-1B2B-DA4E-7217-32D693E82F01}"/>
              </a:ext>
            </a:extLst>
          </p:cNvPr>
          <p:cNvSpPr txBox="1"/>
          <p:nvPr/>
        </p:nvSpPr>
        <p:spPr>
          <a:xfrm>
            <a:off x="1024641" y="1885708"/>
            <a:ext cx="9984509" cy="3600986"/>
          </a:xfrm>
          <a:prstGeom prst="rect">
            <a:avLst/>
          </a:prstGeom>
          <a:noFill/>
        </p:spPr>
        <p:txBody>
          <a:bodyPr wrap="square" lIns="91440" tIns="45720" rIns="91440" bIns="45720" rtlCol="1" anchor="t">
            <a:spAutoFit/>
          </a:bodyPr>
          <a:lstStyle/>
          <a:p>
            <a:pPr marL="342900" indent="-342900">
              <a:buFont typeface="+mj-lt"/>
              <a:buAutoNum type="arabicPeriod"/>
            </a:pPr>
            <a:r>
              <a:rPr lang="en-US" spc="60">
                <a:latin typeface="Open Sans"/>
                <a:ea typeface="Open Sans"/>
                <a:cs typeface="Open Sans"/>
              </a:rPr>
              <a:t>Run frequencies on each of the strategies in your module </a:t>
            </a:r>
            <a:endParaRPr lang="en-US" spc="60">
              <a:latin typeface="Open Sans" charset="0"/>
              <a:ea typeface="Open Sans" charset="0"/>
              <a:cs typeface="Open Sans" charset="0"/>
            </a:endParaRPr>
          </a:p>
          <a:p>
            <a:endParaRPr lang="en-US" spc="60">
              <a:latin typeface="Open Sans" charset="0"/>
              <a:ea typeface="Open Sans" charset="0"/>
              <a:cs typeface="Open Sans" charset="0"/>
            </a:endParaRPr>
          </a:p>
          <a:p>
            <a:r>
              <a:rPr lang="en-US" spc="60">
                <a:latin typeface="Open Sans"/>
                <a:ea typeface="Open Sans"/>
                <a:cs typeface="Open Sans"/>
              </a:rPr>
              <a:t>2. If applicable, disaggregate the results by population groups (IDPs, refugees, etc.) and/or context setting (urban, rural, camps) to explore them separately</a:t>
            </a:r>
          </a:p>
          <a:p>
            <a:endParaRPr lang="en-US" spc="60">
              <a:latin typeface="Open Sans" charset="0"/>
              <a:ea typeface="Open Sans" charset="0"/>
              <a:cs typeface="Open Sans" charset="0"/>
            </a:endParaRPr>
          </a:p>
          <a:p>
            <a:r>
              <a:rPr lang="en-US" spc="60">
                <a:latin typeface="Open Sans"/>
                <a:ea typeface="Open Sans"/>
                <a:cs typeface="Open Sans"/>
              </a:rPr>
              <a:t>3. Closely examine the results of each answer option for each strategy</a:t>
            </a:r>
          </a:p>
          <a:p>
            <a:endParaRPr lang="en-US" spc="60">
              <a:latin typeface="Open Sans" charset="0"/>
              <a:ea typeface="Open Sans" charset="0"/>
              <a:cs typeface="Open Sans" charset="0"/>
            </a:endParaRPr>
          </a:p>
          <a:p>
            <a:r>
              <a:rPr lang="en-US" spc="60">
                <a:latin typeface="Open Sans"/>
                <a:ea typeface="Open Sans"/>
                <a:cs typeface="Open Sans"/>
              </a:rPr>
              <a:t>4. If you have more than the ten required strategies (4 stress, 3 crisis, and 4 emergency) then review the results to omit strategies that don’t apply to more than 50% of a given population group/strata</a:t>
            </a:r>
            <a:r>
              <a:rPr lang="en-US" sz="2000" spc="60">
                <a:latin typeface="Open Sans"/>
                <a:ea typeface="Open Sans"/>
                <a:cs typeface="Open Sans"/>
              </a:rPr>
              <a:t>. </a:t>
            </a:r>
            <a:endParaRPr lang="en-US" sz="2000" spc="60">
              <a:latin typeface="Open Sans" charset="0"/>
              <a:ea typeface="Open Sans" charset="0"/>
              <a:cs typeface="Open Sans" charset="0"/>
            </a:endParaRPr>
          </a:p>
          <a:p>
            <a:endParaRPr lang="en-US"/>
          </a:p>
          <a:p>
            <a:r>
              <a:rPr lang="en-US" sz="1400">
                <a:solidFill>
                  <a:schemeClr val="accent3">
                    <a:lumMod val="50000"/>
                  </a:schemeClr>
                </a:solidFill>
              </a:rPr>
              <a:t>*Important: if you have only 10 strategies and you have high proportions of not applicable against some strategies then ensure that you carry out a full review of your LCS-EN module by referring to the guidance note and related materials on the </a:t>
            </a:r>
            <a:r>
              <a:rPr lang="en-US" sz="1400" b="1">
                <a:solidFill>
                  <a:schemeClr val="accent3">
                    <a:lumMod val="50000"/>
                  </a:schemeClr>
                </a:solidFill>
                <a:hlinkClick r:id="rId3">
                  <a:extLst>
                    <a:ext uri="{A12FA001-AC4F-418D-AE19-62706E023703}">
                      <ahyp:hlinkClr xmlns:ahyp="http://schemas.microsoft.com/office/drawing/2018/hyperlinkcolor" val="tx"/>
                    </a:ext>
                  </a:extLst>
                </a:hlinkClick>
              </a:rPr>
              <a:t>VAM Resource Centre. </a:t>
            </a:r>
            <a:r>
              <a:rPr lang="en-US" sz="1400">
                <a:solidFill>
                  <a:schemeClr val="accent3">
                    <a:lumMod val="50000"/>
                  </a:schemeClr>
                </a:solidFill>
              </a:rPr>
              <a:t>   </a:t>
            </a:r>
            <a:endParaRPr lang="ar-SY" sz="1400">
              <a:solidFill>
                <a:schemeClr val="accent3">
                  <a:lumMod val="50000"/>
                </a:schemeClr>
              </a:solidFill>
            </a:endParaRPr>
          </a:p>
        </p:txBody>
      </p:sp>
      <p:sp>
        <p:nvSpPr>
          <p:cNvPr id="2" name="TextBox 1">
            <a:extLst>
              <a:ext uri="{FF2B5EF4-FFF2-40B4-BE49-F238E27FC236}">
                <a16:creationId xmlns:a16="http://schemas.microsoft.com/office/drawing/2014/main" id="{AE20443A-B004-49F2-48FD-96F332B816D1}"/>
              </a:ext>
            </a:extLst>
          </p:cNvPr>
          <p:cNvSpPr txBox="1"/>
          <p:nvPr/>
        </p:nvSpPr>
        <p:spPr>
          <a:xfrm>
            <a:off x="7975601" y="6519446"/>
            <a:ext cx="5611322" cy="338554"/>
          </a:xfrm>
          <a:prstGeom prst="rect">
            <a:avLst/>
          </a:prstGeom>
          <a:noFill/>
        </p:spPr>
        <p:txBody>
          <a:bodyPr wrap="square" lIns="91440" tIns="45720" rIns="91440" bIns="45720" anchor="t">
            <a:spAutoFit/>
          </a:bodyPr>
          <a:lstStyle/>
          <a:p>
            <a:r>
              <a:rPr lang="en-CA" sz="1600" dirty="0">
                <a:latin typeface="Open Sans"/>
                <a:ea typeface="Open Sans"/>
                <a:cs typeface="Open Sans"/>
              </a:rPr>
              <a:t>Find the scripts for LCS-EN on </a:t>
            </a:r>
            <a:r>
              <a:rPr lang="en-CA" sz="1600" b="1" i="1" dirty="0">
                <a:latin typeface="Open Sans"/>
                <a:ea typeface="Open Sans"/>
                <a:cs typeface="Open Sans"/>
                <a:hlinkClick r:id="rId4">
                  <a:extLst>
                    <a:ext uri="{A12FA001-AC4F-418D-AE19-62706E023703}">
                      <ahyp:hlinkClr xmlns:ahyp="http://schemas.microsoft.com/office/drawing/2018/hyperlinkcolor" val="tx"/>
                    </a:ext>
                  </a:extLst>
                </a:hlinkClick>
              </a:rPr>
              <a:t>GITHUB WFP</a:t>
            </a:r>
            <a:endParaRPr lang="ar-SY" sz="1600" b="1" i="1" dirty="0">
              <a:latin typeface="Open Sans"/>
              <a:ea typeface="Open Sans"/>
            </a:endParaRPr>
          </a:p>
        </p:txBody>
      </p:sp>
    </p:spTree>
    <p:extLst>
      <p:ext uri="{BB962C8B-B14F-4D97-AF65-F5344CB8AC3E}">
        <p14:creationId xmlns:p14="http://schemas.microsoft.com/office/powerpoint/2010/main" val="33427679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Open Sans ExtraBold" panose="020B0906030804020204" pitchFamily="34" charset="0"/>
              </a:rPr>
              <a:t>Quality check examples (1) </a:t>
            </a:r>
          </a:p>
        </p:txBody>
      </p:sp>
      <p:sp>
        <p:nvSpPr>
          <p:cNvPr id="4" name="Content Placeholder 2">
            <a:extLst>
              <a:ext uri="{FF2B5EF4-FFF2-40B4-BE49-F238E27FC236}">
                <a16:creationId xmlns:a16="http://schemas.microsoft.com/office/drawing/2014/main" id="{8CA14AC1-1EC4-4CCD-8371-D5D8436E3475}"/>
              </a:ext>
            </a:extLst>
          </p:cNvPr>
          <p:cNvSpPr txBox="1">
            <a:spLocks/>
          </p:cNvSpPr>
          <p:nvPr/>
        </p:nvSpPr>
        <p:spPr>
          <a:xfrm>
            <a:off x="738201" y="1648318"/>
            <a:ext cx="10363808" cy="390722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lnSpc>
                <a:spcPct val="100000"/>
              </a:lnSpc>
              <a:buClr>
                <a:srgbClr val="0070BA"/>
              </a:buClr>
              <a:buFont typeface="Wingdings" panose="05000000000000000000" pitchFamily="2" charset="2"/>
              <a:buChar char="v"/>
            </a:pPr>
            <a:r>
              <a:rPr lang="en-US" sz="1800" spc="60" dirty="0">
                <a:latin typeface="Open Sans"/>
                <a:ea typeface="Open Sans"/>
                <a:cs typeface="Open Sans"/>
              </a:rPr>
              <a:t> Track the </a:t>
            </a:r>
            <a:r>
              <a:rPr lang="en-US" sz="1800" b="1" spc="60" dirty="0">
                <a:latin typeface="Open Sans"/>
                <a:ea typeface="Open Sans"/>
                <a:cs typeface="Open Sans"/>
              </a:rPr>
              <a:t>results of each strategy and of the indicator per enumerato</a:t>
            </a:r>
            <a:r>
              <a:rPr lang="en-US" sz="1800" spc="60" dirty="0">
                <a:latin typeface="Open Sans"/>
                <a:ea typeface="Open Sans"/>
                <a:cs typeface="Open Sans"/>
              </a:rPr>
              <a:t>r through cross-tabulation of LCS by enumerator. </a:t>
            </a:r>
          </a:p>
          <a:p>
            <a:pPr marL="342900" indent="-342900">
              <a:lnSpc>
                <a:spcPct val="100000"/>
              </a:lnSpc>
              <a:buClr>
                <a:srgbClr val="0070BA"/>
              </a:buClr>
              <a:buFont typeface="Wingdings" panose="05000000000000000000" pitchFamily="2" charset="2"/>
              <a:buChar char="v"/>
            </a:pPr>
            <a:r>
              <a:rPr lang="en-US" sz="1800" spc="60" dirty="0">
                <a:latin typeface="Open Sans"/>
                <a:ea typeface="Open Sans"/>
                <a:cs typeface="Open Sans"/>
              </a:rPr>
              <a:t>If some enumerators tend to classify households differently than the average or tend to select the same answer options across most strategies, this could be due to a lack of understanding of the module, and they should be </a:t>
            </a:r>
            <a:r>
              <a:rPr lang="en-US" sz="1800" b="1" spc="60" dirty="0">
                <a:latin typeface="Open Sans"/>
                <a:ea typeface="Open Sans"/>
                <a:cs typeface="Open Sans"/>
              </a:rPr>
              <a:t>identified and re-trained</a:t>
            </a:r>
            <a:r>
              <a:rPr lang="en-US" sz="1800" spc="60" dirty="0">
                <a:latin typeface="Open Sans"/>
                <a:ea typeface="Open Sans"/>
                <a:cs typeface="Open Sans"/>
              </a:rPr>
              <a:t>.</a:t>
            </a:r>
          </a:p>
          <a:p>
            <a:pPr marL="342900" indent="-342900">
              <a:lnSpc>
                <a:spcPct val="100000"/>
              </a:lnSpc>
              <a:buClr>
                <a:srgbClr val="0070BA"/>
              </a:buClr>
              <a:buFont typeface="Wingdings" panose="05000000000000000000" pitchFamily="2" charset="2"/>
              <a:buChar char="v"/>
            </a:pPr>
            <a:r>
              <a:rPr lang="en-US" sz="1800" spc="60" dirty="0">
                <a:latin typeface="Open Sans"/>
                <a:ea typeface="Open Sans"/>
                <a:cs typeface="Open Sans"/>
              </a:rPr>
              <a:t> The </a:t>
            </a:r>
            <a:r>
              <a:rPr lang="en-US" sz="1800" b="1" spc="60" dirty="0">
                <a:latin typeface="Open Sans"/>
                <a:ea typeface="Open Sans"/>
                <a:cs typeface="Open Sans"/>
              </a:rPr>
              <a:t>household assets </a:t>
            </a:r>
            <a:r>
              <a:rPr lang="en-US" sz="1800" spc="60" dirty="0">
                <a:latin typeface="Open Sans"/>
                <a:ea typeface="Open Sans"/>
                <a:cs typeface="Open Sans"/>
              </a:rPr>
              <a:t>section could be used to verify some of the answers to LCS. For example, if a household reports current ownership of productive assets, then a coping strategy related to selling those assets cannot be recorded as “exhausted”. </a:t>
            </a:r>
          </a:p>
          <a:p>
            <a:pPr marL="342900" indent="-342900">
              <a:lnSpc>
                <a:spcPct val="100000"/>
              </a:lnSpc>
              <a:buClr>
                <a:srgbClr val="0070BA"/>
              </a:buClr>
              <a:buFont typeface="Wingdings" panose="05000000000000000000" pitchFamily="2" charset="2"/>
              <a:buChar char="v"/>
            </a:pPr>
            <a:r>
              <a:rPr lang="en-US" sz="1800" spc="60" dirty="0">
                <a:latin typeface="Open Sans"/>
                <a:ea typeface="Open Sans"/>
                <a:cs typeface="Open Sans"/>
              </a:rPr>
              <a:t>When the interviewee reports not having any school-aged children in their household, then coping strategies such as "withdrew children from school" or "moved children to a less expensive school" the </a:t>
            </a:r>
            <a:r>
              <a:rPr lang="en-US" sz="1800" b="1" spc="60" dirty="0">
                <a:latin typeface="Open Sans"/>
                <a:ea typeface="Open Sans"/>
                <a:cs typeface="Open Sans"/>
              </a:rPr>
              <a:t>response must be N/A</a:t>
            </a:r>
            <a:r>
              <a:rPr lang="en-US" sz="1800" spc="60" dirty="0">
                <a:latin typeface="Open Sans"/>
                <a:ea typeface="Open Sans"/>
                <a:cs typeface="Open Sans"/>
              </a:rPr>
              <a:t>.</a:t>
            </a:r>
          </a:p>
          <a:p>
            <a:pPr marL="342900" indent="-342900">
              <a:lnSpc>
                <a:spcPct val="100000"/>
              </a:lnSpc>
              <a:buClr>
                <a:srgbClr val="0070BA"/>
              </a:buClr>
              <a:buFont typeface="Wingdings" panose="05000000000000000000" pitchFamily="2" charset="2"/>
              <a:buChar char="v"/>
            </a:pPr>
            <a:endParaRPr lang="en-US" sz="1800" spc="60" dirty="0">
              <a:latin typeface="Open Sans"/>
              <a:ea typeface="Open Sans"/>
              <a:cs typeface="Open Sans"/>
            </a:endParaRPr>
          </a:p>
        </p:txBody>
      </p:sp>
    </p:spTree>
    <p:extLst>
      <p:ext uri="{BB962C8B-B14F-4D97-AF65-F5344CB8AC3E}">
        <p14:creationId xmlns:p14="http://schemas.microsoft.com/office/powerpoint/2010/main" val="3465192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Open Sans ExtraBold" panose="020B0906030804020204" pitchFamily="34" charset="0"/>
              </a:rPr>
              <a:t>Quality check examples (2) </a:t>
            </a:r>
          </a:p>
        </p:txBody>
      </p:sp>
      <p:sp>
        <p:nvSpPr>
          <p:cNvPr id="4" name="Content Placeholder 2">
            <a:extLst>
              <a:ext uri="{FF2B5EF4-FFF2-40B4-BE49-F238E27FC236}">
                <a16:creationId xmlns:a16="http://schemas.microsoft.com/office/drawing/2014/main" id="{8CA14AC1-1EC4-4CCD-8371-D5D8436E3475}"/>
              </a:ext>
            </a:extLst>
          </p:cNvPr>
          <p:cNvSpPr txBox="1">
            <a:spLocks/>
          </p:cNvSpPr>
          <p:nvPr/>
        </p:nvSpPr>
        <p:spPr>
          <a:xfrm>
            <a:off x="738201" y="1648318"/>
            <a:ext cx="10363808" cy="390722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lnSpc>
                <a:spcPct val="100000"/>
              </a:lnSpc>
              <a:buClr>
                <a:srgbClr val="0070BA"/>
              </a:buClr>
              <a:buFont typeface="Wingdings" panose="05000000000000000000" pitchFamily="2" charset="2"/>
              <a:buChar char="v"/>
            </a:pPr>
            <a:r>
              <a:rPr lang="en-US" sz="1800" spc="60" dirty="0">
                <a:latin typeface="Open Sans"/>
                <a:ea typeface="Open Sans"/>
                <a:cs typeface="Open Sans"/>
              </a:rPr>
              <a:t>Meanwhile, for some strategies, the N/A response option does not make sense; this is the case especially for the emergency coping strategies of begging and illegal activity. </a:t>
            </a:r>
          </a:p>
          <a:p>
            <a:pPr marL="342900" indent="-342900">
              <a:lnSpc>
                <a:spcPct val="100000"/>
              </a:lnSpc>
              <a:buClr>
                <a:srgbClr val="0070BA"/>
              </a:buClr>
              <a:buFont typeface="Wingdings" panose="05000000000000000000" pitchFamily="2" charset="2"/>
              <a:buChar char="v"/>
            </a:pPr>
            <a:r>
              <a:rPr lang="en-GB" sz="1800" kern="600" dirty="0">
                <a:effectLst/>
                <a:latin typeface="Open Sans" panose="020B0606030504020204" pitchFamily="34" charset="0"/>
                <a:ea typeface="MS Mincho" panose="02020609040205080304" pitchFamily="49" charset="-128"/>
              </a:rPr>
              <a:t>The not applicable response is not an option for this question because it could be applicable to all households if they are truly in need. While households that apply this strategy might have concerns about responding to this question, it is necessary to ask in order to understand if they have reached a level of emergency and have employed such a strategy. </a:t>
            </a:r>
          </a:p>
          <a:p>
            <a:pPr marL="342900" indent="-342900">
              <a:lnSpc>
                <a:spcPct val="100000"/>
              </a:lnSpc>
              <a:buClr>
                <a:srgbClr val="0070BA"/>
              </a:buClr>
              <a:buFont typeface="Wingdings" panose="05000000000000000000" pitchFamily="2" charset="2"/>
              <a:buChar char="v"/>
            </a:pPr>
            <a:r>
              <a:rPr lang="en-GB" sz="1800" spc="60" dirty="0">
                <a:latin typeface="Open Sans"/>
                <a:ea typeface="Open Sans"/>
                <a:cs typeface="Open Sans"/>
              </a:rPr>
              <a:t>Likewise, it is not possible to ‘exhaust’ these strategies. The exhaustion of these coping strategies occur only in catastrophic/famine situations where there is near exhaustion of livelihoods in the community. There are usually always more illegal activities to engage in, or strangers to ask for money from. </a:t>
            </a:r>
          </a:p>
          <a:p>
            <a:pPr marL="342900" indent="-342900">
              <a:lnSpc>
                <a:spcPct val="100000"/>
              </a:lnSpc>
              <a:buClr>
                <a:srgbClr val="0070BA"/>
              </a:buClr>
              <a:buFont typeface="Wingdings" panose="05000000000000000000" pitchFamily="2" charset="2"/>
              <a:buChar char="v"/>
            </a:pPr>
            <a:r>
              <a:rPr lang="en-GB" sz="1800" spc="60" dirty="0">
                <a:latin typeface="Open Sans"/>
                <a:ea typeface="Open Sans"/>
                <a:cs typeface="Open Sans"/>
              </a:rPr>
              <a:t>Thus, if you see a high prevalence of ‘N/A’ or ‘no, exhausted’ responses, then the enumerators selecting these response should be identified and retrained. </a:t>
            </a:r>
            <a:endParaRPr lang="en-US" sz="1800" spc="60" dirty="0">
              <a:latin typeface="Open Sans"/>
              <a:ea typeface="Open Sans"/>
              <a:cs typeface="Open Sans"/>
            </a:endParaRPr>
          </a:p>
        </p:txBody>
      </p:sp>
    </p:spTree>
    <p:extLst>
      <p:ext uri="{BB962C8B-B14F-4D97-AF65-F5344CB8AC3E}">
        <p14:creationId xmlns:p14="http://schemas.microsoft.com/office/powerpoint/2010/main" val="2814129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6809" y="1378973"/>
            <a:ext cx="11052000" cy="4100053"/>
          </a:xfrm>
        </p:spPr>
        <p:txBody>
          <a:bodyPr vert="horz" lIns="91440" tIns="45720" rIns="91440" bIns="45720" rtlCol="0" anchor="t">
            <a:noAutofit/>
          </a:bodyPr>
          <a:lstStyle/>
          <a:p>
            <a:pPr marL="0" indent="0">
              <a:lnSpc>
                <a:spcPts val="2700"/>
              </a:lnSpc>
              <a:buNone/>
            </a:pPr>
            <a:endParaRPr lang="en-US" spc="60"/>
          </a:p>
          <a:p>
            <a:pPr marL="0" indent="0">
              <a:lnSpc>
                <a:spcPts val="2700"/>
              </a:lnSpc>
              <a:buNone/>
            </a:pPr>
            <a:r>
              <a:rPr lang="en-US" sz="2400" spc="60">
                <a:latin typeface="Open Sans"/>
                <a:ea typeface="Open Sans"/>
                <a:cs typeface="Open Sans"/>
              </a:rPr>
              <a:t>Discuss the objectives of the module, i.e., to gain information on the livelihood coping strategies </a:t>
            </a:r>
            <a:r>
              <a:rPr lang="en-US" sz="2400" spc="60" dirty="0">
                <a:latin typeface="Open Sans"/>
                <a:ea typeface="Open Sans"/>
                <a:cs typeface="Open Sans"/>
              </a:rPr>
              <a:t>(for essential needs) </a:t>
            </a:r>
            <a:r>
              <a:rPr lang="en-US" sz="2400" spc="60">
                <a:latin typeface="Open Sans"/>
                <a:ea typeface="Open Sans"/>
                <a:cs typeface="Open Sans"/>
              </a:rPr>
              <a:t>applied by households in the targeted population. This includes the households’ capacity to deal with recent shocks and ability to overcome future shocks. </a:t>
            </a:r>
            <a:endParaRPr lang="en-GB" sz="2400" spc="60"/>
          </a:p>
          <a:p>
            <a:pPr marL="0" indent="0">
              <a:lnSpc>
                <a:spcPct val="90000"/>
              </a:lnSpc>
              <a:buNone/>
            </a:pPr>
            <a:endParaRPr lang="en-US" sz="2400" spc="60">
              <a:latin typeface="Open Sans"/>
              <a:ea typeface="Open Sans"/>
              <a:cs typeface="Open Sans"/>
            </a:endParaRPr>
          </a:p>
          <a:p>
            <a:pPr marL="0" indent="0">
              <a:lnSpc>
                <a:spcPct val="90000"/>
              </a:lnSpc>
              <a:buNone/>
            </a:pPr>
            <a:r>
              <a:rPr lang="en-US" sz="2400" spc="60">
                <a:latin typeface="Open Sans"/>
                <a:ea typeface="Open Sans"/>
                <a:cs typeface="Open Sans"/>
              </a:rPr>
              <a:t>Explain the role of this indicator and the use of information, internally and externally. This gives the enumerators a clear understanding of the importance of the data they would be soon collecting. </a:t>
            </a:r>
            <a:endParaRPr lang="en-GB" sz="2400" spc="60"/>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Open Sans ExtraBold" panose="020B0906030804020204" pitchFamily="34" charset="0"/>
              </a:rPr>
              <a:t>LCS-EN: training instructions 1</a:t>
            </a:r>
          </a:p>
        </p:txBody>
      </p:sp>
    </p:spTree>
    <p:extLst>
      <p:ext uri="{BB962C8B-B14F-4D97-AF65-F5344CB8AC3E}">
        <p14:creationId xmlns:p14="http://schemas.microsoft.com/office/powerpoint/2010/main" val="20639353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Open Sans ExtraBold" panose="020B0906030804020204" pitchFamily="34" charset="0"/>
              </a:rPr>
              <a:t>LCS-EN : calculation</a:t>
            </a:r>
          </a:p>
        </p:txBody>
      </p:sp>
      <p:sp>
        <p:nvSpPr>
          <p:cNvPr id="2" name="TextBox 1">
            <a:extLst>
              <a:ext uri="{FF2B5EF4-FFF2-40B4-BE49-F238E27FC236}">
                <a16:creationId xmlns:a16="http://schemas.microsoft.com/office/drawing/2014/main" id="{1EBDB8A1-B908-BC2E-9B96-8059F73C6F22}"/>
              </a:ext>
            </a:extLst>
          </p:cNvPr>
          <p:cNvSpPr txBox="1"/>
          <p:nvPr/>
        </p:nvSpPr>
        <p:spPr>
          <a:xfrm>
            <a:off x="1373828" y="2305841"/>
            <a:ext cx="7240235" cy="1015663"/>
          </a:xfrm>
          <a:prstGeom prst="rect">
            <a:avLst/>
          </a:prstGeom>
          <a:solidFill>
            <a:schemeClr val="accent5"/>
          </a:solidFill>
        </p:spPr>
        <p:txBody>
          <a:bodyPr wrap="square" lIns="91440" tIns="45720" rIns="91440" bIns="45720" rtlCol="0" anchor="t">
            <a:spAutoFit/>
          </a:bodyPr>
          <a:lstStyle/>
          <a:p>
            <a:r>
              <a:rPr lang="en-GB" sz="2000">
                <a:latin typeface="Open Sans"/>
                <a:ea typeface="Open Sans"/>
                <a:cs typeface="Open Sans"/>
              </a:rPr>
              <a:t>No matter how many strategies are included in your module, the indicator needs to be calculated ONLY based on 10 strategies (4 stress, 3 crisis, 3 emergency)</a:t>
            </a:r>
            <a:endParaRPr lang="en-US" sz="2000"/>
          </a:p>
        </p:txBody>
      </p:sp>
      <p:pic>
        <p:nvPicPr>
          <p:cNvPr id="3" name="Graphic 2" descr="Warning with solid fill">
            <a:extLst>
              <a:ext uri="{FF2B5EF4-FFF2-40B4-BE49-F238E27FC236}">
                <a16:creationId xmlns:a16="http://schemas.microsoft.com/office/drawing/2014/main" id="{C7862730-DF0C-0BFD-DF05-7F1FAFE7BA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2492" y="2787092"/>
            <a:ext cx="1088889" cy="1088889"/>
          </a:xfrm>
          <a:prstGeom prst="rect">
            <a:avLst/>
          </a:prstGeom>
        </p:spPr>
      </p:pic>
      <p:sp>
        <p:nvSpPr>
          <p:cNvPr id="4" name="TextBox 3">
            <a:extLst>
              <a:ext uri="{FF2B5EF4-FFF2-40B4-BE49-F238E27FC236}">
                <a16:creationId xmlns:a16="http://schemas.microsoft.com/office/drawing/2014/main" id="{ADC9876A-48CC-603C-E635-0CA4FE745A51}"/>
              </a:ext>
            </a:extLst>
          </p:cNvPr>
          <p:cNvSpPr txBox="1"/>
          <p:nvPr/>
        </p:nvSpPr>
        <p:spPr>
          <a:xfrm>
            <a:off x="2351314" y="3629043"/>
            <a:ext cx="8740240" cy="2308324"/>
          </a:xfrm>
          <a:prstGeom prst="rect">
            <a:avLst/>
          </a:prstGeom>
          <a:noFill/>
        </p:spPr>
        <p:txBody>
          <a:bodyPr wrap="square" rtlCol="0">
            <a:spAutoFit/>
          </a:bodyPr>
          <a:lstStyle/>
          <a:p>
            <a:r>
              <a:rPr lang="en-US" b="1" spc="60">
                <a:latin typeface="Open Sans"/>
                <a:ea typeface="Open Sans"/>
                <a:cs typeface="Open Sans"/>
              </a:rPr>
              <a:t>How to select the ten strategies to be used</a:t>
            </a:r>
            <a:r>
              <a:rPr lang="en-GB" b="1" spc="60">
                <a:latin typeface="Open Sans"/>
                <a:ea typeface="Open Sans"/>
                <a:cs typeface="Open Sans"/>
              </a:rPr>
              <a:t> if you have more than the ten required strategies</a:t>
            </a:r>
            <a:r>
              <a:rPr lang="en-US" b="1" spc="60">
                <a:latin typeface="Open Sans"/>
                <a:ea typeface="Open Sans"/>
                <a:cs typeface="Open Sans"/>
              </a:rPr>
              <a:t>?</a:t>
            </a:r>
          </a:p>
          <a:p>
            <a:endParaRPr lang="en-US" b="1" spc="60">
              <a:latin typeface="Open Sans"/>
              <a:ea typeface="Open Sans"/>
              <a:cs typeface="Open Sans"/>
            </a:endParaRPr>
          </a:p>
          <a:p>
            <a:pPr marL="285750" indent="-285750">
              <a:buFont typeface="Arial" panose="020B0604020202020204" pitchFamily="34" charset="0"/>
              <a:buChar char="•"/>
            </a:pPr>
            <a:r>
              <a:rPr lang="en-US" spc="60">
                <a:latin typeface="Open Sans"/>
                <a:ea typeface="Open Sans"/>
                <a:cs typeface="Open Sans"/>
              </a:rPr>
              <a:t>Omit strategies that don’t apply to more than 50% of a given population group/strata. </a:t>
            </a:r>
          </a:p>
          <a:p>
            <a:pPr marL="342900" indent="-342900">
              <a:buFont typeface="Arial" panose="020B0604020202020204" pitchFamily="34" charset="0"/>
              <a:buChar char="•"/>
            </a:pPr>
            <a:endParaRPr lang="en-US" spc="60">
              <a:latin typeface="Open Sans"/>
              <a:ea typeface="Open Sans"/>
              <a:cs typeface="Open Sans"/>
            </a:endParaRPr>
          </a:p>
          <a:p>
            <a:pPr marL="285750" indent="-285750">
              <a:buFont typeface="Arial" panose="020B0604020202020204" pitchFamily="34" charset="0"/>
              <a:buChar char="•"/>
            </a:pPr>
            <a:r>
              <a:rPr lang="en-US" spc="60">
                <a:latin typeface="Open Sans"/>
                <a:ea typeface="Open Sans"/>
                <a:cs typeface="Open Sans"/>
              </a:rPr>
              <a:t>Among the strategies that are widely applied in the population, usually select those that are most applied</a:t>
            </a:r>
            <a:endParaRPr lang="en-US" spc="60">
              <a:latin typeface="Open Sans" charset="0"/>
              <a:ea typeface="Open Sans" charset="0"/>
              <a:cs typeface="Open Sans" charset="0"/>
            </a:endParaRPr>
          </a:p>
        </p:txBody>
      </p:sp>
    </p:spTree>
    <p:extLst>
      <p:ext uri="{BB962C8B-B14F-4D97-AF65-F5344CB8AC3E}">
        <p14:creationId xmlns:p14="http://schemas.microsoft.com/office/powerpoint/2010/main" val="12747276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Open Sans ExtraBold" panose="020B0906030804020204" pitchFamily="34" charset="0"/>
              </a:rPr>
              <a:t>LCS-EN: calculation</a:t>
            </a:r>
          </a:p>
        </p:txBody>
      </p:sp>
      <p:sp>
        <p:nvSpPr>
          <p:cNvPr id="22" name="TextBox 21">
            <a:extLst>
              <a:ext uri="{FF2B5EF4-FFF2-40B4-BE49-F238E27FC236}">
                <a16:creationId xmlns:a16="http://schemas.microsoft.com/office/drawing/2014/main" id="{845AE3E5-9674-445E-B4FF-AE4477728629}"/>
              </a:ext>
            </a:extLst>
          </p:cNvPr>
          <p:cNvSpPr txBox="1"/>
          <p:nvPr/>
        </p:nvSpPr>
        <p:spPr>
          <a:xfrm>
            <a:off x="842460" y="2651380"/>
            <a:ext cx="5146859" cy="2765885"/>
          </a:xfrm>
          <a:prstGeom prst="rect">
            <a:avLst/>
          </a:prstGeom>
          <a:noFill/>
        </p:spPr>
        <p:txBody>
          <a:bodyPr wrap="square">
            <a:spAutoFit/>
          </a:bodyPr>
          <a:lstStyle/>
          <a:p>
            <a:pPr>
              <a:lnSpc>
                <a:spcPct val="90000"/>
              </a:lnSpc>
              <a:spcBef>
                <a:spcPts val="1000"/>
              </a:spcBef>
            </a:pPr>
            <a:r>
              <a:rPr lang="en-US" dirty="0">
                <a:latin typeface="Open Sans" panose="020B0606030504020204" pitchFamily="34" charset="0"/>
                <a:ea typeface="Open Sans" panose="020B0606030504020204" pitchFamily="34" charset="0"/>
                <a:cs typeface="Open Sans" panose="020B0606030504020204" pitchFamily="34" charset="0"/>
              </a:rPr>
              <a:t>Build a dichotomous variable for each coping severity level, representing if a household adopted or exhausted any strategy with that level of severity. </a:t>
            </a:r>
          </a:p>
          <a:p>
            <a:pPr>
              <a:lnSpc>
                <a:spcPct val="90000"/>
              </a:lnSpc>
              <a:spcBef>
                <a:spcPts val="1000"/>
              </a:spcBef>
            </a:pPr>
            <a:r>
              <a:rPr lang="en-US" dirty="0">
                <a:latin typeface="Open Sans" panose="020B0606030504020204" pitchFamily="34" charset="0"/>
                <a:ea typeface="Open Sans" panose="020B0606030504020204" pitchFamily="34" charset="0"/>
                <a:cs typeface="Open Sans" panose="020B0606030504020204" pitchFamily="34" charset="0"/>
              </a:rPr>
              <a:t>Three dichotomous variables need to be created: </a:t>
            </a:r>
          </a:p>
          <a:p>
            <a:pPr>
              <a:lnSpc>
                <a:spcPct val="90000"/>
              </a:lnSpc>
              <a:spcBef>
                <a:spcPts val="1000"/>
              </a:spcBef>
            </a:pPr>
            <a:r>
              <a:rPr lang="en-US" sz="1600" dirty="0">
                <a:latin typeface="Open Sans" panose="020B0606030504020204" pitchFamily="34" charset="0"/>
                <a:ea typeface="Open Sans" panose="020B0606030504020204" pitchFamily="34" charset="0"/>
                <a:cs typeface="Open Sans" panose="020B0606030504020204" pitchFamily="34" charset="0"/>
              </a:rPr>
              <a:t>• </a:t>
            </a:r>
            <a:r>
              <a:rPr lang="en-US" sz="1600" dirty="0" err="1">
                <a:latin typeface="Open Sans" panose="020B0606030504020204" pitchFamily="34" charset="0"/>
                <a:ea typeface="Open Sans" panose="020B0606030504020204" pitchFamily="34" charset="0"/>
                <a:cs typeface="Open Sans" panose="020B0606030504020204" pitchFamily="34" charset="0"/>
              </a:rPr>
              <a:t>stress_coping_EN</a:t>
            </a:r>
            <a:r>
              <a:rPr lang="en-US" sz="1600" dirty="0">
                <a:latin typeface="Open Sans" panose="020B0606030504020204" pitchFamily="34" charset="0"/>
                <a:ea typeface="Open Sans" panose="020B0606030504020204" pitchFamily="34" charset="0"/>
                <a:cs typeface="Open Sans" panose="020B0606030504020204" pitchFamily="34" charset="0"/>
              </a:rPr>
              <a:t> </a:t>
            </a:r>
          </a:p>
          <a:p>
            <a:pPr>
              <a:lnSpc>
                <a:spcPct val="90000"/>
              </a:lnSpc>
              <a:spcBef>
                <a:spcPts val="1000"/>
              </a:spcBef>
            </a:pPr>
            <a:r>
              <a:rPr lang="en-US" sz="1600" dirty="0">
                <a:latin typeface="Open Sans" panose="020B0606030504020204" pitchFamily="34" charset="0"/>
                <a:ea typeface="Open Sans" panose="020B0606030504020204" pitchFamily="34" charset="0"/>
                <a:cs typeface="Open Sans" panose="020B0606030504020204" pitchFamily="34" charset="0"/>
              </a:rPr>
              <a:t>• </a:t>
            </a:r>
            <a:r>
              <a:rPr lang="en-US" sz="1600" dirty="0" err="1">
                <a:latin typeface="Open Sans" panose="020B0606030504020204" pitchFamily="34" charset="0"/>
                <a:ea typeface="Open Sans" panose="020B0606030504020204" pitchFamily="34" charset="0"/>
                <a:cs typeface="Open Sans" panose="020B0606030504020204" pitchFamily="34" charset="0"/>
              </a:rPr>
              <a:t>crisis_copin_EN</a:t>
            </a:r>
            <a:r>
              <a:rPr lang="en-US" sz="1600" dirty="0">
                <a:latin typeface="Open Sans" panose="020B0606030504020204" pitchFamily="34" charset="0"/>
                <a:ea typeface="Open Sans" panose="020B0606030504020204" pitchFamily="34" charset="0"/>
                <a:cs typeface="Open Sans" panose="020B0606030504020204" pitchFamily="34" charset="0"/>
              </a:rPr>
              <a:t> </a:t>
            </a:r>
          </a:p>
          <a:p>
            <a:pPr>
              <a:lnSpc>
                <a:spcPct val="90000"/>
              </a:lnSpc>
              <a:spcBef>
                <a:spcPts val="1000"/>
              </a:spcBef>
            </a:pPr>
            <a:r>
              <a:rPr lang="en-US" sz="1600" dirty="0">
                <a:latin typeface="Open Sans" panose="020B0606030504020204" pitchFamily="34" charset="0"/>
                <a:ea typeface="Open Sans" panose="020B0606030504020204" pitchFamily="34" charset="0"/>
                <a:cs typeface="Open Sans" panose="020B0606030504020204" pitchFamily="34" charset="0"/>
              </a:rPr>
              <a:t>• </a:t>
            </a:r>
            <a:r>
              <a:rPr lang="en-US" sz="1600" dirty="0" err="1">
                <a:latin typeface="Open Sans" panose="020B0606030504020204" pitchFamily="34" charset="0"/>
                <a:ea typeface="Open Sans" panose="020B0606030504020204" pitchFamily="34" charset="0"/>
                <a:cs typeface="Open Sans" panose="020B0606030504020204" pitchFamily="34" charset="0"/>
              </a:rPr>
              <a:t>emergency_coping_EN</a:t>
            </a:r>
            <a:endParaRPr lang="en-US" sz="1600" spc="60" dirty="0">
              <a:latin typeface="Open Sans" panose="020B0606030504020204" pitchFamily="34" charset="0"/>
              <a:ea typeface="Open Sans" panose="020B0606030504020204" pitchFamily="34" charset="0"/>
              <a:cs typeface="Open Sans" panose="020B0606030504020204" pitchFamily="34" charset="0"/>
            </a:endParaRPr>
          </a:p>
        </p:txBody>
      </p:sp>
      <p:sp>
        <p:nvSpPr>
          <p:cNvPr id="9" name="TextBox 8">
            <a:extLst>
              <a:ext uri="{FF2B5EF4-FFF2-40B4-BE49-F238E27FC236}">
                <a16:creationId xmlns:a16="http://schemas.microsoft.com/office/drawing/2014/main" id="{D2042041-A336-B526-4447-50CCB7A93D28}"/>
              </a:ext>
            </a:extLst>
          </p:cNvPr>
          <p:cNvSpPr txBox="1"/>
          <p:nvPr/>
        </p:nvSpPr>
        <p:spPr>
          <a:xfrm>
            <a:off x="6400893" y="2651380"/>
            <a:ext cx="5368290" cy="3016210"/>
          </a:xfrm>
          <a:prstGeom prst="rect">
            <a:avLst/>
          </a:prstGeom>
          <a:noFill/>
        </p:spPr>
        <p:txBody>
          <a:bodyPr wrap="square" lIns="91440" tIns="45720" rIns="91440" bIns="45720" anchor="t">
            <a:spAutoFit/>
          </a:bodyPr>
          <a:lstStyle/>
          <a:p>
            <a:r>
              <a:rPr lang="en-US">
                <a:latin typeface="Open Sans"/>
                <a:ea typeface="Open Sans"/>
                <a:cs typeface="Open Sans"/>
              </a:rPr>
              <a:t>Then, a categorical variable is built, representing the severity level of the most severe strategy that a household adopted or exhausted. The categorical variable ranges from 1 to 4 and reflect one of four groups in which households are allocated:</a:t>
            </a:r>
          </a:p>
          <a:p>
            <a:endParaRPr lang="en-US">
              <a:latin typeface="Open Sans" panose="020B0606030504020204" pitchFamily="34" charset="0"/>
              <a:ea typeface="Open Sans" panose="020B0606030504020204" pitchFamily="34" charset="0"/>
              <a:cs typeface="Open Sans" panose="020B0606030504020204" pitchFamily="34" charset="0"/>
            </a:endParaRPr>
          </a:p>
          <a:p>
            <a:r>
              <a:rPr lang="en-US" sz="1600">
                <a:latin typeface="Open Sans"/>
                <a:ea typeface="Open Sans"/>
                <a:cs typeface="Open Sans"/>
              </a:rPr>
              <a:t>• no use of stress, crisis, or emergency strategies</a:t>
            </a:r>
          </a:p>
          <a:p>
            <a:r>
              <a:rPr lang="en-US" sz="1600">
                <a:latin typeface="Open Sans"/>
                <a:ea typeface="Open Sans"/>
                <a:cs typeface="Open Sans"/>
              </a:rPr>
              <a:t>• use of stress strategies</a:t>
            </a:r>
          </a:p>
          <a:p>
            <a:r>
              <a:rPr lang="en-US" sz="1600">
                <a:latin typeface="Open Sans"/>
                <a:ea typeface="Open Sans"/>
                <a:cs typeface="Open Sans"/>
              </a:rPr>
              <a:t>• use of crisis strategies</a:t>
            </a:r>
          </a:p>
          <a:p>
            <a:r>
              <a:rPr lang="en-US" sz="1600">
                <a:latin typeface="Open Sans"/>
                <a:ea typeface="Open Sans"/>
                <a:cs typeface="Open Sans"/>
              </a:rPr>
              <a:t>• use of emergency strategies</a:t>
            </a:r>
            <a:endParaRPr lang="ar-SY" sz="1600">
              <a:latin typeface="Open Sans"/>
              <a:ea typeface="Open Sans"/>
            </a:endParaRPr>
          </a:p>
        </p:txBody>
      </p:sp>
      <p:pic>
        <p:nvPicPr>
          <p:cNvPr id="13" name="Graphic 12" descr="Badge 1 outline">
            <a:extLst>
              <a:ext uri="{FF2B5EF4-FFF2-40B4-BE49-F238E27FC236}">
                <a16:creationId xmlns:a16="http://schemas.microsoft.com/office/drawing/2014/main" id="{77A596AB-51FD-16D4-9947-849492A63DF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025364" y="1632143"/>
            <a:ext cx="914400" cy="914400"/>
          </a:xfrm>
          <a:prstGeom prst="rect">
            <a:avLst/>
          </a:prstGeom>
        </p:spPr>
      </p:pic>
      <p:pic>
        <p:nvPicPr>
          <p:cNvPr id="15" name="Graphic 14" descr="Badge outline">
            <a:extLst>
              <a:ext uri="{FF2B5EF4-FFF2-40B4-BE49-F238E27FC236}">
                <a16:creationId xmlns:a16="http://schemas.microsoft.com/office/drawing/2014/main" id="{4A8A7275-E21C-1E9E-57A5-80243EBD0D5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475392" y="1632143"/>
            <a:ext cx="914400" cy="914400"/>
          </a:xfrm>
          <a:prstGeom prst="rect">
            <a:avLst/>
          </a:prstGeom>
        </p:spPr>
      </p:pic>
    </p:spTree>
    <p:extLst>
      <p:ext uri="{BB962C8B-B14F-4D97-AF65-F5344CB8AC3E}">
        <p14:creationId xmlns:p14="http://schemas.microsoft.com/office/powerpoint/2010/main" val="946091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22">
                                            <p:txEl>
                                              <p:pRg st="0" end="0"/>
                                            </p:txEl>
                                          </p:spTgt>
                                        </p:tgtEl>
                                        <p:attrNameLst>
                                          <p:attrName>style.color</p:attrName>
                                        </p:attrNameLst>
                                      </p:cBhvr>
                                      <p:to>
                                        <a:srgbClr val="A5852E"/>
                                      </p:to>
                                    </p:animClr>
                                    <p:animClr clrSpc="rgb" dir="cw">
                                      <p:cBhvr>
                                        <p:cTn id="7" dur="500" fill="hold"/>
                                        <p:tgtEl>
                                          <p:spTgt spid="22">
                                            <p:txEl>
                                              <p:pRg st="0" end="0"/>
                                            </p:txEl>
                                          </p:spTgt>
                                        </p:tgtEl>
                                        <p:attrNameLst>
                                          <p:attrName>fillcolor</p:attrName>
                                        </p:attrNameLst>
                                      </p:cBhvr>
                                      <p:to>
                                        <a:srgbClr val="A5852E"/>
                                      </p:to>
                                    </p:animClr>
                                    <p:set>
                                      <p:cBhvr>
                                        <p:cTn id="8" dur="500" fill="hold"/>
                                        <p:tgtEl>
                                          <p:spTgt spid="22">
                                            <p:txEl>
                                              <p:pRg st="0" end="0"/>
                                            </p:txEl>
                                          </p:spTgt>
                                        </p:tgtEl>
                                        <p:attrNameLst>
                                          <p:attrName>fill.type</p:attrName>
                                        </p:attrNameLst>
                                      </p:cBhvr>
                                      <p:to>
                                        <p:strVal val="solid"/>
                                      </p:to>
                                    </p:set>
                                    <p:set>
                                      <p:cBhvr>
                                        <p:cTn id="9" dur="500" fill="hold"/>
                                        <p:tgtEl>
                                          <p:spTgt spid="22">
                                            <p:txEl>
                                              <p:pRg st="0" end="0"/>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9" presetClass="emph" presetSubtype="0" fill="hold" nodeType="clickEffect">
                                  <p:stCondLst>
                                    <p:cond delay="0"/>
                                  </p:stCondLst>
                                  <p:childTnLst>
                                    <p:animClr clrSpc="rgb" dir="cw">
                                      <p:cBhvr override="childStyle">
                                        <p:cTn id="13" dur="500" fill="hold"/>
                                        <p:tgtEl>
                                          <p:spTgt spid="22">
                                            <p:txEl>
                                              <p:pRg st="1" end="1"/>
                                            </p:txEl>
                                          </p:spTgt>
                                        </p:tgtEl>
                                        <p:attrNameLst>
                                          <p:attrName>style.color</p:attrName>
                                        </p:attrNameLst>
                                      </p:cBhvr>
                                      <p:to>
                                        <a:srgbClr val="A5852E"/>
                                      </p:to>
                                    </p:animClr>
                                    <p:animClr clrSpc="rgb" dir="cw">
                                      <p:cBhvr>
                                        <p:cTn id="14" dur="500" fill="hold"/>
                                        <p:tgtEl>
                                          <p:spTgt spid="22">
                                            <p:txEl>
                                              <p:pRg st="1" end="1"/>
                                            </p:txEl>
                                          </p:spTgt>
                                        </p:tgtEl>
                                        <p:attrNameLst>
                                          <p:attrName>fillcolor</p:attrName>
                                        </p:attrNameLst>
                                      </p:cBhvr>
                                      <p:to>
                                        <a:srgbClr val="A5852E"/>
                                      </p:to>
                                    </p:animClr>
                                    <p:set>
                                      <p:cBhvr>
                                        <p:cTn id="15" dur="500" fill="hold"/>
                                        <p:tgtEl>
                                          <p:spTgt spid="22">
                                            <p:txEl>
                                              <p:pRg st="1" end="1"/>
                                            </p:txEl>
                                          </p:spTgt>
                                        </p:tgtEl>
                                        <p:attrNameLst>
                                          <p:attrName>fill.type</p:attrName>
                                        </p:attrNameLst>
                                      </p:cBhvr>
                                      <p:to>
                                        <p:strVal val="solid"/>
                                      </p:to>
                                    </p:set>
                                    <p:set>
                                      <p:cBhvr>
                                        <p:cTn id="16" dur="500" fill="hold"/>
                                        <p:tgtEl>
                                          <p:spTgt spid="22">
                                            <p:txEl>
                                              <p:pRg st="1" end="1"/>
                                            </p:txEl>
                                          </p:spTgt>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19" presetClass="emph" presetSubtype="0" fill="hold" nodeType="clickEffect">
                                  <p:stCondLst>
                                    <p:cond delay="0"/>
                                  </p:stCondLst>
                                  <p:childTnLst>
                                    <p:animClr clrSpc="rgb" dir="cw">
                                      <p:cBhvr override="childStyle">
                                        <p:cTn id="20" dur="500" fill="hold"/>
                                        <p:tgtEl>
                                          <p:spTgt spid="22">
                                            <p:txEl>
                                              <p:pRg st="2" end="2"/>
                                            </p:txEl>
                                          </p:spTgt>
                                        </p:tgtEl>
                                        <p:attrNameLst>
                                          <p:attrName>style.color</p:attrName>
                                        </p:attrNameLst>
                                      </p:cBhvr>
                                      <p:to>
                                        <a:srgbClr val="A5852E"/>
                                      </p:to>
                                    </p:animClr>
                                    <p:animClr clrSpc="rgb" dir="cw">
                                      <p:cBhvr>
                                        <p:cTn id="21" dur="500" fill="hold"/>
                                        <p:tgtEl>
                                          <p:spTgt spid="22">
                                            <p:txEl>
                                              <p:pRg st="2" end="2"/>
                                            </p:txEl>
                                          </p:spTgt>
                                        </p:tgtEl>
                                        <p:attrNameLst>
                                          <p:attrName>fillcolor</p:attrName>
                                        </p:attrNameLst>
                                      </p:cBhvr>
                                      <p:to>
                                        <a:srgbClr val="A5852E"/>
                                      </p:to>
                                    </p:animClr>
                                    <p:set>
                                      <p:cBhvr>
                                        <p:cTn id="22" dur="500" fill="hold"/>
                                        <p:tgtEl>
                                          <p:spTgt spid="22">
                                            <p:txEl>
                                              <p:pRg st="2" end="2"/>
                                            </p:txEl>
                                          </p:spTgt>
                                        </p:tgtEl>
                                        <p:attrNameLst>
                                          <p:attrName>fill.type</p:attrName>
                                        </p:attrNameLst>
                                      </p:cBhvr>
                                      <p:to>
                                        <p:strVal val="solid"/>
                                      </p:to>
                                    </p:set>
                                    <p:set>
                                      <p:cBhvr>
                                        <p:cTn id="23" dur="500" fill="hold"/>
                                        <p:tgtEl>
                                          <p:spTgt spid="22">
                                            <p:txEl>
                                              <p:pRg st="2" end="2"/>
                                            </p:txEl>
                                          </p:spTgt>
                                        </p:tgtEl>
                                        <p:attrNameLst>
                                          <p:attrName>fill.on</p:attrName>
                                        </p:attrNameLst>
                                      </p:cBhvr>
                                      <p:to>
                                        <p:strVal val="true"/>
                                      </p:to>
                                    </p:set>
                                  </p:childTnLst>
                                </p:cTn>
                              </p:par>
                            </p:childTnLst>
                          </p:cTn>
                        </p:par>
                      </p:childTnLst>
                    </p:cTn>
                  </p:par>
                  <p:par>
                    <p:cTn id="24" fill="hold">
                      <p:stCondLst>
                        <p:cond delay="indefinite"/>
                      </p:stCondLst>
                      <p:childTnLst>
                        <p:par>
                          <p:cTn id="25" fill="hold">
                            <p:stCondLst>
                              <p:cond delay="0"/>
                            </p:stCondLst>
                            <p:childTnLst>
                              <p:par>
                                <p:cTn id="26" presetID="19" presetClass="emph" presetSubtype="0" fill="hold" nodeType="clickEffect">
                                  <p:stCondLst>
                                    <p:cond delay="0"/>
                                  </p:stCondLst>
                                  <p:childTnLst>
                                    <p:animClr clrSpc="rgb" dir="cw">
                                      <p:cBhvr override="childStyle">
                                        <p:cTn id="27" dur="500" fill="hold"/>
                                        <p:tgtEl>
                                          <p:spTgt spid="22">
                                            <p:txEl>
                                              <p:pRg st="3" end="3"/>
                                            </p:txEl>
                                          </p:spTgt>
                                        </p:tgtEl>
                                        <p:attrNameLst>
                                          <p:attrName>style.color</p:attrName>
                                        </p:attrNameLst>
                                      </p:cBhvr>
                                      <p:to>
                                        <a:srgbClr val="A5852E"/>
                                      </p:to>
                                    </p:animClr>
                                    <p:animClr clrSpc="rgb" dir="cw">
                                      <p:cBhvr>
                                        <p:cTn id="28" dur="500" fill="hold"/>
                                        <p:tgtEl>
                                          <p:spTgt spid="22">
                                            <p:txEl>
                                              <p:pRg st="3" end="3"/>
                                            </p:txEl>
                                          </p:spTgt>
                                        </p:tgtEl>
                                        <p:attrNameLst>
                                          <p:attrName>fillcolor</p:attrName>
                                        </p:attrNameLst>
                                      </p:cBhvr>
                                      <p:to>
                                        <a:srgbClr val="A5852E"/>
                                      </p:to>
                                    </p:animClr>
                                    <p:set>
                                      <p:cBhvr>
                                        <p:cTn id="29" dur="500" fill="hold"/>
                                        <p:tgtEl>
                                          <p:spTgt spid="22">
                                            <p:txEl>
                                              <p:pRg st="3" end="3"/>
                                            </p:txEl>
                                          </p:spTgt>
                                        </p:tgtEl>
                                        <p:attrNameLst>
                                          <p:attrName>fill.type</p:attrName>
                                        </p:attrNameLst>
                                      </p:cBhvr>
                                      <p:to>
                                        <p:strVal val="solid"/>
                                      </p:to>
                                    </p:set>
                                    <p:set>
                                      <p:cBhvr>
                                        <p:cTn id="30" dur="500" fill="hold"/>
                                        <p:tgtEl>
                                          <p:spTgt spid="22">
                                            <p:txEl>
                                              <p:pRg st="3" end="3"/>
                                            </p:txEl>
                                          </p:spTgt>
                                        </p:tgtEl>
                                        <p:attrNameLst>
                                          <p:attrName>fill.on</p:attrName>
                                        </p:attrNameLst>
                                      </p:cBhvr>
                                      <p:to>
                                        <p:strVal val="true"/>
                                      </p:to>
                                    </p:set>
                                  </p:childTnLst>
                                </p:cTn>
                              </p:par>
                            </p:childTnLst>
                          </p:cTn>
                        </p:par>
                      </p:childTnLst>
                    </p:cTn>
                  </p:par>
                  <p:par>
                    <p:cTn id="31" fill="hold">
                      <p:stCondLst>
                        <p:cond delay="indefinite"/>
                      </p:stCondLst>
                      <p:childTnLst>
                        <p:par>
                          <p:cTn id="32" fill="hold">
                            <p:stCondLst>
                              <p:cond delay="0"/>
                            </p:stCondLst>
                            <p:childTnLst>
                              <p:par>
                                <p:cTn id="33" presetID="19" presetClass="emph" presetSubtype="0" fill="hold" nodeType="clickEffect">
                                  <p:stCondLst>
                                    <p:cond delay="0"/>
                                  </p:stCondLst>
                                  <p:childTnLst>
                                    <p:animClr clrSpc="rgb" dir="cw">
                                      <p:cBhvr override="childStyle">
                                        <p:cTn id="34" dur="500" fill="hold"/>
                                        <p:tgtEl>
                                          <p:spTgt spid="22">
                                            <p:txEl>
                                              <p:pRg st="4" end="4"/>
                                            </p:txEl>
                                          </p:spTgt>
                                        </p:tgtEl>
                                        <p:attrNameLst>
                                          <p:attrName>style.color</p:attrName>
                                        </p:attrNameLst>
                                      </p:cBhvr>
                                      <p:to>
                                        <a:srgbClr val="A5852E"/>
                                      </p:to>
                                    </p:animClr>
                                    <p:animClr clrSpc="rgb" dir="cw">
                                      <p:cBhvr>
                                        <p:cTn id="35" dur="500" fill="hold"/>
                                        <p:tgtEl>
                                          <p:spTgt spid="22">
                                            <p:txEl>
                                              <p:pRg st="4" end="4"/>
                                            </p:txEl>
                                          </p:spTgt>
                                        </p:tgtEl>
                                        <p:attrNameLst>
                                          <p:attrName>fillcolor</p:attrName>
                                        </p:attrNameLst>
                                      </p:cBhvr>
                                      <p:to>
                                        <a:srgbClr val="A5852E"/>
                                      </p:to>
                                    </p:animClr>
                                    <p:set>
                                      <p:cBhvr>
                                        <p:cTn id="36" dur="500" fill="hold"/>
                                        <p:tgtEl>
                                          <p:spTgt spid="22">
                                            <p:txEl>
                                              <p:pRg st="4" end="4"/>
                                            </p:txEl>
                                          </p:spTgt>
                                        </p:tgtEl>
                                        <p:attrNameLst>
                                          <p:attrName>fill.type</p:attrName>
                                        </p:attrNameLst>
                                      </p:cBhvr>
                                      <p:to>
                                        <p:strVal val="solid"/>
                                      </p:to>
                                    </p:set>
                                    <p:set>
                                      <p:cBhvr>
                                        <p:cTn id="37" dur="500" fill="hold"/>
                                        <p:tgtEl>
                                          <p:spTgt spid="22">
                                            <p:txEl>
                                              <p:pRg st="4" end="4"/>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5D34F7-C0C9-0985-6868-2BD3FEC00463}"/>
              </a:ext>
            </a:extLst>
          </p:cNvPr>
          <p:cNvPicPr>
            <a:picLocks noChangeAspect="1"/>
          </p:cNvPicPr>
          <p:nvPr/>
        </p:nvPicPr>
        <p:blipFill>
          <a:blip r:embed="rId3"/>
          <a:stretch>
            <a:fillRect/>
          </a:stretch>
        </p:blipFill>
        <p:spPr>
          <a:xfrm>
            <a:off x="1290395" y="1293346"/>
            <a:ext cx="7143922" cy="5097485"/>
          </a:xfrm>
          <a:prstGeom prst="rect">
            <a:avLst/>
          </a:prstGeom>
        </p:spPr>
      </p:pic>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Open Sans ExtraBold" panose="020B0906030804020204" pitchFamily="34" charset="0"/>
              </a:rPr>
              <a:t>LCS-EN: GITHUB</a:t>
            </a:r>
          </a:p>
        </p:txBody>
      </p:sp>
      <p:sp>
        <p:nvSpPr>
          <p:cNvPr id="5" name="Rectangle 4">
            <a:extLst>
              <a:ext uri="{FF2B5EF4-FFF2-40B4-BE49-F238E27FC236}">
                <a16:creationId xmlns:a16="http://schemas.microsoft.com/office/drawing/2014/main" id="{D2F0E936-2698-4567-5D5E-94DD9F634E0E}"/>
              </a:ext>
            </a:extLst>
          </p:cNvPr>
          <p:cNvSpPr/>
          <p:nvPr/>
        </p:nvSpPr>
        <p:spPr>
          <a:xfrm>
            <a:off x="1445069" y="3029357"/>
            <a:ext cx="4650931" cy="2730949"/>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9DE191A-A0C1-D073-F15C-8A8E98B441C3}"/>
              </a:ext>
            </a:extLst>
          </p:cNvPr>
          <p:cNvSpPr txBox="1"/>
          <p:nvPr/>
        </p:nvSpPr>
        <p:spPr>
          <a:xfrm>
            <a:off x="7975601" y="6519446"/>
            <a:ext cx="5611322" cy="338554"/>
          </a:xfrm>
          <a:prstGeom prst="rect">
            <a:avLst/>
          </a:prstGeom>
          <a:noFill/>
        </p:spPr>
        <p:txBody>
          <a:bodyPr wrap="square" lIns="91440" tIns="45720" rIns="91440" bIns="45720" anchor="t">
            <a:spAutoFit/>
          </a:bodyPr>
          <a:lstStyle/>
          <a:p>
            <a:r>
              <a:rPr lang="en-CA" sz="1600" dirty="0">
                <a:latin typeface="Open Sans"/>
                <a:ea typeface="Open Sans"/>
                <a:cs typeface="Open Sans"/>
              </a:rPr>
              <a:t>Find the scripts for LCS-EN on </a:t>
            </a:r>
            <a:r>
              <a:rPr lang="en-CA" sz="1600" b="1" i="1" dirty="0">
                <a:latin typeface="Open Sans"/>
                <a:ea typeface="Open Sans"/>
                <a:cs typeface="Open Sans"/>
                <a:hlinkClick r:id="rId4">
                  <a:extLst>
                    <a:ext uri="{A12FA001-AC4F-418D-AE19-62706E023703}">
                      <ahyp:hlinkClr xmlns:ahyp="http://schemas.microsoft.com/office/drawing/2018/hyperlinkcolor" val="tx"/>
                    </a:ext>
                  </a:extLst>
                </a:hlinkClick>
              </a:rPr>
              <a:t>GITHUB WFP</a:t>
            </a:r>
            <a:endParaRPr lang="ar-SY" sz="1600" b="1" i="1" dirty="0">
              <a:latin typeface="Open Sans"/>
              <a:ea typeface="Open Sans"/>
            </a:endParaRPr>
          </a:p>
        </p:txBody>
      </p:sp>
    </p:spTree>
    <p:extLst>
      <p:ext uri="{BB962C8B-B14F-4D97-AF65-F5344CB8AC3E}">
        <p14:creationId xmlns:p14="http://schemas.microsoft.com/office/powerpoint/2010/main" val="33298846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nSpc>
                <a:spcPts val="3920"/>
              </a:lnSpc>
            </a:pPr>
            <a:r>
              <a:rPr lang="it-IT" b="0" kern="1400" spc="230" dirty="0">
                <a:solidFill>
                  <a:srgbClr val="FFFFFE"/>
                </a:solidFill>
                <a:latin typeface="Open Sans ExtraBold" panose="020B0906030804020204" pitchFamily="34" charset="0"/>
                <a:ea typeface="Open Sans Extrabold" panose="020B0606030504020204" pitchFamily="34" charset="0"/>
                <a:cs typeface="Open Sans Extrabold" panose="020B0606030504020204" pitchFamily="34" charset="0"/>
              </a:rPr>
              <a:t>Reporting</a:t>
            </a:r>
            <a:r>
              <a:rPr lang="it-IT" sz="3400" b="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rPr>
              <a:t> </a:t>
            </a:r>
            <a:endParaRPr lang="en-GB" sz="2900" b="0"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06787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ABBD3F5-9DF0-CE83-2F23-01D1127D8196}"/>
              </a:ext>
            </a:extLst>
          </p:cNvPr>
          <p:cNvSpPr/>
          <p:nvPr/>
        </p:nvSpPr>
        <p:spPr>
          <a:xfrm>
            <a:off x="6096000" y="0"/>
            <a:ext cx="6096000" cy="685800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569999" y="626936"/>
            <a:ext cx="5358399" cy="662558"/>
          </a:xfrm>
        </p:spPr>
        <p:txBody>
          <a:bodyPr anchor="t" anchorCtr="0"/>
          <a:lstStyle/>
          <a:p>
            <a:r>
              <a:rPr lang="en-GB" sz="3600" b="0" kern="1400" spc="230" dirty="0">
                <a:solidFill>
                  <a:schemeClr val="tx1"/>
                </a:solidFill>
                <a:latin typeface="Open Sans ExtraBold" panose="020B0906030804020204" pitchFamily="34" charset="0"/>
              </a:rPr>
              <a:t>LCS-EN: REPORTING EXAMPLE </a:t>
            </a:r>
          </a:p>
        </p:txBody>
      </p:sp>
      <p:sp>
        <p:nvSpPr>
          <p:cNvPr id="2" name="Text Box 1">
            <a:extLst>
              <a:ext uri="{FF2B5EF4-FFF2-40B4-BE49-F238E27FC236}">
                <a16:creationId xmlns:a16="http://schemas.microsoft.com/office/drawing/2014/main" id="{D5756594-45C2-E317-4C98-165ADCA50092}"/>
              </a:ext>
            </a:extLst>
          </p:cNvPr>
          <p:cNvSpPr txBox="1">
            <a:spLocks noChangeArrowheads="1"/>
          </p:cNvSpPr>
          <p:nvPr/>
        </p:nvSpPr>
        <p:spPr bwMode="auto">
          <a:xfrm>
            <a:off x="6837875" y="1916429"/>
            <a:ext cx="4544828" cy="524510"/>
          </a:xfrm>
          <a:prstGeom prst="rect">
            <a:avLst/>
          </a:prstGeom>
          <a:solidFill>
            <a:schemeClr val="tx1">
              <a:lumMod val="50000"/>
            </a:schemeClr>
          </a:solid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GB" sz="1200" i="1">
                <a:solidFill>
                  <a:srgbClr val="FFFFFE"/>
                </a:solidFill>
                <a:effectLst/>
                <a:latin typeface="Open Sans" panose="020B0606030504020204" pitchFamily="34" charset="0"/>
                <a:ea typeface="MS Mincho" panose="02020609040205080304" pitchFamily="49" charset="-128"/>
                <a:cs typeface="Arial" panose="020B0604020202020204" pitchFamily="34" charset="0"/>
              </a:rPr>
              <a:t>Figure 1 - Proportion of households relying on livelihood coping strategies for essential needs</a:t>
            </a:r>
            <a:endParaRPr lang="en-US" sz="1600">
              <a:solidFill>
                <a:srgbClr val="FFFFFE"/>
              </a:solidFill>
              <a:effectLst/>
              <a:latin typeface="Open Sans" panose="020B0606030504020204" pitchFamily="34" charset="0"/>
              <a:ea typeface="MS Mincho" panose="02020609040205080304" pitchFamily="49" charset="-128"/>
              <a:cs typeface="Arial" panose="020B0604020202020204" pitchFamily="34" charset="0"/>
            </a:endParaRPr>
          </a:p>
        </p:txBody>
      </p:sp>
      <p:graphicFrame>
        <p:nvGraphicFramePr>
          <p:cNvPr id="3" name="Chart 2">
            <a:extLst>
              <a:ext uri="{FF2B5EF4-FFF2-40B4-BE49-F238E27FC236}">
                <a16:creationId xmlns:a16="http://schemas.microsoft.com/office/drawing/2014/main" id="{9E76C1D3-96DC-67E6-EBD0-3B5F72F39964}"/>
              </a:ext>
            </a:extLst>
          </p:cNvPr>
          <p:cNvGraphicFramePr/>
          <p:nvPr>
            <p:extLst>
              <p:ext uri="{D42A27DB-BD31-4B8C-83A1-F6EECF244321}">
                <p14:modId xmlns:p14="http://schemas.microsoft.com/office/powerpoint/2010/main" val="1024019167"/>
              </p:ext>
            </p:extLst>
          </p:nvPr>
        </p:nvGraphicFramePr>
        <p:xfrm>
          <a:off x="6837875" y="2440939"/>
          <a:ext cx="4444648" cy="2961378"/>
        </p:xfrm>
        <a:graphic>
          <a:graphicData uri="http://schemas.openxmlformats.org/drawingml/2006/chart">
            <c:chart xmlns:c="http://schemas.openxmlformats.org/drawingml/2006/chart" xmlns:r="http://schemas.openxmlformats.org/officeDocument/2006/relationships" r:id="rId3"/>
          </a:graphicData>
        </a:graphic>
      </p:graphicFrame>
      <p:sp>
        <p:nvSpPr>
          <p:cNvPr id="7" name="Content Placeholder 2">
            <a:extLst>
              <a:ext uri="{FF2B5EF4-FFF2-40B4-BE49-F238E27FC236}">
                <a16:creationId xmlns:a16="http://schemas.microsoft.com/office/drawing/2014/main" id="{8AC35FF6-7AB9-BE22-7564-C6642930548A}"/>
              </a:ext>
            </a:extLst>
          </p:cNvPr>
          <p:cNvSpPr txBox="1">
            <a:spLocks/>
          </p:cNvSpPr>
          <p:nvPr/>
        </p:nvSpPr>
        <p:spPr>
          <a:xfrm>
            <a:off x="553339" y="1817763"/>
            <a:ext cx="5375059" cy="3907221"/>
          </a:xfrm>
          <a:prstGeom prst="rect">
            <a:avLst/>
          </a:prstGeom>
        </p:spPr>
        <p:txBody>
          <a:bodyPr/>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1800" dirty="0">
                <a:latin typeface="Open Sans" panose="020B0606030504020204" pitchFamily="34" charset="0"/>
                <a:ea typeface="Calibri" panose="020F0502020204030204" pitchFamily="34" charset="0"/>
                <a:cs typeface="Times New Roman" panose="02020603050405020304" pitchFamily="18" charset="0"/>
              </a:rPr>
              <a:t>“Analysis results of the LCS-EN indicator have shown that 47 percent of interviewed households reported having relied on livelihood coping strategies in the previous month or having exhausted them within the last 12 months due to lack of resources to access essential needs. </a:t>
            </a:r>
          </a:p>
          <a:p>
            <a:pPr marL="0" indent="0">
              <a:buNone/>
            </a:pPr>
            <a:r>
              <a:rPr lang="en-US" sz="1800" dirty="0">
                <a:latin typeface="Open Sans" panose="020B0606030504020204" pitchFamily="34" charset="0"/>
                <a:ea typeface="Calibri" panose="020F0502020204030204" pitchFamily="34" charset="0"/>
                <a:cs typeface="Times New Roman" panose="02020603050405020304" pitchFamily="18" charset="0"/>
              </a:rPr>
              <a:t>Comparisons between households headed by females and males have shown a higher proportion of those headed by females relying on stress coping strategies. This may be explained by the limited work opportunities for women. “</a:t>
            </a:r>
          </a:p>
        </p:txBody>
      </p:sp>
      <p:grpSp>
        <p:nvGrpSpPr>
          <p:cNvPr id="4" name="Group 3">
            <a:extLst>
              <a:ext uri="{FF2B5EF4-FFF2-40B4-BE49-F238E27FC236}">
                <a16:creationId xmlns:a16="http://schemas.microsoft.com/office/drawing/2014/main" id="{286F8AF9-CA85-374D-77B0-DE8CEDF27146}"/>
              </a:ext>
            </a:extLst>
          </p:cNvPr>
          <p:cNvGrpSpPr/>
          <p:nvPr/>
        </p:nvGrpSpPr>
        <p:grpSpPr>
          <a:xfrm>
            <a:off x="605193" y="2589729"/>
            <a:ext cx="5020056" cy="2663797"/>
            <a:chOff x="730838" y="2549581"/>
            <a:chExt cx="5020056" cy="2663797"/>
          </a:xfrm>
        </p:grpSpPr>
        <p:sp>
          <p:nvSpPr>
            <p:cNvPr id="5" name="Rectangle 4">
              <a:extLst>
                <a:ext uri="{FF2B5EF4-FFF2-40B4-BE49-F238E27FC236}">
                  <a16:creationId xmlns:a16="http://schemas.microsoft.com/office/drawing/2014/main" id="{563F892B-BE3A-1536-2C27-FF17EE346942}"/>
                </a:ext>
              </a:extLst>
            </p:cNvPr>
            <p:cNvSpPr/>
            <p:nvPr/>
          </p:nvSpPr>
          <p:spPr>
            <a:xfrm>
              <a:off x="730838" y="2934116"/>
              <a:ext cx="5020056" cy="2279262"/>
            </a:xfrm>
            <a:prstGeom prst="rect">
              <a:avLst/>
            </a:prstGeom>
            <a:solidFill>
              <a:schemeClr val="accent1">
                <a:alpha val="86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dirty="0">
                  <a:solidFill>
                    <a:srgbClr val="FFFFFF"/>
                  </a:solidFill>
                  <a:latin typeface="Open Sans"/>
                  <a:ea typeface="Open Sans"/>
                  <a:cs typeface="Open Sans"/>
                </a:rPr>
                <a:t>Reminder: </a:t>
              </a:r>
            </a:p>
            <a:p>
              <a:pPr algn="ctr"/>
              <a:r>
                <a:rPr lang="en-GB" b="1" dirty="0">
                  <a:solidFill>
                    <a:srgbClr val="FFFFFF"/>
                  </a:solidFill>
                  <a:latin typeface="Open Sans"/>
                  <a:ea typeface="Open Sans"/>
                  <a:cs typeface="Open Sans"/>
                </a:rPr>
                <a:t>Please use the standard colours</a:t>
              </a:r>
            </a:p>
            <a:p>
              <a:pPr algn="ctr"/>
              <a:endParaRPr lang="en-GB" b="1" dirty="0">
                <a:solidFill>
                  <a:srgbClr val="FFFFFF"/>
                </a:solidFill>
                <a:latin typeface="Open Sans"/>
                <a:ea typeface="Open Sans"/>
                <a:cs typeface="Open Sans"/>
              </a:endParaRPr>
            </a:p>
            <a:p>
              <a:pPr algn="ctr"/>
              <a:endParaRPr lang="en-GB" b="1" dirty="0">
                <a:solidFill>
                  <a:srgbClr val="FFFFFF"/>
                </a:solidFill>
                <a:latin typeface="Open Sans"/>
                <a:ea typeface="Open Sans"/>
                <a:cs typeface="Open Sans"/>
              </a:endParaRPr>
            </a:p>
            <a:p>
              <a:pPr algn="ctr"/>
              <a:endParaRPr lang="en-GB" b="1" dirty="0">
                <a:solidFill>
                  <a:srgbClr val="FFFFFF"/>
                </a:solidFill>
                <a:latin typeface="Open Sans"/>
                <a:ea typeface="Open Sans"/>
                <a:cs typeface="Open Sans"/>
              </a:endParaRPr>
            </a:p>
            <a:p>
              <a:pPr algn="ctr"/>
              <a:endParaRPr lang="en-GB" b="1" dirty="0">
                <a:solidFill>
                  <a:srgbClr val="FFFFFF"/>
                </a:solidFill>
                <a:latin typeface="Open Sans"/>
                <a:ea typeface="Open Sans"/>
                <a:cs typeface="Open Sans"/>
              </a:endParaRPr>
            </a:p>
            <a:p>
              <a:pPr algn="ctr"/>
              <a:endParaRPr lang="en-GB" b="1" dirty="0">
                <a:solidFill>
                  <a:srgbClr val="FFFFFF"/>
                </a:solidFill>
                <a:latin typeface="Open Sans"/>
                <a:ea typeface="Open Sans"/>
                <a:cs typeface="Open Sans"/>
              </a:endParaRPr>
            </a:p>
            <a:p>
              <a:pPr algn="ctr"/>
              <a:endParaRPr lang="en-GB" b="1"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9" name="Graphic 8" descr="Warning with solid fill">
              <a:extLst>
                <a:ext uri="{FF2B5EF4-FFF2-40B4-BE49-F238E27FC236}">
                  <a16:creationId xmlns:a16="http://schemas.microsoft.com/office/drawing/2014/main" id="{83E70393-46F3-FDDC-5960-B57D954A102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09477" y="2549581"/>
              <a:ext cx="612939" cy="612939"/>
            </a:xfrm>
            <a:prstGeom prst="rect">
              <a:avLst/>
            </a:prstGeom>
          </p:spPr>
        </p:pic>
        <p:pic>
          <p:nvPicPr>
            <p:cNvPr id="10" name="Picture 9">
              <a:extLst>
                <a:ext uri="{FF2B5EF4-FFF2-40B4-BE49-F238E27FC236}">
                  <a16:creationId xmlns:a16="http://schemas.microsoft.com/office/drawing/2014/main" id="{51838615-E32D-86AE-B8A1-E30E8CFA335C}"/>
                </a:ext>
              </a:extLst>
            </p:cNvPr>
            <p:cNvPicPr>
              <a:picLocks noChangeAspect="1"/>
            </p:cNvPicPr>
            <p:nvPr/>
          </p:nvPicPr>
          <p:blipFill>
            <a:blip r:embed="rId6"/>
            <a:stretch>
              <a:fillRect/>
            </a:stretch>
          </p:blipFill>
          <p:spPr>
            <a:xfrm>
              <a:off x="1445404" y="3566580"/>
              <a:ext cx="3590925" cy="1476375"/>
            </a:xfrm>
            <a:prstGeom prst="rect">
              <a:avLst/>
            </a:prstGeom>
          </p:spPr>
        </p:pic>
      </p:grpSp>
    </p:spTree>
    <p:extLst>
      <p:ext uri="{BB962C8B-B14F-4D97-AF65-F5344CB8AC3E}">
        <p14:creationId xmlns:p14="http://schemas.microsoft.com/office/powerpoint/2010/main" val="11435752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ABBD3F5-9DF0-CE83-2F23-01D1127D8196}"/>
              </a:ext>
            </a:extLst>
          </p:cNvPr>
          <p:cNvSpPr/>
          <p:nvPr/>
        </p:nvSpPr>
        <p:spPr>
          <a:xfrm>
            <a:off x="6534912" y="0"/>
            <a:ext cx="5657088" cy="685800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569999" y="626936"/>
            <a:ext cx="5789858" cy="662558"/>
          </a:xfrm>
        </p:spPr>
        <p:txBody>
          <a:bodyPr anchor="t" anchorCtr="0"/>
          <a:lstStyle/>
          <a:p>
            <a:r>
              <a:rPr lang="en-GB" sz="3600" b="0" kern="1400" spc="230" dirty="0">
                <a:solidFill>
                  <a:schemeClr val="tx1"/>
                </a:solidFill>
                <a:latin typeface="Open Sans ExtraBold" panose="020B0906030804020204" pitchFamily="34" charset="0"/>
              </a:rPr>
              <a:t>LCS-EN: REPORTING EXAMPLE </a:t>
            </a:r>
          </a:p>
        </p:txBody>
      </p:sp>
      <p:sp>
        <p:nvSpPr>
          <p:cNvPr id="7" name="Content Placeholder 2">
            <a:extLst>
              <a:ext uri="{FF2B5EF4-FFF2-40B4-BE49-F238E27FC236}">
                <a16:creationId xmlns:a16="http://schemas.microsoft.com/office/drawing/2014/main" id="{8AC35FF6-7AB9-BE22-7564-C6642930548A}"/>
              </a:ext>
            </a:extLst>
          </p:cNvPr>
          <p:cNvSpPr txBox="1">
            <a:spLocks/>
          </p:cNvSpPr>
          <p:nvPr/>
        </p:nvSpPr>
        <p:spPr>
          <a:xfrm>
            <a:off x="569999" y="1376329"/>
            <a:ext cx="5375059" cy="390722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endParaRPr lang="en-US" sz="1600" dirty="0">
              <a:latin typeface="Open Sans" panose="020B0606030504020204" pitchFamily="34" charset="0"/>
              <a:ea typeface="Calibri" panose="020F0502020204030204" pitchFamily="34" charset="0"/>
              <a:cs typeface="Times New Roman" panose="02020603050405020304" pitchFamily="18" charset="0"/>
            </a:endParaRPr>
          </a:p>
          <a:p>
            <a:pPr marL="0" indent="0">
              <a:buNone/>
            </a:pPr>
            <a:r>
              <a:rPr lang="en-US" sz="1600" dirty="0">
                <a:latin typeface="Open Sans"/>
                <a:ea typeface="Calibri" panose="020F0502020204030204" pitchFamily="34" charset="0"/>
                <a:cs typeface="Times New Roman"/>
              </a:rPr>
              <a:t>“When looking at the analysis results by the individual coping strategies, it becomes apparent that borrowing money to cover essential needs (30%), spending of savings (16%), as well as the reduction of expenditures on essential health (15%), are the strategies most often applied by households. </a:t>
            </a:r>
            <a:endParaRPr lang="en-US" sz="1600" dirty="0">
              <a:latin typeface="Open Sans" panose="020B0606030504020204" pitchFamily="34" charset="0"/>
              <a:ea typeface="Calibri" panose="020F0502020204030204" pitchFamily="34" charset="0"/>
              <a:cs typeface="Times New Roman" panose="02020603050405020304" pitchFamily="18" charset="0"/>
            </a:endParaRPr>
          </a:p>
          <a:p>
            <a:pPr marL="0" indent="0">
              <a:buNone/>
            </a:pPr>
            <a:r>
              <a:rPr lang="en-US" sz="1600" dirty="0">
                <a:latin typeface="Open Sans"/>
                <a:ea typeface="Calibri" panose="020F0502020204030204" pitchFamily="34" charset="0"/>
                <a:cs typeface="Times New Roman"/>
              </a:rPr>
              <a:t>In addition, a relatively high proportion of households (9%) resorted to selling their last female animal. Resorting to this strategy </a:t>
            </a:r>
            <a:r>
              <a:rPr lang="en-US" sz="1600" dirty="0">
                <a:latin typeface="Open Sans"/>
                <a:ea typeface="Open Sans"/>
                <a:cs typeface="Open Sans"/>
              </a:rPr>
              <a:t>may come with negative long-term consequences on the livelihoods of the affected households</a:t>
            </a:r>
            <a:r>
              <a:rPr lang="en-US" sz="1600" dirty="0">
                <a:latin typeface="Open Sans"/>
                <a:ea typeface="Calibri" panose="020F0502020204030204" pitchFamily="34" charset="0"/>
                <a:cs typeface="Times New Roman"/>
              </a:rPr>
              <a:t> as it may be difficult to reverse this strategy; female animals are the reproductive assets for livestock owners, which provide their households with milk and more animals for income generation.”</a:t>
            </a:r>
          </a:p>
        </p:txBody>
      </p:sp>
      <p:graphicFrame>
        <p:nvGraphicFramePr>
          <p:cNvPr id="5" name="Chart 4">
            <a:extLst>
              <a:ext uri="{FF2B5EF4-FFF2-40B4-BE49-F238E27FC236}">
                <a16:creationId xmlns:a16="http://schemas.microsoft.com/office/drawing/2014/main" id="{96EA5FD1-852A-C838-823F-02FD1350967C}"/>
              </a:ext>
            </a:extLst>
          </p:cNvPr>
          <p:cNvGraphicFramePr/>
          <p:nvPr>
            <p:extLst>
              <p:ext uri="{D42A27DB-BD31-4B8C-83A1-F6EECF244321}">
                <p14:modId xmlns:p14="http://schemas.microsoft.com/office/powerpoint/2010/main" val="3045472570"/>
              </p:ext>
            </p:extLst>
          </p:nvPr>
        </p:nvGraphicFramePr>
        <p:xfrm>
          <a:off x="6894786" y="1916430"/>
          <a:ext cx="4727215" cy="4147522"/>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Box 6">
            <a:extLst>
              <a:ext uri="{FF2B5EF4-FFF2-40B4-BE49-F238E27FC236}">
                <a16:creationId xmlns:a16="http://schemas.microsoft.com/office/drawing/2014/main" id="{A9CBE552-7ADF-676F-6DE5-E4CC341AE730}"/>
              </a:ext>
            </a:extLst>
          </p:cNvPr>
          <p:cNvSpPr txBox="1">
            <a:spLocks noChangeArrowheads="1"/>
          </p:cNvSpPr>
          <p:nvPr/>
        </p:nvSpPr>
        <p:spPr bwMode="auto">
          <a:xfrm>
            <a:off x="6989380" y="1184867"/>
            <a:ext cx="4361792" cy="632895"/>
          </a:xfrm>
          <a:prstGeom prst="rect">
            <a:avLst/>
          </a:prstGeom>
          <a:solidFill>
            <a:schemeClr val="tx1">
              <a:lumMod val="50000"/>
            </a:schemeClr>
          </a:solid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GB" sz="1200" i="1">
                <a:solidFill>
                  <a:srgbClr val="FFFFFE"/>
                </a:solidFill>
                <a:effectLst/>
                <a:latin typeface="Open Sans" panose="020B0606030504020204" pitchFamily="34" charset="0"/>
                <a:ea typeface="MS Mincho" panose="02020609040205080304" pitchFamily="49" charset="-128"/>
                <a:cs typeface="Arial" panose="020B0604020202020204" pitchFamily="34" charset="0"/>
              </a:rPr>
              <a:t>Figure 2 - Proportion of households relying on each of the livelihood coping strategies for essential needs</a:t>
            </a:r>
            <a:endParaRPr lang="en-US" sz="1600">
              <a:solidFill>
                <a:srgbClr val="FFFFFE"/>
              </a:solidFill>
              <a:effectLst/>
              <a:latin typeface="Open Sans" panose="020B0606030504020204" pitchFamily="34" charset="0"/>
              <a:ea typeface="MS Mincho" panose="02020609040205080304" pitchFamily="49" charset="-128"/>
              <a:cs typeface="Arial" panose="020B0604020202020204" pitchFamily="34" charset="0"/>
            </a:endParaRPr>
          </a:p>
        </p:txBody>
      </p:sp>
    </p:spTree>
    <p:extLst>
      <p:ext uri="{BB962C8B-B14F-4D97-AF65-F5344CB8AC3E}">
        <p14:creationId xmlns:p14="http://schemas.microsoft.com/office/powerpoint/2010/main" val="37560126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nSpc>
                <a:spcPts val="3920"/>
              </a:lnSpc>
            </a:pPr>
            <a:r>
              <a:rPr lang="it-IT" b="0" kern="1400" spc="230" dirty="0">
                <a:solidFill>
                  <a:srgbClr val="FFFFFE"/>
                </a:solidFill>
                <a:latin typeface="Open Sans ExtraBold" panose="020B0906030804020204" pitchFamily="34" charset="0"/>
                <a:ea typeface="Open Sans Extrabold" panose="020B0606030504020204" pitchFamily="34" charset="0"/>
                <a:cs typeface="Open Sans Extrabold" panose="020B0606030504020204" pitchFamily="34" charset="0"/>
              </a:rPr>
              <a:t>Available Resources </a:t>
            </a:r>
            <a:endParaRPr lang="en-GB" b="0" kern="1400" spc="230" dirty="0">
              <a:solidFill>
                <a:srgbClr val="FFFFFE"/>
              </a:solidFill>
              <a:latin typeface="Open Sans ExtraBold" panose="020B0906030804020204" pitchFamily="34"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26512562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838200" y="365125"/>
            <a:ext cx="10515600" cy="1325563"/>
          </a:xfrm>
        </p:spPr>
        <p:txBody>
          <a:bodyPr anchor="ctr" anchorCtr="0">
            <a:normAutofit/>
          </a:bodyPr>
          <a:lstStyle/>
          <a:p>
            <a:r>
              <a:rPr lang="en-GB" sz="3400" b="0" kern="1400" spc="230" dirty="0"/>
              <a:t>LCS-EN: VAM Resource Centre </a:t>
            </a:r>
          </a:p>
        </p:txBody>
      </p:sp>
      <p:sp>
        <p:nvSpPr>
          <p:cNvPr id="4" name="TextBox 3">
            <a:extLst>
              <a:ext uri="{FF2B5EF4-FFF2-40B4-BE49-F238E27FC236}">
                <a16:creationId xmlns:a16="http://schemas.microsoft.com/office/drawing/2014/main" id="{6B22B588-B2DD-A3D5-B55B-70E778EC2624}"/>
              </a:ext>
            </a:extLst>
          </p:cNvPr>
          <p:cNvSpPr txBox="1"/>
          <p:nvPr/>
        </p:nvSpPr>
        <p:spPr>
          <a:xfrm>
            <a:off x="846312" y="1919941"/>
            <a:ext cx="5175812" cy="4100053"/>
          </a:xfrm>
          <a:prstGeom prst="rect">
            <a:avLst/>
          </a:prstGeom>
        </p:spPr>
        <p:txBody>
          <a:bodyPr vert="horz" lIns="91440" tIns="45720" rIns="91440" bIns="45720" rtlCol="0">
            <a:normAutofit/>
          </a:bodyPr>
          <a:lstStyle/>
          <a:p>
            <a:pPr marL="342900" indent="-342900">
              <a:spcBef>
                <a:spcPts val="1000"/>
              </a:spcBef>
              <a:buClr>
                <a:srgbClr val="0070BA"/>
              </a:buClr>
              <a:buFont typeface="Arial" charset="0"/>
              <a:buChar char="•"/>
            </a:pPr>
            <a:r>
              <a:rPr lang="en-US" sz="2000" b="0" i="0" kern="1200" baseline="0" dirty="0"/>
              <a:t>For more information and guidance on LCS-EN go to </a:t>
            </a:r>
            <a:r>
              <a:rPr lang="en-US" sz="2000" b="0" i="0" kern="1200" baseline="0" dirty="0">
                <a:hlinkClick r:id="rId3">
                  <a:extLst>
                    <a:ext uri="{A12FA001-AC4F-418D-AE19-62706E023703}">
                      <ahyp:hlinkClr xmlns:ahyp="http://schemas.microsoft.com/office/drawing/2018/hyperlinkcolor" val="tx"/>
                    </a:ext>
                  </a:extLst>
                </a:hlinkClick>
              </a:rPr>
              <a:t>VAM Resource Center</a:t>
            </a:r>
            <a:endParaRPr lang="en-US" sz="2000" b="0" i="0" kern="1200" baseline="0" dirty="0"/>
          </a:p>
        </p:txBody>
      </p:sp>
      <p:pic>
        <p:nvPicPr>
          <p:cNvPr id="3" name="Picture 2" descr="A screenshot of a computer&#10;&#10;AI-generated content may be incorrect.">
            <a:extLst>
              <a:ext uri="{FF2B5EF4-FFF2-40B4-BE49-F238E27FC236}">
                <a16:creationId xmlns:a16="http://schemas.microsoft.com/office/drawing/2014/main" id="{0C419B4F-96F2-C39C-D441-141ED24F9F6B}"/>
              </a:ext>
            </a:extLst>
          </p:cNvPr>
          <p:cNvPicPr>
            <a:picLocks noChangeAspect="1"/>
          </p:cNvPicPr>
          <p:nvPr/>
        </p:nvPicPr>
        <p:blipFill>
          <a:blip r:embed="rId4"/>
          <a:srcRect t="9301" r="2" b="17822"/>
          <a:stretch>
            <a:fillRect/>
          </a:stretch>
        </p:blipFill>
        <p:spPr>
          <a:xfrm>
            <a:off x="6212624" y="1919941"/>
            <a:ext cx="5175812" cy="4100053"/>
          </a:xfrm>
          <a:prstGeom prst="rect">
            <a:avLst/>
          </a:prstGeom>
          <a:noFill/>
        </p:spPr>
      </p:pic>
    </p:spTree>
    <p:extLst>
      <p:ext uri="{BB962C8B-B14F-4D97-AF65-F5344CB8AC3E}">
        <p14:creationId xmlns:p14="http://schemas.microsoft.com/office/powerpoint/2010/main" val="382975469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1703200" y="2369285"/>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gn="ctr">
              <a:lnSpc>
                <a:spcPts val="3920"/>
              </a:lnSpc>
            </a:pPr>
            <a:r>
              <a:rPr lang="it-IT" sz="3400" b="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rPr>
              <a:t>Thank You!</a:t>
            </a:r>
            <a:endParaRPr lang="en-GB" sz="2900" b="0">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996823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US" sz="3200" b="0" kern="1400" spc="230" dirty="0">
                <a:solidFill>
                  <a:schemeClr val="tx1"/>
                </a:solidFill>
                <a:latin typeface="Open Sans ExtraBold" panose="020B0906030804020204" pitchFamily="34" charset="0"/>
              </a:rPr>
              <a:t>Livelihood Coping Strategies (LCS) indicators</a:t>
            </a:r>
            <a:endParaRPr lang="en-GB" sz="3200" b="0" kern="1400" spc="230" dirty="0">
              <a:solidFill>
                <a:schemeClr val="tx1"/>
              </a:solidFill>
              <a:latin typeface="Open Sans ExtraBold" panose="020B0906030804020204" pitchFamily="34" charset="0"/>
            </a:endParaRPr>
          </a:p>
        </p:txBody>
      </p:sp>
      <p:sp>
        <p:nvSpPr>
          <p:cNvPr id="10" name="Content Placeholder 2">
            <a:extLst>
              <a:ext uri="{FF2B5EF4-FFF2-40B4-BE49-F238E27FC236}">
                <a16:creationId xmlns:a16="http://schemas.microsoft.com/office/drawing/2014/main" id="{B5AE55B3-7711-47A0-B7A6-117E68749A25}"/>
              </a:ext>
            </a:extLst>
          </p:cNvPr>
          <p:cNvSpPr>
            <a:spLocks noGrp="1"/>
          </p:cNvSpPr>
          <p:nvPr>
            <p:ph idx="1"/>
          </p:nvPr>
        </p:nvSpPr>
        <p:spPr>
          <a:xfrm>
            <a:off x="717181" y="1306871"/>
            <a:ext cx="11052000" cy="4100053"/>
          </a:xfrm>
        </p:spPr>
        <p:txBody>
          <a:bodyPr vert="horz" lIns="91440" tIns="45720" rIns="91440" bIns="45720" rtlCol="0" anchor="t">
            <a:noAutofit/>
          </a:bodyPr>
          <a:lstStyle/>
          <a:p>
            <a:pPr>
              <a:buFont typeface="Wingdings" panose="05000000000000000000" pitchFamily="2" charset="2"/>
              <a:buChar char="v"/>
            </a:pPr>
            <a:r>
              <a:rPr lang="en-US" sz="2400" spc="60" dirty="0"/>
              <a:t>The Livelihood Coping Strategies (LCS) indicators are household-level indicators that are relatively simple to collect, and correlate with other measures of food security and vulnerability. </a:t>
            </a:r>
          </a:p>
          <a:p>
            <a:pPr marL="0" indent="0">
              <a:buNone/>
            </a:pPr>
            <a:endParaRPr lang="en-US" sz="2400" spc="60" dirty="0"/>
          </a:p>
          <a:p>
            <a:pPr>
              <a:buFont typeface="Wingdings" panose="05000000000000000000" pitchFamily="2" charset="2"/>
              <a:buChar char="v"/>
            </a:pPr>
            <a:r>
              <a:rPr lang="en-US" sz="2400" spc="60" dirty="0"/>
              <a:t>They are based on a series of questions about how households manage to cope with shocks that put stress on their livelihoods. </a:t>
            </a:r>
          </a:p>
          <a:p>
            <a:pPr marL="0" indent="0">
              <a:buNone/>
            </a:pPr>
            <a:endParaRPr lang="en-US" sz="2400" spc="60" dirty="0"/>
          </a:p>
          <a:p>
            <a:pPr>
              <a:buFont typeface="Wingdings" panose="05000000000000000000" pitchFamily="2" charset="2"/>
              <a:buChar char="v"/>
            </a:pPr>
            <a:r>
              <a:rPr lang="en-US" sz="2400" spc="60" dirty="0"/>
              <a:t>The LCS indicators assess the medium and longer-term household coping and productive capacities and their future impact on food and other essential needs.</a:t>
            </a:r>
          </a:p>
          <a:p>
            <a:pPr marL="0" indent="0">
              <a:lnSpc>
                <a:spcPts val="2700"/>
              </a:lnSpc>
              <a:buNone/>
            </a:pPr>
            <a:endParaRPr lang="en-US" sz="2400" spc="60" dirty="0"/>
          </a:p>
        </p:txBody>
      </p:sp>
    </p:spTree>
    <p:extLst>
      <p:ext uri="{BB962C8B-B14F-4D97-AF65-F5344CB8AC3E}">
        <p14:creationId xmlns:p14="http://schemas.microsoft.com/office/powerpoint/2010/main" val="3735956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6809" y="1378973"/>
            <a:ext cx="11052000" cy="4100053"/>
          </a:xfrm>
        </p:spPr>
        <p:txBody>
          <a:bodyPr/>
          <a:lstStyle/>
          <a:p>
            <a:pPr marL="0" indent="0">
              <a:lnSpc>
                <a:spcPts val="2700"/>
              </a:lnSpc>
              <a:buNone/>
            </a:pPr>
            <a:endParaRPr lang="en-US" spc="60" dirty="0"/>
          </a:p>
          <a:p>
            <a:pPr marL="0" indent="0">
              <a:lnSpc>
                <a:spcPts val="2700"/>
              </a:lnSpc>
              <a:buNone/>
            </a:pPr>
            <a:r>
              <a:rPr lang="en-US" sz="2400" spc="60" dirty="0"/>
              <a:t>The livelihood coping strategies indicator exists in two versions: one for </a:t>
            </a:r>
            <a:r>
              <a:rPr lang="en-US" sz="2400" b="1" u="sng" spc="60" dirty="0">
                <a:solidFill>
                  <a:schemeClr val="tx1">
                    <a:lumMod val="75000"/>
                  </a:schemeClr>
                </a:solidFill>
                <a:hlinkClick r:id="rId3">
                  <a:extLst>
                    <a:ext uri="{A12FA001-AC4F-418D-AE19-62706E023703}">
                      <ahyp:hlinkClr xmlns:ahyp="http://schemas.microsoft.com/office/drawing/2018/hyperlinkcolor" val="tx"/>
                    </a:ext>
                  </a:extLst>
                </a:hlinkClick>
              </a:rPr>
              <a:t>food security (LCS-FS) </a:t>
            </a:r>
            <a:r>
              <a:rPr lang="en-US" sz="2400" spc="60" dirty="0"/>
              <a:t>and another for </a:t>
            </a:r>
            <a:r>
              <a:rPr lang="en-US" sz="2400" b="1" u="sng" spc="60" dirty="0">
                <a:solidFill>
                  <a:schemeClr val="tx1">
                    <a:lumMod val="75000"/>
                  </a:schemeClr>
                </a:solidFill>
                <a:hlinkClick r:id="rId4">
                  <a:extLst>
                    <a:ext uri="{A12FA001-AC4F-418D-AE19-62706E023703}">
                      <ahyp:hlinkClr xmlns:ahyp="http://schemas.microsoft.com/office/drawing/2018/hyperlinkcolor" val="tx"/>
                    </a:ext>
                  </a:extLst>
                </a:hlinkClick>
              </a:rPr>
              <a:t>essential needs (LCS-EN)</a:t>
            </a:r>
            <a:r>
              <a:rPr lang="en-US" sz="2400" u="sng" spc="60" dirty="0">
                <a:solidFill>
                  <a:schemeClr val="tx1">
                    <a:lumMod val="75000"/>
                  </a:schemeClr>
                </a:solidFill>
              </a:rPr>
              <a:t>. </a:t>
            </a:r>
          </a:p>
          <a:p>
            <a:pPr>
              <a:lnSpc>
                <a:spcPts val="2700"/>
              </a:lnSpc>
              <a:buFont typeface="Wingdings" panose="05000000000000000000" pitchFamily="2" charset="2"/>
              <a:buChar char="v"/>
            </a:pPr>
            <a:endParaRPr lang="en-US" sz="2400" spc="60" dirty="0"/>
          </a:p>
          <a:p>
            <a:pPr>
              <a:lnSpc>
                <a:spcPts val="2700"/>
              </a:lnSpc>
              <a:buFont typeface="Wingdings" panose="05000000000000000000" pitchFamily="2" charset="2"/>
              <a:buChar char="v"/>
            </a:pPr>
            <a:endParaRPr lang="en-US" spc="60" dirty="0"/>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Open Sans ExtraBold" panose="020B0906030804020204" pitchFamily="34" charset="0"/>
              </a:rPr>
              <a:t>LCS: LCS-FS &amp; LCS-EN</a:t>
            </a:r>
          </a:p>
        </p:txBody>
      </p:sp>
      <p:graphicFrame>
        <p:nvGraphicFramePr>
          <p:cNvPr id="2" name="Table 3">
            <a:extLst>
              <a:ext uri="{FF2B5EF4-FFF2-40B4-BE49-F238E27FC236}">
                <a16:creationId xmlns:a16="http://schemas.microsoft.com/office/drawing/2014/main" id="{28D0CD25-0C61-40A1-314D-019F989C5BD9}"/>
              </a:ext>
            </a:extLst>
          </p:cNvPr>
          <p:cNvGraphicFramePr>
            <a:graphicFrameLocks noGrp="1"/>
          </p:cNvGraphicFramePr>
          <p:nvPr>
            <p:extLst>
              <p:ext uri="{D42A27DB-BD31-4B8C-83A1-F6EECF244321}">
                <p14:modId xmlns:p14="http://schemas.microsoft.com/office/powerpoint/2010/main" val="4152164745"/>
              </p:ext>
            </p:extLst>
          </p:nvPr>
        </p:nvGraphicFramePr>
        <p:xfrm>
          <a:off x="1532237" y="3027406"/>
          <a:ext cx="8476736" cy="2451620"/>
        </p:xfrm>
        <a:graphic>
          <a:graphicData uri="http://schemas.openxmlformats.org/drawingml/2006/table">
            <a:tbl>
              <a:tblPr rtl="1" firstRow="1" bandRow="1">
                <a:tableStyleId>{5C22544A-7EE6-4342-B048-85BDC9FD1C3A}</a:tableStyleId>
              </a:tblPr>
              <a:tblGrid>
                <a:gridCol w="4238368">
                  <a:extLst>
                    <a:ext uri="{9D8B030D-6E8A-4147-A177-3AD203B41FA5}">
                      <a16:colId xmlns:a16="http://schemas.microsoft.com/office/drawing/2014/main" val="686564067"/>
                    </a:ext>
                  </a:extLst>
                </a:gridCol>
                <a:gridCol w="4238368">
                  <a:extLst>
                    <a:ext uri="{9D8B030D-6E8A-4147-A177-3AD203B41FA5}">
                      <a16:colId xmlns:a16="http://schemas.microsoft.com/office/drawing/2014/main" val="1034220629"/>
                    </a:ext>
                  </a:extLst>
                </a:gridCol>
              </a:tblGrid>
              <a:tr h="431249">
                <a:tc>
                  <a:txBody>
                    <a:bodyPr/>
                    <a:lstStyle/>
                    <a:p>
                      <a:pPr algn="ctr" rtl="1"/>
                      <a:r>
                        <a:rPr lang="en-US" dirty="0">
                          <a:solidFill>
                            <a:srgbClr val="FFFFFF"/>
                          </a:solidFill>
                          <a:latin typeface="Open Sans" panose="020B0606030504020204" pitchFamily="34" charset="0"/>
                          <a:ea typeface="Open Sans" panose="020B0606030504020204" pitchFamily="34" charset="0"/>
                          <a:cs typeface="Open Sans" panose="020B0606030504020204" pitchFamily="34" charset="0"/>
                        </a:rPr>
                        <a:t>Essential needs version (LCS-EN) </a:t>
                      </a:r>
                      <a:endParaRPr lang="ar-SY" dirty="0">
                        <a:solidFill>
                          <a:srgbClr val="FFFFFF"/>
                        </a:solidFill>
                        <a:latin typeface="Open Sans" panose="020B0606030504020204" pitchFamily="34" charset="0"/>
                        <a:ea typeface="Open Sans" panose="020B0606030504020204" pitchFamily="34" charset="0"/>
                      </a:endParaRPr>
                    </a:p>
                  </a:txBody>
                  <a:tcPr/>
                </a:tc>
                <a:tc>
                  <a:txBody>
                    <a:bodyPr/>
                    <a:lstStyle/>
                    <a:p>
                      <a:pPr algn="ctr" rtl="1"/>
                      <a:r>
                        <a:rPr lang="en-US" dirty="0">
                          <a:solidFill>
                            <a:srgbClr val="FFFFFF"/>
                          </a:solidFill>
                          <a:latin typeface="Open Sans" panose="020B0606030504020204" pitchFamily="34" charset="0"/>
                          <a:ea typeface="Open Sans" panose="020B0606030504020204" pitchFamily="34" charset="0"/>
                          <a:cs typeface="Open Sans" panose="020B0606030504020204" pitchFamily="34" charset="0"/>
                        </a:rPr>
                        <a:t>Food Security version (LCS-FS)</a:t>
                      </a:r>
                      <a:endParaRPr lang="ar-SY" dirty="0">
                        <a:solidFill>
                          <a:srgbClr val="FFFFFF"/>
                        </a:solidFill>
                        <a:latin typeface="Open Sans" panose="020B0606030504020204" pitchFamily="34" charset="0"/>
                        <a:ea typeface="Open Sans" panose="020B0606030504020204" pitchFamily="34" charset="0"/>
                      </a:endParaRPr>
                    </a:p>
                  </a:txBody>
                  <a:tcPr/>
                </a:tc>
                <a:extLst>
                  <a:ext uri="{0D108BD9-81ED-4DB2-BD59-A6C34878D82A}">
                    <a16:rowId xmlns:a16="http://schemas.microsoft.com/office/drawing/2014/main" val="2437027382"/>
                  </a:ext>
                </a:extLst>
              </a:tr>
              <a:tr h="2020371">
                <a:tc>
                  <a:txBody>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lang="en-US" sz="1800" spc="60">
                          <a:latin typeface="Open Sans"/>
                          <a:ea typeface="Open Sans"/>
                          <a:cs typeface="Open Sans"/>
                        </a:rPr>
                        <a:t>Is to be used in essential needs assessments, or whenever the scope of an assessment is broader than food security.</a:t>
                      </a:r>
                      <a:endParaRPr lang="en-US" sz="1800">
                        <a:latin typeface="Open Sans"/>
                        <a:ea typeface="Open Sans"/>
                        <a:cs typeface="Open Sans"/>
                      </a:endParaRPr>
                    </a:p>
                    <a:p>
                      <a:pPr rtl="1"/>
                      <a:endParaRPr lang="ar-SY">
                        <a:latin typeface="Open Sans" panose="020B0606030504020204" pitchFamily="34" charset="0"/>
                        <a:ea typeface="Open Sans" panose="020B0606030504020204" pitchFamily="34" charset="0"/>
                      </a:endParaRPr>
                    </a:p>
                  </a:txBody>
                  <a:tcPr/>
                </a:tc>
                <a:tc>
                  <a:txBody>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lang="en-US" sz="1800" spc="60" dirty="0">
                          <a:latin typeface="Open Sans" panose="020B0606030504020204" pitchFamily="34" charset="0"/>
                          <a:ea typeface="Open Sans" panose="020B0606030504020204" pitchFamily="34" charset="0"/>
                          <a:cs typeface="Open Sans" panose="020B0606030504020204" pitchFamily="34" charset="0"/>
                        </a:rPr>
                        <a:t>Is to be used when the objective of a data collection exercise has a specific focus on food security. </a:t>
                      </a:r>
                    </a:p>
                    <a:p>
                      <a:pPr rtl="1"/>
                      <a:endParaRPr lang="ar-SY" dirty="0">
                        <a:latin typeface="Open Sans" panose="020B0606030504020204" pitchFamily="34" charset="0"/>
                        <a:ea typeface="Open Sans" panose="020B0606030504020204" pitchFamily="34" charset="0"/>
                      </a:endParaRPr>
                    </a:p>
                  </a:txBody>
                  <a:tcPr/>
                </a:tc>
                <a:extLst>
                  <a:ext uri="{0D108BD9-81ED-4DB2-BD59-A6C34878D82A}">
                    <a16:rowId xmlns:a16="http://schemas.microsoft.com/office/drawing/2014/main" val="3837575619"/>
                  </a:ext>
                </a:extLst>
              </a:tr>
            </a:tbl>
          </a:graphicData>
        </a:graphic>
      </p:graphicFrame>
    </p:spTree>
    <p:extLst>
      <p:ext uri="{BB962C8B-B14F-4D97-AF65-F5344CB8AC3E}">
        <p14:creationId xmlns:p14="http://schemas.microsoft.com/office/powerpoint/2010/main" val="6157442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Open Sans ExtraBold" panose="020B0906030804020204" pitchFamily="34" charset="0"/>
              </a:rPr>
              <a:t>LCS: USEs OF these indicators</a:t>
            </a:r>
          </a:p>
        </p:txBody>
      </p:sp>
      <p:graphicFrame>
        <p:nvGraphicFramePr>
          <p:cNvPr id="3" name="Table 3">
            <a:extLst>
              <a:ext uri="{FF2B5EF4-FFF2-40B4-BE49-F238E27FC236}">
                <a16:creationId xmlns:a16="http://schemas.microsoft.com/office/drawing/2014/main" id="{0B13ED3E-D11D-BD5D-F23D-236E964496B3}"/>
              </a:ext>
            </a:extLst>
          </p:cNvPr>
          <p:cNvGraphicFramePr>
            <a:graphicFrameLocks noGrp="1"/>
          </p:cNvGraphicFramePr>
          <p:nvPr>
            <p:extLst>
              <p:ext uri="{D42A27DB-BD31-4B8C-83A1-F6EECF244321}">
                <p14:modId xmlns:p14="http://schemas.microsoft.com/office/powerpoint/2010/main" val="2150999071"/>
              </p:ext>
            </p:extLst>
          </p:nvPr>
        </p:nvGraphicFramePr>
        <p:xfrm>
          <a:off x="569999" y="1386346"/>
          <a:ext cx="11052002" cy="5058403"/>
        </p:xfrm>
        <a:graphic>
          <a:graphicData uri="http://schemas.openxmlformats.org/drawingml/2006/table">
            <a:tbl>
              <a:tblPr firstRow="1" bandRow="1">
                <a:tableStyleId>{5C22544A-7EE6-4342-B048-85BDC9FD1C3A}</a:tableStyleId>
              </a:tblPr>
              <a:tblGrid>
                <a:gridCol w="5526001">
                  <a:extLst>
                    <a:ext uri="{9D8B030D-6E8A-4147-A177-3AD203B41FA5}">
                      <a16:colId xmlns:a16="http://schemas.microsoft.com/office/drawing/2014/main" val="3107944488"/>
                    </a:ext>
                  </a:extLst>
                </a:gridCol>
                <a:gridCol w="5526001">
                  <a:extLst>
                    <a:ext uri="{9D8B030D-6E8A-4147-A177-3AD203B41FA5}">
                      <a16:colId xmlns:a16="http://schemas.microsoft.com/office/drawing/2014/main" val="2314379847"/>
                    </a:ext>
                  </a:extLst>
                </a:gridCol>
              </a:tblGrid>
              <a:tr h="431427">
                <a:tc>
                  <a:txBody>
                    <a:bodyPr/>
                    <a:lstStyle/>
                    <a:p>
                      <a:r>
                        <a:rPr lang="en-GB" dirty="0">
                          <a:solidFill>
                            <a:srgbClr val="FFFFFE"/>
                          </a:solidFill>
                          <a:latin typeface="Open Sans" panose="020B0606030504020204" pitchFamily="34" charset="0"/>
                          <a:ea typeface="Open Sans" panose="020B0606030504020204" pitchFamily="34" charset="0"/>
                          <a:cs typeface="Open Sans" panose="020B0606030504020204" pitchFamily="34" charset="0"/>
                        </a:rPr>
                        <a:t>LCS-FS</a:t>
                      </a:r>
                    </a:p>
                  </a:txBody>
                  <a:tcPr/>
                </a:tc>
                <a:tc>
                  <a:txBody>
                    <a:bodyPr/>
                    <a:lstStyle/>
                    <a:p>
                      <a:r>
                        <a:rPr lang="en-GB" dirty="0">
                          <a:solidFill>
                            <a:srgbClr val="FFFFFE"/>
                          </a:solidFill>
                          <a:latin typeface="Open Sans"/>
                          <a:ea typeface="Open Sans"/>
                          <a:cs typeface="Open Sans"/>
                        </a:rPr>
                        <a:t>LCS-EN</a:t>
                      </a:r>
                    </a:p>
                  </a:txBody>
                  <a:tcPr/>
                </a:tc>
                <a:extLst>
                  <a:ext uri="{0D108BD9-81ED-4DB2-BD59-A6C34878D82A}">
                    <a16:rowId xmlns:a16="http://schemas.microsoft.com/office/drawing/2014/main" val="3059212568"/>
                  </a:ext>
                </a:extLst>
              </a:tr>
              <a:tr h="17020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spc="60" dirty="0">
                          <a:latin typeface="Open Sans"/>
                          <a:ea typeface="Open Sans"/>
                          <a:cs typeface="Open Sans"/>
                        </a:rPr>
                        <a:t>Programme activity monitoring (food, cash for food); assessment of the food security situation of a population; and population-level targeting.</a:t>
                      </a:r>
                    </a:p>
                    <a:p>
                      <a:endParaRPr lang="en-GB"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spc="60" dirty="0">
                          <a:latin typeface="Open Sans" panose="020B0606030504020204" pitchFamily="34" charset="0"/>
                          <a:ea typeface="Open Sans" panose="020B0606030504020204" pitchFamily="34" charset="0"/>
                          <a:cs typeface="Open Sans" panose="020B0606030504020204" pitchFamily="34" charset="0"/>
                        </a:rPr>
                        <a:t>Programme activity monitoring (multi-purpose cash); assessment of vulnerability to meet essential needs of a population; and population-level targeting.</a:t>
                      </a:r>
                    </a:p>
                    <a:p>
                      <a:endParaRPr lang="en-GB"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3937466290"/>
                  </a:ext>
                </a:extLst>
              </a:tr>
              <a:tr h="1702064">
                <a:tc>
                  <a:txBody>
                    <a:bodyPr/>
                    <a:lstStyle/>
                    <a:p>
                      <a:pPr marL="0" marR="0" lvl="0" indent="0" algn="l" rtl="0" eaLnBrk="1" fontAlgn="auto" latinLnBrk="0" hangingPunct="1">
                        <a:lnSpc>
                          <a:spcPct val="100000"/>
                        </a:lnSpc>
                        <a:spcBef>
                          <a:spcPts val="0"/>
                        </a:spcBef>
                        <a:spcAft>
                          <a:spcPts val="0"/>
                        </a:spcAft>
                        <a:buClrTx/>
                        <a:buSzTx/>
                        <a:buFontTx/>
                        <a:buNone/>
                      </a:pPr>
                      <a:r>
                        <a:rPr lang="en-GB" sz="1800" spc="60" dirty="0">
                          <a:latin typeface="Open Sans"/>
                          <a:ea typeface="Open Sans"/>
                          <a:cs typeface="Open Sans"/>
                        </a:rPr>
                        <a:t>Used to classify households according to their level of food security, through </a:t>
                      </a:r>
                      <a:r>
                        <a:rPr lang="en-GB" sz="1800" b="1" spc="60" dirty="0">
                          <a:latin typeface="Open Sans"/>
                          <a:ea typeface="Open Sans"/>
                          <a:cs typeface="Open Sans"/>
                          <a:hlinkClick r:id="rId3">
                            <a:extLst>
                              <a:ext uri="{A12FA001-AC4F-418D-AE19-62706E023703}">
                                <ahyp:hlinkClr xmlns:ahyp="http://schemas.microsoft.com/office/drawing/2018/hyperlinkcolor" val="tx"/>
                              </a:ext>
                            </a:extLst>
                          </a:hlinkClick>
                        </a:rPr>
                        <a:t>Consolidated Approach for Reporting on food Insecurity (CARI)</a:t>
                      </a:r>
                      <a:r>
                        <a:rPr lang="en-GB" sz="1800" spc="60" dirty="0">
                          <a:latin typeface="Open Sans"/>
                          <a:ea typeface="Open Sans"/>
                          <a:cs typeface="Open Sans"/>
                        </a:rPr>
                        <a:t>. </a:t>
                      </a:r>
                    </a:p>
                    <a:p>
                      <a:endParaRPr lang="en-GB"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800" spc="60" dirty="0">
                          <a:latin typeface="Open Sans"/>
                          <a:ea typeface="Open Sans"/>
                          <a:cs typeface="Open Sans"/>
                        </a:rPr>
                        <a:t>Used to classify households according to their vulnerability to meet essential needs in the </a:t>
                      </a:r>
                      <a:r>
                        <a:rPr lang="en-US" sz="1800" b="1" kern="1200" spc="60" dirty="0">
                          <a:solidFill>
                            <a:schemeClr val="dk1"/>
                          </a:solidFill>
                          <a:latin typeface="Open Sans"/>
                          <a:ea typeface="Open Sans"/>
                          <a:cs typeface="Open Sans"/>
                          <a:hlinkClick r:id="rId4">
                            <a:extLst>
                              <a:ext uri="{A12FA001-AC4F-418D-AE19-62706E023703}">
                                <ahyp:hlinkClr xmlns:ahyp="http://schemas.microsoft.com/office/drawing/2018/hyperlinkcolor" val="tx"/>
                              </a:ext>
                            </a:extLst>
                          </a:hlinkClick>
                        </a:rPr>
                        <a:t>ENA vulnerability </a:t>
                      </a:r>
                      <a:r>
                        <a:rPr lang="en-US" sz="1800" b="1" kern="1200" spc="60" dirty="0">
                          <a:solidFill>
                            <a:schemeClr val="dk1"/>
                          </a:solidFill>
                          <a:latin typeface="Open Sans"/>
                          <a:ea typeface="Open Sans"/>
                          <a:cs typeface="Open Sans"/>
                        </a:rPr>
                        <a:t> </a:t>
                      </a:r>
                      <a:r>
                        <a:rPr lang="en-US" sz="1800" spc="60" dirty="0">
                          <a:latin typeface="Open Sans"/>
                          <a:ea typeface="Open Sans"/>
                          <a:cs typeface="Open Sans"/>
                        </a:rPr>
                        <a:t>classification method.</a:t>
                      </a:r>
                    </a:p>
                    <a:p>
                      <a:endParaRPr lang="en-GB"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1912677326"/>
                  </a:ext>
                </a:extLst>
              </a:tr>
              <a:tr h="1222848">
                <a:tc>
                  <a:txBody>
                    <a:bodyPr/>
                    <a:lstStyle/>
                    <a:p>
                      <a:r>
                        <a:rPr lang="en-US" sz="1800" spc="60" dirty="0">
                          <a:latin typeface="Open Sans" panose="020B0606030504020204" pitchFamily="34" charset="0"/>
                          <a:ea typeface="Open Sans" panose="020B0606030504020204" pitchFamily="34" charset="0"/>
                          <a:cs typeface="Open Sans" panose="020B0606030504020204" pitchFamily="34" charset="0"/>
                        </a:rPr>
                        <a:t>One of the food security outcome indicators in the </a:t>
                      </a:r>
                      <a:r>
                        <a:rPr lang="en-GB" sz="1800" spc="60" dirty="0">
                          <a:latin typeface="Open Sans" panose="020B0606030504020204" pitchFamily="34" charset="0"/>
                          <a:ea typeface="Open Sans" panose="020B0606030504020204" pitchFamily="34" charset="0"/>
                          <a:cs typeface="Open Sans" panose="020B0606030504020204" pitchFamily="34" charset="0"/>
                        </a:rPr>
                        <a:t>Integrated Food Security Phase Classification (IPC) acute food insecurity </a:t>
                      </a:r>
                      <a:r>
                        <a:rPr lang="en-GB" sz="1800" b="1" spc="60" dirty="0">
                          <a:latin typeface="Open Sans" panose="020B0606030504020204" pitchFamily="34" charset="0"/>
                          <a:ea typeface="Open Sans" panose="020B0606030504020204" pitchFamily="34" charset="0"/>
                          <a:cs typeface="Open Sans" panose="020B0606030504020204" pitchFamily="34" charset="0"/>
                          <a:hlinkClick r:id="rId5">
                            <a:extLst>
                              <a:ext uri="{A12FA001-AC4F-418D-AE19-62706E023703}">
                                <ahyp:hlinkClr xmlns:ahyp="http://schemas.microsoft.com/office/drawing/2018/hyperlinkcolor" val="tx"/>
                              </a:ext>
                            </a:extLst>
                          </a:hlinkClick>
                        </a:rPr>
                        <a:t>reference table</a:t>
                      </a:r>
                      <a:r>
                        <a:rPr lang="en-GB" sz="1800" spc="60" dirty="0">
                          <a:latin typeface="Open Sans" panose="020B0606030504020204" pitchFamily="34" charset="0"/>
                          <a:ea typeface="Open Sans" panose="020B0606030504020204" pitchFamily="34" charset="0"/>
                          <a:cs typeface="Open Sans" panose="020B0606030504020204" pitchFamily="34" charset="0"/>
                        </a:rPr>
                        <a:t>. </a:t>
                      </a:r>
                      <a:endParaRPr lang="en-GB"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en-US" sz="1800" spc="60" dirty="0">
                          <a:latin typeface="Open Sans" panose="020B0606030504020204" pitchFamily="34" charset="0"/>
                          <a:ea typeface="Open Sans" panose="020B0606030504020204" pitchFamily="34" charset="0"/>
                          <a:cs typeface="Open Sans" panose="020B0606030504020204" pitchFamily="34" charset="0"/>
                        </a:rPr>
                        <a:t>One of the indicators used to determine the intersectoral severity in the </a:t>
                      </a:r>
                      <a:r>
                        <a:rPr lang="en-US" sz="1800" b="1" spc="60" dirty="0">
                          <a:solidFill>
                            <a:srgbClr val="0070C0"/>
                          </a:solidFill>
                          <a:latin typeface="Open Sans" panose="020B0606030504020204" pitchFamily="34" charset="0"/>
                          <a:ea typeface="Open Sans" panose="020B0606030504020204" pitchFamily="34" charset="0"/>
                          <a:cs typeface="Open Sans" panose="020B0606030504020204" pitchFamily="34" charset="0"/>
                          <a:hlinkClick r:id="rId6">
                            <a:extLst>
                              <a:ext uri="{A12FA001-AC4F-418D-AE19-62706E023703}">
                                <ahyp:hlinkClr xmlns:ahyp="http://schemas.microsoft.com/office/drawing/2018/hyperlinkcolor" val="tx"/>
                              </a:ext>
                            </a:extLst>
                          </a:hlinkClick>
                        </a:rPr>
                        <a:t>Joint and Intersectoral Analysis Framework (JIAF) </a:t>
                      </a:r>
                      <a:r>
                        <a:rPr lang="en-US" sz="1800" spc="60" dirty="0">
                          <a:solidFill>
                            <a:srgbClr val="0070C0"/>
                          </a:solidFill>
                          <a:latin typeface="Open Sans" panose="020B0606030504020204" pitchFamily="34" charset="0"/>
                          <a:ea typeface="Open Sans" panose="020B0606030504020204" pitchFamily="34" charset="0"/>
                          <a:cs typeface="Open Sans" panose="020B0606030504020204" pitchFamily="34" charset="0"/>
                        </a:rPr>
                        <a:t>  </a:t>
                      </a:r>
                      <a:endParaRPr lang="en-GB" dirty="0">
                        <a:solidFill>
                          <a:srgbClr val="0070C0"/>
                        </a:solidFill>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3123071801"/>
                  </a:ext>
                </a:extLst>
              </a:tr>
            </a:tbl>
          </a:graphicData>
        </a:graphic>
      </p:graphicFrame>
      <p:sp>
        <p:nvSpPr>
          <p:cNvPr id="4" name="Rectangle 3">
            <a:extLst>
              <a:ext uri="{FF2B5EF4-FFF2-40B4-BE49-F238E27FC236}">
                <a16:creationId xmlns:a16="http://schemas.microsoft.com/office/drawing/2014/main" id="{A88F1236-AC37-BBB5-EEEF-A51E3665B347}"/>
              </a:ext>
            </a:extLst>
          </p:cNvPr>
          <p:cNvSpPr/>
          <p:nvPr/>
        </p:nvSpPr>
        <p:spPr>
          <a:xfrm>
            <a:off x="6096000" y="1378973"/>
            <a:ext cx="5526001" cy="5058403"/>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5852D170-9740-C5FB-29CF-62765ABCA193}"/>
              </a:ext>
            </a:extLst>
          </p:cNvPr>
          <p:cNvSpPr/>
          <p:nvPr/>
        </p:nvSpPr>
        <p:spPr>
          <a:xfrm>
            <a:off x="569998" y="1386346"/>
            <a:ext cx="5505407" cy="5061327"/>
          </a:xfrm>
          <a:prstGeom prst="rect">
            <a:avLst/>
          </a:prstGeom>
          <a:solidFill>
            <a:srgbClr val="FFFFFF">
              <a:alpha val="69804"/>
            </a:srgb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Tree>
    <p:extLst>
      <p:ext uri="{BB962C8B-B14F-4D97-AF65-F5344CB8AC3E}">
        <p14:creationId xmlns:p14="http://schemas.microsoft.com/office/powerpoint/2010/main" val="944575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6809" y="1378973"/>
            <a:ext cx="11052000" cy="4502843"/>
          </a:xfrm>
        </p:spPr>
        <p:txBody>
          <a:bodyPr vert="horz" lIns="91440" tIns="45720" rIns="91440" bIns="45720" rtlCol="0" anchor="t">
            <a:noAutofit/>
          </a:bodyPr>
          <a:lstStyle/>
          <a:p>
            <a:pPr marL="0" indent="0">
              <a:buNone/>
            </a:pPr>
            <a:endParaRPr lang="en-US" sz="2200" spc="60" dirty="0">
              <a:latin typeface="Open Sans"/>
              <a:ea typeface="Open Sans"/>
              <a:cs typeface="Open Sans"/>
            </a:endParaRPr>
          </a:p>
          <a:p>
            <a:pPr marL="0" indent="0">
              <a:buNone/>
            </a:pPr>
            <a:r>
              <a:rPr lang="en-US" sz="2400" spc="60" dirty="0">
                <a:latin typeface="Open Sans"/>
                <a:ea typeface="Open Sans"/>
                <a:cs typeface="Open Sans"/>
              </a:rPr>
              <a:t>The LCS indicators measure the most severe livelihood coping strategy </a:t>
            </a:r>
            <a:r>
              <a:rPr lang="en-US" sz="2400" b="1" spc="60" dirty="0">
                <a:latin typeface="Open Sans"/>
                <a:ea typeface="Open Sans"/>
                <a:cs typeface="Open Sans"/>
              </a:rPr>
              <a:t>applied </a:t>
            </a:r>
            <a:r>
              <a:rPr lang="en-US" sz="2400" spc="60" dirty="0">
                <a:latin typeface="Open Sans"/>
                <a:ea typeface="Open Sans"/>
                <a:cs typeface="Open Sans"/>
              </a:rPr>
              <a:t>by the household during the </a:t>
            </a:r>
            <a:r>
              <a:rPr lang="en-US" sz="2400" b="1" spc="60" dirty="0">
                <a:latin typeface="Open Sans"/>
                <a:ea typeface="Open Sans"/>
                <a:cs typeface="Open Sans"/>
              </a:rPr>
              <a:t>30 days </a:t>
            </a:r>
            <a:r>
              <a:rPr lang="en-US" sz="2400" spc="60" dirty="0">
                <a:latin typeface="Open Sans"/>
                <a:ea typeface="Open Sans"/>
                <a:cs typeface="Open Sans"/>
              </a:rPr>
              <a:t>prior to the interview </a:t>
            </a:r>
            <a:r>
              <a:rPr lang="en-US" sz="2400" b="1" spc="60" dirty="0">
                <a:solidFill>
                  <a:schemeClr val="accent1"/>
                </a:solidFill>
                <a:latin typeface="Open Sans"/>
                <a:ea typeface="Open Sans"/>
                <a:cs typeface="Open Sans"/>
              </a:rPr>
              <a:t>or</a:t>
            </a:r>
            <a:r>
              <a:rPr lang="en-US" sz="2400" spc="60" dirty="0">
                <a:latin typeface="Open Sans"/>
                <a:ea typeface="Open Sans"/>
                <a:cs typeface="Open Sans"/>
              </a:rPr>
              <a:t> </a:t>
            </a:r>
            <a:r>
              <a:rPr lang="en-US" sz="2400" b="1" spc="60" dirty="0">
                <a:latin typeface="Open Sans"/>
                <a:ea typeface="Open Sans"/>
                <a:cs typeface="Open Sans"/>
              </a:rPr>
              <a:t>have exhausted by the household </a:t>
            </a:r>
            <a:r>
              <a:rPr lang="en-US" sz="2400" spc="60" dirty="0">
                <a:latin typeface="Open Sans"/>
                <a:ea typeface="Open Sans"/>
                <a:cs typeface="Open Sans"/>
              </a:rPr>
              <a:t>within the </a:t>
            </a:r>
            <a:r>
              <a:rPr lang="en-US" sz="2400" b="1" spc="60" dirty="0">
                <a:latin typeface="Open Sans"/>
                <a:ea typeface="Open Sans"/>
                <a:cs typeface="Open Sans"/>
              </a:rPr>
              <a:t>12 months </a:t>
            </a:r>
            <a:r>
              <a:rPr lang="en-US" sz="2400" spc="60" dirty="0">
                <a:latin typeface="Open Sans"/>
                <a:ea typeface="Open Sans"/>
                <a:cs typeface="Open Sans"/>
              </a:rPr>
              <a:t>prior to the interview, as a response to….</a:t>
            </a:r>
            <a:endParaRPr lang="en-US" sz="1000" spc="60" dirty="0">
              <a:latin typeface="Open Sans"/>
              <a:ea typeface="Open Sans"/>
              <a:cs typeface="Open Sans"/>
            </a:endParaRPr>
          </a:p>
          <a:p>
            <a:pPr lvl="1"/>
            <a:r>
              <a:rPr lang="en-US" sz="2200" b="1" spc="60" dirty="0">
                <a:solidFill>
                  <a:schemeClr val="tx1">
                    <a:lumMod val="75000"/>
                  </a:schemeClr>
                </a:solidFill>
                <a:latin typeface="Open Sans"/>
                <a:ea typeface="Open Sans"/>
                <a:cs typeface="Open Sans"/>
              </a:rPr>
              <a:t>LCS-FS:</a:t>
            </a:r>
            <a:r>
              <a:rPr lang="en-US" sz="2200" b="1" spc="60" dirty="0">
                <a:latin typeface="Open Sans"/>
                <a:ea typeface="Open Sans"/>
                <a:cs typeface="Open Sans"/>
              </a:rPr>
              <a:t> </a:t>
            </a:r>
            <a:r>
              <a:rPr lang="en-US" sz="2200" spc="60" dirty="0">
                <a:latin typeface="Open Sans"/>
                <a:ea typeface="Open Sans"/>
                <a:cs typeface="Open Sans"/>
              </a:rPr>
              <a:t>lack of food or money to purchase food </a:t>
            </a:r>
          </a:p>
          <a:p>
            <a:pPr lvl="1"/>
            <a:r>
              <a:rPr lang="en-US" sz="2200" b="1" spc="60" dirty="0">
                <a:solidFill>
                  <a:schemeClr val="tx1">
                    <a:lumMod val="75000"/>
                  </a:schemeClr>
                </a:solidFill>
                <a:latin typeface="Open Sans"/>
                <a:ea typeface="Open Sans"/>
                <a:cs typeface="Open Sans"/>
              </a:rPr>
              <a:t>LCS-EN: </a:t>
            </a:r>
            <a:r>
              <a:rPr lang="en-US" sz="2200" spc="60" dirty="0">
                <a:latin typeface="Open Sans"/>
                <a:ea typeface="Open Sans"/>
                <a:cs typeface="Open Sans"/>
              </a:rPr>
              <a:t>lack of resources to access essential needs (e.g. food, housing, education and health services, etc.)</a:t>
            </a:r>
          </a:p>
          <a:p>
            <a:pPr marL="0" indent="0">
              <a:buNone/>
            </a:pPr>
            <a:endParaRPr lang="en-US" sz="2400" spc="60" dirty="0">
              <a:latin typeface="Open Sans"/>
              <a:ea typeface="Open Sans"/>
              <a:cs typeface="Open Sans"/>
            </a:endParaRPr>
          </a:p>
          <a:p>
            <a:pPr marL="0" indent="0">
              <a:buNone/>
            </a:pPr>
            <a:endParaRPr lang="en-US" sz="2200" spc="60" dirty="0"/>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Open Sans ExtraBold" panose="020B0906030804020204" pitchFamily="34" charset="0"/>
              </a:rPr>
              <a:t>LCS: What </a:t>
            </a:r>
            <a:r>
              <a:rPr lang="en-GB" sz="3600" b="0" kern="1400" spc="230" dirty="0" err="1">
                <a:solidFill>
                  <a:schemeClr val="tx1"/>
                </a:solidFill>
                <a:latin typeface="Open Sans ExtraBold" panose="020B0906030804020204" pitchFamily="34" charset="0"/>
              </a:rPr>
              <a:t>iS</a:t>
            </a:r>
            <a:r>
              <a:rPr lang="en-GB" sz="3600" b="0" kern="1400" spc="230" dirty="0">
                <a:solidFill>
                  <a:schemeClr val="tx1"/>
                </a:solidFill>
                <a:latin typeface="Open Sans ExtraBold" panose="020B0906030804020204" pitchFamily="34" charset="0"/>
              </a:rPr>
              <a:t> LCS measuring? </a:t>
            </a:r>
          </a:p>
        </p:txBody>
      </p:sp>
    </p:spTree>
    <p:extLst>
      <p:ext uri="{BB962C8B-B14F-4D97-AF65-F5344CB8AC3E}">
        <p14:creationId xmlns:p14="http://schemas.microsoft.com/office/powerpoint/2010/main" val="4173172193"/>
      </p:ext>
    </p:extLst>
  </p:cSld>
  <p:clrMapOvr>
    <a:masterClrMapping/>
  </p:clrMapOvr>
</p:sld>
</file>

<file path=ppt/theme/theme1.xml><?xml version="1.0" encoding="utf-8"?>
<a:theme xmlns:a="http://schemas.openxmlformats.org/drawingml/2006/main" name="Theme2">
  <a:themeElements>
    <a:clrScheme name="WFP COLOUR PALETTE">
      <a:dk1>
        <a:srgbClr val="007DBC"/>
      </a:dk1>
      <a:lt1>
        <a:srgbClr val="36B5C5"/>
      </a:lt1>
      <a:dk2>
        <a:srgbClr val="00B385"/>
      </a:dk2>
      <a:lt2>
        <a:srgbClr val="008868"/>
      </a:lt2>
      <a:accent1>
        <a:srgbClr val="1A4161"/>
      </a:accent1>
      <a:accent2>
        <a:srgbClr val="982B56"/>
      </a:accent2>
      <a:accent3>
        <a:srgbClr val="EF404C"/>
      </a:accent3>
      <a:accent4>
        <a:srgbClr val="B79F8D"/>
      </a:accent4>
      <a:accent5>
        <a:srgbClr val="ECDFBB"/>
      </a:accent5>
      <a:accent6>
        <a:srgbClr val="F37847"/>
      </a:accent6>
      <a:hlink>
        <a:srgbClr val="FFFFFF"/>
      </a:hlink>
      <a:folHlink>
        <a:srgbClr val="00000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2" id="{CEABC6C1-02E8-6E4D-9B35-02EDBE627B8A}" vid="{F8040699-0E4C-D043-8EE2-4232DCF6EB18}"/>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WFP COLOUR PALETTE">
    <a:dk1>
      <a:srgbClr val="007DBC"/>
    </a:dk1>
    <a:lt1>
      <a:srgbClr val="36B5C5"/>
    </a:lt1>
    <a:dk2>
      <a:srgbClr val="00B385"/>
    </a:dk2>
    <a:lt2>
      <a:srgbClr val="008868"/>
    </a:lt2>
    <a:accent1>
      <a:srgbClr val="1A4161"/>
    </a:accent1>
    <a:accent2>
      <a:srgbClr val="982B56"/>
    </a:accent2>
    <a:accent3>
      <a:srgbClr val="EF404C"/>
    </a:accent3>
    <a:accent4>
      <a:srgbClr val="B79F8D"/>
    </a:accent4>
    <a:accent5>
      <a:srgbClr val="ECDFBB"/>
    </a:accent5>
    <a:accent6>
      <a:srgbClr val="F37847"/>
    </a:accent6>
    <a:hlink>
      <a:srgbClr val="FFFFFF"/>
    </a:hlink>
    <a:folHlink>
      <a:srgbClr val="00000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7EC5AEA005F3944B5281CE0F7F3B6DF" ma:contentTypeVersion="18" ma:contentTypeDescription="Create a new document." ma:contentTypeScope="" ma:versionID="ad2f6bf157231b83579321204f69ffe0">
  <xsd:schema xmlns:xsd="http://www.w3.org/2001/XMLSchema" xmlns:xs="http://www.w3.org/2001/XMLSchema" xmlns:p="http://schemas.microsoft.com/office/2006/metadata/properties" xmlns:ns2="49256dcf-74b5-4e0f-b2ab-e17546be8a80" xmlns:ns3="3940b711-dc1d-4235-b0a5-48d487f0d3b9" targetNamespace="http://schemas.microsoft.com/office/2006/metadata/properties" ma:root="true" ma:fieldsID="e944df982cebb5615fc5ff0a850bebfa" ns2:_="" ns3:_="">
    <xsd:import namespace="49256dcf-74b5-4e0f-b2ab-e17546be8a80"/>
    <xsd:import namespace="3940b711-dc1d-4235-b0a5-48d487f0d3b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256dcf-74b5-4e0f-b2ab-e17546be8a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acc4dc2-1d7d-4ba2-9bc5-748c4ad50a6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940b711-dc1d-4235-b0a5-48d487f0d3b9"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17c2faf-511a-483c-a677-1ab92e51de83}" ma:internalName="TaxCatchAll" ma:showField="CatchAllData" ma:web="3940b711-dc1d-4235-b0a5-48d487f0d3b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9256dcf-74b5-4e0f-b2ab-e17546be8a80">
      <Terms xmlns="http://schemas.microsoft.com/office/infopath/2007/PartnerControls"/>
    </lcf76f155ced4ddcb4097134ff3c332f>
    <TaxCatchAll xmlns="3940b711-dc1d-4235-b0a5-48d487f0d3b9" xsi:nil="true"/>
  </documentManagement>
</p:properties>
</file>

<file path=customXml/itemProps1.xml><?xml version="1.0" encoding="utf-8"?>
<ds:datastoreItem xmlns:ds="http://schemas.openxmlformats.org/officeDocument/2006/customXml" ds:itemID="{A053E53F-DBC9-4C61-A4A3-01DEFBA8CA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9256dcf-74b5-4e0f-b2ab-e17546be8a80"/>
    <ds:schemaRef ds:uri="3940b711-dc1d-4235-b0a5-48d487f0d3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A3AC776-BB22-46C6-94CA-DE5319E32815}">
  <ds:schemaRefs>
    <ds:schemaRef ds:uri="http://schemas.microsoft.com/sharepoint/v3/contenttype/forms"/>
  </ds:schemaRefs>
</ds:datastoreItem>
</file>

<file path=customXml/itemProps3.xml><?xml version="1.0" encoding="utf-8"?>
<ds:datastoreItem xmlns:ds="http://schemas.openxmlformats.org/officeDocument/2006/customXml" ds:itemID="{7144BB7B-CE34-4D68-9B7C-68D737AEA431}">
  <ds:schemaRefs>
    <ds:schemaRef ds:uri="http://www.w3.org/XML/1998/namespace"/>
    <ds:schemaRef ds:uri="http://purl.org/dc/dcmitype/"/>
    <ds:schemaRef ds:uri="http://schemas.microsoft.com/office/2006/metadata/properties"/>
    <ds:schemaRef ds:uri="49256dcf-74b5-4e0f-b2ab-e17546be8a80"/>
    <ds:schemaRef ds:uri="http://schemas.microsoft.com/office/2006/documentManagement/types"/>
    <ds:schemaRef ds:uri="http://purl.org/dc/terms/"/>
    <ds:schemaRef ds:uri="http://purl.org/dc/elements/1.1/"/>
    <ds:schemaRef ds:uri="http://schemas.openxmlformats.org/package/2006/metadata/core-properties"/>
    <ds:schemaRef ds:uri="http://schemas.microsoft.com/office/infopath/2007/PartnerControls"/>
    <ds:schemaRef ds:uri="3940b711-dc1d-4235-b0a5-48d487f0d3b9"/>
  </ds:schemaRefs>
</ds:datastoreItem>
</file>

<file path=docProps/app.xml><?xml version="1.0" encoding="utf-8"?>
<Properties xmlns="http://schemas.openxmlformats.org/officeDocument/2006/extended-properties" xmlns:vt="http://schemas.openxmlformats.org/officeDocument/2006/docPropsVTypes">
  <Template/>
  <TotalTime>1569</TotalTime>
  <Words>8608</Words>
  <Application>Microsoft Office PowerPoint</Application>
  <PresentationFormat>Widescreen</PresentationFormat>
  <Paragraphs>745</Paragraphs>
  <Slides>58</Slides>
  <Notes>43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58</vt:i4>
      </vt:variant>
    </vt:vector>
  </HeadingPairs>
  <TitlesOfParts>
    <vt:vector size="70" baseType="lpstr">
      <vt:lpstr>Arial</vt:lpstr>
      <vt:lpstr>Arial</vt:lpstr>
      <vt:lpstr>Calibri</vt:lpstr>
      <vt:lpstr>Calibri Light</vt:lpstr>
      <vt:lpstr>Open Sans</vt:lpstr>
      <vt:lpstr>Open Sans ExtraBold</vt:lpstr>
      <vt:lpstr>Open Sans ExtraBold</vt:lpstr>
      <vt:lpstr>Segoe</vt:lpstr>
      <vt:lpstr>Segoe UI</vt:lpstr>
      <vt:lpstr>Verdana</vt:lpstr>
      <vt:lpstr>Wingdings</vt:lpstr>
      <vt:lpstr>Theme2</vt:lpstr>
      <vt:lpstr>PowerPoint Presentation</vt:lpstr>
      <vt:lpstr>AUDIENCE  </vt:lpstr>
      <vt:lpstr>Guidance Note for LCS-EN</vt:lpstr>
      <vt:lpstr>PowerPoint Presentation</vt:lpstr>
      <vt:lpstr>LCS-EN: training instructions 1</vt:lpstr>
      <vt:lpstr>Livelihood Coping Strategies (LCS) indicators</vt:lpstr>
      <vt:lpstr>LCS: LCS-FS &amp; LCS-EN</vt:lpstr>
      <vt:lpstr>LCS: USEs OF these indicators</vt:lpstr>
      <vt:lpstr>LCS: What iS LCS measuring? </vt:lpstr>
      <vt:lpstr>LCS-EN: What is it? </vt:lpstr>
      <vt:lpstr>PowerPoint Presentation</vt:lpstr>
      <vt:lpstr>LCS-EN: training instructions 2</vt:lpstr>
      <vt:lpstr>LCS-EN MODULE: main question</vt:lpstr>
      <vt:lpstr>LCS-EN MODULE: main question</vt:lpstr>
      <vt:lpstr>LCS-EN MODULE: Follow-up  Question</vt:lpstr>
      <vt:lpstr>LCS-EN MODULE: response options</vt:lpstr>
      <vt:lpstr>LCS-EN MODULE: response options</vt:lpstr>
      <vt:lpstr>LCS-EN MODULE: response options</vt:lpstr>
      <vt:lpstr>LCS-EN MODULE: response options</vt:lpstr>
      <vt:lpstr>LCS-EN MODULE: response options</vt:lpstr>
      <vt:lpstr>LCS-EN MODULE: lookouts!</vt:lpstr>
      <vt:lpstr>LCS-EN MODULE:FOLLOW-UP QUESTION</vt:lpstr>
      <vt:lpstr>PowerPoint Presentation</vt:lpstr>
      <vt:lpstr>LCS-EN MODULE: COPING STRATEGIES</vt:lpstr>
      <vt:lpstr>LCS-EN : severity - Stress</vt:lpstr>
      <vt:lpstr>LCS-EN : severity – Crisis </vt:lpstr>
      <vt:lpstr>LCS-EN : severity – Emergency </vt:lpstr>
      <vt:lpstr>LCS-EN: severity LEVELS</vt:lpstr>
      <vt:lpstr>PowerPoint Presentation</vt:lpstr>
      <vt:lpstr>LCS-EN : classification of households </vt:lpstr>
      <vt:lpstr>PowerPoint Presentation</vt:lpstr>
      <vt:lpstr>LCS-EN: training instructions 3</vt:lpstr>
      <vt:lpstr>EXAMPLE DESCRIPTION OF A STRESS COPING STRATEGY</vt:lpstr>
      <vt:lpstr>EXAMPLE DESCRIPTION OF A CRISIS COPING STRATEGY</vt:lpstr>
      <vt:lpstr>EXAMPLE DESCRIPTION OF AN EMERGENCY COPING STRATEGY</vt:lpstr>
      <vt:lpstr>Crosscheck the information in the LCS with the information in the rest of the sections.</vt:lpstr>
      <vt:lpstr>PowerPoint Presentation</vt:lpstr>
      <vt:lpstr>LCS-EN: Module design </vt:lpstr>
      <vt:lpstr>LCS-EN: Survey Designer</vt:lpstr>
      <vt:lpstr>LCS-EN: Survey Designer</vt:lpstr>
      <vt:lpstr>PowerPoint Presentation</vt:lpstr>
      <vt:lpstr>Developing new strategies </vt:lpstr>
      <vt:lpstr>STEP 1: Desk review  </vt:lpstr>
      <vt:lpstr>Step 2: list of strategies</vt:lpstr>
      <vt:lpstr>STEP 3: FGD (Adjusting The severity)</vt:lpstr>
      <vt:lpstr>PowerPoint Presentation</vt:lpstr>
      <vt:lpstr>LCS-EN : EXPLORATION OF DATA </vt:lpstr>
      <vt:lpstr>Quality check examples (1) </vt:lpstr>
      <vt:lpstr>Quality check examples (2) </vt:lpstr>
      <vt:lpstr>LCS-EN : calculation</vt:lpstr>
      <vt:lpstr>LCS-EN: calculation</vt:lpstr>
      <vt:lpstr>LCS-EN: GITHUB</vt:lpstr>
      <vt:lpstr>PowerPoint Presentation</vt:lpstr>
      <vt:lpstr>LCS-EN: REPORTING EXAMPLE </vt:lpstr>
      <vt:lpstr>LCS-EN: REPORTING EXAMPLE </vt:lpstr>
      <vt:lpstr>PowerPoint Presentation</vt:lpstr>
      <vt:lpstr>LCS-EN: VAM Resource Centre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 slide Useful tips to correctly edit this powerpoint template</dc:title>
  <dc:creator>Helen CLARKE</dc:creator>
  <cp:lastModifiedBy>Odai SALEH</cp:lastModifiedBy>
  <cp:revision>55</cp:revision>
  <dcterms:created xsi:type="dcterms:W3CDTF">2018-08-20T09:35:59Z</dcterms:created>
  <dcterms:modified xsi:type="dcterms:W3CDTF">2026-05-05T07:39:14Z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0x01010007EC5AEA005F3944B5281CE0F7F3B6DF</vt:lpwstr>
  </property>
  <property fmtid="{D5CDD505-2E9C-101B-9397-08002B2CF9AE}" pid="3" name="MediaServiceImageTags">
    <vt:lpwstr/>
  </property>
  <property fmtid="{D5CDD505-2E9C-101B-9397-08002B2CF9AE}" pid="4" name="MSIP_Label_2a3a108f-898d-4589-9ebc-7ee3b46df9b8_Enabled">
    <vt:lpwstr>true</vt:lpwstr>
  </property>
  <property fmtid="{D5CDD505-2E9C-101B-9397-08002B2CF9AE}" pid="5" name="MSIP_Label_2a3a108f-898d-4589-9ebc-7ee3b46df9b8_SetDate">
    <vt:lpwstr>2024-12-17T11:30:29Z</vt:lpwstr>
  </property>
  <property fmtid="{D5CDD505-2E9C-101B-9397-08002B2CF9AE}" pid="6" name="MSIP_Label_2a3a108f-898d-4589-9ebc-7ee3b46df9b8_Method">
    <vt:lpwstr>Standard</vt:lpwstr>
  </property>
  <property fmtid="{D5CDD505-2E9C-101B-9397-08002B2CF9AE}" pid="7" name="MSIP_Label_2a3a108f-898d-4589-9ebc-7ee3b46df9b8_Name">
    <vt:lpwstr>Official use only</vt:lpwstr>
  </property>
  <property fmtid="{D5CDD505-2E9C-101B-9397-08002B2CF9AE}" pid="8" name="MSIP_Label_2a3a108f-898d-4589-9ebc-7ee3b46df9b8_SiteId">
    <vt:lpwstr>462ad9ae-d7d9-4206-b874-71b1e079776f</vt:lpwstr>
  </property>
  <property fmtid="{D5CDD505-2E9C-101B-9397-08002B2CF9AE}" pid="9" name="MSIP_Label_2a3a108f-898d-4589-9ebc-7ee3b46df9b8_ActionId">
    <vt:lpwstr>948dc9c1-a45d-4bd6-9368-99dda498af5d</vt:lpwstr>
  </property>
  <property fmtid="{D5CDD505-2E9C-101B-9397-08002B2CF9AE}" pid="10" name="MSIP_Label_2a3a108f-898d-4589-9ebc-7ee3b46df9b8_ContentBits">
    <vt:lpwstr>0</vt:lpwstr>
  </property>
</Properties>
</file>