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013_6DC2BD0C.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59"/>
  </p:notesMasterIdLst>
  <p:handoutMasterIdLst>
    <p:handoutMasterId r:id="rId60"/>
  </p:handoutMasterIdLst>
  <p:sldIdLst>
    <p:sldId id="261" r:id="rId5"/>
    <p:sldId id="327" r:id="rId6"/>
    <p:sldId id="338" r:id="rId7"/>
    <p:sldId id="274" r:id="rId8"/>
    <p:sldId id="268" r:id="rId9"/>
    <p:sldId id="4112" r:id="rId10"/>
    <p:sldId id="4104" r:id="rId11"/>
    <p:sldId id="4139" r:id="rId12"/>
    <p:sldId id="4140" r:id="rId13"/>
    <p:sldId id="291" r:id="rId14"/>
    <p:sldId id="306" r:id="rId15"/>
    <p:sldId id="292" r:id="rId16"/>
    <p:sldId id="4113" r:id="rId17"/>
    <p:sldId id="4114" r:id="rId18"/>
    <p:sldId id="4118" r:id="rId19"/>
    <p:sldId id="4119" r:id="rId20"/>
    <p:sldId id="4120" r:id="rId21"/>
    <p:sldId id="4121" r:id="rId22"/>
    <p:sldId id="307" r:id="rId23"/>
    <p:sldId id="277" r:id="rId24"/>
    <p:sldId id="4128" r:id="rId25"/>
    <p:sldId id="4123" r:id="rId26"/>
    <p:sldId id="4124" r:id="rId27"/>
    <p:sldId id="329" r:id="rId28"/>
    <p:sldId id="309" r:id="rId29"/>
    <p:sldId id="293" r:id="rId30"/>
    <p:sldId id="4160" r:id="rId31"/>
    <p:sldId id="4161" r:id="rId32"/>
    <p:sldId id="4115" r:id="rId33"/>
    <p:sldId id="4116" r:id="rId34"/>
    <p:sldId id="4117" r:id="rId35"/>
    <p:sldId id="322" r:id="rId36"/>
    <p:sldId id="331" r:id="rId37"/>
    <p:sldId id="4162" r:id="rId38"/>
    <p:sldId id="298" r:id="rId39"/>
    <p:sldId id="4150" r:id="rId40"/>
    <p:sldId id="4122" r:id="rId41"/>
    <p:sldId id="4156" r:id="rId42"/>
    <p:sldId id="4163" r:id="rId43"/>
    <p:sldId id="4144" r:id="rId44"/>
    <p:sldId id="4157" r:id="rId45"/>
    <p:sldId id="324" r:id="rId46"/>
    <p:sldId id="4127" r:id="rId47"/>
    <p:sldId id="4125" r:id="rId48"/>
    <p:sldId id="321" r:id="rId49"/>
    <p:sldId id="4132" r:id="rId50"/>
    <p:sldId id="4159" r:id="rId51"/>
    <p:sldId id="299" r:id="rId52"/>
    <p:sldId id="311" r:id="rId53"/>
    <p:sldId id="300" r:id="rId54"/>
    <p:sldId id="4129" r:id="rId55"/>
    <p:sldId id="313" r:id="rId56"/>
    <p:sldId id="296" r:id="rId57"/>
    <p:sldId id="333" r:id="rId5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2216101-4936-4465-91C6-7E1AB5A4B7C8}">
          <p14:sldIdLst>
            <p14:sldId id="261"/>
            <p14:sldId id="327"/>
            <p14:sldId id="338"/>
          </p14:sldIdLst>
        </p14:section>
        <p14:section name="Relevance: both" id="{B8D5A308-6A34-47A9-9898-8C8385DF4400}">
          <p14:sldIdLst>
            <p14:sldId id="274"/>
            <p14:sldId id="268"/>
            <p14:sldId id="4112"/>
            <p14:sldId id="4104"/>
            <p14:sldId id="4139"/>
            <p14:sldId id="4140"/>
            <p14:sldId id="291"/>
            <p14:sldId id="306"/>
            <p14:sldId id="292"/>
            <p14:sldId id="4113"/>
            <p14:sldId id="4114"/>
            <p14:sldId id="4118"/>
            <p14:sldId id="4119"/>
            <p14:sldId id="4120"/>
            <p14:sldId id="4121"/>
            <p14:sldId id="307"/>
            <p14:sldId id="277"/>
            <p14:sldId id="4128"/>
            <p14:sldId id="4123"/>
            <p14:sldId id="4124"/>
            <p14:sldId id="329"/>
            <p14:sldId id="309"/>
            <p14:sldId id="293"/>
          </p14:sldIdLst>
        </p14:section>
        <p14:section name="Formation des enqueteurs (facultatif)" id="{1D78303C-0FDB-4446-8B28-CC5351828562}">
          <p14:sldIdLst>
            <p14:sldId id="4160"/>
            <p14:sldId id="4161"/>
            <p14:sldId id="4115"/>
            <p14:sldId id="4116"/>
            <p14:sldId id="4117"/>
          </p14:sldIdLst>
        </p14:section>
        <p14:section name="Relevance: Analyst training" id="{ADA42E1E-067A-4161-B943-799BD9EB83DE}">
          <p14:sldIdLst>
            <p14:sldId id="322"/>
            <p14:sldId id="331"/>
            <p14:sldId id="4162"/>
            <p14:sldId id="298"/>
            <p14:sldId id="4150"/>
            <p14:sldId id="4122"/>
            <p14:sldId id="4156"/>
            <p14:sldId id="4163"/>
            <p14:sldId id="4144"/>
            <p14:sldId id="4157"/>
            <p14:sldId id="324"/>
            <p14:sldId id="4127"/>
            <p14:sldId id="4125"/>
            <p14:sldId id="321"/>
            <p14:sldId id="4132"/>
            <p14:sldId id="4159"/>
            <p14:sldId id="299"/>
            <p14:sldId id="311"/>
            <p14:sldId id="300"/>
            <p14:sldId id="4129"/>
          </p14:sldIdLst>
        </p14:section>
        <p14:section name="Relevance: both" id="{E0808810-59EE-43FB-BE83-B5C8A393D4A5}">
          <p14:sldIdLst>
            <p14:sldId id="313"/>
            <p14:sldId id="296"/>
            <p14:sldId id="3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7EE71F-E4CF-2640-16B2-A6A6650BB44B}" name="Cassandra WALKER" initials="CW" userId="S::cassandra.walker@wfp.org::7d551a76-2a3b-46ce-9612-27f9694a0380" providerId="AD"/>
  <p188:author id="{48B76E41-EE3A-55C5-FA23-E4EF01351F8D}" name="WFP-RAM-N" initials="RAMN" userId="WFP-RAM-N" providerId="None"/>
  <p188:author id="{4B435273-2B55-8C80-B12D-5CE97319A5BE}" name="Alessandra GHERARDELLI" initials="AG" userId="S::alessandra.gherardelli@wfp.org::afe74b6d-70e8-41fc-b968-36023429f87c" providerId="AD"/>
  <p188:author id="{6A52989B-2D3B-6FC0-BBC3-D88A3726BC0B}" name="Mohamed SALEM" initials="MS" userId="S::mohamed.salem@wfp.org::13f12703-f1ce-4b8b-924c-fe401988a08b" providerId="AD"/>
  <p188:author id="{46429D9C-8177-114B-BEF0-D76BAE32C891}" name="Isra WISHAH" initials="IW" userId="S::isra.wishah@wfp.org::72089144-da43-4082-a6aa-d77401d50df3" providerId="AD"/>
  <p188:author id="{722DE0DA-4CC0-95E0-086A-D1CE3BE2A97F}" name="Lorenzo MONCADA" initials="LM" userId="S::lorenzo.moncada@wfp.org::d9b2fc5f-dba1-4749-8b5b-0d66b4bd4be7" providerId="AD"/>
  <p188:author id="{CDDE9FF5-1B1F-6381-C1BC-064F2395998F}" name="Ndeye Fatou DIEME" initials="ND" userId="S::ndeyefatou.dieme@wfp.org::fcd7c9ff-0ca7-4b50-a3f5-34a106a66de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E"/>
    <a:srgbClr val="275B62"/>
    <a:srgbClr val="FFFFFF"/>
    <a:srgbClr val="C00000"/>
    <a:srgbClr val="F4B183"/>
    <a:srgbClr val="FFCC00"/>
    <a:srgbClr val="B2B2B2"/>
    <a:srgbClr val="0070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BDE94C-5012-0915-C867-803E6CDC433F}" v="62" dt="2023-10-23T08:10:27.162"/>
    <p1510:client id="{E8D518B0-2368-409E-9DB7-7FF8E82DD8C4}" v="146" dt="2023-10-23T08:19:10.4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36" y="33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ndra WALKER" userId="7d551a76-2a3b-46ce-9612-27f9694a0380" providerId="ADAL" clId="{32C82B19-2713-4753-A372-609987461967}"/>
    <pc:docChg chg="custSel modSld">
      <pc:chgData name="Cassandra WALKER" userId="7d551a76-2a3b-46ce-9612-27f9694a0380" providerId="ADAL" clId="{32C82B19-2713-4753-A372-609987461967}" dt="2023-10-23T08:22:53.444" v="14" actId="6549"/>
      <pc:docMkLst>
        <pc:docMk/>
      </pc:docMkLst>
      <pc:sldChg chg="modSp mod">
        <pc:chgData name="Cassandra WALKER" userId="7d551a76-2a3b-46ce-9612-27f9694a0380" providerId="ADAL" clId="{32C82B19-2713-4753-A372-609987461967}" dt="2023-10-23T08:22:53.444" v="14" actId="6549"/>
        <pc:sldMkLst>
          <pc:docMk/>
          <pc:sldMk cId="1472955817" sldId="261"/>
        </pc:sldMkLst>
        <pc:spChg chg="mod">
          <ac:chgData name="Cassandra WALKER" userId="7d551a76-2a3b-46ce-9612-27f9694a0380" providerId="ADAL" clId="{32C82B19-2713-4753-A372-609987461967}" dt="2023-10-23T08:22:53.444" v="14" actId="6549"/>
          <ac:spMkLst>
            <pc:docMk/>
            <pc:sldMk cId="1472955817" sldId="261"/>
            <ac:spMk id="9" creationId="{1A015D9C-C9D3-D64F-ADA5-742B12AEEA7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3"/>
          <c:order val="0"/>
          <c:tx>
            <c:strRef>
              <c:f>Sheet1!$B$7</c:f>
              <c:strCache>
                <c:ptCount val="1"/>
                <c:pt idx="0">
                  <c:v>Faire face aux situations d'urgence </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1ECE8"/>
                    </a:solidFill>
                    <a:latin typeface="+mn-lt"/>
                    <a:ea typeface="+mn-ea"/>
                    <a:cs typeface="+mn-cs"/>
                  </a:defRPr>
                </a:pPr>
                <a:endParaRPr lang="fr-FR"/>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Sheet1!$C$3:$E$3</c:f>
              <c:strCache>
                <c:ptCount val="3"/>
                <c:pt idx="0">
                  <c:v>Overall</c:v>
                </c:pt>
                <c:pt idx="1">
                  <c:v>Female</c:v>
                </c:pt>
                <c:pt idx="2">
                  <c:v>Male</c:v>
                </c:pt>
              </c:strCache>
            </c:strRef>
          </c:cat>
          <c:val>
            <c:numRef>
              <c:f>Sheet1!$C$7:$E$7</c:f>
              <c:numCache>
                <c:formatCode>###0%</c:formatCode>
                <c:ptCount val="3"/>
                <c:pt idx="0">
                  <c:v>0.11140274132400117</c:v>
                </c:pt>
                <c:pt idx="1">
                  <c:v>0.11811023622047244</c:v>
                </c:pt>
                <c:pt idx="2">
                  <c:v>0.1083209193445414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C1A-4D40-84E3-8665C6B51DCD}"/>
            </c:ext>
          </c:extLst>
        </c:ser>
        <c:ser>
          <c:idx val="2"/>
          <c:order val="1"/>
          <c:tx>
            <c:strRef>
              <c:f>Sheet1!$B$6</c:f>
              <c:strCache>
                <c:ptCount val="1"/>
                <c:pt idx="0">
                  <c:v>Faire face à la crise </c:v>
                </c:pt>
              </c:strCache>
            </c:strRef>
          </c:tx>
          <c:spPr>
            <a:solidFill>
              <a:srgbClr val="F3784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Sheet1!$C$3:$E$3</c:f>
              <c:strCache>
                <c:ptCount val="3"/>
                <c:pt idx="0">
                  <c:v>Overall</c:v>
                </c:pt>
                <c:pt idx="1">
                  <c:v>Female</c:v>
                </c:pt>
                <c:pt idx="2">
                  <c:v>Male</c:v>
                </c:pt>
              </c:strCache>
            </c:strRef>
          </c:cat>
          <c:val>
            <c:numRef>
              <c:f>Sheet1!$C$6:$E$6</c:f>
              <c:numCache>
                <c:formatCode>###0%</c:formatCode>
                <c:ptCount val="3"/>
                <c:pt idx="0">
                  <c:v>0.17177019539224264</c:v>
                </c:pt>
                <c:pt idx="1">
                  <c:v>0.17137563686892079</c:v>
                </c:pt>
                <c:pt idx="2">
                  <c:v>0.17195147903809321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C1A-4D40-84E3-8665C6B51DCD}"/>
            </c:ext>
          </c:extLst>
        </c:ser>
        <c:ser>
          <c:idx val="1"/>
          <c:order val="2"/>
          <c:tx>
            <c:strRef>
              <c:f>Sheet1!$B$5</c:f>
              <c:strCache>
                <c:ptCount val="1"/>
                <c:pt idx="0">
                  <c:v>Faire face au stress </c:v>
                </c:pt>
              </c:strCache>
            </c:strRef>
          </c:tx>
          <c:spPr>
            <a:solidFill>
              <a:srgbClr val="D5B86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Sheet1!$C$3:$E$3</c:f>
              <c:strCache>
                <c:ptCount val="3"/>
                <c:pt idx="0">
                  <c:v>Overall</c:v>
                </c:pt>
                <c:pt idx="1">
                  <c:v>Female</c:v>
                </c:pt>
                <c:pt idx="2">
                  <c:v>Male</c:v>
                </c:pt>
              </c:strCache>
            </c:strRef>
          </c:cat>
          <c:val>
            <c:numRef>
              <c:f>Sheet1!$C$5:$E$5</c:f>
              <c:numCache>
                <c:formatCode>###0%</c:formatCode>
                <c:ptCount val="3"/>
                <c:pt idx="0">
                  <c:v>0.18693496646252553</c:v>
                </c:pt>
                <c:pt idx="1">
                  <c:v>0.22603056970819824</c:v>
                </c:pt>
                <c:pt idx="2">
                  <c:v>0.16897212172802725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C1A-4D40-84E3-8665C6B51DCD}"/>
            </c:ext>
          </c:extLst>
        </c:ser>
        <c:ser>
          <c:idx val="0"/>
          <c:order val="3"/>
          <c:tx>
            <c:strRef>
              <c:f>Sheet1!$B$4</c:f>
              <c:strCache>
                <c:ptCount val="1"/>
                <c:pt idx="0">
                  <c:v>Ne pas faire face</c:v>
                </c:pt>
              </c:strCache>
            </c:strRef>
          </c:tx>
          <c:spPr>
            <a:solidFill>
              <a:srgbClr val="F1ECE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Sheet1!$C$3:$E$3</c:f>
              <c:strCache>
                <c:ptCount val="3"/>
                <c:pt idx="0">
                  <c:v>Overall</c:v>
                </c:pt>
                <c:pt idx="1">
                  <c:v>Female</c:v>
                </c:pt>
                <c:pt idx="2">
                  <c:v>Male</c:v>
                </c:pt>
              </c:strCache>
            </c:strRef>
          </c:cat>
          <c:val>
            <c:numRef>
              <c:f>Sheet1!$C$4:$E$4</c:f>
              <c:numCache>
                <c:formatCode>###0%</c:formatCode>
                <c:ptCount val="3"/>
                <c:pt idx="0">
                  <c:v>0.52989209682123073</c:v>
                </c:pt>
                <c:pt idx="1">
                  <c:v>0.48448355720240854</c:v>
                </c:pt>
                <c:pt idx="2">
                  <c:v>0.55075547988933815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C1A-4D40-84E3-8665C6B51DCD}"/>
            </c:ext>
          </c:extLst>
        </c:ser>
        <c:dLbls>
          <c:showLegendKey val="0"/>
          <c:showVal val="0"/>
          <c:showCatName val="0"/>
          <c:showSerName val="0"/>
          <c:showPercent val="0"/>
          <c:showBubbleSize val="0"/>
        </c:dLbls>
        <c:gapWidth val="150"/>
        <c:overlap val="100"/>
        <c:axId val="2052140815"/>
        <c:axId val="2052134575"/>
      </c:barChart>
      <c:catAx>
        <c:axId val="2052140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FFFFFE"/>
                </a:solidFill>
                <a:latin typeface="+mn-lt"/>
                <a:ea typeface="+mn-ea"/>
                <a:cs typeface="+mn-cs"/>
              </a:defRPr>
            </a:pPr>
            <a:endParaRPr lang="fr-FR"/>
          </a:p>
        </c:txPr>
        <c:crossAx val="2052134575"/>
        <c:crosses val="autoZero"/>
        <c:auto val="1"/>
        <c:lblAlgn val="ctr"/>
        <c:lblOffset val="100"/>
        <c:noMultiLvlLbl val="0"/>
      </c:catAx>
      <c:valAx>
        <c:axId val="2052134575"/>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E"/>
                </a:solidFill>
                <a:latin typeface="+mn-lt"/>
                <a:ea typeface="+mn-ea"/>
                <a:cs typeface="+mn-cs"/>
              </a:defRPr>
            </a:pPr>
            <a:endParaRPr lang="fr-FR"/>
          </a:p>
        </c:txPr>
        <c:crossAx val="20521408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rgbClr val="FFFFFE"/>
              </a:solidFill>
              <a:latin typeface="+mn-lt"/>
              <a:ea typeface="+mn-ea"/>
              <a:cs typeface="+mn-cs"/>
            </a:defRPr>
          </a:pPr>
          <a:endParaRPr lang="fr-FR"/>
        </a:p>
      </c:txPr>
    </c:legend>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C00000"/>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21B-4B07-88C0-D04CF0BAFCCA}"/>
              </c:ext>
            </c:extLst>
          </c:dPt>
          <c:dPt>
            <c:idx val="1"/>
            <c:invertIfNegative val="0"/>
            <c:bubble3D val="0"/>
            <c:spPr>
              <a:solidFill>
                <a:srgbClr val="C00000"/>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21B-4B07-88C0-D04CF0BAFCCA}"/>
              </c:ext>
            </c:extLst>
          </c:dPt>
          <c:dPt>
            <c:idx val="2"/>
            <c:invertIfNegative val="0"/>
            <c:bubble3D val="0"/>
            <c:spPr>
              <a:solidFill>
                <a:srgbClr val="C00000"/>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21B-4B07-88C0-D04CF0BAFCCA}"/>
              </c:ext>
            </c:extLst>
          </c:dPt>
          <c:dPt>
            <c:idx val="3"/>
            <c:invertIfNegative val="0"/>
            <c:bubble3D val="0"/>
            <c:spPr>
              <a:solidFill>
                <a:srgbClr val="F37847"/>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21B-4B07-88C0-D04CF0BAFCCA}"/>
              </c:ext>
            </c:extLst>
          </c:dPt>
          <c:dPt>
            <c:idx val="4"/>
            <c:invertIfNegative val="0"/>
            <c:bubble3D val="0"/>
            <c:spPr>
              <a:solidFill>
                <a:srgbClr val="F37847"/>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21B-4B07-88C0-D04CF0BAFCCA}"/>
              </c:ext>
            </c:extLst>
          </c:dPt>
          <c:dPt>
            <c:idx val="5"/>
            <c:invertIfNegative val="0"/>
            <c:bubble3D val="0"/>
            <c:spPr>
              <a:solidFill>
                <a:srgbClr val="F37847"/>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721B-4B07-88C0-D04CF0BAFCCA}"/>
              </c:ext>
            </c:extLst>
          </c:dPt>
          <c:dPt>
            <c:idx val="6"/>
            <c:invertIfNegative val="0"/>
            <c:bubble3D val="0"/>
            <c:spPr>
              <a:solidFill>
                <a:srgbClr val="D5B868"/>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721B-4B07-88C0-D04CF0BAFCCA}"/>
              </c:ext>
            </c:extLst>
          </c:dPt>
          <c:dPt>
            <c:idx val="7"/>
            <c:invertIfNegative val="0"/>
            <c:bubble3D val="0"/>
            <c:spPr>
              <a:solidFill>
                <a:srgbClr val="D5B868"/>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721B-4B07-88C0-D04CF0BAFCCA}"/>
              </c:ext>
            </c:extLst>
          </c:dPt>
          <c:dPt>
            <c:idx val="8"/>
            <c:invertIfNegative val="0"/>
            <c:bubble3D val="0"/>
            <c:spPr>
              <a:solidFill>
                <a:srgbClr val="D5B868"/>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721B-4B07-88C0-D04CF0BAFCCA}"/>
              </c:ext>
            </c:extLst>
          </c:dPt>
          <c:dPt>
            <c:idx val="9"/>
            <c:invertIfNegative val="0"/>
            <c:bubble3D val="0"/>
            <c:spPr>
              <a:solidFill>
                <a:srgbClr val="D5B868"/>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3-721B-4B07-88C0-D04CF0BAFCC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FFFE"/>
                    </a:solidFill>
                    <a:latin typeface="+mn-lt"/>
                    <a:ea typeface="+mn-ea"/>
                    <a:cs typeface="+mn-cs"/>
                  </a:defRPr>
                </a:pPr>
                <a:endParaRPr lang="fr-FR"/>
              </a:p>
            </c:txP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Sheet1!$A$11:$B$20</c:f>
              <c:multiLvlStrCache>
                <c:ptCount val="10"/>
                <c:lvl>
                  <c:pt idx="0">
                    <c:v>Begged (asked strangers on the streets for money/food) or scavenged </c:v>
                  </c:pt>
                  <c:pt idx="1">
                    <c:v>Mortgaged/sold the house where the household was permanently living or land</c:v>
                  </c:pt>
                  <c:pt idx="2">
                    <c:v>Sold the last female (productive) animal</c:v>
                  </c:pt>
                  <c:pt idx="3">
                    <c:v>Consumed seed stocks that were to be saved for the next season</c:v>
                  </c:pt>
                  <c:pt idx="4">
                    <c:v>Sold productive assets or means of transport</c:v>
                  </c:pt>
                  <c:pt idx="5">
                    <c:v>Reduced expenses on essential health (including drugs)</c:v>
                  </c:pt>
                  <c:pt idx="6">
                    <c:v>Sent household members to eat elsewhere</c:v>
                  </c:pt>
                  <c:pt idx="7">
                    <c:v>Sold household assets/goods (radio, furniture, television, jewellery, etc.) </c:v>
                  </c:pt>
                  <c:pt idx="8">
                    <c:v>Spent savings </c:v>
                  </c:pt>
                  <c:pt idx="9">
                    <c:v>Borrowed money to cover food needs </c:v>
                  </c:pt>
                </c:lvl>
                <c:lvl>
                  <c:pt idx="0">
                    <c:v>Emergency</c:v>
                  </c:pt>
                  <c:pt idx="3">
                    <c:v>Crisis</c:v>
                  </c:pt>
                  <c:pt idx="6">
                    <c:v>Stress</c:v>
                  </c:pt>
                </c:lvl>
              </c:multiLvlStrCache>
            </c:multiLvlStrRef>
          </c:cat>
          <c:val>
            <c:numRef>
              <c:f>Sheet1!$C$11:$C$20</c:f>
              <c:numCache>
                <c:formatCode>0%</c:formatCode>
                <c:ptCount val="10"/>
                <c:pt idx="0">
                  <c:v>0.02</c:v>
                </c:pt>
                <c:pt idx="1">
                  <c:v>0.05</c:v>
                </c:pt>
                <c:pt idx="2">
                  <c:v>0.09</c:v>
                </c:pt>
                <c:pt idx="3">
                  <c:v>0.09</c:v>
                </c:pt>
                <c:pt idx="4">
                  <c:v>0.09</c:v>
                </c:pt>
                <c:pt idx="5">
                  <c:v>0.15</c:v>
                </c:pt>
                <c:pt idx="6">
                  <c:v>0.06</c:v>
                </c:pt>
                <c:pt idx="7">
                  <c:v>0.09</c:v>
                </c:pt>
                <c:pt idx="8">
                  <c:v>0.16</c:v>
                </c:pt>
                <c:pt idx="9">
                  <c:v>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4-721B-4B07-88C0-D04CF0BAFCCA}"/>
            </c:ext>
          </c:extLst>
        </c:ser>
        <c:dLbls>
          <c:showLegendKey val="0"/>
          <c:showVal val="0"/>
          <c:showCatName val="0"/>
          <c:showSerName val="0"/>
          <c:showPercent val="0"/>
          <c:showBubbleSize val="0"/>
        </c:dLbls>
        <c:gapWidth val="182"/>
        <c:axId val="2052179503"/>
        <c:axId val="2052181167"/>
      </c:barChart>
      <c:catAx>
        <c:axId val="2052179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rgbClr val="FFFFFE"/>
                </a:solidFill>
                <a:latin typeface="+mn-lt"/>
                <a:ea typeface="+mn-ea"/>
                <a:cs typeface="+mn-cs"/>
              </a:defRPr>
            </a:pPr>
            <a:endParaRPr lang="fr-FR"/>
          </a:p>
        </c:txPr>
        <c:crossAx val="2052181167"/>
        <c:crosses val="autoZero"/>
        <c:auto val="1"/>
        <c:lblAlgn val="ctr"/>
        <c:lblOffset val="100"/>
        <c:noMultiLvlLbl val="0"/>
      </c:catAx>
      <c:valAx>
        <c:axId val="2052181167"/>
        <c:scaling>
          <c:orientation val="minMax"/>
          <c:max val="0.5"/>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FFFFFE"/>
                </a:solidFill>
                <a:latin typeface="+mn-lt"/>
                <a:ea typeface="+mn-ea"/>
                <a:cs typeface="+mn-cs"/>
              </a:defRPr>
            </a:pPr>
            <a:endParaRPr lang="fr-FR"/>
          </a:p>
        </c:txPr>
        <c:crossAx val="2052179503"/>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13_6DC2BD0C.xml><?xml version="1.0" encoding="utf-8"?>
<p188:cmLst xmlns:a="http://schemas.openxmlformats.org/drawingml/2006/main" xmlns:r="http://schemas.openxmlformats.org/officeDocument/2006/relationships" xmlns:p188="http://schemas.microsoft.com/office/powerpoint/2018/8/main">
  <p188:cm id="{8FEA65F5-42FD-45F4-A555-7A773C17E691}" authorId="{48B76E41-EE3A-55C5-FA23-E4EF01351F8D}" status="resolved" created="2023-10-18T15:55:19.402" complete="100000">
    <ac:deMkLst xmlns:ac="http://schemas.microsoft.com/office/drawing/2013/main/command">
      <pc:docMk xmlns:pc="http://schemas.microsoft.com/office/powerpoint/2013/main/command"/>
      <pc:sldMk xmlns:pc="http://schemas.microsoft.com/office/powerpoint/2013/main/command" cId="1841478924" sldId="4115"/>
      <ac:spMk id="7" creationId="{0F4B508C-53C7-574B-4DBB-F91508BEAFD6}"/>
    </ac:deMkLst>
    <p188:txBody>
      <a:bodyPr/>
      <a:lstStyle/>
      <a:p>
        <a:r>
          <a:rPr lang="fr-FR"/>
          <a:t>Double-check</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FAB1A-079C-564C-A3B2-E630BC843578}" type="datetimeFigureOut">
              <a:rPr lang="it-IT" smtClean="0"/>
              <a:t>29/12/2023</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900685-03CC-EF47-A6B6-8CB07CAC109C}" type="slidenum">
              <a:rPr lang="it-IT" smtClean="0"/>
              <a:t>‹#›</a:t>
            </a:fld>
            <a:endParaRPr lang="it-IT"/>
          </a:p>
        </p:txBody>
      </p:sp>
    </p:spTree>
    <p:extLst>
      <p:ext uri="{BB962C8B-B14F-4D97-AF65-F5344CB8AC3E}">
        <p14:creationId xmlns:p14="http://schemas.microsoft.com/office/powerpoint/2010/main" val="1506661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21A65-5E85-7243-A45D-5622BE4ACE07}" type="datetimeFigureOut">
              <a:rPr lang="it-IT" smtClean="0"/>
              <a:t>29/12/2023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Cliquez pour modifier les éléments du texte du schéma</a:t>
            </a:r>
          </a:p>
          <a:p>
            <a:pPr lvl="1"/>
            <a:r>
              <a:rPr lang="it-IT"/>
              <a:t>Deuxième niveau</a:t>
            </a:r>
          </a:p>
          <a:p>
            <a:pPr lvl="2"/>
            <a:r>
              <a:rPr lang="it-IT"/>
              <a:t>Troisième niveau</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7884D-8063-894A-9B96-2E8B250142EB}" type="slidenum">
              <a:rPr lang="it-IT" smtClean="0"/>
              <a:t>‹#›</a:t>
            </a:fld>
            <a:endParaRPr lang="it-IT"/>
          </a:p>
        </p:txBody>
      </p:sp>
    </p:spTree>
    <p:extLst>
      <p:ext uri="{BB962C8B-B14F-4D97-AF65-F5344CB8AC3E}">
        <p14:creationId xmlns:p14="http://schemas.microsoft.com/office/powerpoint/2010/main" val="151934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a:t>
            </a:fld>
            <a:endParaRPr lang="it-IT"/>
          </a:p>
        </p:txBody>
      </p:sp>
    </p:spTree>
    <p:extLst>
      <p:ext uri="{BB962C8B-B14F-4D97-AF65-F5344CB8AC3E}">
        <p14:creationId xmlns:p14="http://schemas.microsoft.com/office/powerpoint/2010/main" val="3282932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20</a:t>
            </a:fld>
            <a:endParaRPr lang="it-IT"/>
          </a:p>
        </p:txBody>
      </p:sp>
    </p:spTree>
    <p:extLst>
      <p:ext uri="{BB962C8B-B14F-4D97-AF65-F5344CB8AC3E}">
        <p14:creationId xmlns:p14="http://schemas.microsoft.com/office/powerpoint/2010/main" val="2941252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FR" sz="1200" spc="60">
                <a:latin typeface="Open Sans"/>
                <a:ea typeface="Open Sans"/>
                <a:cs typeface="Open Sans"/>
              </a:rPr>
              <a:t>La première mesure qu’un ménage prendrait lorsqu’il est confronté à un choc ou à un facteur de stress est d’essayer de minimiser les risques et de gérer sa consommation alimentaire et ses besoins essentiels. 
Cela conduit à l’élimination progressive d’actifs - par exemple, en dépensant des économies, en vendant des actifs simples ou en empruntant de l’argent.</a:t>
            </a:r>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21</a:t>
            </a:fld>
            <a:endParaRPr lang="it-IT"/>
          </a:p>
        </p:txBody>
      </p:sp>
    </p:spTree>
    <p:extLst>
      <p:ext uri="{BB962C8B-B14F-4D97-AF65-F5344CB8AC3E}">
        <p14:creationId xmlns:p14="http://schemas.microsoft.com/office/powerpoint/2010/main" val="4196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22</a:t>
            </a:fld>
            <a:endParaRPr lang="it-IT"/>
          </a:p>
        </p:txBody>
      </p:sp>
    </p:spTree>
    <p:extLst>
      <p:ext uri="{BB962C8B-B14F-4D97-AF65-F5344CB8AC3E}">
        <p14:creationId xmlns:p14="http://schemas.microsoft.com/office/powerpoint/2010/main" val="2476083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23</a:t>
            </a:fld>
            <a:endParaRPr lang="it-IT"/>
          </a:p>
        </p:txBody>
      </p:sp>
    </p:spTree>
    <p:extLst>
      <p:ext uri="{BB962C8B-B14F-4D97-AF65-F5344CB8AC3E}">
        <p14:creationId xmlns:p14="http://schemas.microsoft.com/office/powerpoint/2010/main" val="3411284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24</a:t>
            </a:fld>
            <a:endParaRPr lang="it-IT"/>
          </a:p>
        </p:txBody>
      </p:sp>
    </p:spTree>
    <p:extLst>
      <p:ext uri="{BB962C8B-B14F-4D97-AF65-F5344CB8AC3E}">
        <p14:creationId xmlns:p14="http://schemas.microsoft.com/office/powerpoint/2010/main" val="2597635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26</a:t>
            </a:fld>
            <a:endParaRPr lang="it-IT"/>
          </a:p>
        </p:txBody>
      </p:sp>
    </p:spTree>
    <p:extLst>
      <p:ext uri="{BB962C8B-B14F-4D97-AF65-F5344CB8AC3E}">
        <p14:creationId xmlns:p14="http://schemas.microsoft.com/office/powerpoint/2010/main" val="1668380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7884D-8063-894A-9B96-2E8B250142EB}" type="slidenum">
              <a:rPr lang="it-IT" smtClean="0"/>
              <a:t>28</a:t>
            </a:fld>
            <a:endParaRPr lang="it-IT"/>
          </a:p>
        </p:txBody>
      </p:sp>
    </p:spTree>
    <p:extLst>
      <p:ext uri="{BB962C8B-B14F-4D97-AF65-F5344CB8AC3E}">
        <p14:creationId xmlns:p14="http://schemas.microsoft.com/office/powerpoint/2010/main" val="23192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L'épargne est la partie du revenu qui n'est pas consacrée à la consommation courante. Épargner - mettre progressivement de l'argent ou de l'or de côté, généralement sur un compte bancaire. Les gens épargnent généralement en vue d'un objectif particulier, comme l'achat d'une voiture, le versement d'un acompte pour l'achat d'une maison ou toute autre urgence qui pourrait survenir. Elle procure à une personne ou à un ménage une certaine sécurité financière. </a:t>
            </a:r>
          </a:p>
          <a:p>
            <a:endParaRPr lang="en-US"/>
          </a:p>
          <a:p>
            <a:r>
              <a:rPr lang="en-US"/>
              <a:t>Le revenu est une </a:t>
            </a:r>
            <a:r>
              <a:rPr lang="en-US" b="0" i="0">
                <a:solidFill>
                  <a:srgbClr val="202124"/>
                </a:solidFill>
                <a:effectLst/>
                <a:latin typeface="arial" panose="020B0604020202020204" pitchFamily="34" charset="0"/>
              </a:rPr>
              <a:t>somme d'argent perçue, notamment de manière régulière ou irrégulière, dans le cadre d'un travail ou d'un investissement.</a:t>
            </a:r>
            <a:endParaRPr lang="ar-SY"/>
          </a:p>
          <a:p>
            <a:endParaRPr lang="ar-SY"/>
          </a:p>
        </p:txBody>
      </p:sp>
      <p:sp>
        <p:nvSpPr>
          <p:cNvPr id="4" name="Slide Number Placeholder 3"/>
          <p:cNvSpPr>
            <a:spLocks noGrp="1"/>
          </p:cNvSpPr>
          <p:nvPr>
            <p:ph type="sldNum" sz="quarter" idx="5"/>
          </p:nvPr>
        </p:nvSpPr>
        <p:spPr/>
        <p:txBody>
          <a:bodyPr/>
          <a:lstStyle/>
          <a:p>
            <a:fld id="{C227884D-8063-894A-9B96-2E8B250142EB}" type="slidenum">
              <a:rPr lang="it-IT" smtClean="0"/>
              <a:t>29</a:t>
            </a:fld>
            <a:endParaRPr lang="it-IT"/>
          </a:p>
        </p:txBody>
      </p:sp>
    </p:spTree>
    <p:extLst>
      <p:ext uri="{BB962C8B-B14F-4D97-AF65-F5344CB8AC3E}">
        <p14:creationId xmlns:p14="http://schemas.microsoft.com/office/powerpoint/2010/main" val="1406494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Y"/>
          </a:p>
        </p:txBody>
      </p:sp>
      <p:sp>
        <p:nvSpPr>
          <p:cNvPr id="4" name="Slide Number Placeholder 3"/>
          <p:cNvSpPr>
            <a:spLocks noGrp="1"/>
          </p:cNvSpPr>
          <p:nvPr>
            <p:ph type="sldNum" sz="quarter" idx="5"/>
          </p:nvPr>
        </p:nvSpPr>
        <p:spPr/>
        <p:txBody>
          <a:bodyPr/>
          <a:lstStyle/>
          <a:p>
            <a:fld id="{C227884D-8063-894A-9B96-2E8B250142EB}" type="slidenum">
              <a:rPr lang="it-IT" smtClean="0"/>
              <a:t>30</a:t>
            </a:fld>
            <a:endParaRPr lang="it-IT"/>
          </a:p>
        </p:txBody>
      </p:sp>
    </p:spTree>
    <p:extLst>
      <p:ext uri="{BB962C8B-B14F-4D97-AF65-F5344CB8AC3E}">
        <p14:creationId xmlns:p14="http://schemas.microsoft.com/office/powerpoint/2010/main" val="3352463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 formulaire XLS est le format Excel du contenu d'un questionnaire d'enquête. Il contient toutes les questions et les réponses.</a:t>
            </a:r>
          </a:p>
          <a:p>
            <a:r>
              <a:rPr lang="en-US"/>
              <a:t>les réponses ( de chaque enquête dans les langues choisies la logique de saut et les règles qui informeront les données</a:t>
            </a:r>
          </a:p>
          <a:p>
            <a:r>
              <a:rPr lang="en-US"/>
              <a:t>collecte Cela permet de transférer les questions sélectionnées dans le concepteur d'enquête vers des outils ODK en ligne pour la collecte de données.</a:t>
            </a:r>
          </a:p>
          <a:p>
            <a:r>
              <a:rPr lang="en-US"/>
              <a:t>La collecte des données est codée de manière </a:t>
            </a:r>
            <a:r>
              <a:rPr lang="en-US" err="1"/>
              <a:t>standardisée </a:t>
            </a:r>
            <a:r>
              <a:rPr lang="en-US"/>
              <a:t>et facilite également l'analyse des données après l'exercice de collecte des données.</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33</a:t>
            </a:fld>
            <a:endParaRPr lang="it-IT"/>
          </a:p>
        </p:txBody>
      </p:sp>
    </p:spTree>
    <p:extLst>
      <p:ext uri="{BB962C8B-B14F-4D97-AF65-F5344CB8AC3E}">
        <p14:creationId xmlns:p14="http://schemas.microsoft.com/office/powerpoint/2010/main" val="532979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a:t>
            </a:fld>
            <a:endParaRPr lang="it-IT"/>
          </a:p>
        </p:txBody>
      </p:sp>
    </p:spTree>
    <p:extLst>
      <p:ext uri="{BB962C8B-B14F-4D97-AF65-F5344CB8AC3E}">
        <p14:creationId xmlns:p14="http://schemas.microsoft.com/office/powerpoint/2010/main" val="418951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a:solidFill>
                  <a:srgbClr val="000000"/>
                </a:solidFill>
                <a:latin typeface="Open Sans" panose="020B0606030504020204" pitchFamily="34" charset="0"/>
              </a:rPr>
              <a:t>Survey Designer </a:t>
            </a:r>
            <a:r>
              <a:rPr lang="en-US" sz="1800" b="0" i="0" u="none" strike="noStrike" baseline="0" err="1">
                <a:solidFill>
                  <a:srgbClr val="000000"/>
                </a:solidFill>
                <a:latin typeface="Open Sans" panose="020B0606030504020204" pitchFamily="34" charset="0"/>
              </a:rPr>
              <a:t>est</a:t>
            </a:r>
            <a:r>
              <a:rPr lang="en-US" sz="1800" b="0" i="0" u="none" strike="noStrike" baseline="0">
                <a:solidFill>
                  <a:srgbClr val="000000"/>
                </a:solidFill>
                <a:latin typeface="Open Sans" panose="020B0606030504020204" pitchFamily="34" charset="0"/>
              </a:rPr>
              <a:t> </a:t>
            </a:r>
            <a:r>
              <a:rPr lang="en-US" sz="1800" b="0" i="0" u="none" strike="noStrike" baseline="0" err="1">
                <a:solidFill>
                  <a:srgbClr val="000000"/>
                </a:solidFill>
                <a:latin typeface="Open Sans" panose="020B0606030504020204" pitchFamily="34" charset="0"/>
              </a:rPr>
              <a:t>l'outil</a:t>
            </a:r>
            <a:r>
              <a:rPr lang="en-US" sz="1800" b="0" i="0" u="none" strike="noStrike" baseline="0">
                <a:solidFill>
                  <a:srgbClr val="000000"/>
                </a:solidFill>
                <a:latin typeface="Open Sans" panose="020B0606030504020204" pitchFamily="34" charset="0"/>
              </a:rPr>
              <a:t> Web du PAM qui </a:t>
            </a:r>
            <a:r>
              <a:rPr lang="en-US" sz="1800" b="0" i="0" u="none" strike="noStrike" baseline="0" err="1">
                <a:solidFill>
                  <a:srgbClr val="000000"/>
                </a:solidFill>
                <a:latin typeface="Open Sans" panose="020B0606030504020204" pitchFamily="34" charset="0"/>
              </a:rPr>
              <a:t>permet</a:t>
            </a:r>
            <a:r>
              <a:rPr lang="en-US" sz="1800" b="0" i="0" u="none" strike="noStrike" baseline="0">
                <a:solidFill>
                  <a:srgbClr val="000000"/>
                </a:solidFill>
                <a:latin typeface="Open Sans" panose="020B0606030504020204" pitchFamily="34" charset="0"/>
              </a:rPr>
              <a:t> aux </a:t>
            </a:r>
            <a:r>
              <a:rPr lang="en-US" sz="1800" b="0" i="0" u="none" strike="noStrike" baseline="0" err="1">
                <a:solidFill>
                  <a:srgbClr val="000000"/>
                </a:solidFill>
                <a:latin typeface="Open Sans" panose="020B0606030504020204" pitchFamily="34" charset="0"/>
              </a:rPr>
              <a:t>utilisateurs</a:t>
            </a:r>
            <a:r>
              <a:rPr lang="en-US" sz="1800" b="0" i="0" u="none" strike="noStrike" baseline="0">
                <a:solidFill>
                  <a:srgbClr val="000000"/>
                </a:solidFill>
                <a:latin typeface="Open Sans" panose="020B0606030504020204" pitchFamily="34" charset="0"/>
              </a:rPr>
              <a:t> </a:t>
            </a:r>
            <a:r>
              <a:rPr lang="en-US" sz="1800" b="0" i="0" u="none" strike="noStrike" baseline="0" err="1">
                <a:solidFill>
                  <a:srgbClr val="000000"/>
                </a:solidFill>
                <a:latin typeface="Open Sans" panose="020B0606030504020204" pitchFamily="34" charset="0"/>
              </a:rPr>
              <a:t>d'élaborer</a:t>
            </a:r>
            <a:r>
              <a:rPr lang="en-US" sz="1800" b="0" i="0" u="none" strike="noStrike" baseline="0">
                <a:solidFill>
                  <a:srgbClr val="000000"/>
                </a:solidFill>
                <a:latin typeface="Open Sans" panose="020B0606030504020204" pitchFamily="34" charset="0"/>
              </a:rPr>
              <a:t> des </a:t>
            </a:r>
            <a:r>
              <a:rPr lang="en-US" sz="1800" b="1" i="0" u="none" strike="noStrike" baseline="0">
                <a:solidFill>
                  <a:srgbClr val="000000"/>
                </a:solidFill>
                <a:latin typeface="Open Sans" panose="020B0606030504020204" pitchFamily="34" charset="0"/>
              </a:rPr>
              <a:t>questionnaires </a:t>
            </a:r>
            <a:r>
              <a:rPr lang="en-US" sz="1800" b="1" i="0" u="none" strike="noStrike" baseline="0" err="1">
                <a:solidFill>
                  <a:srgbClr val="000000"/>
                </a:solidFill>
                <a:latin typeface="Open Sans" panose="020B0606030504020204" pitchFamily="34" charset="0"/>
              </a:rPr>
              <a:t>d'évaluation</a:t>
            </a:r>
            <a:r>
              <a:rPr lang="en-US" sz="1800" b="1" i="0" u="none" strike="noStrike" baseline="0">
                <a:solidFill>
                  <a:srgbClr val="000000"/>
                </a:solidFill>
                <a:latin typeface="Open Sans" panose="020B0606030504020204" pitchFamily="34" charset="0"/>
              </a:rPr>
              <a:t>, de </a:t>
            </a:r>
            <a:r>
              <a:rPr lang="en-US" sz="1800" b="1" i="0" u="none" strike="noStrike" baseline="0" err="1">
                <a:solidFill>
                  <a:srgbClr val="000000"/>
                </a:solidFill>
                <a:latin typeface="Open Sans" panose="020B0606030504020204" pitchFamily="34" charset="0"/>
              </a:rPr>
              <a:t>suivi</a:t>
            </a:r>
            <a:r>
              <a:rPr lang="en-US" sz="1800" b="1" i="0" u="none" strike="noStrike" baseline="0">
                <a:solidFill>
                  <a:srgbClr val="000000"/>
                </a:solidFill>
                <a:latin typeface="Open Sans" panose="020B0606030504020204" pitchFamily="34" charset="0"/>
              </a:rPr>
              <a:t> et de </a:t>
            </a:r>
            <a:r>
              <a:rPr lang="en-US" sz="1800" b="1" i="0" u="none" strike="noStrike" baseline="0" err="1">
                <a:solidFill>
                  <a:srgbClr val="000000"/>
                </a:solidFill>
                <a:latin typeface="Open Sans" panose="020B0606030504020204" pitchFamily="34" charset="0"/>
              </a:rPr>
              <a:t>marché</a:t>
            </a:r>
            <a:r>
              <a:rPr lang="en-US" sz="1800" b="1" i="0" u="none" strike="noStrike" baseline="0">
                <a:solidFill>
                  <a:srgbClr val="000000"/>
                </a:solidFill>
                <a:latin typeface="Open Sans" panose="020B0606030504020204" pitchFamily="34" charset="0"/>
              </a:rPr>
              <a:t> sur </a:t>
            </a:r>
            <a:r>
              <a:rPr lang="en-US" sz="1800" b="0" i="0" u="none" strike="noStrike" baseline="0" err="1">
                <a:solidFill>
                  <a:srgbClr val="000000"/>
                </a:solidFill>
                <a:latin typeface="Open Sans" panose="020B0606030504020204" pitchFamily="34" charset="0"/>
              </a:rPr>
              <a:t>mesure</a:t>
            </a:r>
            <a:r>
              <a:rPr lang="en-US" sz="1800" b="0" i="0" u="none" strike="noStrike" baseline="0">
                <a:solidFill>
                  <a:srgbClr val="000000"/>
                </a:solidFill>
                <a:latin typeface="Open Sans" panose="020B0606030504020204" pitchFamily="34" charset="0"/>
              </a:rPr>
              <a:t> à </a:t>
            </a:r>
            <a:r>
              <a:rPr lang="en-US" sz="1800" b="0" i="0" u="none" strike="noStrike" baseline="0" err="1">
                <a:solidFill>
                  <a:srgbClr val="000000"/>
                </a:solidFill>
                <a:latin typeface="Open Sans" panose="020B0606030504020204" pitchFamily="34" charset="0"/>
              </a:rPr>
              <a:t>l'aide</a:t>
            </a:r>
            <a:r>
              <a:rPr lang="en-US" sz="1800" b="0" i="0" u="none" strike="noStrike" baseline="0">
                <a:solidFill>
                  <a:srgbClr val="000000"/>
                </a:solidFill>
                <a:latin typeface="Open Sans" panose="020B0606030504020204" pitchFamily="34" charset="0"/>
              </a:rPr>
              <a:t> d'un </a:t>
            </a:r>
            <a:r>
              <a:rPr lang="en-US" sz="1800" b="0" i="0" u="none" strike="noStrike" baseline="0" err="1">
                <a:solidFill>
                  <a:srgbClr val="000000"/>
                </a:solidFill>
                <a:latin typeface="Open Sans" panose="020B0606030504020204" pitchFamily="34" charset="0"/>
              </a:rPr>
              <a:t>contenu</a:t>
            </a:r>
            <a:r>
              <a:rPr lang="en-US" sz="1800" b="0" i="0" u="none" strike="noStrike" baseline="0">
                <a:solidFill>
                  <a:srgbClr val="000000"/>
                </a:solidFill>
                <a:latin typeface="Open Sans" panose="020B0606030504020204" pitchFamily="34" charset="0"/>
              </a:rPr>
              <a:t> </a:t>
            </a:r>
            <a:r>
              <a:rPr lang="en-US" sz="1800" b="0" i="0" u="none" strike="noStrike" baseline="0" err="1">
                <a:solidFill>
                  <a:srgbClr val="000000"/>
                </a:solidFill>
                <a:latin typeface="Open Sans" panose="020B0606030504020204" pitchFamily="34" charset="0"/>
              </a:rPr>
              <a:t>normalisé</a:t>
            </a:r>
            <a:r>
              <a:rPr lang="en-US" sz="1800" b="0" i="0" u="none" strike="noStrike" baseline="0">
                <a:solidFill>
                  <a:srgbClr val="000000"/>
                </a:solidFill>
                <a:latin typeface="Open Sans" panose="020B0606030504020204" pitchFamily="34" charset="0"/>
              </a:rPr>
              <a:t> dans </a:t>
            </a:r>
            <a:r>
              <a:rPr lang="en-US" sz="1800" b="0" i="0" u="none" strike="noStrike" baseline="0" err="1">
                <a:solidFill>
                  <a:srgbClr val="000000"/>
                </a:solidFill>
                <a:latin typeface="Open Sans" panose="020B0606030504020204" pitchFamily="34" charset="0"/>
              </a:rPr>
              <a:t>plusieurs</a:t>
            </a:r>
            <a:r>
              <a:rPr lang="en-US" sz="1800" b="0" i="0" u="none" strike="noStrike" baseline="0">
                <a:solidFill>
                  <a:srgbClr val="000000"/>
                </a:solidFill>
                <a:latin typeface="Open Sans" panose="020B0606030504020204" pitchFamily="34" charset="0"/>
              </a:rPr>
              <a:t> </a:t>
            </a:r>
            <a:r>
              <a:rPr lang="en-US" sz="1800" b="0" i="0" u="none" strike="noStrike" baseline="0" err="1">
                <a:solidFill>
                  <a:srgbClr val="000000"/>
                </a:solidFill>
                <a:latin typeface="Open Sans" panose="020B0606030504020204" pitchFamily="34" charset="0"/>
              </a:rPr>
              <a:t>langues</a:t>
            </a:r>
            <a:r>
              <a:rPr lang="en-US" sz="1800" b="0" i="0" u="none" strike="noStrike" baseline="0">
                <a:solidFill>
                  <a:srgbClr val="000000"/>
                </a:solidFill>
                <a:latin typeface="Open Sans" panose="020B0606030504020204" pitchFamily="34" charset="0"/>
              </a:rPr>
              <a:t>. </a:t>
            </a:r>
            <a:endParaRPr lang="en-US" sz="1800" b="0"/>
          </a:p>
        </p:txBody>
      </p:sp>
      <p:sp>
        <p:nvSpPr>
          <p:cNvPr id="4" name="Slide Number Placeholder 3"/>
          <p:cNvSpPr>
            <a:spLocks noGrp="1"/>
          </p:cNvSpPr>
          <p:nvPr>
            <p:ph type="sldNum" sz="quarter" idx="5"/>
          </p:nvPr>
        </p:nvSpPr>
        <p:spPr/>
        <p:txBody>
          <a:bodyPr/>
          <a:lstStyle/>
          <a:p>
            <a:fld id="{C227884D-8063-894A-9B96-2E8B250142EB}" type="slidenum">
              <a:rPr lang="it-IT" smtClean="0"/>
              <a:t>34</a:t>
            </a:fld>
            <a:endParaRPr lang="it-IT"/>
          </a:p>
        </p:txBody>
      </p:sp>
    </p:spTree>
    <p:extLst>
      <p:ext uri="{BB962C8B-B14F-4D97-AF65-F5344CB8AC3E}">
        <p14:creationId xmlns:p14="http://schemas.microsoft.com/office/powerpoint/2010/main" val="2158785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35</a:t>
            </a:fld>
            <a:endParaRPr lang="it-IT"/>
          </a:p>
        </p:txBody>
      </p:sp>
    </p:spTree>
    <p:extLst>
      <p:ext uri="{BB962C8B-B14F-4D97-AF65-F5344CB8AC3E}">
        <p14:creationId xmlns:p14="http://schemas.microsoft.com/office/powerpoint/2010/main" val="2257185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**Mohamed**</a:t>
            </a:r>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36</a:t>
            </a:fld>
            <a:endParaRPr lang="it-IT"/>
          </a:p>
        </p:txBody>
      </p:sp>
    </p:spTree>
    <p:extLst>
      <p:ext uri="{BB962C8B-B14F-4D97-AF65-F5344CB8AC3E}">
        <p14:creationId xmlns:p14="http://schemas.microsoft.com/office/powerpoint/2010/main" val="4110784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37</a:t>
            </a:fld>
            <a:endParaRPr lang="it-IT"/>
          </a:p>
        </p:txBody>
      </p:sp>
    </p:spTree>
    <p:extLst>
      <p:ext uri="{BB962C8B-B14F-4D97-AF65-F5344CB8AC3E}">
        <p14:creationId xmlns:p14="http://schemas.microsoft.com/office/powerpoint/2010/main" val="99359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7884D-8063-894A-9B96-2E8B250142EB}" type="slidenum">
              <a:rPr lang="it-IT" smtClean="0"/>
              <a:t>38</a:t>
            </a:fld>
            <a:endParaRPr lang="it-IT"/>
          </a:p>
        </p:txBody>
      </p:sp>
    </p:spTree>
    <p:extLst>
      <p:ext uri="{BB962C8B-B14F-4D97-AF65-F5344CB8AC3E}">
        <p14:creationId xmlns:p14="http://schemas.microsoft.com/office/powerpoint/2010/main" val="570471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39</a:t>
            </a:fld>
            <a:endParaRPr lang="it-IT"/>
          </a:p>
        </p:txBody>
      </p:sp>
    </p:spTree>
    <p:extLst>
      <p:ext uri="{BB962C8B-B14F-4D97-AF65-F5344CB8AC3E}">
        <p14:creationId xmlns:p14="http://schemas.microsoft.com/office/powerpoint/2010/main" val="3165381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**Mohamed**</a:t>
            </a:r>
          </a:p>
        </p:txBody>
      </p:sp>
      <p:sp>
        <p:nvSpPr>
          <p:cNvPr id="4" name="Slide Number Placeholder 3"/>
          <p:cNvSpPr>
            <a:spLocks noGrp="1"/>
          </p:cNvSpPr>
          <p:nvPr>
            <p:ph type="sldNum" sz="quarter" idx="5"/>
          </p:nvPr>
        </p:nvSpPr>
        <p:spPr/>
        <p:txBody>
          <a:bodyPr/>
          <a:lstStyle/>
          <a:p>
            <a:fld id="{C227884D-8063-894A-9B96-2E8B250142EB}" type="slidenum">
              <a:rPr lang="it-IT" smtClean="0"/>
              <a:t>40</a:t>
            </a:fld>
            <a:endParaRPr lang="it-IT"/>
          </a:p>
        </p:txBody>
      </p:sp>
    </p:spTree>
    <p:extLst>
      <p:ext uri="{BB962C8B-B14F-4D97-AF65-F5344CB8AC3E}">
        <p14:creationId xmlns:p14="http://schemas.microsoft.com/office/powerpoint/2010/main" val="868449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**Mohamed**</a:t>
            </a:r>
          </a:p>
        </p:txBody>
      </p:sp>
      <p:sp>
        <p:nvSpPr>
          <p:cNvPr id="4" name="Slide Number Placeholder 3"/>
          <p:cNvSpPr>
            <a:spLocks noGrp="1"/>
          </p:cNvSpPr>
          <p:nvPr>
            <p:ph type="sldNum" sz="quarter" idx="5"/>
          </p:nvPr>
        </p:nvSpPr>
        <p:spPr/>
        <p:txBody>
          <a:bodyPr/>
          <a:lstStyle/>
          <a:p>
            <a:fld id="{C227884D-8063-894A-9B96-2E8B250142EB}" type="slidenum">
              <a:rPr lang="it-IT" smtClean="0"/>
              <a:t>41</a:t>
            </a:fld>
            <a:endParaRPr lang="it-IT"/>
          </a:p>
        </p:txBody>
      </p:sp>
    </p:spTree>
    <p:extLst>
      <p:ext uri="{BB962C8B-B14F-4D97-AF65-F5344CB8AC3E}">
        <p14:creationId xmlns:p14="http://schemas.microsoft.com/office/powerpoint/2010/main" val="99359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43</a:t>
            </a:fld>
            <a:endParaRPr lang="it-IT"/>
          </a:p>
        </p:txBody>
      </p:sp>
    </p:spTree>
    <p:extLst>
      <p:ext uri="{BB962C8B-B14F-4D97-AF65-F5344CB8AC3E}">
        <p14:creationId xmlns:p14="http://schemas.microsoft.com/office/powerpoint/2010/main" val="3765591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44</a:t>
            </a:fld>
            <a:endParaRPr lang="it-IT"/>
          </a:p>
        </p:txBody>
      </p:sp>
    </p:spTree>
    <p:extLst>
      <p:ext uri="{BB962C8B-B14F-4D97-AF65-F5344CB8AC3E}">
        <p14:creationId xmlns:p14="http://schemas.microsoft.com/office/powerpoint/2010/main" val="689332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a:t>
            </a:fld>
            <a:endParaRPr lang="it-IT"/>
          </a:p>
        </p:txBody>
      </p:sp>
    </p:spTree>
    <p:extLst>
      <p:ext uri="{BB962C8B-B14F-4D97-AF65-F5344CB8AC3E}">
        <p14:creationId xmlns:p14="http://schemas.microsoft.com/office/powerpoint/2010/main" val="691624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45</a:t>
            </a:fld>
            <a:endParaRPr lang="it-IT"/>
          </a:p>
        </p:txBody>
      </p:sp>
    </p:spTree>
    <p:extLst>
      <p:ext uri="{BB962C8B-B14F-4D97-AF65-F5344CB8AC3E}">
        <p14:creationId xmlns:p14="http://schemas.microsoft.com/office/powerpoint/2010/main" val="2088836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 un ménage répond "Non, parce que nous avons déjà vendu ces actifs ou que nous nous sommes engagés dans cette activité au cours des 12 derniers mois et que nous ne pouvons pas continuer" à une stratégie, ce ménage est considéré comme ayant expérimenté cette stratégie. Inversement, si un ménage répond "Non, parce que nous n'en avions pas besoin" ou "Sans objet (nous n'avons pas accès à cette stratégie)", il est considéré comme n'ayant pas expérimenté cette stratégie particulière. </a:t>
            </a:r>
            <a:endParaRPr lang="en-US">
              <a:cs typeface="Calibri"/>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46</a:t>
            </a:fld>
            <a:endParaRPr lang="it-IT"/>
          </a:p>
        </p:txBody>
      </p:sp>
    </p:spTree>
    <p:extLst>
      <p:ext uri="{BB962C8B-B14F-4D97-AF65-F5344CB8AC3E}">
        <p14:creationId xmlns:p14="http://schemas.microsoft.com/office/powerpoint/2010/main" val="656728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talk about the calculation per se now….and let’s start by clarifying something very important…</a:t>
            </a:r>
          </a:p>
          <a:p>
            <a:endParaRPr lang="en-US">
              <a:cs typeface="Calibri"/>
            </a:endParaRPr>
          </a:p>
          <a:p>
            <a:r>
              <a:rPr lang="en-US">
                <a:cs typeface="Calibri"/>
              </a:rPr>
              <a:t>…</a:t>
            </a:r>
          </a:p>
          <a:p>
            <a:endParaRPr lang="en-US">
              <a:cs typeface="Calibri"/>
            </a:endParaRPr>
          </a:p>
          <a:p>
            <a:r>
              <a:rPr lang="en-US">
                <a:cs typeface="Calibri"/>
              </a:rPr>
              <a:t>So how do you choose within each level? …</a:t>
            </a:r>
          </a:p>
        </p:txBody>
      </p:sp>
      <p:sp>
        <p:nvSpPr>
          <p:cNvPr id="4" name="Slide Number Placeholder 3"/>
          <p:cNvSpPr>
            <a:spLocks noGrp="1"/>
          </p:cNvSpPr>
          <p:nvPr>
            <p:ph type="sldNum" sz="quarter" idx="5"/>
          </p:nvPr>
        </p:nvSpPr>
        <p:spPr/>
        <p:txBody>
          <a:bodyPr/>
          <a:lstStyle/>
          <a:p>
            <a:fld id="{C227884D-8063-894A-9B96-2E8B250142EB}" type="slidenum">
              <a:rPr lang="it-IT" smtClean="0"/>
              <a:t>47</a:t>
            </a:fld>
            <a:endParaRPr lang="it-IT"/>
          </a:p>
        </p:txBody>
      </p:sp>
    </p:spTree>
    <p:extLst>
      <p:ext uri="{BB962C8B-B14F-4D97-AF65-F5344CB8AC3E}">
        <p14:creationId xmlns:p14="http://schemas.microsoft.com/office/powerpoint/2010/main" val="656728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48</a:t>
            </a:fld>
            <a:endParaRPr lang="it-IT"/>
          </a:p>
        </p:txBody>
      </p:sp>
    </p:spTree>
    <p:extLst>
      <p:ext uri="{BB962C8B-B14F-4D97-AF65-F5344CB8AC3E}">
        <p14:creationId xmlns:p14="http://schemas.microsoft.com/office/powerpoint/2010/main" val="3134837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50</a:t>
            </a:fld>
            <a:endParaRPr lang="it-IT"/>
          </a:p>
        </p:txBody>
      </p:sp>
    </p:spTree>
    <p:extLst>
      <p:ext uri="{BB962C8B-B14F-4D97-AF65-F5344CB8AC3E}">
        <p14:creationId xmlns:p14="http://schemas.microsoft.com/office/powerpoint/2010/main" val="32735000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51</a:t>
            </a:fld>
            <a:endParaRPr lang="it-IT"/>
          </a:p>
        </p:txBody>
      </p:sp>
    </p:spTree>
    <p:extLst>
      <p:ext uri="{BB962C8B-B14F-4D97-AF65-F5344CB8AC3E}">
        <p14:creationId xmlns:p14="http://schemas.microsoft.com/office/powerpoint/2010/main" val="1256848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53</a:t>
            </a:fld>
            <a:endParaRPr lang="it-IT"/>
          </a:p>
        </p:txBody>
      </p:sp>
    </p:spTree>
    <p:extLst>
      <p:ext uri="{BB962C8B-B14F-4D97-AF65-F5344CB8AC3E}">
        <p14:creationId xmlns:p14="http://schemas.microsoft.com/office/powerpoint/2010/main" val="87644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spc="60" noProof="0"/>
              <a:t>Dernière Point:  début d'une situation d'urgence, les ménages ont tendance à recourir à des stratégies d'adaptation à court terme basées sur la consommation pour surmonter les difficultés immédiates liées aux pénuries alimentaires. Si la situation persiste, les ménages commencent à chercher d'autres moyens de satisfaire leurs besoins alimentaires de base ou d'autres besoins essentiels. Les indicateurs LCS visent spécifiquement à capturer ces comportements.</a:t>
            </a:r>
          </a:p>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6</a:t>
            </a:fld>
            <a:endParaRPr lang="it-IT"/>
          </a:p>
        </p:txBody>
      </p:sp>
    </p:spTree>
    <p:extLst>
      <p:ext uri="{BB962C8B-B14F-4D97-AF65-F5344CB8AC3E}">
        <p14:creationId xmlns:p14="http://schemas.microsoft.com/office/powerpoint/2010/main" val="83808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a:t>
            </a:fld>
            <a:endParaRPr lang="it-IT"/>
          </a:p>
        </p:txBody>
      </p:sp>
    </p:spTree>
    <p:extLst>
      <p:ext uri="{BB962C8B-B14F-4D97-AF65-F5344CB8AC3E}">
        <p14:creationId xmlns:p14="http://schemas.microsoft.com/office/powerpoint/2010/main" val="20605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700"/>
              </a:lnSpc>
              <a:buFont typeface="Wingdings" panose="05000000000000000000" pitchFamily="2" charset="2"/>
              <a:buChar char="v"/>
            </a:pPr>
            <a:r>
              <a:rPr lang="fr-FR" sz="1200" spc="60"/>
              <a:t>Le LCS-FS peut être utilisé de diverses manières, notamment pour le suivi des activités de programme, la détermination de la situation de la sécurité alimentaire d’une population et le ciblage au niveau de la population.
L’indicateur LCS-FS joue un rôle dans la classification des ménages en fonction de leur niveau de sécurité alimentaire, à travers l’Approche consolidée pour la déclaration de l’insécurité alimentaire (CARI). 
Le LCS-FS est l’un des indicateurs de résultats en matière de sécurité alimentaire dans le tableau de référence de l’insécurité alimentaire aiguë de la Classification intégrée de la phase de sécurité alimentaire (CIP).</a:t>
            </a:r>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a:t>
            </a:fld>
            <a:endParaRPr lang="it-IT"/>
          </a:p>
        </p:txBody>
      </p:sp>
    </p:spTree>
    <p:extLst>
      <p:ext uri="{BB962C8B-B14F-4D97-AF65-F5344CB8AC3E}">
        <p14:creationId xmlns:p14="http://schemas.microsoft.com/office/powerpoint/2010/main" val="1025732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a:t>
            </a:fld>
            <a:endParaRPr lang="it-IT"/>
          </a:p>
        </p:txBody>
      </p:sp>
    </p:spTree>
    <p:extLst>
      <p:ext uri="{BB962C8B-B14F-4D97-AF65-F5344CB8AC3E}">
        <p14:creationId xmlns:p14="http://schemas.microsoft.com/office/powerpoint/2010/main" val="1894568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10</a:t>
            </a:fld>
            <a:endParaRPr lang="it-IT"/>
          </a:p>
        </p:txBody>
      </p:sp>
    </p:spTree>
    <p:extLst>
      <p:ext uri="{BB962C8B-B14F-4D97-AF65-F5344CB8AC3E}">
        <p14:creationId xmlns:p14="http://schemas.microsoft.com/office/powerpoint/2010/main" val="1894568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Les codes </a:t>
            </a:r>
            <a:r>
              <a:rPr lang="en-US" err="1"/>
              <a:t>sont</a:t>
            </a:r>
            <a:r>
              <a:rPr lang="en-US"/>
              <a:t> </a:t>
            </a:r>
            <a:r>
              <a:rPr lang="en-US" err="1"/>
              <a:t>standardisés</a:t>
            </a:r>
            <a:r>
              <a:rPr lang="en-US"/>
              <a:t> pour la conception et </a:t>
            </a:r>
            <a:r>
              <a:rPr lang="en-US" err="1"/>
              <a:t>l'analyse</a:t>
            </a:r>
            <a:r>
              <a:rPr lang="en-US"/>
              <a:t> des modules du questionnaire. </a:t>
            </a:r>
          </a:p>
        </p:txBody>
      </p:sp>
      <p:sp>
        <p:nvSpPr>
          <p:cNvPr id="4" name="Slide Number Placeholder 3"/>
          <p:cNvSpPr>
            <a:spLocks noGrp="1"/>
          </p:cNvSpPr>
          <p:nvPr>
            <p:ph type="sldNum" sz="quarter" idx="5"/>
          </p:nvPr>
        </p:nvSpPr>
        <p:spPr/>
        <p:txBody>
          <a:bodyPr/>
          <a:lstStyle/>
          <a:p>
            <a:fld id="{C227884D-8063-894A-9B96-2E8B250142EB}" type="slidenum">
              <a:rPr lang="it-IT" smtClean="0"/>
              <a:t>14</a:t>
            </a:fld>
            <a:endParaRPr lang="it-IT"/>
          </a:p>
        </p:txBody>
      </p:sp>
    </p:spTree>
    <p:extLst>
      <p:ext uri="{BB962C8B-B14F-4D97-AF65-F5344CB8AC3E}">
        <p14:creationId xmlns:p14="http://schemas.microsoft.com/office/powerpoint/2010/main" val="898963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63591BB-DB01-D043-A519-067963333EAA}"/>
              </a:ext>
            </a:extLst>
          </p:cNvPr>
          <p:cNvPicPr>
            <a:picLocks noChangeAspect="1"/>
          </p:cNvPicPr>
          <p:nvPr/>
        </p:nvPicPr>
        <p:blipFill>
          <a:blip r:embed="rId2"/>
          <a:stretch>
            <a:fillRect/>
          </a:stretch>
        </p:blipFill>
        <p:spPr>
          <a:xfrm>
            <a:off x="10480232" y="643259"/>
            <a:ext cx="991329" cy="2648265"/>
          </a:xfrm>
          <a:prstGeom prst="rect">
            <a:avLst/>
          </a:prstGeom>
        </p:spPr>
      </p:pic>
    </p:spTree>
    <p:extLst>
      <p:ext uri="{BB962C8B-B14F-4D97-AF65-F5344CB8AC3E}">
        <p14:creationId xmlns:p14="http://schemas.microsoft.com/office/powerpoint/2010/main" val="153696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46311" y="664870"/>
            <a:ext cx="10542124" cy="1152000"/>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it-IT"/>
              <a:t>Click to </a:t>
            </a:r>
            <a:r>
              <a:rPr lang="it-IT" err="1"/>
              <a:t>insert</a:t>
            </a:r>
            <a:r>
              <a:rPr lang="it-IT"/>
              <a:t> </a:t>
            </a:r>
            <a:r>
              <a:rPr lang="it-IT" err="1"/>
              <a:t>title</a:t>
            </a:r>
            <a:endParaRPr lang="it-IT"/>
          </a:p>
        </p:txBody>
      </p:sp>
      <p:sp>
        <p:nvSpPr>
          <p:cNvPr id="3" name="Segnaposto contenuto 2"/>
          <p:cNvSpPr>
            <a:spLocks noGrp="1"/>
          </p:cNvSpPr>
          <p:nvPr>
            <p:ph idx="1" hasCustomPrompt="1"/>
          </p:nvPr>
        </p:nvSpPr>
        <p:spPr>
          <a:xfrm>
            <a:off x="846312" y="1919941"/>
            <a:ext cx="10542124" cy="4100053"/>
          </a:xfrm>
        </p:spPr>
        <p:txBody>
          <a:bodyPr>
            <a:noAutofit/>
          </a:bodyPr>
          <a:lstStyle>
            <a:lvl1pPr marL="342900" indent="-342900">
              <a:lnSpc>
                <a:spcPct val="100000"/>
              </a:lnSpc>
              <a:buClr>
                <a:srgbClr val="0070BA"/>
              </a:buClr>
              <a:buFont typeface="Arial" charset="0"/>
              <a:buChar char="•"/>
              <a:defRPr baseline="0"/>
            </a:lvl1pPr>
            <a:lvl2pPr marL="742950" indent="-285750">
              <a:lnSpc>
                <a:spcPct val="100000"/>
              </a:lnSpc>
              <a:buClr>
                <a:srgbClr val="0070BA"/>
              </a:buClr>
              <a:buFont typeface="Arial" charset="0"/>
              <a:buChar char="•"/>
              <a:defRPr baseline="0"/>
            </a:lvl2pPr>
            <a:lvl3pPr marL="1200150" indent="-285750">
              <a:lnSpc>
                <a:spcPct val="100000"/>
              </a:lnSpc>
              <a:buClr>
                <a:srgbClr val="0070BA"/>
              </a:buClr>
              <a:buFont typeface="Arial" charset="0"/>
              <a:buChar char="•"/>
              <a:defRPr baseline="0"/>
            </a:lvl3pPr>
            <a:lvl4pPr marL="1657350" indent="-285750">
              <a:lnSpc>
                <a:spcPct val="100000"/>
              </a:lnSpc>
              <a:buClr>
                <a:srgbClr val="0070BA"/>
              </a:buClr>
              <a:buFont typeface="Arial" charset="0"/>
              <a:buChar char="•"/>
              <a:defRPr/>
            </a:lvl4pPr>
            <a:lvl5pPr marL="2114550" indent="-28575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214542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340709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4" name="Segnaposto contenuto 3"/>
          <p:cNvSpPr>
            <a:spLocks noGrp="1"/>
          </p:cNvSpPr>
          <p:nvPr>
            <p:ph sz="half" idx="2" hasCustomPrompt="1"/>
          </p:nvPr>
        </p:nvSpPr>
        <p:spPr>
          <a:xfrm>
            <a:off x="6078019" y="1795071"/>
            <a:ext cx="5513982" cy="4100053"/>
          </a:xfrm>
        </p:spPr>
        <p:txBody>
          <a:bodyPr>
            <a:noAutofit/>
          </a:bodyPr>
          <a:lstStyle>
            <a:lvl1pPr marL="228600" indent="-228600">
              <a:lnSpc>
                <a:spcPct val="100000"/>
              </a:lnSpc>
              <a:buClr>
                <a:srgbClr val="0070BA"/>
              </a:buClr>
              <a:buFont typeface="Arial" charset="0"/>
              <a:buChar char="•"/>
              <a:defRPr/>
            </a:lvl1pPr>
            <a:lvl2pPr marL="685800" indent="-228600">
              <a:lnSpc>
                <a:spcPct val="100000"/>
              </a:lnSpc>
              <a:buClr>
                <a:srgbClr val="0070BA"/>
              </a:buClr>
              <a:buFont typeface="Arial" charset="0"/>
              <a:buChar char="•"/>
              <a:defRPr/>
            </a:lvl2pPr>
            <a:lvl3pPr marL="1143000" indent="-228600">
              <a:lnSpc>
                <a:spcPct val="100000"/>
              </a:lnSpc>
              <a:buClr>
                <a:srgbClr val="0070BA"/>
              </a:buClr>
              <a:buFont typeface="Arial" charset="0"/>
              <a:buChar char="•"/>
              <a:defRPr/>
            </a:lvl3pPr>
            <a:lvl4pPr marL="1600200" indent="-228600">
              <a:lnSpc>
                <a:spcPct val="100000"/>
              </a:lnSpc>
              <a:buClr>
                <a:srgbClr val="0070BA"/>
              </a:buClr>
              <a:buFont typeface="Arial" charset="0"/>
              <a:buChar char="•"/>
              <a:defRPr/>
            </a:lvl4pPr>
            <a:lvl5pPr marL="2057400" indent="-22860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8" name="Segnaposto numero diapositiva 5">
            <a:extLst>
              <a:ext uri="{FF2B5EF4-FFF2-40B4-BE49-F238E27FC236}">
                <a16:creationId xmlns:a16="http://schemas.microsoft.com/office/drawing/2014/main" id="{423F2EF9-E3A7-7C43-99DB-3D909AA2C805}"/>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C72777E0-737A-CE4D-97A6-44B3AB1E5235}"/>
              </a:ext>
            </a:extLst>
          </p:cNvPr>
          <p:cNvPicPr>
            <a:picLocks noChangeAspect="1"/>
          </p:cNvPicPr>
          <p:nvPr/>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45E43B2A-AD48-1C47-BB21-AA2602857130}"/>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92110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5" name="Picture Placeholder 4">
            <a:extLst>
              <a:ext uri="{FF2B5EF4-FFF2-40B4-BE49-F238E27FC236}">
                <a16:creationId xmlns:a16="http://schemas.microsoft.com/office/drawing/2014/main" id="{D29D93D5-8F53-3444-8F3E-BBF377575DA2}"/>
              </a:ext>
            </a:extLst>
          </p:cNvPr>
          <p:cNvSpPr>
            <a:spLocks noGrp="1"/>
          </p:cNvSpPr>
          <p:nvPr>
            <p:ph type="pic" sz="quarter" idx="13"/>
          </p:nvPr>
        </p:nvSpPr>
        <p:spPr>
          <a:xfrm>
            <a:off x="6194425" y="1795463"/>
            <a:ext cx="5397500" cy="4098925"/>
          </a:xfrm>
        </p:spPr>
        <p:txBody>
          <a:bodyPr/>
          <a:lstStyle/>
          <a:p>
            <a:r>
              <a:rPr lang="en-GB"/>
              <a:t>Click icon to add picture</a:t>
            </a:r>
            <a:endParaRPr lang="it-IT"/>
          </a:p>
        </p:txBody>
      </p:sp>
      <p:sp>
        <p:nvSpPr>
          <p:cNvPr id="8" name="Segnaposto numero diapositiva 5">
            <a:extLst>
              <a:ext uri="{FF2B5EF4-FFF2-40B4-BE49-F238E27FC236}">
                <a16:creationId xmlns:a16="http://schemas.microsoft.com/office/drawing/2014/main" id="{592D85CC-EB0C-D645-85D6-3DB77E029306}"/>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EE9D2174-1656-564C-9C34-210AF0606E51}"/>
              </a:ext>
            </a:extLst>
          </p:cNvPr>
          <p:cNvPicPr>
            <a:picLocks noChangeAspect="1"/>
          </p:cNvPicPr>
          <p:nvPr/>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622D786E-D5DB-B346-B2FA-981C681ADAA2}"/>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3135742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973394" y="1732935"/>
            <a:ext cx="10667744" cy="4444027"/>
          </a:xfrm>
          <a:prstGeom prst="rect">
            <a:avLst/>
          </a:prstGeom>
        </p:spPr>
        <p:txBody>
          <a:bodyPr vert="horz" lIns="91440" tIns="45720" rIns="91440" bIns="45720" rtlCol="0">
            <a:normAutofit/>
          </a:bodyPr>
          <a:lstStyle/>
          <a:p>
            <a:pPr lvl="0"/>
            <a:r>
              <a:rPr lang="it-IT"/>
              <a:t>Cliquez pour modifier les éléments du texte du schéma</a:t>
            </a:r>
          </a:p>
          <a:p>
            <a:pPr lvl="1"/>
            <a:r>
              <a:rPr lang="it-IT"/>
              <a:t>Deuxième niveau</a:t>
            </a:r>
          </a:p>
          <a:p>
            <a:pPr lvl="2"/>
            <a:r>
              <a:rPr lang="it-IT"/>
              <a:t>Troisième niveau</a:t>
            </a:r>
          </a:p>
          <a:p>
            <a:pPr lvl="3"/>
            <a:r>
              <a:rPr lang="it-IT"/>
              <a:t>Quarto livello</a:t>
            </a:r>
          </a:p>
          <a:p>
            <a:pPr lvl="4"/>
            <a:r>
              <a:rPr lang="it-IT"/>
              <a:t>Quinto livello</a:t>
            </a:r>
          </a:p>
        </p:txBody>
      </p:sp>
      <p:sp>
        <p:nvSpPr>
          <p:cNvPr id="4" name="Segnaposto data 3"/>
          <p:cNvSpPr>
            <a:spLocks noGrp="1"/>
          </p:cNvSpPr>
          <p:nvPr>
            <p:ph type="dt" sz="half" idx="2"/>
          </p:nvPr>
        </p:nvSpPr>
        <p:spPr>
          <a:xfrm>
            <a:off x="7637761" y="6227991"/>
            <a:ext cx="2743200" cy="365125"/>
          </a:xfrm>
          <a:prstGeom prst="rect">
            <a:avLst/>
          </a:prstGeom>
        </p:spPr>
        <p:txBody>
          <a:bodyPr vert="horz" lIns="91440" tIns="45720" rIns="91440" bIns="45720" rtlCol="0" anchor="t"/>
          <a:lstStyle>
            <a:lvl1pPr algn="r">
              <a:defRPr sz="1200" b="0" i="0">
                <a:solidFill>
                  <a:srgbClr val="0070BA"/>
                </a:solidFill>
                <a:latin typeface="Open Sans" charset="0"/>
                <a:ea typeface="Open Sans" charset="0"/>
                <a:cs typeface="Open Sans" charset="0"/>
              </a:defRPr>
            </a:lvl1pPr>
          </a:lstStyle>
          <a:p>
            <a:r>
              <a:rPr lang="it-IT"/>
              <a:t>Année Mois</a:t>
            </a:r>
          </a:p>
        </p:txBody>
      </p:sp>
      <p:sp>
        <p:nvSpPr>
          <p:cNvPr id="6" name="Segnaposto numero diapositiva 5"/>
          <p:cNvSpPr>
            <a:spLocks noGrp="1"/>
          </p:cNvSpPr>
          <p:nvPr>
            <p:ph type="sldNum" sz="quarter" idx="4"/>
          </p:nvPr>
        </p:nvSpPr>
        <p:spPr>
          <a:xfrm>
            <a:off x="10711542" y="6227991"/>
            <a:ext cx="1027267" cy="365125"/>
          </a:xfrm>
          <a:prstGeom prst="rect">
            <a:avLst/>
          </a:prstGeom>
        </p:spPr>
        <p:txBody>
          <a:bodyPr vert="horz" lIns="91440" tIns="45720" rIns="91440" bIns="45720" rtlCol="0" anchor="t"/>
          <a:lstStyle>
            <a:lvl1pPr algn="r">
              <a:defRPr sz="1200" b="1" i="0">
                <a:solidFill>
                  <a:srgbClr val="0070BA"/>
                </a:solidFill>
                <a:latin typeface="Open Sans" charset="0"/>
                <a:ea typeface="Open Sans" charset="0"/>
                <a:cs typeface="Open Sans" charset="0"/>
              </a:defRPr>
            </a:lvl1pPr>
          </a:lstStyle>
          <a:p>
            <a:fld id="{2026EB2A-1F26-4143-92A6-3B752CD465DB}" type="slidenum">
              <a:rPr lang="it-IT" smtClean="0"/>
              <a:t>‹#›</a:t>
            </a:fld>
            <a:endParaRPr lang="it-IT"/>
          </a:p>
        </p:txBody>
      </p:sp>
      <p:sp>
        <p:nvSpPr>
          <p:cNvPr id="5" name="Title Placeholder 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Tree>
    <p:extLst>
      <p:ext uri="{BB962C8B-B14F-4D97-AF65-F5344CB8AC3E}">
        <p14:creationId xmlns:p14="http://schemas.microsoft.com/office/powerpoint/2010/main" val="8184246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2" r:id="rId4"/>
    <p:sldLayoutId id="2147483673" r:id="rId5"/>
  </p:sldLayoutIdLst>
  <p:hf sldNum="0" hdr="0" ftr="0"/>
  <p:txStyles>
    <p:title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7333">
          <p15:clr>
            <a:srgbClr val="F26B43"/>
          </p15:clr>
        </p15:guide>
        <p15:guide id="3" pos="688">
          <p15:clr>
            <a:srgbClr val="F26B43"/>
          </p15:clr>
        </p15:guide>
        <p15:guide id="4" orient="horz" pos="334">
          <p15:clr>
            <a:srgbClr val="F26B43"/>
          </p15:clr>
        </p15:guide>
        <p15:guide id="5"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s://resources.vam.wfp.org/data-analysis/quantitative/food-security/livelihood-coping-strategies-food-securit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resources.vam.wfp.org/data-analysis/quantitative/food-security/livelihood-coping-strategies-food-securit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013_6DC2BD0C.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docs.wfp.org/api/documents/WFP-0000153315/download/" TargetMode="External"/><Relationship Id="rId4" Type="http://schemas.openxmlformats.org/officeDocument/2006/relationships/hyperlink" Target="https://docs.wfp.org/api/documents/WFP-0000153314/download/"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s://www.surveydesigner.vam.wfp.org/design/surve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surveydesigner.vam.wfp.org/"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docs.wfp.org/api/documents/WFP-0000147829/download/"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go.docs.wfp.org/search/detail/WFP-0000153314"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docs.wfp.org/api/documents/WFP-0000153316/download/" TargetMode="External"/><Relationship Id="rId4" Type="http://schemas.openxmlformats.org/officeDocument/2006/relationships/hyperlink" Target="https://docs.wfp.org/api/documents/WFP-0000153315/downloa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Global.ResearchAssessmentMonitoring@wfp.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resources.vam.wfp.org/data-analysis/quantitative/food-security/livelihood-coping-strategies-food-security" TargetMode="External"/><Relationship Id="rId5" Type="http://schemas.openxmlformats.org/officeDocument/2006/relationships/hyperlink" Target="https://github.com/WFP-VAM/RAMResourcesScripts/blob/main/Static/LCS_Sample_Survey/LHCS_FS_Sample_Survey.csv" TargetMode="External"/><Relationship Id="rId4" Type="http://schemas.openxmlformats.org/officeDocument/2006/relationships/hyperlink" Target="https://github.com/WFP-VAM/RAMResourcesScripts/tree/main/Indicators/Livelihood-Coping-Strategies-FS"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github.com/WFP-VAM/RAMResourcesScripts/tree/main/Indicators/Livelihood-Coping-Strategies-F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s://resources.vam.wfp.org/data-analysis/quantitative/food-security/livelihood-coping-strategies-food-security"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resources.vam.wfp.org/data-analysis/quantitative/essential-needs/livelihood-coping-strategies-essential-need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resources.vam.wfp.org/data-analysis/quantitative/food-security/technical-guidance-for-the-consolidated-approach-for-reporting-indicators-of-food-security-cari"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jiaf.info/wp-content/uploads/2023/10/JIAF-2.0-Technical-Manual-French_Oct-12.pdf?_gl=1*oubfpy*_ga*MTQ1ODk1MjI4MC4xNjg1MDg0NjQ0*_ga_E60ZNX2F68*MTY5NzY0MjQ2Ni4xMy4xLjE2OTc2NDI0NjkuNTcuMC4w" TargetMode="External"/><Relationship Id="rId5" Type="http://schemas.openxmlformats.org/officeDocument/2006/relationships/hyperlink" Target="https://www.ipcinfo.org/ipc-manual-interactive/ipc-acute-food-insecurity-protocols/function-2-classify-severity-and-identify-key-drivers/protocol-22-compare-evidence-against-the-ipc-acute-food-insecurity-reference-table/en/" TargetMode="External"/><Relationship Id="rId4" Type="http://schemas.openxmlformats.org/officeDocument/2006/relationships/hyperlink" Target="https://docs.wfp.org/api/documents/WFP-0000138832/download/?_ga=2.87810072.1847334439.1697447007-1542625676.1681813267"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0EDBCFF-3705-48FB-AAE7-711FBB17B81E}"/>
              </a:ext>
            </a:extLst>
          </p:cNvPr>
          <p:cNvPicPr>
            <a:picLocks noChangeAspect="1" noChangeArrowheads="1"/>
          </p:cNvPicPr>
          <p:nvPr/>
        </p:nvPicPr>
        <p:blipFill>
          <a:blip r:embed="rId3"/>
          <a:srcRect t="20229" b="20229"/>
          <a:stretch/>
        </p:blipFill>
        <p:spPr bwMode="auto">
          <a:xfrm>
            <a:off x="0" y="-1"/>
            <a:ext cx="12192000" cy="4839629"/>
          </a:xfrm>
          <a:prstGeom prst="rect">
            <a:avLst/>
          </a:prstGeom>
          <a:noFill/>
          <a:extLst>
            <a:ext uri="{909E8E84-426E-40DD-AFC4-6F175D3DCCD1}">
              <a14:hiddenFill xmlns:a14="http://schemas.microsoft.com/office/drawing/2010/main">
                <a:solidFill>
                  <a:srgbClr val="FFFFFF"/>
                </a:solidFill>
              </a14:hiddenFill>
            </a:ext>
          </a:extLst>
        </p:spPr>
      </p:pic>
      <p:sp>
        <p:nvSpPr>
          <p:cNvPr id="9" name="Titolo 1">
            <a:extLst>
              <a:ext uri="{FF2B5EF4-FFF2-40B4-BE49-F238E27FC236}">
                <a16:creationId xmlns:a16="http://schemas.microsoft.com/office/drawing/2014/main" id="{1A015D9C-C9D3-D64F-ADA5-742B12AEEA7C}"/>
              </a:ext>
            </a:extLst>
          </p:cNvPr>
          <p:cNvSpPr txBox="1">
            <a:spLocks/>
          </p:cNvSpPr>
          <p:nvPr/>
        </p:nvSpPr>
        <p:spPr>
          <a:xfrm>
            <a:off x="659230" y="5127641"/>
            <a:ext cx="9821002" cy="1015068"/>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r>
              <a:rPr lang="fr-FR" sz="2800" dirty="0">
                <a:solidFill>
                  <a:schemeClr val="tx1"/>
                </a:solidFill>
                <a:latin typeface="Open Sans Extrabold"/>
                <a:ea typeface="Open Sans Extrabold"/>
                <a:cs typeface="Open Sans Extrabold"/>
              </a:rPr>
              <a:t>Stratégies d'adaptation des moyens de subsistance pour la sécurité alimentaire (</a:t>
            </a:r>
            <a:r>
              <a:rPr lang="fr-FR" sz="2800">
                <a:solidFill>
                  <a:schemeClr val="tx1"/>
                </a:solidFill>
                <a:latin typeface="Open Sans Extrabold"/>
                <a:ea typeface="Open Sans Extrabold"/>
                <a:cs typeface="Open Sans Extrabold"/>
              </a:rPr>
              <a:t>LCS-FS)</a:t>
            </a:r>
            <a:br>
              <a:rPr lang="fr-FR" sz="2800" dirty="0">
                <a:latin typeface="Open Sans Extrabold" panose="020B0606030504020204" pitchFamily="34" charset="0"/>
                <a:ea typeface="Open Sans Extrabold" panose="020B0606030504020204" pitchFamily="34" charset="0"/>
                <a:cs typeface="Open Sans Extrabold" panose="020B0606030504020204" pitchFamily="34" charset="0"/>
              </a:rPr>
            </a:br>
            <a:r>
              <a:rPr lang="fr-FR" sz="2400" b="0" dirty="0">
                <a:solidFill>
                  <a:schemeClr val="tx1"/>
                </a:solidFill>
                <a:latin typeface="Open Sans"/>
                <a:ea typeface="Open Sans"/>
                <a:cs typeface="Open Sans"/>
              </a:rPr>
              <a:t>Évaluation des besoins et unité de ciblage</a:t>
            </a:r>
            <a:endParaRPr lang="fr-FR" dirty="0">
              <a:solidFill>
                <a:schemeClr val="tx1"/>
              </a:solidFill>
            </a:endParaRPr>
          </a:p>
        </p:txBody>
      </p:sp>
      <p:pic>
        <p:nvPicPr>
          <p:cNvPr id="11" name="Picture 10" descr="Logo&#10;&#10;Description automatically generated">
            <a:extLst>
              <a:ext uri="{FF2B5EF4-FFF2-40B4-BE49-F238E27FC236}">
                <a16:creationId xmlns:a16="http://schemas.microsoft.com/office/drawing/2014/main" id="{DE458A70-5F5C-4E44-BB0F-87B246B2AF8C}"/>
              </a:ext>
            </a:extLst>
          </p:cNvPr>
          <p:cNvPicPr>
            <a:picLocks noChangeAspect="1"/>
          </p:cNvPicPr>
          <p:nvPr/>
        </p:nvPicPr>
        <p:blipFill>
          <a:blip r:embed="rId4"/>
          <a:stretch>
            <a:fillRect/>
          </a:stretch>
        </p:blipFill>
        <p:spPr>
          <a:xfrm>
            <a:off x="10480232" y="3494444"/>
            <a:ext cx="991329" cy="2648265"/>
          </a:xfrm>
          <a:prstGeom prst="rect">
            <a:avLst/>
          </a:prstGeom>
        </p:spPr>
      </p:pic>
      <p:sp>
        <p:nvSpPr>
          <p:cNvPr id="12" name="Date Placeholder 4">
            <a:extLst>
              <a:ext uri="{FF2B5EF4-FFF2-40B4-BE49-F238E27FC236}">
                <a16:creationId xmlns:a16="http://schemas.microsoft.com/office/drawing/2014/main" id="{52D83F10-A12A-DC43-92D2-9708578359F6}"/>
              </a:ext>
            </a:extLst>
          </p:cNvPr>
          <p:cNvSpPr txBox="1">
            <a:spLocks/>
          </p:cNvSpPr>
          <p:nvPr/>
        </p:nvSpPr>
        <p:spPr>
          <a:xfrm>
            <a:off x="659231" y="6149794"/>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latin typeface="Open Sans" panose="020B0606030504020204" pitchFamily="34" charset="0"/>
                <a:ea typeface="Open Sans" panose="020B0606030504020204" pitchFamily="34" charset="0"/>
                <a:cs typeface="Open Sans" panose="020B0606030504020204" pitchFamily="34" charset="0"/>
              </a:rPr>
              <a:t>2023 Avril</a:t>
            </a:r>
          </a:p>
        </p:txBody>
      </p:sp>
      <p:sp>
        <p:nvSpPr>
          <p:cNvPr id="2" name="TextBox 1">
            <a:extLst>
              <a:ext uri="{FF2B5EF4-FFF2-40B4-BE49-F238E27FC236}">
                <a16:creationId xmlns:a16="http://schemas.microsoft.com/office/drawing/2014/main" id="{4E3A401C-E785-171F-1B64-03D3155EE8CE}"/>
              </a:ext>
            </a:extLst>
          </p:cNvPr>
          <p:cNvSpPr txBox="1"/>
          <p:nvPr/>
        </p:nvSpPr>
        <p:spPr>
          <a:xfrm rot="16200000">
            <a:off x="11548078" y="4195705"/>
            <a:ext cx="1057013" cy="230832"/>
          </a:xfrm>
          <a:prstGeom prst="rect">
            <a:avLst/>
          </a:prstGeom>
          <a:noFill/>
        </p:spPr>
        <p:txBody>
          <a:bodyPr wrap="square" rtlCol="0">
            <a:spAutoFit/>
          </a:bodyPr>
          <a:lstStyle/>
          <a:p>
            <a:r>
              <a:rPr lang="en-US" sz="900">
                <a:solidFill>
                  <a:srgbClr val="FFFFFE"/>
                </a:solidFill>
              </a:rPr>
              <a:t>PAM/</a:t>
            </a:r>
            <a:r>
              <a:rPr lang="en-US" sz="900" err="1">
                <a:solidFill>
                  <a:srgbClr val="FFFFFE"/>
                </a:solidFill>
              </a:rPr>
              <a:t>Badre</a:t>
            </a:r>
            <a:r>
              <a:rPr lang="en-US" sz="900">
                <a:solidFill>
                  <a:srgbClr val="FFFFFE"/>
                </a:solidFill>
              </a:rPr>
              <a:t> </a:t>
            </a:r>
            <a:r>
              <a:rPr lang="en-US" sz="900" err="1">
                <a:solidFill>
                  <a:srgbClr val="FFFFFE"/>
                </a:solidFill>
              </a:rPr>
              <a:t>Bahaji</a:t>
            </a:r>
            <a:endParaRPr lang="en-US" sz="900">
              <a:solidFill>
                <a:srgbClr val="FFFFFE"/>
              </a:solidFill>
            </a:endParaRPr>
          </a:p>
        </p:txBody>
      </p:sp>
    </p:spTree>
    <p:extLst>
      <p:ext uri="{BB962C8B-B14F-4D97-AF65-F5344CB8AC3E}">
        <p14:creationId xmlns:p14="http://schemas.microsoft.com/office/powerpoint/2010/main" val="1472955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a:buFont typeface="Wingdings" panose="05000000000000000000" pitchFamily="2" charset="2"/>
              <a:buChar char="v"/>
            </a:pPr>
            <a:r>
              <a:rPr lang="fr-FR" spc="60">
                <a:latin typeface="Open Sans"/>
                <a:ea typeface="Open Sans"/>
                <a:cs typeface="Open Sans"/>
              </a:rPr>
              <a:t>L'enquête LCS-FS mesure la façon dans laquelle les ménages ont appliqué des stratégies d'adaptation des moyens de subsistance en réponse au manque de nourriture (ou d'argent pour acheter de la nourriture) au cours des 30 derniers jours précédant l'enquête. </a:t>
            </a:r>
          </a:p>
          <a:p>
            <a:pPr>
              <a:buFont typeface="Wingdings" panose="05000000000000000000" pitchFamily="2" charset="2"/>
              <a:buChar char="v"/>
            </a:pPr>
            <a:r>
              <a:rPr lang="fr-FR" spc="60">
                <a:latin typeface="Open Sans"/>
                <a:ea typeface="Open Sans"/>
                <a:cs typeface="Open Sans"/>
              </a:rPr>
              <a:t>Il s'agit de modifications à long terme des revenus ou des modes de production alimentaire et de réponses ponctuelles telles que la vente d'actifs en raison d'un manque de nourriture.</a:t>
            </a:r>
            <a:endParaRPr lang="fr-FR" spc="60"/>
          </a:p>
          <a:p>
            <a:pPr>
              <a:buFont typeface="Wingdings" panose="05000000000000000000" pitchFamily="2" charset="2"/>
              <a:buChar char="v"/>
            </a:pPr>
            <a:r>
              <a:rPr lang="fr-FR" spc="60">
                <a:latin typeface="Open Sans"/>
                <a:ea typeface="Open Sans"/>
                <a:cs typeface="Open Sans"/>
              </a:rPr>
              <a:t>Alors que le score de consommation alimentaire (FCS) et l'indice de réduction des stratégies d'adaptation (</a:t>
            </a:r>
            <a:r>
              <a:rPr lang="fr-FR" spc="60" err="1">
                <a:latin typeface="Open Sans"/>
                <a:ea typeface="Open Sans"/>
                <a:cs typeface="Open Sans"/>
              </a:rPr>
              <a:t>rCSI</a:t>
            </a:r>
            <a:r>
              <a:rPr lang="fr-FR" spc="60">
                <a:latin typeface="Open Sans"/>
                <a:ea typeface="Open Sans"/>
                <a:cs typeface="Open Sans"/>
              </a:rPr>
              <a:t>) sont des indicateurs de la situation actuelle de la sécurité alimentaire et n'englobent que les comportements liés à l'alimentation (par exemple, la réduction du nombre/de la proportion des repas),…</a:t>
            </a:r>
          </a:p>
          <a:p>
            <a:pPr>
              <a:buFont typeface="Wingdings" panose="05000000000000000000" pitchFamily="2" charset="2"/>
              <a:buChar char="v"/>
            </a:pPr>
            <a:r>
              <a:rPr lang="fr-FR" spc="60">
                <a:latin typeface="Open Sans"/>
                <a:ea typeface="Open Sans"/>
                <a:cs typeface="Open Sans"/>
              </a:rPr>
              <a:t>le LCS-FS aide plutôt à évaluer les capacités d'adaptation et de production des ménages à plus long terme et leur impact futur sur l'accès à l'alimentation</a:t>
            </a:r>
            <a:r>
              <a:rPr lang="fr-FR" sz="2200" spc="60">
                <a:latin typeface="Open Sans"/>
                <a:ea typeface="Open Sans"/>
                <a:cs typeface="Open Sans"/>
              </a:rPr>
              <a:t>. </a:t>
            </a:r>
            <a:endParaRPr lang="fr-FR" sz="2200" spc="6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 Qu'est-ce que c'est ? </a:t>
            </a:r>
          </a:p>
        </p:txBody>
      </p:sp>
    </p:spTree>
    <p:extLst>
      <p:ext uri="{BB962C8B-B14F-4D97-AF65-F5344CB8AC3E}">
        <p14:creationId xmlns:p14="http://schemas.microsoft.com/office/powerpoint/2010/main" val="976745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7385659"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Le module LCS-FS </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555079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ts val="2700"/>
              </a:lnSpc>
              <a:buNone/>
            </a:pPr>
            <a:endParaRPr lang="fr-FR" sz="1800" spc="60"/>
          </a:p>
          <a:p>
            <a:pPr>
              <a:lnSpc>
                <a:spcPct val="90000"/>
              </a:lnSpc>
            </a:pPr>
            <a:r>
              <a:rPr lang="fr-FR" spc="60">
                <a:latin typeface="Open Sans"/>
                <a:ea typeface="Open Sans"/>
                <a:cs typeface="Open Sans"/>
              </a:rPr>
              <a:t>Notez la formulation de la question principale (sur la diapositive suivante). Il s'agit de savoir si le ménage a appliqué chaque stratégie d'adaptation des moyens de subsistance au cours des 30 derniers jours. </a:t>
            </a:r>
          </a:p>
          <a:p>
            <a:pPr>
              <a:lnSpc>
                <a:spcPct val="90000"/>
              </a:lnSpc>
            </a:pPr>
            <a:r>
              <a:rPr lang="fr-FR" spc="60">
                <a:latin typeface="Open Sans"/>
                <a:ea typeface="Open Sans"/>
                <a:cs typeface="Open Sans"/>
              </a:rPr>
              <a:t>Expliquez la raison d'être de chaque stratégie d'adaptation dans le module du questionnaire en vous référant à la </a:t>
            </a:r>
            <a:r>
              <a:rPr lang="fr-FR" b="1">
                <a:latin typeface="Open Sans"/>
                <a:ea typeface="Open Sans"/>
                <a:cs typeface="Open Sans"/>
                <a:hlinkClick r:id="rId2">
                  <a:extLst>
                    <a:ext uri="{A12FA001-AC4F-418D-AE19-62706E023703}">
                      <ahyp:hlinkClr xmlns:ahyp="http://schemas.microsoft.com/office/drawing/2018/hyperlinkcolor" val="tx"/>
                    </a:ext>
                  </a:extLst>
                </a:hlinkClick>
              </a:rPr>
              <a:t>liste des stratégies</a:t>
            </a:r>
            <a:r>
              <a:rPr lang="fr-FR" spc="60">
                <a:latin typeface="Open Sans"/>
                <a:ea typeface="Open Sans"/>
                <a:cs typeface="Open Sans"/>
              </a:rPr>
              <a:t>.</a:t>
            </a:r>
          </a:p>
          <a:p>
            <a:pPr>
              <a:lnSpc>
                <a:spcPct val="90000"/>
              </a:lnSpc>
            </a:pPr>
            <a:r>
              <a:rPr lang="fr-FR" spc="60">
                <a:latin typeface="Open Sans"/>
                <a:ea typeface="Open Sans"/>
                <a:cs typeface="Open Sans"/>
              </a:rPr>
              <a:t>Expliquez chacune des réponses et ce qu'elles signifient, tout en veillant à ce que les éventuelles questions de suivi et les éclaircissements soient compris. Il convient d'approfondir la question pendant la collecte des données afin d'obtenir les réponses les plus précises. </a:t>
            </a:r>
          </a:p>
          <a:p>
            <a:pPr>
              <a:lnSpc>
                <a:spcPct val="90000"/>
              </a:lnSpc>
            </a:pPr>
            <a:r>
              <a:rPr lang="fr-FR" spc="60">
                <a:latin typeface="Open Sans"/>
                <a:ea typeface="Open Sans"/>
                <a:cs typeface="Open Sans"/>
              </a:rPr>
              <a:t>Des sondages doivent être effectués pendant la collecte des données afin de recueillir les réponses les plus précises.</a:t>
            </a:r>
          </a:p>
          <a:p>
            <a:pPr marL="0" indent="0">
              <a:lnSpc>
                <a:spcPct val="90000"/>
              </a:lnSpc>
              <a:buNone/>
            </a:pPr>
            <a:endParaRPr lang="fr-FR" spc="6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 instructions de formation 2</a:t>
            </a:r>
          </a:p>
        </p:txBody>
      </p:sp>
    </p:spTree>
    <p:extLst>
      <p:ext uri="{BB962C8B-B14F-4D97-AF65-F5344CB8AC3E}">
        <p14:creationId xmlns:p14="http://schemas.microsoft.com/office/powerpoint/2010/main" val="771532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MODULE LCS-FS : question principale</a:t>
            </a:r>
          </a:p>
        </p:txBody>
      </p:sp>
      <p:sp>
        <p:nvSpPr>
          <p:cNvPr id="20" name="TextBox 19">
            <a:extLst>
              <a:ext uri="{FF2B5EF4-FFF2-40B4-BE49-F238E27FC236}">
                <a16:creationId xmlns:a16="http://schemas.microsoft.com/office/drawing/2014/main" id="{E6B59479-BF7E-892C-6FD0-AD26C43DC8CD}"/>
              </a:ext>
            </a:extLst>
          </p:cNvPr>
          <p:cNvSpPr txBox="1"/>
          <p:nvPr/>
        </p:nvSpPr>
        <p:spPr>
          <a:xfrm>
            <a:off x="609601" y="3103927"/>
            <a:ext cx="2714624" cy="2554545"/>
          </a:xfrm>
          <a:prstGeom prst="rect">
            <a:avLst/>
          </a:prstGeom>
          <a:noFill/>
          <a:ln w="57150">
            <a:solidFill>
              <a:schemeClr val="bg1">
                <a:lumMod val="50000"/>
              </a:schemeClr>
            </a:solidFill>
          </a:ln>
        </p:spPr>
        <p:txBody>
          <a:bodyPr wrap="square" rtlCol="0">
            <a:spAutoFit/>
          </a:bodyPr>
          <a:lstStyle/>
          <a:p>
            <a:r>
              <a:rPr lang="fr-FR" spc="60">
                <a:latin typeface="Open Sans" charset="0"/>
                <a:ea typeface="Open Sans" charset="0"/>
                <a:cs typeface="Open Sans" charset="0"/>
              </a:rPr>
              <a:t>Au cours des 30 derniers jours, un membre de votre ménage a-t-il dû [ ... ] par manque de nourriture ou d'argent pour l'acheter ?</a:t>
            </a:r>
          </a:p>
          <a:p>
            <a:endParaRPr lang="fr-FR" sz="1600"/>
          </a:p>
        </p:txBody>
      </p:sp>
      <p:graphicFrame>
        <p:nvGraphicFramePr>
          <p:cNvPr id="2" name="Table 1">
            <a:extLst>
              <a:ext uri="{FF2B5EF4-FFF2-40B4-BE49-F238E27FC236}">
                <a16:creationId xmlns:a16="http://schemas.microsoft.com/office/drawing/2014/main" id="{EF4E7B60-BC05-1F37-20C0-055B4D66BF29}"/>
              </a:ext>
            </a:extLst>
          </p:cNvPr>
          <p:cNvGraphicFramePr>
            <a:graphicFrameLocks noGrp="1"/>
          </p:cNvGraphicFramePr>
          <p:nvPr>
            <p:extLst>
              <p:ext uri="{D42A27DB-BD31-4B8C-83A1-F6EECF244321}">
                <p14:modId xmlns:p14="http://schemas.microsoft.com/office/powerpoint/2010/main" val="4061027956"/>
              </p:ext>
            </p:extLst>
          </p:nvPr>
        </p:nvGraphicFramePr>
        <p:xfrm>
          <a:off x="3632790" y="1306384"/>
          <a:ext cx="7709483" cy="5434711"/>
        </p:xfrm>
        <a:graphic>
          <a:graphicData uri="http://schemas.openxmlformats.org/drawingml/2006/table">
            <a:tbl>
              <a:tblPr/>
              <a:tblGrid>
                <a:gridCol w="2883190">
                  <a:extLst>
                    <a:ext uri="{9D8B030D-6E8A-4147-A177-3AD203B41FA5}">
                      <a16:colId xmlns:a16="http://schemas.microsoft.com/office/drawing/2014/main" val="20487821"/>
                    </a:ext>
                  </a:extLst>
                </a:gridCol>
                <a:gridCol w="2277445">
                  <a:extLst>
                    <a:ext uri="{9D8B030D-6E8A-4147-A177-3AD203B41FA5}">
                      <a16:colId xmlns:a16="http://schemas.microsoft.com/office/drawing/2014/main" val="1579870510"/>
                    </a:ext>
                  </a:extLst>
                </a:gridCol>
                <a:gridCol w="1274424">
                  <a:extLst>
                    <a:ext uri="{9D8B030D-6E8A-4147-A177-3AD203B41FA5}">
                      <a16:colId xmlns:a16="http://schemas.microsoft.com/office/drawing/2014/main" val="4194993987"/>
                    </a:ext>
                  </a:extLst>
                </a:gridCol>
                <a:gridCol w="1274424">
                  <a:extLst>
                    <a:ext uri="{9D8B030D-6E8A-4147-A177-3AD203B41FA5}">
                      <a16:colId xmlns:a16="http://schemas.microsoft.com/office/drawing/2014/main" val="758318216"/>
                    </a:ext>
                  </a:extLst>
                </a:gridCol>
              </a:tblGrid>
              <a:tr h="1544552">
                <a:tc>
                  <a:txBody>
                    <a:bodyPr/>
                    <a:lstStyle/>
                    <a:p>
                      <a:pPr marL="0" marR="0">
                        <a:lnSpc>
                          <a:spcPct val="115000"/>
                        </a:lnSpc>
                        <a:spcBef>
                          <a:spcPts val="0"/>
                        </a:spcBef>
                        <a:spcAft>
                          <a:spcPts val="0"/>
                        </a:spcAft>
                      </a:pPr>
                      <a:r>
                        <a:rPr lang="fr-FR" sz="800">
                          <a:solidFill>
                            <a:schemeClr val="accent1">
                              <a:lumMod val="50000"/>
                            </a:schemeClr>
                          </a:solidFill>
                          <a:effectLst/>
                          <a:latin typeface="Calibri"/>
                          <a:ea typeface="Calibri" panose="020F0502020204030204" pitchFamily="34" charset="0"/>
                          <a:cs typeface="Arial"/>
                        </a:rPr>
                        <a:t>Au cours des </a:t>
                      </a:r>
                      <a:r>
                        <a:rPr lang="fr-FR" sz="800" b="1">
                          <a:solidFill>
                            <a:schemeClr val="accent1">
                              <a:lumMod val="50000"/>
                            </a:schemeClr>
                          </a:solidFill>
                          <a:effectLst/>
                          <a:latin typeface="Calibri"/>
                          <a:ea typeface="Calibri" panose="020F0502020204030204" pitchFamily="34" charset="0"/>
                          <a:cs typeface="Arial"/>
                        </a:rPr>
                        <a:t>30 </a:t>
                      </a:r>
                      <a:r>
                        <a:rPr lang="fr-FR" sz="800">
                          <a:solidFill>
                            <a:schemeClr val="accent1">
                              <a:lumMod val="50000"/>
                            </a:schemeClr>
                          </a:solidFill>
                          <a:effectLst/>
                          <a:latin typeface="Calibri"/>
                          <a:ea typeface="Calibri" panose="020F0502020204030204" pitchFamily="34" charset="0"/>
                          <a:cs typeface="Arial"/>
                        </a:rPr>
                        <a:t>derniers </a:t>
                      </a:r>
                      <a:r>
                        <a:rPr lang="fr-FR" sz="800" b="1">
                          <a:solidFill>
                            <a:schemeClr val="accent1">
                              <a:lumMod val="50000"/>
                            </a:schemeClr>
                          </a:solidFill>
                          <a:effectLst/>
                          <a:latin typeface="Calibri"/>
                          <a:ea typeface="Calibri" panose="020F0502020204030204" pitchFamily="34" charset="0"/>
                          <a:cs typeface="Arial"/>
                        </a:rPr>
                        <a:t>jours</a:t>
                      </a:r>
                      <a:r>
                        <a:rPr lang="fr-FR" sz="800">
                          <a:solidFill>
                            <a:schemeClr val="accent1">
                              <a:lumMod val="50000"/>
                            </a:schemeClr>
                          </a:solidFill>
                          <a:effectLst/>
                          <a:latin typeface="Calibri"/>
                          <a:ea typeface="Calibri" panose="020F0502020204030204" pitchFamily="34" charset="0"/>
                          <a:cs typeface="Arial"/>
                        </a:rPr>
                        <a:t>, </a:t>
                      </a:r>
                      <a:r>
                        <a:rPr lang="fr-FR" sz="800">
                          <a:solidFill>
                            <a:schemeClr val="accent1">
                              <a:lumMod val="50000"/>
                            </a:schemeClr>
                          </a:solidFill>
                          <a:effectLst/>
                          <a:latin typeface="Calibri"/>
                          <a:ea typeface="Times New Roman" panose="02020603050405020304" pitchFamily="18" charset="0"/>
                          <a:cs typeface="Arial"/>
                        </a:rPr>
                        <a:t>un membre </a:t>
                      </a:r>
                      <a:r>
                        <a:rPr lang="fr-FR" sz="800" noProof="0">
                          <a:solidFill>
                            <a:schemeClr val="accent1">
                              <a:lumMod val="50000"/>
                            </a:schemeClr>
                          </a:solidFill>
                          <a:effectLst/>
                          <a:latin typeface="Calibri"/>
                          <a:ea typeface="Times New Roman" panose="02020603050405020304" pitchFamily="18" charset="0"/>
                          <a:cs typeface="Arial"/>
                        </a:rPr>
                        <a:t>de</a:t>
                      </a:r>
                      <a:r>
                        <a:rPr lang="fr-FR" sz="800">
                          <a:solidFill>
                            <a:schemeClr val="accent1">
                              <a:lumMod val="50000"/>
                            </a:schemeClr>
                          </a:solidFill>
                          <a:effectLst/>
                          <a:latin typeface="Calibri"/>
                          <a:ea typeface="Times New Roman" panose="02020603050405020304" pitchFamily="18" charset="0"/>
                          <a:cs typeface="Arial"/>
                        </a:rPr>
                        <a:t> votre ménage a-t-il dû s'adonner à l'une des activités suivantes en raison d'un </a:t>
                      </a:r>
                      <a:r>
                        <a:rPr lang="fr-FR" sz="800" b="1">
                          <a:solidFill>
                            <a:schemeClr val="accent1">
                              <a:lumMod val="50000"/>
                            </a:schemeClr>
                          </a:solidFill>
                          <a:effectLst/>
                          <a:latin typeface="Calibri"/>
                          <a:ea typeface="Times New Roman" panose="02020603050405020304" pitchFamily="18" charset="0"/>
                          <a:cs typeface="Arial"/>
                        </a:rPr>
                        <a:t>manque de nourriture ou d'argent pour l'acheter ?</a:t>
                      </a:r>
                      <a:endParaRPr lang="fr-FR" sz="11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800" noProof="0">
                          <a:solidFill>
                            <a:schemeClr val="accent1">
                              <a:lumMod val="50000"/>
                            </a:schemeClr>
                          </a:solidFill>
                          <a:effectLst/>
                          <a:latin typeface="Calibri"/>
                          <a:ea typeface="Times New Roman" panose="02020603050405020304" pitchFamily="18" charset="0"/>
                          <a:cs typeface="Arial"/>
                        </a:rPr>
                        <a:t>10 = </a:t>
                      </a:r>
                      <a:r>
                        <a:rPr lang="fr-FR" sz="800" noProof="0">
                          <a:solidFill>
                            <a:schemeClr val="accent1">
                              <a:lumMod val="50000"/>
                            </a:schemeClr>
                          </a:solidFill>
                          <a:effectLst/>
                          <a:latin typeface="Calibri"/>
                          <a:ea typeface="Calibri" panose="020F0502020204030204" pitchFamily="34" charset="0"/>
                          <a:cs typeface="Arial"/>
                        </a:rPr>
                        <a:t>Non, parce que nous n'en avions pas besoin</a:t>
                      </a:r>
                      <a:endParaRPr lang="fr-FR" sz="1100" noProof="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fr-FR" sz="800" noProof="0">
                          <a:solidFill>
                            <a:schemeClr val="accent1">
                              <a:lumMod val="50000"/>
                            </a:schemeClr>
                          </a:solidFill>
                          <a:effectLst/>
                          <a:latin typeface="Calibri"/>
                          <a:ea typeface="Times New Roman" panose="02020603050405020304" pitchFamily="18" charset="0"/>
                          <a:cs typeface="Arial"/>
                        </a:rPr>
                        <a:t>20 = </a:t>
                      </a:r>
                      <a:r>
                        <a:rPr lang="fr-FR" sz="800" noProof="0">
                          <a:solidFill>
                            <a:schemeClr val="accent1">
                              <a:lumMod val="50000"/>
                            </a:schemeClr>
                          </a:solidFill>
                          <a:effectLst/>
                          <a:latin typeface="Calibri"/>
                          <a:ea typeface="Calibri" panose="020F0502020204030204" pitchFamily="34" charset="0"/>
                          <a:cs typeface="Arial"/>
                        </a:rPr>
                        <a:t>Non, parce que nous avons déjà vendu ces actifs ou que nous avons exercé cette activité au cours des 12 derniers mois et que nous ne pouvons plus la poursuivre.</a:t>
                      </a:r>
                      <a:endParaRPr lang="fr-FR" sz="1100" noProof="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fr-FR" sz="800" noProof="0">
                          <a:solidFill>
                            <a:schemeClr val="accent1">
                              <a:lumMod val="50000"/>
                            </a:schemeClr>
                          </a:solidFill>
                          <a:effectLst/>
                          <a:latin typeface="Calibri"/>
                          <a:ea typeface="Times New Roman" panose="02020603050405020304" pitchFamily="18" charset="0"/>
                          <a:cs typeface="Arial"/>
                        </a:rPr>
                        <a:t>30= Oui</a:t>
                      </a:r>
                      <a:endParaRPr lang="fr-FR" sz="1100" noProof="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fr-FR" sz="800" noProof="0">
                          <a:solidFill>
                            <a:schemeClr val="accent1">
                              <a:lumMod val="50000"/>
                            </a:schemeClr>
                          </a:solidFill>
                          <a:effectLst/>
                          <a:latin typeface="Calibri"/>
                          <a:ea typeface="Times New Roman" panose="02020603050405020304" pitchFamily="18" charset="0"/>
                          <a:cs typeface="Arial"/>
                        </a:rPr>
                        <a:t>9999= Non applicable (n'a pas accès à cette stratégie)</a:t>
                      </a:r>
                      <a:endParaRPr lang="fr-FR" sz="1100" noProof="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fr-FR" sz="800" noProof="0">
                          <a:solidFill>
                            <a:schemeClr val="accent1">
                              <a:lumMod val="50000"/>
                            </a:schemeClr>
                          </a:solidFill>
                          <a:effectLst/>
                          <a:latin typeface="Calibri"/>
                          <a:ea typeface="Times New Roman" panose="02020603050405020304" pitchFamily="18" charset="0"/>
                          <a:cs typeface="Arial"/>
                        </a:rPr>
                        <a:t>Sévérité indicative de la stratégie</a:t>
                      </a:r>
                      <a:endParaRPr lang="fr-FR" sz="1100" noProof="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endParaRPr lang="fr-FR" sz="1100" noProof="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fr-FR" sz="800" i="1" noProof="0">
                          <a:solidFill>
                            <a:schemeClr val="accent1">
                              <a:lumMod val="50000"/>
                            </a:schemeClr>
                          </a:solidFill>
                          <a:effectLst/>
                          <a:latin typeface="Calibri"/>
                          <a:ea typeface="Times New Roman" panose="02020603050405020304" pitchFamily="18" charset="0"/>
                          <a:cs typeface="Arial"/>
                        </a:rPr>
                        <a:t>(Le bureau de pays doit attribuer la sévérité appropriée, ce qui suit n'est qu'un exemple)</a:t>
                      </a:r>
                      <a:endParaRPr lang="fr-FR" sz="1100" noProof="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r>
                        <a:rPr lang="en-GB" sz="800" i="1">
                          <a:solidFill>
                            <a:schemeClr val="accent1">
                              <a:lumMod val="50000"/>
                            </a:schemeClr>
                          </a:solidFill>
                          <a:effectLst/>
                          <a:latin typeface="Calibri"/>
                          <a:ea typeface="Calibri" panose="020F0502020204030204" pitchFamily="34" charset="0"/>
                          <a:cs typeface="Arial"/>
                        </a:rPr>
                        <a:t>Noms des variables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60000576"/>
                  </a:ext>
                </a:extLst>
              </a:tr>
              <a:tr h="273975">
                <a:tc>
                  <a:txBody>
                    <a:bodyPr/>
                    <a:lstStyle/>
                    <a:p>
                      <a:pPr marL="0" marR="0" algn="l">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1.1 </a:t>
                      </a:r>
                      <a:r>
                        <a:rPr lang="en-GB" sz="800">
                          <a:solidFill>
                            <a:schemeClr val="accent1">
                              <a:lumMod val="50000"/>
                            </a:schemeClr>
                          </a:solidFill>
                          <a:effectLst/>
                          <a:highlight>
                            <a:srgbClr val="C0C0C0"/>
                          </a:highlight>
                          <a:latin typeface="Calibri"/>
                          <a:ea typeface="Times New Roman" panose="02020603050405020304" pitchFamily="18" charset="0"/>
                          <a:cs typeface="Arial"/>
                        </a:rPr>
                        <a:t>Vente de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biens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ménagers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(radio,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meubles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télévision</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bijoux, etc.) </a:t>
                      </a:r>
                      <a:r>
                        <a:rPr lang="en-GB" sz="800" i="1" kern="1200" err="1">
                          <a:solidFill>
                            <a:schemeClr val="accent1">
                              <a:lumMod val="50000"/>
                            </a:schemeClr>
                          </a:solidFill>
                          <a:effectLst/>
                          <a:latin typeface="Calibri"/>
                          <a:ea typeface="Times New Roman" panose="02020603050405020304" pitchFamily="18" charset="0"/>
                          <a:cs typeface="Arial"/>
                        </a:rPr>
                        <a:t>en</a:t>
                      </a:r>
                      <a:r>
                        <a:rPr lang="en-GB" sz="800" i="1" kern="1200">
                          <a:solidFill>
                            <a:schemeClr val="accent1">
                              <a:lumMod val="50000"/>
                            </a:schemeClr>
                          </a:solidFill>
                          <a:effectLst/>
                          <a:latin typeface="Calibri"/>
                          <a:ea typeface="Times New Roman" panose="02020603050405020304" pitchFamily="18" charset="0"/>
                          <a:cs typeface="Arial"/>
                        </a:rPr>
                        <a:t> raison d'un manque </a:t>
                      </a:r>
                      <a:r>
                        <a:rPr lang="en-GB" sz="800" i="1">
                          <a:solidFill>
                            <a:schemeClr val="accent1">
                              <a:lumMod val="50000"/>
                            </a:schemeClr>
                          </a:solidFill>
                          <a:effectLst/>
                          <a:latin typeface="Calibri"/>
                          <a:ea typeface="Times New Roman" panose="02020603050405020304" pitchFamily="18" charset="0"/>
                          <a:cs typeface="Arial"/>
                        </a:rPr>
                        <a:t>de </a:t>
                      </a:r>
                      <a:r>
                        <a:rPr lang="en-GB" sz="800" i="1" err="1">
                          <a:solidFill>
                            <a:schemeClr val="accent1">
                              <a:lumMod val="50000"/>
                            </a:schemeClr>
                          </a:solidFill>
                          <a:effectLst/>
                          <a:latin typeface="Calibri"/>
                          <a:ea typeface="Times New Roman" panose="02020603050405020304" pitchFamily="18" charset="0"/>
                          <a:cs typeface="Arial"/>
                        </a:rPr>
                        <a:t>nourriture</a:t>
                      </a:r>
                      <a:r>
                        <a:rPr lang="en-GB" sz="800" i="1">
                          <a:solidFill>
                            <a:schemeClr val="accent1">
                              <a:lumMod val="50000"/>
                            </a:schemeClr>
                          </a:solidFill>
                          <a:effectLst/>
                          <a:latin typeface="Calibri"/>
                          <a:ea typeface="Times New Roman" panose="02020603050405020304" pitchFamily="18" charset="0"/>
                          <a:cs typeface="Arial"/>
                        </a:rPr>
                        <a:t> </a:t>
                      </a:r>
                      <a:endPar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Le stress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Lcs_stress_DomAsset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736641"/>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1.2 </a:t>
                      </a:r>
                      <a:r>
                        <a:rPr lang="fr-FR" sz="800" kern="1200">
                          <a:solidFill>
                            <a:schemeClr val="accent1">
                              <a:lumMod val="50000"/>
                            </a:schemeClr>
                          </a:solidFill>
                          <a:effectLst/>
                          <a:highlight>
                            <a:srgbClr val="C0C0C0"/>
                          </a:highlight>
                          <a:latin typeface="Calibri"/>
                          <a:ea typeface="Times New Roman" panose="02020603050405020304" pitchFamily="18" charset="0"/>
                          <a:cs typeface="Arial"/>
                        </a:rPr>
                        <a:t>Emprunter de l’argent pour couvrir les besoins alimentaires</a:t>
                      </a:r>
                      <a:endParaRPr lang="en-US" sz="800" kern="1200">
                        <a:solidFill>
                          <a:schemeClr val="accent1">
                            <a:lumMod val="50000"/>
                          </a:schemeClr>
                        </a:solidFill>
                        <a:effectLst/>
                        <a:highlight>
                          <a:srgbClr val="C0C0C0"/>
                        </a:highligh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Le stress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a:t>
                      </a:r>
                      <a:r>
                        <a:rPr lang="en-GB" sz="800" kern="12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stress_BorrowCash</a:t>
                      </a:r>
                      <a:endParaRPr lang="en-US" sz="800" kern="1200">
                        <a:solidFill>
                          <a:schemeClr val="accent1">
                            <a:lumMod val="50000"/>
                          </a:schemeClr>
                        </a:solidFill>
                        <a:effectLst/>
                        <a:highlight>
                          <a:srgbClr val="C0C0C0"/>
                        </a:highlight>
                        <a:latin typeface="Calibri" panose="020F050202020403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970834"/>
                  </a:ext>
                </a:extLst>
              </a:tr>
              <a:tr h="199299">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1,3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Dépense</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d'épargne</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i="1" kern="1200">
                          <a:solidFill>
                            <a:schemeClr val="accent1">
                              <a:lumMod val="50000"/>
                            </a:schemeClr>
                          </a:solidFill>
                          <a:effectLst/>
                          <a:latin typeface="Calibri"/>
                          <a:ea typeface="Times New Roman" panose="02020603050405020304" pitchFamily="18" charset="0"/>
                          <a:cs typeface="Arial"/>
                        </a:rPr>
                        <a:t>due à un manque de </a:t>
                      </a:r>
                      <a:r>
                        <a:rPr lang="en-GB" sz="800" i="1" kern="1200" err="1">
                          <a:solidFill>
                            <a:schemeClr val="accent1">
                              <a:lumMod val="50000"/>
                            </a:schemeClr>
                          </a:solidFill>
                          <a:effectLst/>
                          <a:latin typeface="Calibri"/>
                          <a:ea typeface="Times New Roman" panose="02020603050405020304" pitchFamily="18" charset="0"/>
                          <a:cs typeface="Arial"/>
                        </a:rPr>
                        <a:t>nourriture</a:t>
                      </a:r>
                      <a:r>
                        <a:rPr lang="en-GB" sz="800" i="1" kern="1200">
                          <a:solidFill>
                            <a:schemeClr val="accent1">
                              <a:lumMod val="50000"/>
                            </a:schemeClr>
                          </a:solidFill>
                          <a:effectLst/>
                          <a:latin typeface="Calibri"/>
                          <a:ea typeface="Times New Roman" panose="02020603050405020304" pitchFamily="18" charset="0"/>
                          <a:cs typeface="Arial"/>
                        </a:rPr>
                        <a:t> </a:t>
                      </a:r>
                      <a:endParaRPr lang="en-US" sz="800" i="1" kern="12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Le stress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Lcs_stress_Saving</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1156396"/>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1,4 </a:t>
                      </a:r>
                      <a:r>
                        <a:rPr lang="en-GB" sz="800">
                          <a:solidFill>
                            <a:schemeClr val="accent1">
                              <a:lumMod val="50000"/>
                            </a:schemeClr>
                          </a:solidFill>
                          <a:effectLst/>
                          <a:highlight>
                            <a:srgbClr val="C0C0C0"/>
                          </a:highlight>
                          <a:latin typeface="Calibri"/>
                          <a:ea typeface="Times New Roman" panose="02020603050405020304" pitchFamily="18" charset="0"/>
                          <a:cs typeface="Arial"/>
                        </a:rPr>
                        <a:t>A envoyé les membres du ménage manger ailleurs en raison d'un </a:t>
                      </a:r>
                      <a:r>
                        <a:rPr lang="en-GB" sz="800" i="1">
                          <a:solidFill>
                            <a:schemeClr val="accent1">
                              <a:lumMod val="50000"/>
                            </a:schemeClr>
                          </a:solidFill>
                          <a:effectLst/>
                          <a:latin typeface="Calibri"/>
                          <a:ea typeface="Times New Roman" panose="02020603050405020304" pitchFamily="18" charset="0"/>
                          <a:cs typeface="Arial"/>
                        </a:rPr>
                        <a:t>manque de nourriture </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Le stress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Lcs_stress_EatOut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223477"/>
                  </a:ext>
                </a:extLst>
              </a:tr>
              <a:tr h="415150">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1,5 A </a:t>
                      </a:r>
                      <a:r>
                        <a:rPr lang="en-GB" sz="800">
                          <a:solidFill>
                            <a:schemeClr val="accent1">
                              <a:lumMod val="50000"/>
                            </a:schemeClr>
                          </a:solidFill>
                          <a:effectLst/>
                          <a:highlight>
                            <a:srgbClr val="C0C0C0"/>
                          </a:highlight>
                          <a:latin typeface="Calibri"/>
                          <a:ea typeface="Times New Roman" panose="02020603050405020304" pitchFamily="18" charset="0"/>
                          <a:cs typeface="Arial"/>
                        </a:rPr>
                        <a:t>vendu des biens de production ou des moyens de transport (machine à coudre, brouette, bicyclette, voiture, etc.) </a:t>
                      </a:r>
                      <a:r>
                        <a:rPr lang="en-GB" sz="800" i="1">
                          <a:solidFill>
                            <a:schemeClr val="accent1">
                              <a:lumMod val="50000"/>
                            </a:schemeClr>
                          </a:solidFill>
                          <a:effectLst/>
                          <a:latin typeface="Calibri"/>
                          <a:ea typeface="Calibri" panose="020F0502020204030204" pitchFamily="34" charset="0"/>
                          <a:cs typeface="Arial"/>
                        </a:rPr>
                        <a:t>en raison du manque de nourriture.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Crise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Lcs_crisis_ProdAssets</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402958"/>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1,6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Réduction</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des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dépenses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de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santé</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(y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compris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les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médicaments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i="1" kern="1200" err="1">
                          <a:solidFill>
                            <a:schemeClr val="accent1">
                              <a:lumMod val="50000"/>
                            </a:schemeClr>
                          </a:solidFill>
                          <a:effectLst/>
                          <a:latin typeface="Calibri"/>
                          <a:ea typeface="Times New Roman" panose="02020603050405020304" pitchFamily="18" charset="0"/>
                          <a:cs typeface="Arial"/>
                        </a:rPr>
                        <a:t>en</a:t>
                      </a:r>
                      <a:r>
                        <a:rPr lang="en-GB" sz="800" i="1" kern="1200">
                          <a:solidFill>
                            <a:schemeClr val="accent1">
                              <a:lumMod val="50000"/>
                            </a:schemeClr>
                          </a:solidFill>
                          <a:effectLst/>
                          <a:latin typeface="Calibri"/>
                          <a:ea typeface="Times New Roman" panose="02020603050405020304" pitchFamily="18" charset="0"/>
                          <a:cs typeface="Arial"/>
                        </a:rPr>
                        <a:t> raison </a:t>
                      </a:r>
                      <a:r>
                        <a:rPr lang="en-GB" sz="800" i="1">
                          <a:solidFill>
                            <a:schemeClr val="accent1">
                              <a:lumMod val="50000"/>
                            </a:schemeClr>
                          </a:solidFill>
                          <a:effectLst/>
                          <a:latin typeface="Calibri"/>
                          <a:ea typeface="Times New Roman" panose="02020603050405020304" pitchFamily="18" charset="0"/>
                          <a:cs typeface="Arial"/>
                        </a:rPr>
                        <a:t>d'un manque de </a:t>
                      </a:r>
                      <a:r>
                        <a:rPr lang="en-GB" sz="800" i="1" err="1">
                          <a:solidFill>
                            <a:schemeClr val="accent1">
                              <a:lumMod val="50000"/>
                            </a:schemeClr>
                          </a:solidFill>
                          <a:effectLst/>
                          <a:latin typeface="Calibri"/>
                          <a:ea typeface="Times New Roman" panose="02020603050405020304" pitchFamily="18" charset="0"/>
                          <a:cs typeface="Arial"/>
                        </a:rPr>
                        <a:t>nourriture</a:t>
                      </a:r>
                      <a:r>
                        <a:rPr lang="en-GB" sz="800" i="1">
                          <a:solidFill>
                            <a:schemeClr val="accent1">
                              <a:lumMod val="50000"/>
                            </a:schemeClr>
                          </a:solidFill>
                          <a:effectLst/>
                          <a:latin typeface="Calibri"/>
                          <a:ea typeface="Times New Roman" panose="02020603050405020304" pitchFamily="18" charset="0"/>
                          <a:cs typeface="Arial"/>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Crise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Lcs_crisis_Health</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20953"/>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1,7 </a:t>
                      </a:r>
                      <a:r>
                        <a:rPr lang="en-GB" sz="800">
                          <a:solidFill>
                            <a:schemeClr val="accent1">
                              <a:lumMod val="50000"/>
                            </a:schemeClr>
                          </a:solidFill>
                          <a:effectLst/>
                          <a:highlight>
                            <a:srgbClr val="C0C0C0"/>
                          </a:highlight>
                          <a:latin typeface="Calibri"/>
                          <a:ea typeface="Calibri" panose="020F0502020204030204" pitchFamily="34" charset="0"/>
                          <a:cs typeface="Arial"/>
                        </a:rPr>
                        <a:t>Enfants </a:t>
                      </a:r>
                      <a:r>
                        <a:rPr lang="en-GB" sz="800" err="1">
                          <a:solidFill>
                            <a:schemeClr val="accent1">
                              <a:lumMod val="50000"/>
                            </a:schemeClr>
                          </a:solidFill>
                          <a:effectLst/>
                          <a:highlight>
                            <a:srgbClr val="C0C0C0"/>
                          </a:highlight>
                          <a:latin typeface="Calibri"/>
                          <a:ea typeface="Calibri" panose="020F0502020204030204" pitchFamily="34" charset="0"/>
                          <a:cs typeface="Arial"/>
                        </a:rPr>
                        <a:t>retirés</a:t>
                      </a:r>
                      <a:r>
                        <a:rPr lang="en-GB" sz="800">
                          <a:solidFill>
                            <a:schemeClr val="accent1">
                              <a:lumMod val="50000"/>
                            </a:schemeClr>
                          </a:solidFill>
                          <a:effectLst/>
                          <a:highlight>
                            <a:srgbClr val="C0C0C0"/>
                          </a:highlight>
                          <a:latin typeface="Calibri"/>
                          <a:ea typeface="Calibri" panose="020F0502020204030204" pitchFamily="34" charset="0"/>
                          <a:cs typeface="Arial"/>
                        </a:rPr>
                        <a:t> de </a:t>
                      </a:r>
                      <a:r>
                        <a:rPr lang="en-GB" sz="800" err="1">
                          <a:solidFill>
                            <a:schemeClr val="accent1">
                              <a:lumMod val="50000"/>
                            </a:schemeClr>
                          </a:solidFill>
                          <a:effectLst/>
                          <a:highlight>
                            <a:srgbClr val="C0C0C0"/>
                          </a:highlight>
                          <a:latin typeface="Calibri"/>
                          <a:ea typeface="Calibri" panose="020F0502020204030204" pitchFamily="34" charset="0"/>
                          <a:cs typeface="Arial"/>
                        </a:rPr>
                        <a:t>l'école</a:t>
                      </a:r>
                      <a:r>
                        <a:rPr lang="en-GB" sz="800">
                          <a:solidFill>
                            <a:schemeClr val="accent1">
                              <a:lumMod val="50000"/>
                            </a:schemeClr>
                          </a:solidFill>
                          <a:effectLst/>
                          <a:highlight>
                            <a:srgbClr val="C0C0C0"/>
                          </a:highlight>
                          <a:latin typeface="Calibri"/>
                          <a:ea typeface="Calibri" panose="020F0502020204030204" pitchFamily="34" charset="0"/>
                          <a:cs typeface="Arial"/>
                        </a:rPr>
                        <a:t> </a:t>
                      </a:r>
                      <a:r>
                        <a:rPr lang="en-GB" sz="800" i="1" kern="1200" err="1">
                          <a:solidFill>
                            <a:schemeClr val="accent1">
                              <a:lumMod val="50000"/>
                            </a:schemeClr>
                          </a:solidFill>
                          <a:effectLst/>
                          <a:latin typeface="Calibri"/>
                          <a:ea typeface="Calibri" panose="020F0502020204030204" pitchFamily="34" charset="0"/>
                          <a:cs typeface="Arial"/>
                        </a:rPr>
                        <a:t>en</a:t>
                      </a:r>
                      <a:r>
                        <a:rPr lang="en-GB" sz="800" i="1" kern="1200">
                          <a:solidFill>
                            <a:schemeClr val="accent1">
                              <a:lumMod val="50000"/>
                            </a:schemeClr>
                          </a:solidFill>
                          <a:effectLst/>
                          <a:latin typeface="Calibri"/>
                          <a:ea typeface="Calibri" panose="020F0502020204030204" pitchFamily="34" charset="0"/>
                          <a:cs typeface="Arial"/>
                        </a:rPr>
                        <a:t> raison d'un </a:t>
                      </a:r>
                      <a:r>
                        <a:rPr lang="en-GB" sz="800" i="1" kern="1200">
                          <a:solidFill>
                            <a:schemeClr val="accent1">
                              <a:lumMod val="50000"/>
                            </a:schemeClr>
                          </a:solidFill>
                          <a:effectLst/>
                          <a:latin typeface="Calibri"/>
                          <a:ea typeface="Times New Roman" panose="02020603050405020304" pitchFamily="18" charset="0"/>
                          <a:cs typeface="Arial"/>
                        </a:rPr>
                        <a:t>manque </a:t>
                      </a:r>
                      <a:r>
                        <a:rPr lang="en-GB" sz="800" i="1">
                          <a:solidFill>
                            <a:schemeClr val="accent1">
                              <a:lumMod val="50000"/>
                            </a:schemeClr>
                          </a:solidFill>
                          <a:effectLst/>
                          <a:latin typeface="Calibri"/>
                          <a:ea typeface="Times New Roman" panose="02020603050405020304" pitchFamily="18" charset="0"/>
                          <a:cs typeface="Arial"/>
                        </a:rPr>
                        <a:t>de </a:t>
                      </a:r>
                      <a:r>
                        <a:rPr lang="en-GB" sz="800" i="1" err="1">
                          <a:solidFill>
                            <a:schemeClr val="accent1">
                              <a:lumMod val="50000"/>
                            </a:schemeClr>
                          </a:solidFill>
                          <a:effectLst/>
                          <a:latin typeface="Calibri"/>
                          <a:ea typeface="Times New Roman" panose="02020603050405020304" pitchFamily="18" charset="0"/>
                          <a:cs typeface="Arial"/>
                        </a:rPr>
                        <a:t>nourriture</a:t>
                      </a:r>
                      <a:r>
                        <a:rPr lang="en-GB" sz="800" i="1">
                          <a:solidFill>
                            <a:schemeClr val="accent1">
                              <a:lumMod val="50000"/>
                            </a:schemeClr>
                          </a:solidFill>
                          <a:effectLst/>
                          <a:latin typeface="Calibri"/>
                          <a:ea typeface="Times New Roman" panose="02020603050405020304" pitchFamily="18" charset="0"/>
                          <a:cs typeface="Arial"/>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Crise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Lcs_crisis_OutSchool</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697943"/>
                  </a:ext>
                </a:extLst>
              </a:tr>
              <a:tr h="415150">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1,8 A </a:t>
                      </a:r>
                      <a:r>
                        <a:rPr lang="en-GB" sz="800" err="1">
                          <a:solidFill>
                            <a:schemeClr val="accent1">
                              <a:lumMod val="50000"/>
                            </a:schemeClr>
                          </a:solidFill>
                          <a:effectLst/>
                          <a:highlight>
                            <a:srgbClr val="C0C0C0"/>
                          </a:highlight>
                          <a:latin typeface="Calibri"/>
                          <a:ea typeface="Calibri" panose="020F0502020204030204" pitchFamily="34" charset="0"/>
                          <a:cs typeface="Arial"/>
                        </a:rPr>
                        <a:t>hypothéqué</a:t>
                      </a:r>
                      <a:r>
                        <a:rPr lang="en-GB" sz="800">
                          <a:solidFill>
                            <a:schemeClr val="accent1">
                              <a:lumMod val="50000"/>
                            </a:schemeClr>
                          </a:solidFill>
                          <a:effectLst/>
                          <a:highlight>
                            <a:srgbClr val="C0C0C0"/>
                          </a:highlight>
                          <a:latin typeface="Calibri"/>
                          <a:ea typeface="Calibri" panose="020F0502020204030204" pitchFamily="34" charset="0"/>
                          <a:cs typeface="Arial"/>
                        </a:rPr>
                        <a:t>/</a:t>
                      </a:r>
                      <a:r>
                        <a:rPr lang="en-GB" sz="800" err="1">
                          <a:solidFill>
                            <a:schemeClr val="accent1">
                              <a:lumMod val="50000"/>
                            </a:schemeClr>
                          </a:solidFill>
                          <a:effectLst/>
                          <a:highlight>
                            <a:srgbClr val="C0C0C0"/>
                          </a:highlight>
                          <a:latin typeface="Calibri"/>
                          <a:ea typeface="Calibri" panose="020F0502020204030204" pitchFamily="34" charset="0"/>
                          <a:cs typeface="Arial"/>
                        </a:rPr>
                        <a:t>vendu</a:t>
                      </a:r>
                      <a:r>
                        <a:rPr lang="en-GB" sz="800">
                          <a:solidFill>
                            <a:schemeClr val="accent1">
                              <a:lumMod val="50000"/>
                            </a:schemeClr>
                          </a:solidFill>
                          <a:effectLst/>
                          <a:highlight>
                            <a:srgbClr val="C0C0C0"/>
                          </a:highlight>
                          <a:latin typeface="Calibri"/>
                          <a:ea typeface="Calibri" panose="020F0502020204030204" pitchFamily="34" charset="0"/>
                          <a:cs typeface="Arial"/>
                        </a:rPr>
                        <a:t> la </a:t>
                      </a:r>
                      <a:r>
                        <a:rPr lang="en-GB" sz="800" err="1">
                          <a:solidFill>
                            <a:schemeClr val="accent1">
                              <a:lumMod val="50000"/>
                            </a:schemeClr>
                          </a:solidFill>
                          <a:effectLst/>
                          <a:highlight>
                            <a:srgbClr val="C0C0C0"/>
                          </a:highlight>
                          <a:latin typeface="Calibri"/>
                          <a:ea typeface="Calibri" panose="020F0502020204030204" pitchFamily="34" charset="0"/>
                          <a:cs typeface="Arial"/>
                        </a:rPr>
                        <a:t>maison</a:t>
                      </a:r>
                      <a:r>
                        <a:rPr lang="en-GB" sz="800">
                          <a:solidFill>
                            <a:schemeClr val="accent1">
                              <a:lumMod val="50000"/>
                            </a:schemeClr>
                          </a:solidFill>
                          <a:effectLst/>
                          <a:highlight>
                            <a:srgbClr val="C0C0C0"/>
                          </a:highlight>
                          <a:latin typeface="Calibri"/>
                          <a:ea typeface="Calibri" panose="020F0502020204030204" pitchFamily="34" charset="0"/>
                          <a:cs typeface="Arial"/>
                        </a:rPr>
                        <a:t> </a:t>
                      </a:r>
                      <a:r>
                        <a:rPr lang="en-GB" sz="800" err="1">
                          <a:solidFill>
                            <a:schemeClr val="accent1">
                              <a:lumMod val="50000"/>
                            </a:schemeClr>
                          </a:solidFill>
                          <a:effectLst/>
                          <a:highlight>
                            <a:srgbClr val="C0C0C0"/>
                          </a:highlight>
                          <a:latin typeface="Calibri"/>
                          <a:ea typeface="Calibri" panose="020F0502020204030204" pitchFamily="34" charset="0"/>
                          <a:cs typeface="Arial"/>
                        </a:rPr>
                        <a:t>où</a:t>
                      </a:r>
                      <a:r>
                        <a:rPr lang="en-GB" sz="800">
                          <a:solidFill>
                            <a:schemeClr val="accent1">
                              <a:lumMod val="50000"/>
                            </a:schemeClr>
                          </a:solidFill>
                          <a:effectLst/>
                          <a:highlight>
                            <a:srgbClr val="C0C0C0"/>
                          </a:highlight>
                          <a:latin typeface="Calibri"/>
                          <a:ea typeface="Calibri" panose="020F0502020204030204" pitchFamily="34" charset="0"/>
                          <a:cs typeface="Arial"/>
                        </a:rPr>
                        <a:t> le ménage </a:t>
                      </a:r>
                      <a:r>
                        <a:rPr lang="en-GB" sz="800" err="1">
                          <a:solidFill>
                            <a:schemeClr val="accent1">
                              <a:lumMod val="50000"/>
                            </a:schemeClr>
                          </a:solidFill>
                          <a:effectLst/>
                          <a:highlight>
                            <a:srgbClr val="C0C0C0"/>
                          </a:highlight>
                          <a:latin typeface="Calibri"/>
                          <a:ea typeface="Calibri" panose="020F0502020204030204" pitchFamily="34" charset="0"/>
                          <a:cs typeface="Arial"/>
                        </a:rPr>
                        <a:t>vivait</a:t>
                      </a:r>
                      <a:r>
                        <a:rPr lang="en-GB" sz="800">
                          <a:solidFill>
                            <a:schemeClr val="accent1">
                              <a:lumMod val="50000"/>
                            </a:schemeClr>
                          </a:solidFill>
                          <a:effectLst/>
                          <a:highlight>
                            <a:srgbClr val="C0C0C0"/>
                          </a:highlight>
                          <a:latin typeface="Calibri"/>
                          <a:ea typeface="Calibri" panose="020F0502020204030204" pitchFamily="34" charset="0"/>
                          <a:cs typeface="Arial"/>
                        </a:rPr>
                        <a:t> </a:t>
                      </a:r>
                      <a:r>
                        <a:rPr lang="en-GB" sz="800" err="1">
                          <a:solidFill>
                            <a:schemeClr val="accent1">
                              <a:lumMod val="50000"/>
                            </a:schemeClr>
                          </a:solidFill>
                          <a:effectLst/>
                          <a:highlight>
                            <a:srgbClr val="C0C0C0"/>
                          </a:highlight>
                          <a:latin typeface="Calibri"/>
                          <a:ea typeface="Calibri" panose="020F0502020204030204" pitchFamily="34" charset="0"/>
                          <a:cs typeface="Arial"/>
                        </a:rPr>
                        <a:t>en</a:t>
                      </a:r>
                      <a:r>
                        <a:rPr lang="en-GB" sz="800">
                          <a:solidFill>
                            <a:schemeClr val="accent1">
                              <a:lumMod val="50000"/>
                            </a:schemeClr>
                          </a:solidFill>
                          <a:effectLst/>
                          <a:highlight>
                            <a:srgbClr val="C0C0C0"/>
                          </a:highlight>
                          <a:latin typeface="Calibri"/>
                          <a:ea typeface="Calibri" panose="020F0502020204030204" pitchFamily="34" charset="0"/>
                          <a:cs typeface="Arial"/>
                        </a:rPr>
                        <a:t> permanence </a:t>
                      </a:r>
                      <a:r>
                        <a:rPr lang="en-GB" sz="800" err="1">
                          <a:solidFill>
                            <a:schemeClr val="accent1">
                              <a:lumMod val="50000"/>
                            </a:schemeClr>
                          </a:solidFill>
                          <a:effectLst/>
                          <a:highlight>
                            <a:srgbClr val="C0C0C0"/>
                          </a:highlight>
                          <a:latin typeface="Calibri"/>
                          <a:ea typeface="Calibri" panose="020F0502020204030204" pitchFamily="34" charset="0"/>
                          <a:cs typeface="Arial"/>
                        </a:rPr>
                        <a:t>ou</a:t>
                      </a:r>
                      <a:r>
                        <a:rPr lang="en-GB" sz="800">
                          <a:solidFill>
                            <a:schemeClr val="accent1">
                              <a:lumMod val="50000"/>
                            </a:schemeClr>
                          </a:solidFill>
                          <a:effectLst/>
                          <a:highlight>
                            <a:srgbClr val="C0C0C0"/>
                          </a:highlight>
                          <a:latin typeface="Calibri"/>
                          <a:ea typeface="Calibri" panose="020F0502020204030204" pitchFamily="34" charset="0"/>
                          <a:cs typeface="Arial"/>
                        </a:rPr>
                        <a:t> la </a:t>
                      </a:r>
                      <a:r>
                        <a:rPr lang="en-GB" sz="800" err="1">
                          <a:solidFill>
                            <a:schemeClr val="accent1">
                              <a:lumMod val="50000"/>
                            </a:schemeClr>
                          </a:solidFill>
                          <a:effectLst/>
                          <a:highlight>
                            <a:srgbClr val="C0C0C0"/>
                          </a:highlight>
                          <a:latin typeface="Calibri"/>
                          <a:ea typeface="Calibri" panose="020F0502020204030204" pitchFamily="34" charset="0"/>
                          <a:cs typeface="Arial"/>
                        </a:rPr>
                        <a:t>terre</a:t>
                      </a:r>
                      <a:r>
                        <a:rPr lang="en-GB" sz="800">
                          <a:solidFill>
                            <a:schemeClr val="accent1">
                              <a:lumMod val="50000"/>
                            </a:schemeClr>
                          </a:solidFill>
                          <a:effectLst/>
                          <a:highlight>
                            <a:srgbClr val="C0C0C0"/>
                          </a:highlight>
                          <a:latin typeface="Calibri"/>
                          <a:ea typeface="Calibri" panose="020F0502020204030204" pitchFamily="34" charset="0"/>
                          <a:cs typeface="Arial"/>
                        </a:rPr>
                        <a:t> </a:t>
                      </a:r>
                      <a:r>
                        <a:rPr lang="en-GB" sz="800" i="1" kern="1200" err="1">
                          <a:solidFill>
                            <a:schemeClr val="accent1">
                              <a:lumMod val="50000"/>
                            </a:schemeClr>
                          </a:solidFill>
                          <a:effectLst/>
                          <a:latin typeface="Calibri"/>
                          <a:ea typeface="Calibri" panose="020F0502020204030204" pitchFamily="34" charset="0"/>
                          <a:cs typeface="Arial"/>
                        </a:rPr>
                        <a:t>en</a:t>
                      </a:r>
                      <a:r>
                        <a:rPr lang="en-GB" sz="800" i="1" kern="1200">
                          <a:solidFill>
                            <a:schemeClr val="accent1">
                              <a:lumMod val="50000"/>
                            </a:schemeClr>
                          </a:solidFill>
                          <a:effectLst/>
                          <a:latin typeface="Calibri"/>
                          <a:ea typeface="Calibri" panose="020F0502020204030204" pitchFamily="34" charset="0"/>
                          <a:cs typeface="Arial"/>
                        </a:rPr>
                        <a:t> raison d'un </a:t>
                      </a:r>
                      <a:r>
                        <a:rPr lang="en-GB" sz="800" i="1" kern="1200">
                          <a:solidFill>
                            <a:schemeClr val="accent1">
                              <a:lumMod val="50000"/>
                            </a:schemeClr>
                          </a:solidFill>
                          <a:effectLst/>
                          <a:latin typeface="Calibri"/>
                          <a:ea typeface="Times New Roman" panose="02020603050405020304" pitchFamily="18" charset="0"/>
                          <a:cs typeface="Arial"/>
                        </a:rPr>
                        <a:t>manque </a:t>
                      </a:r>
                      <a:r>
                        <a:rPr lang="en-GB" sz="800" i="1">
                          <a:solidFill>
                            <a:schemeClr val="accent1">
                              <a:lumMod val="50000"/>
                            </a:schemeClr>
                          </a:solidFill>
                          <a:effectLst/>
                          <a:latin typeface="Calibri"/>
                          <a:ea typeface="Times New Roman" panose="02020603050405020304" pitchFamily="18" charset="0"/>
                          <a:cs typeface="Arial"/>
                        </a:rPr>
                        <a:t>de </a:t>
                      </a:r>
                      <a:r>
                        <a:rPr lang="en-GB" sz="800" i="1" err="1">
                          <a:solidFill>
                            <a:schemeClr val="accent1">
                              <a:lumMod val="50000"/>
                            </a:schemeClr>
                          </a:solidFill>
                          <a:effectLst/>
                          <a:latin typeface="Calibri"/>
                          <a:ea typeface="Times New Roman" panose="02020603050405020304" pitchFamily="18" charset="0"/>
                          <a:cs typeface="Arial"/>
                        </a:rPr>
                        <a:t>nourriture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Urgence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Lcs_em_ResAsset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582550"/>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1,9 </a:t>
                      </a:r>
                      <a:r>
                        <a:rPr lang="en-GB" sz="800" err="1">
                          <a:solidFill>
                            <a:schemeClr val="accent1">
                              <a:lumMod val="50000"/>
                            </a:schemeClr>
                          </a:solidFill>
                          <a:effectLst/>
                          <a:highlight>
                            <a:srgbClr val="C0C0C0"/>
                          </a:highlight>
                          <a:latin typeface="Calibri"/>
                          <a:ea typeface="Calibri" panose="020F0502020204030204" pitchFamily="34" charset="0"/>
                          <a:cs typeface="Arial"/>
                        </a:rPr>
                        <a:t>Mendier</a:t>
                      </a:r>
                      <a:r>
                        <a:rPr lang="en-GB" sz="800">
                          <a:solidFill>
                            <a:schemeClr val="accent1">
                              <a:lumMod val="50000"/>
                            </a:schemeClr>
                          </a:solidFill>
                          <a:effectLst/>
                          <a:highlight>
                            <a:srgbClr val="C0C0C0"/>
                          </a:highlight>
                          <a:latin typeface="Calibri"/>
                          <a:ea typeface="Calibri" panose="020F0502020204030204" pitchFamily="34" charset="0"/>
                          <a:cs typeface="Arial"/>
                        </a:rPr>
                        <a:t> (demander de </a:t>
                      </a:r>
                      <a:r>
                        <a:rPr lang="en-GB" sz="800" err="1">
                          <a:solidFill>
                            <a:schemeClr val="accent1">
                              <a:lumMod val="50000"/>
                            </a:schemeClr>
                          </a:solidFill>
                          <a:effectLst/>
                          <a:highlight>
                            <a:srgbClr val="C0C0C0"/>
                          </a:highlight>
                          <a:latin typeface="Calibri"/>
                          <a:ea typeface="Calibri" panose="020F0502020204030204" pitchFamily="34" charset="0"/>
                          <a:cs typeface="Arial"/>
                        </a:rPr>
                        <a:t>l'argent</a:t>
                      </a:r>
                      <a:r>
                        <a:rPr lang="en-GB" sz="800">
                          <a:solidFill>
                            <a:schemeClr val="accent1">
                              <a:lumMod val="50000"/>
                            </a:schemeClr>
                          </a:solidFill>
                          <a:effectLst/>
                          <a:highlight>
                            <a:srgbClr val="C0C0C0"/>
                          </a:highlight>
                          <a:latin typeface="Calibri"/>
                          <a:ea typeface="Calibri" panose="020F0502020204030204" pitchFamily="34" charset="0"/>
                          <a:cs typeface="Arial"/>
                        </a:rPr>
                        <a:t>/de la </a:t>
                      </a:r>
                      <a:r>
                        <a:rPr lang="en-GB" sz="800" err="1">
                          <a:solidFill>
                            <a:schemeClr val="accent1">
                              <a:lumMod val="50000"/>
                            </a:schemeClr>
                          </a:solidFill>
                          <a:effectLst/>
                          <a:highlight>
                            <a:srgbClr val="C0C0C0"/>
                          </a:highlight>
                          <a:latin typeface="Calibri"/>
                          <a:ea typeface="Calibri" panose="020F0502020204030204" pitchFamily="34" charset="0"/>
                          <a:cs typeface="Arial"/>
                        </a:rPr>
                        <a:t>nourriture</a:t>
                      </a:r>
                      <a:r>
                        <a:rPr lang="en-GB" sz="800">
                          <a:solidFill>
                            <a:schemeClr val="accent1">
                              <a:lumMod val="50000"/>
                            </a:schemeClr>
                          </a:solidFill>
                          <a:effectLst/>
                          <a:highlight>
                            <a:srgbClr val="C0C0C0"/>
                          </a:highlight>
                          <a:latin typeface="Calibri"/>
                          <a:ea typeface="Calibri" panose="020F0502020204030204" pitchFamily="34" charset="0"/>
                          <a:cs typeface="Arial"/>
                        </a:rPr>
                        <a:t> à des inconnus dans la rue) </a:t>
                      </a:r>
                      <a:r>
                        <a:rPr lang="en-GB" sz="800" err="1">
                          <a:solidFill>
                            <a:schemeClr val="accent1">
                              <a:lumMod val="50000"/>
                            </a:schemeClr>
                          </a:solidFill>
                          <a:effectLst/>
                          <a:highlight>
                            <a:srgbClr val="C0C0C0"/>
                          </a:highlight>
                          <a:latin typeface="Calibri"/>
                          <a:ea typeface="Calibri" panose="020F0502020204030204" pitchFamily="34" charset="0"/>
                          <a:cs typeface="Arial"/>
                        </a:rPr>
                        <a:t>ou</a:t>
                      </a:r>
                      <a:r>
                        <a:rPr lang="en-GB" sz="800">
                          <a:solidFill>
                            <a:schemeClr val="accent1">
                              <a:lumMod val="50000"/>
                            </a:schemeClr>
                          </a:solidFill>
                          <a:effectLst/>
                          <a:highlight>
                            <a:srgbClr val="C0C0C0"/>
                          </a:highlight>
                          <a:latin typeface="Calibri"/>
                          <a:ea typeface="Calibri" panose="020F0502020204030204" pitchFamily="34" charset="0"/>
                          <a:cs typeface="Arial"/>
                        </a:rPr>
                        <a:t> faire les </a:t>
                      </a:r>
                      <a:r>
                        <a:rPr lang="en-GB" sz="800" err="1">
                          <a:solidFill>
                            <a:schemeClr val="accent1">
                              <a:lumMod val="50000"/>
                            </a:schemeClr>
                          </a:solidFill>
                          <a:effectLst/>
                          <a:highlight>
                            <a:srgbClr val="C0C0C0"/>
                          </a:highlight>
                          <a:latin typeface="Calibri"/>
                          <a:ea typeface="Calibri" panose="020F0502020204030204" pitchFamily="34" charset="0"/>
                          <a:cs typeface="Arial"/>
                        </a:rPr>
                        <a:t>poubelles</a:t>
                      </a:r>
                      <a:r>
                        <a:rPr lang="en-GB" sz="800">
                          <a:solidFill>
                            <a:schemeClr val="accent1">
                              <a:lumMod val="50000"/>
                            </a:schemeClr>
                          </a:solidFill>
                          <a:effectLst/>
                          <a:highlight>
                            <a:srgbClr val="C0C0C0"/>
                          </a:highlight>
                          <a:latin typeface="Calibri"/>
                          <a:ea typeface="Calibri" panose="020F0502020204030204" pitchFamily="34" charset="0"/>
                          <a:cs typeface="Arial"/>
                        </a:rPr>
                        <a:t> </a:t>
                      </a:r>
                      <a:r>
                        <a:rPr lang="en-GB" sz="800" i="1" kern="1200" err="1">
                          <a:solidFill>
                            <a:schemeClr val="accent1">
                              <a:lumMod val="50000"/>
                            </a:schemeClr>
                          </a:solidFill>
                          <a:effectLst/>
                          <a:latin typeface="Calibri"/>
                          <a:ea typeface="Calibri" panose="020F0502020204030204" pitchFamily="34" charset="0"/>
                          <a:cs typeface="Arial"/>
                        </a:rPr>
                        <a:t>en</a:t>
                      </a:r>
                      <a:r>
                        <a:rPr lang="en-GB" sz="800" i="1" kern="1200">
                          <a:solidFill>
                            <a:schemeClr val="accent1">
                              <a:lumMod val="50000"/>
                            </a:schemeClr>
                          </a:solidFill>
                          <a:effectLst/>
                          <a:latin typeface="Calibri"/>
                          <a:ea typeface="Calibri" panose="020F0502020204030204" pitchFamily="34" charset="0"/>
                          <a:cs typeface="Arial"/>
                        </a:rPr>
                        <a:t> raison d'un manque de </a:t>
                      </a:r>
                      <a:r>
                        <a:rPr lang="en-GB" sz="800" i="1" kern="1200" err="1">
                          <a:solidFill>
                            <a:schemeClr val="accent1">
                              <a:lumMod val="50000"/>
                            </a:schemeClr>
                          </a:solidFill>
                          <a:effectLst/>
                          <a:latin typeface="Calibri"/>
                          <a:ea typeface="Calibri" panose="020F0502020204030204" pitchFamily="34" charset="0"/>
                          <a:cs typeface="Arial"/>
                        </a:rPr>
                        <a:t>nourriture</a:t>
                      </a:r>
                      <a:r>
                        <a:rPr lang="en-GB" sz="800" i="1" kern="1200">
                          <a:solidFill>
                            <a:schemeClr val="accent1">
                              <a:lumMod val="50000"/>
                            </a:schemeClr>
                          </a:solidFill>
                          <a:effectLst/>
                          <a:latin typeface="Calibri"/>
                          <a:ea typeface="Calibri" panose="020F0502020204030204" pitchFamily="34" charset="0"/>
                          <a:cs typeface="Arial"/>
                        </a:rPr>
                        <a:t> </a:t>
                      </a:r>
                      <a:endParaRPr lang="en-US" sz="800" i="1" kern="12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Urgence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Lcs_em_Begged</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761339"/>
                  </a:ext>
                </a:extLst>
              </a:tr>
              <a:tr h="556326">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1.10 </a:t>
                      </a:r>
                      <a:r>
                        <a:rPr lang="en-GB" sz="800">
                          <a:solidFill>
                            <a:schemeClr val="accent1">
                              <a:lumMod val="50000"/>
                            </a:schemeClr>
                          </a:solidFill>
                          <a:effectLst/>
                          <a:highlight>
                            <a:srgbClr val="C0C0C0"/>
                          </a:highlight>
                          <a:latin typeface="Calibri"/>
                          <a:ea typeface="Calibri" panose="020F0502020204030204" pitchFamily="34" charset="0"/>
                          <a:cs typeface="Arial"/>
                        </a:rPr>
                        <a:t>Se sont engagés dans des emplois ou des activités génératrices de revenus socialement dégradants, à haut risque, exploitants </a:t>
                      </a:r>
                      <a:r>
                        <a:rPr lang="en-GB" sz="800" b="0" i="0" u="none" strike="noStrike" noProof="0">
                          <a:solidFill>
                            <a:schemeClr val="accent1">
                              <a:lumMod val="50000"/>
                            </a:schemeClr>
                          </a:solidFill>
                          <a:effectLst/>
                          <a:highlight>
                            <a:srgbClr val="C0C0C0"/>
                          </a:highlight>
                          <a:latin typeface="Calibri"/>
                        </a:rPr>
                        <a:t>ou mettant leur vie en danger </a:t>
                      </a:r>
                      <a:r>
                        <a:rPr lang="en-GB" sz="800">
                          <a:solidFill>
                            <a:schemeClr val="accent1">
                              <a:lumMod val="50000"/>
                            </a:schemeClr>
                          </a:solidFill>
                          <a:effectLst/>
                          <a:highlight>
                            <a:srgbClr val="C0C0C0"/>
                          </a:highlight>
                          <a:latin typeface="Calibri"/>
                          <a:ea typeface="Calibri" panose="020F0502020204030204" pitchFamily="34" charset="0"/>
                          <a:cs typeface="Arial"/>
                        </a:rPr>
                        <a:t>(par exemple, la contrebande, le vol, l'adhésion à des groupes armés, la prostitution) </a:t>
                      </a:r>
                      <a:r>
                        <a:rPr lang="en-GB" sz="800" i="1">
                          <a:solidFill>
                            <a:schemeClr val="accent1">
                              <a:lumMod val="50000"/>
                            </a:schemeClr>
                          </a:solidFill>
                          <a:effectLst/>
                          <a:latin typeface="Calibri"/>
                          <a:ea typeface="Calibri" panose="020F0502020204030204" pitchFamily="34" charset="0"/>
                          <a:cs typeface="Arial"/>
                        </a:rPr>
                        <a:t>en raison d'un manque de nourriture.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Urgence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Lcs_em_IllegalAct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906726"/>
                  </a:ext>
                </a:extLst>
              </a:tr>
            </a:tbl>
          </a:graphicData>
        </a:graphic>
      </p:graphicFrame>
      <p:sp>
        <p:nvSpPr>
          <p:cNvPr id="3" name="TextBox 2">
            <a:extLst>
              <a:ext uri="{FF2B5EF4-FFF2-40B4-BE49-F238E27FC236}">
                <a16:creationId xmlns:a16="http://schemas.microsoft.com/office/drawing/2014/main" id="{804A0221-C7B0-AA69-2F04-B2C1CAF26497}"/>
              </a:ext>
            </a:extLst>
          </p:cNvPr>
          <p:cNvSpPr txBox="1"/>
          <p:nvPr/>
        </p:nvSpPr>
        <p:spPr>
          <a:xfrm>
            <a:off x="3638286" y="1306384"/>
            <a:ext cx="2851966" cy="1600438"/>
          </a:xfrm>
          <a:prstGeom prst="rect">
            <a:avLst/>
          </a:prstGeom>
          <a:noFill/>
          <a:ln w="57150">
            <a:solidFill>
              <a:schemeClr val="bg1">
                <a:lumMod val="50000"/>
              </a:schemeClr>
            </a:solidFill>
          </a:ln>
        </p:spPr>
        <p:txBody>
          <a:bodyPr wrap="square" rtlCol="0">
            <a:spAutoFit/>
          </a:bodyPr>
          <a:lstStyle/>
          <a:p>
            <a:endParaRPr lang="en-US" sz="1400" b="1"/>
          </a:p>
          <a:p>
            <a:endParaRPr lang="en-US" sz="1400" b="1"/>
          </a:p>
          <a:p>
            <a:endParaRPr lang="en-US" sz="1400" b="1"/>
          </a:p>
          <a:p>
            <a:endParaRPr lang="en-US" sz="1400" b="1"/>
          </a:p>
          <a:p>
            <a:endParaRPr lang="en-US" sz="1400" b="1"/>
          </a:p>
          <a:p>
            <a:endParaRPr lang="en-US" sz="1400" b="1"/>
          </a:p>
          <a:p>
            <a:endParaRPr lang="en-US" sz="1400" b="1"/>
          </a:p>
        </p:txBody>
      </p:sp>
      <p:cxnSp>
        <p:nvCxnSpPr>
          <p:cNvPr id="13" name="Straight Connector 12">
            <a:extLst>
              <a:ext uri="{FF2B5EF4-FFF2-40B4-BE49-F238E27FC236}">
                <a16:creationId xmlns:a16="http://schemas.microsoft.com/office/drawing/2014/main" id="{F8B4F8F2-F32A-FCD8-58AE-121315AA34A3}"/>
              </a:ext>
            </a:extLst>
          </p:cNvPr>
          <p:cNvCxnSpPr>
            <a:cxnSpLocks/>
          </p:cNvCxnSpPr>
          <p:nvPr/>
        </p:nvCxnSpPr>
        <p:spPr>
          <a:xfrm flipH="1">
            <a:off x="2190750" y="2162175"/>
            <a:ext cx="100965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E18DEB2A-3E5B-820B-767D-A0740266A5B5}"/>
              </a:ext>
            </a:extLst>
          </p:cNvPr>
          <p:cNvCxnSpPr/>
          <p:nvPr/>
        </p:nvCxnSpPr>
        <p:spPr>
          <a:xfrm>
            <a:off x="2190750" y="2162175"/>
            <a:ext cx="0" cy="72390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65252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4C591AC-BD13-84B7-9AD4-1AE3ECDA7FA6}"/>
              </a:ext>
            </a:extLst>
          </p:cNvPr>
          <p:cNvGraphicFramePr>
            <a:graphicFrameLocks noGrp="1"/>
          </p:cNvGraphicFramePr>
          <p:nvPr>
            <p:extLst>
              <p:ext uri="{D42A27DB-BD31-4B8C-83A1-F6EECF244321}">
                <p14:modId xmlns:p14="http://schemas.microsoft.com/office/powerpoint/2010/main" val="3861024211"/>
              </p:ext>
            </p:extLst>
          </p:nvPr>
        </p:nvGraphicFramePr>
        <p:xfrm>
          <a:off x="3632790" y="1306384"/>
          <a:ext cx="7709483" cy="5434711"/>
        </p:xfrm>
        <a:graphic>
          <a:graphicData uri="http://schemas.openxmlformats.org/drawingml/2006/table">
            <a:tbl>
              <a:tblPr/>
              <a:tblGrid>
                <a:gridCol w="2883190">
                  <a:extLst>
                    <a:ext uri="{9D8B030D-6E8A-4147-A177-3AD203B41FA5}">
                      <a16:colId xmlns:a16="http://schemas.microsoft.com/office/drawing/2014/main" val="20487821"/>
                    </a:ext>
                  </a:extLst>
                </a:gridCol>
                <a:gridCol w="2277445">
                  <a:extLst>
                    <a:ext uri="{9D8B030D-6E8A-4147-A177-3AD203B41FA5}">
                      <a16:colId xmlns:a16="http://schemas.microsoft.com/office/drawing/2014/main" val="1579870510"/>
                    </a:ext>
                  </a:extLst>
                </a:gridCol>
                <a:gridCol w="1274424">
                  <a:extLst>
                    <a:ext uri="{9D8B030D-6E8A-4147-A177-3AD203B41FA5}">
                      <a16:colId xmlns:a16="http://schemas.microsoft.com/office/drawing/2014/main" val="4194993987"/>
                    </a:ext>
                  </a:extLst>
                </a:gridCol>
                <a:gridCol w="1274424">
                  <a:extLst>
                    <a:ext uri="{9D8B030D-6E8A-4147-A177-3AD203B41FA5}">
                      <a16:colId xmlns:a16="http://schemas.microsoft.com/office/drawing/2014/main" val="758318216"/>
                    </a:ext>
                  </a:extLst>
                </a:gridCol>
              </a:tblGrid>
              <a:tr h="1544552">
                <a:tc>
                  <a:txBody>
                    <a:bodyPr/>
                    <a:lstStyle/>
                    <a:p>
                      <a:pPr marL="0" marR="0">
                        <a:lnSpc>
                          <a:spcPct val="115000"/>
                        </a:lnSpc>
                        <a:spcBef>
                          <a:spcPts val="0"/>
                        </a:spcBef>
                        <a:spcAft>
                          <a:spcPts val="0"/>
                        </a:spcAft>
                      </a:pPr>
                      <a:r>
                        <a:rPr lang="fr-FR" sz="800">
                          <a:solidFill>
                            <a:schemeClr val="accent1">
                              <a:lumMod val="50000"/>
                            </a:schemeClr>
                          </a:solidFill>
                          <a:effectLst/>
                          <a:latin typeface="Calibri"/>
                          <a:ea typeface="Calibri" panose="020F0502020204030204" pitchFamily="34" charset="0"/>
                          <a:cs typeface="Arial"/>
                        </a:rPr>
                        <a:t>Au cours des </a:t>
                      </a:r>
                      <a:r>
                        <a:rPr lang="fr-FR" sz="800" b="1">
                          <a:solidFill>
                            <a:schemeClr val="accent1">
                              <a:lumMod val="50000"/>
                            </a:schemeClr>
                          </a:solidFill>
                          <a:effectLst/>
                          <a:latin typeface="Calibri"/>
                          <a:ea typeface="Calibri" panose="020F0502020204030204" pitchFamily="34" charset="0"/>
                          <a:cs typeface="Arial"/>
                        </a:rPr>
                        <a:t>30 </a:t>
                      </a:r>
                      <a:r>
                        <a:rPr lang="fr-FR" sz="800">
                          <a:solidFill>
                            <a:schemeClr val="accent1">
                              <a:lumMod val="50000"/>
                            </a:schemeClr>
                          </a:solidFill>
                          <a:effectLst/>
                          <a:latin typeface="Calibri"/>
                          <a:ea typeface="Calibri" panose="020F0502020204030204" pitchFamily="34" charset="0"/>
                          <a:cs typeface="Arial"/>
                        </a:rPr>
                        <a:t>derniers </a:t>
                      </a:r>
                      <a:r>
                        <a:rPr lang="fr-FR" sz="800" b="1">
                          <a:solidFill>
                            <a:schemeClr val="accent1">
                              <a:lumMod val="50000"/>
                            </a:schemeClr>
                          </a:solidFill>
                          <a:effectLst/>
                          <a:latin typeface="Calibri"/>
                          <a:ea typeface="Calibri" panose="020F0502020204030204" pitchFamily="34" charset="0"/>
                          <a:cs typeface="Arial"/>
                        </a:rPr>
                        <a:t>jours</a:t>
                      </a:r>
                      <a:r>
                        <a:rPr lang="fr-FR" sz="800">
                          <a:solidFill>
                            <a:schemeClr val="accent1">
                              <a:lumMod val="50000"/>
                            </a:schemeClr>
                          </a:solidFill>
                          <a:effectLst/>
                          <a:latin typeface="Calibri"/>
                          <a:ea typeface="Calibri" panose="020F0502020204030204" pitchFamily="34" charset="0"/>
                          <a:cs typeface="Arial"/>
                        </a:rPr>
                        <a:t>, </a:t>
                      </a:r>
                      <a:r>
                        <a:rPr lang="fr-FR" sz="800">
                          <a:solidFill>
                            <a:schemeClr val="accent1">
                              <a:lumMod val="50000"/>
                            </a:schemeClr>
                          </a:solidFill>
                          <a:effectLst/>
                          <a:latin typeface="Calibri"/>
                          <a:ea typeface="Times New Roman" panose="02020603050405020304" pitchFamily="18" charset="0"/>
                          <a:cs typeface="Arial"/>
                        </a:rPr>
                        <a:t>un membre </a:t>
                      </a:r>
                      <a:r>
                        <a:rPr lang="fr-FR" sz="800" noProof="0">
                          <a:solidFill>
                            <a:schemeClr val="accent1">
                              <a:lumMod val="50000"/>
                            </a:schemeClr>
                          </a:solidFill>
                          <a:effectLst/>
                          <a:latin typeface="Calibri"/>
                          <a:ea typeface="Times New Roman" panose="02020603050405020304" pitchFamily="18" charset="0"/>
                          <a:cs typeface="Arial"/>
                        </a:rPr>
                        <a:t>de</a:t>
                      </a:r>
                      <a:r>
                        <a:rPr lang="fr-FR" sz="800">
                          <a:solidFill>
                            <a:schemeClr val="accent1">
                              <a:lumMod val="50000"/>
                            </a:schemeClr>
                          </a:solidFill>
                          <a:effectLst/>
                          <a:latin typeface="Calibri"/>
                          <a:ea typeface="Times New Roman" panose="02020603050405020304" pitchFamily="18" charset="0"/>
                          <a:cs typeface="Arial"/>
                        </a:rPr>
                        <a:t> votre ménage a-t-il dû s'adonner à l'une des activités suivantes en raison d'un </a:t>
                      </a:r>
                      <a:r>
                        <a:rPr lang="fr-FR" sz="800" b="1">
                          <a:solidFill>
                            <a:schemeClr val="accent1">
                              <a:lumMod val="50000"/>
                            </a:schemeClr>
                          </a:solidFill>
                          <a:effectLst/>
                          <a:latin typeface="Calibri"/>
                          <a:ea typeface="Times New Roman" panose="02020603050405020304" pitchFamily="18" charset="0"/>
                          <a:cs typeface="Arial"/>
                        </a:rPr>
                        <a:t>manque de nourriture ou d'argent pour l'acheter ?</a:t>
                      </a:r>
                      <a:endParaRPr lang="fr-FR" sz="11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800" noProof="0">
                          <a:solidFill>
                            <a:schemeClr val="accent1">
                              <a:lumMod val="50000"/>
                            </a:schemeClr>
                          </a:solidFill>
                          <a:effectLst/>
                          <a:latin typeface="Calibri"/>
                          <a:ea typeface="Times New Roman" panose="02020603050405020304" pitchFamily="18" charset="0"/>
                          <a:cs typeface="Arial"/>
                        </a:rPr>
                        <a:t>10 = </a:t>
                      </a:r>
                      <a:r>
                        <a:rPr lang="fr-FR" sz="800" noProof="0">
                          <a:solidFill>
                            <a:schemeClr val="accent1">
                              <a:lumMod val="50000"/>
                            </a:schemeClr>
                          </a:solidFill>
                          <a:effectLst/>
                          <a:latin typeface="Calibri"/>
                          <a:ea typeface="Calibri" panose="020F0502020204030204" pitchFamily="34" charset="0"/>
                          <a:cs typeface="Arial"/>
                        </a:rPr>
                        <a:t>Non, parce que nous n'en avions pas besoin</a:t>
                      </a:r>
                      <a:endParaRPr lang="fr-FR" sz="1100" noProof="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fr-FR" sz="800" noProof="0">
                          <a:solidFill>
                            <a:schemeClr val="accent1">
                              <a:lumMod val="50000"/>
                            </a:schemeClr>
                          </a:solidFill>
                          <a:effectLst/>
                          <a:latin typeface="Calibri"/>
                          <a:ea typeface="Times New Roman" panose="02020603050405020304" pitchFamily="18" charset="0"/>
                          <a:cs typeface="Arial"/>
                        </a:rPr>
                        <a:t>20 = </a:t>
                      </a:r>
                      <a:r>
                        <a:rPr lang="fr-FR" sz="800" noProof="0">
                          <a:solidFill>
                            <a:schemeClr val="accent1">
                              <a:lumMod val="50000"/>
                            </a:schemeClr>
                          </a:solidFill>
                          <a:effectLst/>
                          <a:latin typeface="Calibri"/>
                          <a:ea typeface="Calibri" panose="020F0502020204030204" pitchFamily="34" charset="0"/>
                          <a:cs typeface="Arial"/>
                        </a:rPr>
                        <a:t>Non, parce que nous avons déjà vendu ces actifs ou que nous avons exercé cette activité au cours des 12 derniers mois et que nous ne pouvons plus la poursuivre.</a:t>
                      </a:r>
                      <a:endParaRPr lang="fr-FR" sz="1100" noProof="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fr-FR" sz="800" noProof="0">
                          <a:solidFill>
                            <a:schemeClr val="accent1">
                              <a:lumMod val="50000"/>
                            </a:schemeClr>
                          </a:solidFill>
                          <a:effectLst/>
                          <a:latin typeface="Calibri"/>
                          <a:ea typeface="Times New Roman" panose="02020603050405020304" pitchFamily="18" charset="0"/>
                          <a:cs typeface="Arial"/>
                        </a:rPr>
                        <a:t>30= Oui</a:t>
                      </a:r>
                      <a:endParaRPr lang="fr-FR" sz="1100" noProof="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fr-FR" sz="800" noProof="0">
                          <a:solidFill>
                            <a:schemeClr val="accent1">
                              <a:lumMod val="50000"/>
                            </a:schemeClr>
                          </a:solidFill>
                          <a:effectLst/>
                          <a:latin typeface="Calibri"/>
                          <a:ea typeface="Times New Roman" panose="02020603050405020304" pitchFamily="18" charset="0"/>
                          <a:cs typeface="Arial"/>
                        </a:rPr>
                        <a:t>9999= Non applicable (n'a pas accès à cette stratégie)</a:t>
                      </a:r>
                      <a:endParaRPr lang="fr-FR" sz="1100" noProof="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fr-FR" sz="800" noProof="0">
                          <a:solidFill>
                            <a:schemeClr val="accent1">
                              <a:lumMod val="50000"/>
                            </a:schemeClr>
                          </a:solidFill>
                          <a:effectLst/>
                          <a:latin typeface="Calibri"/>
                          <a:ea typeface="Times New Roman" panose="02020603050405020304" pitchFamily="18" charset="0"/>
                          <a:cs typeface="Arial"/>
                        </a:rPr>
                        <a:t>Sévérité indicative de la stratégie</a:t>
                      </a:r>
                      <a:endParaRPr lang="fr-FR" sz="1100" noProof="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endParaRPr lang="fr-FR" sz="1100" noProof="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fr-FR" sz="800" i="1" noProof="0">
                          <a:solidFill>
                            <a:schemeClr val="accent1">
                              <a:lumMod val="50000"/>
                            </a:schemeClr>
                          </a:solidFill>
                          <a:effectLst/>
                          <a:latin typeface="Calibri"/>
                          <a:ea typeface="Times New Roman" panose="02020603050405020304" pitchFamily="18" charset="0"/>
                          <a:cs typeface="Arial"/>
                        </a:rPr>
                        <a:t>(Le bureau de pays doit attribuer la sévérité appropriée, ce qui suit n'est qu'un exemple)</a:t>
                      </a:r>
                      <a:endParaRPr lang="fr-FR" sz="1100" noProof="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r>
                        <a:rPr lang="en-GB" sz="800" i="1">
                          <a:solidFill>
                            <a:schemeClr val="accent1">
                              <a:lumMod val="50000"/>
                            </a:schemeClr>
                          </a:solidFill>
                          <a:effectLst/>
                          <a:latin typeface="Calibri"/>
                          <a:ea typeface="Calibri" panose="020F0502020204030204" pitchFamily="34" charset="0"/>
                          <a:cs typeface="Arial"/>
                        </a:rPr>
                        <a:t>Noms des variables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60000576"/>
                  </a:ext>
                </a:extLst>
              </a:tr>
              <a:tr h="273975">
                <a:tc>
                  <a:txBody>
                    <a:bodyPr/>
                    <a:lstStyle/>
                    <a:p>
                      <a:pPr marL="0" marR="0" algn="l">
                        <a:lnSpc>
                          <a:spcPct val="100000"/>
                        </a:lnSpc>
                        <a:spcBef>
                          <a:spcPts val="0"/>
                        </a:spcBef>
                        <a:spcAft>
                          <a:spcPts val="0"/>
                        </a:spcAft>
                      </a:pPr>
                      <a:r>
                        <a:rPr lang="fr-FR" sz="800">
                          <a:solidFill>
                            <a:schemeClr val="accent1">
                              <a:lumMod val="50000"/>
                            </a:schemeClr>
                          </a:solidFill>
                          <a:effectLst/>
                          <a:latin typeface="Calibri"/>
                          <a:ea typeface="Times New Roman" panose="02020603050405020304" pitchFamily="18" charset="0"/>
                          <a:cs typeface="Arial"/>
                        </a:rPr>
                        <a:t>1.1 </a:t>
                      </a:r>
                      <a:r>
                        <a:rPr lang="fr-FR" sz="800">
                          <a:solidFill>
                            <a:schemeClr val="accent1">
                              <a:lumMod val="50000"/>
                            </a:schemeClr>
                          </a:solidFill>
                          <a:effectLst/>
                          <a:highlight>
                            <a:srgbClr val="C0C0C0"/>
                          </a:highlight>
                          <a:latin typeface="Calibri"/>
                          <a:ea typeface="Times New Roman" panose="02020603050405020304" pitchFamily="18" charset="0"/>
                          <a:cs typeface="Arial"/>
                        </a:rPr>
                        <a:t>Vente de biens ménagers (radio, meubles, télévision, bijoux, etc.) </a:t>
                      </a:r>
                      <a:r>
                        <a:rPr lang="fr-FR" sz="800" i="1" kern="1200">
                          <a:solidFill>
                            <a:schemeClr val="accent1">
                              <a:lumMod val="50000"/>
                            </a:schemeClr>
                          </a:solidFill>
                          <a:effectLst/>
                          <a:latin typeface="Calibri"/>
                          <a:ea typeface="Times New Roman" panose="02020603050405020304" pitchFamily="18" charset="0"/>
                          <a:cs typeface="Arial"/>
                        </a:rPr>
                        <a:t>en raison d'un manque </a:t>
                      </a:r>
                      <a:r>
                        <a:rPr lang="fr-FR" sz="800" i="1">
                          <a:solidFill>
                            <a:schemeClr val="accent1">
                              <a:lumMod val="50000"/>
                            </a:schemeClr>
                          </a:solidFill>
                          <a:effectLst/>
                          <a:latin typeface="Calibri"/>
                          <a:ea typeface="Times New Roman" panose="02020603050405020304" pitchFamily="18" charset="0"/>
                          <a:cs typeface="Arial"/>
                        </a:rPr>
                        <a:t>de nourriture </a:t>
                      </a:r>
                      <a:endParaRPr lang="fr-FR"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Le stress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Lcs_stress_DomAsset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736641"/>
                  </a:ext>
                </a:extLst>
              </a:tr>
              <a:tr h="273975">
                <a:tc>
                  <a:txBody>
                    <a:bodyPr/>
                    <a:lstStyle/>
                    <a:p>
                      <a:pPr marL="0" marR="0">
                        <a:lnSpc>
                          <a:spcPct val="100000"/>
                        </a:lnSpc>
                        <a:spcBef>
                          <a:spcPts val="0"/>
                        </a:spcBef>
                        <a:spcAft>
                          <a:spcPts val="0"/>
                        </a:spcAft>
                      </a:pPr>
                      <a:r>
                        <a:rPr lang="fr-FR" sz="800">
                          <a:solidFill>
                            <a:schemeClr val="accent1">
                              <a:lumMod val="50000"/>
                            </a:schemeClr>
                          </a:solidFill>
                          <a:effectLst/>
                          <a:latin typeface="Calibri"/>
                          <a:ea typeface="Times New Roman" panose="02020603050405020304" pitchFamily="18" charset="0"/>
                          <a:cs typeface="Arial"/>
                        </a:rPr>
                        <a:t>1.2 </a:t>
                      </a:r>
                      <a:r>
                        <a:rPr lang="fr-FR" sz="800" kern="1200">
                          <a:solidFill>
                            <a:schemeClr val="accent1">
                              <a:lumMod val="50000"/>
                            </a:schemeClr>
                          </a:solidFill>
                          <a:effectLst/>
                          <a:highlight>
                            <a:srgbClr val="C0C0C0"/>
                          </a:highlight>
                          <a:latin typeface="Calibri"/>
                          <a:ea typeface="Times New Roman" panose="02020603050405020304" pitchFamily="18" charset="0"/>
                          <a:cs typeface="Arial"/>
                        </a:rPr>
                        <a:t>Emprunter de l’argent pour couvrir les besoins alimentaires</a:t>
                      </a:r>
                      <a:endParaRPr lang="fr-FR" sz="800" kern="1200">
                        <a:solidFill>
                          <a:schemeClr val="accent1">
                            <a:lumMod val="50000"/>
                          </a:schemeClr>
                        </a:solidFill>
                        <a:effectLst/>
                        <a:highlight>
                          <a:srgbClr val="C0C0C0"/>
                        </a:highligh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Le stress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a:t>
                      </a:r>
                      <a:r>
                        <a:rPr lang="en-GB" sz="800" kern="12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stress_BorrowCash</a:t>
                      </a:r>
                      <a:endParaRPr lang="en-US" sz="800" kern="1200">
                        <a:solidFill>
                          <a:schemeClr val="accent1">
                            <a:lumMod val="50000"/>
                          </a:schemeClr>
                        </a:solidFill>
                        <a:effectLst/>
                        <a:highlight>
                          <a:srgbClr val="C0C0C0"/>
                        </a:highlight>
                        <a:latin typeface="Calibri" panose="020F050202020403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970834"/>
                  </a:ext>
                </a:extLst>
              </a:tr>
              <a:tr h="199299">
                <a:tc>
                  <a:txBody>
                    <a:bodyPr/>
                    <a:lstStyle/>
                    <a:p>
                      <a:pPr marL="0" marR="0">
                        <a:lnSpc>
                          <a:spcPct val="100000"/>
                        </a:lnSpc>
                        <a:spcBef>
                          <a:spcPts val="0"/>
                        </a:spcBef>
                        <a:spcAft>
                          <a:spcPts val="0"/>
                        </a:spcAft>
                      </a:pPr>
                      <a:r>
                        <a:rPr lang="fr-FR" sz="800">
                          <a:solidFill>
                            <a:schemeClr val="accent1">
                              <a:lumMod val="50000"/>
                            </a:schemeClr>
                          </a:solidFill>
                          <a:effectLst/>
                          <a:latin typeface="Calibri"/>
                          <a:ea typeface="Times New Roman" panose="02020603050405020304" pitchFamily="18" charset="0"/>
                          <a:cs typeface="Arial"/>
                        </a:rPr>
                        <a:t>1,3 </a:t>
                      </a:r>
                      <a:r>
                        <a:rPr lang="fr-FR" sz="800">
                          <a:solidFill>
                            <a:schemeClr val="accent1">
                              <a:lumMod val="50000"/>
                            </a:schemeClr>
                          </a:solidFill>
                          <a:effectLst/>
                          <a:highlight>
                            <a:srgbClr val="C0C0C0"/>
                          </a:highlight>
                          <a:latin typeface="Calibri"/>
                          <a:ea typeface="Times New Roman" panose="02020603050405020304" pitchFamily="18" charset="0"/>
                          <a:cs typeface="Arial"/>
                        </a:rPr>
                        <a:t>Dépense d'épargne </a:t>
                      </a:r>
                      <a:r>
                        <a:rPr lang="fr-FR" sz="800" i="1" kern="1200">
                          <a:solidFill>
                            <a:schemeClr val="accent1">
                              <a:lumMod val="50000"/>
                            </a:schemeClr>
                          </a:solidFill>
                          <a:effectLst/>
                          <a:latin typeface="Calibri"/>
                          <a:ea typeface="Times New Roman" panose="02020603050405020304" pitchFamily="18" charset="0"/>
                          <a:cs typeface="Arial"/>
                        </a:rPr>
                        <a:t>due à un manque de nourriture </a:t>
                      </a:r>
                      <a:endParaRPr lang="fr-FR" sz="800" i="1" kern="12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Le stress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Lcs_stress_Saving</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1156396"/>
                  </a:ext>
                </a:extLst>
              </a:tr>
              <a:tr h="273975">
                <a:tc>
                  <a:txBody>
                    <a:bodyPr/>
                    <a:lstStyle/>
                    <a:p>
                      <a:pPr marL="0" marR="0">
                        <a:lnSpc>
                          <a:spcPct val="100000"/>
                        </a:lnSpc>
                        <a:spcBef>
                          <a:spcPts val="0"/>
                        </a:spcBef>
                        <a:spcAft>
                          <a:spcPts val="0"/>
                        </a:spcAft>
                      </a:pPr>
                      <a:r>
                        <a:rPr lang="fr-FR" sz="800">
                          <a:solidFill>
                            <a:schemeClr val="accent1">
                              <a:lumMod val="50000"/>
                            </a:schemeClr>
                          </a:solidFill>
                          <a:effectLst/>
                          <a:latin typeface="Calibri"/>
                          <a:ea typeface="Times New Roman" panose="02020603050405020304" pitchFamily="18" charset="0"/>
                          <a:cs typeface="Arial"/>
                        </a:rPr>
                        <a:t>1,4 </a:t>
                      </a:r>
                      <a:r>
                        <a:rPr lang="fr-FR" sz="800">
                          <a:solidFill>
                            <a:schemeClr val="accent1">
                              <a:lumMod val="50000"/>
                            </a:schemeClr>
                          </a:solidFill>
                          <a:effectLst/>
                          <a:highlight>
                            <a:srgbClr val="C0C0C0"/>
                          </a:highlight>
                          <a:latin typeface="Calibri"/>
                          <a:ea typeface="Times New Roman" panose="02020603050405020304" pitchFamily="18" charset="0"/>
                          <a:cs typeface="Arial"/>
                        </a:rPr>
                        <a:t>A envoyé les membres du ménage manger ailleurs en raison d'un </a:t>
                      </a:r>
                      <a:r>
                        <a:rPr lang="fr-FR" sz="800" i="1">
                          <a:solidFill>
                            <a:schemeClr val="accent1">
                              <a:lumMod val="50000"/>
                            </a:schemeClr>
                          </a:solidFill>
                          <a:effectLst/>
                          <a:latin typeface="Calibri"/>
                          <a:ea typeface="Times New Roman" panose="02020603050405020304" pitchFamily="18" charset="0"/>
                          <a:cs typeface="Arial"/>
                        </a:rPr>
                        <a:t>manque de nourriture </a:t>
                      </a:r>
                      <a:endParaRPr lang="fr-FR" sz="11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Le stress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Lcs_stress_EatOut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223477"/>
                  </a:ext>
                </a:extLst>
              </a:tr>
              <a:tr h="415150">
                <a:tc>
                  <a:txBody>
                    <a:bodyPr/>
                    <a:lstStyle/>
                    <a:p>
                      <a:pPr marL="0" marR="0">
                        <a:lnSpc>
                          <a:spcPct val="100000"/>
                        </a:lnSpc>
                        <a:spcBef>
                          <a:spcPts val="0"/>
                        </a:spcBef>
                        <a:spcAft>
                          <a:spcPts val="0"/>
                        </a:spcAft>
                      </a:pPr>
                      <a:r>
                        <a:rPr lang="fr-FR" sz="800">
                          <a:solidFill>
                            <a:schemeClr val="accent1">
                              <a:lumMod val="50000"/>
                            </a:schemeClr>
                          </a:solidFill>
                          <a:effectLst/>
                          <a:latin typeface="Calibri"/>
                          <a:ea typeface="Times New Roman" panose="02020603050405020304" pitchFamily="18" charset="0"/>
                          <a:cs typeface="Arial"/>
                        </a:rPr>
                        <a:t>1,5 A </a:t>
                      </a:r>
                      <a:r>
                        <a:rPr lang="fr-FR" sz="800">
                          <a:solidFill>
                            <a:schemeClr val="accent1">
                              <a:lumMod val="50000"/>
                            </a:schemeClr>
                          </a:solidFill>
                          <a:effectLst/>
                          <a:highlight>
                            <a:srgbClr val="C0C0C0"/>
                          </a:highlight>
                          <a:latin typeface="Calibri"/>
                          <a:ea typeface="Times New Roman" panose="02020603050405020304" pitchFamily="18" charset="0"/>
                          <a:cs typeface="Arial"/>
                        </a:rPr>
                        <a:t>vendu des biens de production ou des moyens de transport (machine à coudre, brouette, bicyclette, voiture, etc.) </a:t>
                      </a:r>
                      <a:r>
                        <a:rPr lang="fr-FR" sz="800" i="1">
                          <a:solidFill>
                            <a:schemeClr val="accent1">
                              <a:lumMod val="50000"/>
                            </a:schemeClr>
                          </a:solidFill>
                          <a:effectLst/>
                          <a:latin typeface="Calibri"/>
                          <a:ea typeface="Calibri" panose="020F0502020204030204" pitchFamily="34" charset="0"/>
                          <a:cs typeface="Arial"/>
                        </a:rPr>
                        <a:t>en raison du manque de nourriture. </a:t>
                      </a:r>
                      <a:endParaRPr lang="fr-FR"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Crise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Lcs_crisis_ProdAssets</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402958"/>
                  </a:ext>
                </a:extLst>
              </a:tr>
              <a:tr h="273975">
                <a:tc>
                  <a:txBody>
                    <a:bodyPr/>
                    <a:lstStyle/>
                    <a:p>
                      <a:pPr marL="0" marR="0">
                        <a:lnSpc>
                          <a:spcPct val="100000"/>
                        </a:lnSpc>
                        <a:spcBef>
                          <a:spcPts val="0"/>
                        </a:spcBef>
                        <a:spcAft>
                          <a:spcPts val="0"/>
                        </a:spcAft>
                      </a:pPr>
                      <a:r>
                        <a:rPr lang="fr-FR" sz="800">
                          <a:solidFill>
                            <a:schemeClr val="accent1">
                              <a:lumMod val="50000"/>
                            </a:schemeClr>
                          </a:solidFill>
                          <a:effectLst/>
                          <a:latin typeface="Calibri"/>
                          <a:ea typeface="Times New Roman" panose="02020603050405020304" pitchFamily="18" charset="0"/>
                          <a:cs typeface="Arial"/>
                        </a:rPr>
                        <a:t>1,6 </a:t>
                      </a:r>
                      <a:r>
                        <a:rPr lang="fr-FR" sz="800">
                          <a:solidFill>
                            <a:schemeClr val="accent1">
                              <a:lumMod val="50000"/>
                            </a:schemeClr>
                          </a:solidFill>
                          <a:effectLst/>
                          <a:highlight>
                            <a:srgbClr val="C0C0C0"/>
                          </a:highlight>
                          <a:latin typeface="Calibri"/>
                          <a:ea typeface="Times New Roman" panose="02020603050405020304" pitchFamily="18" charset="0"/>
                          <a:cs typeface="Arial"/>
                        </a:rPr>
                        <a:t>Réduction des dépenses de santé (y compris les médicaments) </a:t>
                      </a:r>
                      <a:r>
                        <a:rPr lang="fr-FR" sz="800" i="1" kern="1200">
                          <a:solidFill>
                            <a:schemeClr val="accent1">
                              <a:lumMod val="50000"/>
                            </a:schemeClr>
                          </a:solidFill>
                          <a:effectLst/>
                          <a:latin typeface="Calibri"/>
                          <a:ea typeface="Times New Roman" panose="02020603050405020304" pitchFamily="18" charset="0"/>
                          <a:cs typeface="Arial"/>
                        </a:rPr>
                        <a:t>en raison </a:t>
                      </a:r>
                      <a:r>
                        <a:rPr lang="fr-FR" sz="800" i="1">
                          <a:solidFill>
                            <a:schemeClr val="accent1">
                              <a:lumMod val="50000"/>
                            </a:schemeClr>
                          </a:solidFill>
                          <a:effectLst/>
                          <a:latin typeface="Calibri"/>
                          <a:ea typeface="Times New Roman" panose="02020603050405020304" pitchFamily="18" charset="0"/>
                          <a:cs typeface="Arial"/>
                        </a:rPr>
                        <a:t>d'un manque de nourriture </a:t>
                      </a:r>
                      <a:endParaRPr lang="fr-FR"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Crise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Lcs_crisis_Health</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20953"/>
                  </a:ext>
                </a:extLst>
              </a:tr>
              <a:tr h="273975">
                <a:tc>
                  <a:txBody>
                    <a:bodyPr/>
                    <a:lstStyle/>
                    <a:p>
                      <a:pPr marL="0" marR="0">
                        <a:lnSpc>
                          <a:spcPct val="100000"/>
                        </a:lnSpc>
                        <a:spcBef>
                          <a:spcPts val="0"/>
                        </a:spcBef>
                        <a:spcAft>
                          <a:spcPts val="0"/>
                        </a:spcAft>
                      </a:pPr>
                      <a:r>
                        <a:rPr lang="fr-FR" sz="800">
                          <a:solidFill>
                            <a:schemeClr val="accent1">
                              <a:lumMod val="50000"/>
                            </a:schemeClr>
                          </a:solidFill>
                          <a:effectLst/>
                          <a:latin typeface="Calibri"/>
                          <a:ea typeface="Calibri" panose="020F0502020204030204" pitchFamily="34" charset="0"/>
                          <a:cs typeface="Arial"/>
                        </a:rPr>
                        <a:t>1,7 </a:t>
                      </a:r>
                      <a:r>
                        <a:rPr lang="fr-FR" sz="800">
                          <a:solidFill>
                            <a:schemeClr val="accent1">
                              <a:lumMod val="50000"/>
                            </a:schemeClr>
                          </a:solidFill>
                          <a:effectLst/>
                          <a:highlight>
                            <a:srgbClr val="C0C0C0"/>
                          </a:highlight>
                          <a:latin typeface="Calibri"/>
                          <a:ea typeface="Calibri" panose="020F0502020204030204" pitchFamily="34" charset="0"/>
                          <a:cs typeface="Arial"/>
                        </a:rPr>
                        <a:t>Enfants retirés de l'école </a:t>
                      </a:r>
                      <a:r>
                        <a:rPr lang="fr-FR" sz="800" i="1" kern="1200">
                          <a:solidFill>
                            <a:schemeClr val="accent1">
                              <a:lumMod val="50000"/>
                            </a:schemeClr>
                          </a:solidFill>
                          <a:effectLst/>
                          <a:latin typeface="Calibri"/>
                          <a:ea typeface="Calibri" panose="020F0502020204030204" pitchFamily="34" charset="0"/>
                          <a:cs typeface="Arial"/>
                        </a:rPr>
                        <a:t>en raison d'un </a:t>
                      </a:r>
                      <a:r>
                        <a:rPr lang="fr-FR" sz="800" i="1" kern="1200">
                          <a:solidFill>
                            <a:schemeClr val="accent1">
                              <a:lumMod val="50000"/>
                            </a:schemeClr>
                          </a:solidFill>
                          <a:effectLst/>
                          <a:latin typeface="Calibri"/>
                          <a:ea typeface="Times New Roman" panose="02020603050405020304" pitchFamily="18" charset="0"/>
                          <a:cs typeface="Arial"/>
                        </a:rPr>
                        <a:t>manque </a:t>
                      </a:r>
                      <a:r>
                        <a:rPr lang="fr-FR" sz="800" i="1">
                          <a:solidFill>
                            <a:schemeClr val="accent1">
                              <a:lumMod val="50000"/>
                            </a:schemeClr>
                          </a:solidFill>
                          <a:effectLst/>
                          <a:latin typeface="Calibri"/>
                          <a:ea typeface="Times New Roman" panose="02020603050405020304" pitchFamily="18" charset="0"/>
                          <a:cs typeface="Arial"/>
                        </a:rPr>
                        <a:t>de nourriture </a:t>
                      </a:r>
                      <a:endParaRPr lang="fr-FR"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Crise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Lcs_crisis_OutSchool</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697943"/>
                  </a:ext>
                </a:extLst>
              </a:tr>
              <a:tr h="415150">
                <a:tc>
                  <a:txBody>
                    <a:bodyPr/>
                    <a:lstStyle/>
                    <a:p>
                      <a:pPr marL="0" marR="0">
                        <a:lnSpc>
                          <a:spcPct val="100000"/>
                        </a:lnSpc>
                        <a:spcBef>
                          <a:spcPts val="0"/>
                        </a:spcBef>
                        <a:spcAft>
                          <a:spcPts val="0"/>
                        </a:spcAft>
                      </a:pPr>
                      <a:r>
                        <a:rPr lang="fr-FR" sz="800">
                          <a:solidFill>
                            <a:schemeClr val="accent1">
                              <a:lumMod val="50000"/>
                            </a:schemeClr>
                          </a:solidFill>
                          <a:effectLst/>
                          <a:latin typeface="Calibri"/>
                          <a:ea typeface="Calibri" panose="020F0502020204030204" pitchFamily="34" charset="0"/>
                          <a:cs typeface="Arial"/>
                        </a:rPr>
                        <a:t>1,8 A </a:t>
                      </a:r>
                      <a:r>
                        <a:rPr lang="fr-FR" sz="800">
                          <a:solidFill>
                            <a:schemeClr val="accent1">
                              <a:lumMod val="50000"/>
                            </a:schemeClr>
                          </a:solidFill>
                          <a:effectLst/>
                          <a:highlight>
                            <a:srgbClr val="C0C0C0"/>
                          </a:highlight>
                          <a:latin typeface="Calibri"/>
                          <a:ea typeface="Calibri" panose="020F0502020204030204" pitchFamily="34" charset="0"/>
                          <a:cs typeface="Arial"/>
                        </a:rPr>
                        <a:t>hypothéqué/vendu la maison où le ménage vivait en permanence ou la terre </a:t>
                      </a:r>
                      <a:r>
                        <a:rPr lang="fr-FR" sz="800" i="1" kern="1200">
                          <a:solidFill>
                            <a:schemeClr val="accent1">
                              <a:lumMod val="50000"/>
                            </a:schemeClr>
                          </a:solidFill>
                          <a:effectLst/>
                          <a:latin typeface="Calibri"/>
                          <a:ea typeface="Calibri" panose="020F0502020204030204" pitchFamily="34" charset="0"/>
                          <a:cs typeface="Arial"/>
                        </a:rPr>
                        <a:t>en raison d'un </a:t>
                      </a:r>
                      <a:r>
                        <a:rPr lang="fr-FR" sz="800" i="1" kern="1200">
                          <a:solidFill>
                            <a:schemeClr val="accent1">
                              <a:lumMod val="50000"/>
                            </a:schemeClr>
                          </a:solidFill>
                          <a:effectLst/>
                          <a:latin typeface="Calibri"/>
                          <a:ea typeface="Times New Roman" panose="02020603050405020304" pitchFamily="18" charset="0"/>
                          <a:cs typeface="Arial"/>
                        </a:rPr>
                        <a:t>manque </a:t>
                      </a:r>
                      <a:r>
                        <a:rPr lang="fr-FR" sz="800" i="1">
                          <a:solidFill>
                            <a:schemeClr val="accent1">
                              <a:lumMod val="50000"/>
                            </a:schemeClr>
                          </a:solidFill>
                          <a:effectLst/>
                          <a:latin typeface="Calibri"/>
                          <a:ea typeface="Times New Roman" panose="02020603050405020304" pitchFamily="18" charset="0"/>
                          <a:cs typeface="Arial"/>
                        </a:rPr>
                        <a:t>de nourriture</a:t>
                      </a:r>
                      <a:endParaRPr lang="fr-FR" sz="11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Urgence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Lcs_em_ResAsset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582550"/>
                  </a:ext>
                </a:extLst>
              </a:tr>
              <a:tr h="273975">
                <a:tc>
                  <a:txBody>
                    <a:bodyPr/>
                    <a:lstStyle/>
                    <a:p>
                      <a:pPr marL="0" marR="0">
                        <a:lnSpc>
                          <a:spcPct val="100000"/>
                        </a:lnSpc>
                        <a:spcBef>
                          <a:spcPts val="0"/>
                        </a:spcBef>
                        <a:spcAft>
                          <a:spcPts val="0"/>
                        </a:spcAft>
                      </a:pPr>
                      <a:r>
                        <a:rPr lang="fr-FR" sz="800">
                          <a:solidFill>
                            <a:schemeClr val="accent1">
                              <a:lumMod val="50000"/>
                            </a:schemeClr>
                          </a:solidFill>
                          <a:effectLst/>
                          <a:latin typeface="Calibri"/>
                          <a:ea typeface="Calibri" panose="020F0502020204030204" pitchFamily="34" charset="0"/>
                          <a:cs typeface="Arial"/>
                        </a:rPr>
                        <a:t>1,9 </a:t>
                      </a:r>
                      <a:r>
                        <a:rPr lang="fr-FR" sz="800">
                          <a:solidFill>
                            <a:schemeClr val="accent1">
                              <a:lumMod val="50000"/>
                            </a:schemeClr>
                          </a:solidFill>
                          <a:effectLst/>
                          <a:highlight>
                            <a:srgbClr val="C0C0C0"/>
                          </a:highlight>
                          <a:latin typeface="Calibri"/>
                          <a:ea typeface="Calibri" panose="020F0502020204030204" pitchFamily="34" charset="0"/>
                          <a:cs typeface="Arial"/>
                        </a:rPr>
                        <a:t>Mendier (demander de l'argent/de la nourriture à des inconnus dans la rue) ou faire les poubelles </a:t>
                      </a:r>
                      <a:r>
                        <a:rPr lang="fr-FR" sz="800" i="1" kern="1200">
                          <a:solidFill>
                            <a:schemeClr val="accent1">
                              <a:lumMod val="50000"/>
                            </a:schemeClr>
                          </a:solidFill>
                          <a:effectLst/>
                          <a:latin typeface="Calibri"/>
                          <a:ea typeface="Calibri" panose="020F0502020204030204" pitchFamily="34" charset="0"/>
                          <a:cs typeface="Arial"/>
                        </a:rPr>
                        <a:t>en raison d'un manque de nourriture </a:t>
                      </a:r>
                      <a:endParaRPr lang="fr-FR" sz="800" i="1" kern="12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Urgence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Lcs_em_Begged</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761339"/>
                  </a:ext>
                </a:extLst>
              </a:tr>
              <a:tr h="556326">
                <a:tc>
                  <a:txBody>
                    <a:bodyPr/>
                    <a:lstStyle/>
                    <a:p>
                      <a:pPr marL="0" marR="0">
                        <a:lnSpc>
                          <a:spcPct val="100000"/>
                        </a:lnSpc>
                        <a:spcBef>
                          <a:spcPts val="0"/>
                        </a:spcBef>
                        <a:spcAft>
                          <a:spcPts val="0"/>
                        </a:spcAft>
                      </a:pPr>
                      <a:r>
                        <a:rPr lang="fr-FR" sz="800">
                          <a:solidFill>
                            <a:schemeClr val="accent1">
                              <a:lumMod val="50000"/>
                            </a:schemeClr>
                          </a:solidFill>
                          <a:effectLst/>
                          <a:latin typeface="Calibri"/>
                          <a:ea typeface="Calibri" panose="020F0502020204030204" pitchFamily="34" charset="0"/>
                          <a:cs typeface="Arial"/>
                        </a:rPr>
                        <a:t>1.10 </a:t>
                      </a:r>
                      <a:r>
                        <a:rPr lang="fr-FR" sz="800">
                          <a:solidFill>
                            <a:schemeClr val="accent1">
                              <a:lumMod val="50000"/>
                            </a:schemeClr>
                          </a:solidFill>
                          <a:effectLst/>
                          <a:highlight>
                            <a:srgbClr val="C0C0C0"/>
                          </a:highlight>
                          <a:latin typeface="Calibri"/>
                          <a:ea typeface="Calibri" panose="020F0502020204030204" pitchFamily="34" charset="0"/>
                          <a:cs typeface="Arial"/>
                        </a:rPr>
                        <a:t>Se sont engagés dans des emplois ou des activités génératrices de revenus socialement dégradants, à haut risque, exploitants </a:t>
                      </a:r>
                      <a:r>
                        <a:rPr lang="fr-FR" sz="800" b="0" i="0" u="none" strike="noStrike" noProof="0">
                          <a:solidFill>
                            <a:schemeClr val="accent1">
                              <a:lumMod val="50000"/>
                            </a:schemeClr>
                          </a:solidFill>
                          <a:effectLst/>
                          <a:highlight>
                            <a:srgbClr val="C0C0C0"/>
                          </a:highlight>
                          <a:latin typeface="Calibri"/>
                        </a:rPr>
                        <a:t>ou mettant leur vie en danger </a:t>
                      </a:r>
                      <a:r>
                        <a:rPr lang="fr-FR" sz="800">
                          <a:solidFill>
                            <a:schemeClr val="accent1">
                              <a:lumMod val="50000"/>
                            </a:schemeClr>
                          </a:solidFill>
                          <a:effectLst/>
                          <a:highlight>
                            <a:srgbClr val="C0C0C0"/>
                          </a:highlight>
                          <a:latin typeface="Calibri"/>
                          <a:ea typeface="Calibri" panose="020F0502020204030204" pitchFamily="34" charset="0"/>
                          <a:cs typeface="Arial"/>
                        </a:rPr>
                        <a:t>(par exemple, la contrebande, le vol, l'adhésion à des groupes armés, la prostitution) </a:t>
                      </a:r>
                      <a:r>
                        <a:rPr lang="fr-FR" sz="800" i="1">
                          <a:solidFill>
                            <a:schemeClr val="accent1">
                              <a:lumMod val="50000"/>
                            </a:schemeClr>
                          </a:solidFill>
                          <a:effectLst/>
                          <a:latin typeface="Calibri"/>
                          <a:ea typeface="Calibri" panose="020F0502020204030204" pitchFamily="34" charset="0"/>
                          <a:cs typeface="Arial"/>
                        </a:rPr>
                        <a:t>en raison d'un manque de nourriture. </a:t>
                      </a:r>
                      <a:endParaRPr lang="fr-FR"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Urgence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Lcs_em_IllegalAct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906726"/>
                  </a:ext>
                </a:extLst>
              </a:tr>
            </a:tbl>
          </a:graphicData>
        </a:graphic>
      </p:graphicFrame>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MODULE LCS-FS : options de réponse</a:t>
            </a:r>
          </a:p>
        </p:txBody>
      </p:sp>
      <p:sp>
        <p:nvSpPr>
          <p:cNvPr id="5" name="TextBox 4">
            <a:extLst>
              <a:ext uri="{FF2B5EF4-FFF2-40B4-BE49-F238E27FC236}">
                <a16:creationId xmlns:a16="http://schemas.microsoft.com/office/drawing/2014/main" id="{F57AC735-BE46-1F92-204E-30CE660E4BFA}"/>
              </a:ext>
            </a:extLst>
          </p:cNvPr>
          <p:cNvSpPr txBox="1"/>
          <p:nvPr/>
        </p:nvSpPr>
        <p:spPr>
          <a:xfrm>
            <a:off x="631971" y="1629916"/>
            <a:ext cx="2985861" cy="3975749"/>
          </a:xfrm>
          <a:prstGeom prst="rect">
            <a:avLst/>
          </a:prstGeom>
          <a:noFill/>
          <a:ln w="57150">
            <a:solidFill>
              <a:schemeClr val="bg1">
                <a:lumMod val="50000"/>
              </a:schemeClr>
            </a:solidFill>
          </a:ln>
        </p:spPr>
        <p:txBody>
          <a:bodyPr wrap="square" rtlCol="0">
            <a:spAutoFit/>
          </a:bodyPr>
          <a:lstStyle/>
          <a:p>
            <a:r>
              <a:rPr lang="fr-FR" sz="1400" b="1" u="sng" spc="60">
                <a:latin typeface="Open Sans" charset="0"/>
                <a:ea typeface="Open Sans" charset="0"/>
                <a:cs typeface="Open Sans" charset="0"/>
              </a:rPr>
              <a:t>Il n'y a que 4 </a:t>
            </a:r>
            <a:r>
              <a:rPr lang="fr-FR" sz="1400" b="1" spc="60">
                <a:latin typeface="Open Sans" charset="0"/>
                <a:ea typeface="Open Sans" charset="0"/>
                <a:cs typeface="Open Sans" charset="0"/>
              </a:rPr>
              <a:t>options de réponse standard possibles pour chaque stratégie : </a:t>
            </a:r>
          </a:p>
          <a:p>
            <a:endParaRPr lang="fr-FR" sz="1400" spc="60">
              <a:latin typeface="Open Sans" charset="0"/>
              <a:ea typeface="Open Sans" charset="0"/>
              <a:cs typeface="Open Sans" charset="0"/>
            </a:endParaRPr>
          </a:p>
          <a:p>
            <a:r>
              <a:rPr lang="fr-FR" sz="1400" spc="60">
                <a:latin typeface="Open Sans" charset="0"/>
                <a:ea typeface="Open Sans" charset="0"/>
                <a:cs typeface="Open Sans" charset="0"/>
              </a:rPr>
              <a:t>10 = Non, car nous n'en avions pas besoin.</a:t>
            </a:r>
          </a:p>
          <a:p>
            <a:endParaRPr lang="fr-FR" sz="1400" spc="60">
              <a:latin typeface="Open Sans" charset="0"/>
              <a:ea typeface="Open Sans" charset="0"/>
              <a:cs typeface="Open Sans" charset="0"/>
            </a:endParaRPr>
          </a:p>
          <a:p>
            <a:r>
              <a:rPr lang="fr-FR" sz="1400" spc="60">
                <a:latin typeface="Open Sans" charset="0"/>
                <a:ea typeface="Open Sans" charset="0"/>
                <a:cs typeface="Open Sans" charset="0"/>
              </a:rPr>
              <a:t>20 = Non, car nous avons déjà vendu ces actifs ou nous avons exercé cette activité au cours des 12 derniers mois et nous ne pouvons pas continuer à le faire. </a:t>
            </a:r>
          </a:p>
          <a:p>
            <a:endParaRPr lang="fr-FR" sz="1400" spc="60">
              <a:latin typeface="Open Sans" charset="0"/>
              <a:ea typeface="Open Sans" charset="0"/>
              <a:cs typeface="Open Sans" charset="0"/>
            </a:endParaRPr>
          </a:p>
          <a:p>
            <a:r>
              <a:rPr lang="fr-FR" sz="1400" spc="60">
                <a:latin typeface="Open Sans" charset="0"/>
                <a:ea typeface="Open Sans" charset="0"/>
                <a:cs typeface="Open Sans" charset="0"/>
              </a:rPr>
              <a:t>30= Oui</a:t>
            </a:r>
          </a:p>
          <a:p>
            <a:endParaRPr lang="fr-FR" sz="1400" spc="60">
              <a:latin typeface="Open Sans" charset="0"/>
              <a:ea typeface="Open Sans" charset="0"/>
              <a:cs typeface="Open Sans" charset="0"/>
            </a:endParaRPr>
          </a:p>
          <a:p>
            <a:r>
              <a:rPr lang="fr-FR" sz="1400" spc="60">
                <a:latin typeface="Open Sans" charset="0"/>
                <a:ea typeface="Open Sans" charset="0"/>
                <a:cs typeface="Open Sans" charset="0"/>
              </a:rPr>
              <a:t>9999= Non applicable (n'a pas accès à cette stratégie)</a:t>
            </a:r>
          </a:p>
        </p:txBody>
      </p:sp>
      <p:sp>
        <p:nvSpPr>
          <p:cNvPr id="6" name="TextBox 5">
            <a:extLst>
              <a:ext uri="{FF2B5EF4-FFF2-40B4-BE49-F238E27FC236}">
                <a16:creationId xmlns:a16="http://schemas.microsoft.com/office/drawing/2014/main" id="{E2F84896-B339-8A0E-1CF8-932148AE15F7}"/>
              </a:ext>
            </a:extLst>
          </p:cNvPr>
          <p:cNvSpPr txBox="1"/>
          <p:nvPr/>
        </p:nvSpPr>
        <p:spPr>
          <a:xfrm>
            <a:off x="6438117" y="1578682"/>
            <a:ext cx="2325666" cy="1600438"/>
          </a:xfrm>
          <a:prstGeom prst="rect">
            <a:avLst/>
          </a:prstGeom>
          <a:noFill/>
          <a:ln w="57150">
            <a:solidFill>
              <a:schemeClr val="bg1">
                <a:lumMod val="50000"/>
              </a:schemeClr>
            </a:solidFill>
          </a:ln>
        </p:spPr>
        <p:txBody>
          <a:bodyPr wrap="square" rtlCol="0">
            <a:spAutoFit/>
          </a:bodyPr>
          <a:lstStyle/>
          <a:p>
            <a:endParaRPr lang="en-US" sz="1400" b="1"/>
          </a:p>
          <a:p>
            <a:endParaRPr lang="en-US" sz="1400" b="1"/>
          </a:p>
          <a:p>
            <a:endParaRPr lang="en-US" sz="1400" b="1"/>
          </a:p>
          <a:p>
            <a:endParaRPr lang="en-US" sz="1400" b="1"/>
          </a:p>
          <a:p>
            <a:endParaRPr lang="en-US" sz="1400" b="1"/>
          </a:p>
          <a:p>
            <a:endParaRPr lang="en-US" sz="1400" b="1"/>
          </a:p>
          <a:p>
            <a:endParaRPr lang="en-US" sz="1400" b="1"/>
          </a:p>
        </p:txBody>
      </p:sp>
      <p:cxnSp>
        <p:nvCxnSpPr>
          <p:cNvPr id="3" name="Straight Connector 2">
            <a:extLst>
              <a:ext uri="{FF2B5EF4-FFF2-40B4-BE49-F238E27FC236}">
                <a16:creationId xmlns:a16="http://schemas.microsoft.com/office/drawing/2014/main" id="{0EE7B73C-0384-549C-7260-98D43771EB0A}"/>
              </a:ext>
            </a:extLst>
          </p:cNvPr>
          <p:cNvCxnSpPr>
            <a:cxnSpLocks/>
          </p:cNvCxnSpPr>
          <p:nvPr/>
        </p:nvCxnSpPr>
        <p:spPr>
          <a:xfrm>
            <a:off x="2390775" y="1378973"/>
            <a:ext cx="521017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7CC69044-75C2-0ECD-F270-15238B3B56DC}"/>
              </a:ext>
            </a:extLst>
          </p:cNvPr>
          <p:cNvCxnSpPr>
            <a:cxnSpLocks/>
          </p:cNvCxnSpPr>
          <p:nvPr/>
        </p:nvCxnSpPr>
        <p:spPr>
          <a:xfrm>
            <a:off x="7600950" y="1378973"/>
            <a:ext cx="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487BD2C3-D97D-7214-40B7-E981DF04AF1C}"/>
              </a:ext>
            </a:extLst>
          </p:cNvPr>
          <p:cNvCxnSpPr>
            <a:cxnSpLocks/>
          </p:cNvCxnSpPr>
          <p:nvPr/>
        </p:nvCxnSpPr>
        <p:spPr>
          <a:xfrm>
            <a:off x="2390775" y="1378973"/>
            <a:ext cx="0" cy="25094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E00F631-8125-4AC1-8B81-CD515B92E650}"/>
              </a:ext>
            </a:extLst>
          </p:cNvPr>
          <p:cNvCxnSpPr>
            <a:cxnSpLocks/>
          </p:cNvCxnSpPr>
          <p:nvPr/>
        </p:nvCxnSpPr>
        <p:spPr>
          <a:xfrm>
            <a:off x="7600950" y="1378973"/>
            <a:ext cx="0" cy="161389"/>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91802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MODULE LCS-FS : options de réponse</a:t>
            </a:r>
          </a:p>
        </p:txBody>
      </p:sp>
      <p:sp>
        <p:nvSpPr>
          <p:cNvPr id="5" name="TextBox 4">
            <a:extLst>
              <a:ext uri="{FF2B5EF4-FFF2-40B4-BE49-F238E27FC236}">
                <a16:creationId xmlns:a16="http://schemas.microsoft.com/office/drawing/2014/main" id="{F57AC735-BE46-1F92-204E-30CE660E4BFA}"/>
              </a:ext>
            </a:extLst>
          </p:cNvPr>
          <p:cNvSpPr txBox="1"/>
          <p:nvPr/>
        </p:nvSpPr>
        <p:spPr>
          <a:xfrm>
            <a:off x="2024544" y="1629917"/>
            <a:ext cx="2975294" cy="3362459"/>
          </a:xfrm>
          <a:prstGeom prst="rect">
            <a:avLst/>
          </a:prstGeom>
          <a:noFill/>
          <a:ln w="57150">
            <a:solidFill>
              <a:schemeClr val="bg1">
                <a:lumMod val="50000"/>
              </a:schemeClr>
            </a:solidFill>
          </a:ln>
        </p:spPr>
        <p:txBody>
          <a:bodyPr wrap="square" rtlCol="0">
            <a:spAutoFit/>
          </a:bodyPr>
          <a:lstStyle/>
          <a:p>
            <a:r>
              <a:rPr lang="fr-FR" sz="1250" b="1" u="sng" spc="60">
                <a:latin typeface="Open Sans" charset="0"/>
                <a:ea typeface="Open Sans" charset="0"/>
                <a:cs typeface="Open Sans" charset="0"/>
              </a:rPr>
              <a:t>Il n'y a que 4 </a:t>
            </a:r>
            <a:r>
              <a:rPr lang="fr-FR" sz="1250" b="1" spc="60">
                <a:latin typeface="Open Sans" charset="0"/>
                <a:ea typeface="Open Sans" charset="0"/>
                <a:cs typeface="Open Sans" charset="0"/>
              </a:rPr>
              <a:t>options de réponse standard possibles pour chaque stratégie : </a:t>
            </a:r>
          </a:p>
          <a:p>
            <a:endParaRPr lang="fr-FR" sz="1250" spc="60">
              <a:latin typeface="Open Sans" charset="0"/>
              <a:ea typeface="Open Sans" charset="0"/>
              <a:cs typeface="Open Sans" charset="0"/>
            </a:endParaRPr>
          </a:p>
          <a:p>
            <a:r>
              <a:rPr lang="fr-FR" sz="1250" spc="60">
                <a:latin typeface="Open Sans" charset="0"/>
                <a:ea typeface="Open Sans" charset="0"/>
                <a:cs typeface="Open Sans" charset="0"/>
              </a:rPr>
              <a:t>10 = Non, car nous n'en avions pas besoin.</a:t>
            </a:r>
          </a:p>
          <a:p>
            <a:endParaRPr lang="fr-FR" sz="1250" spc="60">
              <a:latin typeface="Open Sans" charset="0"/>
              <a:ea typeface="Open Sans" charset="0"/>
              <a:cs typeface="Open Sans" charset="0"/>
            </a:endParaRPr>
          </a:p>
          <a:p>
            <a:r>
              <a:rPr lang="fr-FR" sz="1250" spc="60">
                <a:latin typeface="Open Sans" charset="0"/>
                <a:ea typeface="Open Sans" charset="0"/>
                <a:cs typeface="Open Sans" charset="0"/>
              </a:rPr>
              <a:t>20 = Non, car nous avons déjà vendu ces actifs ou nous avons exercé cette activité au cours des 12 derniers mois et nous ne pouvons pas continuer à le faire. </a:t>
            </a:r>
          </a:p>
          <a:p>
            <a:endParaRPr lang="fr-FR" sz="1250" spc="60">
              <a:latin typeface="Open Sans" charset="0"/>
              <a:ea typeface="Open Sans" charset="0"/>
              <a:cs typeface="Open Sans" charset="0"/>
            </a:endParaRPr>
          </a:p>
          <a:p>
            <a:r>
              <a:rPr lang="fr-FR" sz="1250" spc="60">
                <a:latin typeface="Open Sans" charset="0"/>
                <a:ea typeface="Open Sans" charset="0"/>
                <a:cs typeface="Open Sans" charset="0"/>
              </a:rPr>
              <a:t>30= Oui</a:t>
            </a:r>
          </a:p>
          <a:p>
            <a:endParaRPr lang="fr-FR" sz="1250" spc="60">
              <a:latin typeface="Open Sans" charset="0"/>
              <a:ea typeface="Open Sans" charset="0"/>
              <a:cs typeface="Open Sans" charset="0"/>
            </a:endParaRPr>
          </a:p>
          <a:p>
            <a:r>
              <a:rPr lang="fr-FR" sz="1250" spc="60">
                <a:latin typeface="Open Sans" charset="0"/>
                <a:ea typeface="Open Sans" charset="0"/>
                <a:cs typeface="Open Sans" charset="0"/>
              </a:rPr>
              <a:t>9999= Non applicable (n'a pas accès à cette stratégie)</a:t>
            </a:r>
          </a:p>
        </p:txBody>
      </p:sp>
      <p:sp>
        <p:nvSpPr>
          <p:cNvPr id="2" name="TextBox 1">
            <a:extLst>
              <a:ext uri="{FF2B5EF4-FFF2-40B4-BE49-F238E27FC236}">
                <a16:creationId xmlns:a16="http://schemas.microsoft.com/office/drawing/2014/main" id="{7927E180-AB69-33EF-BC86-1B5DD6F9DF15}"/>
              </a:ext>
            </a:extLst>
          </p:cNvPr>
          <p:cNvSpPr txBox="1"/>
          <p:nvPr/>
        </p:nvSpPr>
        <p:spPr>
          <a:xfrm>
            <a:off x="6537822" y="1868814"/>
            <a:ext cx="5136859" cy="1815882"/>
          </a:xfrm>
          <a:prstGeom prst="rect">
            <a:avLst/>
          </a:prstGeom>
          <a:noFill/>
          <a:ln w="57150">
            <a:solidFill>
              <a:schemeClr val="bg1">
                <a:lumMod val="50000"/>
              </a:schemeClr>
            </a:solidFill>
          </a:ln>
        </p:spPr>
        <p:txBody>
          <a:bodyPr wrap="square" lIns="91440" tIns="45720" rIns="91440" bIns="45720" rtlCol="0" anchor="t">
            <a:spAutoFit/>
          </a:bodyPr>
          <a:lstStyle/>
          <a:p>
            <a:r>
              <a:rPr lang="en-US" sz="1400" b="1" spc="60">
                <a:latin typeface="Open Sans"/>
                <a:ea typeface="Open Sans"/>
                <a:cs typeface="Open Sans"/>
              </a:rPr>
              <a:t>Démonstration de deux scénarios différents : </a:t>
            </a:r>
            <a:endParaRPr lang="en-US" sz="1400" b="1" spc="60">
              <a:latin typeface="Open Sans" charset="0"/>
              <a:ea typeface="Open Sans" charset="0"/>
              <a:cs typeface="Open Sans" charset="0"/>
            </a:endParaRPr>
          </a:p>
          <a:p>
            <a:endParaRPr lang="en-US" sz="1400" b="1" spc="60">
              <a:latin typeface="Open Sans" charset="0"/>
              <a:ea typeface="Open Sans" charset="0"/>
              <a:cs typeface="Open Sans" charset="0"/>
            </a:endParaRPr>
          </a:p>
          <a:p>
            <a:pPr marL="342900" indent="-342900">
              <a:buAutoNum type="alphaLcParenR"/>
            </a:pPr>
            <a:r>
              <a:rPr lang="en-US" sz="1400" spc="60">
                <a:latin typeface="Open Sans"/>
                <a:ea typeface="Open Sans"/>
                <a:cs typeface="Open Sans"/>
              </a:rPr>
              <a:t>Le ménage n'a pas eu besoin de recourir à une stratégie parce qu'il n'a pas manqué de nourriture ou d'argent pour l'acheter, </a:t>
            </a:r>
            <a:r>
              <a:rPr lang="en-US" sz="1400" u="sng" spc="60">
                <a:latin typeface="Open Sans"/>
                <a:ea typeface="Open Sans"/>
                <a:cs typeface="Open Sans"/>
              </a:rPr>
              <a:t>OU </a:t>
            </a:r>
            <a:endParaRPr lang="en-US" sz="1400" u="sng" spc="60">
              <a:latin typeface="Open Sans" charset="0"/>
              <a:ea typeface="Open Sans" charset="0"/>
              <a:cs typeface="Open Sans" charset="0"/>
            </a:endParaRPr>
          </a:p>
          <a:p>
            <a:pPr marL="342900" indent="-342900">
              <a:buAutoNum type="alphaLcParenR"/>
            </a:pPr>
            <a:endParaRPr lang="en-US" sz="1400" spc="60">
              <a:latin typeface="Open Sans" charset="0"/>
              <a:ea typeface="Open Sans" charset="0"/>
              <a:cs typeface="Open Sans" charset="0"/>
            </a:endParaRPr>
          </a:p>
          <a:p>
            <a:pPr marL="342900" indent="-342900">
              <a:buAutoNum type="alphaLcParenR"/>
            </a:pPr>
            <a:r>
              <a:rPr lang="en-US" sz="1400" spc="60">
                <a:latin typeface="Open Sans"/>
                <a:ea typeface="Open Sans"/>
                <a:cs typeface="Open Sans"/>
              </a:rPr>
              <a:t>Le ménage a eu recours à une autre stratégie de survie pour pallier le manque de nourriture.</a:t>
            </a:r>
          </a:p>
        </p:txBody>
      </p:sp>
      <p:sp>
        <p:nvSpPr>
          <p:cNvPr id="3" name="Oval 2">
            <a:extLst>
              <a:ext uri="{FF2B5EF4-FFF2-40B4-BE49-F238E27FC236}">
                <a16:creationId xmlns:a16="http://schemas.microsoft.com/office/drawing/2014/main" id="{1ED3B5E6-EE47-DD23-1048-DD0DF99EC29B}"/>
              </a:ext>
            </a:extLst>
          </p:cNvPr>
          <p:cNvSpPr/>
          <p:nvPr/>
        </p:nvSpPr>
        <p:spPr>
          <a:xfrm>
            <a:off x="1658224" y="2311338"/>
            <a:ext cx="3707934" cy="780004"/>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E9BA5B9-17A9-4C53-9509-91B7FF08FA56}"/>
              </a:ext>
            </a:extLst>
          </p:cNvPr>
          <p:cNvCxnSpPr/>
          <p:nvPr/>
        </p:nvCxnSpPr>
        <p:spPr>
          <a:xfrm>
            <a:off x="5366158" y="2701340"/>
            <a:ext cx="880844"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9F38BAA-B5C8-F15E-D327-5B5B09BD0218}"/>
              </a:ext>
            </a:extLst>
          </p:cNvPr>
          <p:cNvSpPr txBox="1"/>
          <p:nvPr/>
        </p:nvSpPr>
        <p:spPr>
          <a:xfrm>
            <a:off x="6096000" y="4387259"/>
            <a:ext cx="5503876" cy="923330"/>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0070BA"/>
              </a:buClr>
              <a:buSzTx/>
              <a:tabLst/>
              <a:defRPr/>
            </a:pPr>
            <a:r>
              <a:rPr lang="en-US" sz="2000" spc="60">
                <a:solidFill>
                  <a:schemeClr val="accent2">
                    <a:lumMod val="75000"/>
                  </a:schemeClr>
                </a:solidFill>
                <a:latin typeface="Open Sans"/>
                <a:ea typeface="Open Sans"/>
                <a:cs typeface="Open Sans"/>
              </a:rPr>
              <a:t>Si un ménage répond "non", nous devons lui demander pourquoi, afin de pouvoir choisir l'option de réponse la plus appropriée.</a:t>
            </a:r>
          </a:p>
        </p:txBody>
      </p:sp>
      <p:pic>
        <p:nvPicPr>
          <p:cNvPr id="12" name="Picture 4">
            <a:extLst>
              <a:ext uri="{FF2B5EF4-FFF2-40B4-BE49-F238E27FC236}">
                <a16:creationId xmlns:a16="http://schemas.microsoft.com/office/drawing/2014/main" id="{D6E75F7E-C620-52A3-30D2-BD7664973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4218" y="410687"/>
            <a:ext cx="1824237" cy="120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107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MODULE LCS-FS : options de réponse</a:t>
            </a:r>
          </a:p>
        </p:txBody>
      </p:sp>
      <p:sp>
        <p:nvSpPr>
          <p:cNvPr id="5" name="TextBox 4">
            <a:extLst>
              <a:ext uri="{FF2B5EF4-FFF2-40B4-BE49-F238E27FC236}">
                <a16:creationId xmlns:a16="http://schemas.microsoft.com/office/drawing/2014/main" id="{F57AC735-BE46-1F92-204E-30CE660E4BFA}"/>
              </a:ext>
            </a:extLst>
          </p:cNvPr>
          <p:cNvSpPr txBox="1"/>
          <p:nvPr/>
        </p:nvSpPr>
        <p:spPr>
          <a:xfrm>
            <a:off x="2024544" y="1629917"/>
            <a:ext cx="2975294" cy="4185761"/>
          </a:xfrm>
          <a:prstGeom prst="rect">
            <a:avLst/>
          </a:prstGeom>
          <a:noFill/>
          <a:ln w="57150">
            <a:solidFill>
              <a:schemeClr val="bg1">
                <a:lumMod val="50000"/>
              </a:schemeClr>
            </a:solidFill>
          </a:ln>
        </p:spPr>
        <p:txBody>
          <a:bodyPr wrap="square" lIns="91440" tIns="45720" rIns="91440" bIns="45720" rtlCol="0" anchor="t">
            <a:spAutoFit/>
          </a:bodyPr>
          <a:lstStyle/>
          <a:p>
            <a:r>
              <a:rPr lang="fr-FR" sz="1400" b="1" u="sng" spc="60">
                <a:latin typeface="Open Sans"/>
                <a:ea typeface="Open Sans"/>
                <a:cs typeface="Open Sans"/>
              </a:rPr>
              <a:t>Il n'y a que 4 </a:t>
            </a:r>
            <a:r>
              <a:rPr lang="fr-FR" sz="1400" b="1" spc="60">
                <a:latin typeface="Open Sans"/>
                <a:ea typeface="Open Sans"/>
                <a:cs typeface="Open Sans"/>
              </a:rPr>
              <a:t>options de réponse standard possibles pour chaque stratégie : </a:t>
            </a:r>
            <a:endParaRPr lang="fr-FR" sz="1400" b="1" spc="60">
              <a:latin typeface="Open Sans" charset="0"/>
              <a:ea typeface="Open Sans" charset="0"/>
              <a:cs typeface="Open Sans" charset="0"/>
            </a:endParaRPr>
          </a:p>
          <a:p>
            <a:endParaRPr lang="fr-FR" sz="1400" spc="60">
              <a:latin typeface="Open Sans" charset="0"/>
              <a:ea typeface="Open Sans" charset="0"/>
              <a:cs typeface="Open Sans" charset="0"/>
            </a:endParaRPr>
          </a:p>
          <a:p>
            <a:r>
              <a:rPr lang="fr-FR" sz="1400" spc="60">
                <a:latin typeface="Open Sans"/>
                <a:ea typeface="Open Sans"/>
                <a:cs typeface="Open Sans"/>
              </a:rPr>
              <a:t>10 = Non, car nous n'en avions pas besoin.</a:t>
            </a:r>
          </a:p>
          <a:p>
            <a:endParaRPr lang="fr-FR" sz="1400" spc="60">
              <a:latin typeface="Open Sans" charset="0"/>
              <a:ea typeface="Open Sans" charset="0"/>
              <a:cs typeface="Open Sans" charset="0"/>
            </a:endParaRPr>
          </a:p>
          <a:p>
            <a:r>
              <a:rPr lang="fr-FR" sz="1400" spc="60">
                <a:latin typeface="Open Sans"/>
                <a:ea typeface="Open Sans"/>
                <a:cs typeface="Open Sans"/>
              </a:rPr>
              <a:t>20 = Non, car nous avons déjà vendu ces actifs ou nous avons exercé cette activité au cours des 12 derniers mois et nous ne pouvons pas continuer à le faire. </a:t>
            </a:r>
            <a:endParaRPr lang="fr-FR" sz="1400" spc="60">
              <a:latin typeface="Open Sans" charset="0"/>
              <a:ea typeface="Open Sans" charset="0"/>
              <a:cs typeface="Open Sans" charset="0"/>
            </a:endParaRPr>
          </a:p>
          <a:p>
            <a:endParaRPr lang="fr-FR" sz="1400" spc="60">
              <a:latin typeface="Open Sans" charset="0"/>
              <a:ea typeface="Open Sans" charset="0"/>
              <a:cs typeface="Open Sans" charset="0"/>
            </a:endParaRPr>
          </a:p>
          <a:p>
            <a:r>
              <a:rPr lang="fr-FR" sz="1400" spc="60">
                <a:latin typeface="Open Sans"/>
                <a:ea typeface="Open Sans"/>
                <a:cs typeface="Open Sans"/>
              </a:rPr>
              <a:t>30= Oui</a:t>
            </a:r>
          </a:p>
          <a:p>
            <a:endParaRPr lang="fr-FR" sz="1400" spc="60">
              <a:latin typeface="Open Sans" charset="0"/>
              <a:ea typeface="Open Sans" charset="0"/>
              <a:cs typeface="Open Sans" charset="0"/>
            </a:endParaRPr>
          </a:p>
          <a:p>
            <a:r>
              <a:rPr lang="fr-FR" sz="1400" spc="60">
                <a:latin typeface="Open Sans"/>
                <a:ea typeface="Open Sans"/>
                <a:cs typeface="Open Sans"/>
              </a:rPr>
              <a:t>9999= Non applicable (n'a pas accès à cette stratégie)</a:t>
            </a:r>
          </a:p>
          <a:p>
            <a:endParaRPr lang="fr-FR" sz="1400" spc="60">
              <a:latin typeface="Open Sans" charset="0"/>
              <a:ea typeface="Open Sans" charset="0"/>
              <a:cs typeface="Open Sans" charset="0"/>
            </a:endParaRPr>
          </a:p>
        </p:txBody>
      </p:sp>
      <p:sp>
        <p:nvSpPr>
          <p:cNvPr id="2" name="TextBox 1">
            <a:extLst>
              <a:ext uri="{FF2B5EF4-FFF2-40B4-BE49-F238E27FC236}">
                <a16:creationId xmlns:a16="http://schemas.microsoft.com/office/drawing/2014/main" id="{7927E180-AB69-33EF-BC86-1B5DD6F9DF15}"/>
              </a:ext>
            </a:extLst>
          </p:cNvPr>
          <p:cNvSpPr txBox="1"/>
          <p:nvPr/>
        </p:nvSpPr>
        <p:spPr>
          <a:xfrm>
            <a:off x="6317447" y="3079398"/>
            <a:ext cx="5136859" cy="1015663"/>
          </a:xfrm>
          <a:prstGeom prst="rect">
            <a:avLst/>
          </a:prstGeom>
          <a:noFill/>
          <a:ln w="57150">
            <a:solidFill>
              <a:schemeClr val="bg1">
                <a:lumMod val="50000"/>
              </a:schemeClr>
            </a:solidFill>
          </a:ln>
        </p:spPr>
        <p:txBody>
          <a:bodyPr wrap="square" rtlCol="0">
            <a:spAutoFit/>
          </a:bodyPr>
          <a:lstStyle/>
          <a:p>
            <a:r>
              <a:rPr lang="fr-FR" sz="1200" spc="60">
                <a:latin typeface="Open Sans" charset="0"/>
                <a:ea typeface="Open Sans" charset="0"/>
                <a:cs typeface="Open Sans" charset="0"/>
              </a:rPr>
              <a:t>Cela signifie qu'un ménage peut ne pas être en mesure d'appliquer une stratégie d'adaptation si celle-ci a été appliquée et épuisée avant les 30 jours (mais au cours des 12 derniers mois), en raison d'un manque de nourriture ou d'argent pour l'acheter. </a:t>
            </a:r>
          </a:p>
        </p:txBody>
      </p:sp>
      <p:sp>
        <p:nvSpPr>
          <p:cNvPr id="3" name="Oval 2">
            <a:extLst>
              <a:ext uri="{FF2B5EF4-FFF2-40B4-BE49-F238E27FC236}">
                <a16:creationId xmlns:a16="http://schemas.microsoft.com/office/drawing/2014/main" id="{1ED3B5E6-EE47-DD23-1048-DD0DF99EC29B}"/>
              </a:ext>
            </a:extLst>
          </p:cNvPr>
          <p:cNvSpPr/>
          <p:nvPr/>
        </p:nvSpPr>
        <p:spPr>
          <a:xfrm>
            <a:off x="1658224" y="2919372"/>
            <a:ext cx="3707934" cy="155196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E9BA5B9-17A9-4C53-9509-91B7FF08FA56}"/>
              </a:ext>
            </a:extLst>
          </p:cNvPr>
          <p:cNvCxnSpPr/>
          <p:nvPr/>
        </p:nvCxnSpPr>
        <p:spPr>
          <a:xfrm>
            <a:off x="5362338" y="3695352"/>
            <a:ext cx="880844"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7C16125-A5FF-CF21-2D13-C242C34C7BFD}"/>
              </a:ext>
            </a:extLst>
          </p:cNvPr>
          <p:cNvSpPr txBox="1"/>
          <p:nvPr/>
        </p:nvSpPr>
        <p:spPr>
          <a:xfrm>
            <a:off x="5525549" y="1619082"/>
            <a:ext cx="6094602" cy="120032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0070BA"/>
              </a:buClr>
              <a:buSzTx/>
              <a:tabLst/>
              <a:defRPr/>
            </a:pPr>
            <a:r>
              <a:rPr lang="en-US" sz="2000" spc="60">
                <a:solidFill>
                  <a:schemeClr val="accent2">
                    <a:lumMod val="75000"/>
                  </a:schemeClr>
                </a:solidFill>
                <a:latin typeface="Open Sans"/>
                <a:ea typeface="Open Sans"/>
                <a:cs typeface="Open Sans"/>
              </a:rPr>
              <a:t>Là encore, si un ménage répond "non", nous devons l'interroger pour en comprendre la raison, afin de sélectionner l'option de réponse la plus appropriée. </a:t>
            </a:r>
          </a:p>
        </p:txBody>
      </p:sp>
      <p:pic>
        <p:nvPicPr>
          <p:cNvPr id="6" name="Picture 4">
            <a:extLst>
              <a:ext uri="{FF2B5EF4-FFF2-40B4-BE49-F238E27FC236}">
                <a16:creationId xmlns:a16="http://schemas.microsoft.com/office/drawing/2014/main" id="{25520ECD-C7C1-7862-3747-13BD29CD2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4218" y="410687"/>
            <a:ext cx="1824237" cy="12063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CFD73B0-04A5-D811-19C2-19B3407EF701}"/>
              </a:ext>
            </a:extLst>
          </p:cNvPr>
          <p:cNvSpPr txBox="1"/>
          <p:nvPr/>
        </p:nvSpPr>
        <p:spPr>
          <a:xfrm>
            <a:off x="5674581" y="4164955"/>
            <a:ext cx="6094602" cy="2693045"/>
          </a:xfrm>
          <a:prstGeom prst="rect">
            <a:avLst/>
          </a:prstGeom>
          <a:noFill/>
        </p:spPr>
        <p:txBody>
          <a:bodyPr wrap="square">
            <a:spAutoFit/>
          </a:bodyPr>
          <a:lstStyle/>
          <a:p>
            <a:pPr lvl="0">
              <a:lnSpc>
                <a:spcPct val="90000"/>
              </a:lnSpc>
              <a:spcBef>
                <a:spcPts val="1000"/>
              </a:spcBef>
              <a:buClr>
                <a:srgbClr val="0070BA"/>
              </a:buClr>
              <a:defRPr/>
            </a:pPr>
            <a:r>
              <a:rPr lang="fr-FR" sz="1600" spc="60">
                <a:solidFill>
                  <a:schemeClr val="accent2">
                    <a:lumMod val="75000"/>
                  </a:schemeClr>
                </a:solidFill>
                <a:latin typeface="Open Sans"/>
                <a:ea typeface="Open Sans"/>
                <a:cs typeface="Open Sans"/>
              </a:rPr>
              <a:t>Si un ménage indique qu’il a épuisé une stratégie</a:t>
            </a:r>
          </a:p>
          <a:p>
            <a:pPr marL="342900" lvl="0" indent="-342900">
              <a:lnSpc>
                <a:spcPct val="90000"/>
              </a:lnSpc>
              <a:spcBef>
                <a:spcPts val="1000"/>
              </a:spcBef>
              <a:buClr>
                <a:srgbClr val="0070BA"/>
              </a:buClr>
              <a:buFont typeface="+mj-lt"/>
              <a:buAutoNum type="alphaLcParenR"/>
              <a:defRPr/>
            </a:pPr>
            <a:r>
              <a:rPr lang="fr-FR" sz="1600" spc="60">
                <a:solidFill>
                  <a:schemeClr val="accent2">
                    <a:lumMod val="75000"/>
                  </a:schemeClr>
                </a:solidFill>
                <a:latin typeface="Open Sans"/>
                <a:ea typeface="Open Sans"/>
                <a:cs typeface="Open Sans"/>
              </a:rPr>
              <a:t>Assurez-vous de saisir la raison. Si ce n’est PAS lié à </a:t>
            </a:r>
            <a:r>
              <a:rPr lang="fr-FR" sz="1600" b="1" spc="60">
                <a:solidFill>
                  <a:schemeClr val="accent2">
                    <a:lumMod val="75000"/>
                  </a:schemeClr>
                </a:solidFill>
                <a:latin typeface="Open Sans"/>
                <a:ea typeface="Open Sans"/>
                <a:cs typeface="Open Sans"/>
              </a:rPr>
              <a:t>un manque de nourriture ou d’argent pour l’acheter</a:t>
            </a:r>
            <a:r>
              <a:rPr lang="fr-FR" sz="1600" spc="60">
                <a:solidFill>
                  <a:schemeClr val="accent2">
                    <a:lumMod val="75000"/>
                  </a:schemeClr>
                </a:solidFill>
                <a:latin typeface="Open Sans"/>
                <a:ea typeface="Open Sans"/>
                <a:cs typeface="Open Sans"/>
              </a:rPr>
              <a:t>, alors la réponse appropriée est « Non parce que nous n’en avions pas besoin ».
Assurez-vous que cela s’est produit au cours des 12 derniers mois. Dans le cas contraire, la réponse appropriée est « Sans objet...
S’assurer que l’épuisement est possible, p. ex., il est rarement possible d’épuiser la mendicité.</a:t>
            </a:r>
            <a:endParaRPr lang="en-US" sz="1600" spc="60">
              <a:solidFill>
                <a:schemeClr val="accent2">
                  <a:lumMod val="75000"/>
                </a:schemeClr>
              </a:solidFill>
              <a:latin typeface="Open Sans"/>
              <a:ea typeface="Open Sans"/>
              <a:cs typeface="Open Sans"/>
            </a:endParaRPr>
          </a:p>
        </p:txBody>
      </p:sp>
    </p:spTree>
    <p:extLst>
      <p:ext uri="{BB962C8B-B14F-4D97-AF65-F5344CB8AC3E}">
        <p14:creationId xmlns:p14="http://schemas.microsoft.com/office/powerpoint/2010/main" val="3965521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MODULE LCS-FS : options de réponse</a:t>
            </a:r>
          </a:p>
        </p:txBody>
      </p:sp>
      <p:sp>
        <p:nvSpPr>
          <p:cNvPr id="5" name="TextBox 4">
            <a:extLst>
              <a:ext uri="{FF2B5EF4-FFF2-40B4-BE49-F238E27FC236}">
                <a16:creationId xmlns:a16="http://schemas.microsoft.com/office/drawing/2014/main" id="{F57AC735-BE46-1F92-204E-30CE660E4BFA}"/>
              </a:ext>
            </a:extLst>
          </p:cNvPr>
          <p:cNvSpPr txBox="1"/>
          <p:nvPr/>
        </p:nvSpPr>
        <p:spPr>
          <a:xfrm>
            <a:off x="2024544" y="1629917"/>
            <a:ext cx="2975294" cy="3231654"/>
          </a:xfrm>
          <a:prstGeom prst="rect">
            <a:avLst/>
          </a:prstGeom>
          <a:noFill/>
          <a:ln w="57150">
            <a:solidFill>
              <a:schemeClr val="bg1">
                <a:lumMod val="50000"/>
              </a:schemeClr>
            </a:solidFill>
          </a:ln>
        </p:spPr>
        <p:txBody>
          <a:bodyPr wrap="square" rtlCol="0">
            <a:spAutoFit/>
          </a:bodyPr>
          <a:lstStyle/>
          <a:p>
            <a:r>
              <a:rPr lang="fr-FR" sz="1200" b="1" u="sng" spc="60">
                <a:latin typeface="Open Sans" charset="0"/>
                <a:ea typeface="Open Sans" charset="0"/>
                <a:cs typeface="Open Sans" charset="0"/>
              </a:rPr>
              <a:t>Il n'y a que 4 </a:t>
            </a:r>
            <a:r>
              <a:rPr lang="fr-FR" sz="1200" b="1" spc="60">
                <a:latin typeface="Open Sans" charset="0"/>
                <a:ea typeface="Open Sans" charset="0"/>
                <a:cs typeface="Open Sans" charset="0"/>
              </a:rPr>
              <a:t>options de réponse standard possibles pour chaque stratégie : </a:t>
            </a:r>
          </a:p>
          <a:p>
            <a:endParaRPr lang="fr-FR" sz="1200" spc="60">
              <a:latin typeface="Open Sans" charset="0"/>
              <a:ea typeface="Open Sans" charset="0"/>
              <a:cs typeface="Open Sans" charset="0"/>
            </a:endParaRPr>
          </a:p>
          <a:p>
            <a:r>
              <a:rPr lang="fr-FR" sz="1200" spc="60">
                <a:latin typeface="Open Sans" charset="0"/>
                <a:ea typeface="Open Sans" charset="0"/>
                <a:cs typeface="Open Sans" charset="0"/>
              </a:rPr>
              <a:t>10 = Non, car nous n'en avions pas besoin.</a:t>
            </a:r>
          </a:p>
          <a:p>
            <a:endParaRPr lang="fr-FR" sz="1200" spc="60">
              <a:latin typeface="Open Sans" charset="0"/>
              <a:ea typeface="Open Sans" charset="0"/>
              <a:cs typeface="Open Sans" charset="0"/>
            </a:endParaRPr>
          </a:p>
          <a:p>
            <a:r>
              <a:rPr lang="fr-FR" sz="1200" spc="60">
                <a:latin typeface="Open Sans" charset="0"/>
                <a:ea typeface="Open Sans" charset="0"/>
                <a:cs typeface="Open Sans" charset="0"/>
              </a:rPr>
              <a:t>20 = Non, car nous avons déjà vendu ces actifs ou nous avons exercé cette activité au cours des 12 derniers mois et nous ne pouvons pas continuer à le faire. </a:t>
            </a:r>
          </a:p>
          <a:p>
            <a:endParaRPr lang="fr-FR" sz="1200" spc="60">
              <a:latin typeface="Open Sans" charset="0"/>
              <a:ea typeface="Open Sans" charset="0"/>
              <a:cs typeface="Open Sans" charset="0"/>
            </a:endParaRPr>
          </a:p>
          <a:p>
            <a:r>
              <a:rPr lang="fr-FR" sz="1200" spc="60">
                <a:latin typeface="Open Sans" charset="0"/>
                <a:ea typeface="Open Sans" charset="0"/>
                <a:cs typeface="Open Sans" charset="0"/>
              </a:rPr>
              <a:t>30= Oui</a:t>
            </a:r>
          </a:p>
          <a:p>
            <a:endParaRPr lang="fr-FR" sz="1200" spc="60">
              <a:latin typeface="Open Sans" charset="0"/>
              <a:ea typeface="Open Sans" charset="0"/>
              <a:cs typeface="Open Sans" charset="0"/>
            </a:endParaRPr>
          </a:p>
          <a:p>
            <a:r>
              <a:rPr lang="fr-FR" sz="1200" spc="60">
                <a:latin typeface="Open Sans" charset="0"/>
                <a:ea typeface="Open Sans" charset="0"/>
                <a:cs typeface="Open Sans" charset="0"/>
              </a:rPr>
              <a:t>9999= Non applicable (n'a pas accès à cette stratégie)</a:t>
            </a:r>
          </a:p>
        </p:txBody>
      </p:sp>
      <p:sp>
        <p:nvSpPr>
          <p:cNvPr id="2" name="TextBox 1">
            <a:extLst>
              <a:ext uri="{FF2B5EF4-FFF2-40B4-BE49-F238E27FC236}">
                <a16:creationId xmlns:a16="http://schemas.microsoft.com/office/drawing/2014/main" id="{7927E180-AB69-33EF-BC86-1B5DD6F9DF15}"/>
              </a:ext>
            </a:extLst>
          </p:cNvPr>
          <p:cNvSpPr txBox="1"/>
          <p:nvPr/>
        </p:nvSpPr>
        <p:spPr>
          <a:xfrm>
            <a:off x="6613322" y="4265504"/>
            <a:ext cx="5136859" cy="738664"/>
          </a:xfrm>
          <a:prstGeom prst="rect">
            <a:avLst/>
          </a:prstGeom>
          <a:noFill/>
          <a:ln w="57150">
            <a:solidFill>
              <a:schemeClr val="bg1">
                <a:lumMod val="50000"/>
              </a:schemeClr>
            </a:solidFill>
          </a:ln>
        </p:spPr>
        <p:txBody>
          <a:bodyPr wrap="square" rtlCol="0">
            <a:spAutoFit/>
          </a:bodyPr>
          <a:lstStyle/>
          <a:p>
            <a:r>
              <a:rPr lang="fr-FR" sz="1400" spc="60" dirty="0">
                <a:latin typeface="Open Sans" charset="0"/>
                <a:ea typeface="Open Sans" charset="0"/>
                <a:cs typeface="Open Sans" charset="0"/>
              </a:rPr>
              <a:t>Cela signifie qu'un ménage a appliqué une stratégie d'adaptation au cours des 30 derniers jours en raison d'un manque de nourriture ou d'argent pour l'acheter.</a:t>
            </a:r>
          </a:p>
        </p:txBody>
      </p:sp>
      <p:cxnSp>
        <p:nvCxnSpPr>
          <p:cNvPr id="9" name="Straight Arrow Connector 8">
            <a:extLst>
              <a:ext uri="{FF2B5EF4-FFF2-40B4-BE49-F238E27FC236}">
                <a16:creationId xmlns:a16="http://schemas.microsoft.com/office/drawing/2014/main" id="{5E9BA5B9-17A9-4C53-9509-91B7FF08FA56}"/>
              </a:ext>
            </a:extLst>
          </p:cNvPr>
          <p:cNvCxnSpPr/>
          <p:nvPr/>
        </p:nvCxnSpPr>
        <p:spPr>
          <a:xfrm>
            <a:off x="5366158" y="4567807"/>
            <a:ext cx="880844"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245F35DA-AC29-B5A8-8207-D73CF803425C}"/>
              </a:ext>
            </a:extLst>
          </p:cNvPr>
          <p:cNvSpPr/>
          <p:nvPr/>
        </p:nvSpPr>
        <p:spPr>
          <a:xfrm>
            <a:off x="1658224" y="4328718"/>
            <a:ext cx="3707934" cy="494951"/>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29D799-1C22-D87C-909F-77B2B5D3F3F7}"/>
              </a:ext>
            </a:extLst>
          </p:cNvPr>
          <p:cNvSpPr txBox="1"/>
          <p:nvPr/>
        </p:nvSpPr>
        <p:spPr>
          <a:xfrm>
            <a:off x="5366158" y="1572350"/>
            <a:ext cx="6442491" cy="2436564"/>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0070BA"/>
              </a:buClr>
              <a:buSzTx/>
              <a:tabLst/>
              <a:defRPr/>
            </a:pPr>
            <a:r>
              <a:rPr kumimoji="0" lang="fr-FR" sz="2000" b="0" i="0" u="none" strike="noStrike" kern="1200" cap="none" spc="60" normalizeH="0" baseline="0">
                <a:ln>
                  <a:noFill/>
                </a:ln>
                <a:solidFill>
                  <a:schemeClr val="accent2">
                    <a:lumMod val="75000"/>
                  </a:schemeClr>
                </a:solidFill>
                <a:effectLst/>
                <a:uLnTx/>
                <a:uFillTx/>
                <a:latin typeface="Open Sans"/>
                <a:ea typeface="Open Sans"/>
                <a:cs typeface="Open Sans"/>
              </a:rPr>
              <a:t>Si la personne interrogée répond "oui", il faut alors l'interroger pour en comprendre la raison et sélectionner l'option de réponse la plus appropriée. </a:t>
            </a:r>
          </a:p>
          <a:p>
            <a:pPr marR="0" lvl="0" algn="l" defTabSz="914400" rtl="0" eaLnBrk="1" fontAlgn="auto" latinLnBrk="0" hangingPunct="1">
              <a:lnSpc>
                <a:spcPct val="90000"/>
              </a:lnSpc>
              <a:spcBef>
                <a:spcPts val="1000"/>
              </a:spcBef>
              <a:spcAft>
                <a:spcPts val="0"/>
              </a:spcAft>
              <a:buClr>
                <a:srgbClr val="0070BA"/>
              </a:buClr>
              <a:buSzTx/>
              <a:tabLst/>
              <a:defRPr/>
            </a:pPr>
            <a:r>
              <a:rPr kumimoji="0" lang="fr-FR" sz="2000" b="0" i="0" u="none" strike="noStrike" kern="1200" cap="none" spc="60" normalizeH="0" baseline="0">
                <a:ln>
                  <a:noFill/>
                </a:ln>
                <a:solidFill>
                  <a:schemeClr val="accent2">
                    <a:lumMod val="75000"/>
                  </a:schemeClr>
                </a:solidFill>
                <a:effectLst/>
                <a:uLnTx/>
                <a:uFillTx/>
                <a:latin typeface="Open Sans"/>
                <a:ea typeface="Open Sans"/>
                <a:cs typeface="Open Sans"/>
              </a:rPr>
              <a:t>Il se peut qu'un ménage ait adopté une stratégie ou une activité de survie pour une raison autre que le manque de nourriture ou d'argent pour l'acheter.</a:t>
            </a:r>
          </a:p>
        </p:txBody>
      </p:sp>
      <p:pic>
        <p:nvPicPr>
          <p:cNvPr id="1028" name="Picture 4">
            <a:extLst>
              <a:ext uri="{FF2B5EF4-FFF2-40B4-BE49-F238E27FC236}">
                <a16:creationId xmlns:a16="http://schemas.microsoft.com/office/drawing/2014/main" id="{D28E44E9-236F-B0C1-5E61-8DBB3677D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4218" y="410687"/>
            <a:ext cx="1824237" cy="120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271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MODULE LCS-FS : options de réponse</a:t>
            </a:r>
          </a:p>
        </p:txBody>
      </p:sp>
      <p:sp>
        <p:nvSpPr>
          <p:cNvPr id="5" name="TextBox 4">
            <a:extLst>
              <a:ext uri="{FF2B5EF4-FFF2-40B4-BE49-F238E27FC236}">
                <a16:creationId xmlns:a16="http://schemas.microsoft.com/office/drawing/2014/main" id="{F57AC735-BE46-1F92-204E-30CE660E4BFA}"/>
              </a:ext>
            </a:extLst>
          </p:cNvPr>
          <p:cNvSpPr txBox="1"/>
          <p:nvPr/>
        </p:nvSpPr>
        <p:spPr>
          <a:xfrm>
            <a:off x="2024544" y="1629917"/>
            <a:ext cx="2975294" cy="3231654"/>
          </a:xfrm>
          <a:prstGeom prst="rect">
            <a:avLst/>
          </a:prstGeom>
          <a:noFill/>
          <a:ln w="57150">
            <a:solidFill>
              <a:schemeClr val="bg1">
                <a:lumMod val="50000"/>
              </a:schemeClr>
            </a:solidFill>
          </a:ln>
        </p:spPr>
        <p:txBody>
          <a:bodyPr wrap="square" rtlCol="0">
            <a:spAutoFit/>
          </a:bodyPr>
          <a:lstStyle/>
          <a:p>
            <a:r>
              <a:rPr lang="fr-FR" sz="1200" b="1" u="sng" spc="60">
                <a:latin typeface="Open Sans" charset="0"/>
                <a:ea typeface="Open Sans" charset="0"/>
                <a:cs typeface="Open Sans" charset="0"/>
              </a:rPr>
              <a:t>Il n'y a que 4 </a:t>
            </a:r>
            <a:r>
              <a:rPr lang="fr-FR" sz="1200" b="1" spc="60">
                <a:latin typeface="Open Sans" charset="0"/>
                <a:ea typeface="Open Sans" charset="0"/>
                <a:cs typeface="Open Sans" charset="0"/>
              </a:rPr>
              <a:t>options de réponse standard possibles pour chaque stratégie : </a:t>
            </a:r>
          </a:p>
          <a:p>
            <a:endParaRPr lang="fr-FR" sz="1200" spc="60">
              <a:latin typeface="Open Sans" charset="0"/>
              <a:ea typeface="Open Sans" charset="0"/>
              <a:cs typeface="Open Sans" charset="0"/>
            </a:endParaRPr>
          </a:p>
          <a:p>
            <a:r>
              <a:rPr lang="fr-FR" sz="1200" spc="60">
                <a:latin typeface="Open Sans" charset="0"/>
                <a:ea typeface="Open Sans" charset="0"/>
                <a:cs typeface="Open Sans" charset="0"/>
              </a:rPr>
              <a:t>10 = Non, car nous n'en avions pas besoin.</a:t>
            </a:r>
          </a:p>
          <a:p>
            <a:endParaRPr lang="fr-FR" sz="1200" spc="60">
              <a:latin typeface="Open Sans" charset="0"/>
              <a:ea typeface="Open Sans" charset="0"/>
              <a:cs typeface="Open Sans" charset="0"/>
            </a:endParaRPr>
          </a:p>
          <a:p>
            <a:r>
              <a:rPr lang="fr-FR" sz="1200" spc="60">
                <a:latin typeface="Open Sans" charset="0"/>
                <a:ea typeface="Open Sans" charset="0"/>
                <a:cs typeface="Open Sans" charset="0"/>
              </a:rPr>
              <a:t>20 = Non, car nous avons déjà vendu ces actifs ou nous avons exercé cette activité au cours des 12 derniers mois et nous ne pouvons pas continuer à le faire. </a:t>
            </a:r>
          </a:p>
          <a:p>
            <a:endParaRPr lang="fr-FR" sz="1200" spc="60">
              <a:latin typeface="Open Sans" charset="0"/>
              <a:ea typeface="Open Sans" charset="0"/>
              <a:cs typeface="Open Sans" charset="0"/>
            </a:endParaRPr>
          </a:p>
          <a:p>
            <a:r>
              <a:rPr lang="fr-FR" sz="1200" spc="60">
                <a:latin typeface="Open Sans" charset="0"/>
                <a:ea typeface="Open Sans" charset="0"/>
                <a:cs typeface="Open Sans" charset="0"/>
              </a:rPr>
              <a:t>30= Oui</a:t>
            </a:r>
          </a:p>
          <a:p>
            <a:endParaRPr lang="fr-FR" sz="1200" spc="60">
              <a:latin typeface="Open Sans" charset="0"/>
              <a:ea typeface="Open Sans" charset="0"/>
              <a:cs typeface="Open Sans" charset="0"/>
            </a:endParaRPr>
          </a:p>
          <a:p>
            <a:r>
              <a:rPr lang="fr-FR" sz="1200" spc="60">
                <a:latin typeface="Open Sans" charset="0"/>
                <a:ea typeface="Open Sans" charset="0"/>
                <a:cs typeface="Open Sans" charset="0"/>
              </a:rPr>
              <a:t>9999= Non applicable (n'a pas accès à cette stratégie)</a:t>
            </a:r>
            <a:endParaRPr lang="fr-FR" sz="1400" spc="60">
              <a:latin typeface="Open Sans" charset="0"/>
              <a:ea typeface="Open Sans" charset="0"/>
              <a:cs typeface="Open Sans" charset="0"/>
            </a:endParaRPr>
          </a:p>
        </p:txBody>
      </p:sp>
      <p:sp>
        <p:nvSpPr>
          <p:cNvPr id="2" name="TextBox 1">
            <a:extLst>
              <a:ext uri="{FF2B5EF4-FFF2-40B4-BE49-F238E27FC236}">
                <a16:creationId xmlns:a16="http://schemas.microsoft.com/office/drawing/2014/main" id="{7927E180-AB69-33EF-BC86-1B5DD6F9DF15}"/>
              </a:ext>
            </a:extLst>
          </p:cNvPr>
          <p:cNvSpPr txBox="1"/>
          <p:nvPr/>
        </p:nvSpPr>
        <p:spPr>
          <a:xfrm>
            <a:off x="6570804" y="4169073"/>
            <a:ext cx="5198379" cy="1384995"/>
          </a:xfrm>
          <a:prstGeom prst="rect">
            <a:avLst/>
          </a:prstGeom>
          <a:noFill/>
          <a:ln w="57150">
            <a:solidFill>
              <a:schemeClr val="bg1">
                <a:lumMod val="50000"/>
              </a:schemeClr>
            </a:solidFill>
          </a:ln>
        </p:spPr>
        <p:txBody>
          <a:bodyPr wrap="square" rtlCol="0">
            <a:spAutoFit/>
          </a:bodyPr>
          <a:lstStyle/>
          <a:p>
            <a:r>
              <a:rPr lang="en-US" sz="1400" spc="60">
                <a:latin typeface="Open Sans" charset="0"/>
                <a:ea typeface="Open Sans" charset="0"/>
                <a:cs typeface="Open Sans" charset="0"/>
              </a:rPr>
              <a:t>Cela signifie qu'un ménage n'est pas en mesure de s'appuyer sur une stratégie d'adaptation car elle ne s'applique pas à lui parce qu'il n'a pas accès à cette stratégie (par exemple, il n'y a pas d'enfants dans le ménage à retirer de l'école), ou que le ménage a épuisé la stratégie il y a plus de 12 mois.</a:t>
            </a:r>
          </a:p>
        </p:txBody>
      </p:sp>
      <p:cxnSp>
        <p:nvCxnSpPr>
          <p:cNvPr id="9" name="Straight Arrow Connector 8">
            <a:extLst>
              <a:ext uri="{FF2B5EF4-FFF2-40B4-BE49-F238E27FC236}">
                <a16:creationId xmlns:a16="http://schemas.microsoft.com/office/drawing/2014/main" id="{5E9BA5B9-17A9-4C53-9509-91B7FF08FA56}"/>
              </a:ext>
            </a:extLst>
          </p:cNvPr>
          <p:cNvCxnSpPr/>
          <p:nvPr/>
        </p:nvCxnSpPr>
        <p:spPr>
          <a:xfrm>
            <a:off x="5366158" y="4630131"/>
            <a:ext cx="880844"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245F35DA-AC29-B5A8-8207-D73CF803425C}"/>
              </a:ext>
            </a:extLst>
          </p:cNvPr>
          <p:cNvSpPr/>
          <p:nvPr/>
        </p:nvSpPr>
        <p:spPr>
          <a:xfrm>
            <a:off x="1658224" y="4265426"/>
            <a:ext cx="3707934" cy="738663"/>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B9131C96-7F12-EEC3-F97E-7453DF592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4218" y="410687"/>
            <a:ext cx="1824237" cy="12063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2F93A7C-B6A2-BBCE-2EC9-9EBAA62EF448}"/>
              </a:ext>
            </a:extLst>
          </p:cNvPr>
          <p:cNvSpPr txBox="1"/>
          <p:nvPr/>
        </p:nvSpPr>
        <p:spPr>
          <a:xfrm>
            <a:off x="5525549" y="1772664"/>
            <a:ext cx="6094602" cy="1754326"/>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0070BA"/>
              </a:buClr>
              <a:buSzTx/>
              <a:tabLst/>
              <a:defRPr/>
            </a:pPr>
            <a:r>
              <a:rPr lang="fr-FR" sz="2000" spc="60">
                <a:solidFill>
                  <a:schemeClr val="accent2">
                    <a:lumMod val="75000"/>
                  </a:schemeClr>
                </a:solidFill>
                <a:latin typeface="Open Sans"/>
                <a:ea typeface="Open Sans"/>
                <a:cs typeface="Open Sans"/>
              </a:rPr>
              <a:t>La personne interrogée peut répondre "non" ou "cela ne s'applique pas". </a:t>
            </a:r>
            <a:r>
              <a:rPr lang="fr-FR" sz="2000" spc="60" dirty="0">
                <a:solidFill>
                  <a:schemeClr val="accent2">
                    <a:lumMod val="75000"/>
                  </a:schemeClr>
                </a:solidFill>
                <a:latin typeface="Open Sans"/>
                <a:ea typeface="Open Sans"/>
                <a:cs typeface="Open Sans"/>
              </a:rPr>
              <a:t>Nous devons l'interroger pour en comprendre la raison et sélectionner la réponse la plus appropriée. Dans ce cas, il se peut que la stratégie ne s'applique pas au ménage. </a:t>
            </a:r>
          </a:p>
        </p:txBody>
      </p:sp>
    </p:spTree>
    <p:extLst>
      <p:ext uri="{BB962C8B-B14F-4D97-AF65-F5344CB8AC3E}">
        <p14:creationId xmlns:p14="http://schemas.microsoft.com/office/powerpoint/2010/main" val="1331749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fr-FR" b="0" kern="1400" spc="230">
                <a:solidFill>
                  <a:srgbClr val="FFFFFE"/>
                </a:solidFill>
                <a:latin typeface="HALDEN SOLID"/>
                <a:ea typeface="Open Sans Extrabold"/>
                <a:cs typeface="Open Sans Extrabold"/>
              </a:rPr>
              <a:t>Niveaux de Sévérité des stratégies </a:t>
            </a:r>
            <a:r>
              <a:rPr lang="fr-FR" b="0" kern="1400" spc="230" err="1">
                <a:solidFill>
                  <a:srgbClr val="FFFFFE"/>
                </a:solidFill>
                <a:latin typeface="HALDEN SOLID"/>
                <a:ea typeface="Open Sans Extrabold"/>
                <a:cs typeface="Open Sans Extrabold"/>
              </a:rPr>
              <a:t>lcs</a:t>
            </a:r>
            <a:endParaRPr lang="en-GB" b="0" kern="1400" spc="230">
              <a:solidFill>
                <a:srgbClr val="FFFFFE"/>
              </a:solidFill>
              <a:latin typeface="HALDEN SOLID"/>
              <a:ea typeface="Open Sans Extrabold"/>
              <a:cs typeface="Open Sans Extrabold"/>
            </a:endParaRPr>
          </a:p>
        </p:txBody>
      </p:sp>
    </p:spTree>
    <p:extLst>
      <p:ext uri="{BB962C8B-B14F-4D97-AF65-F5344CB8AC3E}">
        <p14:creationId xmlns:p14="http://schemas.microsoft.com/office/powerpoint/2010/main" val="3472667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ts val="2700"/>
              </a:lnSpc>
              <a:buNone/>
            </a:pPr>
            <a:endParaRPr lang="fr-FR" sz="1800">
              <a:solidFill>
                <a:srgbClr val="000000"/>
              </a:solidFill>
              <a:latin typeface="Open Sans" panose="020B0606030504020204" pitchFamily="34" charset="0"/>
            </a:endParaRPr>
          </a:p>
          <a:p>
            <a:pPr marL="0" indent="0">
              <a:lnSpc>
                <a:spcPts val="2700"/>
              </a:lnSpc>
              <a:buNone/>
            </a:pPr>
            <a:endParaRPr lang="fr-FR" sz="1800" b="0" i="0">
              <a:solidFill>
                <a:srgbClr val="000000"/>
              </a:solidFill>
              <a:effectLst/>
              <a:latin typeface="Open Sans" panose="020B0606030504020204" pitchFamily="34" charset="0"/>
            </a:endParaRPr>
          </a:p>
          <a:p>
            <a:pPr marL="0" indent="0">
              <a:lnSpc>
                <a:spcPts val="2700"/>
              </a:lnSpc>
              <a:buNone/>
            </a:pPr>
            <a:r>
              <a:rPr lang="fr-FR" sz="2400" spc="60">
                <a:latin typeface="Open Sans"/>
                <a:ea typeface="Open Sans"/>
                <a:cs typeface="Open Sans"/>
              </a:rPr>
              <a:t>Ce PowerPoint a été développé pour les enquêteurs et le personnel du RAM et du programme dans les différents bureaux. Il peut également être utilisé pour la formation des partenaires ou des prestataires de services. </a:t>
            </a:r>
            <a:endParaRPr lang="fr-FR" sz="2400" spc="60"/>
          </a:p>
          <a:p>
            <a:pPr marL="0" indent="0">
              <a:lnSpc>
                <a:spcPts val="2700"/>
              </a:lnSpc>
              <a:buNone/>
            </a:pPr>
            <a:endParaRPr lang="fr-FR" sz="2400" spc="60"/>
          </a:p>
          <a:p>
            <a:pPr marL="0" indent="0">
              <a:lnSpc>
                <a:spcPts val="2700"/>
              </a:lnSpc>
              <a:buNone/>
            </a:pPr>
            <a:r>
              <a:rPr lang="fr-FR" sz="2400" spc="60">
                <a:latin typeface="Open Sans"/>
                <a:ea typeface="Open Sans"/>
                <a:cs typeface="Open Sans"/>
              </a:rPr>
              <a:t>Il est organisé en différents modules pour faciliter la sélection du matériel pertinent en fonction du public. </a:t>
            </a:r>
            <a:endParaRPr lang="fr-FR" sz="2400" spc="6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ctr"/>
            <a:r>
              <a:rPr lang="en-GB" sz="3600" b="0" kern="1400" spc="230">
                <a:solidFill>
                  <a:schemeClr val="tx1"/>
                </a:solidFill>
                <a:latin typeface="HALDEN SOLID" pitchFamily="2" charset="0"/>
              </a:rPr>
              <a:t>AUDIENCE  </a:t>
            </a:r>
          </a:p>
        </p:txBody>
      </p:sp>
      <p:pic>
        <p:nvPicPr>
          <p:cNvPr id="4" name="Picture 3">
            <a:extLst>
              <a:ext uri="{FF2B5EF4-FFF2-40B4-BE49-F238E27FC236}">
                <a16:creationId xmlns:a16="http://schemas.microsoft.com/office/drawing/2014/main" id="{96F6D793-2DCB-450E-AD60-167FC01744C9}"/>
              </a:ext>
            </a:extLst>
          </p:cNvPr>
          <p:cNvPicPr>
            <a:picLocks noChangeAspect="1"/>
          </p:cNvPicPr>
          <p:nvPr/>
        </p:nvPicPr>
        <p:blipFill>
          <a:blip r:embed="rId3"/>
          <a:stretch>
            <a:fillRect/>
          </a:stretch>
        </p:blipFill>
        <p:spPr>
          <a:xfrm>
            <a:off x="419100" y="5732009"/>
            <a:ext cx="2209800" cy="819150"/>
          </a:xfrm>
          <a:prstGeom prst="rect">
            <a:avLst/>
          </a:prstGeom>
        </p:spPr>
      </p:pic>
      <p:sp>
        <p:nvSpPr>
          <p:cNvPr id="9" name="Freeform: Shape 8">
            <a:extLst>
              <a:ext uri="{FF2B5EF4-FFF2-40B4-BE49-F238E27FC236}">
                <a16:creationId xmlns:a16="http://schemas.microsoft.com/office/drawing/2014/main" id="{E68965B7-67CF-493A-86E5-0E0A91FC6230}"/>
              </a:ext>
            </a:extLst>
          </p:cNvPr>
          <p:cNvSpPr/>
          <p:nvPr/>
        </p:nvSpPr>
        <p:spPr>
          <a:xfrm>
            <a:off x="9800203" y="5286403"/>
            <a:ext cx="916236" cy="916186"/>
          </a:xfrm>
          <a:custGeom>
            <a:avLst/>
            <a:gdLst>
              <a:gd name="connsiteX0" fmla="*/ 734002 w 916236"/>
              <a:gd name="connsiteY0" fmla="*/ 614878 h 916186"/>
              <a:gd name="connsiteX1" fmla="*/ 633933 w 916236"/>
              <a:gd name="connsiteY1" fmla="*/ 613048 h 916186"/>
              <a:gd name="connsiteX2" fmla="*/ 589566 w 916236"/>
              <a:gd name="connsiteY2" fmla="*/ 568696 h 916186"/>
              <a:gd name="connsiteX3" fmla="*/ 568696 w 916236"/>
              <a:gd name="connsiteY3" fmla="*/ 89196 h 916186"/>
              <a:gd name="connsiteX4" fmla="*/ 89196 w 916236"/>
              <a:gd name="connsiteY4" fmla="*/ 110065 h 916186"/>
              <a:gd name="connsiteX5" fmla="*/ 110065 w 916236"/>
              <a:gd name="connsiteY5" fmla="*/ 589566 h 916186"/>
              <a:gd name="connsiteX6" fmla="*/ 568696 w 916236"/>
              <a:gd name="connsiteY6" fmla="*/ 589566 h 916186"/>
              <a:gd name="connsiteX7" fmla="*/ 612974 w 916236"/>
              <a:gd name="connsiteY7" fmla="*/ 633844 h 916186"/>
              <a:gd name="connsiteX8" fmla="*/ 595750 w 916236"/>
              <a:gd name="connsiteY8" fmla="*/ 678359 h 916186"/>
              <a:gd name="connsiteX9" fmla="*/ 614834 w 916236"/>
              <a:gd name="connsiteY9" fmla="*/ 733662 h 916186"/>
              <a:gd name="connsiteX10" fmla="*/ 777601 w 916236"/>
              <a:gd name="connsiteY10" fmla="*/ 896695 h 916186"/>
              <a:gd name="connsiteX11" fmla="*/ 826263 w 916236"/>
              <a:gd name="connsiteY11" fmla="*/ 916178 h 916186"/>
              <a:gd name="connsiteX12" fmla="*/ 915824 w 916236"/>
              <a:gd name="connsiteY12" fmla="*/ 833274 h 916186"/>
              <a:gd name="connsiteX13" fmla="*/ 896740 w 916236"/>
              <a:gd name="connsiteY13" fmla="*/ 777956 h 916186"/>
              <a:gd name="connsiteX14" fmla="*/ 121249 w 916236"/>
              <a:gd name="connsiteY14" fmla="*/ 558792 h 916186"/>
              <a:gd name="connsiteX15" fmla="*/ 121253 w 916236"/>
              <a:gd name="connsiteY15" fmla="*/ 121253 h 916186"/>
              <a:gd name="connsiteX16" fmla="*/ 558792 w 916236"/>
              <a:gd name="connsiteY16" fmla="*/ 121256 h 916186"/>
              <a:gd name="connsiteX17" fmla="*/ 558792 w 916236"/>
              <a:gd name="connsiteY17" fmla="*/ 558792 h 916186"/>
              <a:gd name="connsiteX18" fmla="*/ 124205 w 916236"/>
              <a:gd name="connsiteY18" fmla="*/ 561734 h 916186"/>
              <a:gd name="connsiteX19" fmla="*/ 121249 w 916236"/>
              <a:gd name="connsiteY19" fmla="*/ 558778 h 916186"/>
              <a:gd name="connsiteX20" fmla="*/ 868077 w 916236"/>
              <a:gd name="connsiteY20" fmla="*/ 868239 h 916186"/>
              <a:gd name="connsiteX21" fmla="*/ 798501 w 916236"/>
              <a:gd name="connsiteY21" fmla="*/ 875855 h 916186"/>
              <a:gd name="connsiteX22" fmla="*/ 635763 w 916236"/>
              <a:gd name="connsiteY22" fmla="*/ 712822 h 916186"/>
              <a:gd name="connsiteX23" fmla="*/ 625195 w 916236"/>
              <a:gd name="connsiteY23" fmla="*/ 680912 h 916186"/>
              <a:gd name="connsiteX24" fmla="*/ 643541 w 916236"/>
              <a:gd name="connsiteY24" fmla="*/ 643335 h 916186"/>
              <a:gd name="connsiteX25" fmla="*/ 685296 w 916236"/>
              <a:gd name="connsiteY25" fmla="*/ 624871 h 916186"/>
              <a:gd name="connsiteX26" fmla="*/ 713102 w 916236"/>
              <a:gd name="connsiteY26" fmla="*/ 635748 h 916186"/>
              <a:gd name="connsiteX27" fmla="*/ 875840 w 916236"/>
              <a:gd name="connsiteY27" fmla="*/ 798737 h 916186"/>
              <a:gd name="connsiteX28" fmla="*/ 886408 w 916236"/>
              <a:gd name="connsiteY28" fmla="*/ 830662 h 916186"/>
              <a:gd name="connsiteX29" fmla="*/ 868062 w 916236"/>
              <a:gd name="connsiteY29" fmla="*/ 868224 h 9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6236" h="916186">
                <a:moveTo>
                  <a:pt x="734002" y="614878"/>
                </a:moveTo>
                <a:cubicBezTo>
                  <a:pt x="705637" y="589736"/>
                  <a:pt x="663198" y="588959"/>
                  <a:pt x="633933" y="613048"/>
                </a:cubicBezTo>
                <a:lnTo>
                  <a:pt x="589566" y="568696"/>
                </a:lnTo>
                <a:cubicBezTo>
                  <a:pt x="716214" y="430523"/>
                  <a:pt x="706870" y="215843"/>
                  <a:pt x="568696" y="89196"/>
                </a:cubicBezTo>
                <a:cubicBezTo>
                  <a:pt x="430523" y="-37451"/>
                  <a:pt x="215843" y="-28108"/>
                  <a:pt x="89196" y="110065"/>
                </a:cubicBezTo>
                <a:cubicBezTo>
                  <a:pt x="-37451" y="248239"/>
                  <a:pt x="-28108" y="462918"/>
                  <a:pt x="110065" y="589566"/>
                </a:cubicBezTo>
                <a:cubicBezTo>
                  <a:pt x="239814" y="708492"/>
                  <a:pt x="438947" y="708492"/>
                  <a:pt x="568696" y="589566"/>
                </a:cubicBezTo>
                <a:lnTo>
                  <a:pt x="612974" y="633844"/>
                </a:lnTo>
                <a:cubicBezTo>
                  <a:pt x="603255" y="646819"/>
                  <a:pt x="597295" y="662221"/>
                  <a:pt x="595750" y="678359"/>
                </a:cubicBezTo>
                <a:cubicBezTo>
                  <a:pt x="593499" y="698722"/>
                  <a:pt x="600504" y="719021"/>
                  <a:pt x="614834" y="733662"/>
                </a:cubicBezTo>
                <a:lnTo>
                  <a:pt x="777601" y="896695"/>
                </a:lnTo>
                <a:cubicBezTo>
                  <a:pt x="790554" y="909450"/>
                  <a:pt x="808087" y="916470"/>
                  <a:pt x="826263" y="916178"/>
                </a:cubicBezTo>
                <a:cubicBezTo>
                  <a:pt x="872612" y="914742"/>
                  <a:pt x="910819" y="879375"/>
                  <a:pt x="915824" y="833274"/>
                </a:cubicBezTo>
                <a:cubicBezTo>
                  <a:pt x="918070" y="812907"/>
                  <a:pt x="911067" y="792606"/>
                  <a:pt x="896740" y="777956"/>
                </a:cubicBezTo>
                <a:close/>
                <a:moveTo>
                  <a:pt x="121249" y="558792"/>
                </a:moveTo>
                <a:cubicBezTo>
                  <a:pt x="426" y="437969"/>
                  <a:pt x="428" y="242075"/>
                  <a:pt x="121253" y="121253"/>
                </a:cubicBezTo>
                <a:cubicBezTo>
                  <a:pt x="242077" y="431"/>
                  <a:pt x="437970" y="432"/>
                  <a:pt x="558792" y="121256"/>
                </a:cubicBezTo>
                <a:cubicBezTo>
                  <a:pt x="679613" y="242080"/>
                  <a:pt x="679613" y="437970"/>
                  <a:pt x="558792" y="558792"/>
                </a:cubicBezTo>
                <a:cubicBezTo>
                  <a:pt x="439597" y="679613"/>
                  <a:pt x="245026" y="680930"/>
                  <a:pt x="124205" y="561734"/>
                </a:cubicBezTo>
                <a:cubicBezTo>
                  <a:pt x="123213" y="560755"/>
                  <a:pt x="122227" y="559770"/>
                  <a:pt x="121249" y="558778"/>
                </a:cubicBezTo>
                <a:close/>
                <a:moveTo>
                  <a:pt x="868077" y="868239"/>
                </a:moveTo>
                <a:cubicBezTo>
                  <a:pt x="846749" y="889507"/>
                  <a:pt x="815533" y="892932"/>
                  <a:pt x="798501" y="875855"/>
                </a:cubicBezTo>
                <a:lnTo>
                  <a:pt x="635763" y="712822"/>
                </a:lnTo>
                <a:cubicBezTo>
                  <a:pt x="627648" y="704300"/>
                  <a:pt x="623771" y="692594"/>
                  <a:pt x="625195" y="680912"/>
                </a:cubicBezTo>
                <a:cubicBezTo>
                  <a:pt x="626707" y="666621"/>
                  <a:pt x="633202" y="653316"/>
                  <a:pt x="643541" y="643335"/>
                </a:cubicBezTo>
                <a:cubicBezTo>
                  <a:pt x="654515" y="631964"/>
                  <a:pt x="669500" y="625337"/>
                  <a:pt x="685296" y="624871"/>
                </a:cubicBezTo>
                <a:cubicBezTo>
                  <a:pt x="695649" y="624611"/>
                  <a:pt x="705673" y="628531"/>
                  <a:pt x="713102" y="635748"/>
                </a:cubicBezTo>
                <a:lnTo>
                  <a:pt x="875840" y="798737"/>
                </a:lnTo>
                <a:cubicBezTo>
                  <a:pt x="883962" y="807262"/>
                  <a:pt x="887840" y="818975"/>
                  <a:pt x="886408" y="830662"/>
                </a:cubicBezTo>
                <a:cubicBezTo>
                  <a:pt x="884902" y="844952"/>
                  <a:pt x="878407" y="858251"/>
                  <a:pt x="868062" y="868224"/>
                </a:cubicBezTo>
                <a:close/>
              </a:path>
            </a:pathLst>
          </a:custGeom>
          <a:solidFill>
            <a:schemeClr val="accent2">
              <a:lumMod val="75000"/>
            </a:schemeClr>
          </a:solidFill>
          <a:ln w="1468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DF09439-060A-4E51-880B-67F80F4D50BB}"/>
              </a:ext>
            </a:extLst>
          </p:cNvPr>
          <p:cNvSpPr/>
          <p:nvPr/>
        </p:nvSpPr>
        <p:spPr>
          <a:xfrm>
            <a:off x="9993183" y="5420330"/>
            <a:ext cx="295188" cy="295188"/>
          </a:xfrm>
          <a:custGeom>
            <a:avLst/>
            <a:gdLst>
              <a:gd name="connsiteX0" fmla="*/ 147594 w 295188"/>
              <a:gd name="connsiteY0" fmla="*/ 295189 h 295188"/>
              <a:gd name="connsiteX1" fmla="*/ 295189 w 295188"/>
              <a:gd name="connsiteY1" fmla="*/ 147594 h 295188"/>
              <a:gd name="connsiteX2" fmla="*/ 147594 w 295188"/>
              <a:gd name="connsiteY2" fmla="*/ 0 h 295188"/>
              <a:gd name="connsiteX3" fmla="*/ 0 w 295188"/>
              <a:gd name="connsiteY3" fmla="*/ 147594 h 295188"/>
              <a:gd name="connsiteX4" fmla="*/ 147594 w 295188"/>
              <a:gd name="connsiteY4" fmla="*/ 295189 h 295188"/>
              <a:gd name="connsiteX5" fmla="*/ 147594 w 295188"/>
              <a:gd name="connsiteY5" fmla="*/ 29519 h 295188"/>
              <a:gd name="connsiteX6" fmla="*/ 265670 w 295188"/>
              <a:gd name="connsiteY6" fmla="*/ 147594 h 295188"/>
              <a:gd name="connsiteX7" fmla="*/ 147594 w 295188"/>
              <a:gd name="connsiteY7" fmla="*/ 265670 h 295188"/>
              <a:gd name="connsiteX8" fmla="*/ 29519 w 295188"/>
              <a:gd name="connsiteY8" fmla="*/ 147594 h 295188"/>
              <a:gd name="connsiteX9" fmla="*/ 147594 w 295188"/>
              <a:gd name="connsiteY9" fmla="*/ 29519 h 2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188" h="295188">
                <a:moveTo>
                  <a:pt x="147594" y="295189"/>
                </a:moveTo>
                <a:cubicBezTo>
                  <a:pt x="229108" y="295189"/>
                  <a:pt x="295189" y="229108"/>
                  <a:pt x="295189" y="147594"/>
                </a:cubicBezTo>
                <a:cubicBezTo>
                  <a:pt x="295189" y="66081"/>
                  <a:pt x="229108" y="0"/>
                  <a:pt x="147594" y="0"/>
                </a:cubicBezTo>
                <a:cubicBezTo>
                  <a:pt x="66081" y="0"/>
                  <a:pt x="0" y="66081"/>
                  <a:pt x="0" y="147594"/>
                </a:cubicBezTo>
                <a:cubicBezTo>
                  <a:pt x="0" y="229108"/>
                  <a:pt x="66081" y="295189"/>
                  <a:pt x="147594" y="295189"/>
                </a:cubicBezTo>
                <a:close/>
                <a:moveTo>
                  <a:pt x="147594" y="29519"/>
                </a:moveTo>
                <a:cubicBezTo>
                  <a:pt x="212806" y="29519"/>
                  <a:pt x="265670" y="82383"/>
                  <a:pt x="265670" y="147594"/>
                </a:cubicBezTo>
                <a:cubicBezTo>
                  <a:pt x="265670" y="212806"/>
                  <a:pt x="212806" y="265670"/>
                  <a:pt x="147594" y="265670"/>
                </a:cubicBezTo>
                <a:cubicBezTo>
                  <a:pt x="82383" y="265670"/>
                  <a:pt x="29519" y="212806"/>
                  <a:pt x="29519" y="147594"/>
                </a:cubicBezTo>
                <a:cubicBezTo>
                  <a:pt x="29576" y="82406"/>
                  <a:pt x="82406" y="29576"/>
                  <a:pt x="147594" y="29519"/>
                </a:cubicBezTo>
                <a:close/>
              </a:path>
            </a:pathLst>
          </a:custGeom>
          <a:solidFill>
            <a:srgbClr val="000000"/>
          </a:solidFill>
          <a:ln w="1468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711A333-FB7A-48ED-BFC4-6DAF691EEDC7}"/>
              </a:ext>
            </a:extLst>
          </p:cNvPr>
          <p:cNvSpPr/>
          <p:nvPr/>
        </p:nvSpPr>
        <p:spPr>
          <a:xfrm>
            <a:off x="9920861" y="5745037"/>
            <a:ext cx="439831" cy="77900"/>
          </a:xfrm>
          <a:custGeom>
            <a:avLst/>
            <a:gdLst>
              <a:gd name="connsiteX0" fmla="*/ 352013 w 439831"/>
              <a:gd name="connsiteY0" fmla="*/ 19999 h 77900"/>
              <a:gd name="connsiteX1" fmla="*/ 219916 w 439831"/>
              <a:gd name="connsiteY1" fmla="*/ 0 h 77900"/>
              <a:gd name="connsiteX2" fmla="*/ 0 w 439831"/>
              <a:gd name="connsiteY2" fmla="*/ 54935 h 77900"/>
              <a:gd name="connsiteX3" fmla="*/ 20206 w 439831"/>
              <a:gd name="connsiteY3" fmla="*/ 77900 h 77900"/>
              <a:gd name="connsiteX4" fmla="*/ 219916 w 439831"/>
              <a:gd name="connsiteY4" fmla="*/ 29519 h 77900"/>
              <a:gd name="connsiteX5" fmla="*/ 343718 w 439831"/>
              <a:gd name="connsiteY5" fmla="*/ 48322 h 77900"/>
              <a:gd name="connsiteX6" fmla="*/ 419700 w 439831"/>
              <a:gd name="connsiteY6" fmla="*/ 76572 h 77900"/>
              <a:gd name="connsiteX7" fmla="*/ 439832 w 439831"/>
              <a:gd name="connsiteY7" fmla="*/ 53488 h 77900"/>
              <a:gd name="connsiteX8" fmla="*/ 352013 w 439831"/>
              <a:gd name="connsiteY8" fmla="*/ 19999 h 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831" h="77900">
                <a:moveTo>
                  <a:pt x="352013" y="19999"/>
                </a:moveTo>
                <a:cubicBezTo>
                  <a:pt x="309210" y="6845"/>
                  <a:pt x="264695" y="106"/>
                  <a:pt x="219916" y="0"/>
                </a:cubicBezTo>
                <a:cubicBezTo>
                  <a:pt x="143376" y="1272"/>
                  <a:pt x="68147" y="20065"/>
                  <a:pt x="0" y="54935"/>
                </a:cubicBezTo>
                <a:cubicBezTo>
                  <a:pt x="6319" y="62946"/>
                  <a:pt x="13064" y="70612"/>
                  <a:pt x="20206" y="77900"/>
                </a:cubicBezTo>
                <a:cubicBezTo>
                  <a:pt x="82387" y="47226"/>
                  <a:pt x="150591" y="30703"/>
                  <a:pt x="219916" y="29519"/>
                </a:cubicBezTo>
                <a:cubicBezTo>
                  <a:pt x="261886" y="29640"/>
                  <a:pt x="303605" y="35978"/>
                  <a:pt x="343718" y="48322"/>
                </a:cubicBezTo>
                <a:cubicBezTo>
                  <a:pt x="369755" y="55705"/>
                  <a:pt x="395164" y="65151"/>
                  <a:pt x="419700" y="76572"/>
                </a:cubicBezTo>
                <a:cubicBezTo>
                  <a:pt x="426824" y="69248"/>
                  <a:pt x="433544" y="61542"/>
                  <a:pt x="439832" y="53488"/>
                </a:cubicBezTo>
                <a:cubicBezTo>
                  <a:pt x="411613" y="39735"/>
                  <a:pt x="382224" y="28529"/>
                  <a:pt x="352013" y="19999"/>
                </a:cubicBezTo>
                <a:close/>
              </a:path>
            </a:pathLst>
          </a:custGeom>
          <a:solidFill>
            <a:srgbClr val="000000"/>
          </a:solidFill>
          <a:ln w="146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9991D15-9EBC-476C-BB05-5E4B8F7C59C5}"/>
              </a:ext>
            </a:extLst>
          </p:cNvPr>
          <p:cNvSpPr/>
          <p:nvPr/>
        </p:nvSpPr>
        <p:spPr>
          <a:xfrm>
            <a:off x="10416779" y="5335257"/>
            <a:ext cx="211813" cy="263012"/>
          </a:xfrm>
          <a:custGeom>
            <a:avLst/>
            <a:gdLst>
              <a:gd name="connsiteX0" fmla="*/ 78225 w 211813"/>
              <a:gd name="connsiteY0" fmla="*/ 29681 h 263012"/>
              <a:gd name="connsiteX1" fmla="*/ 181125 w 211813"/>
              <a:gd name="connsiteY1" fmla="*/ 133410 h 263012"/>
              <a:gd name="connsiteX2" fmla="*/ 102327 w 211813"/>
              <a:gd name="connsiteY2" fmla="*/ 233361 h 263012"/>
              <a:gd name="connsiteX3" fmla="*/ 105515 w 211813"/>
              <a:gd name="connsiteY3" fmla="*/ 263013 h 263012"/>
              <a:gd name="connsiteX4" fmla="*/ 209105 w 211813"/>
              <a:gd name="connsiteY4" fmla="*/ 106297 h 263012"/>
              <a:gd name="connsiteX5" fmla="*/ 52389 w 211813"/>
              <a:gd name="connsiteY5" fmla="*/ 2709 h 263012"/>
              <a:gd name="connsiteX6" fmla="*/ 0 w 211813"/>
              <a:gd name="connsiteY6" fmla="*/ 26035 h 263012"/>
              <a:gd name="connsiteX7" fmla="*/ 19689 w 211813"/>
              <a:gd name="connsiteY7" fmla="*/ 48027 h 263012"/>
              <a:gd name="connsiteX8" fmla="*/ 78225 w 211813"/>
              <a:gd name="connsiteY8" fmla="*/ 29681 h 26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13" h="263012">
                <a:moveTo>
                  <a:pt x="78225" y="29681"/>
                </a:moveTo>
                <a:cubicBezTo>
                  <a:pt x="135285" y="29910"/>
                  <a:pt x="181355" y="76352"/>
                  <a:pt x="181125" y="133410"/>
                </a:cubicBezTo>
                <a:cubicBezTo>
                  <a:pt x="180935" y="180872"/>
                  <a:pt x="148433" y="222098"/>
                  <a:pt x="102327" y="233361"/>
                </a:cubicBezTo>
                <a:cubicBezTo>
                  <a:pt x="103803" y="243147"/>
                  <a:pt x="104792" y="253050"/>
                  <a:pt x="105515" y="263013"/>
                </a:cubicBezTo>
                <a:cubicBezTo>
                  <a:pt x="177397" y="248342"/>
                  <a:pt x="223774" y="178179"/>
                  <a:pt x="209105" y="106297"/>
                </a:cubicBezTo>
                <a:cubicBezTo>
                  <a:pt x="194434" y="34417"/>
                  <a:pt x="124270" y="-11962"/>
                  <a:pt x="52389" y="2709"/>
                </a:cubicBezTo>
                <a:cubicBezTo>
                  <a:pt x="33436" y="6578"/>
                  <a:pt x="15556" y="14538"/>
                  <a:pt x="0" y="26035"/>
                </a:cubicBezTo>
                <a:cubicBezTo>
                  <a:pt x="6848" y="33164"/>
                  <a:pt x="13461" y="40470"/>
                  <a:pt x="19689" y="48027"/>
                </a:cubicBezTo>
                <a:cubicBezTo>
                  <a:pt x="36866" y="36070"/>
                  <a:pt x="57296" y="29667"/>
                  <a:pt x="78225" y="29681"/>
                </a:cubicBezTo>
                <a:close/>
              </a:path>
            </a:pathLst>
          </a:custGeom>
          <a:solidFill>
            <a:srgbClr val="000000"/>
          </a:solidFill>
          <a:ln w="146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15F23A-02E3-4A00-9367-0A05E916AD56}"/>
              </a:ext>
            </a:extLst>
          </p:cNvPr>
          <p:cNvSpPr/>
          <p:nvPr/>
        </p:nvSpPr>
        <p:spPr>
          <a:xfrm>
            <a:off x="10520626" y="5642858"/>
            <a:ext cx="240047" cy="264533"/>
          </a:xfrm>
          <a:custGeom>
            <a:avLst/>
            <a:gdLst>
              <a:gd name="connsiteX0" fmla="*/ 209540 w 240047"/>
              <a:gd name="connsiteY0" fmla="*/ 77487 h 264533"/>
              <a:gd name="connsiteX1" fmla="*/ 82122 w 240047"/>
              <a:gd name="connsiteY1" fmla="*/ 15173 h 264533"/>
              <a:gd name="connsiteX2" fmla="*/ 2421 w 240047"/>
              <a:gd name="connsiteY2" fmla="*/ 0 h 264533"/>
              <a:gd name="connsiteX3" fmla="*/ 0 w 240047"/>
              <a:gd name="connsiteY3" fmla="*/ 29416 h 264533"/>
              <a:gd name="connsiteX4" fmla="*/ 73797 w 240047"/>
              <a:gd name="connsiteY4" fmla="*/ 43496 h 264533"/>
              <a:gd name="connsiteX5" fmla="*/ 190943 w 240047"/>
              <a:gd name="connsiteY5" fmla="*/ 100438 h 264533"/>
              <a:gd name="connsiteX6" fmla="*/ 210529 w 240047"/>
              <a:gd name="connsiteY6" fmla="*/ 139078 h 264533"/>
              <a:gd name="connsiteX7" fmla="*/ 210529 w 240047"/>
              <a:gd name="connsiteY7" fmla="*/ 264534 h 264533"/>
              <a:gd name="connsiteX8" fmla="*/ 240048 w 240047"/>
              <a:gd name="connsiteY8" fmla="*/ 264534 h 264533"/>
              <a:gd name="connsiteX9" fmla="*/ 240048 w 240047"/>
              <a:gd name="connsiteY9" fmla="*/ 139078 h 264533"/>
              <a:gd name="connsiteX10" fmla="*/ 209540 w 240047"/>
              <a:gd name="connsiteY10" fmla="*/ 77487 h 26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047" h="264533">
                <a:moveTo>
                  <a:pt x="209540" y="77487"/>
                </a:moveTo>
                <a:cubicBezTo>
                  <a:pt x="171711" y="48324"/>
                  <a:pt x="128366" y="27126"/>
                  <a:pt x="82122" y="15173"/>
                </a:cubicBezTo>
                <a:cubicBezTo>
                  <a:pt x="56176" y="7270"/>
                  <a:pt x="29455" y="2184"/>
                  <a:pt x="2421" y="0"/>
                </a:cubicBezTo>
                <a:cubicBezTo>
                  <a:pt x="2007" y="9889"/>
                  <a:pt x="1166" y="19689"/>
                  <a:pt x="0" y="29416"/>
                </a:cubicBezTo>
                <a:cubicBezTo>
                  <a:pt x="25032" y="31454"/>
                  <a:pt x="49773" y="36174"/>
                  <a:pt x="73797" y="43496"/>
                </a:cubicBezTo>
                <a:cubicBezTo>
                  <a:pt x="116287" y="54381"/>
                  <a:pt x="156134" y="73750"/>
                  <a:pt x="190943" y="100438"/>
                </a:cubicBezTo>
                <a:cubicBezTo>
                  <a:pt x="202944" y="109722"/>
                  <a:pt x="210136" y="123910"/>
                  <a:pt x="210529" y="139078"/>
                </a:cubicBezTo>
                <a:lnTo>
                  <a:pt x="210529" y="264534"/>
                </a:lnTo>
                <a:lnTo>
                  <a:pt x="240048" y="264534"/>
                </a:lnTo>
                <a:lnTo>
                  <a:pt x="240048" y="139078"/>
                </a:lnTo>
                <a:cubicBezTo>
                  <a:pt x="239640" y="115009"/>
                  <a:pt x="228441" y="92396"/>
                  <a:pt x="209540" y="77487"/>
                </a:cubicBezTo>
                <a:close/>
              </a:path>
            </a:pathLst>
          </a:custGeom>
          <a:solidFill>
            <a:srgbClr val="000000"/>
          </a:solidFill>
          <a:ln w="1468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12A5063-502D-470D-9B82-20F1AC365101}"/>
              </a:ext>
            </a:extLst>
          </p:cNvPr>
          <p:cNvSpPr/>
          <p:nvPr/>
        </p:nvSpPr>
        <p:spPr>
          <a:xfrm>
            <a:off x="9653737" y="5335667"/>
            <a:ext cx="210433" cy="262365"/>
          </a:xfrm>
          <a:custGeom>
            <a:avLst/>
            <a:gdLst>
              <a:gd name="connsiteX0" fmla="*/ 132814 w 210433"/>
              <a:gd name="connsiteY0" fmla="*/ 29270 h 262365"/>
              <a:gd name="connsiteX1" fmla="*/ 190671 w 210433"/>
              <a:gd name="connsiteY1" fmla="*/ 47158 h 262365"/>
              <a:gd name="connsiteX2" fmla="*/ 210434 w 210433"/>
              <a:gd name="connsiteY2" fmla="*/ 25152 h 262365"/>
              <a:gd name="connsiteX3" fmla="*/ 25151 w 210433"/>
              <a:gd name="connsiteY3" fmla="*/ 54990 h 262365"/>
              <a:gd name="connsiteX4" fmla="*/ 54990 w 210433"/>
              <a:gd name="connsiteY4" fmla="*/ 240272 h 262365"/>
              <a:gd name="connsiteX5" fmla="*/ 104431 w 210433"/>
              <a:gd name="connsiteY5" fmla="*/ 262366 h 262365"/>
              <a:gd name="connsiteX6" fmla="*/ 107649 w 210433"/>
              <a:gd name="connsiteY6" fmla="*/ 232729 h 262365"/>
              <a:gd name="connsiteX7" fmla="*/ 32914 w 210433"/>
              <a:gd name="connsiteY7" fmla="*/ 107178 h 262365"/>
              <a:gd name="connsiteX8" fmla="*/ 132814 w 210433"/>
              <a:gd name="connsiteY8" fmla="*/ 29270 h 2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33" h="262365">
                <a:moveTo>
                  <a:pt x="132814" y="29270"/>
                </a:moveTo>
                <a:cubicBezTo>
                  <a:pt x="153461" y="29267"/>
                  <a:pt x="173628" y="35503"/>
                  <a:pt x="190671" y="47158"/>
                </a:cubicBezTo>
                <a:cubicBezTo>
                  <a:pt x="196914" y="39587"/>
                  <a:pt x="203556" y="32281"/>
                  <a:pt x="210434" y="25152"/>
                </a:cubicBezTo>
                <a:cubicBezTo>
                  <a:pt x="151030" y="-17773"/>
                  <a:pt x="68076" y="-4414"/>
                  <a:pt x="25151" y="54990"/>
                </a:cubicBezTo>
                <a:cubicBezTo>
                  <a:pt x="-17772" y="114394"/>
                  <a:pt x="-4414" y="197348"/>
                  <a:pt x="54990" y="240272"/>
                </a:cubicBezTo>
                <a:cubicBezTo>
                  <a:pt x="69776" y="250957"/>
                  <a:pt x="86608" y="258478"/>
                  <a:pt x="104431" y="262366"/>
                </a:cubicBezTo>
                <a:cubicBezTo>
                  <a:pt x="105155" y="252418"/>
                  <a:pt x="106173" y="242529"/>
                  <a:pt x="107649" y="232729"/>
                </a:cubicBezTo>
                <a:cubicBezTo>
                  <a:pt x="52341" y="218697"/>
                  <a:pt x="18881" y="162486"/>
                  <a:pt x="32914" y="107178"/>
                </a:cubicBezTo>
                <a:cubicBezTo>
                  <a:pt x="44517" y="61444"/>
                  <a:pt x="85631" y="29381"/>
                  <a:pt x="132814" y="29270"/>
                </a:cubicBezTo>
                <a:close/>
              </a:path>
            </a:pathLst>
          </a:custGeom>
          <a:solidFill>
            <a:srgbClr val="000000"/>
          </a:solidFill>
          <a:ln w="1468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A37B81B-BB43-4045-9EAD-C37C67C33E79}"/>
              </a:ext>
            </a:extLst>
          </p:cNvPr>
          <p:cNvSpPr/>
          <p:nvPr/>
        </p:nvSpPr>
        <p:spPr>
          <a:xfrm>
            <a:off x="9520880" y="5643227"/>
            <a:ext cx="238999" cy="264164"/>
          </a:xfrm>
          <a:custGeom>
            <a:avLst/>
            <a:gdLst>
              <a:gd name="connsiteX0" fmla="*/ 158103 w 238999"/>
              <a:gd name="connsiteY0" fmla="*/ 14730 h 264164"/>
              <a:gd name="connsiteX1" fmla="*/ 30641 w 238999"/>
              <a:gd name="connsiteY1" fmla="*/ 77015 h 264164"/>
              <a:gd name="connsiteX2" fmla="*/ 0 w 238999"/>
              <a:gd name="connsiteY2" fmla="*/ 138709 h 264164"/>
              <a:gd name="connsiteX3" fmla="*/ 0 w 238999"/>
              <a:gd name="connsiteY3" fmla="*/ 264165 h 264164"/>
              <a:gd name="connsiteX4" fmla="*/ 29519 w 238999"/>
              <a:gd name="connsiteY4" fmla="*/ 264165 h 264164"/>
              <a:gd name="connsiteX5" fmla="*/ 29519 w 238999"/>
              <a:gd name="connsiteY5" fmla="*/ 138709 h 264164"/>
              <a:gd name="connsiteX6" fmla="*/ 48544 w 238999"/>
              <a:gd name="connsiteY6" fmla="*/ 100482 h 264164"/>
              <a:gd name="connsiteX7" fmla="*/ 166044 w 238999"/>
              <a:gd name="connsiteY7" fmla="*/ 43186 h 264164"/>
              <a:gd name="connsiteX8" fmla="*/ 239000 w 238999"/>
              <a:gd name="connsiteY8" fmla="*/ 29401 h 264164"/>
              <a:gd name="connsiteX9" fmla="*/ 236550 w 238999"/>
              <a:gd name="connsiteY9" fmla="*/ 0 h 264164"/>
              <a:gd name="connsiteX10" fmla="*/ 158103 w 238999"/>
              <a:gd name="connsiteY10" fmla="*/ 14730 h 2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999" h="264164">
                <a:moveTo>
                  <a:pt x="158103" y="14730"/>
                </a:moveTo>
                <a:cubicBezTo>
                  <a:pt x="112405" y="28148"/>
                  <a:pt x="69307" y="49207"/>
                  <a:pt x="30641" y="77015"/>
                </a:cubicBezTo>
                <a:cubicBezTo>
                  <a:pt x="11671" y="91928"/>
                  <a:pt x="419" y="114583"/>
                  <a:pt x="0" y="138709"/>
                </a:cubicBezTo>
                <a:lnTo>
                  <a:pt x="0" y="264165"/>
                </a:lnTo>
                <a:lnTo>
                  <a:pt x="29519" y="264165"/>
                </a:lnTo>
                <a:lnTo>
                  <a:pt x="29519" y="138709"/>
                </a:lnTo>
                <a:cubicBezTo>
                  <a:pt x="29853" y="123770"/>
                  <a:pt x="36827" y="109757"/>
                  <a:pt x="48544" y="100482"/>
                </a:cubicBezTo>
                <a:cubicBezTo>
                  <a:pt x="84210" y="74913"/>
                  <a:pt x="123934" y="55541"/>
                  <a:pt x="166044" y="43186"/>
                </a:cubicBezTo>
                <a:cubicBezTo>
                  <a:pt x="189914" y="36476"/>
                  <a:pt x="214326" y="31864"/>
                  <a:pt x="239000" y="29401"/>
                </a:cubicBezTo>
                <a:cubicBezTo>
                  <a:pt x="237834" y="19674"/>
                  <a:pt x="236978" y="9874"/>
                  <a:pt x="236550" y="0"/>
                </a:cubicBezTo>
                <a:cubicBezTo>
                  <a:pt x="210020" y="2605"/>
                  <a:pt x="183771" y="7535"/>
                  <a:pt x="158103" y="14730"/>
                </a:cubicBezTo>
                <a:close/>
              </a:path>
            </a:pathLst>
          </a:custGeom>
          <a:solidFill>
            <a:srgbClr val="000000"/>
          </a:solidFill>
          <a:ln w="1468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C8150CF-0D87-4666-884B-1162613858E8}"/>
              </a:ext>
            </a:extLst>
          </p:cNvPr>
          <p:cNvSpPr/>
          <p:nvPr/>
        </p:nvSpPr>
        <p:spPr>
          <a:xfrm>
            <a:off x="9875107" y="5926534"/>
            <a:ext cx="51495" cy="154354"/>
          </a:xfrm>
          <a:custGeom>
            <a:avLst/>
            <a:gdLst>
              <a:gd name="connsiteX0" fmla="*/ 0 w 51495"/>
              <a:gd name="connsiteY0" fmla="*/ 58418 h 154354"/>
              <a:gd name="connsiteX1" fmla="*/ 0 w 51495"/>
              <a:gd name="connsiteY1" fmla="*/ 154354 h 154354"/>
              <a:gd name="connsiteX2" fmla="*/ 29519 w 51495"/>
              <a:gd name="connsiteY2" fmla="*/ 154354 h 154354"/>
              <a:gd name="connsiteX3" fmla="*/ 29519 w 51495"/>
              <a:gd name="connsiteY3" fmla="*/ 58418 h 154354"/>
              <a:gd name="connsiteX4" fmla="*/ 48544 w 51495"/>
              <a:gd name="connsiteY4" fmla="*/ 20161 h 154354"/>
              <a:gd name="connsiteX5" fmla="*/ 51496 w 51495"/>
              <a:gd name="connsiteY5" fmla="*/ 18139 h 154354"/>
              <a:gd name="connsiteX6" fmla="*/ 26877 w 51495"/>
              <a:gd name="connsiteY6" fmla="*/ 0 h 154354"/>
              <a:gd name="connsiteX7" fmla="*/ 0 w 51495"/>
              <a:gd name="connsiteY7" fmla="*/ 58418 h 1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95" h="154354">
                <a:moveTo>
                  <a:pt x="0" y="58418"/>
                </a:moveTo>
                <a:lnTo>
                  <a:pt x="0" y="154354"/>
                </a:lnTo>
                <a:lnTo>
                  <a:pt x="29519" y="154354"/>
                </a:lnTo>
                <a:lnTo>
                  <a:pt x="29519" y="58418"/>
                </a:lnTo>
                <a:cubicBezTo>
                  <a:pt x="29844" y="43468"/>
                  <a:pt x="36819" y="29442"/>
                  <a:pt x="48544" y="20161"/>
                </a:cubicBezTo>
                <a:cubicBezTo>
                  <a:pt x="49503" y="19453"/>
                  <a:pt x="50595" y="18833"/>
                  <a:pt x="51496" y="18139"/>
                </a:cubicBezTo>
                <a:cubicBezTo>
                  <a:pt x="43068" y="12457"/>
                  <a:pt x="34877" y="6332"/>
                  <a:pt x="26877" y="0"/>
                </a:cubicBezTo>
                <a:cubicBezTo>
                  <a:pt x="10112" y="14835"/>
                  <a:pt x="357" y="36035"/>
                  <a:pt x="0" y="58418"/>
                </a:cubicBezTo>
                <a:close/>
              </a:path>
            </a:pathLst>
          </a:custGeom>
          <a:solidFill>
            <a:srgbClr val="000000"/>
          </a:solidFill>
          <a:ln w="14684" cap="flat">
            <a:noFill/>
            <a:prstDash val="solid"/>
            <a:miter/>
          </a:ln>
        </p:spPr>
        <p:txBody>
          <a:bodyPr rtlCol="0" anchor="ctr"/>
          <a:lstStyle/>
          <a:p>
            <a:endParaRPr lang="en-US"/>
          </a:p>
        </p:txBody>
      </p:sp>
    </p:spTree>
    <p:extLst>
      <p:ext uri="{BB962C8B-B14F-4D97-AF65-F5344CB8AC3E}">
        <p14:creationId xmlns:p14="http://schemas.microsoft.com/office/powerpoint/2010/main" val="150385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MODULE LCS-FS : STRATÉGIES D'ADAPTATION</a:t>
            </a:r>
          </a:p>
        </p:txBody>
      </p:sp>
      <p:sp>
        <p:nvSpPr>
          <p:cNvPr id="10" name="Right Brace 9">
            <a:extLst>
              <a:ext uri="{FF2B5EF4-FFF2-40B4-BE49-F238E27FC236}">
                <a16:creationId xmlns:a16="http://schemas.microsoft.com/office/drawing/2014/main" id="{ADC77ADD-0417-235E-B062-B94A31587F78}"/>
              </a:ext>
            </a:extLst>
          </p:cNvPr>
          <p:cNvSpPr/>
          <p:nvPr/>
        </p:nvSpPr>
        <p:spPr>
          <a:xfrm>
            <a:off x="10419127" y="3145872"/>
            <a:ext cx="125834" cy="1023456"/>
          </a:xfrm>
          <a:prstGeom prst="rightBrace">
            <a:avLst/>
          </a:prstGeom>
          <a:ln w="19050">
            <a:solidFill>
              <a:srgbClr val="FFCC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5CEC09B9-2464-E001-66F7-B20FEC5B5DF5}"/>
              </a:ext>
            </a:extLst>
          </p:cNvPr>
          <p:cNvSpPr/>
          <p:nvPr/>
        </p:nvSpPr>
        <p:spPr>
          <a:xfrm>
            <a:off x="10419127" y="4222745"/>
            <a:ext cx="125834" cy="902928"/>
          </a:xfrm>
          <a:prstGeom prst="rightBrace">
            <a:avLst/>
          </a:prstGeom>
          <a:ln w="19050">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3" name="Right Brace 12">
            <a:extLst>
              <a:ext uri="{FF2B5EF4-FFF2-40B4-BE49-F238E27FC236}">
                <a16:creationId xmlns:a16="http://schemas.microsoft.com/office/drawing/2014/main" id="{F5ABA616-0C49-27E3-5BCE-D30C629A78BB}"/>
              </a:ext>
            </a:extLst>
          </p:cNvPr>
          <p:cNvSpPr/>
          <p:nvPr/>
        </p:nvSpPr>
        <p:spPr>
          <a:xfrm>
            <a:off x="10419127" y="5179090"/>
            <a:ext cx="125834" cy="1212706"/>
          </a:xfrm>
          <a:prstGeom prst="rightBrace">
            <a:avLst/>
          </a:prstGeom>
          <a:ln w="19050">
            <a:solidFill>
              <a:srgbClr val="C0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48687A2E-7E84-1064-E24E-C525E96A8A60}"/>
              </a:ext>
            </a:extLst>
          </p:cNvPr>
          <p:cNvSpPr/>
          <p:nvPr/>
        </p:nvSpPr>
        <p:spPr>
          <a:xfrm>
            <a:off x="10612071" y="3429000"/>
            <a:ext cx="1081609"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5DF8F88-EFA5-96FD-AD31-56B1B0AE22C4}"/>
              </a:ext>
            </a:extLst>
          </p:cNvPr>
          <p:cNvSpPr txBox="1"/>
          <p:nvPr/>
        </p:nvSpPr>
        <p:spPr>
          <a:xfrm>
            <a:off x="10777324" y="3498468"/>
            <a:ext cx="751101" cy="307777"/>
          </a:xfrm>
          <a:prstGeom prst="rect">
            <a:avLst/>
          </a:prstGeom>
          <a:noFill/>
        </p:spPr>
        <p:txBody>
          <a:bodyPr wrap="square" rtlCol="0">
            <a:spAutoFit/>
          </a:bodyPr>
          <a:lstStyle/>
          <a:p>
            <a:r>
              <a:rPr lang="en-US" sz="1400">
                <a:solidFill>
                  <a:schemeClr val="accent5">
                    <a:lumMod val="50000"/>
                  </a:schemeClr>
                </a:solidFill>
              </a:rPr>
              <a:t>4 stress</a:t>
            </a:r>
            <a:endParaRPr lang="en-US">
              <a:solidFill>
                <a:schemeClr val="accent5">
                  <a:lumMod val="50000"/>
                </a:schemeClr>
              </a:solidFill>
            </a:endParaRPr>
          </a:p>
        </p:txBody>
      </p:sp>
      <p:sp>
        <p:nvSpPr>
          <p:cNvPr id="16" name="Rectangle 15">
            <a:extLst>
              <a:ext uri="{FF2B5EF4-FFF2-40B4-BE49-F238E27FC236}">
                <a16:creationId xmlns:a16="http://schemas.microsoft.com/office/drawing/2014/main" id="{FCB84159-0BEA-649C-D1BE-0C98634002E4}"/>
              </a:ext>
            </a:extLst>
          </p:cNvPr>
          <p:cNvSpPr/>
          <p:nvPr/>
        </p:nvSpPr>
        <p:spPr>
          <a:xfrm>
            <a:off x="10612071" y="4427290"/>
            <a:ext cx="1081609"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74D4FEE-C4CA-3404-6446-2B2AA515FCF8}"/>
              </a:ext>
            </a:extLst>
          </p:cNvPr>
          <p:cNvSpPr txBox="1"/>
          <p:nvPr/>
        </p:nvSpPr>
        <p:spPr>
          <a:xfrm>
            <a:off x="10777325" y="4496758"/>
            <a:ext cx="751100" cy="307777"/>
          </a:xfrm>
          <a:prstGeom prst="rect">
            <a:avLst/>
          </a:prstGeom>
          <a:noFill/>
        </p:spPr>
        <p:txBody>
          <a:bodyPr wrap="square" rtlCol="0">
            <a:spAutoFit/>
          </a:bodyPr>
          <a:lstStyle/>
          <a:p>
            <a:r>
              <a:rPr lang="en-US" sz="1400">
                <a:solidFill>
                  <a:schemeClr val="accent6">
                    <a:lumMod val="75000"/>
                  </a:schemeClr>
                </a:solidFill>
              </a:rPr>
              <a:t>3 crises</a:t>
            </a:r>
            <a:endParaRPr lang="en-US">
              <a:solidFill>
                <a:schemeClr val="accent6">
                  <a:lumMod val="75000"/>
                </a:schemeClr>
              </a:solidFill>
            </a:endParaRPr>
          </a:p>
        </p:txBody>
      </p:sp>
      <p:sp>
        <p:nvSpPr>
          <p:cNvPr id="18" name="Rectangle 17">
            <a:extLst>
              <a:ext uri="{FF2B5EF4-FFF2-40B4-BE49-F238E27FC236}">
                <a16:creationId xmlns:a16="http://schemas.microsoft.com/office/drawing/2014/main" id="{32F06B55-191B-B0C3-2862-0093A333D6A5}"/>
              </a:ext>
            </a:extLst>
          </p:cNvPr>
          <p:cNvSpPr/>
          <p:nvPr/>
        </p:nvSpPr>
        <p:spPr>
          <a:xfrm>
            <a:off x="10612071" y="5584971"/>
            <a:ext cx="1081609"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D982E73-D62B-2765-CD39-436879A95338}"/>
              </a:ext>
            </a:extLst>
          </p:cNvPr>
          <p:cNvSpPr txBox="1"/>
          <p:nvPr/>
        </p:nvSpPr>
        <p:spPr>
          <a:xfrm>
            <a:off x="10612071" y="5654439"/>
            <a:ext cx="1157111" cy="307777"/>
          </a:xfrm>
          <a:prstGeom prst="rect">
            <a:avLst/>
          </a:prstGeom>
          <a:noFill/>
        </p:spPr>
        <p:txBody>
          <a:bodyPr wrap="square" rtlCol="0">
            <a:spAutoFit/>
          </a:bodyPr>
          <a:lstStyle/>
          <a:p>
            <a:r>
              <a:rPr lang="en-US" sz="1400">
                <a:solidFill>
                  <a:srgbClr val="C00000"/>
                </a:solidFill>
              </a:rPr>
              <a:t>3 urgence</a:t>
            </a:r>
            <a:endParaRPr lang="en-US">
              <a:solidFill>
                <a:srgbClr val="C00000"/>
              </a:solidFill>
            </a:endParaRPr>
          </a:p>
        </p:txBody>
      </p:sp>
      <p:sp>
        <p:nvSpPr>
          <p:cNvPr id="20" name="TextBox 19">
            <a:extLst>
              <a:ext uri="{FF2B5EF4-FFF2-40B4-BE49-F238E27FC236}">
                <a16:creationId xmlns:a16="http://schemas.microsoft.com/office/drawing/2014/main" id="{E6B59479-BF7E-892C-6FD0-AD26C43DC8CD}"/>
              </a:ext>
            </a:extLst>
          </p:cNvPr>
          <p:cNvSpPr txBox="1"/>
          <p:nvPr/>
        </p:nvSpPr>
        <p:spPr>
          <a:xfrm>
            <a:off x="436227" y="1617469"/>
            <a:ext cx="2108163" cy="3970318"/>
          </a:xfrm>
          <a:prstGeom prst="rect">
            <a:avLst/>
          </a:prstGeom>
          <a:solidFill>
            <a:schemeClr val="accent5"/>
          </a:solidFill>
          <a:ln w="38100">
            <a:solidFill>
              <a:schemeClr val="bg1">
                <a:lumMod val="50000"/>
              </a:schemeClr>
            </a:solidFill>
          </a:ln>
        </p:spPr>
        <p:txBody>
          <a:bodyPr wrap="square" rtlCol="0">
            <a:spAutoFit/>
          </a:bodyPr>
          <a:lstStyle>
            <a:defPPr>
              <a:defRPr lang="it-IT"/>
            </a:defPPr>
            <a:lvl1pPr>
              <a:defRPr b="1">
                <a:latin typeface="Open Sans" panose="020B0606030504020204" pitchFamily="34" charset="0"/>
                <a:ea typeface="Open Sans" panose="020B0606030504020204" pitchFamily="34" charset="0"/>
                <a:cs typeface="Open Sans" panose="020B0606030504020204" pitchFamily="34" charset="0"/>
              </a:defRPr>
            </a:lvl1pPr>
          </a:lstStyle>
          <a:p>
            <a:r>
              <a:rPr lang="fr-FR" sz="1400"/>
              <a:t>Instructions : </a:t>
            </a:r>
          </a:p>
          <a:p>
            <a:endParaRPr lang="fr-FR" sz="1400"/>
          </a:p>
          <a:p>
            <a:r>
              <a:rPr lang="fr-FR" sz="1400" b="0"/>
              <a:t>Pour votre présentation au niveau national, assurez-vous que les déclarations de stratégie présentées (en gris) sont mises à jour avec votre module final.</a:t>
            </a:r>
          </a:p>
          <a:p>
            <a:endParaRPr lang="fr-FR" sz="1400" b="0"/>
          </a:p>
          <a:p>
            <a:r>
              <a:rPr lang="fr-FR" sz="1400" b="0"/>
              <a:t>Reportez-vous aux documents disponibles sur le </a:t>
            </a:r>
            <a:r>
              <a:rPr lang="fr-FR" sz="1400" b="0">
                <a:hlinkClick r:id="rId3">
                  <a:extLst>
                    <a:ext uri="{A12FA001-AC4F-418D-AE19-62706E023703}">
                      <ahyp:hlinkClr xmlns:ahyp="http://schemas.microsoft.com/office/drawing/2018/hyperlinkcolor" val="tx"/>
                    </a:ext>
                  </a:extLst>
                </a:hlinkClick>
              </a:rPr>
              <a:t>centre de ressources </a:t>
            </a:r>
            <a:r>
              <a:rPr lang="fr-FR" sz="1400" b="0"/>
              <a:t>VAM</a:t>
            </a:r>
          </a:p>
          <a:p>
            <a:endParaRPr lang="fr-FR" sz="1400"/>
          </a:p>
          <a:p>
            <a:endParaRPr lang="fr-FR" sz="1400"/>
          </a:p>
        </p:txBody>
      </p:sp>
      <p:graphicFrame>
        <p:nvGraphicFramePr>
          <p:cNvPr id="2" name="Table 1">
            <a:extLst>
              <a:ext uri="{FF2B5EF4-FFF2-40B4-BE49-F238E27FC236}">
                <a16:creationId xmlns:a16="http://schemas.microsoft.com/office/drawing/2014/main" id="{F1BDFFC4-A29B-8AFE-D393-380E8C087518}"/>
              </a:ext>
            </a:extLst>
          </p:cNvPr>
          <p:cNvGraphicFramePr>
            <a:graphicFrameLocks noGrp="1"/>
          </p:cNvGraphicFramePr>
          <p:nvPr>
            <p:extLst>
              <p:ext uri="{D42A27DB-BD31-4B8C-83A1-F6EECF244321}">
                <p14:modId xmlns:p14="http://schemas.microsoft.com/office/powerpoint/2010/main" val="2240532439"/>
              </p:ext>
            </p:extLst>
          </p:nvPr>
        </p:nvGraphicFramePr>
        <p:xfrm>
          <a:off x="2709643" y="1158358"/>
          <a:ext cx="7709483" cy="5434711"/>
        </p:xfrm>
        <a:graphic>
          <a:graphicData uri="http://schemas.openxmlformats.org/drawingml/2006/table">
            <a:tbl>
              <a:tblPr/>
              <a:tblGrid>
                <a:gridCol w="2883190">
                  <a:extLst>
                    <a:ext uri="{9D8B030D-6E8A-4147-A177-3AD203B41FA5}">
                      <a16:colId xmlns:a16="http://schemas.microsoft.com/office/drawing/2014/main" val="20487821"/>
                    </a:ext>
                  </a:extLst>
                </a:gridCol>
                <a:gridCol w="2277445">
                  <a:extLst>
                    <a:ext uri="{9D8B030D-6E8A-4147-A177-3AD203B41FA5}">
                      <a16:colId xmlns:a16="http://schemas.microsoft.com/office/drawing/2014/main" val="1579870510"/>
                    </a:ext>
                  </a:extLst>
                </a:gridCol>
                <a:gridCol w="1274424">
                  <a:extLst>
                    <a:ext uri="{9D8B030D-6E8A-4147-A177-3AD203B41FA5}">
                      <a16:colId xmlns:a16="http://schemas.microsoft.com/office/drawing/2014/main" val="4194993987"/>
                    </a:ext>
                  </a:extLst>
                </a:gridCol>
                <a:gridCol w="1274424">
                  <a:extLst>
                    <a:ext uri="{9D8B030D-6E8A-4147-A177-3AD203B41FA5}">
                      <a16:colId xmlns:a16="http://schemas.microsoft.com/office/drawing/2014/main" val="758318216"/>
                    </a:ext>
                  </a:extLst>
                </a:gridCol>
              </a:tblGrid>
              <a:tr h="1544552">
                <a:tc>
                  <a:txBody>
                    <a:bodyPr/>
                    <a:lstStyle/>
                    <a:p>
                      <a:pPr marL="0" marR="0">
                        <a:lnSpc>
                          <a:spcPct val="115000"/>
                        </a:lnSpc>
                        <a:spcBef>
                          <a:spcPts val="0"/>
                        </a:spcBef>
                        <a:spcAft>
                          <a:spcPts val="0"/>
                        </a:spcAft>
                      </a:pPr>
                      <a:r>
                        <a:rPr lang="fr-FR" sz="800">
                          <a:solidFill>
                            <a:schemeClr val="accent1">
                              <a:lumMod val="50000"/>
                            </a:schemeClr>
                          </a:solidFill>
                          <a:effectLst/>
                          <a:latin typeface="Calibri"/>
                          <a:ea typeface="Calibri" panose="020F0502020204030204" pitchFamily="34" charset="0"/>
                          <a:cs typeface="Arial"/>
                        </a:rPr>
                        <a:t>Au cours des </a:t>
                      </a:r>
                      <a:r>
                        <a:rPr lang="fr-FR" sz="800" b="1">
                          <a:solidFill>
                            <a:schemeClr val="accent1">
                              <a:lumMod val="50000"/>
                            </a:schemeClr>
                          </a:solidFill>
                          <a:effectLst/>
                          <a:latin typeface="Calibri"/>
                          <a:ea typeface="Calibri" panose="020F0502020204030204" pitchFamily="34" charset="0"/>
                          <a:cs typeface="Arial"/>
                        </a:rPr>
                        <a:t>30 </a:t>
                      </a:r>
                      <a:r>
                        <a:rPr lang="fr-FR" sz="800">
                          <a:solidFill>
                            <a:schemeClr val="accent1">
                              <a:lumMod val="50000"/>
                            </a:schemeClr>
                          </a:solidFill>
                          <a:effectLst/>
                          <a:latin typeface="Calibri"/>
                          <a:ea typeface="Calibri" panose="020F0502020204030204" pitchFamily="34" charset="0"/>
                          <a:cs typeface="Arial"/>
                        </a:rPr>
                        <a:t>derniers </a:t>
                      </a:r>
                      <a:r>
                        <a:rPr lang="fr-FR" sz="800" b="1">
                          <a:solidFill>
                            <a:schemeClr val="accent1">
                              <a:lumMod val="50000"/>
                            </a:schemeClr>
                          </a:solidFill>
                          <a:effectLst/>
                          <a:latin typeface="Calibri"/>
                          <a:ea typeface="Calibri" panose="020F0502020204030204" pitchFamily="34" charset="0"/>
                          <a:cs typeface="Arial"/>
                        </a:rPr>
                        <a:t>jours</a:t>
                      </a:r>
                      <a:r>
                        <a:rPr lang="fr-FR" sz="800">
                          <a:solidFill>
                            <a:schemeClr val="accent1">
                              <a:lumMod val="50000"/>
                            </a:schemeClr>
                          </a:solidFill>
                          <a:effectLst/>
                          <a:latin typeface="Calibri"/>
                          <a:ea typeface="Calibri" panose="020F0502020204030204" pitchFamily="34" charset="0"/>
                          <a:cs typeface="Arial"/>
                        </a:rPr>
                        <a:t>, </a:t>
                      </a:r>
                      <a:r>
                        <a:rPr lang="fr-FR" sz="800">
                          <a:solidFill>
                            <a:schemeClr val="accent1">
                              <a:lumMod val="50000"/>
                            </a:schemeClr>
                          </a:solidFill>
                          <a:effectLst/>
                          <a:latin typeface="Calibri"/>
                          <a:ea typeface="Times New Roman" panose="02020603050405020304" pitchFamily="18" charset="0"/>
                          <a:cs typeface="Arial"/>
                        </a:rPr>
                        <a:t>un membre </a:t>
                      </a:r>
                      <a:r>
                        <a:rPr lang="fr-FR" sz="800" noProof="0">
                          <a:solidFill>
                            <a:schemeClr val="accent1">
                              <a:lumMod val="50000"/>
                            </a:schemeClr>
                          </a:solidFill>
                          <a:effectLst/>
                          <a:latin typeface="Calibri"/>
                          <a:ea typeface="Times New Roman" panose="02020603050405020304" pitchFamily="18" charset="0"/>
                          <a:cs typeface="Arial"/>
                        </a:rPr>
                        <a:t>de</a:t>
                      </a:r>
                      <a:r>
                        <a:rPr lang="fr-FR" sz="800">
                          <a:solidFill>
                            <a:schemeClr val="accent1">
                              <a:lumMod val="50000"/>
                            </a:schemeClr>
                          </a:solidFill>
                          <a:effectLst/>
                          <a:latin typeface="Calibri"/>
                          <a:ea typeface="Times New Roman" panose="02020603050405020304" pitchFamily="18" charset="0"/>
                          <a:cs typeface="Arial"/>
                        </a:rPr>
                        <a:t> votre ménage a-t-il dû s'adonner à l'une des activités suivantes en raison d'un </a:t>
                      </a:r>
                      <a:r>
                        <a:rPr lang="fr-FR" sz="800" b="1">
                          <a:solidFill>
                            <a:schemeClr val="accent1">
                              <a:lumMod val="50000"/>
                            </a:schemeClr>
                          </a:solidFill>
                          <a:effectLst/>
                          <a:latin typeface="Calibri"/>
                          <a:ea typeface="Times New Roman" panose="02020603050405020304" pitchFamily="18" charset="0"/>
                          <a:cs typeface="Arial"/>
                        </a:rPr>
                        <a:t>manque de nourriture ou d'argent pour l'acheter ?</a:t>
                      </a:r>
                      <a:endParaRPr lang="fr-FR" sz="11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800" noProof="0">
                          <a:solidFill>
                            <a:schemeClr val="accent1">
                              <a:lumMod val="50000"/>
                            </a:schemeClr>
                          </a:solidFill>
                          <a:effectLst/>
                          <a:latin typeface="Calibri"/>
                          <a:ea typeface="Times New Roman" panose="02020603050405020304" pitchFamily="18" charset="0"/>
                          <a:cs typeface="Arial"/>
                        </a:rPr>
                        <a:t>10 = </a:t>
                      </a:r>
                      <a:r>
                        <a:rPr lang="fr-FR" sz="800" noProof="0">
                          <a:solidFill>
                            <a:schemeClr val="accent1">
                              <a:lumMod val="50000"/>
                            </a:schemeClr>
                          </a:solidFill>
                          <a:effectLst/>
                          <a:latin typeface="Calibri"/>
                          <a:ea typeface="Calibri" panose="020F0502020204030204" pitchFamily="34" charset="0"/>
                          <a:cs typeface="Arial"/>
                        </a:rPr>
                        <a:t>Non, parce que nous n'en avions pas besoin</a:t>
                      </a:r>
                      <a:endParaRPr lang="fr-FR" sz="1100" noProof="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fr-FR" sz="800" noProof="0">
                          <a:solidFill>
                            <a:schemeClr val="accent1">
                              <a:lumMod val="50000"/>
                            </a:schemeClr>
                          </a:solidFill>
                          <a:effectLst/>
                          <a:latin typeface="Calibri"/>
                          <a:ea typeface="Times New Roman" panose="02020603050405020304" pitchFamily="18" charset="0"/>
                          <a:cs typeface="Arial"/>
                        </a:rPr>
                        <a:t>20 = </a:t>
                      </a:r>
                      <a:r>
                        <a:rPr lang="fr-FR" sz="800" noProof="0">
                          <a:solidFill>
                            <a:schemeClr val="accent1">
                              <a:lumMod val="50000"/>
                            </a:schemeClr>
                          </a:solidFill>
                          <a:effectLst/>
                          <a:latin typeface="Calibri"/>
                          <a:ea typeface="Calibri" panose="020F0502020204030204" pitchFamily="34" charset="0"/>
                          <a:cs typeface="Arial"/>
                        </a:rPr>
                        <a:t>Non, parce que nous avons déjà vendu ces actifs ou que nous avons exercé cette activité au cours des 12 derniers mois et que nous ne pouvons plus la poursuivre.</a:t>
                      </a:r>
                      <a:endParaRPr lang="fr-FR" sz="1100" noProof="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fr-FR" sz="800" noProof="0">
                          <a:solidFill>
                            <a:schemeClr val="accent1">
                              <a:lumMod val="50000"/>
                            </a:schemeClr>
                          </a:solidFill>
                          <a:effectLst/>
                          <a:latin typeface="Calibri"/>
                          <a:ea typeface="Times New Roman" panose="02020603050405020304" pitchFamily="18" charset="0"/>
                          <a:cs typeface="Arial"/>
                        </a:rPr>
                        <a:t>30= Oui</a:t>
                      </a:r>
                      <a:endParaRPr lang="fr-FR" sz="1100" noProof="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fr-FR" sz="800" noProof="0">
                          <a:solidFill>
                            <a:schemeClr val="accent1">
                              <a:lumMod val="50000"/>
                            </a:schemeClr>
                          </a:solidFill>
                          <a:effectLst/>
                          <a:latin typeface="Calibri"/>
                          <a:ea typeface="Times New Roman" panose="02020603050405020304" pitchFamily="18" charset="0"/>
                          <a:cs typeface="Arial"/>
                        </a:rPr>
                        <a:t>9999= Non applicable (n'a pas accès à cette stratégie)</a:t>
                      </a:r>
                      <a:endParaRPr lang="fr-FR" sz="1100" noProof="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fr-FR" sz="800" noProof="0">
                          <a:solidFill>
                            <a:schemeClr val="accent1">
                              <a:lumMod val="50000"/>
                            </a:schemeClr>
                          </a:solidFill>
                          <a:effectLst/>
                          <a:latin typeface="Calibri"/>
                          <a:ea typeface="Times New Roman" panose="02020603050405020304" pitchFamily="18" charset="0"/>
                          <a:cs typeface="Arial"/>
                        </a:rPr>
                        <a:t>Sévérité indicative de la stratégie</a:t>
                      </a:r>
                      <a:endParaRPr lang="fr-FR" sz="1100" noProof="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endParaRPr lang="fr-FR" sz="1100" noProof="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fr-FR" sz="800" i="1" noProof="0">
                          <a:solidFill>
                            <a:schemeClr val="accent1">
                              <a:lumMod val="50000"/>
                            </a:schemeClr>
                          </a:solidFill>
                          <a:effectLst/>
                          <a:latin typeface="Calibri"/>
                          <a:ea typeface="Times New Roman" panose="02020603050405020304" pitchFamily="18" charset="0"/>
                          <a:cs typeface="Arial"/>
                        </a:rPr>
                        <a:t>(Le bureau de pays doit attribuer la sévérité appropriée, ce qui suit n'est qu'un exemple)</a:t>
                      </a:r>
                      <a:endParaRPr lang="fr-FR" sz="1100" noProof="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1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r>
                        <a:rPr lang="en-GB" sz="800" i="1">
                          <a:solidFill>
                            <a:schemeClr val="accent1">
                              <a:lumMod val="50000"/>
                            </a:schemeClr>
                          </a:solidFill>
                          <a:effectLst/>
                          <a:latin typeface="Calibri"/>
                          <a:ea typeface="Calibri" panose="020F0502020204030204" pitchFamily="34" charset="0"/>
                          <a:cs typeface="Arial"/>
                        </a:rPr>
                        <a:t>Noms des variables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60000576"/>
                  </a:ext>
                </a:extLst>
              </a:tr>
              <a:tr h="273975">
                <a:tc>
                  <a:txBody>
                    <a:bodyPr/>
                    <a:lstStyle/>
                    <a:p>
                      <a:pPr marL="0" marR="0" algn="l">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1.1 </a:t>
                      </a:r>
                      <a:r>
                        <a:rPr lang="en-GB" sz="800">
                          <a:solidFill>
                            <a:schemeClr val="accent1">
                              <a:lumMod val="50000"/>
                            </a:schemeClr>
                          </a:solidFill>
                          <a:effectLst/>
                          <a:highlight>
                            <a:srgbClr val="C0C0C0"/>
                          </a:highlight>
                          <a:latin typeface="Calibri"/>
                          <a:ea typeface="Times New Roman" panose="02020603050405020304" pitchFamily="18" charset="0"/>
                          <a:cs typeface="Arial"/>
                        </a:rPr>
                        <a:t>Vente de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biens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ménagers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(radio,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meubles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télévision</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bijoux, etc.) </a:t>
                      </a:r>
                      <a:r>
                        <a:rPr lang="en-GB" sz="800" i="1" kern="1200" err="1">
                          <a:solidFill>
                            <a:schemeClr val="accent1">
                              <a:lumMod val="50000"/>
                            </a:schemeClr>
                          </a:solidFill>
                          <a:effectLst/>
                          <a:latin typeface="Calibri"/>
                          <a:ea typeface="Times New Roman" panose="02020603050405020304" pitchFamily="18" charset="0"/>
                          <a:cs typeface="Arial"/>
                        </a:rPr>
                        <a:t>en</a:t>
                      </a:r>
                      <a:r>
                        <a:rPr lang="en-GB" sz="800" i="1" kern="1200">
                          <a:solidFill>
                            <a:schemeClr val="accent1">
                              <a:lumMod val="50000"/>
                            </a:schemeClr>
                          </a:solidFill>
                          <a:effectLst/>
                          <a:latin typeface="Calibri"/>
                          <a:ea typeface="Times New Roman" panose="02020603050405020304" pitchFamily="18" charset="0"/>
                          <a:cs typeface="Arial"/>
                        </a:rPr>
                        <a:t> raison d'un manque </a:t>
                      </a:r>
                      <a:r>
                        <a:rPr lang="en-GB" sz="800" i="1">
                          <a:solidFill>
                            <a:schemeClr val="accent1">
                              <a:lumMod val="50000"/>
                            </a:schemeClr>
                          </a:solidFill>
                          <a:effectLst/>
                          <a:latin typeface="Calibri"/>
                          <a:ea typeface="Times New Roman" panose="02020603050405020304" pitchFamily="18" charset="0"/>
                          <a:cs typeface="Arial"/>
                        </a:rPr>
                        <a:t>de </a:t>
                      </a:r>
                      <a:r>
                        <a:rPr lang="en-GB" sz="800" i="1" err="1">
                          <a:solidFill>
                            <a:schemeClr val="accent1">
                              <a:lumMod val="50000"/>
                            </a:schemeClr>
                          </a:solidFill>
                          <a:effectLst/>
                          <a:latin typeface="Calibri"/>
                          <a:ea typeface="Times New Roman" panose="02020603050405020304" pitchFamily="18" charset="0"/>
                          <a:cs typeface="Arial"/>
                        </a:rPr>
                        <a:t>nourriture</a:t>
                      </a:r>
                      <a:r>
                        <a:rPr lang="en-GB" sz="800" i="1">
                          <a:solidFill>
                            <a:schemeClr val="accent1">
                              <a:lumMod val="50000"/>
                            </a:schemeClr>
                          </a:solidFill>
                          <a:effectLst/>
                          <a:latin typeface="Calibri"/>
                          <a:ea typeface="Times New Roman" panose="02020603050405020304" pitchFamily="18" charset="0"/>
                          <a:cs typeface="Arial"/>
                        </a:rPr>
                        <a:t> </a:t>
                      </a:r>
                      <a:endPar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Le stress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Lcs_stress_DomAsset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736641"/>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1.2 </a:t>
                      </a:r>
                      <a:r>
                        <a:rPr lang="fr-FR" sz="800" kern="1200">
                          <a:solidFill>
                            <a:schemeClr val="accent1">
                              <a:lumMod val="50000"/>
                            </a:schemeClr>
                          </a:solidFill>
                          <a:effectLst/>
                          <a:highlight>
                            <a:srgbClr val="C0C0C0"/>
                          </a:highlight>
                          <a:latin typeface="Calibri"/>
                          <a:ea typeface="Times New Roman" panose="02020603050405020304" pitchFamily="18" charset="0"/>
                          <a:cs typeface="Arial"/>
                        </a:rPr>
                        <a:t>Emprunter de l’argent pour couvrir les besoins alimentaires</a:t>
                      </a:r>
                      <a:endParaRPr lang="en-US" sz="800" kern="1200">
                        <a:solidFill>
                          <a:schemeClr val="accent1">
                            <a:lumMod val="50000"/>
                          </a:schemeClr>
                        </a:solidFill>
                        <a:effectLst/>
                        <a:highlight>
                          <a:srgbClr val="C0C0C0"/>
                        </a:highligh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Le stress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a:t>
                      </a:r>
                      <a:r>
                        <a:rPr lang="en-GB" sz="800" kern="12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stress_BorrowCash</a:t>
                      </a:r>
                      <a:endParaRPr lang="en-US" sz="800" kern="1200">
                        <a:solidFill>
                          <a:schemeClr val="accent1">
                            <a:lumMod val="50000"/>
                          </a:schemeClr>
                        </a:solidFill>
                        <a:effectLst/>
                        <a:highlight>
                          <a:srgbClr val="C0C0C0"/>
                        </a:highlight>
                        <a:latin typeface="Calibri" panose="020F050202020403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970834"/>
                  </a:ext>
                </a:extLst>
              </a:tr>
              <a:tr h="199299">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1,3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Dépense</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d'épargne</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i="1" kern="1200">
                          <a:solidFill>
                            <a:schemeClr val="accent1">
                              <a:lumMod val="50000"/>
                            </a:schemeClr>
                          </a:solidFill>
                          <a:effectLst/>
                          <a:latin typeface="Calibri"/>
                          <a:ea typeface="Times New Roman" panose="02020603050405020304" pitchFamily="18" charset="0"/>
                          <a:cs typeface="Arial"/>
                        </a:rPr>
                        <a:t>due à un manque de </a:t>
                      </a:r>
                      <a:r>
                        <a:rPr lang="en-GB" sz="800" i="1" kern="1200" err="1">
                          <a:solidFill>
                            <a:schemeClr val="accent1">
                              <a:lumMod val="50000"/>
                            </a:schemeClr>
                          </a:solidFill>
                          <a:effectLst/>
                          <a:latin typeface="Calibri"/>
                          <a:ea typeface="Times New Roman" panose="02020603050405020304" pitchFamily="18" charset="0"/>
                          <a:cs typeface="Arial"/>
                        </a:rPr>
                        <a:t>nourriture</a:t>
                      </a:r>
                      <a:r>
                        <a:rPr lang="en-GB" sz="800" i="1" kern="1200">
                          <a:solidFill>
                            <a:schemeClr val="accent1">
                              <a:lumMod val="50000"/>
                            </a:schemeClr>
                          </a:solidFill>
                          <a:effectLst/>
                          <a:latin typeface="Calibri"/>
                          <a:ea typeface="Times New Roman" panose="02020603050405020304" pitchFamily="18" charset="0"/>
                          <a:cs typeface="Arial"/>
                        </a:rPr>
                        <a:t> </a:t>
                      </a:r>
                      <a:endParaRPr lang="en-US" sz="800" i="1" kern="12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Le stress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Lcs_stress_Saving</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1156396"/>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1,4 </a:t>
                      </a:r>
                      <a:r>
                        <a:rPr lang="en-GB" sz="800">
                          <a:solidFill>
                            <a:schemeClr val="accent1">
                              <a:lumMod val="50000"/>
                            </a:schemeClr>
                          </a:solidFill>
                          <a:effectLst/>
                          <a:highlight>
                            <a:srgbClr val="C0C0C0"/>
                          </a:highlight>
                          <a:latin typeface="Calibri"/>
                          <a:ea typeface="Times New Roman" panose="02020603050405020304" pitchFamily="18" charset="0"/>
                          <a:cs typeface="Arial"/>
                        </a:rPr>
                        <a:t>A envoyé les membres du ménage manger ailleurs en raison d'un </a:t>
                      </a:r>
                      <a:r>
                        <a:rPr lang="en-GB" sz="800" i="1">
                          <a:solidFill>
                            <a:schemeClr val="accent1">
                              <a:lumMod val="50000"/>
                            </a:schemeClr>
                          </a:solidFill>
                          <a:effectLst/>
                          <a:latin typeface="Calibri"/>
                          <a:ea typeface="Times New Roman" panose="02020603050405020304" pitchFamily="18" charset="0"/>
                          <a:cs typeface="Arial"/>
                        </a:rPr>
                        <a:t>manque de nourriture </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Le stress</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Lcs_stress_EatOut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223477"/>
                  </a:ext>
                </a:extLst>
              </a:tr>
              <a:tr h="415150">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1,5 A </a:t>
                      </a:r>
                      <a:r>
                        <a:rPr lang="en-GB" sz="800">
                          <a:solidFill>
                            <a:schemeClr val="accent1">
                              <a:lumMod val="50000"/>
                            </a:schemeClr>
                          </a:solidFill>
                          <a:effectLst/>
                          <a:highlight>
                            <a:srgbClr val="C0C0C0"/>
                          </a:highlight>
                          <a:latin typeface="Calibri"/>
                          <a:ea typeface="Times New Roman" panose="02020603050405020304" pitchFamily="18" charset="0"/>
                          <a:cs typeface="Arial"/>
                        </a:rPr>
                        <a:t>vendu des biens de production ou des moyens de transport (machine à coudre, brouette, bicyclette, voiture, etc.) </a:t>
                      </a:r>
                      <a:r>
                        <a:rPr lang="en-GB" sz="800" i="1">
                          <a:solidFill>
                            <a:schemeClr val="accent1">
                              <a:lumMod val="50000"/>
                            </a:schemeClr>
                          </a:solidFill>
                          <a:effectLst/>
                          <a:latin typeface="Calibri"/>
                          <a:ea typeface="Calibri" panose="020F0502020204030204" pitchFamily="34" charset="0"/>
                          <a:cs typeface="Arial"/>
                        </a:rPr>
                        <a:t>en raison du manque de nourriture.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Crise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Lcs_crisis_ProdAssets</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402958"/>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Times New Roman" panose="02020603050405020304" pitchFamily="18" charset="0"/>
                          <a:cs typeface="Arial"/>
                        </a:rPr>
                        <a:t>1,6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Réduction</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des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dépenses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de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santé</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(y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compris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les </a:t>
                      </a:r>
                      <a:r>
                        <a:rPr lang="en-GB" sz="800" err="1">
                          <a:solidFill>
                            <a:schemeClr val="accent1">
                              <a:lumMod val="50000"/>
                            </a:schemeClr>
                          </a:solidFill>
                          <a:effectLst/>
                          <a:highlight>
                            <a:srgbClr val="C0C0C0"/>
                          </a:highlight>
                          <a:latin typeface="Calibri"/>
                          <a:ea typeface="Times New Roman" panose="02020603050405020304" pitchFamily="18" charset="0"/>
                          <a:cs typeface="Arial"/>
                        </a:rPr>
                        <a:t>médicaments</a:t>
                      </a:r>
                      <a:r>
                        <a:rPr lang="en-GB" sz="800">
                          <a:solidFill>
                            <a:schemeClr val="accent1">
                              <a:lumMod val="50000"/>
                            </a:schemeClr>
                          </a:solidFill>
                          <a:effectLst/>
                          <a:highlight>
                            <a:srgbClr val="C0C0C0"/>
                          </a:highlight>
                          <a:latin typeface="Calibri"/>
                          <a:ea typeface="Times New Roman" panose="02020603050405020304" pitchFamily="18" charset="0"/>
                          <a:cs typeface="Arial"/>
                        </a:rPr>
                        <a:t>) </a:t>
                      </a:r>
                      <a:r>
                        <a:rPr lang="en-GB" sz="800" i="1" kern="1200" err="1">
                          <a:solidFill>
                            <a:schemeClr val="accent1">
                              <a:lumMod val="50000"/>
                            </a:schemeClr>
                          </a:solidFill>
                          <a:effectLst/>
                          <a:latin typeface="Calibri"/>
                          <a:ea typeface="Times New Roman" panose="02020603050405020304" pitchFamily="18" charset="0"/>
                          <a:cs typeface="Arial"/>
                        </a:rPr>
                        <a:t>en</a:t>
                      </a:r>
                      <a:r>
                        <a:rPr lang="en-GB" sz="800" i="1" kern="1200">
                          <a:solidFill>
                            <a:schemeClr val="accent1">
                              <a:lumMod val="50000"/>
                            </a:schemeClr>
                          </a:solidFill>
                          <a:effectLst/>
                          <a:latin typeface="Calibri"/>
                          <a:ea typeface="Times New Roman" panose="02020603050405020304" pitchFamily="18" charset="0"/>
                          <a:cs typeface="Arial"/>
                        </a:rPr>
                        <a:t> raison </a:t>
                      </a:r>
                      <a:r>
                        <a:rPr lang="en-GB" sz="800" i="1">
                          <a:solidFill>
                            <a:schemeClr val="accent1">
                              <a:lumMod val="50000"/>
                            </a:schemeClr>
                          </a:solidFill>
                          <a:effectLst/>
                          <a:latin typeface="Calibri"/>
                          <a:ea typeface="Times New Roman" panose="02020603050405020304" pitchFamily="18" charset="0"/>
                          <a:cs typeface="Arial"/>
                        </a:rPr>
                        <a:t>d'un manque de </a:t>
                      </a:r>
                      <a:r>
                        <a:rPr lang="en-GB" sz="800" i="1" err="1">
                          <a:solidFill>
                            <a:schemeClr val="accent1">
                              <a:lumMod val="50000"/>
                            </a:schemeClr>
                          </a:solidFill>
                          <a:effectLst/>
                          <a:latin typeface="Calibri"/>
                          <a:ea typeface="Times New Roman" panose="02020603050405020304" pitchFamily="18" charset="0"/>
                          <a:cs typeface="Arial"/>
                        </a:rPr>
                        <a:t>nourriture</a:t>
                      </a:r>
                      <a:r>
                        <a:rPr lang="en-GB" sz="800" i="1">
                          <a:solidFill>
                            <a:schemeClr val="accent1">
                              <a:lumMod val="50000"/>
                            </a:schemeClr>
                          </a:solidFill>
                          <a:effectLst/>
                          <a:latin typeface="Calibri"/>
                          <a:ea typeface="Times New Roman" panose="02020603050405020304" pitchFamily="18" charset="0"/>
                          <a:cs typeface="Arial"/>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Crise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Lcs_crisis_Health</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20953"/>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1,7 </a:t>
                      </a:r>
                      <a:r>
                        <a:rPr lang="en-GB" sz="800">
                          <a:solidFill>
                            <a:schemeClr val="accent1">
                              <a:lumMod val="50000"/>
                            </a:schemeClr>
                          </a:solidFill>
                          <a:effectLst/>
                          <a:highlight>
                            <a:srgbClr val="C0C0C0"/>
                          </a:highlight>
                          <a:latin typeface="Calibri"/>
                          <a:ea typeface="Calibri" panose="020F0502020204030204" pitchFamily="34" charset="0"/>
                          <a:cs typeface="Arial"/>
                        </a:rPr>
                        <a:t>Enfants </a:t>
                      </a:r>
                      <a:r>
                        <a:rPr lang="en-GB" sz="800" err="1">
                          <a:solidFill>
                            <a:schemeClr val="accent1">
                              <a:lumMod val="50000"/>
                            </a:schemeClr>
                          </a:solidFill>
                          <a:effectLst/>
                          <a:highlight>
                            <a:srgbClr val="C0C0C0"/>
                          </a:highlight>
                          <a:latin typeface="Calibri"/>
                          <a:ea typeface="Calibri" panose="020F0502020204030204" pitchFamily="34" charset="0"/>
                          <a:cs typeface="Arial"/>
                        </a:rPr>
                        <a:t>retirés</a:t>
                      </a:r>
                      <a:r>
                        <a:rPr lang="en-GB" sz="800">
                          <a:solidFill>
                            <a:schemeClr val="accent1">
                              <a:lumMod val="50000"/>
                            </a:schemeClr>
                          </a:solidFill>
                          <a:effectLst/>
                          <a:highlight>
                            <a:srgbClr val="C0C0C0"/>
                          </a:highlight>
                          <a:latin typeface="Calibri"/>
                          <a:ea typeface="Calibri" panose="020F0502020204030204" pitchFamily="34" charset="0"/>
                          <a:cs typeface="Arial"/>
                        </a:rPr>
                        <a:t> de </a:t>
                      </a:r>
                      <a:r>
                        <a:rPr lang="en-GB" sz="800" err="1">
                          <a:solidFill>
                            <a:schemeClr val="accent1">
                              <a:lumMod val="50000"/>
                            </a:schemeClr>
                          </a:solidFill>
                          <a:effectLst/>
                          <a:highlight>
                            <a:srgbClr val="C0C0C0"/>
                          </a:highlight>
                          <a:latin typeface="Calibri"/>
                          <a:ea typeface="Calibri" panose="020F0502020204030204" pitchFamily="34" charset="0"/>
                          <a:cs typeface="Arial"/>
                        </a:rPr>
                        <a:t>l'école</a:t>
                      </a:r>
                      <a:r>
                        <a:rPr lang="en-GB" sz="800">
                          <a:solidFill>
                            <a:schemeClr val="accent1">
                              <a:lumMod val="50000"/>
                            </a:schemeClr>
                          </a:solidFill>
                          <a:effectLst/>
                          <a:highlight>
                            <a:srgbClr val="C0C0C0"/>
                          </a:highlight>
                          <a:latin typeface="Calibri"/>
                          <a:ea typeface="Calibri" panose="020F0502020204030204" pitchFamily="34" charset="0"/>
                          <a:cs typeface="Arial"/>
                        </a:rPr>
                        <a:t> </a:t>
                      </a:r>
                      <a:r>
                        <a:rPr lang="en-GB" sz="800" i="1" kern="1200" err="1">
                          <a:solidFill>
                            <a:schemeClr val="accent1">
                              <a:lumMod val="50000"/>
                            </a:schemeClr>
                          </a:solidFill>
                          <a:effectLst/>
                          <a:latin typeface="Calibri"/>
                          <a:ea typeface="Calibri" panose="020F0502020204030204" pitchFamily="34" charset="0"/>
                          <a:cs typeface="Arial"/>
                        </a:rPr>
                        <a:t>en</a:t>
                      </a:r>
                      <a:r>
                        <a:rPr lang="en-GB" sz="800" i="1" kern="1200">
                          <a:solidFill>
                            <a:schemeClr val="accent1">
                              <a:lumMod val="50000"/>
                            </a:schemeClr>
                          </a:solidFill>
                          <a:effectLst/>
                          <a:latin typeface="Calibri"/>
                          <a:ea typeface="Calibri" panose="020F0502020204030204" pitchFamily="34" charset="0"/>
                          <a:cs typeface="Arial"/>
                        </a:rPr>
                        <a:t> raison d'un </a:t>
                      </a:r>
                      <a:r>
                        <a:rPr lang="en-GB" sz="800" i="1" kern="1200">
                          <a:solidFill>
                            <a:schemeClr val="accent1">
                              <a:lumMod val="50000"/>
                            </a:schemeClr>
                          </a:solidFill>
                          <a:effectLst/>
                          <a:latin typeface="Calibri"/>
                          <a:ea typeface="Times New Roman" panose="02020603050405020304" pitchFamily="18" charset="0"/>
                          <a:cs typeface="Arial"/>
                        </a:rPr>
                        <a:t>manque </a:t>
                      </a:r>
                      <a:r>
                        <a:rPr lang="en-GB" sz="800" i="1">
                          <a:solidFill>
                            <a:schemeClr val="accent1">
                              <a:lumMod val="50000"/>
                            </a:schemeClr>
                          </a:solidFill>
                          <a:effectLst/>
                          <a:latin typeface="Calibri"/>
                          <a:ea typeface="Times New Roman" panose="02020603050405020304" pitchFamily="18" charset="0"/>
                          <a:cs typeface="Arial"/>
                        </a:rPr>
                        <a:t>de </a:t>
                      </a:r>
                      <a:r>
                        <a:rPr lang="en-GB" sz="800" i="1" err="1">
                          <a:solidFill>
                            <a:schemeClr val="accent1">
                              <a:lumMod val="50000"/>
                            </a:schemeClr>
                          </a:solidFill>
                          <a:effectLst/>
                          <a:latin typeface="Calibri"/>
                          <a:ea typeface="Times New Roman" panose="02020603050405020304" pitchFamily="18" charset="0"/>
                          <a:cs typeface="Arial"/>
                        </a:rPr>
                        <a:t>nourriture</a:t>
                      </a:r>
                      <a:r>
                        <a:rPr lang="en-GB" sz="800" i="1">
                          <a:solidFill>
                            <a:schemeClr val="accent1">
                              <a:lumMod val="50000"/>
                            </a:schemeClr>
                          </a:solidFill>
                          <a:effectLst/>
                          <a:latin typeface="Calibri"/>
                          <a:ea typeface="Times New Roman" panose="02020603050405020304" pitchFamily="18" charset="0"/>
                          <a:cs typeface="Arial"/>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Crise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Lcs_crisis_OutSchool</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697943"/>
                  </a:ext>
                </a:extLst>
              </a:tr>
              <a:tr h="415150">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1,8 A </a:t>
                      </a:r>
                      <a:r>
                        <a:rPr lang="en-GB" sz="800" err="1">
                          <a:solidFill>
                            <a:schemeClr val="accent1">
                              <a:lumMod val="50000"/>
                            </a:schemeClr>
                          </a:solidFill>
                          <a:effectLst/>
                          <a:highlight>
                            <a:srgbClr val="C0C0C0"/>
                          </a:highlight>
                          <a:latin typeface="Calibri"/>
                          <a:ea typeface="Calibri" panose="020F0502020204030204" pitchFamily="34" charset="0"/>
                          <a:cs typeface="Arial"/>
                        </a:rPr>
                        <a:t>hypothéqué</a:t>
                      </a:r>
                      <a:r>
                        <a:rPr lang="en-GB" sz="800">
                          <a:solidFill>
                            <a:schemeClr val="accent1">
                              <a:lumMod val="50000"/>
                            </a:schemeClr>
                          </a:solidFill>
                          <a:effectLst/>
                          <a:highlight>
                            <a:srgbClr val="C0C0C0"/>
                          </a:highlight>
                          <a:latin typeface="Calibri"/>
                          <a:ea typeface="Calibri" panose="020F0502020204030204" pitchFamily="34" charset="0"/>
                          <a:cs typeface="Arial"/>
                        </a:rPr>
                        <a:t>/</a:t>
                      </a:r>
                      <a:r>
                        <a:rPr lang="en-GB" sz="800" err="1">
                          <a:solidFill>
                            <a:schemeClr val="accent1">
                              <a:lumMod val="50000"/>
                            </a:schemeClr>
                          </a:solidFill>
                          <a:effectLst/>
                          <a:highlight>
                            <a:srgbClr val="C0C0C0"/>
                          </a:highlight>
                          <a:latin typeface="Calibri"/>
                          <a:ea typeface="Calibri" panose="020F0502020204030204" pitchFamily="34" charset="0"/>
                          <a:cs typeface="Arial"/>
                        </a:rPr>
                        <a:t>vendu</a:t>
                      </a:r>
                      <a:r>
                        <a:rPr lang="en-GB" sz="800">
                          <a:solidFill>
                            <a:schemeClr val="accent1">
                              <a:lumMod val="50000"/>
                            </a:schemeClr>
                          </a:solidFill>
                          <a:effectLst/>
                          <a:highlight>
                            <a:srgbClr val="C0C0C0"/>
                          </a:highlight>
                          <a:latin typeface="Calibri"/>
                          <a:ea typeface="Calibri" panose="020F0502020204030204" pitchFamily="34" charset="0"/>
                          <a:cs typeface="Arial"/>
                        </a:rPr>
                        <a:t> la </a:t>
                      </a:r>
                      <a:r>
                        <a:rPr lang="en-GB" sz="800" err="1">
                          <a:solidFill>
                            <a:schemeClr val="accent1">
                              <a:lumMod val="50000"/>
                            </a:schemeClr>
                          </a:solidFill>
                          <a:effectLst/>
                          <a:highlight>
                            <a:srgbClr val="C0C0C0"/>
                          </a:highlight>
                          <a:latin typeface="Calibri"/>
                          <a:ea typeface="Calibri" panose="020F0502020204030204" pitchFamily="34" charset="0"/>
                          <a:cs typeface="Arial"/>
                        </a:rPr>
                        <a:t>maison</a:t>
                      </a:r>
                      <a:r>
                        <a:rPr lang="en-GB" sz="800">
                          <a:solidFill>
                            <a:schemeClr val="accent1">
                              <a:lumMod val="50000"/>
                            </a:schemeClr>
                          </a:solidFill>
                          <a:effectLst/>
                          <a:highlight>
                            <a:srgbClr val="C0C0C0"/>
                          </a:highlight>
                          <a:latin typeface="Calibri"/>
                          <a:ea typeface="Calibri" panose="020F0502020204030204" pitchFamily="34" charset="0"/>
                          <a:cs typeface="Arial"/>
                        </a:rPr>
                        <a:t> </a:t>
                      </a:r>
                      <a:r>
                        <a:rPr lang="en-GB" sz="800" err="1">
                          <a:solidFill>
                            <a:schemeClr val="accent1">
                              <a:lumMod val="50000"/>
                            </a:schemeClr>
                          </a:solidFill>
                          <a:effectLst/>
                          <a:highlight>
                            <a:srgbClr val="C0C0C0"/>
                          </a:highlight>
                          <a:latin typeface="Calibri"/>
                          <a:ea typeface="Calibri" panose="020F0502020204030204" pitchFamily="34" charset="0"/>
                          <a:cs typeface="Arial"/>
                        </a:rPr>
                        <a:t>où</a:t>
                      </a:r>
                      <a:r>
                        <a:rPr lang="en-GB" sz="800">
                          <a:solidFill>
                            <a:schemeClr val="accent1">
                              <a:lumMod val="50000"/>
                            </a:schemeClr>
                          </a:solidFill>
                          <a:effectLst/>
                          <a:highlight>
                            <a:srgbClr val="C0C0C0"/>
                          </a:highlight>
                          <a:latin typeface="Calibri"/>
                          <a:ea typeface="Calibri" panose="020F0502020204030204" pitchFamily="34" charset="0"/>
                          <a:cs typeface="Arial"/>
                        </a:rPr>
                        <a:t> le ménage </a:t>
                      </a:r>
                      <a:r>
                        <a:rPr lang="en-GB" sz="800" err="1">
                          <a:solidFill>
                            <a:schemeClr val="accent1">
                              <a:lumMod val="50000"/>
                            </a:schemeClr>
                          </a:solidFill>
                          <a:effectLst/>
                          <a:highlight>
                            <a:srgbClr val="C0C0C0"/>
                          </a:highlight>
                          <a:latin typeface="Calibri"/>
                          <a:ea typeface="Calibri" panose="020F0502020204030204" pitchFamily="34" charset="0"/>
                          <a:cs typeface="Arial"/>
                        </a:rPr>
                        <a:t>vivait</a:t>
                      </a:r>
                      <a:r>
                        <a:rPr lang="en-GB" sz="800">
                          <a:solidFill>
                            <a:schemeClr val="accent1">
                              <a:lumMod val="50000"/>
                            </a:schemeClr>
                          </a:solidFill>
                          <a:effectLst/>
                          <a:highlight>
                            <a:srgbClr val="C0C0C0"/>
                          </a:highlight>
                          <a:latin typeface="Calibri"/>
                          <a:ea typeface="Calibri" panose="020F0502020204030204" pitchFamily="34" charset="0"/>
                          <a:cs typeface="Arial"/>
                        </a:rPr>
                        <a:t> </a:t>
                      </a:r>
                      <a:r>
                        <a:rPr lang="en-GB" sz="800" err="1">
                          <a:solidFill>
                            <a:schemeClr val="accent1">
                              <a:lumMod val="50000"/>
                            </a:schemeClr>
                          </a:solidFill>
                          <a:effectLst/>
                          <a:highlight>
                            <a:srgbClr val="C0C0C0"/>
                          </a:highlight>
                          <a:latin typeface="Calibri"/>
                          <a:ea typeface="Calibri" panose="020F0502020204030204" pitchFamily="34" charset="0"/>
                          <a:cs typeface="Arial"/>
                        </a:rPr>
                        <a:t>en</a:t>
                      </a:r>
                      <a:r>
                        <a:rPr lang="en-GB" sz="800">
                          <a:solidFill>
                            <a:schemeClr val="accent1">
                              <a:lumMod val="50000"/>
                            </a:schemeClr>
                          </a:solidFill>
                          <a:effectLst/>
                          <a:highlight>
                            <a:srgbClr val="C0C0C0"/>
                          </a:highlight>
                          <a:latin typeface="Calibri"/>
                          <a:ea typeface="Calibri" panose="020F0502020204030204" pitchFamily="34" charset="0"/>
                          <a:cs typeface="Arial"/>
                        </a:rPr>
                        <a:t> permanence </a:t>
                      </a:r>
                      <a:r>
                        <a:rPr lang="en-GB" sz="800" err="1">
                          <a:solidFill>
                            <a:schemeClr val="accent1">
                              <a:lumMod val="50000"/>
                            </a:schemeClr>
                          </a:solidFill>
                          <a:effectLst/>
                          <a:highlight>
                            <a:srgbClr val="C0C0C0"/>
                          </a:highlight>
                          <a:latin typeface="Calibri"/>
                          <a:ea typeface="Calibri" panose="020F0502020204030204" pitchFamily="34" charset="0"/>
                          <a:cs typeface="Arial"/>
                        </a:rPr>
                        <a:t>ou</a:t>
                      </a:r>
                      <a:r>
                        <a:rPr lang="en-GB" sz="800">
                          <a:solidFill>
                            <a:schemeClr val="accent1">
                              <a:lumMod val="50000"/>
                            </a:schemeClr>
                          </a:solidFill>
                          <a:effectLst/>
                          <a:highlight>
                            <a:srgbClr val="C0C0C0"/>
                          </a:highlight>
                          <a:latin typeface="Calibri"/>
                          <a:ea typeface="Calibri" panose="020F0502020204030204" pitchFamily="34" charset="0"/>
                          <a:cs typeface="Arial"/>
                        </a:rPr>
                        <a:t> la </a:t>
                      </a:r>
                      <a:r>
                        <a:rPr lang="en-GB" sz="800" err="1">
                          <a:solidFill>
                            <a:schemeClr val="accent1">
                              <a:lumMod val="50000"/>
                            </a:schemeClr>
                          </a:solidFill>
                          <a:effectLst/>
                          <a:highlight>
                            <a:srgbClr val="C0C0C0"/>
                          </a:highlight>
                          <a:latin typeface="Calibri"/>
                          <a:ea typeface="Calibri" panose="020F0502020204030204" pitchFamily="34" charset="0"/>
                          <a:cs typeface="Arial"/>
                        </a:rPr>
                        <a:t>terre</a:t>
                      </a:r>
                      <a:r>
                        <a:rPr lang="en-GB" sz="800">
                          <a:solidFill>
                            <a:schemeClr val="accent1">
                              <a:lumMod val="50000"/>
                            </a:schemeClr>
                          </a:solidFill>
                          <a:effectLst/>
                          <a:highlight>
                            <a:srgbClr val="C0C0C0"/>
                          </a:highlight>
                          <a:latin typeface="Calibri"/>
                          <a:ea typeface="Calibri" panose="020F0502020204030204" pitchFamily="34" charset="0"/>
                          <a:cs typeface="Arial"/>
                        </a:rPr>
                        <a:t> </a:t>
                      </a:r>
                      <a:r>
                        <a:rPr lang="en-GB" sz="800" i="1" kern="1200" err="1">
                          <a:solidFill>
                            <a:schemeClr val="accent1">
                              <a:lumMod val="50000"/>
                            </a:schemeClr>
                          </a:solidFill>
                          <a:effectLst/>
                          <a:latin typeface="Calibri"/>
                          <a:ea typeface="Calibri" panose="020F0502020204030204" pitchFamily="34" charset="0"/>
                          <a:cs typeface="Arial"/>
                        </a:rPr>
                        <a:t>en</a:t>
                      </a:r>
                      <a:r>
                        <a:rPr lang="en-GB" sz="800" i="1" kern="1200">
                          <a:solidFill>
                            <a:schemeClr val="accent1">
                              <a:lumMod val="50000"/>
                            </a:schemeClr>
                          </a:solidFill>
                          <a:effectLst/>
                          <a:latin typeface="Calibri"/>
                          <a:ea typeface="Calibri" panose="020F0502020204030204" pitchFamily="34" charset="0"/>
                          <a:cs typeface="Arial"/>
                        </a:rPr>
                        <a:t> raison d'un </a:t>
                      </a:r>
                      <a:r>
                        <a:rPr lang="en-GB" sz="800" i="1" kern="1200">
                          <a:solidFill>
                            <a:schemeClr val="accent1">
                              <a:lumMod val="50000"/>
                            </a:schemeClr>
                          </a:solidFill>
                          <a:effectLst/>
                          <a:latin typeface="Calibri"/>
                          <a:ea typeface="Times New Roman" panose="02020603050405020304" pitchFamily="18" charset="0"/>
                          <a:cs typeface="Arial"/>
                        </a:rPr>
                        <a:t>manque </a:t>
                      </a:r>
                      <a:r>
                        <a:rPr lang="en-GB" sz="800" i="1">
                          <a:solidFill>
                            <a:schemeClr val="accent1">
                              <a:lumMod val="50000"/>
                            </a:schemeClr>
                          </a:solidFill>
                          <a:effectLst/>
                          <a:latin typeface="Calibri"/>
                          <a:ea typeface="Times New Roman" panose="02020603050405020304" pitchFamily="18" charset="0"/>
                          <a:cs typeface="Arial"/>
                        </a:rPr>
                        <a:t>de </a:t>
                      </a:r>
                      <a:r>
                        <a:rPr lang="en-GB" sz="800" i="1" err="1">
                          <a:solidFill>
                            <a:schemeClr val="accent1">
                              <a:lumMod val="50000"/>
                            </a:schemeClr>
                          </a:solidFill>
                          <a:effectLst/>
                          <a:latin typeface="Calibri"/>
                          <a:ea typeface="Times New Roman" panose="02020603050405020304" pitchFamily="18" charset="0"/>
                          <a:cs typeface="Arial"/>
                        </a:rPr>
                        <a:t>nourriture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Urgence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Lcs_em_ResAsset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582550"/>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1,9 </a:t>
                      </a:r>
                      <a:r>
                        <a:rPr lang="en-GB" sz="800" err="1">
                          <a:solidFill>
                            <a:schemeClr val="accent1">
                              <a:lumMod val="50000"/>
                            </a:schemeClr>
                          </a:solidFill>
                          <a:effectLst/>
                          <a:highlight>
                            <a:srgbClr val="C0C0C0"/>
                          </a:highlight>
                          <a:latin typeface="Calibri"/>
                          <a:ea typeface="Calibri" panose="020F0502020204030204" pitchFamily="34" charset="0"/>
                          <a:cs typeface="Arial"/>
                        </a:rPr>
                        <a:t>Mendier</a:t>
                      </a:r>
                      <a:r>
                        <a:rPr lang="en-GB" sz="800">
                          <a:solidFill>
                            <a:schemeClr val="accent1">
                              <a:lumMod val="50000"/>
                            </a:schemeClr>
                          </a:solidFill>
                          <a:effectLst/>
                          <a:highlight>
                            <a:srgbClr val="C0C0C0"/>
                          </a:highlight>
                          <a:latin typeface="Calibri"/>
                          <a:ea typeface="Calibri" panose="020F0502020204030204" pitchFamily="34" charset="0"/>
                          <a:cs typeface="Arial"/>
                        </a:rPr>
                        <a:t> (demander de </a:t>
                      </a:r>
                      <a:r>
                        <a:rPr lang="en-GB" sz="800" err="1">
                          <a:solidFill>
                            <a:schemeClr val="accent1">
                              <a:lumMod val="50000"/>
                            </a:schemeClr>
                          </a:solidFill>
                          <a:effectLst/>
                          <a:highlight>
                            <a:srgbClr val="C0C0C0"/>
                          </a:highlight>
                          <a:latin typeface="Calibri"/>
                          <a:ea typeface="Calibri" panose="020F0502020204030204" pitchFamily="34" charset="0"/>
                          <a:cs typeface="Arial"/>
                        </a:rPr>
                        <a:t>l'argent</a:t>
                      </a:r>
                      <a:r>
                        <a:rPr lang="en-GB" sz="800">
                          <a:solidFill>
                            <a:schemeClr val="accent1">
                              <a:lumMod val="50000"/>
                            </a:schemeClr>
                          </a:solidFill>
                          <a:effectLst/>
                          <a:highlight>
                            <a:srgbClr val="C0C0C0"/>
                          </a:highlight>
                          <a:latin typeface="Calibri"/>
                          <a:ea typeface="Calibri" panose="020F0502020204030204" pitchFamily="34" charset="0"/>
                          <a:cs typeface="Arial"/>
                        </a:rPr>
                        <a:t>/de la </a:t>
                      </a:r>
                      <a:r>
                        <a:rPr lang="en-GB" sz="800" err="1">
                          <a:solidFill>
                            <a:schemeClr val="accent1">
                              <a:lumMod val="50000"/>
                            </a:schemeClr>
                          </a:solidFill>
                          <a:effectLst/>
                          <a:highlight>
                            <a:srgbClr val="C0C0C0"/>
                          </a:highlight>
                          <a:latin typeface="Calibri"/>
                          <a:ea typeface="Calibri" panose="020F0502020204030204" pitchFamily="34" charset="0"/>
                          <a:cs typeface="Arial"/>
                        </a:rPr>
                        <a:t>nourriture</a:t>
                      </a:r>
                      <a:r>
                        <a:rPr lang="en-GB" sz="800">
                          <a:solidFill>
                            <a:schemeClr val="accent1">
                              <a:lumMod val="50000"/>
                            </a:schemeClr>
                          </a:solidFill>
                          <a:effectLst/>
                          <a:highlight>
                            <a:srgbClr val="C0C0C0"/>
                          </a:highlight>
                          <a:latin typeface="Calibri"/>
                          <a:ea typeface="Calibri" panose="020F0502020204030204" pitchFamily="34" charset="0"/>
                          <a:cs typeface="Arial"/>
                        </a:rPr>
                        <a:t> à des inconnus dans la rue) </a:t>
                      </a:r>
                      <a:r>
                        <a:rPr lang="en-GB" sz="800" err="1">
                          <a:solidFill>
                            <a:schemeClr val="accent1">
                              <a:lumMod val="50000"/>
                            </a:schemeClr>
                          </a:solidFill>
                          <a:effectLst/>
                          <a:highlight>
                            <a:srgbClr val="C0C0C0"/>
                          </a:highlight>
                          <a:latin typeface="Calibri"/>
                          <a:ea typeface="Calibri" panose="020F0502020204030204" pitchFamily="34" charset="0"/>
                          <a:cs typeface="Arial"/>
                        </a:rPr>
                        <a:t>ou</a:t>
                      </a:r>
                      <a:r>
                        <a:rPr lang="en-GB" sz="800">
                          <a:solidFill>
                            <a:schemeClr val="accent1">
                              <a:lumMod val="50000"/>
                            </a:schemeClr>
                          </a:solidFill>
                          <a:effectLst/>
                          <a:highlight>
                            <a:srgbClr val="C0C0C0"/>
                          </a:highlight>
                          <a:latin typeface="Calibri"/>
                          <a:ea typeface="Calibri" panose="020F0502020204030204" pitchFamily="34" charset="0"/>
                          <a:cs typeface="Arial"/>
                        </a:rPr>
                        <a:t> faire les </a:t>
                      </a:r>
                      <a:r>
                        <a:rPr lang="en-GB" sz="800" err="1">
                          <a:solidFill>
                            <a:schemeClr val="accent1">
                              <a:lumMod val="50000"/>
                            </a:schemeClr>
                          </a:solidFill>
                          <a:effectLst/>
                          <a:highlight>
                            <a:srgbClr val="C0C0C0"/>
                          </a:highlight>
                          <a:latin typeface="Calibri"/>
                          <a:ea typeface="Calibri" panose="020F0502020204030204" pitchFamily="34" charset="0"/>
                          <a:cs typeface="Arial"/>
                        </a:rPr>
                        <a:t>poubelles</a:t>
                      </a:r>
                      <a:r>
                        <a:rPr lang="en-GB" sz="800">
                          <a:solidFill>
                            <a:schemeClr val="accent1">
                              <a:lumMod val="50000"/>
                            </a:schemeClr>
                          </a:solidFill>
                          <a:effectLst/>
                          <a:highlight>
                            <a:srgbClr val="C0C0C0"/>
                          </a:highlight>
                          <a:latin typeface="Calibri"/>
                          <a:ea typeface="Calibri" panose="020F0502020204030204" pitchFamily="34" charset="0"/>
                          <a:cs typeface="Arial"/>
                        </a:rPr>
                        <a:t> </a:t>
                      </a:r>
                      <a:r>
                        <a:rPr lang="en-GB" sz="800" i="1" kern="1200" err="1">
                          <a:solidFill>
                            <a:schemeClr val="accent1">
                              <a:lumMod val="50000"/>
                            </a:schemeClr>
                          </a:solidFill>
                          <a:effectLst/>
                          <a:latin typeface="Calibri"/>
                          <a:ea typeface="Calibri" panose="020F0502020204030204" pitchFamily="34" charset="0"/>
                          <a:cs typeface="Arial"/>
                        </a:rPr>
                        <a:t>en</a:t>
                      </a:r>
                      <a:r>
                        <a:rPr lang="en-GB" sz="800" i="1" kern="1200">
                          <a:solidFill>
                            <a:schemeClr val="accent1">
                              <a:lumMod val="50000"/>
                            </a:schemeClr>
                          </a:solidFill>
                          <a:effectLst/>
                          <a:latin typeface="Calibri"/>
                          <a:ea typeface="Calibri" panose="020F0502020204030204" pitchFamily="34" charset="0"/>
                          <a:cs typeface="Arial"/>
                        </a:rPr>
                        <a:t> raison d'un manque de </a:t>
                      </a:r>
                      <a:r>
                        <a:rPr lang="en-GB" sz="800" i="1" kern="1200" err="1">
                          <a:solidFill>
                            <a:schemeClr val="accent1">
                              <a:lumMod val="50000"/>
                            </a:schemeClr>
                          </a:solidFill>
                          <a:effectLst/>
                          <a:latin typeface="Calibri"/>
                          <a:ea typeface="Calibri" panose="020F0502020204030204" pitchFamily="34" charset="0"/>
                          <a:cs typeface="Arial"/>
                        </a:rPr>
                        <a:t>nourriture</a:t>
                      </a:r>
                      <a:r>
                        <a:rPr lang="en-GB" sz="800" i="1" kern="1200">
                          <a:solidFill>
                            <a:schemeClr val="accent1">
                              <a:lumMod val="50000"/>
                            </a:schemeClr>
                          </a:solidFill>
                          <a:effectLst/>
                          <a:latin typeface="Calibri"/>
                          <a:ea typeface="Calibri" panose="020F0502020204030204" pitchFamily="34" charset="0"/>
                          <a:cs typeface="Arial"/>
                        </a:rPr>
                        <a:t> </a:t>
                      </a:r>
                      <a:endParaRPr lang="en-US" sz="800" i="1" kern="12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Urgence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Lcs_em_Begged</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761339"/>
                  </a:ext>
                </a:extLst>
              </a:tr>
              <a:tr h="556326">
                <a:tc>
                  <a:txBody>
                    <a:bodyPr/>
                    <a:lstStyle/>
                    <a:p>
                      <a:pPr marL="0" marR="0">
                        <a:lnSpc>
                          <a:spcPct val="100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1.10 </a:t>
                      </a:r>
                      <a:r>
                        <a:rPr lang="en-GB" sz="800">
                          <a:solidFill>
                            <a:schemeClr val="accent1">
                              <a:lumMod val="50000"/>
                            </a:schemeClr>
                          </a:solidFill>
                          <a:effectLst/>
                          <a:highlight>
                            <a:srgbClr val="C0C0C0"/>
                          </a:highlight>
                          <a:latin typeface="Calibri"/>
                          <a:ea typeface="Calibri" panose="020F0502020204030204" pitchFamily="34" charset="0"/>
                          <a:cs typeface="Arial"/>
                        </a:rPr>
                        <a:t>Se sont engagés dans des emplois ou des activités génératrices de revenus socialement dégradants, à haut risque, exploitants </a:t>
                      </a:r>
                      <a:r>
                        <a:rPr lang="en-GB" sz="800" b="0" i="0" u="none" strike="noStrike" noProof="0">
                          <a:solidFill>
                            <a:schemeClr val="accent1">
                              <a:lumMod val="50000"/>
                            </a:schemeClr>
                          </a:solidFill>
                          <a:effectLst/>
                          <a:highlight>
                            <a:srgbClr val="C0C0C0"/>
                          </a:highlight>
                          <a:latin typeface="Calibri"/>
                        </a:rPr>
                        <a:t>ou mettant leur vie en danger </a:t>
                      </a:r>
                      <a:r>
                        <a:rPr lang="en-GB" sz="800">
                          <a:solidFill>
                            <a:schemeClr val="accent1">
                              <a:lumMod val="50000"/>
                            </a:schemeClr>
                          </a:solidFill>
                          <a:effectLst/>
                          <a:highlight>
                            <a:srgbClr val="C0C0C0"/>
                          </a:highlight>
                          <a:latin typeface="Calibri"/>
                          <a:ea typeface="Calibri" panose="020F0502020204030204" pitchFamily="34" charset="0"/>
                          <a:cs typeface="Arial"/>
                        </a:rPr>
                        <a:t>(par exemple, la contrebande, le vol, l'adhésion à des groupes armés, la prostitution) </a:t>
                      </a:r>
                      <a:r>
                        <a:rPr lang="en-GB" sz="800" i="1">
                          <a:solidFill>
                            <a:schemeClr val="accent1">
                              <a:lumMod val="50000"/>
                            </a:schemeClr>
                          </a:solidFill>
                          <a:effectLst/>
                          <a:latin typeface="Calibri"/>
                          <a:ea typeface="Calibri" panose="020F0502020204030204" pitchFamily="34" charset="0"/>
                          <a:cs typeface="Arial"/>
                        </a:rPr>
                        <a:t>en raison d'un manque de nourriture.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a:ea typeface="Calibri" panose="020F0502020204030204" pitchFamily="34" charset="0"/>
                          <a:cs typeface="Arial"/>
                        </a:rPr>
                        <a:t>| __ |</a:t>
                      </a:r>
                      <a:endParaRPr lang="en-US" sz="11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a:ea typeface="Calibri" panose="020F0502020204030204" pitchFamily="34" charset="0"/>
                          <a:cs typeface="Arial"/>
                        </a:rPr>
                        <a:t>Urgence</a:t>
                      </a:r>
                      <a:endParaRPr lang="en-US" sz="11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Lcs_em_IllegalAct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906726"/>
                  </a:ext>
                </a:extLst>
              </a:tr>
            </a:tbl>
          </a:graphicData>
        </a:graphic>
      </p:graphicFrame>
    </p:spTree>
    <p:extLst>
      <p:ext uri="{BB962C8B-B14F-4D97-AF65-F5344CB8AC3E}">
        <p14:creationId xmlns:p14="http://schemas.microsoft.com/office/powerpoint/2010/main" val="3885395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Lcs-FS : </a:t>
            </a:r>
            <a:r>
              <a:rPr lang="en-GB" sz="3600" b="0" kern="1400" spc="230" err="1">
                <a:solidFill>
                  <a:schemeClr val="tx1"/>
                </a:solidFill>
                <a:latin typeface="HALDEN SOLID"/>
                <a:ea typeface="Open Sans Extrabold"/>
                <a:cs typeface="Open Sans Extrabold"/>
              </a:rPr>
              <a:t>sévérité</a:t>
            </a:r>
            <a:r>
              <a:rPr lang="en-GB" sz="3600" b="0" kern="1400" spc="230">
                <a:solidFill>
                  <a:schemeClr val="tx1"/>
                </a:solidFill>
                <a:latin typeface="HALDEN SOLID"/>
                <a:ea typeface="Open Sans Extrabold"/>
                <a:cs typeface="Open Sans Extrabold"/>
              </a:rPr>
              <a:t> - Stress</a:t>
            </a:r>
            <a:endParaRPr lang="en-GB"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6169496"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r-FR" sz="2400" spc="60">
                <a:latin typeface="Open Sans"/>
                <a:ea typeface="Open Sans"/>
                <a:cs typeface="Open Sans"/>
              </a:rPr>
              <a:t>La première action d'un ménage confronté à un choc consiste à se débarrasser progressivement de ses actifs, par exemple en dépensant son épargne, en vendant des actifs simples ou en empruntant de l'argent. </a:t>
            </a:r>
            <a:endParaRPr lang="fr-FR" sz="2400"/>
          </a:p>
          <a:p>
            <a:pPr marL="0" indent="0">
              <a:buNone/>
            </a:pPr>
            <a:endParaRPr lang="fr-FR"/>
          </a:p>
        </p:txBody>
      </p:sp>
      <p:sp>
        <p:nvSpPr>
          <p:cNvPr id="2" name="TextBox 5">
            <a:extLst>
              <a:ext uri="{FF2B5EF4-FFF2-40B4-BE49-F238E27FC236}">
                <a16:creationId xmlns:a16="http://schemas.microsoft.com/office/drawing/2014/main" id="{73BECF91-AA4C-CC66-6BAF-E5B8D6273610}"/>
              </a:ext>
            </a:extLst>
          </p:cNvPr>
          <p:cNvSpPr txBox="1"/>
          <p:nvPr/>
        </p:nvSpPr>
        <p:spPr>
          <a:xfrm>
            <a:off x="8775189" y="1354695"/>
            <a:ext cx="2993994" cy="1385517"/>
          </a:xfrm>
          <a:prstGeom prst="rect">
            <a:avLst/>
          </a:prstGeom>
          <a:solidFill>
            <a:srgbClr val="FFC000">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Le stress</a:t>
            </a:r>
            <a:endParaRPr kumimoji="0" lang="en-US" sz="18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indique une capacité réduite à faire face à des chocs futurs en raison d'une réduction actuelle des ressources ou d'une augmentation des dettes.</a:t>
            </a:r>
            <a:endParaRPr kumimoji="0" lang="en-US" sz="18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48104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Lcs-FS : </a:t>
            </a:r>
            <a:r>
              <a:rPr lang="en-GB" sz="3600" b="0" kern="1400" spc="230" err="1">
                <a:solidFill>
                  <a:schemeClr val="tx1"/>
                </a:solidFill>
                <a:latin typeface="HALDEN SOLID"/>
                <a:ea typeface="Open Sans Extrabold"/>
                <a:cs typeface="Open Sans Extrabold"/>
              </a:rPr>
              <a:t>sévérité</a:t>
            </a:r>
            <a:r>
              <a:rPr lang="en-GB" sz="3600" b="0" kern="1400" spc="230">
                <a:solidFill>
                  <a:schemeClr val="tx1"/>
                </a:solidFill>
                <a:latin typeface="HALDEN SOLID"/>
                <a:ea typeface="Open Sans Extrabold"/>
                <a:cs typeface="Open Sans Extrabold"/>
              </a:rPr>
              <a:t> - Crise </a:t>
            </a:r>
            <a:endParaRPr lang="en-GB"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6775782"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r-FR" sz="2400" spc="60"/>
              <a:t>Si la situation persiste ou s'aggrave, ils auront recours à des stratégies d'adaptation de crise, et lorsque, par exemple, les actifs productifs sont vendus ou que les dépenses de santé/médicaments essentiels sont réduites, il devient plus difficile pour la personne ou le ménage de revenir à la situation d'avant la crise. </a:t>
            </a:r>
          </a:p>
          <a:p>
            <a:pPr marL="0" indent="0">
              <a:buNone/>
            </a:pPr>
            <a:endParaRPr lang="fr-FR"/>
          </a:p>
        </p:txBody>
      </p:sp>
      <p:sp>
        <p:nvSpPr>
          <p:cNvPr id="2" name="TextBox 5">
            <a:extLst>
              <a:ext uri="{FF2B5EF4-FFF2-40B4-BE49-F238E27FC236}">
                <a16:creationId xmlns:a16="http://schemas.microsoft.com/office/drawing/2014/main" id="{73BECF91-AA4C-CC66-6BAF-E5B8D6273610}"/>
              </a:ext>
            </a:extLst>
          </p:cNvPr>
          <p:cNvSpPr txBox="1"/>
          <p:nvPr/>
        </p:nvSpPr>
        <p:spPr>
          <a:xfrm>
            <a:off x="8775189" y="1340396"/>
            <a:ext cx="2993994" cy="1385517"/>
          </a:xfrm>
          <a:prstGeom prst="rect">
            <a:avLst/>
          </a:prstGeom>
          <a:solidFill>
            <a:srgbClr val="FFC000">
              <a:lumMod val="60000"/>
              <a:lumOff val="40000"/>
            </a:srgbClr>
          </a:solidFill>
        </p:spPr>
        <p:txBody>
          <a:bodyPr wrap="square" rtlCol="0">
            <a:noAutofit/>
          </a:bodyPr>
          <a:lstStyle/>
          <a:p>
            <a:pPr algn="ctr">
              <a:defRPr/>
            </a:pPr>
            <a:r>
              <a:rPr lang="en-GB" sz="1400" b="1" kern="0">
                <a:solidFill>
                  <a:srgbClr val="3B3838"/>
                </a:solidFill>
                <a:latin typeface="Open Sans" panose="020B0606030504020204" pitchFamily="34" charset="0"/>
                <a:cs typeface="Arial" panose="020B0604020202020204" pitchFamily="34" charset="0"/>
              </a:rPr>
              <a:t>Le stress</a:t>
            </a:r>
            <a:endParaRPr lang="en-US" sz="1400" b="1" kern="0">
              <a:solidFill>
                <a:srgbClr val="3B3838"/>
              </a:solidFill>
              <a:latin typeface="Open Sans" panose="020B0606030504020204" pitchFamily="34" charset="0"/>
              <a:cs typeface="Arial" panose="020B0604020202020204" pitchFamily="34" charset="0"/>
            </a:endParaRPr>
          </a:p>
          <a:p>
            <a:pPr algn="ctr">
              <a:defRPr/>
            </a:pPr>
            <a:r>
              <a:rPr lang="en-GB" sz="1400" kern="0" err="1">
                <a:solidFill>
                  <a:srgbClr val="3B3838"/>
                </a:solidFill>
                <a:latin typeface="Open Sans" panose="020B0606030504020204" pitchFamily="34" charset="0"/>
                <a:cs typeface="Arial" panose="020B0604020202020204" pitchFamily="34" charset="0"/>
              </a:rPr>
              <a:t>indique</a:t>
            </a:r>
            <a:r>
              <a:rPr lang="en-GB" sz="1400" kern="0">
                <a:solidFill>
                  <a:srgbClr val="3B3838"/>
                </a:solidFill>
                <a:latin typeface="Open Sans" panose="020B0606030504020204" pitchFamily="34" charset="0"/>
                <a:cs typeface="Arial" panose="020B0604020202020204" pitchFamily="34" charset="0"/>
              </a:rPr>
              <a:t> </a:t>
            </a:r>
            <a:r>
              <a:rPr lang="en-GB" sz="1400" kern="0" err="1">
                <a:solidFill>
                  <a:srgbClr val="3B3838"/>
                </a:solidFill>
                <a:latin typeface="Open Sans" panose="020B0606030504020204" pitchFamily="34" charset="0"/>
                <a:cs typeface="Arial" panose="020B0604020202020204" pitchFamily="34" charset="0"/>
              </a:rPr>
              <a:t>une</a:t>
            </a:r>
            <a:r>
              <a:rPr lang="en-GB" sz="1400" kern="0">
                <a:solidFill>
                  <a:srgbClr val="3B3838"/>
                </a:solidFill>
                <a:latin typeface="Open Sans" panose="020B0606030504020204" pitchFamily="34" charset="0"/>
                <a:cs typeface="Arial" panose="020B0604020202020204" pitchFamily="34" charset="0"/>
              </a:rPr>
              <a:t> </a:t>
            </a:r>
            <a:r>
              <a:rPr lang="en-GB" sz="1400" kern="0" err="1">
                <a:solidFill>
                  <a:srgbClr val="3B3838"/>
                </a:solidFill>
                <a:latin typeface="Open Sans" panose="020B0606030504020204" pitchFamily="34" charset="0"/>
                <a:cs typeface="Arial" panose="020B0604020202020204" pitchFamily="34" charset="0"/>
              </a:rPr>
              <a:t>capacité</a:t>
            </a:r>
            <a:r>
              <a:rPr lang="en-GB" sz="1400" kern="0">
                <a:solidFill>
                  <a:srgbClr val="3B3838"/>
                </a:solidFill>
                <a:latin typeface="Open Sans" panose="020B0606030504020204" pitchFamily="34" charset="0"/>
                <a:cs typeface="Arial" panose="020B0604020202020204" pitchFamily="34" charset="0"/>
              </a:rPr>
              <a:t> </a:t>
            </a:r>
            <a:r>
              <a:rPr lang="en-GB" sz="1400" kern="0" err="1">
                <a:solidFill>
                  <a:srgbClr val="3B3838"/>
                </a:solidFill>
                <a:latin typeface="Open Sans" panose="020B0606030504020204" pitchFamily="34" charset="0"/>
                <a:cs typeface="Arial" panose="020B0604020202020204" pitchFamily="34" charset="0"/>
              </a:rPr>
              <a:t>réduite</a:t>
            </a:r>
            <a:r>
              <a:rPr lang="en-GB" sz="1400" kern="0">
                <a:solidFill>
                  <a:srgbClr val="3B3838"/>
                </a:solidFill>
                <a:latin typeface="Open Sans" panose="020B0606030504020204" pitchFamily="34" charset="0"/>
                <a:cs typeface="Arial" panose="020B0604020202020204" pitchFamily="34" charset="0"/>
              </a:rPr>
              <a:t> à faire face à des chocs </a:t>
            </a:r>
            <a:r>
              <a:rPr lang="en-GB" sz="1400" kern="0" err="1">
                <a:solidFill>
                  <a:srgbClr val="3B3838"/>
                </a:solidFill>
                <a:latin typeface="Open Sans" panose="020B0606030504020204" pitchFamily="34" charset="0"/>
                <a:cs typeface="Arial" panose="020B0604020202020204" pitchFamily="34" charset="0"/>
              </a:rPr>
              <a:t>futurs</a:t>
            </a:r>
            <a:r>
              <a:rPr lang="en-GB" sz="1400" kern="0">
                <a:solidFill>
                  <a:srgbClr val="3B3838"/>
                </a:solidFill>
                <a:latin typeface="Open Sans" panose="020B0606030504020204" pitchFamily="34" charset="0"/>
                <a:cs typeface="Arial" panose="020B0604020202020204" pitchFamily="34" charset="0"/>
              </a:rPr>
              <a:t> </a:t>
            </a:r>
            <a:r>
              <a:rPr lang="en-GB" sz="1400" kern="0" err="1">
                <a:solidFill>
                  <a:srgbClr val="3B3838"/>
                </a:solidFill>
                <a:latin typeface="Open Sans" panose="020B0606030504020204" pitchFamily="34" charset="0"/>
                <a:cs typeface="Arial" panose="020B0604020202020204" pitchFamily="34" charset="0"/>
              </a:rPr>
              <a:t>en</a:t>
            </a:r>
            <a:r>
              <a:rPr lang="en-GB" sz="1400" kern="0">
                <a:solidFill>
                  <a:srgbClr val="3B3838"/>
                </a:solidFill>
                <a:latin typeface="Open Sans" panose="020B0606030504020204" pitchFamily="34" charset="0"/>
                <a:cs typeface="Arial" panose="020B0604020202020204" pitchFamily="34" charset="0"/>
              </a:rPr>
              <a:t> raison </a:t>
            </a:r>
            <a:r>
              <a:rPr lang="en-GB" sz="1400" kern="0" err="1">
                <a:solidFill>
                  <a:srgbClr val="3B3838"/>
                </a:solidFill>
                <a:latin typeface="Open Sans" panose="020B0606030504020204" pitchFamily="34" charset="0"/>
                <a:cs typeface="Arial" panose="020B0604020202020204" pitchFamily="34" charset="0"/>
              </a:rPr>
              <a:t>d'une</a:t>
            </a:r>
            <a:r>
              <a:rPr lang="en-GB" sz="1400" kern="0">
                <a:solidFill>
                  <a:srgbClr val="3B3838"/>
                </a:solidFill>
                <a:latin typeface="Open Sans" panose="020B0606030504020204" pitchFamily="34" charset="0"/>
                <a:cs typeface="Arial" panose="020B0604020202020204" pitchFamily="34" charset="0"/>
              </a:rPr>
              <a:t> </a:t>
            </a:r>
            <a:r>
              <a:rPr lang="en-GB" sz="1400" kern="0" err="1">
                <a:solidFill>
                  <a:srgbClr val="3B3838"/>
                </a:solidFill>
                <a:latin typeface="Open Sans" panose="020B0606030504020204" pitchFamily="34" charset="0"/>
                <a:cs typeface="Arial" panose="020B0604020202020204" pitchFamily="34" charset="0"/>
              </a:rPr>
              <a:t>réduction</a:t>
            </a:r>
            <a:r>
              <a:rPr lang="en-GB" sz="1400" kern="0">
                <a:solidFill>
                  <a:srgbClr val="3B3838"/>
                </a:solidFill>
                <a:latin typeface="Open Sans" panose="020B0606030504020204" pitchFamily="34" charset="0"/>
                <a:cs typeface="Arial" panose="020B0604020202020204" pitchFamily="34" charset="0"/>
              </a:rPr>
              <a:t> </a:t>
            </a:r>
            <a:r>
              <a:rPr lang="en-GB" sz="1400" kern="0" err="1">
                <a:solidFill>
                  <a:srgbClr val="3B3838"/>
                </a:solidFill>
                <a:latin typeface="Open Sans" panose="020B0606030504020204" pitchFamily="34" charset="0"/>
                <a:cs typeface="Arial" panose="020B0604020202020204" pitchFamily="34" charset="0"/>
              </a:rPr>
              <a:t>actuelle</a:t>
            </a:r>
            <a:r>
              <a:rPr lang="en-GB" sz="1400" kern="0">
                <a:solidFill>
                  <a:srgbClr val="3B3838"/>
                </a:solidFill>
                <a:latin typeface="Open Sans" panose="020B0606030504020204" pitchFamily="34" charset="0"/>
                <a:cs typeface="Arial" panose="020B0604020202020204" pitchFamily="34" charset="0"/>
              </a:rPr>
              <a:t> des </a:t>
            </a:r>
            <a:r>
              <a:rPr lang="en-GB" sz="1400" kern="0" err="1">
                <a:solidFill>
                  <a:srgbClr val="3B3838"/>
                </a:solidFill>
                <a:latin typeface="Open Sans" panose="020B0606030504020204" pitchFamily="34" charset="0"/>
                <a:cs typeface="Arial" panose="020B0604020202020204" pitchFamily="34" charset="0"/>
              </a:rPr>
              <a:t>ressources</a:t>
            </a:r>
            <a:r>
              <a:rPr lang="en-GB" sz="1400" kern="0">
                <a:solidFill>
                  <a:srgbClr val="3B3838"/>
                </a:solidFill>
                <a:latin typeface="Open Sans" panose="020B0606030504020204" pitchFamily="34" charset="0"/>
                <a:cs typeface="Arial" panose="020B0604020202020204" pitchFamily="34" charset="0"/>
              </a:rPr>
              <a:t> </a:t>
            </a:r>
            <a:r>
              <a:rPr lang="en-GB" sz="1400" kern="0" err="1">
                <a:solidFill>
                  <a:srgbClr val="3B3838"/>
                </a:solidFill>
                <a:latin typeface="Open Sans" panose="020B0606030504020204" pitchFamily="34" charset="0"/>
                <a:cs typeface="Arial" panose="020B0604020202020204" pitchFamily="34" charset="0"/>
              </a:rPr>
              <a:t>ou</a:t>
            </a:r>
            <a:r>
              <a:rPr lang="en-GB" sz="1400" kern="0">
                <a:solidFill>
                  <a:srgbClr val="3B3838"/>
                </a:solidFill>
                <a:latin typeface="Open Sans" panose="020B0606030504020204" pitchFamily="34" charset="0"/>
                <a:cs typeface="Arial" panose="020B0604020202020204" pitchFamily="34" charset="0"/>
              </a:rPr>
              <a:t> </a:t>
            </a:r>
            <a:r>
              <a:rPr lang="en-GB" sz="1400" kern="0" err="1">
                <a:solidFill>
                  <a:srgbClr val="3B3838"/>
                </a:solidFill>
                <a:latin typeface="Open Sans" panose="020B0606030504020204" pitchFamily="34" charset="0"/>
                <a:cs typeface="Arial" panose="020B0604020202020204" pitchFamily="34" charset="0"/>
              </a:rPr>
              <a:t>d'une</a:t>
            </a:r>
            <a:r>
              <a:rPr lang="en-GB" sz="1400" kern="0">
                <a:solidFill>
                  <a:srgbClr val="3B3838"/>
                </a:solidFill>
                <a:latin typeface="Open Sans" panose="020B0606030504020204" pitchFamily="34" charset="0"/>
                <a:cs typeface="Arial" panose="020B0604020202020204" pitchFamily="34" charset="0"/>
              </a:rPr>
              <a:t> augmentation des </a:t>
            </a:r>
            <a:r>
              <a:rPr lang="en-GB" sz="1400" kern="0" err="1">
                <a:solidFill>
                  <a:srgbClr val="3B3838"/>
                </a:solidFill>
                <a:latin typeface="Open Sans" panose="020B0606030504020204" pitchFamily="34" charset="0"/>
                <a:cs typeface="Arial" panose="020B0604020202020204" pitchFamily="34" charset="0"/>
              </a:rPr>
              <a:t>dettes</a:t>
            </a:r>
            <a:r>
              <a:rPr lang="en-GB" sz="1400" kern="0">
                <a:solidFill>
                  <a:srgbClr val="3B3838"/>
                </a:solidFill>
                <a:latin typeface="Open Sans" panose="020B0606030504020204" pitchFamily="34" charset="0"/>
                <a:cs typeface="Arial" panose="020B0604020202020204" pitchFamily="34" charset="0"/>
              </a:rPr>
              <a:t>.</a:t>
            </a:r>
            <a:endParaRPr lang="en-US" sz="1400" kern="0">
              <a:solidFill>
                <a:srgbClr val="3B3838"/>
              </a:solidFill>
              <a:latin typeface="Open Sans" panose="020B0606030504020204" pitchFamily="34" charset="0"/>
              <a:cs typeface="Arial" panose="020B0604020202020204" pitchFamily="34" charset="0"/>
            </a:endParaRPr>
          </a:p>
        </p:txBody>
      </p:sp>
      <p:sp>
        <p:nvSpPr>
          <p:cNvPr id="3" name="TextBox 6">
            <a:extLst>
              <a:ext uri="{FF2B5EF4-FFF2-40B4-BE49-F238E27FC236}">
                <a16:creationId xmlns:a16="http://schemas.microsoft.com/office/drawing/2014/main" id="{8DE45853-2242-0EB9-6D69-4FDA34967032}"/>
              </a:ext>
            </a:extLst>
          </p:cNvPr>
          <p:cNvSpPr txBox="1"/>
          <p:nvPr/>
        </p:nvSpPr>
        <p:spPr>
          <a:xfrm>
            <a:off x="8775189" y="2995873"/>
            <a:ext cx="2993994" cy="1383595"/>
          </a:xfrm>
          <a:prstGeom prst="rect">
            <a:avLst/>
          </a:prstGeom>
          <a:solidFill>
            <a:srgbClr val="ED7D31">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Crise</a:t>
            </a:r>
            <a:endParaRPr kumimoji="0" lang="en-US" sz="14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réduit directement la productivité future, y compris la formation du capital humain</a:t>
            </a:r>
            <a:r>
              <a:rPr kumimoji="0" lang="en-GB" sz="1400" b="0" i="0" u="none" strike="noStrike" kern="0" cap="none" spc="0" normalizeH="0" baseline="0" noProof="0">
                <a:ln>
                  <a:noFill/>
                </a:ln>
                <a:solidFill>
                  <a:srgbClr val="3B3838"/>
                </a:solidFill>
                <a:effectLst/>
                <a:uLnTx/>
                <a:uFillTx/>
                <a:ea typeface="Calibri" panose="020F0502020204030204" pitchFamily="34" charset="0"/>
                <a:cs typeface="Arial" panose="020B0604020202020204" pitchFamily="34" charset="0"/>
              </a:rPr>
              <a:t>.</a:t>
            </a:r>
            <a:endParaRPr kumimoji="0" lang="en-US" sz="14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A1750CB-8C9F-E38F-4AD7-E91B1E9766D4}"/>
              </a:ext>
            </a:extLst>
          </p:cNvPr>
          <p:cNvSpPr/>
          <p:nvPr/>
        </p:nvSpPr>
        <p:spPr>
          <a:xfrm>
            <a:off x="8775190" y="1340396"/>
            <a:ext cx="2993994" cy="1436441"/>
          </a:xfrm>
          <a:prstGeom prst="rect">
            <a:avLst/>
          </a:prstGeom>
          <a:solidFill>
            <a:srgbClr val="FFFFFF">
              <a:alpha val="6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045751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fr-FR" sz="3600" b="0" kern="1400" spc="230">
                <a:solidFill>
                  <a:schemeClr val="tx1"/>
                </a:solidFill>
                <a:latin typeface="HALDEN SOLID"/>
                <a:ea typeface="Open Sans Extrabold"/>
                <a:cs typeface="Open Sans Extrabold"/>
              </a:rPr>
              <a:t>Lcs-FS : Sévérité - Urgence </a:t>
            </a:r>
            <a:endParaRPr lang="fr-FR"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7629622"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r-FR" sz="2400" spc="60"/>
              <a:t>Enfin, le ménage peut avoir recours à la vente de son unique maison/terrain, à la mendicité ou au pillage, à la vente de son dernier animal femelle productif, ce qui est un signe d'incapacité à faire face à la crise. </a:t>
            </a:r>
          </a:p>
          <a:p>
            <a:pPr marL="0" indent="0">
              <a:buNone/>
            </a:pPr>
            <a:endParaRPr lang="fr-FR"/>
          </a:p>
          <a:p>
            <a:pPr marL="0" indent="0">
              <a:buNone/>
            </a:pPr>
            <a:endParaRPr lang="fr-FR"/>
          </a:p>
        </p:txBody>
      </p:sp>
      <p:sp>
        <p:nvSpPr>
          <p:cNvPr id="2" name="TextBox 5">
            <a:extLst>
              <a:ext uri="{FF2B5EF4-FFF2-40B4-BE49-F238E27FC236}">
                <a16:creationId xmlns:a16="http://schemas.microsoft.com/office/drawing/2014/main" id="{73BECF91-AA4C-CC66-6BAF-E5B8D6273610}"/>
              </a:ext>
            </a:extLst>
          </p:cNvPr>
          <p:cNvSpPr txBox="1"/>
          <p:nvPr/>
        </p:nvSpPr>
        <p:spPr>
          <a:xfrm>
            <a:off x="8775189" y="1340396"/>
            <a:ext cx="2993994" cy="1385517"/>
          </a:xfrm>
          <a:prstGeom prst="rect">
            <a:avLst/>
          </a:prstGeom>
          <a:solidFill>
            <a:srgbClr val="FFC000">
              <a:lumMod val="60000"/>
              <a:lumOff val="40000"/>
            </a:srgbClr>
          </a:solidFill>
        </p:spPr>
        <p:txBody>
          <a:bodyPr wrap="square" rtlCol="0">
            <a:noAutofit/>
          </a:bodyPr>
          <a:lstStyle/>
          <a:p>
            <a:pPr marR="0" lvl="0" indent="0" algn="ctr" fontAlgn="auto">
              <a:lnSpc>
                <a:spcPct val="100000"/>
              </a:lnSpc>
              <a:spcBef>
                <a:spcPts val="0"/>
              </a:spcBef>
              <a:spcAft>
                <a:spcPts val="0"/>
              </a:spcAft>
              <a:buClrTx/>
              <a:buSzTx/>
              <a:buFontTx/>
              <a:buNone/>
              <a:tabLst/>
              <a:defRPr/>
            </a:pPr>
            <a:r>
              <a:rPr lang="fr-FR" sz="1400" b="1" kern="0">
                <a:solidFill>
                  <a:srgbClr val="3B3838"/>
                </a:solidFill>
                <a:latin typeface="Open Sans" panose="020B0606030504020204" pitchFamily="34" charset="0"/>
                <a:cs typeface="Arial" panose="020B0604020202020204" pitchFamily="34" charset="0"/>
              </a:rPr>
              <a:t>Le stress</a:t>
            </a:r>
          </a:p>
          <a:p>
            <a:pPr marR="0" lvl="0" indent="0" algn="ctr" fontAlgn="auto">
              <a:lnSpc>
                <a:spcPct val="100000"/>
              </a:lnSpc>
              <a:spcBef>
                <a:spcPts val="0"/>
              </a:spcBef>
              <a:spcAft>
                <a:spcPts val="0"/>
              </a:spcAft>
              <a:buClrTx/>
              <a:buSzTx/>
              <a:buFontTx/>
              <a:buNone/>
              <a:tabLst/>
              <a:defRPr/>
            </a:pPr>
            <a:r>
              <a:rPr lang="fr-FR" sz="1400" kern="0">
                <a:solidFill>
                  <a:srgbClr val="3B3838"/>
                </a:solidFill>
                <a:latin typeface="Open Sans" panose="020B0606030504020204" pitchFamily="34" charset="0"/>
                <a:cs typeface="Arial" panose="020B0604020202020204" pitchFamily="34" charset="0"/>
              </a:rPr>
              <a:t>indique une capacité réduite à faire face à des chocs futurs en raison d'une réduction actuelle des ressources ou d'une augmentation des dettes.</a:t>
            </a:r>
          </a:p>
        </p:txBody>
      </p:sp>
      <p:sp>
        <p:nvSpPr>
          <p:cNvPr id="3" name="TextBox 6">
            <a:extLst>
              <a:ext uri="{FF2B5EF4-FFF2-40B4-BE49-F238E27FC236}">
                <a16:creationId xmlns:a16="http://schemas.microsoft.com/office/drawing/2014/main" id="{8DE45853-2242-0EB9-6D69-4FDA34967032}"/>
              </a:ext>
            </a:extLst>
          </p:cNvPr>
          <p:cNvSpPr txBox="1"/>
          <p:nvPr/>
        </p:nvSpPr>
        <p:spPr>
          <a:xfrm>
            <a:off x="8775189" y="2995873"/>
            <a:ext cx="2993994" cy="1383595"/>
          </a:xfrm>
          <a:prstGeom prst="rect">
            <a:avLst/>
          </a:prstGeom>
          <a:solidFill>
            <a:srgbClr val="ED7D31">
              <a:lumMod val="60000"/>
              <a:lumOff val="40000"/>
            </a:srgbClr>
          </a:solidFill>
        </p:spPr>
        <p:txBody>
          <a:bodyPr wrap="square" rtlCol="0">
            <a:noAutofit/>
          </a:bodyPr>
          <a:lstStyle/>
          <a:p>
            <a:pPr algn="ctr">
              <a:defRPr/>
            </a:pPr>
            <a:r>
              <a:rPr lang="en-GB" sz="1400" b="1" kern="0">
                <a:solidFill>
                  <a:srgbClr val="3B3838"/>
                </a:solidFill>
                <a:latin typeface="Open Sans" panose="020B0606030504020204" pitchFamily="34" charset="0"/>
                <a:cs typeface="Arial" panose="020B0604020202020204" pitchFamily="34" charset="0"/>
              </a:rPr>
              <a:t>Crise</a:t>
            </a:r>
            <a:endParaRPr lang="en-US" sz="1400" b="1" kern="0">
              <a:solidFill>
                <a:srgbClr val="3B3838"/>
              </a:solidFill>
              <a:latin typeface="Open Sans" panose="020B0606030504020204" pitchFamily="34" charset="0"/>
              <a:cs typeface="Arial" panose="020B0604020202020204" pitchFamily="34" charset="0"/>
            </a:endParaRPr>
          </a:p>
          <a:p>
            <a:pPr algn="ctr">
              <a:defRPr/>
            </a:pPr>
            <a:r>
              <a:rPr lang="en-GB" sz="1400" kern="0" err="1">
                <a:solidFill>
                  <a:srgbClr val="3B3838"/>
                </a:solidFill>
                <a:latin typeface="Open Sans" panose="020B0606030504020204" pitchFamily="34" charset="0"/>
                <a:cs typeface="Arial" panose="020B0604020202020204" pitchFamily="34" charset="0"/>
              </a:rPr>
              <a:t>réduit</a:t>
            </a:r>
            <a:r>
              <a:rPr lang="en-GB" sz="1400" kern="0">
                <a:solidFill>
                  <a:srgbClr val="3B3838"/>
                </a:solidFill>
                <a:latin typeface="Open Sans" panose="020B0606030504020204" pitchFamily="34" charset="0"/>
                <a:cs typeface="Arial" panose="020B0604020202020204" pitchFamily="34" charset="0"/>
              </a:rPr>
              <a:t> </a:t>
            </a:r>
            <a:r>
              <a:rPr lang="en-GB" sz="1400" kern="0" err="1">
                <a:solidFill>
                  <a:srgbClr val="3B3838"/>
                </a:solidFill>
                <a:latin typeface="Open Sans" panose="020B0606030504020204" pitchFamily="34" charset="0"/>
                <a:cs typeface="Arial" panose="020B0604020202020204" pitchFamily="34" charset="0"/>
              </a:rPr>
              <a:t>directement</a:t>
            </a:r>
            <a:r>
              <a:rPr lang="en-GB" sz="1400" kern="0">
                <a:solidFill>
                  <a:srgbClr val="3B3838"/>
                </a:solidFill>
                <a:latin typeface="Open Sans" panose="020B0606030504020204" pitchFamily="34" charset="0"/>
                <a:cs typeface="Arial" panose="020B0604020202020204" pitchFamily="34" charset="0"/>
              </a:rPr>
              <a:t> la </a:t>
            </a:r>
            <a:r>
              <a:rPr lang="en-GB" sz="1400" kern="0" err="1">
                <a:solidFill>
                  <a:srgbClr val="3B3838"/>
                </a:solidFill>
                <a:latin typeface="Open Sans" panose="020B0606030504020204" pitchFamily="34" charset="0"/>
                <a:cs typeface="Arial" panose="020B0604020202020204" pitchFamily="34" charset="0"/>
              </a:rPr>
              <a:t>productivité</a:t>
            </a:r>
            <a:r>
              <a:rPr lang="en-GB" sz="1400" kern="0">
                <a:solidFill>
                  <a:srgbClr val="3B3838"/>
                </a:solidFill>
                <a:latin typeface="Open Sans" panose="020B0606030504020204" pitchFamily="34" charset="0"/>
                <a:cs typeface="Arial" panose="020B0604020202020204" pitchFamily="34" charset="0"/>
              </a:rPr>
              <a:t> future, y </a:t>
            </a:r>
            <a:r>
              <a:rPr lang="en-GB" sz="1400" kern="0" err="1">
                <a:solidFill>
                  <a:srgbClr val="3B3838"/>
                </a:solidFill>
                <a:latin typeface="Open Sans" panose="020B0606030504020204" pitchFamily="34" charset="0"/>
                <a:cs typeface="Arial" panose="020B0604020202020204" pitchFamily="34" charset="0"/>
              </a:rPr>
              <a:t>compris</a:t>
            </a:r>
            <a:r>
              <a:rPr lang="en-GB" sz="1400" kern="0">
                <a:solidFill>
                  <a:srgbClr val="3B3838"/>
                </a:solidFill>
                <a:latin typeface="Open Sans" panose="020B0606030504020204" pitchFamily="34" charset="0"/>
                <a:cs typeface="Arial" panose="020B0604020202020204" pitchFamily="34" charset="0"/>
              </a:rPr>
              <a:t> la formation du capital </a:t>
            </a:r>
            <a:r>
              <a:rPr lang="en-GB" sz="1400" kern="0" err="1">
                <a:solidFill>
                  <a:srgbClr val="3B3838"/>
                </a:solidFill>
                <a:latin typeface="Open Sans" panose="020B0606030504020204" pitchFamily="34" charset="0"/>
                <a:cs typeface="Arial" panose="020B0604020202020204" pitchFamily="34" charset="0"/>
              </a:rPr>
              <a:t>humain</a:t>
            </a:r>
            <a:r>
              <a:rPr lang="en-GB" sz="1400" kern="0">
                <a:solidFill>
                  <a:srgbClr val="3B3838"/>
                </a:solidFill>
                <a:latin typeface="Open Sans" panose="020B0606030504020204" pitchFamily="34" charset="0"/>
                <a:cs typeface="Arial" panose="020B0604020202020204" pitchFamily="34" charset="0"/>
              </a:rPr>
              <a:t>.</a:t>
            </a:r>
            <a:endParaRPr lang="en-US" sz="1400" kern="0">
              <a:solidFill>
                <a:srgbClr val="3B3838"/>
              </a:solidFill>
              <a:latin typeface="Open Sans" panose="020B0606030504020204" pitchFamily="34" charset="0"/>
              <a:cs typeface="Arial" panose="020B0604020202020204" pitchFamily="34" charset="0"/>
            </a:endParaRPr>
          </a:p>
        </p:txBody>
      </p:sp>
      <p:sp>
        <p:nvSpPr>
          <p:cNvPr id="5" name="TextBox 7">
            <a:extLst>
              <a:ext uri="{FF2B5EF4-FFF2-40B4-BE49-F238E27FC236}">
                <a16:creationId xmlns:a16="http://schemas.microsoft.com/office/drawing/2014/main" id="{FAA82E55-A464-5D30-44B3-3F78C5C86F75}"/>
              </a:ext>
            </a:extLst>
          </p:cNvPr>
          <p:cNvSpPr txBox="1"/>
          <p:nvPr/>
        </p:nvSpPr>
        <p:spPr>
          <a:xfrm>
            <a:off x="8775189" y="4649428"/>
            <a:ext cx="2993994" cy="1383591"/>
          </a:xfrm>
          <a:prstGeom prst="rect">
            <a:avLst/>
          </a:prstGeom>
          <a:solidFill>
            <a:srgbClr val="C00000"/>
          </a:solidFill>
        </p:spPr>
        <p:txBody>
          <a:bodyPr wrap="square" rtlCol="0">
            <a:noAutofit/>
          </a:bodyPr>
          <a:lstStyle/>
          <a:p>
            <a:pPr algn="ctr"/>
            <a:r>
              <a:rPr lang="en-GB" sz="1400" b="1">
                <a:solidFill>
                  <a:srgbClr val="FFFFFF"/>
                </a:solidFill>
                <a:latin typeface="Open Sans" panose="020B0606030504020204" pitchFamily="34" charset="0"/>
                <a:ea typeface="Calibri" panose="020F0502020204030204" pitchFamily="34" charset="0"/>
                <a:cs typeface="Arial" panose="020B0604020202020204" pitchFamily="34" charset="0"/>
              </a:rPr>
              <a:t>Urgence </a:t>
            </a:r>
            <a:endParaRPr lang="en-US" sz="1400">
              <a:solidFill>
                <a:srgbClr val="FFFFFF"/>
              </a:solidFill>
              <a:latin typeface="Verdana" panose="020B0604030504040204" pitchFamily="34" charset="0"/>
              <a:ea typeface="Calibri" panose="020F0502020204030204" pitchFamily="34" charset="0"/>
              <a:cs typeface="Arial" panose="020B0604020202020204" pitchFamily="34" charset="0"/>
            </a:endParaRPr>
          </a:p>
          <a:p>
            <a:pPr algn="ctr"/>
            <a:r>
              <a:rPr lang="en-GB" sz="1400">
                <a:solidFill>
                  <a:srgbClr val="FFFFFF"/>
                </a:solidFill>
                <a:latin typeface="Open Sans" panose="020B0606030504020204" pitchFamily="34" charset="0"/>
                <a:ea typeface="Calibri" panose="020F0502020204030204" pitchFamily="34" charset="0"/>
                <a:cs typeface="Arial" panose="020B0604020202020204" pitchFamily="34" charset="0"/>
              </a:rPr>
              <a:t>affecte la productivité future, mais elle est plus difficile à inverser ou plus dramatique par nature.</a:t>
            </a:r>
            <a:endParaRPr lang="en-US" sz="1400">
              <a:solidFill>
                <a:srgbClr val="FFFFFF"/>
              </a:solidFill>
              <a:latin typeface="Verdana" panose="020B060403050404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5783B69-28BF-1C58-794F-CCDE6948B64A}"/>
              </a:ext>
            </a:extLst>
          </p:cNvPr>
          <p:cNvSpPr/>
          <p:nvPr/>
        </p:nvSpPr>
        <p:spPr>
          <a:xfrm>
            <a:off x="8775190" y="1340396"/>
            <a:ext cx="2993994" cy="1436441"/>
          </a:xfrm>
          <a:prstGeom prst="rect">
            <a:avLst/>
          </a:prstGeom>
          <a:solidFill>
            <a:srgbClr val="FFFFFF">
              <a:alpha val="6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Rectangle 6">
            <a:extLst>
              <a:ext uri="{FF2B5EF4-FFF2-40B4-BE49-F238E27FC236}">
                <a16:creationId xmlns:a16="http://schemas.microsoft.com/office/drawing/2014/main" id="{95BE4A73-0041-4B73-79D5-181DFF0827F4}"/>
              </a:ext>
            </a:extLst>
          </p:cNvPr>
          <p:cNvSpPr/>
          <p:nvPr/>
        </p:nvSpPr>
        <p:spPr>
          <a:xfrm>
            <a:off x="8698990" y="2994912"/>
            <a:ext cx="2993994" cy="1436441"/>
          </a:xfrm>
          <a:prstGeom prst="rect">
            <a:avLst/>
          </a:prstGeom>
          <a:solidFill>
            <a:srgbClr val="FFFFFF">
              <a:alpha val="6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2264526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Lcs-FS : </a:t>
            </a:r>
            <a:r>
              <a:rPr lang="en-GB" sz="3600" b="0" kern="1400" spc="230" err="1">
                <a:solidFill>
                  <a:schemeClr val="tx1"/>
                </a:solidFill>
                <a:latin typeface="HALDEN SOLID"/>
                <a:ea typeface="Open Sans Extrabold"/>
                <a:cs typeface="Open Sans Extrabold"/>
              </a:rPr>
              <a:t>niveaux</a:t>
            </a:r>
            <a:r>
              <a:rPr lang="en-GB" sz="3600" b="0" kern="1400" spc="230">
                <a:solidFill>
                  <a:schemeClr val="tx1"/>
                </a:solidFill>
                <a:latin typeface="HALDEN SOLID"/>
                <a:ea typeface="Open Sans Extrabold"/>
                <a:cs typeface="Open Sans Extrabold"/>
              </a:rPr>
              <a:t> de </a:t>
            </a:r>
            <a:r>
              <a:rPr lang="en-GB" sz="3600" b="0" kern="1400" spc="230" err="1">
                <a:solidFill>
                  <a:schemeClr val="tx1"/>
                </a:solidFill>
                <a:latin typeface="HALDEN SOLID"/>
                <a:ea typeface="Open Sans Extrabold"/>
                <a:cs typeface="Open Sans Extrabold"/>
              </a:rPr>
              <a:t>sévérité</a:t>
            </a:r>
            <a:endParaRPr lang="en-GB"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17181" y="1734059"/>
            <a:ext cx="6398324"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r-FR" sz="2800" spc="60"/>
              <a:t>L'adoption de stratégies d'adaptation au stress, à la crise et à la situation d'urgence se fait de manière séquentielle plutôt que simultanée. </a:t>
            </a:r>
          </a:p>
          <a:p>
            <a:pPr marL="0" indent="0">
              <a:buNone/>
            </a:pPr>
            <a:endParaRPr lang="fr-FR"/>
          </a:p>
        </p:txBody>
      </p:sp>
      <p:sp>
        <p:nvSpPr>
          <p:cNvPr id="2" name="TextBox 5">
            <a:extLst>
              <a:ext uri="{FF2B5EF4-FFF2-40B4-BE49-F238E27FC236}">
                <a16:creationId xmlns:a16="http://schemas.microsoft.com/office/drawing/2014/main" id="{73BECF91-AA4C-CC66-6BAF-E5B8D6273610}"/>
              </a:ext>
            </a:extLst>
          </p:cNvPr>
          <p:cNvSpPr txBox="1"/>
          <p:nvPr/>
        </p:nvSpPr>
        <p:spPr>
          <a:xfrm>
            <a:off x="8775189" y="1354695"/>
            <a:ext cx="2993994" cy="1385517"/>
          </a:xfrm>
          <a:prstGeom prst="rect">
            <a:avLst/>
          </a:prstGeom>
          <a:solidFill>
            <a:srgbClr val="FFC000">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Le stress</a:t>
            </a:r>
            <a:endParaRPr kumimoji="0" lang="en-US" sz="18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indique une capacité réduite à faire face à des chocs futurs en raison d'une réduction actuelle des ressources ou d'une augmentation des dettes.</a:t>
            </a:r>
            <a:endParaRPr kumimoji="0" lang="en-US" sz="18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
        <p:nvSpPr>
          <p:cNvPr id="3" name="TextBox 6">
            <a:extLst>
              <a:ext uri="{FF2B5EF4-FFF2-40B4-BE49-F238E27FC236}">
                <a16:creationId xmlns:a16="http://schemas.microsoft.com/office/drawing/2014/main" id="{5CF725C7-C122-6590-357E-37FAC15A2A53}"/>
              </a:ext>
            </a:extLst>
          </p:cNvPr>
          <p:cNvSpPr txBox="1"/>
          <p:nvPr/>
        </p:nvSpPr>
        <p:spPr>
          <a:xfrm>
            <a:off x="8775189" y="2995873"/>
            <a:ext cx="2993994" cy="1383595"/>
          </a:xfrm>
          <a:prstGeom prst="rect">
            <a:avLst/>
          </a:prstGeom>
          <a:solidFill>
            <a:srgbClr val="ED7D31">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Crise</a:t>
            </a:r>
            <a:endParaRPr kumimoji="0" lang="en-US" sz="14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réduit directement la productivité future, y compris la formation du capital humain</a:t>
            </a:r>
            <a:r>
              <a:rPr kumimoji="0" lang="en-GB" sz="1400" b="0" i="0" u="none" strike="noStrike" kern="0" cap="none" spc="0" normalizeH="0" baseline="0" noProof="0">
                <a:ln>
                  <a:noFill/>
                </a:ln>
                <a:solidFill>
                  <a:srgbClr val="3B3838"/>
                </a:solidFill>
                <a:effectLst/>
                <a:uLnTx/>
                <a:uFillTx/>
                <a:ea typeface="Calibri" panose="020F0502020204030204" pitchFamily="34" charset="0"/>
                <a:cs typeface="Arial" panose="020B0604020202020204" pitchFamily="34" charset="0"/>
              </a:rPr>
              <a:t>.</a:t>
            </a:r>
            <a:endParaRPr kumimoji="0" lang="en-US" sz="14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
        <p:nvSpPr>
          <p:cNvPr id="5" name="TextBox 7">
            <a:extLst>
              <a:ext uri="{FF2B5EF4-FFF2-40B4-BE49-F238E27FC236}">
                <a16:creationId xmlns:a16="http://schemas.microsoft.com/office/drawing/2014/main" id="{2FF846DE-1EEC-C7A2-760B-E6AF4180B11B}"/>
              </a:ext>
            </a:extLst>
          </p:cNvPr>
          <p:cNvSpPr txBox="1"/>
          <p:nvPr/>
        </p:nvSpPr>
        <p:spPr>
          <a:xfrm>
            <a:off x="8775189" y="4649428"/>
            <a:ext cx="2993994" cy="1383591"/>
          </a:xfrm>
          <a:prstGeom prst="rect">
            <a:avLst/>
          </a:prstGeom>
          <a:solidFill>
            <a:srgbClr val="C00000"/>
          </a:solidFill>
        </p:spPr>
        <p:txBody>
          <a:bodyPr wrap="square" rtlCol="0">
            <a:noAutofit/>
          </a:bodyPr>
          <a:lstStyle/>
          <a:p>
            <a:pPr algn="ctr"/>
            <a:r>
              <a:rPr lang="en-GB" sz="1400" b="1">
                <a:solidFill>
                  <a:srgbClr val="FFFFFF"/>
                </a:solidFill>
                <a:latin typeface="Open Sans" panose="020B0606030504020204" pitchFamily="34" charset="0"/>
                <a:ea typeface="Calibri" panose="020F0502020204030204" pitchFamily="34" charset="0"/>
                <a:cs typeface="Arial" panose="020B0604020202020204" pitchFamily="34" charset="0"/>
              </a:rPr>
              <a:t>Urgence </a:t>
            </a:r>
            <a:endParaRPr lang="en-US" sz="1400">
              <a:solidFill>
                <a:srgbClr val="FFFFFF"/>
              </a:solidFill>
              <a:latin typeface="Verdana" panose="020B0604030504040204" pitchFamily="34" charset="0"/>
              <a:ea typeface="Calibri" panose="020F0502020204030204" pitchFamily="34" charset="0"/>
              <a:cs typeface="Arial" panose="020B0604020202020204" pitchFamily="34" charset="0"/>
            </a:endParaRPr>
          </a:p>
          <a:p>
            <a:pPr algn="ctr"/>
            <a:r>
              <a:rPr lang="en-GB" sz="1400">
                <a:solidFill>
                  <a:srgbClr val="FFFFFF"/>
                </a:solidFill>
                <a:latin typeface="Open Sans" panose="020B0606030504020204" pitchFamily="34" charset="0"/>
                <a:ea typeface="Calibri" panose="020F0502020204030204" pitchFamily="34" charset="0"/>
                <a:cs typeface="Arial" panose="020B0604020202020204" pitchFamily="34" charset="0"/>
              </a:rPr>
              <a:t>affecte la productivité future, mais elle est plus difficile à inverser ou plus dramatique par nature.</a:t>
            </a:r>
            <a:endParaRPr lang="en-US" sz="1400">
              <a:solidFill>
                <a:srgbClr val="FFFFFF"/>
              </a:solidFill>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35403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Comment les réunir ?</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179797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 classification des ménages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815790" y="1658618"/>
            <a:ext cx="8477065" cy="923330"/>
          </a:xfrm>
          <a:prstGeom prst="rect">
            <a:avLst/>
          </a:prstGeom>
          <a:noFill/>
        </p:spPr>
        <p:txBody>
          <a:bodyPr wrap="square">
            <a:spAutoFit/>
          </a:bodyPr>
          <a:lstStyle/>
          <a:p>
            <a:pPr>
              <a:lnSpc>
                <a:spcPct val="90000"/>
              </a:lnSpc>
              <a:spcBef>
                <a:spcPts val="1000"/>
              </a:spcBef>
            </a:pPr>
            <a:r>
              <a:rPr lang="en-US" sz="2000" spc="60">
                <a:latin typeface="Open Sans" charset="0"/>
                <a:ea typeface="Open Sans" charset="0"/>
                <a:cs typeface="Open Sans" charset="0"/>
              </a:rPr>
              <a:t>Si un ménage a eu recours à une ou plusieurs stratégie(</a:t>
            </a:r>
            <a:r>
              <a:rPr lang="en-US" sz="2000" spc="60" err="1">
                <a:latin typeface="Open Sans" charset="0"/>
                <a:ea typeface="Open Sans" charset="0"/>
                <a:cs typeface="Open Sans" charset="0"/>
              </a:rPr>
              <a:t>s) </a:t>
            </a:r>
            <a:r>
              <a:rPr lang="en-US" sz="2000" spc="60">
                <a:latin typeface="Open Sans" charset="0"/>
                <a:ea typeface="Open Sans" charset="0"/>
                <a:cs typeface="Open Sans" charset="0"/>
              </a:rPr>
              <a:t>d'</a:t>
            </a:r>
            <a:r>
              <a:rPr lang="en-US" sz="2000" b="1" spc="60">
                <a:latin typeface="Open Sans" charset="0"/>
                <a:ea typeface="Open Sans" charset="0"/>
                <a:cs typeface="Open Sans" charset="0"/>
              </a:rPr>
              <a:t>adaptation au stress </a:t>
            </a:r>
            <a:r>
              <a:rPr lang="en-US" sz="2000" spc="60">
                <a:latin typeface="Open Sans" charset="0"/>
                <a:ea typeface="Open Sans" charset="0"/>
                <a:cs typeface="Open Sans" charset="0"/>
              </a:rPr>
              <a:t>au cours des 30 derniers jours ou a épuisé cette (ces) stratégie(s</a:t>
            </a:r>
            <a:r>
              <a:rPr lang="en-US" sz="2000" spc="60" err="1">
                <a:latin typeface="Open Sans" charset="0"/>
                <a:ea typeface="Open Sans" charset="0"/>
                <a:cs typeface="Open Sans" charset="0"/>
              </a:rPr>
              <a:t>) </a:t>
            </a:r>
            <a:r>
              <a:rPr lang="en-US" sz="2000" spc="60">
                <a:latin typeface="Open Sans" charset="0"/>
                <a:ea typeface="Open Sans" charset="0"/>
                <a:cs typeface="Open Sans" charset="0"/>
              </a:rPr>
              <a:t>au cours des 12 derniers mois</a:t>
            </a:r>
          </a:p>
        </p:txBody>
      </p:sp>
      <p:sp>
        <p:nvSpPr>
          <p:cNvPr id="2" name="TextBox 1">
            <a:extLst>
              <a:ext uri="{FF2B5EF4-FFF2-40B4-BE49-F238E27FC236}">
                <a16:creationId xmlns:a16="http://schemas.microsoft.com/office/drawing/2014/main" id="{88C38D19-A9CC-4E61-8A8E-C504FCB1761B}"/>
              </a:ext>
            </a:extLst>
          </p:cNvPr>
          <p:cNvSpPr txBox="1"/>
          <p:nvPr/>
        </p:nvSpPr>
        <p:spPr>
          <a:xfrm>
            <a:off x="815790" y="2861593"/>
            <a:ext cx="8168721" cy="923330"/>
          </a:xfrm>
          <a:prstGeom prst="rect">
            <a:avLst/>
          </a:prstGeom>
          <a:noFill/>
        </p:spPr>
        <p:txBody>
          <a:bodyPr wrap="square">
            <a:spAutoFit/>
          </a:bodyPr>
          <a:lstStyle/>
          <a:p>
            <a:pPr>
              <a:lnSpc>
                <a:spcPct val="90000"/>
              </a:lnSpc>
              <a:spcBef>
                <a:spcPts val="1000"/>
              </a:spcBef>
            </a:pPr>
            <a:r>
              <a:rPr lang="en-US" sz="2000" spc="60">
                <a:latin typeface="Open Sans" charset="0"/>
                <a:ea typeface="Open Sans" charset="0"/>
                <a:cs typeface="Open Sans" charset="0"/>
              </a:rPr>
              <a:t>Si le même ménage a eu recours à une ou plusieurs stratégie(</a:t>
            </a:r>
            <a:r>
              <a:rPr lang="en-US" sz="2000" spc="60" err="1">
                <a:latin typeface="Open Sans" charset="0"/>
                <a:ea typeface="Open Sans" charset="0"/>
                <a:cs typeface="Open Sans" charset="0"/>
              </a:rPr>
              <a:t>s) </a:t>
            </a:r>
            <a:r>
              <a:rPr lang="en-US" sz="2000" spc="60">
                <a:latin typeface="Open Sans" charset="0"/>
                <a:ea typeface="Open Sans" charset="0"/>
                <a:cs typeface="Open Sans" charset="0"/>
              </a:rPr>
              <a:t>d'</a:t>
            </a:r>
            <a:r>
              <a:rPr lang="en-US" sz="2000" b="1" spc="60">
                <a:latin typeface="Open Sans" charset="0"/>
                <a:ea typeface="Open Sans" charset="0"/>
                <a:cs typeface="Open Sans" charset="0"/>
              </a:rPr>
              <a:t>adaptation à la crise </a:t>
            </a:r>
            <a:r>
              <a:rPr lang="en-US" sz="2000" spc="60">
                <a:latin typeface="Open Sans" charset="0"/>
                <a:ea typeface="Open Sans" charset="0"/>
                <a:cs typeface="Open Sans" charset="0"/>
              </a:rPr>
              <a:t>au cours des 30 derniers jours ou a épuisé cette ou ces </a:t>
            </a:r>
            <a:r>
              <a:rPr lang="en-US" sz="2000" spc="60" err="1">
                <a:latin typeface="Open Sans" charset="0"/>
                <a:ea typeface="Open Sans" charset="0"/>
                <a:cs typeface="Open Sans" charset="0"/>
              </a:rPr>
              <a:t>stratégie</a:t>
            </a:r>
            <a:r>
              <a:rPr lang="en-US" sz="2000" spc="60">
                <a:latin typeface="Open Sans" charset="0"/>
                <a:ea typeface="Open Sans" charset="0"/>
                <a:cs typeface="Open Sans" charset="0"/>
              </a:rPr>
              <a:t>(s</a:t>
            </a:r>
            <a:r>
              <a:rPr lang="en-US" sz="2000" spc="60" err="1">
                <a:latin typeface="Open Sans" charset="0"/>
                <a:ea typeface="Open Sans" charset="0"/>
                <a:cs typeface="Open Sans" charset="0"/>
              </a:rPr>
              <a:t>) </a:t>
            </a:r>
            <a:r>
              <a:rPr lang="en-US" sz="2000" spc="60">
                <a:latin typeface="Open Sans" charset="0"/>
                <a:ea typeface="Open Sans" charset="0"/>
                <a:cs typeface="Open Sans" charset="0"/>
              </a:rPr>
              <a:t>au cours des 12 derniers mois </a:t>
            </a:r>
          </a:p>
        </p:txBody>
      </p:sp>
      <p:sp>
        <p:nvSpPr>
          <p:cNvPr id="3" name="TextBox 2">
            <a:extLst>
              <a:ext uri="{FF2B5EF4-FFF2-40B4-BE49-F238E27FC236}">
                <a16:creationId xmlns:a16="http://schemas.microsoft.com/office/drawing/2014/main" id="{CAF45603-21B3-314C-6118-8D176AB09249}"/>
              </a:ext>
            </a:extLst>
          </p:cNvPr>
          <p:cNvSpPr txBox="1"/>
          <p:nvPr/>
        </p:nvSpPr>
        <p:spPr>
          <a:xfrm>
            <a:off x="815790" y="4146390"/>
            <a:ext cx="8477064" cy="923330"/>
          </a:xfrm>
          <a:prstGeom prst="rect">
            <a:avLst/>
          </a:prstGeom>
          <a:noFill/>
        </p:spPr>
        <p:txBody>
          <a:bodyPr wrap="square">
            <a:spAutoFit/>
          </a:bodyPr>
          <a:lstStyle/>
          <a:p>
            <a:pPr>
              <a:lnSpc>
                <a:spcPct val="90000"/>
              </a:lnSpc>
              <a:spcBef>
                <a:spcPts val="1000"/>
              </a:spcBef>
            </a:pPr>
            <a:r>
              <a:rPr lang="en-US" sz="2000" spc="60">
                <a:latin typeface="Open Sans" charset="0"/>
                <a:ea typeface="Open Sans" charset="0"/>
                <a:cs typeface="Open Sans" charset="0"/>
              </a:rPr>
              <a:t>Si le même ménage a eu recours à une ou </a:t>
            </a:r>
            <a:r>
              <a:rPr lang="en-US" sz="2000" spc="60" err="1">
                <a:latin typeface="Open Sans" charset="0"/>
                <a:ea typeface="Open Sans" charset="0"/>
                <a:cs typeface="Open Sans" charset="0"/>
              </a:rPr>
              <a:t>plusieurs </a:t>
            </a:r>
            <a:r>
              <a:rPr lang="en-US" sz="2000" spc="60">
                <a:latin typeface="Open Sans" charset="0"/>
                <a:ea typeface="Open Sans" charset="0"/>
                <a:cs typeface="Open Sans" charset="0"/>
              </a:rPr>
              <a:t>stratégies d'</a:t>
            </a:r>
            <a:r>
              <a:rPr lang="en-US" sz="2000" b="1" spc="60">
                <a:latin typeface="Open Sans" charset="0"/>
                <a:ea typeface="Open Sans" charset="0"/>
                <a:cs typeface="Open Sans" charset="0"/>
              </a:rPr>
              <a:t>urgence </a:t>
            </a:r>
            <a:r>
              <a:rPr lang="en-US" sz="2000" spc="60">
                <a:latin typeface="Open Sans" charset="0"/>
                <a:ea typeface="Open Sans" charset="0"/>
                <a:cs typeface="Open Sans" charset="0"/>
              </a:rPr>
              <a:t>au cours des 30 derniers jours ou a épuisé cette ou ces stratégies au cours des 12 derniers </a:t>
            </a:r>
            <a:r>
              <a:rPr lang="en-US" sz="2000" spc="60">
                <a:latin typeface="Open Sans" charset="0"/>
                <a:ea typeface="Open Sans" charset="0"/>
                <a:cs typeface="Open Sans" charset="0"/>
                <a:sym typeface="Wingdings" panose="05000000000000000000" pitchFamily="2" charset="2"/>
              </a:rPr>
              <a:t>mois</a:t>
            </a:r>
          </a:p>
        </p:txBody>
      </p:sp>
      <p:sp>
        <p:nvSpPr>
          <p:cNvPr id="4" name="TextBox 5">
            <a:extLst>
              <a:ext uri="{FF2B5EF4-FFF2-40B4-BE49-F238E27FC236}">
                <a16:creationId xmlns:a16="http://schemas.microsoft.com/office/drawing/2014/main" id="{FE6072B8-0635-29DF-AC83-9A0EA8F5F887}"/>
              </a:ext>
            </a:extLst>
          </p:cNvPr>
          <p:cNvSpPr txBox="1"/>
          <p:nvPr/>
        </p:nvSpPr>
        <p:spPr>
          <a:xfrm>
            <a:off x="9688961" y="1640744"/>
            <a:ext cx="1687248" cy="758385"/>
          </a:xfrm>
          <a:prstGeom prst="rect">
            <a:avLst/>
          </a:prstGeom>
          <a:solidFill>
            <a:srgbClr val="FFC000">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Le ménage applique des </a:t>
            </a:r>
            <a:r>
              <a:rPr kumimoji="0" lang="en-GB" sz="1100" b="1" i="0" u="none" strike="noStrike" kern="0" cap="none" spc="0" normalizeH="0" baseline="0" noProof="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mesures</a:t>
            </a:r>
            <a:r>
              <a:rPr kumimoji="0" lang="en-GB" sz="1100" b="1"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100" b="1" i="0" u="none" strike="noStrike" kern="0" cap="none" spc="0" normalizeH="0" baseline="0" noProof="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d'adaptation</a:t>
            </a:r>
            <a:r>
              <a:rPr kumimoji="0" lang="en-GB" sz="1100" b="1"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au stress</a:t>
            </a:r>
            <a:endParaRPr kumimoji="0" lang="en-US" sz="14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
        <p:nvSpPr>
          <p:cNvPr id="5" name="TextBox 5">
            <a:extLst>
              <a:ext uri="{FF2B5EF4-FFF2-40B4-BE49-F238E27FC236}">
                <a16:creationId xmlns:a16="http://schemas.microsoft.com/office/drawing/2014/main" id="{91B4C8EE-C2C7-119F-DD79-484F843D69AA}"/>
              </a:ext>
            </a:extLst>
          </p:cNvPr>
          <p:cNvSpPr txBox="1"/>
          <p:nvPr/>
        </p:nvSpPr>
        <p:spPr>
          <a:xfrm>
            <a:off x="9688961" y="2877949"/>
            <a:ext cx="1687248" cy="758385"/>
          </a:xfrm>
          <a:prstGeom prst="rect">
            <a:avLst/>
          </a:prstGeom>
          <a:solidFill>
            <a:srgbClr val="F4B183"/>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Le ménage applique des </a:t>
            </a:r>
            <a:r>
              <a:rPr kumimoji="0" lang="en-GB" sz="1100" b="1" i="0" u="none" strike="noStrike" kern="0" cap="none" spc="0" normalizeH="0" baseline="0" noProof="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mesures</a:t>
            </a:r>
            <a:r>
              <a:rPr kumimoji="0" lang="en-GB" sz="1100" b="1"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100" b="1" i="0" u="none" strike="noStrike" kern="0" cap="none" spc="0" normalizeH="0" baseline="0" noProof="0" err="1">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d'adaptation</a:t>
            </a:r>
            <a:r>
              <a:rPr kumimoji="0" lang="en-GB" sz="1100" b="1"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 à la crise</a:t>
            </a:r>
            <a:endParaRPr kumimoji="0" lang="en-US" sz="14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
        <p:nvSpPr>
          <p:cNvPr id="7" name="TextBox 5">
            <a:extLst>
              <a:ext uri="{FF2B5EF4-FFF2-40B4-BE49-F238E27FC236}">
                <a16:creationId xmlns:a16="http://schemas.microsoft.com/office/drawing/2014/main" id="{F96F7253-DEBC-51D6-093F-B7B62645CEA6}"/>
              </a:ext>
            </a:extLst>
          </p:cNvPr>
          <p:cNvSpPr txBox="1"/>
          <p:nvPr/>
        </p:nvSpPr>
        <p:spPr>
          <a:xfrm>
            <a:off x="9688961" y="4082989"/>
            <a:ext cx="1687248" cy="986731"/>
          </a:xfrm>
          <a:prstGeom prst="rect">
            <a:avLst/>
          </a:prstGeom>
          <a:solidFill>
            <a:srgbClr val="C00000"/>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Open Sans" panose="020B0606030504020204" pitchFamily="34" charset="0"/>
                <a:ea typeface="Calibri" panose="020F0502020204030204" pitchFamily="34" charset="0"/>
                <a:cs typeface="Arial" panose="020B0604020202020204" pitchFamily="34" charset="0"/>
              </a:rPr>
              <a:t>Le ménage fait </a:t>
            </a:r>
            <a:r>
              <a:rPr kumimoji="0" lang="en-GB" sz="1200" b="1" i="0" u="none" strike="noStrike" kern="0" cap="none" spc="0" normalizeH="0" baseline="0" noProof="0" err="1">
                <a:ln>
                  <a:noFill/>
                </a:ln>
                <a:solidFill>
                  <a:srgbClr val="FFFFFF"/>
                </a:solidFill>
                <a:effectLst/>
                <a:uLnTx/>
                <a:uFillTx/>
                <a:latin typeface="Open Sans" panose="020B0606030504020204" pitchFamily="34" charset="0"/>
                <a:ea typeface="Calibri" panose="020F0502020204030204" pitchFamily="34" charset="0"/>
                <a:cs typeface="Arial" panose="020B0604020202020204" pitchFamily="34" charset="0"/>
              </a:rPr>
              <a:t>appel</a:t>
            </a:r>
            <a:r>
              <a:rPr kumimoji="0" lang="en-GB" sz="1200" b="1" i="0" u="none" strike="noStrike" kern="0" cap="none" spc="0" normalizeH="0" baseline="0" noProof="0">
                <a:ln>
                  <a:noFill/>
                </a:ln>
                <a:solidFill>
                  <a:srgbClr val="FFFFFF"/>
                </a:solidFill>
                <a:effectLst/>
                <a:uLnTx/>
                <a:uFillTx/>
                <a:latin typeface="Open Sans" panose="020B0606030504020204" pitchFamily="34" charset="0"/>
                <a:ea typeface="Calibri" panose="020F0502020204030204" pitchFamily="34" charset="0"/>
                <a:cs typeface="Arial" panose="020B0604020202020204" pitchFamily="34" charset="0"/>
              </a:rPr>
              <a:t> à des </a:t>
            </a:r>
            <a:r>
              <a:rPr kumimoji="0" lang="en-GB" sz="1200" b="1" i="0" u="none" strike="noStrike" kern="0" cap="none" spc="0" normalizeH="0" baseline="0" noProof="0" err="1">
                <a:ln>
                  <a:noFill/>
                </a:ln>
                <a:solidFill>
                  <a:srgbClr val="FFFFFF"/>
                </a:solidFill>
                <a:effectLst/>
                <a:uLnTx/>
                <a:uFillTx/>
                <a:latin typeface="Open Sans" panose="020B0606030504020204" pitchFamily="34" charset="0"/>
                <a:ea typeface="Calibri" panose="020F0502020204030204" pitchFamily="34" charset="0"/>
                <a:cs typeface="Arial" panose="020B0604020202020204" pitchFamily="34" charset="0"/>
              </a:rPr>
              <a:t>mesures</a:t>
            </a:r>
            <a:r>
              <a:rPr kumimoji="0" lang="en-GB" sz="1200" b="1" i="0" u="none" strike="noStrike" kern="0" cap="none" spc="0" normalizeH="0" baseline="0" noProof="0">
                <a:ln>
                  <a:noFill/>
                </a:ln>
                <a:solidFill>
                  <a:srgbClr val="FFFFFF"/>
                </a:solidFill>
                <a:effectLst/>
                <a:uLnTx/>
                <a:uFillTx/>
                <a:latin typeface="Open Sans" panose="020B0606030504020204" pitchFamily="34" charset="0"/>
                <a:ea typeface="Calibri" panose="020F0502020204030204" pitchFamily="34" charset="0"/>
                <a:cs typeface="Arial" panose="020B0604020202020204" pitchFamily="34" charset="0"/>
              </a:rPr>
              <a:t> </a:t>
            </a:r>
            <a:r>
              <a:rPr kumimoji="0" lang="en-GB" sz="1200" b="1" i="0" u="none" strike="noStrike" kern="0" cap="none" spc="0" normalizeH="0" baseline="0" noProof="0" err="1">
                <a:ln>
                  <a:noFill/>
                </a:ln>
                <a:solidFill>
                  <a:srgbClr val="FFFFFF"/>
                </a:solidFill>
                <a:effectLst/>
                <a:uLnTx/>
                <a:uFillTx/>
                <a:latin typeface="Open Sans" panose="020B0606030504020204" pitchFamily="34" charset="0"/>
                <a:ea typeface="Calibri" panose="020F0502020204030204" pitchFamily="34" charset="0"/>
                <a:cs typeface="Arial" panose="020B0604020202020204" pitchFamily="34" charset="0"/>
              </a:rPr>
              <a:t>d'urgence</a:t>
            </a:r>
            <a:endParaRPr kumimoji="0" lang="en-US" sz="1600" b="0" i="0" u="none" strike="noStrike" kern="0" cap="none" spc="0" normalizeH="0" baseline="0" noProof="0">
              <a:ln>
                <a:noFill/>
              </a:ln>
              <a:solidFill>
                <a:srgbClr val="FFFFFF"/>
              </a:solidFill>
              <a:effectLst/>
              <a:uLnTx/>
              <a:uFillTx/>
              <a:latin typeface="Verdana" panose="020B0604030504040204" pitchFamily="34" charset="0"/>
              <a:ea typeface="Calibri" panose="020F050202020403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A22BC186-D106-33D7-0B7B-48D5819B435B}"/>
              </a:ext>
            </a:extLst>
          </p:cNvPr>
          <p:cNvCxnSpPr>
            <a:cxnSpLocks/>
            <a:stCxn id="4" idx="2"/>
          </p:cNvCxnSpPr>
          <p:nvPr/>
        </p:nvCxnSpPr>
        <p:spPr>
          <a:xfrm>
            <a:off x="10532585" y="2399129"/>
            <a:ext cx="0" cy="375969"/>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4F43E232-4471-8596-9828-2F952872254E}"/>
              </a:ext>
            </a:extLst>
          </p:cNvPr>
          <p:cNvCxnSpPr/>
          <p:nvPr/>
        </p:nvCxnSpPr>
        <p:spPr>
          <a:xfrm>
            <a:off x="10532585" y="3636334"/>
            <a:ext cx="0" cy="375969"/>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20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2">
                                            <p:txEl>
                                              <p:pRg st="0" end="0"/>
                                            </p:txEl>
                                          </p:spTgt>
                                        </p:tgtEl>
                                        <p:attrNameLst>
                                          <p:attrName>style.color</p:attrName>
                                        </p:attrNameLst>
                                      </p:cBhvr>
                                      <p:to>
                                        <a:srgbClr val="A5852E"/>
                                      </p:to>
                                    </p:animClr>
                                    <p:animClr clrSpc="rgb" dir="cw">
                                      <p:cBhvr>
                                        <p:cTn id="7" dur="500" fill="hold"/>
                                        <p:tgtEl>
                                          <p:spTgt spid="22">
                                            <p:txEl>
                                              <p:pRg st="0" end="0"/>
                                            </p:txEl>
                                          </p:spTgt>
                                        </p:tgtEl>
                                        <p:attrNameLst>
                                          <p:attrName>fillcolor</p:attrName>
                                        </p:attrNameLst>
                                      </p:cBhvr>
                                      <p:to>
                                        <a:srgbClr val="A5852E"/>
                                      </p:to>
                                    </p:animClr>
                                    <p:set>
                                      <p:cBhvr>
                                        <p:cTn id="8" dur="500" fill="hold"/>
                                        <p:tgtEl>
                                          <p:spTgt spid="22">
                                            <p:txEl>
                                              <p:pRg st="0" end="0"/>
                                            </p:txEl>
                                          </p:spTgt>
                                        </p:tgtEl>
                                        <p:attrNameLst>
                                          <p:attrName>fill.type</p:attrName>
                                        </p:attrNameLst>
                                      </p:cBhvr>
                                      <p:to>
                                        <p:strVal val="solid"/>
                                      </p:to>
                                    </p:set>
                                    <p:set>
                                      <p:cBhvr>
                                        <p:cTn id="9" dur="500" fill="hold"/>
                                        <p:tgtEl>
                                          <p:spTgt spid="22">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2">
                                            <p:txEl>
                                              <p:pRg st="0" end="0"/>
                                            </p:txEl>
                                          </p:spTgt>
                                        </p:tgtEl>
                                        <p:attrNameLst>
                                          <p:attrName>style.color</p:attrName>
                                        </p:attrNameLst>
                                      </p:cBhvr>
                                      <p:to>
                                        <a:srgbClr val="DD490E"/>
                                      </p:to>
                                    </p:animClr>
                                    <p:animClr clrSpc="rgb" dir="cw">
                                      <p:cBhvr>
                                        <p:cTn id="14" dur="500" fill="hold"/>
                                        <p:tgtEl>
                                          <p:spTgt spid="2">
                                            <p:txEl>
                                              <p:pRg st="0" end="0"/>
                                            </p:txEl>
                                          </p:spTgt>
                                        </p:tgtEl>
                                        <p:attrNameLst>
                                          <p:attrName>fillcolor</p:attrName>
                                        </p:attrNameLst>
                                      </p:cBhvr>
                                      <p:to>
                                        <a:srgbClr val="DD490E"/>
                                      </p:to>
                                    </p:animClr>
                                    <p:set>
                                      <p:cBhvr>
                                        <p:cTn id="15" dur="500" fill="hold"/>
                                        <p:tgtEl>
                                          <p:spTgt spid="2">
                                            <p:txEl>
                                              <p:pRg st="0" end="0"/>
                                            </p:txEl>
                                          </p:spTgt>
                                        </p:tgtEl>
                                        <p:attrNameLst>
                                          <p:attrName>fill.type</p:attrName>
                                        </p:attrNameLst>
                                      </p:cBhvr>
                                      <p:to>
                                        <p:strVal val="solid"/>
                                      </p:to>
                                    </p:set>
                                    <p:set>
                                      <p:cBhvr>
                                        <p:cTn id="16" dur="500" fill="hold"/>
                                        <p:tgtEl>
                                          <p:spTgt spid="2">
                                            <p:txEl>
                                              <p:pRg st="0" end="0"/>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3">
                                            <p:txEl>
                                              <p:pRg st="0" end="0"/>
                                            </p:txEl>
                                          </p:spTgt>
                                        </p:tgtEl>
                                        <p:attrNameLst>
                                          <p:attrName>style.color</p:attrName>
                                        </p:attrNameLst>
                                      </p:cBhvr>
                                      <p:to>
                                        <a:srgbClr val="C00000"/>
                                      </p:to>
                                    </p:animClr>
                                    <p:animClr clrSpc="rgb" dir="cw">
                                      <p:cBhvr>
                                        <p:cTn id="21" dur="500" fill="hold"/>
                                        <p:tgtEl>
                                          <p:spTgt spid="3">
                                            <p:txEl>
                                              <p:pRg st="0" end="0"/>
                                            </p:txEl>
                                          </p:spTgt>
                                        </p:tgtEl>
                                        <p:attrNameLst>
                                          <p:attrName>fillcolor</p:attrName>
                                        </p:attrNameLst>
                                      </p:cBhvr>
                                      <p:to>
                                        <a:srgbClr val="C00000"/>
                                      </p:to>
                                    </p:animClr>
                                    <p:set>
                                      <p:cBhvr>
                                        <p:cTn id="22" dur="500" fill="hold"/>
                                        <p:tgtEl>
                                          <p:spTgt spid="3">
                                            <p:txEl>
                                              <p:pRg st="0" end="0"/>
                                            </p:txEl>
                                          </p:spTgt>
                                        </p:tgtEl>
                                        <p:attrNameLst>
                                          <p:attrName>fill.type</p:attrName>
                                        </p:attrNameLst>
                                      </p:cBhvr>
                                      <p:to>
                                        <p:strVal val="solid"/>
                                      </p:to>
                                    </p:set>
                                    <p:set>
                                      <p:cBhvr>
                                        <p:cTn id="23" dur="500" fill="hold"/>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fr-FR"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Les stratégies d’adaptation aux moyens de subsistance</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39958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000" y="1047694"/>
            <a:ext cx="11052000" cy="4100053"/>
          </a:xfrm>
        </p:spPr>
        <p:txBody>
          <a:bodyPr vert="horz" lIns="91440" tIns="45720" rIns="91440" bIns="45720" rtlCol="0" anchor="t">
            <a:noAutofit/>
          </a:bodyPr>
          <a:lstStyle/>
          <a:p>
            <a:pPr marL="0" indent="0">
              <a:buNone/>
            </a:pPr>
            <a:endParaRPr lang="en-US" sz="1800" spc="60"/>
          </a:p>
          <a:p>
            <a:pPr>
              <a:buFont typeface="Wingdings" panose="05000000000000000000" pitchFamily="2" charset="2"/>
              <a:buChar char="v"/>
            </a:pPr>
            <a:r>
              <a:rPr lang="fr-FR" spc="60">
                <a:latin typeface="Open Sans"/>
                <a:ea typeface="Open Sans"/>
                <a:cs typeface="Open Sans"/>
              </a:rPr>
              <a:t>Selon le temps disponible pour la formation des enquêteurs, il est suggéré de passer en revue chacune des stratégies et des exemples potentiels de vérification.</a:t>
            </a:r>
            <a:r>
              <a:rPr lang="fr-FR" spc="60" dirty="0">
                <a:latin typeface="Open Sans"/>
                <a:ea typeface="Open Sans"/>
                <a:cs typeface="Open Sans"/>
              </a:rPr>
              <a:t> </a:t>
            </a:r>
          </a:p>
          <a:p>
            <a:pPr>
              <a:buFont typeface="Wingdings" panose="05000000000000000000" pitchFamily="2" charset="2"/>
              <a:buChar char="v"/>
            </a:pPr>
            <a:r>
              <a:rPr lang="fr-FR" spc="60">
                <a:latin typeface="Open Sans"/>
                <a:ea typeface="Open Sans"/>
                <a:cs typeface="Open Sans"/>
              </a:rPr>
              <a:t>Passez en revue la liste des stratégies pour inclure les tableaux avec les 10+ stratégies pertinentes sélectionnées pour le contexte de votre pays sous forme de diapositives individuelles (voir les trois diapositives suivantes à titre d’exemples)</a:t>
            </a:r>
            <a:endParaRPr lang="fr-FR" spc="60" dirty="0">
              <a:latin typeface="Open Sans"/>
              <a:ea typeface="Open Sans"/>
              <a:cs typeface="Open Sans"/>
            </a:endParaRPr>
          </a:p>
          <a:p>
            <a:pPr>
              <a:buFont typeface="Wingdings" panose="05000000000000000000" pitchFamily="2" charset="2"/>
              <a:buChar char="v"/>
            </a:pPr>
            <a:r>
              <a:rPr lang="fr-FR" spc="60">
                <a:latin typeface="Open Sans"/>
                <a:ea typeface="Open Sans"/>
                <a:cs typeface="Open Sans"/>
              </a:rPr>
              <a:t>Assurez-vous de mettre en évidence les éléments clés, y compris ce que chacune des options de réponse signifie pour chaque question, ainsi que des exemples de vérification et des stratégies d’approfondissement.</a:t>
            </a:r>
            <a:r>
              <a:rPr lang="fr-FR" spc="60" dirty="0">
                <a:latin typeface="Open Sans"/>
                <a:ea typeface="Open Sans"/>
                <a:cs typeface="Open Sans"/>
              </a:rPr>
              <a:t> </a:t>
            </a:r>
          </a:p>
          <a:p>
            <a:pPr>
              <a:buFont typeface="Wingdings" panose="05000000000000000000" pitchFamily="2" charset="2"/>
              <a:buChar char="v"/>
            </a:pPr>
            <a:r>
              <a:rPr lang="fr-FR" spc="60">
                <a:latin typeface="Open Sans"/>
                <a:ea typeface="Open Sans"/>
                <a:cs typeface="Open Sans"/>
              </a:rPr>
              <a:t>Notez que si le temps ne le permet pas, l’information devrait au moins être incluse dans le manuel de formation des enquêteurs.</a:t>
            </a:r>
            <a:endParaRPr lang="en-GB"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fr-FR" sz="3600" b="0" kern="1400" spc="230">
                <a:solidFill>
                  <a:schemeClr val="tx1"/>
                </a:solidFill>
                <a:latin typeface="HALDEN SOLID" pitchFamily="2" charset="0"/>
              </a:rPr>
              <a:t>LCS-</a:t>
            </a:r>
            <a:r>
              <a:rPr lang="fr-FR" sz="3600" b="0" kern="1400" spc="230" err="1">
                <a:solidFill>
                  <a:schemeClr val="tx1"/>
                </a:solidFill>
                <a:latin typeface="HALDEN SOLID" pitchFamily="2" charset="0"/>
              </a:rPr>
              <a:t>fs</a:t>
            </a:r>
            <a:r>
              <a:rPr lang="fr-FR" sz="3600" b="0" kern="1400" spc="230">
                <a:solidFill>
                  <a:schemeClr val="tx1"/>
                </a:solidFill>
                <a:latin typeface="HALDEN SOLID" pitchFamily="2" charset="0"/>
              </a:rPr>
              <a:t> : instructions de formation 3</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2851952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C0DF0-FAFF-35E1-45E3-E0E454D38A03}"/>
              </a:ext>
            </a:extLst>
          </p:cNvPr>
          <p:cNvSpPr>
            <a:spLocks noGrp="1"/>
          </p:cNvSpPr>
          <p:nvPr>
            <p:ph type="title"/>
          </p:nvPr>
        </p:nvSpPr>
        <p:spPr>
          <a:xfrm>
            <a:off x="824938" y="458414"/>
            <a:ext cx="10542124" cy="1152000"/>
          </a:xfrm>
        </p:spPr>
        <p:txBody>
          <a:bodyPr/>
          <a:lstStyle/>
          <a:p>
            <a:r>
              <a:rPr lang="en-US" sz="3600" b="0" kern="1400" spc="230">
                <a:solidFill>
                  <a:schemeClr val="tx1"/>
                </a:solidFill>
                <a:latin typeface="HALDEN SOLID" pitchFamily="2" charset="0"/>
              </a:rPr>
              <a:t>EXEMPLE DE DESCRIPTION D'UNE STRATÉGIE D'ADAPTATION AU STRESS</a:t>
            </a:r>
          </a:p>
        </p:txBody>
      </p:sp>
      <p:graphicFrame>
        <p:nvGraphicFramePr>
          <p:cNvPr id="6" name="Content Placeholder 5">
            <a:extLst>
              <a:ext uri="{FF2B5EF4-FFF2-40B4-BE49-F238E27FC236}">
                <a16:creationId xmlns:a16="http://schemas.microsoft.com/office/drawing/2014/main" id="{B077E9C5-F107-5E15-AE1A-2E02C85A730B}"/>
              </a:ext>
            </a:extLst>
          </p:cNvPr>
          <p:cNvGraphicFramePr>
            <a:graphicFrameLocks noGrp="1"/>
          </p:cNvGraphicFramePr>
          <p:nvPr>
            <p:ph idx="1"/>
            <p:extLst>
              <p:ext uri="{D42A27DB-BD31-4B8C-83A1-F6EECF244321}">
                <p14:modId xmlns:p14="http://schemas.microsoft.com/office/powerpoint/2010/main" val="2742048534"/>
              </p:ext>
            </p:extLst>
          </p:nvPr>
        </p:nvGraphicFramePr>
        <p:xfrm>
          <a:off x="1622381" y="2302968"/>
          <a:ext cx="9362112" cy="4096618"/>
        </p:xfrm>
        <a:graphic>
          <a:graphicData uri="http://schemas.openxmlformats.org/drawingml/2006/table">
            <a:tbl>
              <a:tblPr firstRow="1" firstCol="1" bandRow="1"/>
              <a:tblGrid>
                <a:gridCol w="3237294">
                  <a:extLst>
                    <a:ext uri="{9D8B030D-6E8A-4147-A177-3AD203B41FA5}">
                      <a16:colId xmlns:a16="http://schemas.microsoft.com/office/drawing/2014/main" val="1271449286"/>
                    </a:ext>
                  </a:extLst>
                </a:gridCol>
                <a:gridCol w="3062409">
                  <a:extLst>
                    <a:ext uri="{9D8B030D-6E8A-4147-A177-3AD203B41FA5}">
                      <a16:colId xmlns:a16="http://schemas.microsoft.com/office/drawing/2014/main" val="580922165"/>
                    </a:ext>
                  </a:extLst>
                </a:gridCol>
                <a:gridCol w="3062409">
                  <a:extLst>
                    <a:ext uri="{9D8B030D-6E8A-4147-A177-3AD203B41FA5}">
                      <a16:colId xmlns:a16="http://schemas.microsoft.com/office/drawing/2014/main" val="2826266960"/>
                    </a:ext>
                  </a:extLst>
                </a:gridCol>
              </a:tblGrid>
              <a:tr h="413173">
                <a:tc>
                  <a:txBody>
                    <a:bodyPr/>
                    <a:lstStyle/>
                    <a:p>
                      <a:pPr marL="0" marR="0" algn="l">
                        <a:lnSpc>
                          <a:spcPct val="115000"/>
                        </a:lnSpc>
                        <a:spcBef>
                          <a:spcPts val="0"/>
                        </a:spcBef>
                        <a:spcAft>
                          <a:spcPts val="1000"/>
                        </a:spcAft>
                        <a:tabLst>
                          <a:tab pos="3329940" algn="l"/>
                        </a:tabLst>
                      </a:pPr>
                      <a:r>
                        <a:rPr lang="fr-FR" sz="1000" noProof="0">
                          <a:solidFill>
                            <a:srgbClr val="FFFFFF"/>
                          </a:solidFill>
                          <a:effectLst/>
                          <a:latin typeface="Open Sans"/>
                          <a:ea typeface="Times New Roman" panose="02020603050405020304" pitchFamily="18" charset="0"/>
                          <a:cs typeface="Open Sans"/>
                        </a:rPr>
                        <a:t>Raison d'être/Utilisation</a:t>
                      </a:r>
                      <a:endParaRPr lang="fr-FR" sz="1600" noProof="0">
                        <a:effectLst/>
                        <a:latin typeface="Open Sans"/>
                        <a:ea typeface="MS Mincho" panose="02020609040205080304" pitchFamily="49" charset="-128"/>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1000"/>
                        </a:spcAft>
                        <a:tabLst>
                          <a:tab pos="3329940" algn="l"/>
                        </a:tabLst>
                      </a:pPr>
                      <a:r>
                        <a:rPr lang="fr-FR" sz="1000" noProof="0">
                          <a:solidFill>
                            <a:srgbClr val="FFFFFF"/>
                          </a:solidFill>
                          <a:effectLst/>
                          <a:latin typeface="Open Sans"/>
                          <a:ea typeface="Times New Roman" panose="02020603050405020304" pitchFamily="18" charset="0"/>
                          <a:cs typeface="Open Sans"/>
                        </a:rPr>
                        <a:t>Que signifie chaque option de réponse ?</a:t>
                      </a:r>
                      <a:endParaRPr lang="fr-FR" sz="1600" noProof="0">
                        <a:effectLst/>
                        <a:latin typeface="Open Sans"/>
                        <a:ea typeface="MS Mincho" panose="02020609040205080304" pitchFamily="49" charset="-128"/>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1000"/>
                        </a:spcAft>
                        <a:tabLst>
                          <a:tab pos="3329940" algn="l"/>
                        </a:tabLst>
                      </a:pPr>
                      <a:r>
                        <a:rPr lang="fr-FR" sz="1000" noProof="0">
                          <a:solidFill>
                            <a:srgbClr val="FFFFFF"/>
                          </a:solidFill>
                          <a:effectLst/>
                          <a:latin typeface="Open Sans"/>
                          <a:ea typeface="Times New Roman" panose="02020603050405020304" pitchFamily="18" charset="0"/>
                          <a:cs typeface="Open Sans"/>
                        </a:rPr>
                        <a:t>Exemples de vérification</a:t>
                      </a:r>
                      <a:endParaRPr lang="fr-FR" sz="1600" noProof="0">
                        <a:effectLst/>
                        <a:latin typeface="Open Sans"/>
                        <a:ea typeface="MS Mincho" panose="02020609040205080304" pitchFamily="49" charset="-128"/>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E5E"/>
                    </a:solidFill>
                  </a:tcPr>
                </a:tc>
                <a:extLst>
                  <a:ext uri="{0D108BD9-81ED-4DB2-BD59-A6C34878D82A}">
                    <a16:rowId xmlns:a16="http://schemas.microsoft.com/office/drawing/2014/main" val="2227333065"/>
                  </a:ext>
                </a:extLst>
              </a:tr>
              <a:tr h="989514">
                <a:tc rowSpan="4">
                  <a:txBody>
                    <a:bodyPr/>
                    <a:lstStyle/>
                    <a:p>
                      <a:pPr marL="0" marR="0" algn="l">
                        <a:lnSpc>
                          <a:spcPct val="115000"/>
                        </a:lnSpc>
                        <a:spcBef>
                          <a:spcPts val="0"/>
                        </a:spcBef>
                        <a:spcAft>
                          <a:spcPts val="1000"/>
                        </a:spcAft>
                      </a:pPr>
                      <a:r>
                        <a:rPr lang="fr-FR" sz="900" b="0" noProof="0">
                          <a:solidFill>
                            <a:srgbClr val="000000"/>
                          </a:solidFill>
                          <a:effectLst/>
                          <a:latin typeface="Open Sans"/>
                          <a:ea typeface="Times New Roman" panose="02020603050405020304" pitchFamily="18" charset="0"/>
                          <a:cs typeface="Open Sans"/>
                        </a:rPr>
                        <a:t>Justification : La dépense de l'épargne affaiblit la capacité des ménages à se rabattre sur des liquidités facilement disponibles, contrairement aux actifs qui doivent être liquidés. </a:t>
                      </a:r>
                      <a:endParaRPr lang="fr-FR" sz="1200" b="0" noProof="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1000"/>
                        </a:spcAft>
                      </a:pPr>
                      <a:r>
                        <a:rPr lang="fr-FR" sz="900" b="0" noProof="0">
                          <a:solidFill>
                            <a:srgbClr val="000000"/>
                          </a:solidFill>
                          <a:effectLst/>
                          <a:latin typeface="Open Sans"/>
                          <a:ea typeface="Times New Roman" panose="02020603050405020304" pitchFamily="18" charset="0"/>
                          <a:cs typeface="Open Sans"/>
                        </a:rPr>
                        <a:t>L'épargne est considérée comme de l'argent ou d'autres biens de valeur mis de côté en vue d'une consommation future. Par exemple, l'argent liquide mis de côté pour les urgences domestiques, les cérémonies, la scolarité ou d'autres dépenses importantes. L'épargne peut également être destinée à des investissements futurs (par exemple, l'entreprise familiale, l'achat de bétail, etc.)</a:t>
                      </a:r>
                      <a:endParaRPr lang="fr-FR" sz="1200" b="0" noProof="0">
                        <a:effectLst/>
                        <a:latin typeface="Open Sans"/>
                        <a:ea typeface="MS Mincho" panose="02020609040205080304" pitchFamily="49" charset="-128"/>
                        <a:cs typeface="Open Sans"/>
                      </a:endParaRPr>
                    </a:p>
                    <a:p>
                      <a:pPr marL="0" marR="0" algn="l">
                        <a:lnSpc>
                          <a:spcPct val="115000"/>
                        </a:lnSpc>
                        <a:spcBef>
                          <a:spcPts val="0"/>
                        </a:spcBef>
                        <a:spcAft>
                          <a:spcPts val="1000"/>
                        </a:spcAft>
                      </a:pPr>
                      <a:r>
                        <a:rPr lang="fr-FR" sz="900" b="1" noProof="0">
                          <a:solidFill>
                            <a:srgbClr val="002060"/>
                          </a:solidFill>
                          <a:effectLst/>
                          <a:latin typeface="Open Sans"/>
                          <a:ea typeface="Times New Roman" panose="02020603050405020304" pitchFamily="18" charset="0"/>
                          <a:cs typeface="Open Sans"/>
                        </a:rPr>
                        <a:t>Attention et utilisation </a:t>
                      </a:r>
                      <a:r>
                        <a:rPr lang="fr-FR" sz="900" b="0" noProof="0">
                          <a:solidFill>
                            <a:srgbClr val="002060"/>
                          </a:solidFill>
                          <a:effectLst/>
                          <a:latin typeface="Open Sans"/>
                          <a:ea typeface="Times New Roman" panose="02020603050405020304" pitchFamily="18" charset="0"/>
                          <a:cs typeface="Open Sans"/>
                        </a:rPr>
                        <a:t>: </a:t>
                      </a:r>
                      <a:r>
                        <a:rPr lang="fr-FR" sz="900" b="0" noProof="0">
                          <a:solidFill>
                            <a:srgbClr val="000000"/>
                          </a:solidFill>
                          <a:effectLst/>
                          <a:latin typeface="Open Sans"/>
                          <a:ea typeface="Times New Roman" panose="02020603050405020304" pitchFamily="18" charset="0"/>
                          <a:cs typeface="Open Sans"/>
                        </a:rPr>
                        <a:t>Il est essentiel de poser des questions sur l'utilisation de l'épargne, plutôt que sur l'utilisation des revenus du ménage. Il faut être prudent avant d'utiliser cette stratégie dans un contexte de déplacement prolongé, car la plupart des ménages auraient épuisé cette stratégie il y a plus de 12 mois. Cette stratégie ne s'applique donc pas à la plupart des ménages. </a:t>
                      </a:r>
                      <a:endParaRPr lang="fr-FR" sz="1200" b="0" noProof="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1000"/>
                        </a:spcAft>
                      </a:pPr>
                      <a:r>
                        <a:rPr lang="fr-FR" sz="900" b="1" noProof="0">
                          <a:solidFill>
                            <a:srgbClr val="000000"/>
                          </a:solidFill>
                          <a:effectLst/>
                          <a:latin typeface="Open Sans"/>
                          <a:ea typeface="Times New Roman" panose="02020603050405020304" pitchFamily="18" charset="0"/>
                          <a:cs typeface="Open Sans"/>
                        </a:rPr>
                        <a:t>Sévérité</a:t>
                      </a:r>
                      <a:r>
                        <a:rPr lang="fr-FR" sz="900" b="0" noProof="0">
                          <a:solidFill>
                            <a:srgbClr val="000000"/>
                          </a:solidFill>
                          <a:effectLst/>
                          <a:latin typeface="Open Sans"/>
                          <a:ea typeface="Times New Roman" panose="02020603050405020304" pitchFamily="18" charset="0"/>
                          <a:cs typeface="Open Sans"/>
                        </a:rPr>
                        <a:t> : Il existe presque toujours </a:t>
                      </a:r>
                      <a:r>
                        <a:rPr lang="fr-FR" sz="900" b="0" noProof="0">
                          <a:solidFill>
                            <a:schemeClr val="accent1"/>
                          </a:solidFill>
                          <a:effectLst/>
                          <a:latin typeface="Open Sans"/>
                          <a:ea typeface="Times New Roman" panose="02020603050405020304" pitchFamily="18" charset="0"/>
                          <a:cs typeface="Open Sans"/>
                        </a:rPr>
                        <a:t>une sévérité du </a:t>
                      </a:r>
                      <a:r>
                        <a:rPr lang="fr-FR" sz="900" b="0" noProof="0">
                          <a:solidFill>
                            <a:srgbClr val="000000"/>
                          </a:solidFill>
                          <a:effectLst/>
                          <a:latin typeface="Open Sans"/>
                          <a:ea typeface="Times New Roman" panose="02020603050405020304" pitchFamily="18" charset="0"/>
                          <a:cs typeface="Open Sans"/>
                        </a:rPr>
                        <a:t>stress. </a:t>
                      </a:r>
                      <a:endParaRPr lang="fr-FR" sz="1200" b="0" noProof="0">
                        <a:effectLst/>
                        <a:latin typeface="Open Sans" panose="020B0606030504020204"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FFFFE"/>
                    </a:solidFill>
                  </a:tcPr>
                </a:tc>
                <a:tc>
                  <a:txBody>
                    <a:bodyPr/>
                    <a:lstStyle/>
                    <a:p>
                      <a:pPr marL="0" marR="0" algn="l">
                        <a:lnSpc>
                          <a:spcPct val="115000"/>
                        </a:lnSpc>
                        <a:spcBef>
                          <a:spcPts val="0"/>
                        </a:spcBef>
                        <a:spcAft>
                          <a:spcPts val="1000"/>
                        </a:spcAft>
                      </a:pPr>
                      <a:r>
                        <a:rPr lang="fr-FR" sz="900" noProof="0">
                          <a:solidFill>
                            <a:schemeClr val="accent1">
                              <a:lumMod val="50000"/>
                            </a:schemeClr>
                          </a:solidFill>
                          <a:effectLst/>
                          <a:latin typeface="Open Sans"/>
                          <a:ea typeface="MS Mincho"/>
                          <a:cs typeface="Open Sans"/>
                        </a:rPr>
                        <a:t>Non, il n'était pas nécessaire de </a:t>
                      </a:r>
                      <a:r>
                        <a:rPr lang="fr-FR" sz="900" b="1" noProof="0">
                          <a:solidFill>
                            <a:schemeClr val="accent1">
                              <a:lumMod val="50000"/>
                            </a:schemeClr>
                          </a:solidFill>
                          <a:effectLst/>
                          <a:latin typeface="Open Sans"/>
                          <a:ea typeface="MS Mincho"/>
                          <a:cs typeface="Open Sans"/>
                        </a:rPr>
                        <a:t>dépenser l'épargne </a:t>
                      </a:r>
                      <a:r>
                        <a:rPr lang="fr-FR" sz="900" noProof="0">
                          <a:solidFill>
                            <a:schemeClr val="accent1">
                              <a:lumMod val="50000"/>
                            </a:schemeClr>
                          </a:solidFill>
                          <a:effectLst/>
                          <a:latin typeface="Open Sans"/>
                          <a:ea typeface="MS Mincho"/>
                          <a:cs typeface="Open Sans"/>
                        </a:rPr>
                        <a:t>parce que le ménage n'était pas confronté à une pénurie de nourriture ou d'argent pour l'acheter, ou parce qu'il avait appliqué une autre stratégie d'adaptation des moyens de subsistance.</a:t>
                      </a:r>
                      <a:endParaRPr lang="fr-FR" sz="1200" noProof="0">
                        <a:solidFill>
                          <a:schemeClr val="accent1">
                            <a:lumMod val="50000"/>
                          </a:schemeClr>
                        </a:solidFill>
                        <a:effectLst/>
                        <a:latin typeface="Open Sans"/>
                        <a:ea typeface="MS Mincho"/>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1000"/>
                        </a:spcAft>
                      </a:pPr>
                      <a:r>
                        <a:rPr lang="fr-FR" sz="900" noProof="0">
                          <a:solidFill>
                            <a:srgbClr val="FFFFFF"/>
                          </a:solidFill>
                          <a:effectLst/>
                          <a:highlight>
                            <a:srgbClr val="008B8B"/>
                          </a:highlight>
                          <a:latin typeface="Open Sans"/>
                          <a:ea typeface="MS Mincho"/>
                          <a:cs typeface="Open Sans"/>
                        </a:rPr>
                        <a:t>Il est nécessaire d'approfondir la question pour s'assurer de la sélection de la réponse la plus appropriée. </a:t>
                      </a:r>
                      <a:endParaRPr lang="fr-FR" sz="900" noProof="0">
                        <a:effectLst/>
                        <a:highlight>
                          <a:srgbClr val="008B8B"/>
                        </a:highligh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1000"/>
                        </a:spcAft>
                      </a:pPr>
                      <a:r>
                        <a:rPr lang="fr-FR" sz="900" noProof="0">
                          <a:solidFill>
                            <a:schemeClr val="accent1">
                              <a:lumMod val="50000"/>
                            </a:schemeClr>
                          </a:solidFill>
                          <a:effectLst/>
                          <a:latin typeface="Open Sans"/>
                          <a:ea typeface="MS Mincho"/>
                          <a:cs typeface="Open Sans"/>
                        </a:rPr>
                        <a:t>1) Votre ménage dispose-t-il d'une épargne ? </a:t>
                      </a:r>
                      <a:endParaRPr lang="fr-FR" sz="1200" noProof="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1000"/>
                        </a:spcAft>
                      </a:pPr>
                      <a:r>
                        <a:rPr lang="fr-FR" sz="900" noProof="0">
                          <a:solidFill>
                            <a:schemeClr val="accent1">
                              <a:lumMod val="50000"/>
                            </a:schemeClr>
                          </a:solidFill>
                          <a:effectLst/>
                          <a:latin typeface="Open Sans"/>
                          <a:ea typeface="MS Mincho"/>
                          <a:cs typeface="Open Sans"/>
                        </a:rPr>
                        <a:t>2) pourquoi avez-vous dépensé (ou non) les économies réalisées ?</a:t>
                      </a:r>
                      <a:endParaRPr lang="fr-FR" sz="1200" noProof="0">
                        <a:solidFill>
                          <a:schemeClr val="accent1">
                            <a:lumMod val="50000"/>
                          </a:schemeClr>
                        </a:solidFill>
                        <a:effectLst/>
                        <a:latin typeface="Open Sans"/>
                        <a:ea typeface="MS Mincho"/>
                        <a:cs typeface="Open Sans"/>
                      </a:endParaRPr>
                    </a:p>
                  </a:txBody>
                  <a:tcPr marL="68580" marR="68580" marT="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8FFCB"/>
                      </a:solidFill>
                      <a:prstDash val="dash"/>
                      <a:round/>
                      <a:headEnd type="none" w="med" len="med"/>
                      <a:tailEnd type="none" w="med" len="med"/>
                    </a:lnB>
                  </a:tcPr>
                </a:tc>
                <a:extLst>
                  <a:ext uri="{0D108BD9-81ED-4DB2-BD59-A6C34878D82A}">
                    <a16:rowId xmlns:a16="http://schemas.microsoft.com/office/drawing/2014/main" val="1587654437"/>
                  </a:ext>
                </a:extLst>
              </a:tr>
              <a:tr h="744493">
                <a:tc vMerge="1">
                  <a:txBody>
                    <a:bodyPr/>
                    <a:lstStyle/>
                    <a:p>
                      <a:endParaRPr lang="en-US"/>
                    </a:p>
                  </a:txBody>
                  <a:tcPr/>
                </a:tc>
                <a:tc>
                  <a:txBody>
                    <a:bodyPr/>
                    <a:lstStyle/>
                    <a:p>
                      <a:pPr marL="0" marR="0" algn="l">
                        <a:lnSpc>
                          <a:spcPct val="115000"/>
                        </a:lnSpc>
                        <a:spcBef>
                          <a:spcPts val="0"/>
                        </a:spcBef>
                        <a:spcAft>
                          <a:spcPts val="1000"/>
                        </a:spcAft>
                      </a:pPr>
                      <a:r>
                        <a:rPr lang="fr-FR" sz="900" noProof="0" dirty="0">
                          <a:solidFill>
                            <a:schemeClr val="accent1">
                              <a:lumMod val="50000"/>
                            </a:schemeClr>
                          </a:solidFill>
                          <a:effectLst/>
                          <a:latin typeface="Open Sans"/>
                          <a:ea typeface="MS Mincho"/>
                          <a:cs typeface="Open Sans"/>
                        </a:rPr>
                        <a:t>Oui, le ménage a dû </a:t>
                      </a:r>
                      <a:r>
                        <a:rPr lang="fr-FR" sz="900" b="1" kern="1200" noProof="0" dirty="0">
                          <a:solidFill>
                            <a:schemeClr val="accent1">
                              <a:lumMod val="50000"/>
                            </a:schemeClr>
                          </a:solidFill>
                          <a:effectLst/>
                          <a:latin typeface="Open Sans"/>
                          <a:ea typeface="MS Mincho"/>
                          <a:cs typeface="Open Sans"/>
                        </a:rPr>
                        <a:t>dépenser de </a:t>
                      </a:r>
                      <a:r>
                        <a:rPr lang="fr-FR" sz="900" b="1" kern="1200" dirty="0">
                          <a:solidFill>
                            <a:schemeClr val="accent1">
                              <a:lumMod val="50000"/>
                            </a:schemeClr>
                          </a:solidFill>
                          <a:effectLst/>
                          <a:latin typeface="Open Sans"/>
                          <a:ea typeface="MS Mincho"/>
                          <a:cs typeface="Open Sans"/>
                        </a:rPr>
                        <a:t>l'épargne</a:t>
                      </a:r>
                      <a:r>
                        <a:rPr lang="fr-FR" sz="1800" b="0" i="0" kern="1200" dirty="0">
                          <a:solidFill>
                            <a:schemeClr val="tx1"/>
                          </a:solidFill>
                          <a:effectLst/>
                          <a:latin typeface="+mn-lt"/>
                          <a:ea typeface="+mn-ea"/>
                          <a:cs typeface="+mn-cs"/>
                        </a:rPr>
                        <a:t> </a:t>
                      </a:r>
                      <a:r>
                        <a:rPr lang="fr-FR" sz="900" noProof="0" dirty="0">
                          <a:solidFill>
                            <a:schemeClr val="accent1">
                              <a:lumMod val="50000"/>
                            </a:schemeClr>
                          </a:solidFill>
                          <a:effectLst/>
                          <a:latin typeface="Open Sans"/>
                          <a:ea typeface="MS Mincho"/>
                          <a:cs typeface="Open Sans"/>
                        </a:rPr>
                        <a:t>au cours des 30 derniers jours en raison d'un manque de nourriture ou d'argent pour l'acheter.</a:t>
                      </a:r>
                      <a:endParaRPr lang="fr-FR" sz="1200" noProof="0" dirty="0">
                        <a:solidFill>
                          <a:schemeClr val="accent1">
                            <a:lumMod val="50000"/>
                          </a:schemeClr>
                        </a:solidFill>
                        <a:effectLst/>
                        <a:latin typeface="Open Sans"/>
                        <a:ea typeface="MS Mincho"/>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1000"/>
                        </a:spcAft>
                      </a:pPr>
                      <a:r>
                        <a:rPr lang="fr-FR" sz="900" noProof="0">
                          <a:solidFill>
                            <a:schemeClr val="accent1">
                              <a:lumMod val="50000"/>
                            </a:schemeClr>
                          </a:solidFill>
                          <a:effectLst/>
                          <a:latin typeface="Open Sans"/>
                          <a:ea typeface="MS Mincho"/>
                          <a:cs typeface="Open Sans"/>
                        </a:rPr>
                        <a:t>S'assurer que le ménage a dépensé ses économies pour pouvoir se payer de la nourriture, et non pour d'autres raisons. </a:t>
                      </a:r>
                      <a:endParaRPr lang="fr-FR" sz="1200" noProof="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38FFCB"/>
                      </a:solidFill>
                      <a:prstDash val="dash"/>
                      <a:round/>
                      <a:headEnd type="none" w="med" len="med"/>
                      <a:tailEnd type="none" w="med" len="med"/>
                    </a:lnT>
                    <a:lnB w="12700" cap="flat" cmpd="sng" algn="ctr">
                      <a:solidFill>
                        <a:srgbClr val="38FFCB"/>
                      </a:solidFill>
                      <a:prstDash val="dash"/>
                      <a:round/>
                      <a:headEnd type="none" w="med" len="med"/>
                      <a:tailEnd type="none" w="med" len="med"/>
                    </a:lnB>
                  </a:tcPr>
                </a:tc>
                <a:extLst>
                  <a:ext uri="{0D108BD9-81ED-4DB2-BD59-A6C34878D82A}">
                    <a16:rowId xmlns:a16="http://schemas.microsoft.com/office/drawing/2014/main" val="3294922486"/>
                  </a:ext>
                </a:extLst>
              </a:tr>
              <a:tr h="849814">
                <a:tc vMerge="1">
                  <a:txBody>
                    <a:bodyPr/>
                    <a:lstStyle/>
                    <a:p>
                      <a:endParaRPr lang="en-US"/>
                    </a:p>
                  </a:txBody>
                  <a:tcPr/>
                </a:tc>
                <a:tc>
                  <a:txBody>
                    <a:bodyPr/>
                    <a:lstStyle/>
                    <a:p>
                      <a:pPr marL="0" marR="0" algn="l">
                        <a:lnSpc>
                          <a:spcPct val="115000"/>
                        </a:lnSpc>
                        <a:spcBef>
                          <a:spcPts val="0"/>
                        </a:spcBef>
                        <a:spcAft>
                          <a:spcPts val="1000"/>
                        </a:spcAft>
                      </a:pPr>
                      <a:r>
                        <a:rPr lang="fr-FR" sz="900" noProof="0">
                          <a:solidFill>
                            <a:schemeClr val="accent1">
                              <a:lumMod val="50000"/>
                            </a:schemeClr>
                          </a:solidFill>
                          <a:effectLst/>
                          <a:latin typeface="Open Sans"/>
                          <a:ea typeface="MS Mincho"/>
                          <a:cs typeface="Open Sans"/>
                        </a:rPr>
                        <a:t>Non, parce que le ménage a déjà </a:t>
                      </a:r>
                      <a:r>
                        <a:rPr lang="fr-FR" sz="900" b="1" noProof="0">
                          <a:solidFill>
                            <a:schemeClr val="accent1">
                              <a:lumMod val="50000"/>
                            </a:schemeClr>
                          </a:solidFill>
                          <a:effectLst/>
                          <a:latin typeface="Open Sans"/>
                          <a:ea typeface="MS Mincho"/>
                          <a:cs typeface="Open Sans"/>
                        </a:rPr>
                        <a:t>dépensé son épargne </a:t>
                      </a:r>
                      <a:r>
                        <a:rPr lang="fr-FR" sz="900" noProof="0">
                          <a:solidFill>
                            <a:schemeClr val="accent1">
                              <a:lumMod val="50000"/>
                            </a:schemeClr>
                          </a:solidFill>
                          <a:effectLst/>
                          <a:latin typeface="Open Sans"/>
                          <a:ea typeface="MS Mincho"/>
                          <a:cs typeface="Open Sans"/>
                        </a:rPr>
                        <a:t>au cours des 12 derniers mois et qu'il n'a plus d'épargne.  </a:t>
                      </a:r>
                      <a:endParaRPr lang="fr-FR" sz="1200" noProof="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1000"/>
                        </a:spcAft>
                        <a:tabLst>
                          <a:tab pos="3329940" algn="l"/>
                        </a:tabLst>
                      </a:pPr>
                      <a:r>
                        <a:rPr lang="fr-FR" sz="900" noProof="0">
                          <a:solidFill>
                            <a:schemeClr val="accent1">
                              <a:lumMod val="50000"/>
                            </a:schemeClr>
                          </a:solidFill>
                          <a:effectLst/>
                          <a:latin typeface="Open Sans"/>
                          <a:ea typeface="MS Mincho"/>
                          <a:cs typeface="Open Sans"/>
                        </a:rPr>
                        <a:t>Si le ménage a répondu "nous avions des économies mais nous avons dû les dépenser avant les 30 derniers jours mais au cours de l'année écoulée", la réponse appropriée est "non parce qu'elles ont déjà été épuisées au cours des 12 derniers mois".</a:t>
                      </a:r>
                      <a:endParaRPr lang="fr-FR" sz="1200" noProof="0">
                        <a:solidFill>
                          <a:schemeClr val="accent1">
                            <a:lumMod val="50000"/>
                          </a:schemeClr>
                        </a:solidFill>
                        <a:effectLst/>
                        <a:latin typeface="Open Sans"/>
                        <a:ea typeface="MS Mincho"/>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38FFCB"/>
                      </a:solidFill>
                      <a:prstDash val="dash"/>
                      <a:round/>
                      <a:headEnd type="none" w="med" len="med"/>
                      <a:tailEnd type="none" w="med" len="med"/>
                    </a:lnT>
                    <a:lnB w="12700" cap="flat" cmpd="sng" algn="ctr">
                      <a:solidFill>
                        <a:srgbClr val="38FFCB"/>
                      </a:solidFill>
                      <a:prstDash val="dash"/>
                      <a:round/>
                      <a:headEnd type="none" w="med" len="med"/>
                      <a:tailEnd type="none" w="med" len="med"/>
                    </a:lnB>
                  </a:tcPr>
                </a:tc>
                <a:extLst>
                  <a:ext uri="{0D108BD9-81ED-4DB2-BD59-A6C34878D82A}">
                    <a16:rowId xmlns:a16="http://schemas.microsoft.com/office/drawing/2014/main" val="2374260783"/>
                  </a:ext>
                </a:extLst>
              </a:tr>
              <a:tr h="744493">
                <a:tc vMerge="1">
                  <a:txBody>
                    <a:bodyPr/>
                    <a:lstStyle/>
                    <a:p>
                      <a:endParaRPr lang="en-US"/>
                    </a:p>
                  </a:txBody>
                  <a:tcPr/>
                </a:tc>
                <a:tc>
                  <a:txBody>
                    <a:bodyPr/>
                    <a:lstStyle/>
                    <a:p>
                      <a:pPr marL="0" marR="0" algn="l">
                        <a:lnSpc>
                          <a:spcPct val="115000"/>
                        </a:lnSpc>
                        <a:spcBef>
                          <a:spcPts val="0"/>
                        </a:spcBef>
                        <a:spcAft>
                          <a:spcPts val="1000"/>
                        </a:spcAft>
                      </a:pPr>
                      <a:r>
                        <a:rPr lang="fr-FR" sz="900" noProof="0">
                          <a:solidFill>
                            <a:schemeClr val="accent1">
                              <a:lumMod val="50000"/>
                            </a:schemeClr>
                          </a:solidFill>
                          <a:effectLst/>
                          <a:latin typeface="Open Sans"/>
                          <a:ea typeface="MS Mincho"/>
                          <a:cs typeface="Open Sans"/>
                        </a:rPr>
                        <a:t>Non applicable car le ménage n'a pas eu d'</a:t>
                      </a:r>
                      <a:r>
                        <a:rPr lang="fr-FR" sz="900" b="1" noProof="0">
                          <a:solidFill>
                            <a:schemeClr val="accent1">
                              <a:lumMod val="50000"/>
                            </a:schemeClr>
                          </a:solidFill>
                          <a:effectLst/>
                          <a:latin typeface="Open Sans"/>
                          <a:ea typeface="MS Mincho"/>
                          <a:cs typeface="Open Sans"/>
                        </a:rPr>
                        <a:t>épargne </a:t>
                      </a:r>
                      <a:r>
                        <a:rPr lang="fr-FR" sz="900" noProof="0">
                          <a:solidFill>
                            <a:schemeClr val="accent1">
                              <a:lumMod val="50000"/>
                            </a:schemeClr>
                          </a:solidFill>
                          <a:effectLst/>
                          <a:latin typeface="Open Sans"/>
                          <a:ea typeface="MS Mincho"/>
                          <a:cs typeface="Open Sans"/>
                        </a:rPr>
                        <a:t>depuis plus de 12 mois.</a:t>
                      </a:r>
                      <a:endParaRPr lang="fr-FR" sz="1200" noProof="0">
                        <a:solidFill>
                          <a:schemeClr val="accent1">
                            <a:lumMod val="50000"/>
                          </a:schemeClr>
                        </a:solidFill>
                        <a:effectLst/>
                        <a:latin typeface="Open Sans"/>
                        <a:ea typeface="MS Mincho"/>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1000"/>
                        </a:spcAft>
                        <a:tabLst>
                          <a:tab pos="3329940" algn="l"/>
                        </a:tabLst>
                      </a:pPr>
                      <a:r>
                        <a:rPr lang="fr-FR" sz="900" noProof="0" dirty="0">
                          <a:solidFill>
                            <a:schemeClr val="accent1">
                              <a:lumMod val="50000"/>
                            </a:schemeClr>
                          </a:solidFill>
                          <a:effectLst/>
                          <a:latin typeface="Open Sans"/>
                          <a:ea typeface="MS Mincho"/>
                          <a:cs typeface="Open Sans"/>
                        </a:rPr>
                        <a:t>Si le ménage a répondu "nous n'avons pas d'épargne et n'en avons pas eu l'année dernière, car nos revenus couvrent à peine nos dépenses", le choix de réponse approprié est « non applicable".</a:t>
                      </a:r>
                      <a:endParaRPr lang="fr-FR" sz="1200" noProof="0" dirty="0">
                        <a:solidFill>
                          <a:schemeClr val="accent1">
                            <a:lumMod val="50000"/>
                          </a:schemeClr>
                        </a:solidFill>
                        <a:effectLst/>
                        <a:latin typeface="Open Sans"/>
                        <a:ea typeface="MS Mincho"/>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38FFCB"/>
                      </a:solidFill>
                      <a:prstDash val="dash"/>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1409352047"/>
                  </a:ext>
                </a:extLst>
              </a:tr>
            </a:tbl>
          </a:graphicData>
        </a:graphic>
      </p:graphicFrame>
      <p:sp>
        <p:nvSpPr>
          <p:cNvPr id="7" name="TextBox 6">
            <a:extLst>
              <a:ext uri="{FF2B5EF4-FFF2-40B4-BE49-F238E27FC236}">
                <a16:creationId xmlns:a16="http://schemas.microsoft.com/office/drawing/2014/main" id="{0F4B508C-53C7-574B-4DBB-F91508BEAFD6}"/>
              </a:ext>
            </a:extLst>
          </p:cNvPr>
          <p:cNvSpPr txBox="1"/>
          <p:nvPr/>
        </p:nvSpPr>
        <p:spPr>
          <a:xfrm>
            <a:off x="736453" y="1727914"/>
            <a:ext cx="11133969" cy="461665"/>
          </a:xfrm>
          <a:prstGeom prst="rect">
            <a:avLst/>
          </a:prstGeom>
          <a:noFill/>
        </p:spPr>
        <p:txBody>
          <a:bodyPr wrap="square" rtlCol="0">
            <a:spAutoFit/>
          </a:bodyPr>
          <a:lstStyle/>
          <a:p>
            <a:r>
              <a:rPr lang="en-GB" sz="1200" b="1" i="1" dirty="0">
                <a:solidFill>
                  <a:srgbClr val="133048"/>
                </a:solidFill>
                <a:effectLst/>
                <a:latin typeface="Calibri Light" panose="020F0302020204030204" pitchFamily="34" charset="0"/>
                <a:ea typeface="Yu Gothic Light" panose="020B0300000000000000" pitchFamily="34" charset="-128"/>
                <a:cs typeface="Open Sans" panose="020B0606030504020204" pitchFamily="34" charset="0"/>
              </a:rPr>
              <a:t>(Nom de la variable : </a:t>
            </a:r>
            <a:r>
              <a:rPr lang="en-GB" sz="1200" b="1" i="1" dirty="0" err="1">
                <a:solidFill>
                  <a:srgbClr val="133048"/>
                </a:solidFill>
                <a:effectLst/>
                <a:latin typeface="Calibri Light" panose="020F0302020204030204" pitchFamily="34" charset="0"/>
                <a:ea typeface="Yu Gothic Light" panose="020B0300000000000000" pitchFamily="34" charset="-128"/>
                <a:cs typeface="Open Sans" panose="020B0606030504020204" pitchFamily="34" charset="0"/>
              </a:rPr>
              <a:t>Lcs_stress_Saving</a:t>
            </a:r>
            <a:r>
              <a:rPr lang="en-GB" sz="1200" b="1" i="1" dirty="0">
                <a:solidFill>
                  <a:srgbClr val="133048"/>
                </a:solidFill>
                <a:effectLst/>
                <a:latin typeface="Calibri Light" panose="020F0302020204030204" pitchFamily="34" charset="0"/>
                <a:ea typeface="Yu Gothic Light" panose="020B0300000000000000" pitchFamily="34" charset="-128"/>
                <a:cs typeface="Open Sans" panose="020B0606030504020204" pitchFamily="34" charset="0"/>
              </a:rPr>
              <a:t>) </a:t>
            </a:r>
            <a:r>
              <a:rPr lang="en-GB" sz="1200" i="1" dirty="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Au </a:t>
            </a:r>
            <a:r>
              <a:rPr lang="en-GB" sz="1200" i="1" dirty="0" err="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cours</a:t>
            </a:r>
            <a:r>
              <a:rPr lang="en-GB" sz="1200" i="1" dirty="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 des 30 </a:t>
            </a:r>
            <a:r>
              <a:rPr lang="en-GB" sz="1200" i="1" dirty="0" err="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derniers</a:t>
            </a:r>
            <a:r>
              <a:rPr lang="en-GB" sz="1200" i="1" dirty="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GB" sz="1200" i="1" dirty="0" err="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jours</a:t>
            </a:r>
            <a:r>
              <a:rPr lang="en-GB" sz="1200" i="1" dirty="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 un </a:t>
            </a:r>
            <a:r>
              <a:rPr lang="en-GB" sz="1200" i="1" dirty="0" err="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membre</a:t>
            </a:r>
            <a:r>
              <a:rPr lang="en-GB" sz="1200" i="1" dirty="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 de </a:t>
            </a:r>
            <a:r>
              <a:rPr lang="en-GB" sz="1200" i="1" dirty="0" err="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votre</a:t>
            </a:r>
            <a:r>
              <a:rPr lang="en-GB" sz="1200" i="1" dirty="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 ménage a-t-il </a:t>
            </a:r>
            <a:r>
              <a:rPr lang="en-GB" sz="1200" i="1" dirty="0" err="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dû</a:t>
            </a:r>
            <a:r>
              <a:rPr lang="en-GB" sz="1200" i="1" dirty="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GB" sz="1200" b="1" dirty="0" err="1">
                <a:solidFill>
                  <a:srgbClr val="007DBC"/>
                </a:solidFill>
                <a:latin typeface="Open Sans" panose="020B0606030504020204" pitchFamily="34" charset="0"/>
                <a:cs typeface="Times New Roman" panose="02020603050405020304" pitchFamily="18" charset="0"/>
              </a:rPr>
              <a:t>dépenser</a:t>
            </a:r>
            <a:r>
              <a:rPr lang="en-GB" sz="1200" b="1" dirty="0">
                <a:solidFill>
                  <a:srgbClr val="007DBC"/>
                </a:solidFill>
                <a:latin typeface="Open Sans" panose="020B0606030504020204" pitchFamily="34" charset="0"/>
                <a:cs typeface="Times New Roman" panose="02020603050405020304" pitchFamily="18" charset="0"/>
              </a:rPr>
              <a:t> </a:t>
            </a:r>
            <a:r>
              <a:rPr lang="fr-FR" sz="1200" b="1" dirty="0">
                <a:solidFill>
                  <a:srgbClr val="007DBC"/>
                </a:solidFill>
                <a:latin typeface="Open Sans" panose="020B0606030504020204" pitchFamily="34" charset="0"/>
                <a:cs typeface="Times New Roman" panose="02020603050405020304" pitchFamily="18" charset="0"/>
              </a:rPr>
              <a:t>de l'épargne</a:t>
            </a:r>
            <a:r>
              <a:rPr lang="en-GB" sz="1200" b="1" dirty="0">
                <a:solidFill>
                  <a:srgbClr val="007DBC"/>
                </a:solidFill>
                <a:latin typeface="Open Sans" panose="020B0606030504020204" pitchFamily="34" charset="0"/>
                <a:cs typeface="Times New Roman" panose="02020603050405020304" pitchFamily="18" charset="0"/>
              </a:rPr>
              <a:t> </a:t>
            </a:r>
            <a:r>
              <a:rPr lang="en-GB" sz="1200" b="1" i="0" dirty="0" err="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en</a:t>
            </a:r>
            <a:r>
              <a:rPr lang="en-GB" sz="1200" b="1" i="0" dirty="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 raison d'un </a:t>
            </a:r>
            <a:r>
              <a:rPr lang="en-GB" sz="1200" i="1" dirty="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manque de </a:t>
            </a:r>
            <a:r>
              <a:rPr lang="en-GB" sz="1200" i="1" dirty="0" err="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nourriture</a:t>
            </a:r>
            <a:r>
              <a:rPr lang="en-GB" sz="1200" i="1" dirty="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GB" sz="1200" i="1" dirty="0" err="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ou</a:t>
            </a:r>
            <a:r>
              <a:rPr lang="en-GB" sz="1200" i="1" dirty="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GB" sz="1200" i="1" dirty="0" err="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d'argent</a:t>
            </a:r>
            <a:r>
              <a:rPr lang="en-GB" sz="1200" i="1" dirty="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 pour </a:t>
            </a:r>
            <a:r>
              <a:rPr lang="en-GB" sz="1200" i="1" dirty="0" err="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l'acheter</a:t>
            </a:r>
            <a:r>
              <a:rPr lang="en-GB" sz="1200" i="1" dirty="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 ?</a:t>
            </a:r>
            <a:endParaRPr lang="en-US" sz="1200" i="1" dirty="0">
              <a:solidFill>
                <a:srgbClr val="133048"/>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
        <p:nvSpPr>
          <p:cNvPr id="8" name="Rectangle 7">
            <a:extLst>
              <a:ext uri="{FF2B5EF4-FFF2-40B4-BE49-F238E27FC236}">
                <a16:creationId xmlns:a16="http://schemas.microsoft.com/office/drawing/2014/main" id="{0D0870A7-C994-58A4-5E27-BB9B3A2DF4E0}"/>
              </a:ext>
            </a:extLst>
          </p:cNvPr>
          <p:cNvSpPr/>
          <p:nvPr/>
        </p:nvSpPr>
        <p:spPr>
          <a:xfrm>
            <a:off x="10826257" y="182599"/>
            <a:ext cx="1044165" cy="589758"/>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9BACB61-E858-68B8-E2ED-C0774A70DD24}"/>
              </a:ext>
            </a:extLst>
          </p:cNvPr>
          <p:cNvSpPr txBox="1"/>
          <p:nvPr/>
        </p:nvSpPr>
        <p:spPr>
          <a:xfrm>
            <a:off x="10991510" y="252067"/>
            <a:ext cx="751101" cy="307777"/>
          </a:xfrm>
          <a:prstGeom prst="rect">
            <a:avLst/>
          </a:prstGeom>
          <a:noFill/>
        </p:spPr>
        <p:txBody>
          <a:bodyPr wrap="square" rtlCol="0">
            <a:spAutoFit/>
          </a:bodyPr>
          <a:lstStyle/>
          <a:p>
            <a:pPr algn="ctr"/>
            <a:r>
              <a:rPr lang="en-US" sz="1400" b="1">
                <a:solidFill>
                  <a:schemeClr val="accent5">
                    <a:lumMod val="50000"/>
                  </a:schemeClr>
                </a:solidFill>
              </a:rPr>
              <a:t>Le stress</a:t>
            </a:r>
            <a:endParaRPr lang="en-US" b="1">
              <a:solidFill>
                <a:schemeClr val="accent5">
                  <a:lumMod val="50000"/>
                </a:schemeClr>
              </a:solidFill>
            </a:endParaRPr>
          </a:p>
        </p:txBody>
      </p:sp>
      <p:sp>
        <p:nvSpPr>
          <p:cNvPr id="3" name="Rectangle 2">
            <a:extLst>
              <a:ext uri="{FF2B5EF4-FFF2-40B4-BE49-F238E27FC236}">
                <a16:creationId xmlns:a16="http://schemas.microsoft.com/office/drawing/2014/main" id="{C20AA0FE-A903-1931-19D3-ABFF07DD2DC0}"/>
              </a:ext>
            </a:extLst>
          </p:cNvPr>
          <p:cNvSpPr/>
          <p:nvPr/>
        </p:nvSpPr>
        <p:spPr>
          <a:xfrm>
            <a:off x="7918087" y="3918006"/>
            <a:ext cx="3073423" cy="58293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147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Note d'orientation pour le LCS-FS</a:t>
            </a:r>
          </a:p>
        </p:txBody>
      </p:sp>
      <p:sp>
        <p:nvSpPr>
          <p:cNvPr id="3" name="Rectangle 2">
            <a:extLst>
              <a:ext uri="{FF2B5EF4-FFF2-40B4-BE49-F238E27FC236}">
                <a16:creationId xmlns:a16="http://schemas.microsoft.com/office/drawing/2014/main" id="{235DEB8A-F8AE-EAE6-B8BE-A7A791F4CA78}"/>
              </a:ext>
            </a:extLst>
          </p:cNvPr>
          <p:cNvSpPr/>
          <p:nvPr/>
        </p:nvSpPr>
        <p:spPr>
          <a:xfrm>
            <a:off x="285226" y="5553512"/>
            <a:ext cx="1761688" cy="1098958"/>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8">
            <a:extLst>
              <a:ext uri="{FF2B5EF4-FFF2-40B4-BE49-F238E27FC236}">
                <a16:creationId xmlns:a16="http://schemas.microsoft.com/office/drawing/2014/main" id="{E414F211-9914-ECC0-BBE0-72A13F9DDB57}"/>
              </a:ext>
            </a:extLst>
          </p:cNvPr>
          <p:cNvPicPr>
            <a:picLocks noGrp="1" noChangeAspect="1"/>
          </p:cNvPicPr>
          <p:nvPr>
            <p:ph idx="1"/>
          </p:nvPr>
        </p:nvPicPr>
        <p:blipFill>
          <a:blip r:embed="rId3"/>
          <a:srcRect/>
          <a:stretch/>
        </p:blipFill>
        <p:spPr>
          <a:xfrm>
            <a:off x="952351" y="1542749"/>
            <a:ext cx="3780813" cy="4900043"/>
          </a:xfrm>
          <a:ln>
            <a:solidFill>
              <a:schemeClr val="accent1">
                <a:lumMod val="50000"/>
              </a:schemeClr>
            </a:solidFill>
          </a:ln>
        </p:spPr>
      </p:pic>
      <p:sp>
        <p:nvSpPr>
          <p:cNvPr id="5" name="TextBox 4">
            <a:extLst>
              <a:ext uri="{FF2B5EF4-FFF2-40B4-BE49-F238E27FC236}">
                <a16:creationId xmlns:a16="http://schemas.microsoft.com/office/drawing/2014/main" id="{10945F5E-A943-F556-D5AF-EECA8444D62F}"/>
              </a:ext>
            </a:extLst>
          </p:cNvPr>
          <p:cNvSpPr txBox="1"/>
          <p:nvPr/>
        </p:nvSpPr>
        <p:spPr>
          <a:xfrm>
            <a:off x="5953539" y="1378973"/>
            <a:ext cx="5286110" cy="2831544"/>
          </a:xfrm>
          <a:prstGeom prst="rect">
            <a:avLst/>
          </a:prstGeom>
          <a:noFill/>
        </p:spPr>
        <p:txBody>
          <a:bodyPr wrap="square" lIns="91440" tIns="45720" rIns="91440" bIns="45720" rtlCol="0" anchor="t">
            <a:spAutoFit/>
          </a:bodyPr>
          <a:lstStyle/>
          <a:p>
            <a:endParaRPr lang="fr-FR" sz="2000">
              <a:latin typeface="Open Sans" panose="020B0606030504020204" pitchFamily="34" charset="0"/>
              <a:ea typeface="Open Sans" panose="020B0606030504020204" pitchFamily="34" charset="0"/>
              <a:cs typeface="Open Sans" panose="020B0606030504020204" pitchFamily="34" charset="0"/>
            </a:endParaRPr>
          </a:p>
          <a:p>
            <a:r>
              <a:rPr lang="fr-FR" sz="2000" dirty="0">
                <a:latin typeface="Open Sans"/>
                <a:ea typeface="Open Sans"/>
                <a:cs typeface="Open Sans"/>
              </a:rPr>
              <a:t>Veuillez vous référer à la </a:t>
            </a:r>
            <a:r>
              <a:rPr lang="fr-FR" sz="2000" b="1" dirty="0">
                <a:latin typeface="Open Sans"/>
                <a:ea typeface="Open Sans"/>
                <a:cs typeface="Open Sans"/>
                <a:hlinkClick r:id="rId4">
                  <a:extLst>
                    <a:ext uri="{A12FA001-AC4F-418D-AE19-62706E023703}">
                      <ahyp:hlinkClr xmlns:ahyp="http://schemas.microsoft.com/office/drawing/2018/hyperlinkcolor" val="tx"/>
                    </a:ext>
                  </a:extLst>
                </a:hlinkClick>
              </a:rPr>
              <a:t>note d'orientation </a:t>
            </a:r>
            <a:r>
              <a:rPr lang="fr-FR" sz="2000" b="1" dirty="0">
                <a:latin typeface="Open Sans"/>
                <a:ea typeface="Open Sans"/>
                <a:cs typeface="Open Sans"/>
              </a:rPr>
              <a:t> </a:t>
            </a:r>
            <a:r>
              <a:rPr lang="fr-FR" sz="2000" dirty="0">
                <a:latin typeface="Open Sans"/>
                <a:ea typeface="Open Sans"/>
                <a:cs typeface="Open Sans"/>
              </a:rPr>
              <a:t>et à la </a:t>
            </a:r>
            <a:r>
              <a:rPr lang="fr-FR" sz="2000" b="1" dirty="0">
                <a:latin typeface="Open Sans"/>
                <a:ea typeface="Open Sans"/>
                <a:cs typeface="Open Sans"/>
                <a:hlinkClick r:id="rId5">
                  <a:extLst>
                    <a:ext uri="{A12FA001-AC4F-418D-AE19-62706E023703}">
                      <ahyp:hlinkClr xmlns:ahyp="http://schemas.microsoft.com/office/drawing/2018/hyperlinkcolor" val="tx"/>
                    </a:ext>
                  </a:extLst>
                </a:hlinkClick>
              </a:rPr>
              <a:t>liste des stratégies</a:t>
            </a:r>
            <a:r>
              <a:rPr lang="fr-FR" sz="2000" dirty="0">
                <a:latin typeface="Open Sans"/>
                <a:ea typeface="Open Sans"/>
                <a:cs typeface="Open Sans"/>
              </a:rPr>
              <a:t> pour explorer les stratégies d'adaptation des moyens de subsistance pour la sécurité alimentaire, ainsi que leurs explications et leur pertinence. </a:t>
            </a:r>
            <a:endParaRPr lang="fr-FR" sz="2000">
              <a:latin typeface="Open Sans" panose="020B0606030504020204" pitchFamily="34" charset="0"/>
              <a:ea typeface="Open Sans" panose="020B0606030504020204" pitchFamily="34" charset="0"/>
              <a:cs typeface="Open Sans" panose="020B0606030504020204" pitchFamily="34" charset="0"/>
            </a:endParaRPr>
          </a:p>
          <a:p>
            <a:endParaRPr lang="fr-FR" sz="2000">
              <a:latin typeface="Open Sans" panose="020B0606030504020204" pitchFamily="34" charset="0"/>
              <a:ea typeface="Open Sans" panose="020B0606030504020204" pitchFamily="34" charset="0"/>
              <a:cs typeface="Open Sans" panose="020B0606030504020204" pitchFamily="34" charset="0"/>
            </a:endParaRPr>
          </a:p>
          <a:p>
            <a:endParaRPr lang="fr-FR"/>
          </a:p>
        </p:txBody>
      </p:sp>
    </p:spTree>
    <p:extLst>
      <p:ext uri="{BB962C8B-B14F-4D97-AF65-F5344CB8AC3E}">
        <p14:creationId xmlns:p14="http://schemas.microsoft.com/office/powerpoint/2010/main" val="3370966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F4B508C-53C7-574B-4DBB-F91508BEAFD6}"/>
              </a:ext>
            </a:extLst>
          </p:cNvPr>
          <p:cNvSpPr txBox="1"/>
          <p:nvPr/>
        </p:nvSpPr>
        <p:spPr>
          <a:xfrm>
            <a:off x="736453" y="1727914"/>
            <a:ext cx="11133969" cy="292068"/>
          </a:xfrm>
          <a:prstGeom prst="rect">
            <a:avLst/>
          </a:prstGeom>
          <a:noFill/>
        </p:spPr>
        <p:txBody>
          <a:bodyPr wrap="square" rtlCol="0">
            <a:spAutoFit/>
          </a:bodyPr>
          <a:lstStyle/>
          <a:p>
            <a:pPr marL="0" marR="0">
              <a:lnSpc>
                <a:spcPct val="115000"/>
              </a:lnSpc>
              <a:spcBef>
                <a:spcPts val="200"/>
              </a:spcBef>
              <a:spcAft>
                <a:spcPts val="0"/>
              </a:spcAft>
            </a:pPr>
            <a:r>
              <a:rPr lang="en-GB" sz="1200" b="1" i="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(Nom de variable : </a:t>
            </a:r>
            <a:r>
              <a:rPr lang="en-GB" sz="1200" b="1" i="1" err="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Lcs_crisis_OutSchool</a:t>
            </a:r>
            <a:r>
              <a:rPr lang="en-GB" sz="1200" b="1" i="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 </a:t>
            </a:r>
            <a:r>
              <a:rPr lang="en-GB" sz="1200" i="1">
                <a:solidFill>
                  <a:srgbClr val="007DBC"/>
                </a:solidFill>
                <a:latin typeface="Open Sans" panose="020B0606030504020204" pitchFamily="34" charset="0"/>
                <a:cs typeface="Times New Roman" panose="02020603050405020304" pitchFamily="18" charset="0"/>
              </a:rPr>
              <a:t>Au cours des 30 derniers jours, votre ménage a-t-il dû </a:t>
            </a:r>
            <a:r>
              <a:rPr lang="en-GB" sz="1200" b="1" i="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retirer des enfants de l'école en raison d'</a:t>
            </a:r>
            <a:r>
              <a:rPr lang="en-GB" sz="1200" i="1">
                <a:solidFill>
                  <a:srgbClr val="007DBC"/>
                </a:solidFill>
                <a:latin typeface="Open Sans" panose="020B0606030504020204" pitchFamily="34" charset="0"/>
                <a:cs typeface="Times New Roman" panose="02020603050405020304" pitchFamily="18" charset="0"/>
              </a:rPr>
              <a:t>un manque de nourriture ou d'argent pour l'acheter ?</a:t>
            </a:r>
            <a:endParaRPr lang="en-US" sz="1200" i="1">
              <a:solidFill>
                <a:srgbClr val="007DBC"/>
              </a:solidFill>
              <a:latin typeface="Open Sans" panose="020B0606030504020204" pitchFamily="34" charset="0"/>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id="{A28B6F97-F333-2357-94C6-F69C50FD7A60}"/>
              </a:ext>
            </a:extLst>
          </p:cNvPr>
          <p:cNvGraphicFramePr>
            <a:graphicFrameLocks noGrp="1"/>
          </p:cNvGraphicFramePr>
          <p:nvPr>
            <p:ph idx="1"/>
            <p:extLst>
              <p:ext uri="{D42A27DB-BD31-4B8C-83A1-F6EECF244321}">
                <p14:modId xmlns:p14="http://schemas.microsoft.com/office/powerpoint/2010/main" val="1289866120"/>
              </p:ext>
            </p:extLst>
          </p:nvPr>
        </p:nvGraphicFramePr>
        <p:xfrm>
          <a:off x="1385582" y="2301576"/>
          <a:ext cx="9420835" cy="4030775"/>
        </p:xfrm>
        <a:graphic>
          <a:graphicData uri="http://schemas.openxmlformats.org/drawingml/2006/table">
            <a:tbl>
              <a:tblPr firstRow="1" firstCol="1" bandRow="1"/>
              <a:tblGrid>
                <a:gridCol w="3257599">
                  <a:extLst>
                    <a:ext uri="{9D8B030D-6E8A-4147-A177-3AD203B41FA5}">
                      <a16:colId xmlns:a16="http://schemas.microsoft.com/office/drawing/2014/main" val="1671433761"/>
                    </a:ext>
                  </a:extLst>
                </a:gridCol>
                <a:gridCol w="3081618">
                  <a:extLst>
                    <a:ext uri="{9D8B030D-6E8A-4147-A177-3AD203B41FA5}">
                      <a16:colId xmlns:a16="http://schemas.microsoft.com/office/drawing/2014/main" val="1347580344"/>
                    </a:ext>
                  </a:extLst>
                </a:gridCol>
                <a:gridCol w="3081618">
                  <a:extLst>
                    <a:ext uri="{9D8B030D-6E8A-4147-A177-3AD203B41FA5}">
                      <a16:colId xmlns:a16="http://schemas.microsoft.com/office/drawing/2014/main" val="146315142"/>
                    </a:ext>
                  </a:extLst>
                </a:gridCol>
              </a:tblGrid>
              <a:tr h="345171">
                <a:tc>
                  <a:txBody>
                    <a:bodyPr/>
                    <a:lstStyle/>
                    <a:p>
                      <a:pPr marL="0" marR="0" algn="l">
                        <a:lnSpc>
                          <a:spcPct val="115000"/>
                        </a:lnSpc>
                        <a:spcBef>
                          <a:spcPts val="0"/>
                        </a:spcBef>
                        <a:spcAft>
                          <a:spcPts val="1000"/>
                        </a:spcAft>
                        <a:tabLst>
                          <a:tab pos="3329940" algn="l"/>
                        </a:tabLst>
                      </a:pPr>
                      <a:r>
                        <a:rPr lang="fr-FR" sz="1000" noProof="0">
                          <a:solidFill>
                            <a:srgbClr val="FFFFFF"/>
                          </a:solidFill>
                          <a:effectLst/>
                          <a:latin typeface="Open Sans"/>
                          <a:ea typeface="Times New Roman" panose="02020603050405020304" pitchFamily="18" charset="0"/>
                          <a:cs typeface="Open Sans"/>
                        </a:rPr>
                        <a:t>Raison d'être/Utilisation</a:t>
                      </a:r>
                      <a:endParaRPr lang="fr-FR" sz="1600" noProof="0">
                        <a:effectLst/>
                        <a:latin typeface="Open Sans"/>
                        <a:ea typeface="MS Mincho" panose="02020609040205080304" pitchFamily="49" charset="-128"/>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1000"/>
                        </a:spcAft>
                        <a:tabLst>
                          <a:tab pos="3329940" algn="l"/>
                        </a:tabLst>
                      </a:pPr>
                      <a:r>
                        <a:rPr lang="fr-FR" sz="1000" noProof="0">
                          <a:solidFill>
                            <a:srgbClr val="FFFFFF"/>
                          </a:solidFill>
                          <a:effectLst/>
                          <a:latin typeface="Open Sans"/>
                          <a:ea typeface="Times New Roman" panose="02020603050405020304" pitchFamily="18" charset="0"/>
                          <a:cs typeface="Open Sans"/>
                        </a:rPr>
                        <a:t>Que signifie chaque option de réponse ?</a:t>
                      </a:r>
                      <a:endParaRPr lang="fr-FR" sz="1600" noProof="0">
                        <a:effectLst/>
                        <a:latin typeface="Open Sans"/>
                        <a:ea typeface="MS Mincho" panose="02020609040205080304" pitchFamily="49" charset="-128"/>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1000"/>
                        </a:spcAft>
                        <a:tabLst>
                          <a:tab pos="3329940" algn="l"/>
                        </a:tabLst>
                      </a:pPr>
                      <a:r>
                        <a:rPr lang="fr-FR" sz="1000" noProof="0">
                          <a:solidFill>
                            <a:srgbClr val="FFFFFF"/>
                          </a:solidFill>
                          <a:effectLst/>
                          <a:latin typeface="Open Sans"/>
                          <a:ea typeface="Times New Roman" panose="02020603050405020304" pitchFamily="18" charset="0"/>
                          <a:cs typeface="Open Sans"/>
                        </a:rPr>
                        <a:t>Exemples de vérification</a:t>
                      </a:r>
                      <a:endParaRPr lang="fr-FR" sz="1600" noProof="0">
                        <a:effectLst/>
                        <a:latin typeface="Open Sans"/>
                        <a:ea typeface="MS Mincho" panose="02020609040205080304" pitchFamily="49" charset="-128"/>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E5E"/>
                    </a:solidFill>
                  </a:tcPr>
                </a:tc>
                <a:extLst>
                  <a:ext uri="{0D108BD9-81ED-4DB2-BD59-A6C34878D82A}">
                    <a16:rowId xmlns:a16="http://schemas.microsoft.com/office/drawing/2014/main" val="1187422034"/>
                  </a:ext>
                </a:extLst>
              </a:tr>
              <a:tr h="1152044">
                <a:tc rowSpan="4">
                  <a:txBody>
                    <a:bodyPr/>
                    <a:lstStyle/>
                    <a:p>
                      <a:pPr marL="0" marR="0" algn="l">
                        <a:lnSpc>
                          <a:spcPct val="115000"/>
                        </a:lnSpc>
                        <a:spcBef>
                          <a:spcPts val="0"/>
                        </a:spcBef>
                        <a:spcAft>
                          <a:spcPts val="1000"/>
                        </a:spcAft>
                      </a:pPr>
                      <a:r>
                        <a:rPr lang="fr-FR" sz="900" b="1" noProof="0">
                          <a:solidFill>
                            <a:schemeClr val="accent1">
                              <a:lumMod val="50000"/>
                            </a:schemeClr>
                          </a:solidFill>
                          <a:effectLst/>
                          <a:latin typeface="Open Sans"/>
                          <a:ea typeface="Times New Roman" panose="02020603050405020304" pitchFamily="18" charset="0"/>
                          <a:cs typeface="Open Sans"/>
                        </a:rPr>
                        <a:t>Justification : </a:t>
                      </a:r>
                      <a:r>
                        <a:rPr lang="fr-FR" sz="900" noProof="0">
                          <a:solidFill>
                            <a:schemeClr val="accent1">
                              <a:lumMod val="50000"/>
                            </a:schemeClr>
                          </a:solidFill>
                          <a:effectLst/>
                          <a:latin typeface="Open Sans"/>
                          <a:ea typeface="MS Mincho"/>
                          <a:cs typeface="Open Sans"/>
                        </a:rPr>
                        <a:t>cette mesure diminue le capital humain et est donc considérée comme une stratégie de crise ; le fait de retirer des enfants de l'école aura une influence considérable sur leur productivité future et constitue une violation de leur droit à l'éducation.  </a:t>
                      </a:r>
                      <a:endParaRPr lang="fr-FR" sz="900" noProof="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1000"/>
                        </a:spcAft>
                      </a:pPr>
                      <a:r>
                        <a:rPr lang="fr-FR" sz="900" b="1" noProof="0">
                          <a:solidFill>
                            <a:srgbClr val="002060"/>
                          </a:solidFill>
                          <a:effectLst/>
                          <a:latin typeface="Open Sans"/>
                          <a:ea typeface="Times New Roman" panose="02020603050405020304" pitchFamily="18" charset="0"/>
                          <a:cs typeface="Open Sans"/>
                        </a:rPr>
                        <a:t>Attention et utilisation </a:t>
                      </a:r>
                      <a:r>
                        <a:rPr lang="fr-FR" sz="900" b="1" noProof="0">
                          <a:solidFill>
                            <a:schemeClr val="accent1">
                              <a:lumMod val="50000"/>
                            </a:schemeClr>
                          </a:solidFill>
                          <a:effectLst/>
                          <a:latin typeface="Open Sans"/>
                          <a:ea typeface="Times New Roman" panose="02020603050405020304" pitchFamily="18" charset="0"/>
                          <a:cs typeface="Open Sans"/>
                        </a:rPr>
                        <a:t>: </a:t>
                      </a:r>
                      <a:r>
                        <a:rPr lang="fr-FR" sz="900" noProof="0">
                          <a:solidFill>
                            <a:schemeClr val="accent1">
                              <a:lumMod val="50000"/>
                            </a:schemeClr>
                          </a:solidFill>
                          <a:effectLst/>
                          <a:latin typeface="Open Sans"/>
                          <a:ea typeface="MS Mincho"/>
                          <a:cs typeface="Open Sans"/>
                        </a:rPr>
                        <a:t>Cette stratégie est pertinente pour les ménages dont les enfants sont en âge d'être scolarisés dans le cadre de l'enseignement obligatoire. Si un ménage retire ses enfants de l'école secondaire ou de l'enseignement professionnel supérieur pour contribuer au revenu du ménage, cela a moins d'impact sur leur productivité future et pourrait être moins grave que de priver les enfants d'aller à l'école.</a:t>
                      </a:r>
                    </a:p>
                    <a:p>
                      <a:pPr marL="0" marR="0" lvl="0" algn="l">
                        <a:lnSpc>
                          <a:spcPct val="114999"/>
                        </a:lnSpc>
                        <a:spcBef>
                          <a:spcPts val="0"/>
                        </a:spcBef>
                        <a:spcAft>
                          <a:spcPts val="1000"/>
                        </a:spcAft>
                        <a:buNone/>
                      </a:pPr>
                      <a:r>
                        <a:rPr lang="fr-FR" sz="900" noProof="0">
                          <a:solidFill>
                            <a:schemeClr val="accent1">
                              <a:lumMod val="50000"/>
                            </a:schemeClr>
                          </a:solidFill>
                          <a:effectLst/>
                          <a:latin typeface="Open Sans"/>
                          <a:ea typeface="MS Mincho"/>
                          <a:cs typeface="Open Sans"/>
                        </a:rPr>
                        <a:t>Les enfants d'âge scolaire sont généralement âgés de 6 à 18 ans, mais cette tranche d'âge peut varier légèrement en fonction du contexte. </a:t>
                      </a:r>
                    </a:p>
                    <a:p>
                      <a:pPr marL="0" marR="0" algn="l">
                        <a:lnSpc>
                          <a:spcPct val="115000"/>
                        </a:lnSpc>
                        <a:spcBef>
                          <a:spcPts val="0"/>
                        </a:spcBef>
                        <a:spcAft>
                          <a:spcPts val="1000"/>
                        </a:spcAft>
                      </a:pPr>
                      <a:r>
                        <a:rPr lang="fr-FR" sz="900" b="1" noProof="0">
                          <a:solidFill>
                            <a:schemeClr val="accent1">
                              <a:lumMod val="50000"/>
                            </a:schemeClr>
                          </a:solidFill>
                          <a:effectLst/>
                          <a:latin typeface="Open Sans"/>
                          <a:ea typeface="Times New Roman" panose="02020603050405020304" pitchFamily="18" charset="0"/>
                          <a:cs typeface="Open Sans"/>
                        </a:rPr>
                        <a:t>Sévérité : </a:t>
                      </a:r>
                      <a:r>
                        <a:rPr lang="fr-FR" sz="900" noProof="0">
                          <a:solidFill>
                            <a:schemeClr val="accent1">
                              <a:lumMod val="50000"/>
                            </a:schemeClr>
                          </a:solidFill>
                          <a:effectLst/>
                          <a:latin typeface="Open Sans"/>
                          <a:ea typeface="MS Mincho"/>
                          <a:cs typeface="Open Sans"/>
                        </a:rPr>
                        <a:t>Selon le contexte, cette stratégie pourrait avoir la </a:t>
                      </a:r>
                      <a:r>
                        <a:rPr lang="fr-FR" sz="900" b="0" noProof="0">
                          <a:solidFill>
                            <a:schemeClr val="accent1"/>
                          </a:solidFill>
                          <a:effectLst/>
                          <a:latin typeface="Open Sans"/>
                          <a:ea typeface="Times New Roman" panose="02020603050405020304" pitchFamily="18" charset="0"/>
                          <a:cs typeface="Open Sans"/>
                        </a:rPr>
                        <a:t> sévérité  </a:t>
                      </a:r>
                      <a:r>
                        <a:rPr lang="fr-FR" sz="900" noProof="0">
                          <a:solidFill>
                            <a:schemeClr val="accent1">
                              <a:lumMod val="50000"/>
                            </a:schemeClr>
                          </a:solidFill>
                          <a:effectLst/>
                          <a:latin typeface="Open Sans"/>
                          <a:ea typeface="MS Mincho"/>
                          <a:cs typeface="Open Sans"/>
                        </a:rPr>
                        <a:t>d'une urgence, mais pas nécessairement d'une crise.</a:t>
                      </a:r>
                    </a:p>
                    <a:p>
                      <a:pPr marL="0" marR="0" algn="l">
                        <a:lnSpc>
                          <a:spcPct val="115000"/>
                        </a:lnSpc>
                        <a:spcBef>
                          <a:spcPts val="0"/>
                        </a:spcBef>
                        <a:spcAft>
                          <a:spcPts val="1000"/>
                        </a:spcAft>
                      </a:pPr>
                      <a:endParaRPr lang="fr-FR" sz="1100" noProof="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1000"/>
                        </a:spcAft>
                        <a:tabLst>
                          <a:tab pos="3329940" algn="l"/>
                        </a:tabLst>
                      </a:pPr>
                      <a:r>
                        <a:rPr lang="fr-FR" sz="900" noProof="0">
                          <a:solidFill>
                            <a:schemeClr val="accent1">
                              <a:lumMod val="50000"/>
                            </a:schemeClr>
                          </a:solidFill>
                          <a:effectLst/>
                          <a:latin typeface="Open Sans"/>
                          <a:ea typeface="MS Mincho"/>
                          <a:cs typeface="Open Sans"/>
                        </a:rPr>
                        <a:t>Non, il n'était pas nécessaire de </a:t>
                      </a:r>
                      <a:r>
                        <a:rPr lang="fr-FR" sz="900" b="1" noProof="0">
                          <a:solidFill>
                            <a:schemeClr val="accent1">
                              <a:lumMod val="50000"/>
                            </a:schemeClr>
                          </a:solidFill>
                          <a:effectLst/>
                          <a:latin typeface="Open Sans"/>
                          <a:ea typeface="MS Mincho"/>
                          <a:cs typeface="Open Sans"/>
                        </a:rPr>
                        <a:t>retirer les enfants de l'école </a:t>
                      </a:r>
                      <a:r>
                        <a:rPr lang="fr-FR" sz="900" noProof="0">
                          <a:solidFill>
                            <a:schemeClr val="accent1">
                              <a:lumMod val="50000"/>
                            </a:schemeClr>
                          </a:solidFill>
                          <a:effectLst/>
                          <a:latin typeface="Open Sans"/>
                          <a:ea typeface="MS Mincho"/>
                          <a:cs typeface="Open Sans"/>
                        </a:rPr>
                        <a:t>parce que le ménage n'était pas confronté à une pénurie de nourriture ou d'argent pour l'acheter, ou parce qu'il avait appliqué une autre stratégie de survie.</a:t>
                      </a:r>
                      <a:endParaRPr lang="fr-FR" sz="1200" noProof="0">
                        <a:solidFill>
                          <a:schemeClr val="accent1">
                            <a:lumMod val="50000"/>
                          </a:schemeClr>
                        </a:solidFill>
                        <a:effectLst/>
                        <a:latin typeface="Open Sans"/>
                        <a:ea typeface="MS Mincho"/>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1000"/>
                        </a:spcAft>
                      </a:pPr>
                      <a:r>
                        <a:rPr lang="fr-FR" sz="900" noProof="0">
                          <a:solidFill>
                            <a:srgbClr val="FFFFFF"/>
                          </a:solidFill>
                          <a:effectLst/>
                          <a:highlight>
                            <a:srgbClr val="008B8B"/>
                          </a:highlight>
                          <a:latin typeface="Open Sans"/>
                          <a:ea typeface="MS Mincho"/>
                          <a:cs typeface="Open Sans"/>
                        </a:rPr>
                        <a:t>Il est nécessaire d'approfondir la question pour s'assurer de la sélection de la réponse la plus appropriée.</a:t>
                      </a:r>
                      <a:endParaRPr lang="fr-FR" sz="900" noProof="0">
                        <a:effectLst/>
                        <a:highlight>
                          <a:srgbClr val="008B8B"/>
                        </a:highligh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1000"/>
                        </a:spcAft>
                      </a:pPr>
                      <a:r>
                        <a:rPr lang="fr-FR" sz="900" noProof="0">
                          <a:solidFill>
                            <a:schemeClr val="accent1">
                              <a:lumMod val="50000"/>
                            </a:schemeClr>
                          </a:solidFill>
                          <a:effectLst/>
                          <a:latin typeface="Open Sans"/>
                          <a:ea typeface="MS Mincho"/>
                          <a:cs typeface="Open Sans"/>
                        </a:rPr>
                        <a:t>1) Avez-vous des enfants en âge scolaire ? </a:t>
                      </a:r>
                      <a:endParaRPr lang="fr-FR" sz="900" noProof="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1000"/>
                        </a:spcAft>
                        <a:tabLst>
                          <a:tab pos="3329940" algn="l"/>
                        </a:tabLst>
                      </a:pPr>
                      <a:r>
                        <a:rPr lang="fr-FR" sz="900" noProof="0">
                          <a:solidFill>
                            <a:schemeClr val="accent1">
                              <a:lumMod val="50000"/>
                            </a:schemeClr>
                          </a:solidFill>
                          <a:effectLst/>
                          <a:latin typeface="Open Sans"/>
                          <a:ea typeface="MS Mincho"/>
                          <a:cs typeface="Open Sans"/>
                        </a:rPr>
                        <a:t>2) pourquoi n'avez-vous pas eu besoin d'appliquer cette stratégie ?</a:t>
                      </a: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8FFCB"/>
                      </a:solidFill>
                      <a:prstDash val="dash"/>
                      <a:round/>
                      <a:headEnd type="none" w="med" len="med"/>
                      <a:tailEnd type="none" w="med" len="med"/>
                    </a:lnB>
                  </a:tcPr>
                </a:tc>
                <a:extLst>
                  <a:ext uri="{0D108BD9-81ED-4DB2-BD59-A6C34878D82A}">
                    <a16:rowId xmlns:a16="http://schemas.microsoft.com/office/drawing/2014/main" val="1393085228"/>
                  </a:ext>
                </a:extLst>
              </a:tr>
              <a:tr h="621959">
                <a:tc vMerge="1">
                  <a:txBody>
                    <a:bodyPr/>
                    <a:lstStyle/>
                    <a:p>
                      <a:endParaRPr lang="en-US"/>
                    </a:p>
                  </a:txBody>
                  <a:tcPr/>
                </a:tc>
                <a:tc>
                  <a:txBody>
                    <a:bodyPr/>
                    <a:lstStyle/>
                    <a:p>
                      <a:pPr marL="0" marR="0" algn="l">
                        <a:lnSpc>
                          <a:spcPct val="115000"/>
                        </a:lnSpc>
                        <a:spcBef>
                          <a:spcPts val="0"/>
                        </a:spcBef>
                        <a:spcAft>
                          <a:spcPts val="1000"/>
                        </a:spcAft>
                        <a:tabLst>
                          <a:tab pos="3329940" algn="l"/>
                        </a:tabLst>
                      </a:pPr>
                      <a:r>
                        <a:rPr lang="fr-FR" sz="900" noProof="0">
                          <a:solidFill>
                            <a:schemeClr val="accent1">
                              <a:lumMod val="50000"/>
                            </a:schemeClr>
                          </a:solidFill>
                          <a:effectLst/>
                          <a:latin typeface="Open Sans"/>
                          <a:ea typeface="MS Mincho"/>
                          <a:cs typeface="Open Sans"/>
                        </a:rPr>
                        <a:t>Oui, le ménage a dû </a:t>
                      </a:r>
                      <a:r>
                        <a:rPr lang="fr-FR" sz="900" b="1" noProof="0">
                          <a:solidFill>
                            <a:schemeClr val="accent1">
                              <a:lumMod val="50000"/>
                            </a:schemeClr>
                          </a:solidFill>
                          <a:effectLst/>
                          <a:latin typeface="Open Sans"/>
                          <a:ea typeface="MS Mincho"/>
                          <a:cs typeface="Open Sans"/>
                        </a:rPr>
                        <a:t>retirer des enfants de l'école </a:t>
                      </a:r>
                      <a:r>
                        <a:rPr lang="fr-FR" sz="900" noProof="0">
                          <a:solidFill>
                            <a:schemeClr val="accent1">
                              <a:lumMod val="50000"/>
                            </a:schemeClr>
                          </a:solidFill>
                          <a:effectLst/>
                          <a:latin typeface="Open Sans"/>
                          <a:ea typeface="MS Mincho"/>
                          <a:cs typeface="Open Sans"/>
                        </a:rPr>
                        <a:t>au cours des 30 derniers jours en raison d'un manque de nourriture ou d'argent pour l'acheter.</a:t>
                      </a:r>
                      <a:endParaRPr lang="fr-FR" sz="1200" noProof="0">
                        <a:solidFill>
                          <a:schemeClr val="accent1">
                            <a:lumMod val="50000"/>
                          </a:schemeClr>
                        </a:solidFill>
                        <a:effectLst/>
                        <a:latin typeface="Open Sans"/>
                        <a:ea typeface="MS Mincho"/>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1000"/>
                        </a:spcAft>
                        <a:tabLst>
                          <a:tab pos="3329940" algn="l"/>
                        </a:tabLst>
                      </a:pPr>
                      <a:r>
                        <a:rPr lang="fr-FR" sz="900" noProof="0">
                          <a:solidFill>
                            <a:schemeClr val="accent1">
                              <a:lumMod val="50000"/>
                            </a:schemeClr>
                          </a:solidFill>
                          <a:effectLst/>
                          <a:latin typeface="Open Sans"/>
                          <a:ea typeface="MS Mincho"/>
                          <a:cs typeface="Open Sans"/>
                        </a:rPr>
                        <a:t>Veiller à ce que les enfants soient retirés de l'école par manque de nourriture ou d'argent pour l'acheter.</a:t>
                      </a:r>
                      <a:endParaRPr lang="fr-FR" sz="1200" noProof="0">
                        <a:solidFill>
                          <a:schemeClr val="accent1">
                            <a:lumMod val="50000"/>
                          </a:schemeClr>
                        </a:solidFill>
                        <a:effectLst/>
                        <a:latin typeface="Open Sans"/>
                        <a:ea typeface="MS Mincho"/>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38FFCB"/>
                      </a:solidFill>
                      <a:prstDash val="dash"/>
                      <a:round/>
                      <a:headEnd type="none" w="med" len="med"/>
                      <a:tailEnd type="none" w="med" len="med"/>
                    </a:lnT>
                    <a:lnB w="12700" cap="flat" cmpd="sng" algn="ctr">
                      <a:solidFill>
                        <a:srgbClr val="38FFCB"/>
                      </a:solidFill>
                      <a:prstDash val="dash"/>
                      <a:round/>
                      <a:headEnd type="none" w="med" len="med"/>
                      <a:tailEnd type="none" w="med" len="med"/>
                    </a:lnB>
                  </a:tcPr>
                </a:tc>
                <a:extLst>
                  <a:ext uri="{0D108BD9-81ED-4DB2-BD59-A6C34878D82A}">
                    <a16:rowId xmlns:a16="http://schemas.microsoft.com/office/drawing/2014/main" val="32053685"/>
                  </a:ext>
                </a:extLst>
              </a:tr>
              <a:tr h="621959">
                <a:tc vMerge="1">
                  <a:txBody>
                    <a:bodyPr/>
                    <a:lstStyle/>
                    <a:p>
                      <a:endParaRPr lang="en-US"/>
                    </a:p>
                  </a:txBody>
                  <a:tcPr/>
                </a:tc>
                <a:tc>
                  <a:txBody>
                    <a:bodyPr/>
                    <a:lstStyle/>
                    <a:p>
                      <a:pPr marL="0" marR="0" algn="l">
                        <a:lnSpc>
                          <a:spcPct val="115000"/>
                        </a:lnSpc>
                        <a:spcBef>
                          <a:spcPts val="0"/>
                        </a:spcBef>
                        <a:spcAft>
                          <a:spcPts val="1000"/>
                        </a:spcAft>
                      </a:pPr>
                      <a:r>
                        <a:rPr lang="fr-FR" sz="900" noProof="0">
                          <a:solidFill>
                            <a:schemeClr val="accent1">
                              <a:lumMod val="50000"/>
                            </a:schemeClr>
                          </a:solidFill>
                          <a:effectLst/>
                          <a:latin typeface="Open Sans"/>
                          <a:ea typeface="MS Mincho"/>
                          <a:cs typeface="Open Sans"/>
                        </a:rPr>
                        <a:t>Non, car le ménage a déjà </a:t>
                      </a:r>
                      <a:r>
                        <a:rPr lang="fr-FR" sz="900" b="1" noProof="0">
                          <a:solidFill>
                            <a:schemeClr val="accent1">
                              <a:lumMod val="50000"/>
                            </a:schemeClr>
                          </a:solidFill>
                          <a:effectLst/>
                          <a:latin typeface="Open Sans"/>
                          <a:ea typeface="MS Mincho"/>
                          <a:cs typeface="Open Sans"/>
                        </a:rPr>
                        <a:t>retiré ses enfants de l'école </a:t>
                      </a:r>
                      <a:r>
                        <a:rPr lang="fr-FR" sz="900" noProof="0">
                          <a:solidFill>
                            <a:schemeClr val="accent1">
                              <a:lumMod val="50000"/>
                            </a:schemeClr>
                          </a:solidFill>
                          <a:effectLst/>
                          <a:latin typeface="Open Sans"/>
                          <a:ea typeface="MS Mincho"/>
                          <a:cs typeface="Open Sans"/>
                        </a:rPr>
                        <a:t>au cours des 12 derniers mois.   </a:t>
                      </a:r>
                      <a:endParaRPr lang="fr-FR" sz="1200" noProof="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1000"/>
                        </a:spcAft>
                        <a:tabLst>
                          <a:tab pos="3329940" algn="l"/>
                        </a:tabLst>
                      </a:pPr>
                      <a:r>
                        <a:rPr lang="fr-FR" sz="900" noProof="0">
                          <a:solidFill>
                            <a:schemeClr val="accent1">
                              <a:lumMod val="50000"/>
                            </a:schemeClr>
                          </a:solidFill>
                          <a:effectLst/>
                          <a:latin typeface="Open Sans"/>
                          <a:ea typeface="MS Mincho"/>
                          <a:cs typeface="Open Sans"/>
                        </a:rPr>
                        <a:t>Si le ménage a déjà retiré tous ses enfants d'âge scolaire de l'école par manque d'argent avant les 30 jours et au cours des 12 derniers mois.</a:t>
                      </a:r>
                      <a:endParaRPr lang="fr-FR" sz="1200" noProof="0">
                        <a:solidFill>
                          <a:schemeClr val="accent1">
                            <a:lumMod val="50000"/>
                          </a:schemeClr>
                        </a:solidFill>
                        <a:effectLst/>
                        <a:latin typeface="Open Sans"/>
                        <a:ea typeface="MS Mincho"/>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38FFCB"/>
                      </a:solidFill>
                      <a:prstDash val="dash"/>
                      <a:round/>
                      <a:headEnd type="none" w="med" len="med"/>
                      <a:tailEnd type="none" w="med" len="med"/>
                    </a:lnT>
                    <a:lnB w="12700" cap="flat" cmpd="sng" algn="ctr">
                      <a:solidFill>
                        <a:srgbClr val="38FFCB"/>
                      </a:solidFill>
                      <a:prstDash val="dash"/>
                      <a:round/>
                      <a:headEnd type="none" w="med" len="med"/>
                      <a:tailEnd type="none" w="med" len="med"/>
                    </a:lnB>
                  </a:tcPr>
                </a:tc>
                <a:extLst>
                  <a:ext uri="{0D108BD9-81ED-4DB2-BD59-A6C34878D82A}">
                    <a16:rowId xmlns:a16="http://schemas.microsoft.com/office/drawing/2014/main" val="3305669978"/>
                  </a:ext>
                </a:extLst>
              </a:tr>
              <a:tr h="1243637">
                <a:tc vMerge="1">
                  <a:txBody>
                    <a:bodyPr/>
                    <a:lstStyle/>
                    <a:p>
                      <a:endParaRPr lang="en-US"/>
                    </a:p>
                  </a:txBody>
                  <a:tcPr/>
                </a:tc>
                <a:tc>
                  <a:txBody>
                    <a:bodyPr/>
                    <a:lstStyle/>
                    <a:p>
                      <a:pPr marL="0" marR="0" algn="l">
                        <a:lnSpc>
                          <a:spcPct val="115000"/>
                        </a:lnSpc>
                        <a:spcBef>
                          <a:spcPts val="0"/>
                        </a:spcBef>
                        <a:spcAft>
                          <a:spcPts val="1000"/>
                        </a:spcAft>
                        <a:tabLst>
                          <a:tab pos="3329940" algn="l"/>
                        </a:tabLst>
                      </a:pPr>
                      <a:r>
                        <a:rPr lang="fr-FR" sz="900" noProof="0">
                          <a:solidFill>
                            <a:schemeClr val="accent1">
                              <a:lumMod val="50000"/>
                            </a:schemeClr>
                          </a:solidFill>
                          <a:effectLst/>
                          <a:latin typeface="Open Sans"/>
                          <a:ea typeface="MS Mincho"/>
                          <a:cs typeface="Open Sans"/>
                        </a:rPr>
                        <a:t>Non applicable car le ménage n'a pas d'enfants en âge d'être scolarisés et n'en a pas eu au cours des 12 derniers mois. Il est également possible que le ménage ait des enfants d'âge scolaire qui n'ont jamais été inscrits à l'école ou qui ont quitté l'école depuis plus de 12 mois.</a:t>
                      </a:r>
                      <a:endParaRPr lang="fr-FR" sz="1200" noProof="0">
                        <a:solidFill>
                          <a:schemeClr val="accent1">
                            <a:lumMod val="50000"/>
                          </a:schemeClr>
                        </a:solidFill>
                        <a:effectLst/>
                        <a:latin typeface="Open Sans"/>
                        <a:ea typeface="MS Mincho"/>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0"/>
                        </a:spcAft>
                        <a:tabLst>
                          <a:tab pos="3329940" algn="l"/>
                        </a:tabLst>
                      </a:pPr>
                      <a:r>
                        <a:rPr lang="fr-FR" sz="900" noProof="0">
                          <a:solidFill>
                            <a:schemeClr val="accent1">
                              <a:lumMod val="50000"/>
                            </a:schemeClr>
                          </a:solidFill>
                          <a:effectLst/>
                          <a:latin typeface="Open Sans"/>
                          <a:ea typeface="MS Mincho"/>
                          <a:cs typeface="Open Sans"/>
                        </a:rPr>
                        <a:t> La réponse « non applicable" </a:t>
                      </a:r>
                      <a:r>
                        <a:rPr lang="fr-FR" sz="900" b="1" noProof="0">
                          <a:solidFill>
                            <a:schemeClr val="accent1">
                              <a:lumMod val="50000"/>
                            </a:schemeClr>
                          </a:solidFill>
                          <a:effectLst/>
                          <a:latin typeface="Open Sans"/>
                          <a:ea typeface="MS Mincho"/>
                          <a:cs typeface="Open Sans"/>
                        </a:rPr>
                        <a:t>n'est pertinente que </a:t>
                      </a:r>
                      <a:r>
                        <a:rPr lang="fr-FR" sz="900" noProof="0">
                          <a:solidFill>
                            <a:schemeClr val="accent1">
                              <a:lumMod val="50000"/>
                            </a:schemeClr>
                          </a:solidFill>
                          <a:effectLst/>
                          <a:latin typeface="Open Sans"/>
                          <a:ea typeface="MS Mincho"/>
                          <a:cs typeface="Open Sans"/>
                        </a:rPr>
                        <a:t>si le ménage :</a:t>
                      </a:r>
                    </a:p>
                    <a:p>
                      <a:pPr marL="0" marR="0" algn="l">
                        <a:lnSpc>
                          <a:spcPct val="115000"/>
                        </a:lnSpc>
                        <a:spcBef>
                          <a:spcPts val="0"/>
                        </a:spcBef>
                        <a:spcAft>
                          <a:spcPts val="0"/>
                        </a:spcAft>
                        <a:tabLst>
                          <a:tab pos="3329940" algn="l"/>
                        </a:tabLst>
                      </a:pPr>
                      <a:endParaRPr lang="fr-FR" sz="900" noProof="0">
                        <a:solidFill>
                          <a:schemeClr val="accent1">
                            <a:lumMod val="50000"/>
                          </a:schemeClr>
                        </a:solidFill>
                        <a:effectLst/>
                        <a:latin typeface="Open Sans"/>
                        <a:ea typeface="MS Mincho"/>
                        <a:cs typeface="Open Sans"/>
                      </a:endParaRPr>
                    </a:p>
                    <a:p>
                      <a:pPr marL="0" marR="0" algn="l">
                        <a:lnSpc>
                          <a:spcPct val="115000"/>
                        </a:lnSpc>
                        <a:spcBef>
                          <a:spcPts val="0"/>
                        </a:spcBef>
                        <a:spcAft>
                          <a:spcPts val="0"/>
                        </a:spcAft>
                      </a:pPr>
                      <a:r>
                        <a:rPr lang="fr-FR" sz="900" noProof="0">
                          <a:solidFill>
                            <a:schemeClr val="accent1">
                              <a:lumMod val="50000"/>
                            </a:schemeClr>
                          </a:solidFill>
                          <a:effectLst/>
                          <a:latin typeface="Open Sans"/>
                          <a:ea typeface="MS Mincho"/>
                          <a:cs typeface="Open Sans"/>
                        </a:rPr>
                        <a:t>1) n'a pas d'enfants en âge scolaire, </a:t>
                      </a:r>
                      <a:endParaRPr lang="fr-FR" sz="900" noProof="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0"/>
                        </a:spcAft>
                      </a:pPr>
                      <a:r>
                        <a:rPr lang="fr-FR" sz="900" noProof="0">
                          <a:solidFill>
                            <a:schemeClr val="accent1">
                              <a:lumMod val="50000"/>
                            </a:schemeClr>
                          </a:solidFill>
                          <a:effectLst/>
                          <a:latin typeface="Open Sans"/>
                          <a:ea typeface="MS Mincho"/>
                          <a:cs typeface="Open Sans"/>
                        </a:rPr>
                        <a:t>2) n'ont jamais inscrit leurs enfants à l'école, </a:t>
                      </a:r>
                      <a:endParaRPr lang="fr-FR" sz="900" noProof="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0"/>
                        </a:spcAft>
                        <a:tabLst>
                          <a:tab pos="3329940" algn="l"/>
                        </a:tabLst>
                      </a:pPr>
                      <a:r>
                        <a:rPr lang="fr-FR" sz="900" noProof="0">
                          <a:solidFill>
                            <a:schemeClr val="accent1">
                              <a:lumMod val="50000"/>
                            </a:schemeClr>
                          </a:solidFill>
                          <a:effectLst/>
                          <a:latin typeface="Open Sans"/>
                          <a:ea typeface="MS Mincho"/>
                          <a:cs typeface="Open Sans"/>
                        </a:rPr>
                        <a:t>3) il n'y a pas d'école dans les environs.</a:t>
                      </a:r>
                    </a:p>
                    <a:p>
                      <a:pPr marL="0" marR="0" algn="l">
                        <a:lnSpc>
                          <a:spcPct val="115000"/>
                        </a:lnSpc>
                        <a:spcBef>
                          <a:spcPts val="0"/>
                        </a:spcBef>
                        <a:spcAft>
                          <a:spcPts val="0"/>
                        </a:spcAft>
                        <a:tabLst>
                          <a:tab pos="3329940" algn="l"/>
                        </a:tabLst>
                      </a:pPr>
                      <a:endParaRPr lang="fr-FR" sz="900" noProof="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38FFCB"/>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7029936"/>
                  </a:ext>
                </a:extLst>
              </a:tr>
            </a:tbl>
          </a:graphicData>
        </a:graphic>
      </p:graphicFrame>
      <p:sp>
        <p:nvSpPr>
          <p:cNvPr id="8" name="Title 1">
            <a:extLst>
              <a:ext uri="{FF2B5EF4-FFF2-40B4-BE49-F238E27FC236}">
                <a16:creationId xmlns:a16="http://schemas.microsoft.com/office/drawing/2014/main" id="{76BFBA4B-A6AF-7DCF-133E-7F3FEACCB8F7}"/>
              </a:ext>
            </a:extLst>
          </p:cNvPr>
          <p:cNvSpPr>
            <a:spLocks noGrp="1"/>
          </p:cNvSpPr>
          <p:nvPr>
            <p:ph type="title"/>
          </p:nvPr>
        </p:nvSpPr>
        <p:spPr>
          <a:xfrm>
            <a:off x="824938" y="458414"/>
            <a:ext cx="10542124" cy="1152000"/>
          </a:xfrm>
        </p:spPr>
        <p:txBody>
          <a:bodyPr/>
          <a:lstStyle/>
          <a:p>
            <a:r>
              <a:rPr lang="en-US" sz="3600" b="0" kern="1400" spc="230">
                <a:solidFill>
                  <a:schemeClr val="tx1"/>
                </a:solidFill>
                <a:latin typeface="HALDEN SOLID" pitchFamily="2" charset="0"/>
              </a:rPr>
              <a:t>EXEMPLE DE DESCRIPTION D'UNE STRATÉGIE DE GESTION DE CRISE</a:t>
            </a:r>
          </a:p>
        </p:txBody>
      </p:sp>
      <p:sp>
        <p:nvSpPr>
          <p:cNvPr id="9" name="Rectangle 8">
            <a:extLst>
              <a:ext uri="{FF2B5EF4-FFF2-40B4-BE49-F238E27FC236}">
                <a16:creationId xmlns:a16="http://schemas.microsoft.com/office/drawing/2014/main" id="{E84FE43A-9221-3061-C503-0B4524345370}"/>
              </a:ext>
            </a:extLst>
          </p:cNvPr>
          <p:cNvSpPr/>
          <p:nvPr/>
        </p:nvSpPr>
        <p:spPr>
          <a:xfrm>
            <a:off x="10922463" y="235057"/>
            <a:ext cx="1081609"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F8CCF7D-36C8-AD69-6A2E-FA841D4D6EB4}"/>
              </a:ext>
            </a:extLst>
          </p:cNvPr>
          <p:cNvSpPr txBox="1"/>
          <p:nvPr/>
        </p:nvSpPr>
        <p:spPr>
          <a:xfrm>
            <a:off x="11087717" y="304525"/>
            <a:ext cx="694334" cy="307777"/>
          </a:xfrm>
          <a:prstGeom prst="rect">
            <a:avLst/>
          </a:prstGeom>
          <a:noFill/>
        </p:spPr>
        <p:txBody>
          <a:bodyPr wrap="square" rtlCol="0">
            <a:spAutoFit/>
          </a:bodyPr>
          <a:lstStyle/>
          <a:p>
            <a:pPr algn="ctr"/>
            <a:r>
              <a:rPr lang="en-US" sz="1400" b="1">
                <a:solidFill>
                  <a:schemeClr val="accent6">
                    <a:lumMod val="75000"/>
                  </a:schemeClr>
                </a:solidFill>
              </a:rPr>
              <a:t>Crise</a:t>
            </a:r>
            <a:endParaRPr lang="en-US" b="1">
              <a:solidFill>
                <a:schemeClr val="accent6">
                  <a:lumMod val="75000"/>
                </a:schemeClr>
              </a:solidFill>
            </a:endParaRPr>
          </a:p>
        </p:txBody>
      </p:sp>
      <p:sp>
        <p:nvSpPr>
          <p:cNvPr id="4" name="Rectangle 3">
            <a:extLst>
              <a:ext uri="{FF2B5EF4-FFF2-40B4-BE49-F238E27FC236}">
                <a16:creationId xmlns:a16="http://schemas.microsoft.com/office/drawing/2014/main" id="{9BB90A70-C63C-1202-B5BE-95E1BB3C8CAA}"/>
              </a:ext>
            </a:extLst>
          </p:cNvPr>
          <p:cNvSpPr/>
          <p:nvPr/>
        </p:nvSpPr>
        <p:spPr>
          <a:xfrm>
            <a:off x="4611757" y="4919870"/>
            <a:ext cx="6310706" cy="140538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A5FA55E-D4FF-DFFC-99C5-77711CE9FDD8}"/>
              </a:ext>
            </a:extLst>
          </p:cNvPr>
          <p:cNvSpPr/>
          <p:nvPr/>
        </p:nvSpPr>
        <p:spPr>
          <a:xfrm>
            <a:off x="7717690" y="2656557"/>
            <a:ext cx="3169630" cy="1229643"/>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930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F4B508C-53C7-574B-4DBB-F91508BEAFD6}"/>
              </a:ext>
            </a:extLst>
          </p:cNvPr>
          <p:cNvSpPr txBox="1"/>
          <p:nvPr/>
        </p:nvSpPr>
        <p:spPr>
          <a:xfrm>
            <a:off x="736453" y="1642978"/>
            <a:ext cx="11133969" cy="716093"/>
          </a:xfrm>
          <a:prstGeom prst="rect">
            <a:avLst/>
          </a:prstGeom>
          <a:noFill/>
        </p:spPr>
        <p:txBody>
          <a:bodyPr wrap="square" rtlCol="0">
            <a:spAutoFit/>
          </a:bodyPr>
          <a:lstStyle/>
          <a:p>
            <a:pPr marL="0" marR="0">
              <a:lnSpc>
                <a:spcPct val="115000"/>
              </a:lnSpc>
              <a:spcBef>
                <a:spcPts val="200"/>
              </a:spcBef>
              <a:spcAft>
                <a:spcPts val="0"/>
              </a:spcAft>
            </a:pPr>
            <a:r>
              <a:rPr lang="en-US" sz="1200" b="1" i="1" dirty="0">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(Nom de variable : </a:t>
            </a:r>
            <a:r>
              <a:rPr lang="en-US" sz="1200" b="1" i="1" dirty="0" err="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Lcs_em_IllegalAct</a:t>
            </a:r>
            <a:r>
              <a:rPr lang="en-US" sz="1200" b="1" i="1" dirty="0">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 </a:t>
            </a:r>
            <a:r>
              <a:rPr lang="en-GB" sz="1200" dirty="0">
                <a:solidFill>
                  <a:srgbClr val="007DBC"/>
                </a:solidFill>
                <a:effectLst/>
                <a:latin typeface="Open Sans" panose="020B0606030504020204" pitchFamily="34" charset="0"/>
                <a:ea typeface="Times New Roman" panose="02020603050405020304" pitchFamily="18" charset="0"/>
              </a:rPr>
              <a:t>Au </a:t>
            </a:r>
            <a:r>
              <a:rPr lang="en-GB" sz="1200" dirty="0" err="1">
                <a:solidFill>
                  <a:srgbClr val="007DBC"/>
                </a:solidFill>
                <a:effectLst/>
                <a:latin typeface="Open Sans" panose="020B0606030504020204" pitchFamily="34" charset="0"/>
                <a:ea typeface="Times New Roman" panose="02020603050405020304" pitchFamily="18" charset="0"/>
              </a:rPr>
              <a:t>cours</a:t>
            </a:r>
            <a:r>
              <a:rPr lang="en-GB" sz="1200" dirty="0">
                <a:solidFill>
                  <a:srgbClr val="007DBC"/>
                </a:solidFill>
                <a:effectLst/>
                <a:latin typeface="Open Sans" panose="020B0606030504020204" pitchFamily="34" charset="0"/>
                <a:ea typeface="Times New Roman" panose="02020603050405020304" pitchFamily="18" charset="0"/>
              </a:rPr>
              <a:t> des 30 </a:t>
            </a:r>
            <a:r>
              <a:rPr lang="en-GB" sz="1200" dirty="0" err="1">
                <a:solidFill>
                  <a:srgbClr val="007DBC"/>
                </a:solidFill>
                <a:effectLst/>
                <a:latin typeface="Open Sans" panose="020B0606030504020204" pitchFamily="34" charset="0"/>
                <a:ea typeface="Times New Roman" panose="02020603050405020304" pitchFamily="18" charset="0"/>
              </a:rPr>
              <a:t>derniers</a:t>
            </a:r>
            <a:r>
              <a:rPr lang="en-GB" sz="1200" dirty="0">
                <a:solidFill>
                  <a:srgbClr val="007DBC"/>
                </a:solidFill>
                <a:effectLst/>
                <a:latin typeface="Open Sans" panose="020B0606030504020204" pitchFamily="34" charset="0"/>
                <a:ea typeface="Times New Roman" panose="02020603050405020304" pitchFamily="18" charset="0"/>
              </a:rPr>
              <a:t> </a:t>
            </a:r>
            <a:r>
              <a:rPr lang="en-GB" sz="1200" dirty="0" err="1">
                <a:solidFill>
                  <a:srgbClr val="007DBC"/>
                </a:solidFill>
                <a:effectLst/>
                <a:latin typeface="Open Sans" panose="020B0606030504020204" pitchFamily="34" charset="0"/>
                <a:ea typeface="Times New Roman" panose="02020603050405020304" pitchFamily="18" charset="0"/>
              </a:rPr>
              <a:t>jours</a:t>
            </a:r>
            <a:r>
              <a:rPr lang="en-GB" sz="1200" dirty="0">
                <a:solidFill>
                  <a:srgbClr val="007DBC"/>
                </a:solidFill>
                <a:effectLst/>
                <a:latin typeface="Open Sans" panose="020B0606030504020204" pitchFamily="34" charset="0"/>
                <a:ea typeface="Times New Roman" panose="02020603050405020304" pitchFamily="18" charset="0"/>
              </a:rPr>
              <a:t>, un </a:t>
            </a:r>
            <a:r>
              <a:rPr lang="en-GB" sz="1200" dirty="0" err="1">
                <a:solidFill>
                  <a:srgbClr val="007DBC"/>
                </a:solidFill>
                <a:effectLst/>
                <a:latin typeface="Open Sans" panose="020B0606030504020204" pitchFamily="34" charset="0"/>
                <a:ea typeface="Times New Roman" panose="02020603050405020304" pitchFamily="18" charset="0"/>
              </a:rPr>
              <a:t>membre</a:t>
            </a:r>
            <a:r>
              <a:rPr lang="en-GB" sz="1200" dirty="0">
                <a:solidFill>
                  <a:srgbClr val="007DBC"/>
                </a:solidFill>
                <a:effectLst/>
                <a:latin typeface="Open Sans" panose="020B0606030504020204" pitchFamily="34" charset="0"/>
                <a:ea typeface="Times New Roman" panose="02020603050405020304" pitchFamily="18" charset="0"/>
              </a:rPr>
              <a:t> de </a:t>
            </a:r>
            <a:r>
              <a:rPr lang="en-GB" sz="1200" dirty="0" err="1">
                <a:solidFill>
                  <a:srgbClr val="007DBC"/>
                </a:solidFill>
                <a:effectLst/>
                <a:latin typeface="Open Sans" panose="020B0606030504020204" pitchFamily="34" charset="0"/>
                <a:ea typeface="Times New Roman" panose="02020603050405020304" pitchFamily="18" charset="0"/>
              </a:rPr>
              <a:t>votre</a:t>
            </a:r>
            <a:r>
              <a:rPr lang="en-GB" sz="1200" dirty="0">
                <a:solidFill>
                  <a:srgbClr val="007DBC"/>
                </a:solidFill>
                <a:effectLst/>
                <a:latin typeface="Open Sans" panose="020B0606030504020204" pitchFamily="34" charset="0"/>
                <a:ea typeface="Times New Roman" panose="02020603050405020304" pitchFamily="18" charset="0"/>
              </a:rPr>
              <a:t> ménage </a:t>
            </a:r>
            <a:r>
              <a:rPr lang="en-GB" sz="1200" dirty="0">
                <a:solidFill>
                  <a:srgbClr val="007DBC"/>
                </a:solidFill>
                <a:latin typeface="Open Sans" panose="020B0606030504020204" pitchFamily="34" charset="0"/>
              </a:rPr>
              <a:t>a-t-il </a:t>
            </a:r>
            <a:r>
              <a:rPr lang="en-GB" sz="1200" dirty="0" err="1">
                <a:solidFill>
                  <a:srgbClr val="007DBC"/>
                </a:solidFill>
                <a:latin typeface="Open Sans" panose="020B0606030504020204" pitchFamily="34" charset="0"/>
              </a:rPr>
              <a:t>été</a:t>
            </a:r>
            <a:r>
              <a:rPr lang="en-GB" sz="1200" dirty="0">
                <a:solidFill>
                  <a:srgbClr val="007DBC"/>
                </a:solidFill>
                <a:latin typeface="Open Sans" panose="020B0606030504020204" pitchFamily="34" charset="0"/>
              </a:rPr>
              <a:t> </a:t>
            </a:r>
            <a:r>
              <a:rPr lang="en-GB" sz="1200" dirty="0" err="1">
                <a:solidFill>
                  <a:srgbClr val="007DBC"/>
                </a:solidFill>
                <a:latin typeface="Open Sans" panose="020B0606030504020204" pitchFamily="34" charset="0"/>
              </a:rPr>
              <a:t>contraint</a:t>
            </a:r>
            <a:r>
              <a:rPr lang="en-GB" sz="1200" dirty="0">
                <a:solidFill>
                  <a:srgbClr val="007DBC"/>
                </a:solidFill>
                <a:latin typeface="Open Sans" panose="020B0606030504020204" pitchFamily="34" charset="0"/>
              </a:rPr>
              <a:t> </a:t>
            </a:r>
            <a:r>
              <a:rPr lang="fr-FR" sz="1200" b="1" dirty="0">
                <a:solidFill>
                  <a:srgbClr val="007DBC"/>
                </a:solidFill>
                <a:latin typeface="Open Sans" panose="020B0606030504020204" pitchFamily="34" charset="0"/>
              </a:rPr>
              <a:t>d'exercer un travail ou une activité rémunératrice socialement dégradant, à haut risque, exploitants ou mettant sa vie en danger (par exemple, la contrebande, le vol, l'adhésion à des groupes armés, la prostitution) </a:t>
            </a:r>
            <a:r>
              <a:rPr lang="en-GB" sz="1200" dirty="0">
                <a:solidFill>
                  <a:srgbClr val="007DBC"/>
                </a:solidFill>
                <a:latin typeface="Open Sans" panose="020B0606030504020204" pitchFamily="34" charset="0"/>
              </a:rPr>
              <a:t> </a:t>
            </a:r>
            <a:r>
              <a:rPr lang="en-GB" sz="1200" dirty="0" err="1">
                <a:solidFill>
                  <a:srgbClr val="007DBC"/>
                </a:solidFill>
                <a:latin typeface="Open Sans" panose="020B0606030504020204" pitchFamily="34" charset="0"/>
              </a:rPr>
              <a:t>en</a:t>
            </a:r>
            <a:r>
              <a:rPr lang="en-GB" sz="1200" dirty="0">
                <a:solidFill>
                  <a:srgbClr val="007DBC"/>
                </a:solidFill>
                <a:latin typeface="Open Sans" panose="020B0606030504020204" pitchFamily="34" charset="0"/>
              </a:rPr>
              <a:t> raison d'un manque de </a:t>
            </a:r>
            <a:r>
              <a:rPr lang="en-GB" sz="1200" dirty="0" err="1">
                <a:solidFill>
                  <a:srgbClr val="007DBC"/>
                </a:solidFill>
                <a:latin typeface="Open Sans" panose="020B0606030504020204" pitchFamily="34" charset="0"/>
              </a:rPr>
              <a:t>nourriture</a:t>
            </a:r>
            <a:r>
              <a:rPr lang="en-GB" sz="1200" dirty="0">
                <a:solidFill>
                  <a:srgbClr val="007DBC"/>
                </a:solidFill>
                <a:latin typeface="Open Sans" panose="020B0606030504020204" pitchFamily="34" charset="0"/>
              </a:rPr>
              <a:t> </a:t>
            </a:r>
            <a:r>
              <a:rPr lang="en-GB" sz="1200" dirty="0" err="1">
                <a:solidFill>
                  <a:srgbClr val="007DBC"/>
                </a:solidFill>
                <a:latin typeface="Open Sans" panose="020B0606030504020204" pitchFamily="34" charset="0"/>
              </a:rPr>
              <a:t>ou</a:t>
            </a:r>
            <a:r>
              <a:rPr lang="en-GB" sz="1200" dirty="0">
                <a:solidFill>
                  <a:srgbClr val="007DBC"/>
                </a:solidFill>
                <a:latin typeface="Open Sans" panose="020B0606030504020204" pitchFamily="34" charset="0"/>
              </a:rPr>
              <a:t> </a:t>
            </a:r>
            <a:r>
              <a:rPr lang="en-GB" sz="1200" dirty="0" err="1">
                <a:solidFill>
                  <a:srgbClr val="007DBC"/>
                </a:solidFill>
                <a:latin typeface="Open Sans" panose="020B0606030504020204" pitchFamily="34" charset="0"/>
              </a:rPr>
              <a:t>d'argent</a:t>
            </a:r>
            <a:r>
              <a:rPr lang="en-GB" sz="1200" dirty="0">
                <a:solidFill>
                  <a:srgbClr val="007DBC"/>
                </a:solidFill>
                <a:latin typeface="Open Sans" panose="020B0606030504020204" pitchFamily="34" charset="0"/>
              </a:rPr>
              <a:t> pour </a:t>
            </a:r>
            <a:r>
              <a:rPr lang="en-GB" sz="1200" dirty="0" err="1">
                <a:solidFill>
                  <a:srgbClr val="007DBC"/>
                </a:solidFill>
                <a:latin typeface="Open Sans" panose="020B0606030504020204" pitchFamily="34" charset="0"/>
              </a:rPr>
              <a:t>l'acheter</a:t>
            </a:r>
            <a:r>
              <a:rPr lang="en-GB" sz="1200" dirty="0">
                <a:solidFill>
                  <a:srgbClr val="007DBC"/>
                </a:solidFill>
                <a:latin typeface="Open Sans" panose="020B0606030504020204" pitchFamily="34" charset="0"/>
              </a:rPr>
              <a:t> ?</a:t>
            </a:r>
            <a:endParaRPr lang="en-US" sz="1200" dirty="0">
              <a:solidFill>
                <a:srgbClr val="007DBC"/>
              </a:solidFill>
              <a:latin typeface="Open Sans" panose="020B0606030504020204" pitchFamily="34" charset="0"/>
            </a:endParaRPr>
          </a:p>
        </p:txBody>
      </p:sp>
      <p:sp>
        <p:nvSpPr>
          <p:cNvPr id="8" name="Rectangle 7">
            <a:extLst>
              <a:ext uri="{FF2B5EF4-FFF2-40B4-BE49-F238E27FC236}">
                <a16:creationId xmlns:a16="http://schemas.microsoft.com/office/drawing/2014/main" id="{75A29D5F-C3EC-2DCF-4429-E3D071F66844}"/>
              </a:ext>
            </a:extLst>
          </p:cNvPr>
          <p:cNvSpPr/>
          <p:nvPr/>
        </p:nvSpPr>
        <p:spPr>
          <a:xfrm>
            <a:off x="285226" y="5553512"/>
            <a:ext cx="1761688" cy="1098958"/>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16C8B20B-1AF2-85F2-4C71-88F681C7D20B}"/>
              </a:ext>
            </a:extLst>
          </p:cNvPr>
          <p:cNvGraphicFramePr>
            <a:graphicFrameLocks noGrp="1"/>
          </p:cNvGraphicFramePr>
          <p:nvPr>
            <p:ph idx="1"/>
            <p:extLst>
              <p:ext uri="{D42A27DB-BD31-4B8C-83A1-F6EECF244321}">
                <p14:modId xmlns:p14="http://schemas.microsoft.com/office/powerpoint/2010/main" val="2003295597"/>
              </p:ext>
            </p:extLst>
          </p:nvPr>
        </p:nvGraphicFramePr>
        <p:xfrm>
          <a:off x="357808" y="2383289"/>
          <a:ext cx="11834190" cy="4392337"/>
        </p:xfrm>
        <a:graphic>
          <a:graphicData uri="http://schemas.openxmlformats.org/drawingml/2006/table">
            <a:tbl>
              <a:tblPr firstRow="1" firstCol="1" bandRow="1"/>
              <a:tblGrid>
                <a:gridCol w="3021496">
                  <a:extLst>
                    <a:ext uri="{9D8B030D-6E8A-4147-A177-3AD203B41FA5}">
                      <a16:colId xmlns:a16="http://schemas.microsoft.com/office/drawing/2014/main" val="1682427366"/>
                    </a:ext>
                  </a:extLst>
                </a:gridCol>
                <a:gridCol w="3737113">
                  <a:extLst>
                    <a:ext uri="{9D8B030D-6E8A-4147-A177-3AD203B41FA5}">
                      <a16:colId xmlns:a16="http://schemas.microsoft.com/office/drawing/2014/main" val="3952807623"/>
                    </a:ext>
                  </a:extLst>
                </a:gridCol>
                <a:gridCol w="5075581">
                  <a:extLst>
                    <a:ext uri="{9D8B030D-6E8A-4147-A177-3AD203B41FA5}">
                      <a16:colId xmlns:a16="http://schemas.microsoft.com/office/drawing/2014/main" val="3047264843"/>
                    </a:ext>
                  </a:extLst>
                </a:gridCol>
              </a:tblGrid>
              <a:tr h="204129">
                <a:tc>
                  <a:txBody>
                    <a:bodyPr/>
                    <a:lstStyle/>
                    <a:p>
                      <a:pPr marL="0" marR="0" algn="l">
                        <a:lnSpc>
                          <a:spcPct val="115000"/>
                        </a:lnSpc>
                        <a:spcBef>
                          <a:spcPts val="0"/>
                        </a:spcBef>
                        <a:spcAft>
                          <a:spcPts val="1000"/>
                        </a:spcAft>
                        <a:tabLst>
                          <a:tab pos="3329940" algn="l"/>
                        </a:tabLst>
                      </a:pPr>
                      <a:r>
                        <a:rPr lang="fr-FR" sz="1000">
                          <a:solidFill>
                            <a:srgbClr val="FFFFFF"/>
                          </a:solidFill>
                          <a:effectLst/>
                          <a:latin typeface="Open Sans"/>
                          <a:ea typeface="Times New Roman" panose="02020603050405020304" pitchFamily="18" charset="0"/>
                          <a:cs typeface="Open Sans"/>
                        </a:rPr>
                        <a:t>Raison d'être/Utilisation</a:t>
                      </a:r>
                      <a:endParaRPr lang="fr-FR" sz="1000">
                        <a:effectLst/>
                        <a:latin typeface="Open Sans"/>
                        <a:ea typeface="MS Mincho" panose="02020609040205080304" pitchFamily="49" charset="-128"/>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1000"/>
                        </a:spcAft>
                        <a:tabLst>
                          <a:tab pos="3329940" algn="l"/>
                        </a:tabLst>
                      </a:pPr>
                      <a:r>
                        <a:rPr lang="fr-FR" sz="1000">
                          <a:solidFill>
                            <a:srgbClr val="FFFFFF"/>
                          </a:solidFill>
                          <a:effectLst/>
                          <a:latin typeface="Open Sans"/>
                          <a:ea typeface="Times New Roman" panose="02020603050405020304" pitchFamily="18" charset="0"/>
                          <a:cs typeface="Open Sans"/>
                        </a:rPr>
                        <a:t>Que signifie chaque option de réponse ?</a:t>
                      </a:r>
                      <a:endParaRPr lang="fr-FR" sz="1000">
                        <a:effectLst/>
                        <a:latin typeface="Open Sans"/>
                        <a:ea typeface="MS Mincho" panose="02020609040205080304" pitchFamily="49" charset="-128"/>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1000"/>
                        </a:spcAft>
                        <a:tabLst>
                          <a:tab pos="3329940" algn="l"/>
                        </a:tabLst>
                      </a:pPr>
                      <a:r>
                        <a:rPr lang="fr-FR" sz="1000">
                          <a:solidFill>
                            <a:srgbClr val="FFFFFF"/>
                          </a:solidFill>
                          <a:effectLst/>
                          <a:latin typeface="Open Sans"/>
                          <a:ea typeface="Times New Roman" panose="02020603050405020304" pitchFamily="18" charset="0"/>
                          <a:cs typeface="Open Sans"/>
                        </a:rPr>
                        <a:t>Exemples de vérification</a:t>
                      </a:r>
                      <a:endParaRPr lang="fr-FR" sz="1000">
                        <a:effectLst/>
                        <a:latin typeface="Open Sans"/>
                        <a:ea typeface="MS Mincho" panose="02020609040205080304" pitchFamily="49" charset="-128"/>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E5E"/>
                    </a:solidFill>
                  </a:tcPr>
                </a:tc>
                <a:extLst>
                  <a:ext uri="{0D108BD9-81ED-4DB2-BD59-A6C34878D82A}">
                    <a16:rowId xmlns:a16="http://schemas.microsoft.com/office/drawing/2014/main" val="4228485066"/>
                  </a:ext>
                </a:extLst>
              </a:tr>
              <a:tr h="1274110">
                <a:tc rowSpan="4">
                  <a:txBody>
                    <a:bodyPr/>
                    <a:lstStyle/>
                    <a:p>
                      <a:pPr marL="0" marR="0" algn="l">
                        <a:lnSpc>
                          <a:spcPct val="115000"/>
                        </a:lnSpc>
                        <a:spcBef>
                          <a:spcPts val="0"/>
                        </a:spcBef>
                        <a:spcAft>
                          <a:spcPts val="1000"/>
                        </a:spcAft>
                      </a:pPr>
                      <a:r>
                        <a:rPr lang="fr-FR" sz="900" b="1" dirty="0">
                          <a:solidFill>
                            <a:schemeClr val="accent1">
                              <a:lumMod val="50000"/>
                            </a:schemeClr>
                          </a:solidFill>
                          <a:effectLst/>
                          <a:latin typeface="Open Sans"/>
                          <a:ea typeface="MS Mincho"/>
                          <a:cs typeface="Open Sans"/>
                        </a:rPr>
                        <a:t>Justification : </a:t>
                      </a:r>
                      <a:r>
                        <a:rPr lang="fr-FR" sz="900" kern="1200" dirty="0">
                          <a:solidFill>
                            <a:schemeClr val="accent1">
                              <a:lumMod val="50000"/>
                            </a:schemeClr>
                          </a:solidFill>
                          <a:effectLst/>
                          <a:latin typeface="Open Sans"/>
                          <a:ea typeface="MS Mincho"/>
                          <a:cs typeface="Open Sans"/>
                        </a:rPr>
                        <a:t>cette stratégie d'adaptation se réfère à des activités génératrices de revenus à haut risque ou socialement dégradantes - entraînant ainsi une perte de dignité humaine et posant des risques de protection pour les membres du ménage concernés.</a:t>
                      </a:r>
                    </a:p>
                    <a:p>
                      <a:pPr marL="0" marR="0" algn="l">
                        <a:lnSpc>
                          <a:spcPct val="115000"/>
                        </a:lnSpc>
                        <a:spcBef>
                          <a:spcPts val="0"/>
                        </a:spcBef>
                        <a:spcAft>
                          <a:spcPts val="1000"/>
                        </a:spcAft>
                      </a:pPr>
                      <a:r>
                        <a:rPr lang="fr-FR" sz="900" b="1" dirty="0">
                          <a:solidFill>
                            <a:srgbClr val="002060"/>
                          </a:solidFill>
                          <a:effectLst/>
                          <a:latin typeface="Open Sans"/>
                          <a:ea typeface="Times New Roman" panose="02020603050405020304" pitchFamily="18" charset="0"/>
                          <a:cs typeface="Open Sans"/>
                        </a:rPr>
                        <a:t>Attention et l'utilisation : </a:t>
                      </a:r>
                      <a:r>
                        <a:rPr lang="fr-FR" sz="900" dirty="0">
                          <a:solidFill>
                            <a:schemeClr val="accent1">
                              <a:lumMod val="50000"/>
                            </a:schemeClr>
                          </a:solidFill>
                          <a:effectLst/>
                          <a:latin typeface="Open Sans"/>
                          <a:ea typeface="MS Mincho"/>
                          <a:cs typeface="Open Sans"/>
                        </a:rPr>
                        <a:t>Nécessité de mettre l'accent sur les raisons qui poussent à s'engager dans des activités illégales : souvent, elles peuvent être financièrement gratifiantes (par exemple, la contrebande, la vente de drogues) et les gens le font pour cette raison, et non parce qu'ils sont désespérés ou qu'ils ont besoin de nourriture. </a:t>
                      </a:r>
                      <a:endParaRPr lang="fr-FR" sz="900" dirty="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1000"/>
                        </a:spcAft>
                        <a:tabLst>
                          <a:tab pos="3329940" algn="l"/>
                        </a:tabLst>
                      </a:pPr>
                      <a:r>
                        <a:rPr lang="fr-FR" sz="900" dirty="0">
                          <a:solidFill>
                            <a:schemeClr val="accent1">
                              <a:lumMod val="50000"/>
                            </a:schemeClr>
                          </a:solidFill>
                          <a:effectLst/>
                          <a:latin typeface="Open Sans"/>
                          <a:ea typeface="MS Mincho"/>
                          <a:cs typeface="Open Sans"/>
                        </a:rPr>
                        <a:t>Certaines activités sont illégales au regard de la loi, mais il s'agit d'activités normales, comme la production de charbon de bois, qui est souvent illégale mais considérée comme une activité plutôt normale, ou les réfugiés qui ne sont pas autorisés par la loi à travailler en dehors des camps, mais qui sont considérés comme une activité normale. Ces activités ne peuvent donc pas être qualifiées de stratégie d'urgence.</a:t>
                      </a:r>
                    </a:p>
                    <a:p>
                      <a:pPr marL="0" marR="0" algn="l">
                        <a:lnSpc>
                          <a:spcPct val="115000"/>
                        </a:lnSpc>
                        <a:spcBef>
                          <a:spcPts val="0"/>
                        </a:spcBef>
                        <a:spcAft>
                          <a:spcPts val="1000"/>
                        </a:spcAft>
                      </a:pPr>
                      <a:r>
                        <a:rPr lang="fr-FR" sz="900" b="1" dirty="0">
                          <a:solidFill>
                            <a:schemeClr val="accent1">
                              <a:lumMod val="50000"/>
                            </a:schemeClr>
                          </a:solidFill>
                          <a:effectLst/>
                          <a:latin typeface="Open Sans"/>
                          <a:ea typeface="MS Mincho"/>
                          <a:cs typeface="Open Sans"/>
                        </a:rPr>
                        <a:t>Sévérité : </a:t>
                      </a:r>
                      <a:r>
                        <a:rPr lang="fr-FR" sz="900" dirty="0">
                          <a:solidFill>
                            <a:schemeClr val="accent1">
                              <a:lumMod val="50000"/>
                            </a:schemeClr>
                          </a:solidFill>
                          <a:effectLst/>
                          <a:latin typeface="Open Sans"/>
                          <a:ea typeface="MS Mincho"/>
                          <a:cs typeface="Open Sans"/>
                        </a:rPr>
                        <a:t>La </a:t>
                      </a:r>
                      <a:r>
                        <a:rPr lang="fr-FR" sz="900" b="0" dirty="0">
                          <a:solidFill>
                            <a:schemeClr val="accent1"/>
                          </a:solidFill>
                          <a:effectLst/>
                          <a:latin typeface="Open Sans"/>
                          <a:ea typeface="Times New Roman" panose="02020603050405020304" pitchFamily="18" charset="0"/>
                          <a:cs typeface="Open Sans"/>
                        </a:rPr>
                        <a:t>sévérité </a:t>
                      </a:r>
                      <a:r>
                        <a:rPr lang="fr-FR" sz="900" dirty="0">
                          <a:solidFill>
                            <a:schemeClr val="accent1">
                              <a:lumMod val="50000"/>
                            </a:schemeClr>
                          </a:solidFill>
                          <a:effectLst/>
                          <a:latin typeface="Open Sans"/>
                          <a:ea typeface="MS Mincho"/>
                          <a:cs typeface="Open Sans"/>
                        </a:rPr>
                        <a:t>de cette stratégie est presque toujours une urgence. </a:t>
                      </a:r>
                      <a:endParaRPr lang="fr-FR" sz="900" dirty="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1000"/>
                        </a:spcAft>
                      </a:pPr>
                      <a:r>
                        <a:rPr lang="fr-FR" sz="900">
                          <a:solidFill>
                            <a:schemeClr val="accent1">
                              <a:lumMod val="50000"/>
                            </a:schemeClr>
                          </a:solidFill>
                          <a:effectLst/>
                          <a:latin typeface="Open Sans"/>
                          <a:ea typeface="MS Mincho"/>
                          <a:cs typeface="Open Sans"/>
                        </a:rPr>
                        <a:t>Non, il n'était pas nécessaire de </a:t>
                      </a:r>
                      <a:r>
                        <a:rPr lang="fr-FR" sz="900" b="1">
                          <a:solidFill>
                            <a:schemeClr val="accent1">
                              <a:lumMod val="50000"/>
                            </a:schemeClr>
                          </a:solidFill>
                          <a:effectLst/>
                          <a:latin typeface="Open Sans"/>
                          <a:ea typeface="MS Mincho"/>
                          <a:cs typeface="Open Sans"/>
                        </a:rPr>
                        <a:t>s'engager dans des emplois ou des activités génératrices de revenus socialement dégradants, à haut risque, exploitants ou mettant la vie en danger </a:t>
                      </a:r>
                      <a:r>
                        <a:rPr lang="fr-FR" sz="900">
                          <a:solidFill>
                            <a:schemeClr val="accent1">
                              <a:lumMod val="50000"/>
                            </a:schemeClr>
                          </a:solidFill>
                          <a:effectLst/>
                          <a:latin typeface="Open Sans"/>
                          <a:ea typeface="MS Mincho"/>
                          <a:cs typeface="Open Sans"/>
                        </a:rPr>
                        <a:t>parce que le ménage n'était pas confronté à des pénuries de nourriture ou d'argent pour l'acheter ou avait appliqué une autre stratégie de survie.</a:t>
                      </a:r>
                      <a:endParaRPr lang="fr-FR" sz="1200">
                        <a:solidFill>
                          <a:schemeClr val="accent1">
                            <a:lumMod val="50000"/>
                          </a:schemeClr>
                        </a:solidFill>
                        <a:effectLst/>
                        <a:latin typeface="Open Sans"/>
                        <a:ea typeface="MS Mincho"/>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1000"/>
                        </a:spcAft>
                      </a:pPr>
                      <a:r>
                        <a:rPr lang="fr-FR" sz="900">
                          <a:solidFill>
                            <a:srgbClr val="FFFFFF"/>
                          </a:solidFill>
                          <a:effectLst/>
                          <a:highlight>
                            <a:srgbClr val="008B8B"/>
                          </a:highlight>
                          <a:latin typeface="Open Sans"/>
                          <a:ea typeface="MS Mincho"/>
                          <a:cs typeface="Open Sans"/>
                        </a:rPr>
                        <a:t>Il est nécessaire d'approfondir la question pour s'assurer de la sélection de la réponse la plus appropriée.</a:t>
                      </a:r>
                    </a:p>
                    <a:p>
                      <a:pPr marL="0" marR="0" lvl="0" indent="0" algn="l" defTabSz="914400" rtl="0" eaLnBrk="1" fontAlgn="auto" latinLnBrk="0" hangingPunct="1">
                        <a:lnSpc>
                          <a:spcPct val="115000"/>
                        </a:lnSpc>
                        <a:spcBef>
                          <a:spcPts val="0"/>
                        </a:spcBef>
                        <a:spcAft>
                          <a:spcPts val="1000"/>
                        </a:spcAft>
                        <a:buClrTx/>
                        <a:buSzTx/>
                        <a:buFontTx/>
                        <a:buNone/>
                        <a:tabLst/>
                        <a:defRPr/>
                      </a:pPr>
                      <a:r>
                        <a:rPr lang="fr-FR" sz="900" kern="600">
                          <a:effectLst/>
                          <a:latin typeface="Open Sans" panose="020B0606030504020204" pitchFamily="34" charset="0"/>
                          <a:ea typeface="MS Mincho" panose="02020609040205080304" pitchFamily="49" charset="-128"/>
                          <a:cs typeface="Open Sans" panose="020B0606030504020204" pitchFamily="34" charset="0"/>
                        </a:rPr>
                        <a:t>L’exploration doit porter sur des activités socialement dégradantes, risquées ou d’exploitation couramment utilisées. Par exemple, si la contrebande est une activité courante pour les ménages vulnérables, l’enquête devrait se concentrer sur cette activité. Différents termes peuvent être utilisés pour décrire ces activités afin d’adoucir le langage. Par exemple, la contrebande peut être reformulée comme le fait de traverser la frontière avec des marchandises non enregistrées. Autre exemple : l’adhésion à des groupes armés pourrait être reformulée comme la participation à des groupes visant à protéger leurs familles/communautés.</a:t>
                      </a:r>
                      <a:endParaRPr lang="en-US" sz="1050">
                        <a:effectLst/>
                        <a:latin typeface="Open Sans" panose="020B0606030504020204"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8FFCB"/>
                      </a:solidFill>
                      <a:prstDash val="dash"/>
                      <a:round/>
                      <a:headEnd type="none" w="med" len="med"/>
                      <a:tailEnd type="none" w="med" len="med"/>
                    </a:lnB>
                  </a:tcPr>
                </a:tc>
                <a:extLst>
                  <a:ext uri="{0D108BD9-81ED-4DB2-BD59-A6C34878D82A}">
                    <a16:rowId xmlns:a16="http://schemas.microsoft.com/office/drawing/2014/main" val="2429466379"/>
                  </a:ext>
                </a:extLst>
              </a:tr>
              <a:tr h="585557">
                <a:tc vMerge="1">
                  <a:txBody>
                    <a:bodyPr/>
                    <a:lstStyle/>
                    <a:p>
                      <a:endParaRPr lang="en-US"/>
                    </a:p>
                  </a:txBody>
                  <a:tcPr/>
                </a:tc>
                <a:tc>
                  <a:txBody>
                    <a:bodyPr/>
                    <a:lstStyle/>
                    <a:p>
                      <a:pPr marL="0" marR="0" algn="l">
                        <a:lnSpc>
                          <a:spcPct val="115000"/>
                        </a:lnSpc>
                        <a:spcBef>
                          <a:spcPts val="0"/>
                        </a:spcBef>
                        <a:spcAft>
                          <a:spcPts val="1000"/>
                        </a:spcAft>
                      </a:pPr>
                      <a:r>
                        <a:rPr lang="fr-FR" sz="900">
                          <a:solidFill>
                            <a:schemeClr val="accent1">
                              <a:lumMod val="50000"/>
                            </a:schemeClr>
                          </a:solidFill>
                          <a:effectLst/>
                          <a:latin typeface="Open Sans"/>
                          <a:ea typeface="MS Mincho"/>
                          <a:cs typeface="Open Sans"/>
                        </a:rPr>
                        <a:t>Oui, le ménage a dû s</a:t>
                      </a:r>
                      <a:r>
                        <a:rPr lang="fr-FR" sz="900" b="1">
                          <a:solidFill>
                            <a:schemeClr val="accent1">
                              <a:lumMod val="50000"/>
                            </a:schemeClr>
                          </a:solidFill>
                          <a:effectLst/>
                          <a:latin typeface="Open Sans"/>
                          <a:ea typeface="MS Mincho"/>
                          <a:cs typeface="Open Sans"/>
                        </a:rPr>
                        <a:t>'engager dans des emplois ou des activités génératrices de revenus socialement dégradants, à haut risque, exploitants ou mettant la vie en danger au </a:t>
                      </a:r>
                      <a:r>
                        <a:rPr lang="fr-FR" sz="900">
                          <a:solidFill>
                            <a:schemeClr val="accent1">
                              <a:lumMod val="50000"/>
                            </a:schemeClr>
                          </a:solidFill>
                          <a:effectLst/>
                          <a:latin typeface="Open Sans"/>
                          <a:ea typeface="MS Mincho"/>
                          <a:cs typeface="Open Sans"/>
                        </a:rPr>
                        <a:t>cours des 30 derniers jours en raison d'un manque de nourriture ou d'argent pour l'acheter.</a:t>
                      </a: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1000"/>
                        </a:spcAft>
                      </a:pPr>
                      <a:r>
                        <a:rPr lang="fr-FR" sz="900">
                          <a:solidFill>
                            <a:schemeClr val="accent1">
                              <a:lumMod val="50000"/>
                            </a:schemeClr>
                          </a:solidFill>
                          <a:effectLst/>
                          <a:latin typeface="Open Sans"/>
                          <a:ea typeface="MS Mincho"/>
                          <a:cs typeface="Open Sans"/>
                        </a:rPr>
                        <a:t>S'assurer que cette stratégie a été appliquée en raison d'un manque de nourriture ou d'un manque d'argent pour l'acheter. </a:t>
                      </a:r>
                      <a:endParaRPr lang="fr-FR" sz="9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38FFCB"/>
                      </a:solidFill>
                      <a:prstDash val="dash"/>
                      <a:round/>
                      <a:headEnd type="none" w="med" len="med"/>
                      <a:tailEnd type="none" w="med" len="med"/>
                    </a:lnT>
                    <a:lnB w="12700" cap="flat" cmpd="sng" algn="ctr">
                      <a:solidFill>
                        <a:srgbClr val="38FFCB"/>
                      </a:solidFill>
                      <a:prstDash val="dash"/>
                      <a:round/>
                      <a:headEnd type="none" w="med" len="med"/>
                      <a:tailEnd type="none" w="med" len="med"/>
                    </a:lnB>
                  </a:tcPr>
                </a:tc>
                <a:extLst>
                  <a:ext uri="{0D108BD9-81ED-4DB2-BD59-A6C34878D82A}">
                    <a16:rowId xmlns:a16="http://schemas.microsoft.com/office/drawing/2014/main" val="1249198575"/>
                  </a:ext>
                </a:extLst>
              </a:tr>
              <a:tr h="738319">
                <a:tc vMerge="1">
                  <a:txBody>
                    <a:bodyPr/>
                    <a:lstStyle/>
                    <a:p>
                      <a:endParaRPr lang="en-US"/>
                    </a:p>
                  </a:txBody>
                  <a:tcPr/>
                </a:tc>
                <a:tc>
                  <a:txBody>
                    <a:bodyPr/>
                    <a:lstStyle/>
                    <a:p>
                      <a:pPr marL="0" marR="0" algn="l">
                        <a:lnSpc>
                          <a:spcPct val="115000"/>
                        </a:lnSpc>
                        <a:spcBef>
                          <a:spcPts val="0"/>
                        </a:spcBef>
                        <a:spcAft>
                          <a:spcPts val="1000"/>
                        </a:spcAft>
                      </a:pPr>
                      <a:r>
                        <a:rPr lang="fr-FR" sz="900">
                          <a:solidFill>
                            <a:schemeClr val="accent1">
                              <a:lumMod val="50000"/>
                            </a:schemeClr>
                          </a:solidFill>
                          <a:effectLst/>
                          <a:latin typeface="Open Sans"/>
                          <a:ea typeface="MS Mincho"/>
                          <a:cs typeface="Open Sans"/>
                        </a:rPr>
                        <a:t>Non, parce que le ménage s</a:t>
                      </a:r>
                      <a:r>
                        <a:rPr lang="fr-FR" sz="900" b="1">
                          <a:solidFill>
                            <a:schemeClr val="accent1">
                              <a:lumMod val="50000"/>
                            </a:schemeClr>
                          </a:solidFill>
                          <a:effectLst/>
                          <a:latin typeface="Open Sans"/>
                          <a:ea typeface="MS Mincho"/>
                          <a:cs typeface="Open Sans"/>
                        </a:rPr>
                        <a:t>'est </a:t>
                      </a:r>
                      <a:r>
                        <a:rPr lang="fr-FR" sz="900">
                          <a:solidFill>
                            <a:schemeClr val="accent1">
                              <a:lumMod val="50000"/>
                            </a:schemeClr>
                          </a:solidFill>
                          <a:effectLst/>
                          <a:latin typeface="Open Sans"/>
                          <a:ea typeface="MS Mincho"/>
                          <a:cs typeface="Open Sans"/>
                        </a:rPr>
                        <a:t>déjà </a:t>
                      </a:r>
                      <a:r>
                        <a:rPr lang="fr-FR" sz="900" b="1">
                          <a:solidFill>
                            <a:schemeClr val="accent1">
                              <a:lumMod val="50000"/>
                            </a:schemeClr>
                          </a:solidFill>
                          <a:effectLst/>
                          <a:latin typeface="Open Sans"/>
                          <a:ea typeface="MS Mincho"/>
                          <a:cs typeface="Open Sans"/>
                        </a:rPr>
                        <a:t>engagé dans des emplois ou des activités génératrices de revenus socialement dégradants, à haut risque, exploitants </a:t>
                      </a:r>
                      <a:r>
                        <a:rPr lang="fr-FR" sz="900" b="1" i="0" u="none" strike="noStrike" noProof="0">
                          <a:solidFill>
                            <a:schemeClr val="accent1">
                              <a:lumMod val="50000"/>
                            </a:schemeClr>
                          </a:solidFill>
                          <a:effectLst/>
                          <a:latin typeface="Open Sans"/>
                        </a:rPr>
                        <a:t>ou mettant la vie en danger au </a:t>
                      </a:r>
                      <a:r>
                        <a:rPr lang="fr-FR" sz="900">
                          <a:solidFill>
                            <a:schemeClr val="accent1">
                              <a:lumMod val="50000"/>
                            </a:schemeClr>
                          </a:solidFill>
                          <a:effectLst/>
                          <a:latin typeface="Open Sans"/>
                          <a:ea typeface="MS Mincho"/>
                          <a:cs typeface="Open Sans"/>
                        </a:rPr>
                        <a:t>cours des 12 derniers mois et que la poursuite de ces activités aurait des conséquences en termes de protection (par exemple, contrebande, déportation, etc.).   </a:t>
                      </a:r>
                      <a:endParaRPr lang="fr-FR" sz="9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1000"/>
                        </a:spcAft>
                        <a:tabLst>
                          <a:tab pos="3329940" algn="l"/>
                        </a:tabLst>
                      </a:pPr>
                      <a:endParaRPr lang="fr-FR" sz="900">
                        <a:solidFill>
                          <a:schemeClr val="accent1">
                            <a:lumMod val="50000"/>
                          </a:schemeClr>
                        </a:solidFill>
                        <a:effectLst/>
                        <a:latin typeface="Open Sans"/>
                        <a:ea typeface="MS Mincho"/>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38FFCB"/>
                      </a:solidFill>
                      <a:prstDash val="dash"/>
                      <a:round/>
                      <a:headEnd type="none" w="med" len="med"/>
                      <a:tailEnd type="none" w="med" len="med"/>
                    </a:lnT>
                    <a:lnB w="12700" cap="flat" cmpd="sng" algn="ctr">
                      <a:solidFill>
                        <a:srgbClr val="38FFCB"/>
                      </a:solidFill>
                      <a:prstDash val="dash"/>
                      <a:round/>
                      <a:headEnd type="none" w="med" len="med"/>
                      <a:tailEnd type="none" w="med" len="med"/>
                    </a:lnB>
                  </a:tcPr>
                </a:tc>
                <a:extLst>
                  <a:ext uri="{0D108BD9-81ED-4DB2-BD59-A6C34878D82A}">
                    <a16:rowId xmlns:a16="http://schemas.microsoft.com/office/drawing/2014/main" val="820124598"/>
                  </a:ext>
                </a:extLst>
              </a:tr>
              <a:tr h="738319">
                <a:tc vMerge="1">
                  <a:txBody>
                    <a:bodyPr/>
                    <a:lstStyle/>
                    <a:p>
                      <a:endParaRPr lang="en-US"/>
                    </a:p>
                  </a:txBody>
                  <a:tcPr/>
                </a:tc>
                <a:tc>
                  <a:txBody>
                    <a:bodyPr/>
                    <a:lstStyle/>
                    <a:p>
                      <a:pPr marL="0" marR="0" algn="l">
                        <a:lnSpc>
                          <a:spcPct val="115000"/>
                        </a:lnSpc>
                        <a:spcBef>
                          <a:spcPts val="0"/>
                        </a:spcBef>
                        <a:spcAft>
                          <a:spcPts val="1000"/>
                        </a:spcAft>
                        <a:tabLst>
                          <a:tab pos="3329940" algn="l"/>
                        </a:tabLst>
                      </a:pPr>
                      <a:endParaRPr lang="fr-FR" sz="900">
                        <a:solidFill>
                          <a:schemeClr val="accent1">
                            <a:lumMod val="50000"/>
                          </a:schemeClr>
                        </a:solidFill>
                        <a:effectLst/>
                        <a:latin typeface="Open Sans"/>
                        <a:ea typeface="MS Mincho"/>
                        <a:cs typeface="Open Sans"/>
                      </a:endParaRP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1000"/>
                        </a:spcAft>
                      </a:pPr>
                      <a:r>
                        <a:rPr lang="fr-FR" sz="900" dirty="0">
                          <a:solidFill>
                            <a:schemeClr val="accent1">
                              <a:lumMod val="50000"/>
                            </a:schemeClr>
                          </a:solidFill>
                          <a:effectLst/>
                          <a:latin typeface="Open Sans"/>
                          <a:ea typeface="MS Mincho"/>
                          <a:cs typeface="Open Sans"/>
                        </a:rPr>
                        <a:t>La réponse « non applicable" n'est pas une option pour cette question, car techniquement, elle pourrait s'appliquer à tous les ménages si le ménage est vraiment dans le besoin.  Bien que les ménages puissent craindre de répondre à ces questions, il est nécessaire de les interroger pour comprendre s'ils ont atteint un niveau d'urgence et s'ils ont eu recours à ce type de stratégies.</a:t>
                      </a:r>
                    </a:p>
                  </a:txBody>
                  <a:tcPr marL="68580" marR="68580"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38FFCB"/>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7028922"/>
                  </a:ext>
                </a:extLst>
              </a:tr>
            </a:tbl>
          </a:graphicData>
        </a:graphic>
      </p:graphicFrame>
      <p:sp>
        <p:nvSpPr>
          <p:cNvPr id="9" name="Title 1">
            <a:extLst>
              <a:ext uri="{FF2B5EF4-FFF2-40B4-BE49-F238E27FC236}">
                <a16:creationId xmlns:a16="http://schemas.microsoft.com/office/drawing/2014/main" id="{9481CADD-DF46-5029-FC9B-FC1D2A59E914}"/>
              </a:ext>
            </a:extLst>
          </p:cNvPr>
          <p:cNvSpPr>
            <a:spLocks noGrp="1"/>
          </p:cNvSpPr>
          <p:nvPr>
            <p:ph type="title"/>
          </p:nvPr>
        </p:nvSpPr>
        <p:spPr>
          <a:xfrm>
            <a:off x="824938" y="458414"/>
            <a:ext cx="10542124" cy="1152000"/>
          </a:xfrm>
        </p:spPr>
        <p:txBody>
          <a:bodyPr/>
          <a:lstStyle/>
          <a:p>
            <a:r>
              <a:rPr lang="en-US" sz="3600" b="0" kern="1400" spc="230">
                <a:solidFill>
                  <a:schemeClr val="tx1"/>
                </a:solidFill>
                <a:latin typeface="HALDEN SOLID" pitchFamily="2" charset="0"/>
              </a:rPr>
              <a:t>EXEMPLE DE DESCRIPTION D'UNE STRATÉGIE D'ADAPTATION D'URGENCE</a:t>
            </a:r>
          </a:p>
        </p:txBody>
      </p:sp>
      <p:sp>
        <p:nvSpPr>
          <p:cNvPr id="10" name="Rectangle 9">
            <a:extLst>
              <a:ext uri="{FF2B5EF4-FFF2-40B4-BE49-F238E27FC236}">
                <a16:creationId xmlns:a16="http://schemas.microsoft.com/office/drawing/2014/main" id="{CB7AA0B8-6693-374D-0CE7-FB52B452DCBC}"/>
              </a:ext>
            </a:extLst>
          </p:cNvPr>
          <p:cNvSpPr/>
          <p:nvPr/>
        </p:nvSpPr>
        <p:spPr>
          <a:xfrm>
            <a:off x="10888907" y="165668"/>
            <a:ext cx="1081609"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5373285-331B-B856-48C7-71A840F5FCBD}"/>
              </a:ext>
            </a:extLst>
          </p:cNvPr>
          <p:cNvSpPr txBox="1"/>
          <p:nvPr/>
        </p:nvSpPr>
        <p:spPr>
          <a:xfrm>
            <a:off x="10851155" y="235136"/>
            <a:ext cx="1157111" cy="307777"/>
          </a:xfrm>
          <a:prstGeom prst="rect">
            <a:avLst/>
          </a:prstGeom>
          <a:noFill/>
        </p:spPr>
        <p:txBody>
          <a:bodyPr wrap="square" rtlCol="0">
            <a:spAutoFit/>
          </a:bodyPr>
          <a:lstStyle/>
          <a:p>
            <a:pPr algn="ctr"/>
            <a:r>
              <a:rPr lang="en-US" sz="1400" b="1">
                <a:solidFill>
                  <a:srgbClr val="C00000"/>
                </a:solidFill>
              </a:rPr>
              <a:t>Urgence</a:t>
            </a:r>
            <a:endParaRPr lang="en-US" b="1">
              <a:solidFill>
                <a:srgbClr val="C00000"/>
              </a:solidFill>
            </a:endParaRPr>
          </a:p>
        </p:txBody>
      </p:sp>
      <p:sp>
        <p:nvSpPr>
          <p:cNvPr id="2" name="Rectangle 1">
            <a:extLst>
              <a:ext uri="{FF2B5EF4-FFF2-40B4-BE49-F238E27FC236}">
                <a16:creationId xmlns:a16="http://schemas.microsoft.com/office/drawing/2014/main" id="{75D68F57-FCBF-5985-BED4-80DA1A3BDE9D}"/>
              </a:ext>
            </a:extLst>
          </p:cNvPr>
          <p:cNvSpPr/>
          <p:nvPr/>
        </p:nvSpPr>
        <p:spPr>
          <a:xfrm>
            <a:off x="7026964" y="5933661"/>
            <a:ext cx="5165035" cy="93611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86F844-B29F-EB3E-C678-8DD62220F164}"/>
              </a:ext>
            </a:extLst>
          </p:cNvPr>
          <p:cNvSpPr/>
          <p:nvPr/>
        </p:nvSpPr>
        <p:spPr>
          <a:xfrm>
            <a:off x="7026964" y="2554358"/>
            <a:ext cx="5165034" cy="179898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Conception du module</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158036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2882-FA6B-40D4-B72A-285E1CC5F710}"/>
              </a:ext>
            </a:extLst>
          </p:cNvPr>
          <p:cNvSpPr>
            <a:spLocks noGrp="1"/>
          </p:cNvSpPr>
          <p:nvPr>
            <p:ph type="title"/>
          </p:nvPr>
        </p:nvSpPr>
        <p:spPr>
          <a:xfrm>
            <a:off x="846311" y="580980"/>
            <a:ext cx="10542124" cy="1152000"/>
          </a:xfrm>
        </p:spPr>
        <p:txBody>
          <a:bodyPr/>
          <a:lstStyle/>
          <a:p>
            <a:r>
              <a:rPr lang="en-US" sz="3600" b="0" kern="1400" spc="230">
                <a:solidFill>
                  <a:schemeClr val="tx1"/>
                </a:solidFill>
                <a:latin typeface="HALDEN SOLID" pitchFamily="2" charset="0"/>
              </a:rPr>
              <a:t>LCS-FS : Conception du module </a:t>
            </a:r>
          </a:p>
        </p:txBody>
      </p:sp>
      <p:sp>
        <p:nvSpPr>
          <p:cNvPr id="3" name="Content Placeholder 2">
            <a:extLst>
              <a:ext uri="{FF2B5EF4-FFF2-40B4-BE49-F238E27FC236}">
                <a16:creationId xmlns:a16="http://schemas.microsoft.com/office/drawing/2014/main" id="{A58ED615-C330-45A0-8266-3D07719A059B}"/>
              </a:ext>
            </a:extLst>
          </p:cNvPr>
          <p:cNvSpPr>
            <a:spLocks noGrp="1"/>
          </p:cNvSpPr>
          <p:nvPr>
            <p:ph idx="1"/>
          </p:nvPr>
        </p:nvSpPr>
        <p:spPr>
          <a:xfrm>
            <a:off x="846311" y="1816870"/>
            <a:ext cx="10542124" cy="4100053"/>
          </a:xfrm>
        </p:spPr>
        <p:txBody>
          <a:bodyPr vert="horz" lIns="91440" tIns="45720" rIns="91440" bIns="45720" rtlCol="0" anchor="t">
            <a:noAutofit/>
          </a:bodyPr>
          <a:lstStyle/>
          <a:p>
            <a:pPr>
              <a:buFont typeface="Wingdings" panose="05000000000000000000" pitchFamily="2" charset="2"/>
              <a:buChar char="v"/>
            </a:pPr>
            <a:r>
              <a:rPr lang="fr-FR" spc="60">
                <a:latin typeface="Open Sans"/>
                <a:ea typeface="Open Sans"/>
                <a:cs typeface="Open Sans"/>
              </a:rPr>
              <a:t>Lorsque vous concevez votre questionnaire, y compris le module LCS-FS, veuillez vous référer au Survey Designer (concepteur d’</a:t>
            </a:r>
            <a:r>
              <a:rPr lang="fr-FR" spc="60" dirty="0" err="1">
                <a:latin typeface="Open Sans"/>
                <a:ea typeface="Open Sans"/>
                <a:cs typeface="Open Sans"/>
              </a:rPr>
              <a:t>enquete</a:t>
            </a:r>
            <a:r>
              <a:rPr lang="fr-FR" spc="60" dirty="0">
                <a:latin typeface="Open Sans"/>
                <a:ea typeface="Open Sans"/>
                <a:cs typeface="Open Sans"/>
              </a:rPr>
              <a:t> en ligne) qui propose les modules standard du PAM en formats </a:t>
            </a:r>
            <a:r>
              <a:rPr lang="fr-FR" spc="60" dirty="0" err="1">
                <a:latin typeface="Open Sans"/>
                <a:ea typeface="Open Sans"/>
                <a:cs typeface="Open Sans"/>
              </a:rPr>
              <a:t>XLSform</a:t>
            </a:r>
            <a:r>
              <a:rPr lang="fr-FR" spc="60" dirty="0">
                <a:latin typeface="Open Sans"/>
                <a:ea typeface="Open Sans"/>
                <a:cs typeface="Open Sans"/>
              </a:rPr>
              <a:t> et Word.</a:t>
            </a:r>
          </a:p>
          <a:p>
            <a:pPr>
              <a:buFont typeface="Wingdings" panose="05000000000000000000" pitchFamily="2" charset="2"/>
              <a:buChar char="v"/>
            </a:pPr>
            <a:endParaRPr lang="fr-FR" sz="1400" spc="60" dirty="0">
              <a:solidFill>
                <a:srgbClr val="FFC000"/>
              </a:solidFill>
            </a:endParaRPr>
          </a:p>
          <a:p>
            <a:pPr>
              <a:buFont typeface="Wingdings" panose="05000000000000000000" pitchFamily="2" charset="2"/>
              <a:buChar char="v"/>
            </a:pPr>
            <a:r>
              <a:rPr lang="fr-FR" spc="60" dirty="0">
                <a:latin typeface="Open Sans"/>
                <a:ea typeface="Open Sans"/>
                <a:cs typeface="Open Sans"/>
              </a:rPr>
              <a:t>D'autres stratégies d'adaptation aux moyens de subsistance peuvent être incluses, mais le module de base doit reprendre les questions principales et les stratégies standard. </a:t>
            </a:r>
          </a:p>
          <a:p>
            <a:pPr>
              <a:buFont typeface="Wingdings" panose="05000000000000000000" pitchFamily="2" charset="2"/>
              <a:buChar char="v"/>
            </a:pPr>
            <a:endParaRPr lang="fr-FR" sz="1600" spc="60" dirty="0">
              <a:solidFill>
                <a:srgbClr val="FFC000"/>
              </a:solidFill>
            </a:endParaRPr>
          </a:p>
          <a:p>
            <a:pPr>
              <a:buFont typeface="Wingdings" panose="05000000000000000000" pitchFamily="2" charset="2"/>
              <a:buChar char="v"/>
            </a:pPr>
            <a:r>
              <a:rPr lang="fr-FR" spc="60" dirty="0">
                <a:latin typeface="Open Sans"/>
                <a:ea typeface="Open Sans"/>
                <a:cs typeface="Open Sans"/>
              </a:rPr>
              <a:t>Si vous utilisez des outils de collecte de données et des plates-formes qui ne sont pas compatibles avec les formulaires XLS, vous devez reproduire correctement le module standard, y compris les modèles de saut et les contraintes de validation.</a:t>
            </a:r>
          </a:p>
        </p:txBody>
      </p:sp>
    </p:spTree>
    <p:extLst>
      <p:ext uri="{BB962C8B-B14F-4D97-AF65-F5344CB8AC3E}">
        <p14:creationId xmlns:p14="http://schemas.microsoft.com/office/powerpoint/2010/main" val="4254616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8E44A5-322C-D853-EC27-E9523926DAFE}"/>
              </a:ext>
            </a:extLst>
          </p:cNvPr>
          <p:cNvPicPr>
            <a:picLocks noChangeAspect="1"/>
          </p:cNvPicPr>
          <p:nvPr/>
        </p:nvPicPr>
        <p:blipFill>
          <a:blip r:embed="rId3"/>
          <a:srcRect/>
          <a:stretch/>
        </p:blipFill>
        <p:spPr>
          <a:xfrm>
            <a:off x="717181" y="1378973"/>
            <a:ext cx="5591363" cy="3724540"/>
          </a:xfrm>
          <a:prstGeom prst="rect">
            <a:avLst/>
          </a:prstGeom>
        </p:spPr>
      </p:pic>
      <p:sp>
        <p:nvSpPr>
          <p:cNvPr id="2" name="TextBox 1">
            <a:extLst>
              <a:ext uri="{FF2B5EF4-FFF2-40B4-BE49-F238E27FC236}">
                <a16:creationId xmlns:a16="http://schemas.microsoft.com/office/drawing/2014/main" id="{7129780E-FD5B-4550-664F-D7732B645BED}"/>
              </a:ext>
            </a:extLst>
          </p:cNvPr>
          <p:cNvSpPr txBox="1"/>
          <p:nvPr/>
        </p:nvSpPr>
        <p:spPr>
          <a:xfrm>
            <a:off x="7570380" y="716415"/>
            <a:ext cx="3157871" cy="338554"/>
          </a:xfrm>
          <a:prstGeom prst="rect">
            <a:avLst/>
          </a:prstGeom>
          <a:noFill/>
        </p:spPr>
        <p:txBody>
          <a:bodyPr wrap="square">
            <a:spAutoFit/>
          </a:bodyPr>
          <a:lstStyle/>
          <a:p>
            <a:pPr algn="ctr"/>
            <a:r>
              <a:rPr lang="en-G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LCS-FS (Survey Designer)</a:t>
            </a:r>
            <a:endParaRPr lang="en-G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Arrow Connector 6">
            <a:extLst>
              <a:ext uri="{FF2B5EF4-FFF2-40B4-BE49-F238E27FC236}">
                <a16:creationId xmlns:a16="http://schemas.microsoft.com/office/drawing/2014/main" id="{D727484C-1861-252D-3ABD-BCA2C42DF8C9}"/>
              </a:ext>
            </a:extLst>
          </p:cNvPr>
          <p:cNvCxnSpPr>
            <a:cxnSpLocks/>
          </p:cNvCxnSpPr>
          <p:nvPr/>
        </p:nvCxnSpPr>
        <p:spPr>
          <a:xfrm flipH="1">
            <a:off x="2746239" y="4038600"/>
            <a:ext cx="617447" cy="225727"/>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937F1B9F-0538-C9B2-251A-5D9FB35B269C}"/>
              </a:ext>
            </a:extLst>
          </p:cNvPr>
          <p:cNvCxnSpPr>
            <a:cxnSpLocks/>
          </p:cNvCxnSpPr>
          <p:nvPr/>
        </p:nvCxnSpPr>
        <p:spPr>
          <a:xfrm flipH="1">
            <a:off x="2998271" y="4264327"/>
            <a:ext cx="528700" cy="187757"/>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1026" name="Picture 2">
            <a:extLst>
              <a:ext uri="{FF2B5EF4-FFF2-40B4-BE49-F238E27FC236}">
                <a16:creationId xmlns:a16="http://schemas.microsoft.com/office/drawing/2014/main" id="{592A4182-0180-B8F4-00CA-7BA2038AE6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4004" y="3663146"/>
            <a:ext cx="3219450" cy="27908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
            <a:extLst>
              <a:ext uri="{FF2B5EF4-FFF2-40B4-BE49-F238E27FC236}">
                <a16:creationId xmlns:a16="http://schemas.microsoft.com/office/drawing/2014/main" id="{4E974B43-60F3-4439-B78F-587C4FF0BCA3}"/>
              </a:ext>
            </a:extLst>
          </p:cNvPr>
          <p:cNvSpPr txBox="1"/>
          <p:nvPr/>
        </p:nvSpPr>
        <p:spPr>
          <a:xfrm>
            <a:off x="6964329" y="1378973"/>
            <a:ext cx="4951030" cy="1815882"/>
          </a:xfrm>
          <a:prstGeom prst="rect">
            <a:avLst/>
          </a:prstGeom>
          <a:noFill/>
          <a:ln w="57150">
            <a:solidFill>
              <a:schemeClr val="bg1">
                <a:lumMod val="50000"/>
              </a:schemeClr>
            </a:solidFill>
          </a:ln>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spc="60">
                <a:latin typeface="Open Sans"/>
                <a:ea typeface="Open Sans"/>
                <a:cs typeface="Open Sans"/>
              </a:rPr>
              <a:t>Two steps: </a:t>
            </a:r>
            <a:endParaRPr lang="en-US" sz="1400" b="1" spc="60">
              <a:latin typeface="Open Sans" charset="0"/>
              <a:ea typeface="Open Sans" charset="0"/>
              <a:cs typeface="Open Sans" charset="0"/>
            </a:endParaRPr>
          </a:p>
          <a:p>
            <a:r>
              <a:rPr lang="en-US" sz="1400" spc="60">
                <a:latin typeface="Open Sans"/>
                <a:ea typeface="Open Sans"/>
                <a:cs typeface="Open Sans"/>
              </a:rPr>
              <a:t>1) Select the right LCS module </a:t>
            </a:r>
            <a:endParaRPr lang="en-US" sz="1400" spc="60">
              <a:latin typeface="Open Sans" charset="0"/>
              <a:ea typeface="Open Sans" charset="0"/>
              <a:cs typeface="Open Sans" charset="0"/>
            </a:endParaRPr>
          </a:p>
          <a:p>
            <a:r>
              <a:rPr lang="en-US" sz="1400" spc="60">
                <a:latin typeface="Open Sans"/>
                <a:ea typeface="Open Sans"/>
                <a:cs typeface="Open Sans"/>
              </a:rPr>
              <a:t>2) Choose the appropriate and relevant strategies for your context in each severity level</a:t>
            </a:r>
          </a:p>
          <a:p>
            <a:endParaRPr lang="en-US" sz="1400" spc="60">
              <a:latin typeface="Open Sans" charset="0"/>
              <a:ea typeface="Open Sans" charset="0"/>
              <a:cs typeface="Open Sans" charset="0"/>
            </a:endParaRPr>
          </a:p>
          <a:p>
            <a:r>
              <a:rPr lang="en-US" sz="1400" b="1" spc="60">
                <a:latin typeface="Open Sans"/>
                <a:ea typeface="Open Sans"/>
                <a:cs typeface="Open Sans"/>
              </a:rPr>
              <a:t>Important</a:t>
            </a:r>
            <a:r>
              <a:rPr lang="en-US" sz="1400" spc="60">
                <a:latin typeface="Open Sans"/>
                <a:ea typeface="Open Sans"/>
                <a:cs typeface="Open Sans"/>
              </a:rPr>
              <a:t>: ensure the inclusion of the minimum mandatory number of strategies: </a:t>
            </a:r>
            <a:r>
              <a:rPr lang="en-US" sz="1400" spc="60">
                <a:solidFill>
                  <a:srgbClr val="FFFFFF"/>
                </a:solidFill>
                <a:highlight>
                  <a:srgbClr val="982B56"/>
                </a:highlight>
                <a:latin typeface="Open Sans"/>
                <a:ea typeface="Open Sans"/>
                <a:cs typeface="Open Sans"/>
              </a:rPr>
              <a:t>4 stress</a:t>
            </a:r>
            <a:r>
              <a:rPr lang="en-US" sz="1400" spc="60">
                <a:latin typeface="Open Sans"/>
                <a:ea typeface="Open Sans"/>
                <a:cs typeface="Open Sans"/>
              </a:rPr>
              <a:t>, </a:t>
            </a:r>
            <a:r>
              <a:rPr lang="en-US" sz="1400" spc="60">
                <a:solidFill>
                  <a:srgbClr val="FFFFFF"/>
                </a:solidFill>
                <a:highlight>
                  <a:srgbClr val="982B56"/>
                </a:highlight>
                <a:latin typeface="Open Sans"/>
                <a:ea typeface="Open Sans"/>
                <a:cs typeface="Open Sans"/>
              </a:rPr>
              <a:t>3 crisis </a:t>
            </a:r>
            <a:r>
              <a:rPr lang="en-US" sz="1400" spc="60">
                <a:latin typeface="Open Sans"/>
                <a:ea typeface="Open Sans"/>
                <a:cs typeface="Open Sans"/>
              </a:rPr>
              <a:t>and </a:t>
            </a:r>
            <a:r>
              <a:rPr lang="en-US" sz="1400" spc="60">
                <a:solidFill>
                  <a:srgbClr val="FFFFFF"/>
                </a:solidFill>
                <a:highlight>
                  <a:srgbClr val="982B56"/>
                </a:highlight>
                <a:latin typeface="Open Sans"/>
                <a:ea typeface="Open Sans"/>
                <a:cs typeface="Open Sans"/>
              </a:rPr>
              <a:t>3 emergency</a:t>
            </a:r>
            <a:endParaRPr lang="en-US" sz="1400" spc="60">
              <a:latin typeface="Open Sans"/>
              <a:ea typeface="Open Sans"/>
              <a:cs typeface="Open Sans"/>
            </a:endParaRPr>
          </a:p>
        </p:txBody>
      </p:sp>
      <p:cxnSp>
        <p:nvCxnSpPr>
          <p:cNvPr id="13" name="Straight Arrow Connector 12">
            <a:extLst>
              <a:ext uri="{FF2B5EF4-FFF2-40B4-BE49-F238E27FC236}">
                <a16:creationId xmlns:a16="http://schemas.microsoft.com/office/drawing/2014/main" id="{65215D7F-3C15-126A-FC6E-AFD755C4103B}"/>
              </a:ext>
            </a:extLst>
          </p:cNvPr>
          <p:cNvCxnSpPr>
            <a:cxnSpLocks/>
          </p:cNvCxnSpPr>
          <p:nvPr/>
        </p:nvCxnSpPr>
        <p:spPr>
          <a:xfrm flipH="1" flipV="1">
            <a:off x="10463901" y="4740139"/>
            <a:ext cx="595985" cy="183343"/>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5" name="Title 3">
            <a:extLst>
              <a:ext uri="{FF2B5EF4-FFF2-40B4-BE49-F238E27FC236}">
                <a16:creationId xmlns:a16="http://schemas.microsoft.com/office/drawing/2014/main" id="{2B01DE6B-BE34-8B6A-3B4D-EF5ADC23421F}"/>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LCS-FS : </a:t>
            </a:r>
            <a:r>
              <a:rPr lang="en-GB" sz="3600" b="0" kern="1400" spc="230" err="1">
                <a:solidFill>
                  <a:schemeClr val="tx1"/>
                </a:solidFill>
                <a:latin typeface="HALDEN SOLID" pitchFamily="2" charset="0"/>
              </a:rPr>
              <a:t>Concepteur</a:t>
            </a:r>
            <a:r>
              <a:rPr lang="en-GB" sz="3600" b="0" kern="1400" spc="230">
                <a:solidFill>
                  <a:schemeClr val="tx1"/>
                </a:solidFill>
                <a:latin typeface="HALDEN SOLID" pitchFamily="2" charset="0"/>
              </a:rPr>
              <a:t> </a:t>
            </a:r>
            <a:r>
              <a:rPr lang="en-GB" sz="3600" b="0" kern="1400" spc="230" err="1">
                <a:solidFill>
                  <a:schemeClr val="tx1"/>
                </a:solidFill>
                <a:latin typeface="HALDEN SOLID" pitchFamily="2" charset="0"/>
              </a:rPr>
              <a:t>d'enquêtes</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382227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 Concepteur d'enquêtes</a:t>
            </a:r>
          </a:p>
        </p:txBody>
      </p:sp>
      <p:sp>
        <p:nvSpPr>
          <p:cNvPr id="2" name="TextBox 1">
            <a:extLst>
              <a:ext uri="{FF2B5EF4-FFF2-40B4-BE49-F238E27FC236}">
                <a16:creationId xmlns:a16="http://schemas.microsoft.com/office/drawing/2014/main" id="{649A4464-81EA-E517-A9B8-6846BD59B40B}"/>
              </a:ext>
            </a:extLst>
          </p:cNvPr>
          <p:cNvSpPr txBox="1"/>
          <p:nvPr/>
        </p:nvSpPr>
        <p:spPr>
          <a:xfrm>
            <a:off x="2334376" y="4714213"/>
            <a:ext cx="9052520" cy="646331"/>
          </a:xfrm>
          <a:prstGeom prst="rect">
            <a:avLst/>
          </a:prstGeom>
          <a:noFill/>
          <a:ln w="57150">
            <a:solidFill>
              <a:schemeClr val="bg1">
                <a:lumMod val="50000"/>
              </a:schemeClr>
            </a:solidFill>
          </a:ln>
        </p:spPr>
        <p:txBody>
          <a:bodyPr wrap="square" lIns="91440" tIns="45720" rIns="91440" bIns="45720" rtlCol="0" anchor="t">
            <a:spAutoFit/>
          </a:bodyPr>
          <a:lstStyle/>
          <a:p>
            <a:r>
              <a:rPr lang="fr-FR" sz="1200" spc="60">
                <a:latin typeface="Open Sans"/>
                <a:ea typeface="Open Sans"/>
                <a:cs typeface="Open Sans"/>
              </a:rPr>
              <a:t>Après avoir sélectionné un minimum de 4 stratégies d'adaptation au stress, 3 stratégies d'adaptation à la crise et 3 stratégies d'adaptation à l'urgence, adaptées à votre contexte, et ajouté la ou les langue(s) locale(s), vous pouvez passer à l'étape finale du concepteur d'enquête où le formulaire XLS peut être généré. </a:t>
            </a:r>
            <a:endParaRPr lang="fr-FR" sz="1200" spc="60">
              <a:latin typeface="Open Sans" charset="0"/>
              <a:ea typeface="Open Sans" charset="0"/>
              <a:cs typeface="Open Sans" charset="0"/>
            </a:endParaRPr>
          </a:p>
        </p:txBody>
      </p:sp>
      <p:pic>
        <p:nvPicPr>
          <p:cNvPr id="12" name="Picture 11">
            <a:extLst>
              <a:ext uri="{FF2B5EF4-FFF2-40B4-BE49-F238E27FC236}">
                <a16:creationId xmlns:a16="http://schemas.microsoft.com/office/drawing/2014/main" id="{F0953585-8697-4A22-7089-8E5ED0F26364}"/>
              </a:ext>
            </a:extLst>
          </p:cNvPr>
          <p:cNvPicPr>
            <a:picLocks noChangeAspect="1"/>
          </p:cNvPicPr>
          <p:nvPr/>
        </p:nvPicPr>
        <p:blipFill>
          <a:blip r:embed="rId3"/>
          <a:stretch>
            <a:fillRect/>
          </a:stretch>
        </p:blipFill>
        <p:spPr>
          <a:xfrm>
            <a:off x="793634" y="1457932"/>
            <a:ext cx="10599248" cy="3121521"/>
          </a:xfrm>
          <a:prstGeom prst="rect">
            <a:avLst/>
          </a:prstGeom>
        </p:spPr>
      </p:pic>
      <p:sp>
        <p:nvSpPr>
          <p:cNvPr id="4" name="TextBox 3">
            <a:extLst>
              <a:ext uri="{FF2B5EF4-FFF2-40B4-BE49-F238E27FC236}">
                <a16:creationId xmlns:a16="http://schemas.microsoft.com/office/drawing/2014/main" id="{BBBD01B6-5595-9392-533A-6136D0941666}"/>
              </a:ext>
            </a:extLst>
          </p:cNvPr>
          <p:cNvSpPr txBox="1"/>
          <p:nvPr/>
        </p:nvSpPr>
        <p:spPr>
          <a:xfrm>
            <a:off x="10072546" y="6011325"/>
            <a:ext cx="1795236"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Concepteur d'enquêtes</a:t>
            </a:r>
            <a:endPar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Arrow Connector 5">
            <a:extLst>
              <a:ext uri="{FF2B5EF4-FFF2-40B4-BE49-F238E27FC236}">
                <a16:creationId xmlns:a16="http://schemas.microsoft.com/office/drawing/2014/main" id="{E87FCD25-1A3C-E001-F344-6ECF445A4A5A}"/>
              </a:ext>
            </a:extLst>
          </p:cNvPr>
          <p:cNvCxnSpPr>
            <a:cxnSpLocks/>
          </p:cNvCxnSpPr>
          <p:nvPr/>
        </p:nvCxnSpPr>
        <p:spPr>
          <a:xfrm>
            <a:off x="8388393" y="6229443"/>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00419ADF-7E17-0ACD-1415-BA324AC777E3}"/>
              </a:ext>
            </a:extLst>
          </p:cNvPr>
          <p:cNvSpPr txBox="1"/>
          <p:nvPr/>
        </p:nvSpPr>
        <p:spPr>
          <a:xfrm>
            <a:off x="1868557" y="6198404"/>
            <a:ext cx="6519836" cy="338554"/>
          </a:xfrm>
          <a:prstGeom prst="rect">
            <a:avLst/>
          </a:prstGeom>
          <a:noFill/>
        </p:spPr>
        <p:txBody>
          <a:bodyPr wrap="square" lIns="91440" tIns="45720" rIns="91440" bIns="45720" anchor="t">
            <a:spAutoFit/>
          </a:bodyPr>
          <a:lstStyle/>
          <a:p>
            <a:r>
              <a:rPr lang="en-US" sz="1600" err="1">
                <a:solidFill>
                  <a:schemeClr val="tx1">
                    <a:lumMod val="75000"/>
                  </a:schemeClr>
                </a:solidFill>
                <a:latin typeface="Open Sans"/>
                <a:ea typeface="Open Sans"/>
                <a:cs typeface="Open Sans"/>
              </a:rPr>
              <a:t>Retrouvez</a:t>
            </a:r>
            <a:r>
              <a:rPr lang="en-US" sz="1600">
                <a:solidFill>
                  <a:schemeClr val="tx1">
                    <a:lumMod val="75000"/>
                  </a:schemeClr>
                </a:solidFill>
                <a:latin typeface="Open Sans"/>
                <a:ea typeface="Open Sans"/>
                <a:cs typeface="Open Sans"/>
              </a:rPr>
              <a:t> les </a:t>
            </a:r>
            <a:r>
              <a:rPr lang="en-US" sz="1600" err="1">
                <a:solidFill>
                  <a:schemeClr val="tx1">
                    <a:lumMod val="75000"/>
                  </a:schemeClr>
                </a:solidFill>
                <a:latin typeface="Open Sans"/>
                <a:ea typeface="Open Sans"/>
                <a:cs typeface="Open Sans"/>
              </a:rPr>
              <a:t>dernières</a:t>
            </a:r>
            <a:r>
              <a:rPr lang="en-US" sz="1600">
                <a:solidFill>
                  <a:schemeClr val="tx1">
                    <a:lumMod val="75000"/>
                  </a:schemeClr>
                </a:solidFill>
                <a:latin typeface="Open Sans"/>
                <a:ea typeface="Open Sans"/>
                <a:cs typeface="Open Sans"/>
              </a:rPr>
              <a:t> </a:t>
            </a:r>
            <a:r>
              <a:rPr lang="en-US" sz="1600" err="1">
                <a:solidFill>
                  <a:schemeClr val="tx1">
                    <a:lumMod val="75000"/>
                  </a:schemeClr>
                </a:solidFill>
                <a:latin typeface="Open Sans"/>
                <a:ea typeface="Open Sans"/>
                <a:cs typeface="Open Sans"/>
              </a:rPr>
              <a:t>stratégies</a:t>
            </a:r>
            <a:r>
              <a:rPr lang="en-US" sz="1600">
                <a:solidFill>
                  <a:schemeClr val="tx1">
                    <a:lumMod val="75000"/>
                  </a:schemeClr>
                </a:solidFill>
                <a:latin typeface="Open Sans"/>
                <a:ea typeface="Open Sans"/>
                <a:cs typeface="Open Sans"/>
              </a:rPr>
              <a:t> LCS-FS standard </a:t>
            </a:r>
            <a:r>
              <a:rPr lang="en-US" sz="1600" err="1">
                <a:solidFill>
                  <a:schemeClr val="tx1">
                    <a:lumMod val="75000"/>
                  </a:schemeClr>
                </a:solidFill>
                <a:latin typeface="Open Sans"/>
                <a:ea typeface="Open Sans"/>
                <a:cs typeface="Open Sans"/>
              </a:rPr>
              <a:t>en</a:t>
            </a:r>
            <a:r>
              <a:rPr lang="en-US" sz="1600">
                <a:solidFill>
                  <a:schemeClr val="tx1">
                    <a:lumMod val="75000"/>
                  </a:schemeClr>
                </a:solidFill>
                <a:latin typeface="Open Sans"/>
                <a:ea typeface="Open Sans"/>
                <a:cs typeface="Open Sans"/>
              </a:rPr>
              <a:t> </a:t>
            </a:r>
            <a:r>
              <a:rPr lang="en-US" sz="1600" err="1">
                <a:solidFill>
                  <a:schemeClr val="tx1">
                    <a:lumMod val="75000"/>
                  </a:schemeClr>
                </a:solidFill>
                <a:latin typeface="Open Sans"/>
                <a:ea typeface="Open Sans"/>
                <a:cs typeface="Open Sans"/>
              </a:rPr>
              <a:t>XLSform</a:t>
            </a:r>
            <a:r>
              <a:rPr lang="en-US" sz="1600">
                <a:solidFill>
                  <a:schemeClr val="tx1">
                    <a:lumMod val="75000"/>
                  </a:schemeClr>
                </a:solidFill>
                <a:latin typeface="Open Sans"/>
                <a:ea typeface="Open Sans"/>
                <a:cs typeface="Open Sans"/>
              </a:rPr>
              <a:t> sur </a:t>
            </a:r>
            <a:endPar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3966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en-GB" sz="2900" b="0" err="1">
                <a:solidFill>
                  <a:srgbClr val="FFFFFE"/>
                </a:solidFill>
                <a:latin typeface="HALDEN SOLID"/>
                <a:ea typeface="Open Sans"/>
                <a:cs typeface="Open Sans"/>
              </a:rPr>
              <a:t>Contextualiser</a:t>
            </a:r>
            <a:r>
              <a:rPr lang="en-GB" sz="2900" b="0">
                <a:solidFill>
                  <a:srgbClr val="FFFFFE"/>
                </a:solidFill>
                <a:latin typeface="HALDEN SOLID"/>
                <a:ea typeface="Open Sans"/>
                <a:cs typeface="Open Sans"/>
              </a:rPr>
              <a:t> le module</a:t>
            </a:r>
            <a:endParaRPr lang="en-GB" sz="2900" b="0">
              <a:solidFill>
                <a:srgbClr val="FFFFFE"/>
              </a:solidFill>
              <a:latin typeface="HALDEN SOLID"/>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38584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Lcs-FS : </a:t>
            </a:r>
            <a:r>
              <a:rPr lang="en-GB" sz="3600" b="0" kern="1400" spc="230" err="1">
                <a:solidFill>
                  <a:schemeClr val="tx1"/>
                </a:solidFill>
                <a:latin typeface="HALDEN SOLID"/>
                <a:ea typeface="Open Sans Extrabold"/>
                <a:cs typeface="Open Sans Extrabold"/>
              </a:rPr>
              <a:t>Ajuster</a:t>
            </a:r>
            <a:r>
              <a:rPr lang="en-GB" sz="3600" b="0" kern="1400" spc="230">
                <a:solidFill>
                  <a:schemeClr val="tx1"/>
                </a:solidFill>
                <a:latin typeface="HALDEN SOLID"/>
                <a:ea typeface="Open Sans Extrabold"/>
                <a:cs typeface="Open Sans Extrabold"/>
              </a:rPr>
              <a:t> la </a:t>
            </a:r>
            <a:r>
              <a:rPr lang="en-GB" sz="3600" b="0" kern="1400" spc="230" err="1">
                <a:solidFill>
                  <a:schemeClr val="tx1"/>
                </a:solidFill>
                <a:latin typeface="HALDEN SOLID"/>
                <a:ea typeface="Open Sans Extrabold"/>
                <a:cs typeface="Open Sans Extrabold"/>
              </a:rPr>
              <a:t>sévérité</a:t>
            </a:r>
            <a:endParaRPr lang="en-GB"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75750"/>
            <a:ext cx="11030982"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r-FR" sz="2400" spc="60" dirty="0">
                <a:latin typeface="Open Sans"/>
                <a:ea typeface="Open Sans"/>
                <a:cs typeface="Open Sans"/>
              </a:rPr>
              <a:t>Les niveaux de sévérité de certaines stratégies de survie peuvent varier d'une région à l'autre, ou d'un pays à l'autre dans une même région. </a:t>
            </a:r>
            <a:br>
              <a:rPr lang="fr-FR" sz="2400" spc="60" dirty="0"/>
            </a:br>
            <a:endParaRPr lang="fr-FR" sz="2400" spc="60" dirty="0"/>
          </a:p>
          <a:p>
            <a:pPr marL="0" indent="0">
              <a:buNone/>
            </a:pPr>
            <a:r>
              <a:rPr lang="fr-FR" sz="2400" spc="60" dirty="0">
                <a:latin typeface="Open Sans"/>
                <a:ea typeface="Open Sans"/>
                <a:cs typeface="Open Sans"/>
              </a:rPr>
              <a:t>Ainsi, la sévérité de certaines stratégies peut être étudiée dans le cadre de discussions de groupe et déterminée en consultation avec les populations concernées (résidents, réfugiés, personnes déplacées à l'intérieur du pays, rapatriés et migrants). </a:t>
            </a:r>
            <a:endParaRPr lang="fr-FR" sz="2400" spc="60" dirty="0"/>
          </a:p>
          <a:p>
            <a:pPr marL="0" indent="0">
              <a:buNone/>
            </a:pPr>
            <a:endParaRPr lang="fr-FR" sz="2400" spc="60" dirty="0"/>
          </a:p>
          <a:p>
            <a:pPr marL="0" indent="0">
              <a:buNone/>
            </a:pPr>
            <a:r>
              <a:rPr lang="fr-FR" sz="2400" spc="60" dirty="0">
                <a:latin typeface="Open Sans"/>
                <a:ea typeface="Open Sans"/>
                <a:cs typeface="Open Sans"/>
              </a:rPr>
              <a:t>Se référer au questionnaire qualitatif proposé pour les discussions de groupe, voir l'outil qualitatif LCS-FS </a:t>
            </a:r>
            <a:r>
              <a:rPr lang="fr-FR" sz="2400" b="1" spc="60" dirty="0">
                <a:latin typeface="Open Sans"/>
                <a:ea typeface="Open Sans"/>
                <a:cs typeface="Open Sans"/>
                <a:hlinkClick r:id="rId3">
                  <a:extLst>
                    <a:ext uri="{A12FA001-AC4F-418D-AE19-62706E023703}">
                      <ahyp:hlinkClr xmlns:ahyp="http://schemas.microsoft.com/office/drawing/2018/hyperlinkcolor" val="tx"/>
                    </a:ext>
                  </a:extLst>
                </a:hlinkClick>
              </a:rPr>
              <a:t>ici</a:t>
            </a:r>
            <a:r>
              <a:rPr lang="fr-FR" sz="2400" spc="60" dirty="0">
                <a:latin typeface="Open Sans"/>
                <a:ea typeface="Open Sans"/>
                <a:cs typeface="Open Sans"/>
              </a:rPr>
              <a:t>.   </a:t>
            </a:r>
            <a:endParaRPr lang="fr-FR" sz="2400" spc="60" dirty="0"/>
          </a:p>
        </p:txBody>
      </p:sp>
    </p:spTree>
    <p:extLst>
      <p:ext uri="{BB962C8B-B14F-4D97-AF65-F5344CB8AC3E}">
        <p14:creationId xmlns:p14="http://schemas.microsoft.com/office/powerpoint/2010/main" val="4186823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4A78C91-C86D-1087-1E42-3A1F9FAF5449}"/>
              </a:ext>
            </a:extLst>
          </p:cNvPr>
          <p:cNvSpPr>
            <a:spLocks noGrp="1"/>
          </p:cNvSpPr>
          <p:nvPr>
            <p:ph type="title"/>
          </p:nvPr>
        </p:nvSpPr>
        <p:spPr>
          <a:xfrm>
            <a:off x="846312" y="664870"/>
            <a:ext cx="10542124" cy="1152000"/>
          </a:xfrm>
        </p:spPr>
        <p:txBody>
          <a:bodyPr/>
          <a:lstStyle/>
          <a:p>
            <a:r>
              <a:rPr lang="en-US" sz="3600" b="0" kern="1400" spc="230" err="1">
                <a:solidFill>
                  <a:schemeClr val="tx1"/>
                </a:solidFill>
                <a:latin typeface="HALDEN SOLID" pitchFamily="2" charset="0"/>
              </a:rPr>
              <a:t>Développer</a:t>
            </a:r>
            <a:r>
              <a:rPr lang="en-US" sz="3600" b="0" kern="1400" spc="230">
                <a:solidFill>
                  <a:schemeClr val="tx1"/>
                </a:solidFill>
                <a:latin typeface="HALDEN SOLID" pitchFamily="2" charset="0"/>
              </a:rPr>
              <a:t> de </a:t>
            </a:r>
            <a:r>
              <a:rPr lang="en-US" sz="3600" b="0" kern="1400" spc="230" err="1">
                <a:solidFill>
                  <a:schemeClr val="tx1"/>
                </a:solidFill>
                <a:latin typeface="HALDEN SOLID" pitchFamily="2" charset="0"/>
              </a:rPr>
              <a:t>nouvelles</a:t>
            </a:r>
            <a:r>
              <a:rPr lang="en-US" sz="3600" b="0" kern="1400" spc="230">
                <a:solidFill>
                  <a:schemeClr val="tx1"/>
                </a:solidFill>
                <a:latin typeface="HALDEN SOLID" pitchFamily="2" charset="0"/>
              </a:rPr>
              <a:t> </a:t>
            </a:r>
            <a:r>
              <a:rPr lang="en-US" sz="3600" b="0" kern="1400" spc="230" err="1">
                <a:solidFill>
                  <a:schemeClr val="tx1"/>
                </a:solidFill>
                <a:latin typeface="HALDEN SOLID" pitchFamily="2" charset="0"/>
              </a:rPr>
              <a:t>stratégies</a:t>
            </a:r>
            <a:endParaRPr lang="en-GB" sz="3600" b="0" kern="1400" spc="230">
              <a:solidFill>
                <a:schemeClr val="tx1"/>
              </a:solidFill>
              <a:latin typeface="HALDEN SOLID" pitchFamily="2" charset="0"/>
            </a:endParaRPr>
          </a:p>
        </p:txBody>
      </p:sp>
      <p:graphicFrame>
        <p:nvGraphicFramePr>
          <p:cNvPr id="2" name="Table 1">
            <a:extLst>
              <a:ext uri="{FF2B5EF4-FFF2-40B4-BE49-F238E27FC236}">
                <a16:creationId xmlns:a16="http://schemas.microsoft.com/office/drawing/2014/main" id="{FE8A342F-7CD0-8334-0877-923E59BF608A}"/>
              </a:ext>
            </a:extLst>
          </p:cNvPr>
          <p:cNvGraphicFramePr>
            <a:graphicFrameLocks noGrp="1"/>
          </p:cNvGraphicFramePr>
          <p:nvPr>
            <p:extLst>
              <p:ext uri="{D42A27DB-BD31-4B8C-83A1-F6EECF244321}">
                <p14:modId xmlns:p14="http://schemas.microsoft.com/office/powerpoint/2010/main" val="1697264240"/>
              </p:ext>
            </p:extLst>
          </p:nvPr>
        </p:nvGraphicFramePr>
        <p:xfrm>
          <a:off x="1928192" y="1688901"/>
          <a:ext cx="8587408" cy="4213961"/>
        </p:xfrm>
        <a:graphic>
          <a:graphicData uri="http://schemas.openxmlformats.org/drawingml/2006/table">
            <a:tbl>
              <a:tblPr firstRow="1" firstCol="1" bandRow="1">
                <a:tableStyleId>{D7AC3CCA-C797-4891-BE02-D94E43425B78}</a:tableStyleId>
              </a:tblPr>
              <a:tblGrid>
                <a:gridCol w="4542024">
                  <a:extLst>
                    <a:ext uri="{9D8B030D-6E8A-4147-A177-3AD203B41FA5}">
                      <a16:colId xmlns:a16="http://schemas.microsoft.com/office/drawing/2014/main" val="2447660265"/>
                    </a:ext>
                  </a:extLst>
                </a:gridCol>
                <a:gridCol w="4045384">
                  <a:extLst>
                    <a:ext uri="{9D8B030D-6E8A-4147-A177-3AD203B41FA5}">
                      <a16:colId xmlns:a16="http://schemas.microsoft.com/office/drawing/2014/main" val="3774325555"/>
                    </a:ext>
                  </a:extLst>
                </a:gridCol>
              </a:tblGrid>
              <a:tr h="1328268">
                <a:tc gridSpan="2">
                  <a:txBody>
                    <a:bodyPr/>
                    <a:lstStyle/>
                    <a:p>
                      <a:pPr marL="91440" marR="477520" algn="just">
                        <a:lnSpc>
                          <a:spcPct val="115000"/>
                        </a:lnSpc>
                        <a:spcBef>
                          <a:spcPts val="355"/>
                        </a:spcBef>
                        <a:spcAft>
                          <a:spcPts val="600"/>
                        </a:spcAft>
                      </a:pPr>
                      <a:r>
                        <a:rPr lang="fr-FR" sz="1200" kern="600" dirty="0">
                          <a:solidFill>
                            <a:srgbClr val="FFFFFE"/>
                          </a:solidFill>
                          <a:effectLst/>
                          <a:latin typeface="Open Sans" panose="020B0606030504020204" pitchFamily="34" charset="0"/>
                          <a:ea typeface="Open Sans" panose="020B0606030504020204" pitchFamily="34" charset="0"/>
                          <a:cs typeface="Open Sans" panose="020B0606030504020204" pitchFamily="34" charset="0"/>
                        </a:rPr>
                        <a:t>Encadré 1 : Principes d'inclusion des comportements d'adaptation aux moyens de subsistance dans le LCS-FS</a:t>
                      </a:r>
                      <a:endParaRPr lang="fr-FR" sz="1200" dirty="0">
                        <a:solidFill>
                          <a:srgbClr val="FFFFFE"/>
                        </a:solidFill>
                        <a:effectLst/>
                        <a:latin typeface="Open Sans" panose="020B0606030504020204" pitchFamily="34" charset="0"/>
                        <a:ea typeface="Open Sans" panose="020B0606030504020204" pitchFamily="34" charset="0"/>
                        <a:cs typeface="Open Sans" panose="020B0606030504020204" pitchFamily="34" charset="0"/>
                      </a:endParaRPr>
                    </a:p>
                    <a:p>
                      <a:pPr marL="91440" marR="167640" algn="just">
                        <a:lnSpc>
                          <a:spcPct val="115000"/>
                        </a:lnSpc>
                        <a:spcAft>
                          <a:spcPts val="600"/>
                        </a:spcAft>
                      </a:pPr>
                      <a:r>
                        <a:rPr lang="fr-FR" sz="1200" b="0" kern="600" dirty="0">
                          <a:solidFill>
                            <a:srgbClr val="FFFFFE"/>
                          </a:solidFill>
                          <a:effectLst/>
                          <a:latin typeface="Open Sans" panose="020B0606030504020204" pitchFamily="34" charset="0"/>
                          <a:ea typeface="Open Sans" panose="020B0606030504020204" pitchFamily="34" charset="0"/>
                          <a:cs typeface="Open Sans" panose="020B0606030504020204" pitchFamily="34" charset="0"/>
                        </a:rPr>
                        <a:t>Bien qu'il existe de nombreux types de comportements d'adaptation, seuls certains types de comportements liés aux moyens de subsistance font partie du LCS. Posez les questions suivantes sur chacun des comportements identifiés :</a:t>
                      </a:r>
                    </a:p>
                    <a:p>
                      <a:pPr marL="91440" marR="167640" algn="just">
                        <a:lnSpc>
                          <a:spcPct val="115000"/>
                        </a:lnSpc>
                        <a:spcAft>
                          <a:spcPts val="600"/>
                        </a:spcAft>
                      </a:pPr>
                      <a:endParaRPr lang="fr-FR" sz="1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tx1"/>
                    </a:solidFill>
                  </a:tcPr>
                </a:tc>
                <a:tc hMerge="1">
                  <a:txBody>
                    <a:bodyPr/>
                    <a:lstStyle/>
                    <a:p>
                      <a:endParaRPr lang="fr-FR"/>
                    </a:p>
                  </a:txBody>
                  <a:tcPr/>
                </a:tc>
                <a:extLst>
                  <a:ext uri="{0D108BD9-81ED-4DB2-BD59-A6C34878D82A}">
                    <a16:rowId xmlns:a16="http://schemas.microsoft.com/office/drawing/2014/main" val="1024593961"/>
                  </a:ext>
                </a:extLst>
              </a:tr>
              <a:tr h="222235">
                <a:tc>
                  <a:txBody>
                    <a:bodyPr/>
                    <a:lstStyle/>
                    <a:p>
                      <a:pPr marR="167640" algn="ctr">
                        <a:lnSpc>
                          <a:spcPct val="115000"/>
                        </a:lnSpc>
                        <a:spcAft>
                          <a:spcPts val="600"/>
                        </a:spcAft>
                      </a:pPr>
                      <a:r>
                        <a:rPr lang="fr-FR" sz="1800" kern="6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LCS</a:t>
                      </a:r>
                      <a:endParaRPr lang="fr-FR" sz="12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solidFill>
                  </a:tcPr>
                </a:tc>
                <a:tc>
                  <a:txBody>
                    <a:bodyPr/>
                    <a:lstStyle/>
                    <a:p>
                      <a:pPr marR="167640" algn="ctr">
                        <a:lnSpc>
                          <a:spcPct val="115000"/>
                        </a:lnSpc>
                        <a:spcAft>
                          <a:spcPts val="600"/>
                        </a:spcAft>
                      </a:pPr>
                      <a:r>
                        <a:rPr lang="fr-FR" sz="1800" b="1" kern="6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Pas LCS</a:t>
                      </a:r>
                      <a:endParaRPr lang="fr-FR" sz="1800" b="1"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solidFill>
                  </a:tcPr>
                </a:tc>
                <a:extLst>
                  <a:ext uri="{0D108BD9-81ED-4DB2-BD59-A6C34878D82A}">
                    <a16:rowId xmlns:a16="http://schemas.microsoft.com/office/drawing/2014/main" val="721283918"/>
                  </a:ext>
                </a:extLst>
              </a:tr>
              <a:tr h="632337">
                <a:tc>
                  <a:txBody>
                    <a:bodyPr/>
                    <a:lstStyle/>
                    <a:p>
                      <a:pPr marR="167640" algn="just">
                        <a:lnSpc>
                          <a:spcPct val="115000"/>
                        </a:lnSpc>
                        <a:spcAft>
                          <a:spcPts val="600"/>
                        </a:spcAft>
                      </a:pPr>
                      <a:r>
                        <a:rPr lang="fr-FR" sz="1200" b="0" kern="600" dirty="0">
                          <a:effectLst/>
                          <a:latin typeface="Open Sans" panose="020B0606030504020204" pitchFamily="34" charset="0"/>
                          <a:ea typeface="Open Sans" panose="020B0606030504020204" pitchFamily="34" charset="0"/>
                          <a:cs typeface="Open Sans" panose="020B0606030504020204" pitchFamily="34" charset="0"/>
                        </a:rPr>
                        <a:t>Ce comportement est-il utilisé pour faire face à un choc existant (ex post) ?</a:t>
                      </a:r>
                      <a:endParaRPr lang="fr-FR" sz="1400" b="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lumMod val="20000"/>
                        <a:lumOff val="80000"/>
                      </a:schemeClr>
                    </a:solidFill>
                  </a:tcPr>
                </a:tc>
                <a:tc>
                  <a:txBody>
                    <a:bodyPr/>
                    <a:lstStyle/>
                    <a:p>
                      <a:pPr marR="539750" algn="just">
                        <a:lnSpc>
                          <a:spcPct val="115000"/>
                        </a:lnSpc>
                        <a:spcBef>
                          <a:spcPts val="595"/>
                        </a:spcBef>
                        <a:spcAft>
                          <a:spcPts val="600"/>
                        </a:spcAft>
                        <a:tabLst>
                          <a:tab pos="178435" algn="l"/>
                        </a:tabLst>
                      </a:pPr>
                      <a:r>
                        <a:rPr lang="fr-FR" sz="1200" kern="600">
                          <a:effectLst/>
                          <a:latin typeface="Open Sans" panose="020B0606030504020204" pitchFamily="34" charset="0"/>
                          <a:ea typeface="Open Sans" panose="020B0606030504020204" pitchFamily="34" charset="0"/>
                          <a:cs typeface="Open Sans" panose="020B0606030504020204" pitchFamily="34" charset="0"/>
                        </a:rPr>
                        <a:t>...ou vise-t-elle à renforcer la résilience (ex ante) ?</a:t>
                      </a:r>
                      <a:endParaRPr lang="fr-FR" sz="14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109195470"/>
                  </a:ext>
                </a:extLst>
              </a:tr>
              <a:tr h="1113760">
                <a:tc>
                  <a:txBody>
                    <a:bodyPr/>
                    <a:lstStyle/>
                    <a:p>
                      <a:pPr marR="167640" algn="just">
                        <a:lnSpc>
                          <a:spcPct val="115000"/>
                        </a:lnSpc>
                        <a:spcAft>
                          <a:spcPts val="600"/>
                        </a:spcAft>
                      </a:pPr>
                      <a:r>
                        <a:rPr lang="fr-FR" sz="1200" b="0" kern="600" dirty="0">
                          <a:effectLst/>
                          <a:latin typeface="Open Sans" panose="020B0606030504020204" pitchFamily="34" charset="0"/>
                          <a:ea typeface="Open Sans" panose="020B0606030504020204" pitchFamily="34" charset="0"/>
                          <a:cs typeface="Open Sans" panose="020B0606030504020204" pitchFamily="34" charset="0"/>
                        </a:rPr>
                        <a:t>Influence-t-elle les ménages à moyen ou long terme en termes de moyens de subsistance, de capital humain ou de dignité ?</a:t>
                      </a:r>
                      <a:endParaRPr lang="fr-FR" sz="1400" b="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lumMod val="20000"/>
                        <a:lumOff val="80000"/>
                      </a:schemeClr>
                    </a:solidFill>
                  </a:tcPr>
                </a:tc>
                <a:tc>
                  <a:txBody>
                    <a:bodyPr/>
                    <a:lstStyle/>
                    <a:p>
                      <a:pPr marR="539750" algn="just">
                        <a:lnSpc>
                          <a:spcPct val="115000"/>
                        </a:lnSpc>
                        <a:spcBef>
                          <a:spcPts val="595"/>
                        </a:spcBef>
                        <a:spcAft>
                          <a:spcPts val="600"/>
                        </a:spcAft>
                        <a:tabLst>
                          <a:tab pos="178435" algn="l"/>
                        </a:tabLst>
                      </a:pPr>
                      <a:r>
                        <a:rPr lang="fr-FR" sz="1200" kern="600">
                          <a:effectLst/>
                          <a:latin typeface="Open Sans" panose="020B0606030504020204" pitchFamily="34" charset="0"/>
                          <a:ea typeface="Open Sans" panose="020B0606030504020204" pitchFamily="34" charset="0"/>
                          <a:cs typeface="Open Sans" panose="020B0606030504020204" pitchFamily="34" charset="0"/>
                        </a:rPr>
                        <a:t>... ou la stratégie consiste-t-elle à modifier les comportements de consommation alimentaire à court terme ? </a:t>
                      </a:r>
                      <a:endParaRPr lang="fr-FR" sz="14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825838438"/>
                  </a:ext>
                </a:extLst>
              </a:tr>
              <a:tr h="729499">
                <a:tc>
                  <a:txBody>
                    <a:bodyPr/>
                    <a:lstStyle/>
                    <a:p>
                      <a:pPr marR="167640" algn="just">
                        <a:lnSpc>
                          <a:spcPct val="115000"/>
                        </a:lnSpc>
                        <a:spcAft>
                          <a:spcPts val="600"/>
                        </a:spcAft>
                      </a:pPr>
                      <a:r>
                        <a:rPr lang="fr-FR" sz="1200" b="0" kern="600">
                          <a:effectLst/>
                          <a:latin typeface="Open Sans" panose="020B0606030504020204" pitchFamily="34" charset="0"/>
                          <a:ea typeface="Open Sans" panose="020B0606030504020204" pitchFamily="34" charset="0"/>
                          <a:cs typeface="Open Sans" panose="020B0606030504020204" pitchFamily="34" charset="0"/>
                        </a:rPr>
                        <a:t>La stratégie est-elle adoptée comme mécanisme d'adaptation aux chocs ?</a:t>
                      </a:r>
                      <a:endParaRPr lang="fr-FR" sz="1400" b="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solidFill>
                      <a:schemeClr val="accent1">
                        <a:lumMod val="20000"/>
                        <a:lumOff val="80000"/>
                      </a:schemeClr>
                    </a:solidFill>
                  </a:tcPr>
                </a:tc>
                <a:tc>
                  <a:txBody>
                    <a:bodyPr/>
                    <a:lstStyle/>
                    <a:p>
                      <a:pPr marR="167640" algn="just">
                        <a:lnSpc>
                          <a:spcPct val="115000"/>
                        </a:lnSpc>
                        <a:spcAft>
                          <a:spcPts val="600"/>
                        </a:spcAft>
                      </a:pPr>
                      <a:r>
                        <a:rPr lang="fr-FR" sz="1200" kern="600" dirty="0">
                          <a:effectLst/>
                          <a:latin typeface="Open Sans" panose="020B0606030504020204" pitchFamily="34" charset="0"/>
                          <a:ea typeface="Open Sans" panose="020B0606030504020204" pitchFamily="34" charset="0"/>
                          <a:cs typeface="Open Sans" panose="020B0606030504020204" pitchFamily="34" charset="0"/>
                        </a:rPr>
                        <a:t>... ou cela fait-il partie de la culture habituelle de la communauté ?</a:t>
                      </a:r>
                      <a:endParaRPr lang="fr-FR" sz="1400" dirty="0">
                        <a:effectLst/>
                        <a:latin typeface="Open Sans" panose="020B0606030504020204" pitchFamily="34" charset="0"/>
                        <a:ea typeface="Open Sans" panose="020B0606030504020204" pitchFamily="34" charset="0"/>
                        <a:cs typeface="Open Sans" panose="020B0606030504020204" pitchFamily="34" charset="0"/>
                      </a:endParaRPr>
                    </a:p>
                    <a:p>
                      <a:r>
                        <a:rPr lang="fr-FR" sz="1800" dirty="0">
                          <a:effectLst/>
                          <a:latin typeface="Open Sans" panose="020B0606030504020204" pitchFamily="34" charset="0"/>
                          <a:ea typeface="Open Sans" panose="020B0606030504020204" pitchFamily="34" charset="0"/>
                          <a:cs typeface="Open Sans" panose="020B0606030504020204" pitchFamily="34" charset="0"/>
                        </a:rPr>
                        <a:t>    </a:t>
                      </a:r>
                    </a:p>
                  </a:txBody>
                  <a:tcPr marL="68580" marR="68580" marT="0" marB="0">
                    <a:solidFill>
                      <a:schemeClr val="accent1">
                        <a:lumMod val="20000"/>
                        <a:lumOff val="80000"/>
                      </a:schemeClr>
                    </a:solidFill>
                  </a:tcPr>
                </a:tc>
                <a:extLst>
                  <a:ext uri="{0D108BD9-81ED-4DB2-BD59-A6C34878D82A}">
                    <a16:rowId xmlns:a16="http://schemas.microsoft.com/office/drawing/2014/main" val="4068116748"/>
                  </a:ext>
                </a:extLst>
              </a:tr>
            </a:tbl>
          </a:graphicData>
        </a:graphic>
      </p:graphicFrame>
    </p:spTree>
    <p:extLst>
      <p:ext uri="{BB962C8B-B14F-4D97-AF65-F5344CB8AC3E}">
        <p14:creationId xmlns:p14="http://schemas.microsoft.com/office/powerpoint/2010/main" val="402741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A29D5F-C3EC-2DCF-4429-E3D071F66844}"/>
              </a:ext>
            </a:extLst>
          </p:cNvPr>
          <p:cNvSpPr/>
          <p:nvPr/>
        </p:nvSpPr>
        <p:spPr>
          <a:xfrm>
            <a:off x="285226" y="5553512"/>
            <a:ext cx="1761688" cy="1098958"/>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481CADD-DF46-5029-FC9B-FC1D2A59E914}"/>
              </a:ext>
            </a:extLst>
          </p:cNvPr>
          <p:cNvSpPr>
            <a:spLocks noGrp="1"/>
          </p:cNvSpPr>
          <p:nvPr>
            <p:ph type="title"/>
          </p:nvPr>
        </p:nvSpPr>
        <p:spPr>
          <a:xfrm>
            <a:off x="824938" y="458414"/>
            <a:ext cx="10542124" cy="1152000"/>
          </a:xfrm>
        </p:spPr>
        <p:txBody>
          <a:bodyPr/>
          <a:lstStyle/>
          <a:p>
            <a:r>
              <a:rPr lang="en-US" sz="3600" b="0" kern="1400" spc="230" err="1">
                <a:solidFill>
                  <a:schemeClr val="tx1"/>
                </a:solidFill>
                <a:latin typeface="HALDEN SOLID"/>
                <a:ea typeface="Open Sans Extrabold"/>
                <a:cs typeface="Open Sans Extrabold"/>
              </a:rPr>
              <a:t>Etape</a:t>
            </a:r>
            <a:r>
              <a:rPr lang="en-US" sz="3600" b="0" kern="1400" spc="230">
                <a:solidFill>
                  <a:schemeClr val="tx1"/>
                </a:solidFill>
                <a:latin typeface="HALDEN SOLID"/>
                <a:ea typeface="Open Sans Extrabold"/>
                <a:cs typeface="Open Sans Extrabold"/>
              </a:rPr>
              <a:t> 1: </a:t>
            </a:r>
            <a:r>
              <a:rPr lang="en-US" sz="3600" b="0" kern="1400" spc="230" err="1">
                <a:solidFill>
                  <a:schemeClr val="tx1"/>
                </a:solidFill>
                <a:latin typeface="HALDEN SOLID" pitchFamily="2" charset="0"/>
              </a:rPr>
              <a:t>Développer</a:t>
            </a:r>
            <a:r>
              <a:rPr lang="en-US" sz="3600" b="0" kern="1400" spc="230">
                <a:solidFill>
                  <a:schemeClr val="tx1"/>
                </a:solidFill>
                <a:latin typeface="HALDEN SOLID" pitchFamily="2" charset="0"/>
              </a:rPr>
              <a:t> des </a:t>
            </a:r>
            <a:r>
              <a:rPr lang="en-US" sz="3600" b="0" kern="1400" spc="230" err="1">
                <a:solidFill>
                  <a:schemeClr val="tx1"/>
                </a:solidFill>
                <a:latin typeface="HALDEN SOLID" pitchFamily="2" charset="0"/>
              </a:rPr>
              <a:t>stratégies</a:t>
            </a:r>
            <a:r>
              <a:rPr lang="en-US" sz="3600" b="0" kern="1400" spc="230">
                <a:solidFill>
                  <a:schemeClr val="tx1"/>
                </a:solidFill>
                <a:latin typeface="HALDEN SOLID" pitchFamily="2" charset="0"/>
              </a:rPr>
              <a:t> </a:t>
            </a:r>
            <a:r>
              <a:rPr lang="en-US" sz="3600" b="0" kern="1400" spc="230" err="1">
                <a:solidFill>
                  <a:schemeClr val="tx1"/>
                </a:solidFill>
                <a:latin typeface="HALDEN SOLID" pitchFamily="2" charset="0"/>
              </a:rPr>
              <a:t>supplémentaires</a:t>
            </a:r>
            <a:r>
              <a:rPr lang="en-US" sz="3600" b="0" kern="1400" spc="230">
                <a:solidFill>
                  <a:schemeClr val="tx1"/>
                </a:solidFill>
                <a:latin typeface="HALDEN SOLID" pitchFamily="2" charset="0"/>
              </a:rPr>
              <a:t> </a:t>
            </a:r>
          </a:p>
        </p:txBody>
      </p:sp>
      <p:sp>
        <p:nvSpPr>
          <p:cNvPr id="6" name="Freeform: Shape 5">
            <a:extLst>
              <a:ext uri="{FF2B5EF4-FFF2-40B4-BE49-F238E27FC236}">
                <a16:creationId xmlns:a16="http://schemas.microsoft.com/office/drawing/2014/main" id="{078F029A-AF58-E032-6CEF-FA9548F6F00D}"/>
              </a:ext>
            </a:extLst>
          </p:cNvPr>
          <p:cNvSpPr/>
          <p:nvPr/>
        </p:nvSpPr>
        <p:spPr>
          <a:xfrm>
            <a:off x="8004789" y="1845793"/>
            <a:ext cx="985478" cy="985478"/>
          </a:xfrm>
          <a:custGeom>
            <a:avLst/>
            <a:gdLst>
              <a:gd name="connsiteX0" fmla="*/ 86954 w 985478"/>
              <a:gd name="connsiteY0" fmla="*/ 0 h 985478"/>
              <a:gd name="connsiteX1" fmla="*/ 0 w 985478"/>
              <a:gd name="connsiteY1" fmla="*/ 0 h 985478"/>
              <a:gd name="connsiteX2" fmla="*/ 0 w 985478"/>
              <a:gd name="connsiteY2" fmla="*/ 985479 h 985478"/>
              <a:gd name="connsiteX3" fmla="*/ 985479 w 985478"/>
              <a:gd name="connsiteY3" fmla="*/ 985479 h 985478"/>
              <a:gd name="connsiteX4" fmla="*/ 985479 w 985478"/>
              <a:gd name="connsiteY4" fmla="*/ 898525 h 985478"/>
              <a:gd name="connsiteX5" fmla="*/ 86954 w 985478"/>
              <a:gd name="connsiteY5" fmla="*/ 898525 h 98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478" h="985478">
                <a:moveTo>
                  <a:pt x="86954" y="0"/>
                </a:moveTo>
                <a:lnTo>
                  <a:pt x="0" y="0"/>
                </a:lnTo>
                <a:lnTo>
                  <a:pt x="0" y="985479"/>
                </a:lnTo>
                <a:lnTo>
                  <a:pt x="985479" y="985479"/>
                </a:lnTo>
                <a:lnTo>
                  <a:pt x="985479" y="898525"/>
                </a:lnTo>
                <a:lnTo>
                  <a:pt x="86954" y="898525"/>
                </a:lnTo>
                <a:close/>
              </a:path>
            </a:pathLst>
          </a:custGeom>
          <a:solidFill>
            <a:schemeClr val="accent1">
              <a:lumMod val="75000"/>
            </a:schemeClr>
          </a:solidFill>
          <a:ln w="14486" cap="flat">
            <a:noFill/>
            <a:prstDash val="solid"/>
            <a:miter/>
          </a:ln>
        </p:spPr>
        <p:txBody>
          <a:bodyPr rtlCol="1" anchor="ctr"/>
          <a:lstStyle/>
          <a:p>
            <a:endParaRPr lang="ar-SY"/>
          </a:p>
        </p:txBody>
      </p:sp>
      <p:sp>
        <p:nvSpPr>
          <p:cNvPr id="7" name="Freeform: Shape 6">
            <a:extLst>
              <a:ext uri="{FF2B5EF4-FFF2-40B4-BE49-F238E27FC236}">
                <a16:creationId xmlns:a16="http://schemas.microsoft.com/office/drawing/2014/main" id="{8D7E54B6-AC7C-B03F-2BF0-1925A789D28C}"/>
              </a:ext>
            </a:extLst>
          </p:cNvPr>
          <p:cNvSpPr/>
          <p:nvPr/>
        </p:nvSpPr>
        <p:spPr>
          <a:xfrm>
            <a:off x="8178697" y="2150132"/>
            <a:ext cx="159415" cy="507231"/>
          </a:xfrm>
          <a:custGeom>
            <a:avLst/>
            <a:gdLst>
              <a:gd name="connsiteX0" fmla="*/ 0 w 159415"/>
              <a:gd name="connsiteY0" fmla="*/ 0 h 507231"/>
              <a:gd name="connsiteX1" fmla="*/ 159416 w 159415"/>
              <a:gd name="connsiteY1" fmla="*/ 0 h 507231"/>
              <a:gd name="connsiteX2" fmla="*/ 159416 w 159415"/>
              <a:gd name="connsiteY2" fmla="*/ 507232 h 507231"/>
              <a:gd name="connsiteX3" fmla="*/ 0 w 159415"/>
              <a:gd name="connsiteY3" fmla="*/ 507232 h 507231"/>
            </a:gdLst>
            <a:ahLst/>
            <a:cxnLst>
              <a:cxn ang="0">
                <a:pos x="connsiteX0" y="connsiteY0"/>
              </a:cxn>
              <a:cxn ang="0">
                <a:pos x="connsiteX1" y="connsiteY1"/>
              </a:cxn>
              <a:cxn ang="0">
                <a:pos x="connsiteX2" y="connsiteY2"/>
              </a:cxn>
              <a:cxn ang="0">
                <a:pos x="connsiteX3" y="connsiteY3"/>
              </a:cxn>
            </a:cxnLst>
            <a:rect l="l" t="t" r="r" b="b"/>
            <a:pathLst>
              <a:path w="159415" h="507231">
                <a:moveTo>
                  <a:pt x="0" y="0"/>
                </a:moveTo>
                <a:lnTo>
                  <a:pt x="159416" y="0"/>
                </a:lnTo>
                <a:lnTo>
                  <a:pt x="159416" y="507232"/>
                </a:lnTo>
                <a:lnTo>
                  <a:pt x="0" y="507232"/>
                </a:lnTo>
                <a:close/>
              </a:path>
            </a:pathLst>
          </a:custGeom>
          <a:solidFill>
            <a:schemeClr val="accent4">
              <a:lumMod val="75000"/>
            </a:schemeClr>
          </a:solidFill>
          <a:ln w="14486" cap="flat">
            <a:noFill/>
            <a:prstDash val="solid"/>
            <a:miter/>
          </a:ln>
        </p:spPr>
        <p:txBody>
          <a:bodyPr rtlCol="1" anchor="ctr"/>
          <a:lstStyle/>
          <a:p>
            <a:endParaRPr lang="ar-SY"/>
          </a:p>
        </p:txBody>
      </p:sp>
      <p:sp>
        <p:nvSpPr>
          <p:cNvPr id="10" name="Freeform: Shape 9">
            <a:extLst>
              <a:ext uri="{FF2B5EF4-FFF2-40B4-BE49-F238E27FC236}">
                <a16:creationId xmlns:a16="http://schemas.microsoft.com/office/drawing/2014/main" id="{F0387323-6C53-5F73-8E42-E2BBF03C736C}"/>
              </a:ext>
            </a:extLst>
          </p:cNvPr>
          <p:cNvSpPr/>
          <p:nvPr/>
        </p:nvSpPr>
        <p:spPr>
          <a:xfrm>
            <a:off x="8396082" y="1845793"/>
            <a:ext cx="159415" cy="811570"/>
          </a:xfrm>
          <a:custGeom>
            <a:avLst/>
            <a:gdLst>
              <a:gd name="connsiteX0" fmla="*/ 0 w 159415"/>
              <a:gd name="connsiteY0" fmla="*/ 0 h 811570"/>
              <a:gd name="connsiteX1" fmla="*/ 159416 w 159415"/>
              <a:gd name="connsiteY1" fmla="*/ 0 h 811570"/>
              <a:gd name="connsiteX2" fmla="*/ 159416 w 159415"/>
              <a:gd name="connsiteY2" fmla="*/ 811571 h 811570"/>
              <a:gd name="connsiteX3" fmla="*/ 0 w 159415"/>
              <a:gd name="connsiteY3" fmla="*/ 811571 h 811570"/>
            </a:gdLst>
            <a:ahLst/>
            <a:cxnLst>
              <a:cxn ang="0">
                <a:pos x="connsiteX0" y="connsiteY0"/>
              </a:cxn>
              <a:cxn ang="0">
                <a:pos x="connsiteX1" y="connsiteY1"/>
              </a:cxn>
              <a:cxn ang="0">
                <a:pos x="connsiteX2" y="connsiteY2"/>
              </a:cxn>
              <a:cxn ang="0">
                <a:pos x="connsiteX3" y="connsiteY3"/>
              </a:cxn>
            </a:cxnLst>
            <a:rect l="l" t="t" r="r" b="b"/>
            <a:pathLst>
              <a:path w="159415" h="811570">
                <a:moveTo>
                  <a:pt x="0" y="0"/>
                </a:moveTo>
                <a:lnTo>
                  <a:pt x="159416" y="0"/>
                </a:lnTo>
                <a:lnTo>
                  <a:pt x="159416" y="811571"/>
                </a:lnTo>
                <a:lnTo>
                  <a:pt x="0" y="811571"/>
                </a:lnTo>
                <a:close/>
              </a:path>
            </a:pathLst>
          </a:custGeom>
          <a:solidFill>
            <a:schemeClr val="accent4">
              <a:lumMod val="75000"/>
            </a:schemeClr>
          </a:solidFill>
          <a:ln w="14486" cap="flat">
            <a:noFill/>
            <a:prstDash val="solid"/>
            <a:miter/>
          </a:ln>
        </p:spPr>
        <p:txBody>
          <a:bodyPr rtlCol="1" anchor="ctr"/>
          <a:lstStyle/>
          <a:p>
            <a:endParaRPr lang="ar-SY"/>
          </a:p>
        </p:txBody>
      </p:sp>
      <p:sp>
        <p:nvSpPr>
          <p:cNvPr id="11" name="Freeform: Shape 10">
            <a:extLst>
              <a:ext uri="{FF2B5EF4-FFF2-40B4-BE49-F238E27FC236}">
                <a16:creationId xmlns:a16="http://schemas.microsoft.com/office/drawing/2014/main" id="{830E09DE-BA1E-321A-A6AB-B0DB31A28015}"/>
              </a:ext>
            </a:extLst>
          </p:cNvPr>
          <p:cNvSpPr/>
          <p:nvPr/>
        </p:nvSpPr>
        <p:spPr>
          <a:xfrm>
            <a:off x="8613467" y="2150132"/>
            <a:ext cx="159415" cy="507231"/>
          </a:xfrm>
          <a:custGeom>
            <a:avLst/>
            <a:gdLst>
              <a:gd name="connsiteX0" fmla="*/ 0 w 159415"/>
              <a:gd name="connsiteY0" fmla="*/ 0 h 507231"/>
              <a:gd name="connsiteX1" fmla="*/ 159416 w 159415"/>
              <a:gd name="connsiteY1" fmla="*/ 0 h 507231"/>
              <a:gd name="connsiteX2" fmla="*/ 159416 w 159415"/>
              <a:gd name="connsiteY2" fmla="*/ 507232 h 507231"/>
              <a:gd name="connsiteX3" fmla="*/ 0 w 159415"/>
              <a:gd name="connsiteY3" fmla="*/ 507232 h 507231"/>
            </a:gdLst>
            <a:ahLst/>
            <a:cxnLst>
              <a:cxn ang="0">
                <a:pos x="connsiteX0" y="connsiteY0"/>
              </a:cxn>
              <a:cxn ang="0">
                <a:pos x="connsiteX1" y="connsiteY1"/>
              </a:cxn>
              <a:cxn ang="0">
                <a:pos x="connsiteX2" y="connsiteY2"/>
              </a:cxn>
              <a:cxn ang="0">
                <a:pos x="connsiteX3" y="connsiteY3"/>
              </a:cxn>
            </a:cxnLst>
            <a:rect l="l" t="t" r="r" b="b"/>
            <a:pathLst>
              <a:path w="159415" h="507231">
                <a:moveTo>
                  <a:pt x="0" y="0"/>
                </a:moveTo>
                <a:lnTo>
                  <a:pt x="159416" y="0"/>
                </a:lnTo>
                <a:lnTo>
                  <a:pt x="159416" y="507232"/>
                </a:lnTo>
                <a:lnTo>
                  <a:pt x="0" y="507232"/>
                </a:lnTo>
                <a:close/>
              </a:path>
            </a:pathLst>
          </a:custGeom>
          <a:solidFill>
            <a:schemeClr val="accent4">
              <a:lumMod val="75000"/>
            </a:schemeClr>
          </a:solidFill>
          <a:ln w="14486" cap="flat">
            <a:noFill/>
            <a:prstDash val="solid"/>
            <a:miter/>
          </a:ln>
        </p:spPr>
        <p:txBody>
          <a:bodyPr rtlCol="1" anchor="ctr"/>
          <a:lstStyle/>
          <a:p>
            <a:endParaRPr lang="ar-SY"/>
          </a:p>
        </p:txBody>
      </p:sp>
      <p:sp>
        <p:nvSpPr>
          <p:cNvPr id="12" name="Freeform: Shape 11">
            <a:extLst>
              <a:ext uri="{FF2B5EF4-FFF2-40B4-BE49-F238E27FC236}">
                <a16:creationId xmlns:a16="http://schemas.microsoft.com/office/drawing/2014/main" id="{41928C3B-61F5-131D-B479-C6E38074B0C9}"/>
              </a:ext>
            </a:extLst>
          </p:cNvPr>
          <p:cNvSpPr/>
          <p:nvPr/>
        </p:nvSpPr>
        <p:spPr>
          <a:xfrm>
            <a:off x="8830852" y="2396501"/>
            <a:ext cx="159415" cy="260862"/>
          </a:xfrm>
          <a:custGeom>
            <a:avLst/>
            <a:gdLst>
              <a:gd name="connsiteX0" fmla="*/ 0 w 159415"/>
              <a:gd name="connsiteY0" fmla="*/ 0 h 260862"/>
              <a:gd name="connsiteX1" fmla="*/ 159416 w 159415"/>
              <a:gd name="connsiteY1" fmla="*/ 0 h 260862"/>
              <a:gd name="connsiteX2" fmla="*/ 159416 w 159415"/>
              <a:gd name="connsiteY2" fmla="*/ 260862 h 260862"/>
              <a:gd name="connsiteX3" fmla="*/ 0 w 159415"/>
              <a:gd name="connsiteY3" fmla="*/ 260862 h 260862"/>
            </a:gdLst>
            <a:ahLst/>
            <a:cxnLst>
              <a:cxn ang="0">
                <a:pos x="connsiteX0" y="connsiteY0"/>
              </a:cxn>
              <a:cxn ang="0">
                <a:pos x="connsiteX1" y="connsiteY1"/>
              </a:cxn>
              <a:cxn ang="0">
                <a:pos x="connsiteX2" y="connsiteY2"/>
              </a:cxn>
              <a:cxn ang="0">
                <a:pos x="connsiteX3" y="connsiteY3"/>
              </a:cxn>
            </a:cxnLst>
            <a:rect l="l" t="t" r="r" b="b"/>
            <a:pathLst>
              <a:path w="159415" h="260862">
                <a:moveTo>
                  <a:pt x="0" y="0"/>
                </a:moveTo>
                <a:lnTo>
                  <a:pt x="159416" y="0"/>
                </a:lnTo>
                <a:lnTo>
                  <a:pt x="159416" y="260862"/>
                </a:lnTo>
                <a:lnTo>
                  <a:pt x="0" y="260862"/>
                </a:lnTo>
                <a:close/>
              </a:path>
            </a:pathLst>
          </a:custGeom>
          <a:solidFill>
            <a:schemeClr val="accent4">
              <a:lumMod val="75000"/>
            </a:schemeClr>
          </a:solidFill>
          <a:ln w="14486" cap="flat">
            <a:noFill/>
            <a:prstDash val="solid"/>
            <a:miter/>
          </a:ln>
        </p:spPr>
        <p:txBody>
          <a:bodyPr rtlCol="1" anchor="ctr"/>
          <a:lstStyle/>
          <a:p>
            <a:endParaRPr lang="ar-SY"/>
          </a:p>
        </p:txBody>
      </p:sp>
      <p:sp>
        <p:nvSpPr>
          <p:cNvPr id="16" name="Freeform: Shape 15">
            <a:extLst>
              <a:ext uri="{FF2B5EF4-FFF2-40B4-BE49-F238E27FC236}">
                <a16:creationId xmlns:a16="http://schemas.microsoft.com/office/drawing/2014/main" id="{1FF99598-14B4-C1F7-8197-D23C1C47AFEA}"/>
              </a:ext>
            </a:extLst>
          </p:cNvPr>
          <p:cNvSpPr/>
          <p:nvPr/>
        </p:nvSpPr>
        <p:spPr>
          <a:xfrm>
            <a:off x="8379347" y="5384436"/>
            <a:ext cx="188494" cy="188494"/>
          </a:xfrm>
          <a:custGeom>
            <a:avLst/>
            <a:gdLst>
              <a:gd name="connsiteX0" fmla="*/ 188495 w 188494"/>
              <a:gd name="connsiteY0" fmla="*/ 94247 h 188494"/>
              <a:gd name="connsiteX1" fmla="*/ 94247 w 188494"/>
              <a:gd name="connsiteY1" fmla="*/ 188495 h 188494"/>
              <a:gd name="connsiteX2" fmla="*/ 0 w 188494"/>
              <a:gd name="connsiteY2" fmla="*/ 94247 h 188494"/>
              <a:gd name="connsiteX3" fmla="*/ 94247 w 188494"/>
              <a:gd name="connsiteY3" fmla="*/ 0 h 188494"/>
              <a:gd name="connsiteX4" fmla="*/ 188495 w 188494"/>
              <a:gd name="connsiteY4" fmla="*/ 94247 h 1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94" h="188494">
                <a:moveTo>
                  <a:pt x="188495" y="94247"/>
                </a:moveTo>
                <a:cubicBezTo>
                  <a:pt x="188495" y="146756"/>
                  <a:pt x="146756" y="188495"/>
                  <a:pt x="94247" y="188495"/>
                </a:cubicBezTo>
                <a:cubicBezTo>
                  <a:pt x="41738" y="188495"/>
                  <a:pt x="0" y="146756"/>
                  <a:pt x="0" y="94247"/>
                </a:cubicBezTo>
                <a:cubicBezTo>
                  <a:pt x="0" y="41738"/>
                  <a:pt x="41738" y="0"/>
                  <a:pt x="94247" y="0"/>
                </a:cubicBezTo>
                <a:cubicBezTo>
                  <a:pt x="146756" y="0"/>
                  <a:pt x="188495" y="43084"/>
                  <a:pt x="188495" y="94247"/>
                </a:cubicBezTo>
              </a:path>
            </a:pathLst>
          </a:custGeom>
          <a:solidFill>
            <a:schemeClr val="accent1">
              <a:lumMod val="75000"/>
            </a:schemeClr>
          </a:solidFill>
          <a:ln w="13395" cap="flat">
            <a:noFill/>
            <a:prstDash val="solid"/>
            <a:miter/>
          </a:ln>
        </p:spPr>
        <p:txBody>
          <a:bodyPr rtlCol="1" anchor="ctr"/>
          <a:lstStyle/>
          <a:p>
            <a:endParaRPr lang="ar-SY"/>
          </a:p>
        </p:txBody>
      </p:sp>
      <p:sp>
        <p:nvSpPr>
          <p:cNvPr id="17" name="Freeform: Shape 16">
            <a:extLst>
              <a:ext uri="{FF2B5EF4-FFF2-40B4-BE49-F238E27FC236}">
                <a16:creationId xmlns:a16="http://schemas.microsoft.com/office/drawing/2014/main" id="{3DD01F56-C319-CE47-88A0-F73640774DFE}"/>
              </a:ext>
            </a:extLst>
          </p:cNvPr>
          <p:cNvSpPr/>
          <p:nvPr/>
        </p:nvSpPr>
        <p:spPr>
          <a:xfrm>
            <a:off x="8756336" y="5438292"/>
            <a:ext cx="188494" cy="188494"/>
          </a:xfrm>
          <a:custGeom>
            <a:avLst/>
            <a:gdLst>
              <a:gd name="connsiteX0" fmla="*/ 188495 w 188494"/>
              <a:gd name="connsiteY0" fmla="*/ 94247 h 188494"/>
              <a:gd name="connsiteX1" fmla="*/ 94247 w 188494"/>
              <a:gd name="connsiteY1" fmla="*/ 188495 h 188494"/>
              <a:gd name="connsiteX2" fmla="*/ 0 w 188494"/>
              <a:gd name="connsiteY2" fmla="*/ 94247 h 188494"/>
              <a:gd name="connsiteX3" fmla="*/ 94247 w 188494"/>
              <a:gd name="connsiteY3" fmla="*/ 0 h 188494"/>
              <a:gd name="connsiteX4" fmla="*/ 188495 w 188494"/>
              <a:gd name="connsiteY4" fmla="*/ 94247 h 1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94" h="188494">
                <a:moveTo>
                  <a:pt x="188495" y="94247"/>
                </a:moveTo>
                <a:cubicBezTo>
                  <a:pt x="188495" y="146756"/>
                  <a:pt x="146756" y="188495"/>
                  <a:pt x="94247" y="188495"/>
                </a:cubicBezTo>
                <a:cubicBezTo>
                  <a:pt x="41738" y="188495"/>
                  <a:pt x="0" y="146756"/>
                  <a:pt x="0" y="94247"/>
                </a:cubicBezTo>
                <a:cubicBezTo>
                  <a:pt x="0" y="41738"/>
                  <a:pt x="41738" y="0"/>
                  <a:pt x="94247" y="0"/>
                </a:cubicBezTo>
                <a:cubicBezTo>
                  <a:pt x="146756" y="0"/>
                  <a:pt x="188495" y="41738"/>
                  <a:pt x="188495" y="94247"/>
                </a:cubicBezTo>
              </a:path>
            </a:pathLst>
          </a:custGeom>
          <a:solidFill>
            <a:schemeClr val="accent1">
              <a:lumMod val="75000"/>
            </a:schemeClr>
          </a:solidFill>
          <a:ln w="13395" cap="flat">
            <a:noFill/>
            <a:prstDash val="solid"/>
            <a:miter/>
          </a:ln>
        </p:spPr>
        <p:txBody>
          <a:bodyPr rtlCol="1" anchor="ctr"/>
          <a:lstStyle/>
          <a:p>
            <a:endParaRPr lang="ar-SY"/>
          </a:p>
        </p:txBody>
      </p:sp>
      <p:sp>
        <p:nvSpPr>
          <p:cNvPr id="18" name="Freeform: Shape 17">
            <a:extLst>
              <a:ext uri="{FF2B5EF4-FFF2-40B4-BE49-F238E27FC236}">
                <a16:creationId xmlns:a16="http://schemas.microsoft.com/office/drawing/2014/main" id="{C840BC92-6C0B-813D-2F6F-AAACED0783CC}"/>
              </a:ext>
            </a:extLst>
          </p:cNvPr>
          <p:cNvSpPr/>
          <p:nvPr/>
        </p:nvSpPr>
        <p:spPr>
          <a:xfrm>
            <a:off x="8002358" y="5438292"/>
            <a:ext cx="188494" cy="188494"/>
          </a:xfrm>
          <a:custGeom>
            <a:avLst/>
            <a:gdLst>
              <a:gd name="connsiteX0" fmla="*/ 188495 w 188494"/>
              <a:gd name="connsiteY0" fmla="*/ 94247 h 188494"/>
              <a:gd name="connsiteX1" fmla="*/ 94247 w 188494"/>
              <a:gd name="connsiteY1" fmla="*/ 188495 h 188494"/>
              <a:gd name="connsiteX2" fmla="*/ 0 w 188494"/>
              <a:gd name="connsiteY2" fmla="*/ 94247 h 188494"/>
              <a:gd name="connsiteX3" fmla="*/ 94247 w 188494"/>
              <a:gd name="connsiteY3" fmla="*/ 0 h 188494"/>
              <a:gd name="connsiteX4" fmla="*/ 188495 w 188494"/>
              <a:gd name="connsiteY4" fmla="*/ 94247 h 1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94" h="188494">
                <a:moveTo>
                  <a:pt x="188495" y="94247"/>
                </a:moveTo>
                <a:cubicBezTo>
                  <a:pt x="188495" y="146756"/>
                  <a:pt x="146756" y="188495"/>
                  <a:pt x="94247" y="188495"/>
                </a:cubicBezTo>
                <a:cubicBezTo>
                  <a:pt x="41738" y="188495"/>
                  <a:pt x="0" y="146756"/>
                  <a:pt x="0" y="94247"/>
                </a:cubicBezTo>
                <a:cubicBezTo>
                  <a:pt x="0" y="41738"/>
                  <a:pt x="41738" y="0"/>
                  <a:pt x="94247" y="0"/>
                </a:cubicBezTo>
                <a:cubicBezTo>
                  <a:pt x="146756" y="0"/>
                  <a:pt x="188495" y="41738"/>
                  <a:pt x="188495" y="94247"/>
                </a:cubicBezTo>
              </a:path>
            </a:pathLst>
          </a:custGeom>
          <a:solidFill>
            <a:schemeClr val="accent1">
              <a:lumMod val="75000"/>
            </a:schemeClr>
          </a:solidFill>
          <a:ln w="13395" cap="flat">
            <a:noFill/>
            <a:prstDash val="solid"/>
            <a:miter/>
          </a:ln>
        </p:spPr>
        <p:txBody>
          <a:bodyPr rtlCol="1" anchor="ctr"/>
          <a:lstStyle/>
          <a:p>
            <a:endParaRPr lang="ar-SY"/>
          </a:p>
        </p:txBody>
      </p:sp>
      <p:sp>
        <p:nvSpPr>
          <p:cNvPr id="19" name="Freeform: Shape 18">
            <a:extLst>
              <a:ext uri="{FF2B5EF4-FFF2-40B4-BE49-F238E27FC236}">
                <a16:creationId xmlns:a16="http://schemas.microsoft.com/office/drawing/2014/main" id="{A2DBC955-2933-702A-DD1E-6EB37B898A70}"/>
              </a:ext>
            </a:extLst>
          </p:cNvPr>
          <p:cNvSpPr/>
          <p:nvPr/>
        </p:nvSpPr>
        <p:spPr>
          <a:xfrm>
            <a:off x="7943117" y="5785660"/>
            <a:ext cx="1060955" cy="355446"/>
          </a:xfrm>
          <a:custGeom>
            <a:avLst/>
            <a:gdLst>
              <a:gd name="connsiteX0" fmla="*/ 0 w 1060955"/>
              <a:gd name="connsiteY0" fmla="*/ 355447 h 355446"/>
              <a:gd name="connsiteX1" fmla="*/ 530478 w 1060955"/>
              <a:gd name="connsiteY1" fmla="*/ 0 h 355446"/>
              <a:gd name="connsiteX2" fmla="*/ 1060955 w 1060955"/>
              <a:gd name="connsiteY2" fmla="*/ 355447 h 355446"/>
              <a:gd name="connsiteX3" fmla="*/ 0 w 1060955"/>
              <a:gd name="connsiteY3" fmla="*/ 355447 h 355446"/>
            </a:gdLst>
            <a:ahLst/>
            <a:cxnLst>
              <a:cxn ang="0">
                <a:pos x="connsiteX0" y="connsiteY0"/>
              </a:cxn>
              <a:cxn ang="0">
                <a:pos x="connsiteX1" y="connsiteY1"/>
              </a:cxn>
              <a:cxn ang="0">
                <a:pos x="connsiteX2" y="connsiteY2"/>
              </a:cxn>
              <a:cxn ang="0">
                <a:pos x="connsiteX3" y="connsiteY3"/>
              </a:cxn>
            </a:cxnLst>
            <a:rect l="l" t="t" r="r" b="b"/>
            <a:pathLst>
              <a:path w="1060955" h="355446">
                <a:moveTo>
                  <a:pt x="0" y="355447"/>
                </a:moveTo>
                <a:cubicBezTo>
                  <a:pt x="0" y="158874"/>
                  <a:pt x="236965" y="0"/>
                  <a:pt x="530478" y="0"/>
                </a:cubicBezTo>
                <a:cubicBezTo>
                  <a:pt x="822644" y="0"/>
                  <a:pt x="1060955" y="158874"/>
                  <a:pt x="1060955" y="355447"/>
                </a:cubicBezTo>
                <a:lnTo>
                  <a:pt x="0" y="355447"/>
                </a:lnTo>
                <a:close/>
              </a:path>
            </a:pathLst>
          </a:custGeom>
          <a:solidFill>
            <a:schemeClr val="accent4">
              <a:lumMod val="75000"/>
            </a:schemeClr>
          </a:solidFill>
          <a:ln w="13395" cap="flat">
            <a:noFill/>
            <a:prstDash val="solid"/>
            <a:miter/>
          </a:ln>
        </p:spPr>
        <p:txBody>
          <a:bodyPr rtlCol="1" anchor="ctr"/>
          <a:lstStyle/>
          <a:p>
            <a:endParaRPr lang="ar-SY"/>
          </a:p>
        </p:txBody>
      </p:sp>
      <p:sp>
        <p:nvSpPr>
          <p:cNvPr id="20" name="Freeform: Shape 19">
            <a:extLst>
              <a:ext uri="{FF2B5EF4-FFF2-40B4-BE49-F238E27FC236}">
                <a16:creationId xmlns:a16="http://schemas.microsoft.com/office/drawing/2014/main" id="{3AA93E7D-F69A-F3C5-C290-B111EB17871E}"/>
              </a:ext>
            </a:extLst>
          </p:cNvPr>
          <p:cNvSpPr/>
          <p:nvPr/>
        </p:nvSpPr>
        <p:spPr>
          <a:xfrm>
            <a:off x="7935039" y="5654216"/>
            <a:ext cx="323133" cy="309167"/>
          </a:xfrm>
          <a:custGeom>
            <a:avLst/>
            <a:gdLst>
              <a:gd name="connsiteX0" fmla="*/ 129253 w 323133"/>
              <a:gd name="connsiteY0" fmla="*/ 181260 h 309167"/>
              <a:gd name="connsiteX1" fmla="*/ 323134 w 323133"/>
              <a:gd name="connsiteY1" fmla="*/ 95091 h 309167"/>
              <a:gd name="connsiteX2" fmla="*/ 323134 w 323133"/>
              <a:gd name="connsiteY2" fmla="*/ 80281 h 309167"/>
              <a:gd name="connsiteX3" fmla="*/ 306977 w 323133"/>
              <a:gd name="connsiteY3" fmla="*/ 41236 h 309167"/>
              <a:gd name="connsiteX4" fmla="*/ 281395 w 323133"/>
              <a:gd name="connsiteY4" fmla="*/ 26425 h 309167"/>
              <a:gd name="connsiteX5" fmla="*/ 44431 w 323133"/>
              <a:gd name="connsiteY5" fmla="*/ 25079 h 309167"/>
              <a:gd name="connsiteX6" fmla="*/ 14810 w 323133"/>
              <a:gd name="connsiteY6" fmla="*/ 41236 h 309167"/>
              <a:gd name="connsiteX7" fmla="*/ 0 w 323133"/>
              <a:gd name="connsiteY7" fmla="*/ 80281 h 309167"/>
              <a:gd name="connsiteX8" fmla="*/ 0 w 323133"/>
              <a:gd name="connsiteY8" fmla="*/ 309167 h 309167"/>
              <a:gd name="connsiteX9" fmla="*/ 129253 w 323133"/>
              <a:gd name="connsiteY9" fmla="*/ 181260 h 30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133" h="309167">
                <a:moveTo>
                  <a:pt x="129253" y="181260"/>
                </a:moveTo>
                <a:cubicBezTo>
                  <a:pt x="185802" y="143561"/>
                  <a:pt x="251775" y="113941"/>
                  <a:pt x="323134" y="95091"/>
                </a:cubicBezTo>
                <a:lnTo>
                  <a:pt x="323134" y="80281"/>
                </a:lnTo>
                <a:cubicBezTo>
                  <a:pt x="323134" y="65471"/>
                  <a:pt x="316402" y="50660"/>
                  <a:pt x="306977" y="41236"/>
                </a:cubicBezTo>
                <a:cubicBezTo>
                  <a:pt x="302938" y="37197"/>
                  <a:pt x="293513" y="31811"/>
                  <a:pt x="281395" y="26425"/>
                </a:cubicBezTo>
                <a:cubicBezTo>
                  <a:pt x="207344" y="-8581"/>
                  <a:pt x="119829" y="-8581"/>
                  <a:pt x="44431" y="25079"/>
                </a:cubicBezTo>
                <a:cubicBezTo>
                  <a:pt x="30967" y="30465"/>
                  <a:pt x="20196" y="37197"/>
                  <a:pt x="14810" y="41236"/>
                </a:cubicBezTo>
                <a:cubicBezTo>
                  <a:pt x="6732" y="50660"/>
                  <a:pt x="0" y="65471"/>
                  <a:pt x="0" y="80281"/>
                </a:cubicBezTo>
                <a:lnTo>
                  <a:pt x="0" y="309167"/>
                </a:lnTo>
                <a:cubicBezTo>
                  <a:pt x="30967" y="262044"/>
                  <a:pt x="74051" y="217613"/>
                  <a:pt x="129253" y="181260"/>
                </a:cubicBezTo>
              </a:path>
            </a:pathLst>
          </a:custGeom>
          <a:solidFill>
            <a:schemeClr val="accent1">
              <a:lumMod val="75000"/>
            </a:schemeClr>
          </a:solidFill>
          <a:ln w="13395" cap="flat">
            <a:noFill/>
            <a:prstDash val="solid"/>
            <a:miter/>
          </a:ln>
        </p:spPr>
        <p:txBody>
          <a:bodyPr rtlCol="1" anchor="ctr"/>
          <a:lstStyle/>
          <a:p>
            <a:endParaRPr lang="ar-SY"/>
          </a:p>
        </p:txBody>
      </p:sp>
      <p:sp>
        <p:nvSpPr>
          <p:cNvPr id="21" name="Freeform: Shape 20">
            <a:extLst>
              <a:ext uri="{FF2B5EF4-FFF2-40B4-BE49-F238E27FC236}">
                <a16:creationId xmlns:a16="http://schemas.microsoft.com/office/drawing/2014/main" id="{F5724DEC-B727-20EC-4B25-8E505FE51335}"/>
              </a:ext>
            </a:extLst>
          </p:cNvPr>
          <p:cNvSpPr/>
          <p:nvPr/>
        </p:nvSpPr>
        <p:spPr>
          <a:xfrm>
            <a:off x="8310681" y="5600361"/>
            <a:ext cx="324479" cy="135482"/>
          </a:xfrm>
          <a:custGeom>
            <a:avLst/>
            <a:gdLst>
              <a:gd name="connsiteX0" fmla="*/ 324480 w 324479"/>
              <a:gd name="connsiteY0" fmla="*/ 135483 h 135482"/>
              <a:gd name="connsiteX1" fmla="*/ 324480 w 324479"/>
              <a:gd name="connsiteY1" fmla="*/ 80281 h 135482"/>
              <a:gd name="connsiteX2" fmla="*/ 308323 w 324479"/>
              <a:gd name="connsiteY2" fmla="*/ 41236 h 135482"/>
              <a:gd name="connsiteX3" fmla="*/ 282742 w 324479"/>
              <a:gd name="connsiteY3" fmla="*/ 26425 h 135482"/>
              <a:gd name="connsiteX4" fmla="*/ 45777 w 324479"/>
              <a:gd name="connsiteY4" fmla="*/ 25079 h 135482"/>
              <a:gd name="connsiteX5" fmla="*/ 16157 w 324479"/>
              <a:gd name="connsiteY5" fmla="*/ 41236 h 135482"/>
              <a:gd name="connsiteX6" fmla="*/ 0 w 324479"/>
              <a:gd name="connsiteY6" fmla="*/ 80281 h 135482"/>
              <a:gd name="connsiteX7" fmla="*/ 0 w 324479"/>
              <a:gd name="connsiteY7" fmla="*/ 135483 h 135482"/>
              <a:gd name="connsiteX8" fmla="*/ 161567 w 324479"/>
              <a:gd name="connsiteY8" fmla="*/ 119326 h 135482"/>
              <a:gd name="connsiteX9" fmla="*/ 324480 w 324479"/>
              <a:gd name="connsiteY9" fmla="*/ 135483 h 13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479" h="135482">
                <a:moveTo>
                  <a:pt x="324480" y="135483"/>
                </a:moveTo>
                <a:lnTo>
                  <a:pt x="324480" y="80281"/>
                </a:lnTo>
                <a:cubicBezTo>
                  <a:pt x="324480" y="65471"/>
                  <a:pt x="317748" y="50660"/>
                  <a:pt x="308323" y="41236"/>
                </a:cubicBezTo>
                <a:cubicBezTo>
                  <a:pt x="304284" y="37197"/>
                  <a:pt x="294859" y="31811"/>
                  <a:pt x="282742" y="26425"/>
                </a:cubicBezTo>
                <a:cubicBezTo>
                  <a:pt x="208690" y="-8581"/>
                  <a:pt x="121175" y="-8581"/>
                  <a:pt x="45777" y="25079"/>
                </a:cubicBezTo>
                <a:cubicBezTo>
                  <a:pt x="32313" y="30465"/>
                  <a:pt x="21542" y="37197"/>
                  <a:pt x="16157" y="41236"/>
                </a:cubicBezTo>
                <a:cubicBezTo>
                  <a:pt x="5386" y="50660"/>
                  <a:pt x="0" y="65471"/>
                  <a:pt x="0" y="80281"/>
                </a:cubicBezTo>
                <a:lnTo>
                  <a:pt x="0" y="135483"/>
                </a:lnTo>
                <a:cubicBezTo>
                  <a:pt x="52509" y="124712"/>
                  <a:pt x="106365" y="119326"/>
                  <a:pt x="161567" y="119326"/>
                </a:cubicBezTo>
                <a:cubicBezTo>
                  <a:pt x="216769" y="119326"/>
                  <a:pt x="271971" y="126058"/>
                  <a:pt x="324480" y="135483"/>
                </a:cubicBezTo>
              </a:path>
            </a:pathLst>
          </a:custGeom>
          <a:solidFill>
            <a:schemeClr val="accent1">
              <a:lumMod val="75000"/>
            </a:schemeClr>
          </a:solidFill>
          <a:ln w="13395" cap="flat">
            <a:noFill/>
            <a:prstDash val="solid"/>
            <a:miter/>
          </a:ln>
        </p:spPr>
        <p:txBody>
          <a:bodyPr rtlCol="1" anchor="ctr"/>
          <a:lstStyle/>
          <a:p>
            <a:endParaRPr lang="ar-SY"/>
          </a:p>
        </p:txBody>
      </p:sp>
      <p:sp>
        <p:nvSpPr>
          <p:cNvPr id="22" name="Freeform: Shape 21">
            <a:extLst>
              <a:ext uri="{FF2B5EF4-FFF2-40B4-BE49-F238E27FC236}">
                <a16:creationId xmlns:a16="http://schemas.microsoft.com/office/drawing/2014/main" id="{4CC88E44-2198-005C-4A78-96AEAFB15CD7}"/>
              </a:ext>
            </a:extLst>
          </p:cNvPr>
          <p:cNvSpPr/>
          <p:nvPr/>
        </p:nvSpPr>
        <p:spPr>
          <a:xfrm>
            <a:off x="8687670" y="5654216"/>
            <a:ext cx="324479" cy="309167"/>
          </a:xfrm>
          <a:custGeom>
            <a:avLst/>
            <a:gdLst>
              <a:gd name="connsiteX0" fmla="*/ 324480 w 324479"/>
              <a:gd name="connsiteY0" fmla="*/ 309167 h 309167"/>
              <a:gd name="connsiteX1" fmla="*/ 324480 w 324479"/>
              <a:gd name="connsiteY1" fmla="*/ 80281 h 309167"/>
              <a:gd name="connsiteX2" fmla="*/ 308323 w 324479"/>
              <a:gd name="connsiteY2" fmla="*/ 41236 h 309167"/>
              <a:gd name="connsiteX3" fmla="*/ 282742 w 324479"/>
              <a:gd name="connsiteY3" fmla="*/ 26425 h 309167"/>
              <a:gd name="connsiteX4" fmla="*/ 45777 w 324479"/>
              <a:gd name="connsiteY4" fmla="*/ 25079 h 309167"/>
              <a:gd name="connsiteX5" fmla="*/ 16157 w 324479"/>
              <a:gd name="connsiteY5" fmla="*/ 41236 h 309167"/>
              <a:gd name="connsiteX6" fmla="*/ 0 w 324479"/>
              <a:gd name="connsiteY6" fmla="*/ 80281 h 309167"/>
              <a:gd name="connsiteX7" fmla="*/ 0 w 324479"/>
              <a:gd name="connsiteY7" fmla="*/ 95091 h 309167"/>
              <a:gd name="connsiteX8" fmla="*/ 193880 w 324479"/>
              <a:gd name="connsiteY8" fmla="*/ 181260 h 309167"/>
              <a:gd name="connsiteX9" fmla="*/ 324480 w 324479"/>
              <a:gd name="connsiteY9" fmla="*/ 309167 h 30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479" h="309167">
                <a:moveTo>
                  <a:pt x="324480" y="309167"/>
                </a:moveTo>
                <a:lnTo>
                  <a:pt x="324480" y="80281"/>
                </a:lnTo>
                <a:cubicBezTo>
                  <a:pt x="324480" y="65471"/>
                  <a:pt x="317748" y="50660"/>
                  <a:pt x="308323" y="41236"/>
                </a:cubicBezTo>
                <a:cubicBezTo>
                  <a:pt x="304284" y="37197"/>
                  <a:pt x="294859" y="31811"/>
                  <a:pt x="282742" y="26425"/>
                </a:cubicBezTo>
                <a:cubicBezTo>
                  <a:pt x="208690" y="-8581"/>
                  <a:pt x="121175" y="-8581"/>
                  <a:pt x="45777" y="25079"/>
                </a:cubicBezTo>
                <a:cubicBezTo>
                  <a:pt x="32313" y="30465"/>
                  <a:pt x="21542" y="37197"/>
                  <a:pt x="16157" y="41236"/>
                </a:cubicBezTo>
                <a:cubicBezTo>
                  <a:pt x="5386" y="50660"/>
                  <a:pt x="0" y="65471"/>
                  <a:pt x="0" y="80281"/>
                </a:cubicBezTo>
                <a:lnTo>
                  <a:pt x="0" y="95091"/>
                </a:lnTo>
                <a:cubicBezTo>
                  <a:pt x="71359" y="113941"/>
                  <a:pt x="137332" y="143561"/>
                  <a:pt x="193880" y="181260"/>
                </a:cubicBezTo>
                <a:cubicBezTo>
                  <a:pt x="250428" y="217613"/>
                  <a:pt x="293513" y="262044"/>
                  <a:pt x="324480" y="309167"/>
                </a:cubicBezTo>
              </a:path>
            </a:pathLst>
          </a:custGeom>
          <a:solidFill>
            <a:schemeClr val="accent1">
              <a:lumMod val="75000"/>
            </a:schemeClr>
          </a:solidFill>
          <a:ln w="13395" cap="flat">
            <a:noFill/>
            <a:prstDash val="solid"/>
            <a:miter/>
          </a:ln>
        </p:spPr>
        <p:txBody>
          <a:bodyPr rtlCol="1" anchor="ctr"/>
          <a:lstStyle/>
          <a:p>
            <a:endParaRPr lang="ar-SY"/>
          </a:p>
        </p:txBody>
      </p:sp>
      <p:sp>
        <p:nvSpPr>
          <p:cNvPr id="28" name="Freeform: Shape 27">
            <a:extLst>
              <a:ext uri="{FF2B5EF4-FFF2-40B4-BE49-F238E27FC236}">
                <a16:creationId xmlns:a16="http://schemas.microsoft.com/office/drawing/2014/main" id="{265AE5DC-4B04-207B-BADE-0CA6E86F61DB}"/>
              </a:ext>
            </a:extLst>
          </p:cNvPr>
          <p:cNvSpPr/>
          <p:nvPr/>
        </p:nvSpPr>
        <p:spPr>
          <a:xfrm>
            <a:off x="8110664" y="3504608"/>
            <a:ext cx="889663" cy="1147952"/>
          </a:xfrm>
          <a:custGeom>
            <a:avLst/>
            <a:gdLst>
              <a:gd name="connsiteX0" fmla="*/ 803567 w 889663"/>
              <a:gd name="connsiteY0" fmla="*/ 1061856 h 1147952"/>
              <a:gd name="connsiteX1" fmla="*/ 86096 w 889663"/>
              <a:gd name="connsiteY1" fmla="*/ 1061856 h 1147952"/>
              <a:gd name="connsiteX2" fmla="*/ 86096 w 889663"/>
              <a:gd name="connsiteY2" fmla="*/ 172193 h 1147952"/>
              <a:gd name="connsiteX3" fmla="*/ 243940 w 889663"/>
              <a:gd name="connsiteY3" fmla="*/ 172193 h 1147952"/>
              <a:gd name="connsiteX4" fmla="*/ 243940 w 889663"/>
              <a:gd name="connsiteY4" fmla="*/ 258289 h 1147952"/>
              <a:gd name="connsiteX5" fmla="*/ 645723 w 889663"/>
              <a:gd name="connsiteY5" fmla="*/ 258289 h 1147952"/>
              <a:gd name="connsiteX6" fmla="*/ 645723 w 889663"/>
              <a:gd name="connsiteY6" fmla="*/ 172193 h 1147952"/>
              <a:gd name="connsiteX7" fmla="*/ 803567 w 889663"/>
              <a:gd name="connsiteY7" fmla="*/ 172193 h 1147952"/>
              <a:gd name="connsiteX8" fmla="*/ 444832 w 889663"/>
              <a:gd name="connsiteY8" fmla="*/ 57398 h 1147952"/>
              <a:gd name="connsiteX9" fmla="*/ 487880 w 889663"/>
              <a:gd name="connsiteY9" fmla="*/ 100446 h 1147952"/>
              <a:gd name="connsiteX10" fmla="*/ 444832 w 889663"/>
              <a:gd name="connsiteY10" fmla="*/ 143494 h 1147952"/>
              <a:gd name="connsiteX11" fmla="*/ 401783 w 889663"/>
              <a:gd name="connsiteY11" fmla="*/ 100446 h 1147952"/>
              <a:gd name="connsiteX12" fmla="*/ 443414 w 889663"/>
              <a:gd name="connsiteY12" fmla="*/ 57398 h 1147952"/>
              <a:gd name="connsiteX13" fmla="*/ 444832 w 889663"/>
              <a:gd name="connsiteY13" fmla="*/ 57398 h 1147952"/>
              <a:gd name="connsiteX14" fmla="*/ 832266 w 889663"/>
              <a:gd name="connsiteY14" fmla="*/ 86096 h 1147952"/>
              <a:gd name="connsiteX15" fmla="*/ 588326 w 889663"/>
              <a:gd name="connsiteY15" fmla="*/ 86096 h 1147952"/>
              <a:gd name="connsiteX16" fmla="*/ 588326 w 889663"/>
              <a:gd name="connsiteY16" fmla="*/ 57398 h 1147952"/>
              <a:gd name="connsiteX17" fmla="*/ 530928 w 889663"/>
              <a:gd name="connsiteY17" fmla="*/ 0 h 1147952"/>
              <a:gd name="connsiteX18" fmla="*/ 358735 w 889663"/>
              <a:gd name="connsiteY18" fmla="*/ 0 h 1147952"/>
              <a:gd name="connsiteX19" fmla="*/ 301338 w 889663"/>
              <a:gd name="connsiteY19" fmla="*/ 57398 h 1147952"/>
              <a:gd name="connsiteX20" fmla="*/ 301338 w 889663"/>
              <a:gd name="connsiteY20" fmla="*/ 86096 h 1147952"/>
              <a:gd name="connsiteX21" fmla="*/ 57398 w 889663"/>
              <a:gd name="connsiteY21" fmla="*/ 86096 h 1147952"/>
              <a:gd name="connsiteX22" fmla="*/ 0 w 889663"/>
              <a:gd name="connsiteY22" fmla="*/ 143494 h 1147952"/>
              <a:gd name="connsiteX23" fmla="*/ 0 w 889663"/>
              <a:gd name="connsiteY23" fmla="*/ 1090555 h 1147952"/>
              <a:gd name="connsiteX24" fmla="*/ 57398 w 889663"/>
              <a:gd name="connsiteY24" fmla="*/ 1147953 h 1147952"/>
              <a:gd name="connsiteX25" fmla="*/ 832266 w 889663"/>
              <a:gd name="connsiteY25" fmla="*/ 1147953 h 1147952"/>
              <a:gd name="connsiteX26" fmla="*/ 889663 w 889663"/>
              <a:gd name="connsiteY26" fmla="*/ 1090555 h 1147952"/>
              <a:gd name="connsiteX27" fmla="*/ 889663 w 889663"/>
              <a:gd name="connsiteY27" fmla="*/ 143494 h 1147952"/>
              <a:gd name="connsiteX28" fmla="*/ 832266 w 889663"/>
              <a:gd name="connsiteY28" fmla="*/ 86096 h 114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9663" h="1147952">
                <a:moveTo>
                  <a:pt x="803567" y="1061856"/>
                </a:moveTo>
                <a:lnTo>
                  <a:pt x="86096" y="1061856"/>
                </a:lnTo>
                <a:lnTo>
                  <a:pt x="86096" y="172193"/>
                </a:lnTo>
                <a:lnTo>
                  <a:pt x="243940" y="172193"/>
                </a:lnTo>
                <a:lnTo>
                  <a:pt x="243940" y="258289"/>
                </a:lnTo>
                <a:lnTo>
                  <a:pt x="645723" y="258289"/>
                </a:lnTo>
                <a:lnTo>
                  <a:pt x="645723" y="172193"/>
                </a:lnTo>
                <a:lnTo>
                  <a:pt x="803567" y="172193"/>
                </a:lnTo>
                <a:close/>
                <a:moveTo>
                  <a:pt x="444832" y="57398"/>
                </a:moveTo>
                <a:cubicBezTo>
                  <a:pt x="468607" y="57398"/>
                  <a:pt x="487880" y="76670"/>
                  <a:pt x="487880" y="100446"/>
                </a:cubicBezTo>
                <a:cubicBezTo>
                  <a:pt x="487880" y="124221"/>
                  <a:pt x="468607" y="143494"/>
                  <a:pt x="444832" y="143494"/>
                </a:cubicBezTo>
                <a:cubicBezTo>
                  <a:pt x="421056" y="143494"/>
                  <a:pt x="401783" y="124221"/>
                  <a:pt x="401783" y="100446"/>
                </a:cubicBezTo>
                <a:cubicBezTo>
                  <a:pt x="401392" y="77062"/>
                  <a:pt x="420030" y="57789"/>
                  <a:pt x="443414" y="57398"/>
                </a:cubicBezTo>
                <a:cubicBezTo>
                  <a:pt x="443886" y="57389"/>
                  <a:pt x="444359" y="57389"/>
                  <a:pt x="444832" y="57398"/>
                </a:cubicBezTo>
                <a:close/>
                <a:moveTo>
                  <a:pt x="832266" y="86096"/>
                </a:moveTo>
                <a:lnTo>
                  <a:pt x="588326" y="86096"/>
                </a:lnTo>
                <a:lnTo>
                  <a:pt x="588326" y="57398"/>
                </a:lnTo>
                <a:cubicBezTo>
                  <a:pt x="588326" y="25698"/>
                  <a:pt x="562627" y="0"/>
                  <a:pt x="530928" y="0"/>
                </a:cubicBezTo>
                <a:lnTo>
                  <a:pt x="358735" y="0"/>
                </a:lnTo>
                <a:cubicBezTo>
                  <a:pt x="327036" y="0"/>
                  <a:pt x="301338" y="25698"/>
                  <a:pt x="301338" y="57398"/>
                </a:cubicBezTo>
                <a:lnTo>
                  <a:pt x="301338" y="86096"/>
                </a:lnTo>
                <a:lnTo>
                  <a:pt x="57398" y="86096"/>
                </a:lnTo>
                <a:cubicBezTo>
                  <a:pt x="25698" y="86096"/>
                  <a:pt x="0" y="111795"/>
                  <a:pt x="0" y="143494"/>
                </a:cubicBezTo>
                <a:lnTo>
                  <a:pt x="0" y="1090555"/>
                </a:lnTo>
                <a:cubicBezTo>
                  <a:pt x="0" y="1122254"/>
                  <a:pt x="25698" y="1147953"/>
                  <a:pt x="57398" y="1147953"/>
                </a:cubicBezTo>
                <a:lnTo>
                  <a:pt x="832266" y="1147953"/>
                </a:lnTo>
                <a:cubicBezTo>
                  <a:pt x="863965" y="1147953"/>
                  <a:pt x="889663" y="1122254"/>
                  <a:pt x="889663" y="1090555"/>
                </a:cubicBezTo>
                <a:lnTo>
                  <a:pt x="889663" y="143494"/>
                </a:lnTo>
                <a:cubicBezTo>
                  <a:pt x="889663" y="111795"/>
                  <a:pt x="863965" y="86096"/>
                  <a:pt x="832266" y="86096"/>
                </a:cubicBezTo>
                <a:close/>
              </a:path>
            </a:pathLst>
          </a:custGeom>
          <a:solidFill>
            <a:schemeClr val="accent1">
              <a:lumMod val="75000"/>
            </a:schemeClr>
          </a:solidFill>
          <a:ln w="14288" cap="flat">
            <a:noFill/>
            <a:prstDash val="solid"/>
            <a:miter/>
          </a:ln>
        </p:spPr>
        <p:txBody>
          <a:bodyPr rtlCol="1" anchor="ctr"/>
          <a:lstStyle/>
          <a:p>
            <a:endParaRPr lang="ar-SY"/>
          </a:p>
        </p:txBody>
      </p:sp>
      <p:sp>
        <p:nvSpPr>
          <p:cNvPr id="29" name="Freeform: Shape 28">
            <a:extLst>
              <a:ext uri="{FF2B5EF4-FFF2-40B4-BE49-F238E27FC236}">
                <a16:creationId xmlns:a16="http://schemas.microsoft.com/office/drawing/2014/main" id="{2F37BC6A-EE32-08A9-F55F-C59504AB456E}"/>
              </a:ext>
            </a:extLst>
          </p:cNvPr>
          <p:cNvSpPr/>
          <p:nvPr/>
        </p:nvSpPr>
        <p:spPr>
          <a:xfrm>
            <a:off x="8310681" y="4178155"/>
            <a:ext cx="145244" cy="145244"/>
          </a:xfrm>
          <a:custGeom>
            <a:avLst/>
            <a:gdLst>
              <a:gd name="connsiteX0" fmla="*/ 145245 w 145244"/>
              <a:gd name="connsiteY0" fmla="*/ 30449 h 145244"/>
              <a:gd name="connsiteX1" fmla="*/ 114795 w 145244"/>
              <a:gd name="connsiteY1" fmla="*/ 0 h 145244"/>
              <a:gd name="connsiteX2" fmla="*/ 72622 w 145244"/>
              <a:gd name="connsiteY2" fmla="*/ 42187 h 145244"/>
              <a:gd name="connsiteX3" fmla="*/ 30449 w 145244"/>
              <a:gd name="connsiteY3" fmla="*/ 0 h 145244"/>
              <a:gd name="connsiteX4" fmla="*/ 0 w 145244"/>
              <a:gd name="connsiteY4" fmla="*/ 30449 h 145244"/>
              <a:gd name="connsiteX5" fmla="*/ 42187 w 145244"/>
              <a:gd name="connsiteY5" fmla="*/ 72622 h 145244"/>
              <a:gd name="connsiteX6" fmla="*/ 0 w 145244"/>
              <a:gd name="connsiteY6" fmla="*/ 114795 h 145244"/>
              <a:gd name="connsiteX7" fmla="*/ 30449 w 145244"/>
              <a:gd name="connsiteY7" fmla="*/ 145245 h 145244"/>
              <a:gd name="connsiteX8" fmla="*/ 72622 w 145244"/>
              <a:gd name="connsiteY8" fmla="*/ 103057 h 145244"/>
              <a:gd name="connsiteX9" fmla="*/ 114795 w 145244"/>
              <a:gd name="connsiteY9" fmla="*/ 145245 h 145244"/>
              <a:gd name="connsiteX10" fmla="*/ 145245 w 145244"/>
              <a:gd name="connsiteY10" fmla="*/ 114795 h 145244"/>
              <a:gd name="connsiteX11" fmla="*/ 103057 w 145244"/>
              <a:gd name="connsiteY11" fmla="*/ 72622 h 145244"/>
              <a:gd name="connsiteX12" fmla="*/ 145245 w 145244"/>
              <a:gd name="connsiteY12" fmla="*/ 30449 h 1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244" h="145244">
                <a:moveTo>
                  <a:pt x="145245" y="30449"/>
                </a:moveTo>
                <a:lnTo>
                  <a:pt x="114795" y="0"/>
                </a:lnTo>
                <a:lnTo>
                  <a:pt x="72622" y="42187"/>
                </a:lnTo>
                <a:lnTo>
                  <a:pt x="30449" y="0"/>
                </a:lnTo>
                <a:lnTo>
                  <a:pt x="0" y="30449"/>
                </a:lnTo>
                <a:lnTo>
                  <a:pt x="42187" y="72622"/>
                </a:lnTo>
                <a:lnTo>
                  <a:pt x="0" y="114795"/>
                </a:lnTo>
                <a:lnTo>
                  <a:pt x="30449" y="145245"/>
                </a:lnTo>
                <a:lnTo>
                  <a:pt x="72622" y="103057"/>
                </a:lnTo>
                <a:lnTo>
                  <a:pt x="114795" y="145245"/>
                </a:lnTo>
                <a:lnTo>
                  <a:pt x="145245" y="114795"/>
                </a:lnTo>
                <a:lnTo>
                  <a:pt x="103057" y="72622"/>
                </a:lnTo>
                <a:lnTo>
                  <a:pt x="145245" y="30449"/>
                </a:lnTo>
                <a:close/>
              </a:path>
            </a:pathLst>
          </a:custGeom>
          <a:solidFill>
            <a:srgbClr val="C00000"/>
          </a:solidFill>
          <a:ln w="14288" cap="flat">
            <a:noFill/>
            <a:prstDash val="solid"/>
            <a:miter/>
          </a:ln>
        </p:spPr>
        <p:txBody>
          <a:bodyPr rtlCol="1" anchor="ctr"/>
          <a:lstStyle/>
          <a:p>
            <a:endParaRPr lang="ar-SY"/>
          </a:p>
        </p:txBody>
      </p:sp>
      <p:sp>
        <p:nvSpPr>
          <p:cNvPr id="30" name="Freeform: Shape 29">
            <a:extLst>
              <a:ext uri="{FF2B5EF4-FFF2-40B4-BE49-F238E27FC236}">
                <a16:creationId xmlns:a16="http://schemas.microsoft.com/office/drawing/2014/main" id="{0D615BC9-2376-49EC-DD32-6A3704E9E6FA}"/>
              </a:ext>
            </a:extLst>
          </p:cNvPr>
          <p:cNvSpPr/>
          <p:nvPr/>
        </p:nvSpPr>
        <p:spPr>
          <a:xfrm>
            <a:off x="8310681" y="4350347"/>
            <a:ext cx="145244" cy="145244"/>
          </a:xfrm>
          <a:custGeom>
            <a:avLst/>
            <a:gdLst>
              <a:gd name="connsiteX0" fmla="*/ 114795 w 145244"/>
              <a:gd name="connsiteY0" fmla="*/ 0 h 145244"/>
              <a:gd name="connsiteX1" fmla="*/ 72622 w 145244"/>
              <a:gd name="connsiteY1" fmla="*/ 42187 h 145244"/>
              <a:gd name="connsiteX2" fmla="*/ 30449 w 145244"/>
              <a:gd name="connsiteY2" fmla="*/ 0 h 145244"/>
              <a:gd name="connsiteX3" fmla="*/ 0 w 145244"/>
              <a:gd name="connsiteY3" fmla="*/ 30449 h 145244"/>
              <a:gd name="connsiteX4" fmla="*/ 42187 w 145244"/>
              <a:gd name="connsiteY4" fmla="*/ 72622 h 145244"/>
              <a:gd name="connsiteX5" fmla="*/ 0 w 145244"/>
              <a:gd name="connsiteY5" fmla="*/ 114795 h 145244"/>
              <a:gd name="connsiteX6" fmla="*/ 30449 w 145244"/>
              <a:gd name="connsiteY6" fmla="*/ 145245 h 145244"/>
              <a:gd name="connsiteX7" fmla="*/ 72622 w 145244"/>
              <a:gd name="connsiteY7" fmla="*/ 103057 h 145244"/>
              <a:gd name="connsiteX8" fmla="*/ 114795 w 145244"/>
              <a:gd name="connsiteY8" fmla="*/ 145245 h 145244"/>
              <a:gd name="connsiteX9" fmla="*/ 145245 w 145244"/>
              <a:gd name="connsiteY9" fmla="*/ 114795 h 145244"/>
              <a:gd name="connsiteX10" fmla="*/ 103057 w 145244"/>
              <a:gd name="connsiteY10" fmla="*/ 72622 h 145244"/>
              <a:gd name="connsiteX11" fmla="*/ 145245 w 145244"/>
              <a:gd name="connsiteY11" fmla="*/ 30449 h 145244"/>
              <a:gd name="connsiteX12" fmla="*/ 114795 w 145244"/>
              <a:gd name="connsiteY12" fmla="*/ 0 h 1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244" h="145244">
                <a:moveTo>
                  <a:pt x="114795" y="0"/>
                </a:moveTo>
                <a:lnTo>
                  <a:pt x="72622" y="42187"/>
                </a:lnTo>
                <a:lnTo>
                  <a:pt x="30449" y="0"/>
                </a:lnTo>
                <a:lnTo>
                  <a:pt x="0" y="30449"/>
                </a:lnTo>
                <a:lnTo>
                  <a:pt x="42187" y="72622"/>
                </a:lnTo>
                <a:lnTo>
                  <a:pt x="0" y="114795"/>
                </a:lnTo>
                <a:lnTo>
                  <a:pt x="30449" y="145245"/>
                </a:lnTo>
                <a:lnTo>
                  <a:pt x="72622" y="103057"/>
                </a:lnTo>
                <a:lnTo>
                  <a:pt x="114795" y="145245"/>
                </a:lnTo>
                <a:lnTo>
                  <a:pt x="145245" y="114795"/>
                </a:lnTo>
                <a:lnTo>
                  <a:pt x="103057" y="72622"/>
                </a:lnTo>
                <a:lnTo>
                  <a:pt x="145245" y="30449"/>
                </a:lnTo>
                <a:lnTo>
                  <a:pt x="114795" y="0"/>
                </a:lnTo>
                <a:close/>
              </a:path>
            </a:pathLst>
          </a:custGeom>
          <a:solidFill>
            <a:srgbClr val="C00000"/>
          </a:solidFill>
          <a:ln w="14288" cap="flat">
            <a:noFill/>
            <a:prstDash val="solid"/>
            <a:miter/>
          </a:ln>
        </p:spPr>
        <p:txBody>
          <a:bodyPr rtlCol="1" anchor="ctr"/>
          <a:lstStyle/>
          <a:p>
            <a:endParaRPr lang="ar-SY"/>
          </a:p>
        </p:txBody>
      </p:sp>
      <p:sp>
        <p:nvSpPr>
          <p:cNvPr id="31" name="Freeform: Shape 30">
            <a:extLst>
              <a:ext uri="{FF2B5EF4-FFF2-40B4-BE49-F238E27FC236}">
                <a16:creationId xmlns:a16="http://schemas.microsoft.com/office/drawing/2014/main" id="{AB91A679-3835-2313-F96F-BB60735BB076}"/>
              </a:ext>
            </a:extLst>
          </p:cNvPr>
          <p:cNvSpPr/>
          <p:nvPr/>
        </p:nvSpPr>
        <p:spPr>
          <a:xfrm>
            <a:off x="8584195" y="4222078"/>
            <a:ext cx="243939" cy="57397"/>
          </a:xfrm>
          <a:custGeom>
            <a:avLst/>
            <a:gdLst>
              <a:gd name="connsiteX0" fmla="*/ 0 w 243939"/>
              <a:gd name="connsiteY0" fmla="*/ 0 h 57397"/>
              <a:gd name="connsiteX1" fmla="*/ 243940 w 243939"/>
              <a:gd name="connsiteY1" fmla="*/ 0 h 57397"/>
              <a:gd name="connsiteX2" fmla="*/ 243940 w 243939"/>
              <a:gd name="connsiteY2" fmla="*/ 57398 h 57397"/>
              <a:gd name="connsiteX3" fmla="*/ 0 w 243939"/>
              <a:gd name="connsiteY3" fmla="*/ 57398 h 57397"/>
            </a:gdLst>
            <a:ahLst/>
            <a:cxnLst>
              <a:cxn ang="0">
                <a:pos x="connsiteX0" y="connsiteY0"/>
              </a:cxn>
              <a:cxn ang="0">
                <a:pos x="connsiteX1" y="connsiteY1"/>
              </a:cxn>
              <a:cxn ang="0">
                <a:pos x="connsiteX2" y="connsiteY2"/>
              </a:cxn>
              <a:cxn ang="0">
                <a:pos x="connsiteX3" y="connsiteY3"/>
              </a:cxn>
            </a:cxnLst>
            <a:rect l="l" t="t" r="r" b="b"/>
            <a:pathLst>
              <a:path w="243939" h="57397">
                <a:moveTo>
                  <a:pt x="0" y="0"/>
                </a:moveTo>
                <a:lnTo>
                  <a:pt x="243940" y="0"/>
                </a:lnTo>
                <a:lnTo>
                  <a:pt x="243940" y="57398"/>
                </a:lnTo>
                <a:lnTo>
                  <a:pt x="0" y="57398"/>
                </a:lnTo>
                <a:close/>
              </a:path>
            </a:pathLst>
          </a:custGeom>
          <a:solidFill>
            <a:schemeClr val="accent1">
              <a:lumMod val="75000"/>
            </a:schemeClr>
          </a:solidFill>
          <a:ln w="14288" cap="flat">
            <a:noFill/>
            <a:prstDash val="solid"/>
            <a:miter/>
          </a:ln>
        </p:spPr>
        <p:txBody>
          <a:bodyPr rtlCol="1" anchor="ctr"/>
          <a:lstStyle/>
          <a:p>
            <a:endParaRPr lang="ar-SY"/>
          </a:p>
        </p:txBody>
      </p:sp>
      <p:sp>
        <p:nvSpPr>
          <p:cNvPr id="32" name="Freeform: Shape 31">
            <a:extLst>
              <a:ext uri="{FF2B5EF4-FFF2-40B4-BE49-F238E27FC236}">
                <a16:creationId xmlns:a16="http://schemas.microsoft.com/office/drawing/2014/main" id="{01D99EFC-8F76-5A43-76C4-B89FED21D1C8}"/>
              </a:ext>
            </a:extLst>
          </p:cNvPr>
          <p:cNvSpPr/>
          <p:nvPr/>
        </p:nvSpPr>
        <p:spPr>
          <a:xfrm>
            <a:off x="8584195" y="4394271"/>
            <a:ext cx="243939" cy="57397"/>
          </a:xfrm>
          <a:custGeom>
            <a:avLst/>
            <a:gdLst>
              <a:gd name="connsiteX0" fmla="*/ 0 w 243939"/>
              <a:gd name="connsiteY0" fmla="*/ 0 h 57397"/>
              <a:gd name="connsiteX1" fmla="*/ 243940 w 243939"/>
              <a:gd name="connsiteY1" fmla="*/ 0 h 57397"/>
              <a:gd name="connsiteX2" fmla="*/ 243940 w 243939"/>
              <a:gd name="connsiteY2" fmla="*/ 57398 h 57397"/>
              <a:gd name="connsiteX3" fmla="*/ 0 w 243939"/>
              <a:gd name="connsiteY3" fmla="*/ 57398 h 57397"/>
            </a:gdLst>
            <a:ahLst/>
            <a:cxnLst>
              <a:cxn ang="0">
                <a:pos x="connsiteX0" y="connsiteY0"/>
              </a:cxn>
              <a:cxn ang="0">
                <a:pos x="connsiteX1" y="connsiteY1"/>
              </a:cxn>
              <a:cxn ang="0">
                <a:pos x="connsiteX2" y="connsiteY2"/>
              </a:cxn>
              <a:cxn ang="0">
                <a:pos x="connsiteX3" y="connsiteY3"/>
              </a:cxn>
            </a:cxnLst>
            <a:rect l="l" t="t" r="r" b="b"/>
            <a:pathLst>
              <a:path w="243939" h="57397">
                <a:moveTo>
                  <a:pt x="0" y="0"/>
                </a:moveTo>
                <a:lnTo>
                  <a:pt x="243940" y="0"/>
                </a:lnTo>
                <a:lnTo>
                  <a:pt x="243940" y="57398"/>
                </a:lnTo>
                <a:lnTo>
                  <a:pt x="0" y="57398"/>
                </a:lnTo>
                <a:close/>
              </a:path>
            </a:pathLst>
          </a:custGeom>
          <a:solidFill>
            <a:schemeClr val="accent1">
              <a:lumMod val="75000"/>
            </a:schemeClr>
          </a:solidFill>
          <a:ln w="14288" cap="flat">
            <a:noFill/>
            <a:prstDash val="solid"/>
            <a:miter/>
          </a:ln>
        </p:spPr>
        <p:txBody>
          <a:bodyPr rtlCol="1" anchor="ctr"/>
          <a:lstStyle/>
          <a:p>
            <a:endParaRPr lang="ar-SY"/>
          </a:p>
        </p:txBody>
      </p:sp>
      <p:sp>
        <p:nvSpPr>
          <p:cNvPr id="33" name="Freeform: Shape 32">
            <a:extLst>
              <a:ext uri="{FF2B5EF4-FFF2-40B4-BE49-F238E27FC236}">
                <a16:creationId xmlns:a16="http://schemas.microsoft.com/office/drawing/2014/main" id="{BFDC539F-EBD5-288E-9E1C-F15A45BEE42C}"/>
              </a:ext>
            </a:extLst>
          </p:cNvPr>
          <p:cNvSpPr/>
          <p:nvPr/>
        </p:nvSpPr>
        <p:spPr>
          <a:xfrm>
            <a:off x="8584195" y="3877692"/>
            <a:ext cx="243939" cy="57397"/>
          </a:xfrm>
          <a:custGeom>
            <a:avLst/>
            <a:gdLst>
              <a:gd name="connsiteX0" fmla="*/ 0 w 243939"/>
              <a:gd name="connsiteY0" fmla="*/ 0 h 57397"/>
              <a:gd name="connsiteX1" fmla="*/ 243940 w 243939"/>
              <a:gd name="connsiteY1" fmla="*/ 0 h 57397"/>
              <a:gd name="connsiteX2" fmla="*/ 243940 w 243939"/>
              <a:gd name="connsiteY2" fmla="*/ 57398 h 57397"/>
              <a:gd name="connsiteX3" fmla="*/ 0 w 243939"/>
              <a:gd name="connsiteY3" fmla="*/ 57398 h 57397"/>
            </a:gdLst>
            <a:ahLst/>
            <a:cxnLst>
              <a:cxn ang="0">
                <a:pos x="connsiteX0" y="connsiteY0"/>
              </a:cxn>
              <a:cxn ang="0">
                <a:pos x="connsiteX1" y="connsiteY1"/>
              </a:cxn>
              <a:cxn ang="0">
                <a:pos x="connsiteX2" y="connsiteY2"/>
              </a:cxn>
              <a:cxn ang="0">
                <a:pos x="connsiteX3" y="connsiteY3"/>
              </a:cxn>
            </a:cxnLst>
            <a:rect l="l" t="t" r="r" b="b"/>
            <a:pathLst>
              <a:path w="243939" h="57397">
                <a:moveTo>
                  <a:pt x="0" y="0"/>
                </a:moveTo>
                <a:lnTo>
                  <a:pt x="243940" y="0"/>
                </a:lnTo>
                <a:lnTo>
                  <a:pt x="243940" y="57398"/>
                </a:lnTo>
                <a:lnTo>
                  <a:pt x="0" y="57398"/>
                </a:lnTo>
                <a:close/>
              </a:path>
            </a:pathLst>
          </a:custGeom>
          <a:solidFill>
            <a:schemeClr val="accent1">
              <a:lumMod val="75000"/>
            </a:schemeClr>
          </a:solidFill>
          <a:ln w="14288" cap="flat">
            <a:noFill/>
            <a:prstDash val="solid"/>
            <a:miter/>
          </a:ln>
        </p:spPr>
        <p:txBody>
          <a:bodyPr rtlCol="1" anchor="ctr"/>
          <a:lstStyle/>
          <a:p>
            <a:endParaRPr lang="ar-SY"/>
          </a:p>
        </p:txBody>
      </p:sp>
      <p:sp>
        <p:nvSpPr>
          <p:cNvPr id="34" name="Freeform: Shape 33">
            <a:extLst>
              <a:ext uri="{FF2B5EF4-FFF2-40B4-BE49-F238E27FC236}">
                <a16:creationId xmlns:a16="http://schemas.microsoft.com/office/drawing/2014/main" id="{A63E6B70-9F91-E504-E82F-22051DE04AC1}"/>
              </a:ext>
            </a:extLst>
          </p:cNvPr>
          <p:cNvSpPr/>
          <p:nvPr/>
        </p:nvSpPr>
        <p:spPr>
          <a:xfrm>
            <a:off x="8584195" y="4049885"/>
            <a:ext cx="243939" cy="57397"/>
          </a:xfrm>
          <a:custGeom>
            <a:avLst/>
            <a:gdLst>
              <a:gd name="connsiteX0" fmla="*/ 0 w 243939"/>
              <a:gd name="connsiteY0" fmla="*/ 0 h 57397"/>
              <a:gd name="connsiteX1" fmla="*/ 243940 w 243939"/>
              <a:gd name="connsiteY1" fmla="*/ 0 h 57397"/>
              <a:gd name="connsiteX2" fmla="*/ 243940 w 243939"/>
              <a:gd name="connsiteY2" fmla="*/ 57398 h 57397"/>
              <a:gd name="connsiteX3" fmla="*/ 0 w 243939"/>
              <a:gd name="connsiteY3" fmla="*/ 57398 h 57397"/>
            </a:gdLst>
            <a:ahLst/>
            <a:cxnLst>
              <a:cxn ang="0">
                <a:pos x="connsiteX0" y="connsiteY0"/>
              </a:cxn>
              <a:cxn ang="0">
                <a:pos x="connsiteX1" y="connsiteY1"/>
              </a:cxn>
              <a:cxn ang="0">
                <a:pos x="connsiteX2" y="connsiteY2"/>
              </a:cxn>
              <a:cxn ang="0">
                <a:pos x="connsiteX3" y="connsiteY3"/>
              </a:cxn>
            </a:cxnLst>
            <a:rect l="l" t="t" r="r" b="b"/>
            <a:pathLst>
              <a:path w="243939" h="57397">
                <a:moveTo>
                  <a:pt x="0" y="0"/>
                </a:moveTo>
                <a:lnTo>
                  <a:pt x="243940" y="0"/>
                </a:lnTo>
                <a:lnTo>
                  <a:pt x="243940" y="57398"/>
                </a:lnTo>
                <a:lnTo>
                  <a:pt x="0" y="57398"/>
                </a:lnTo>
                <a:close/>
              </a:path>
            </a:pathLst>
          </a:custGeom>
          <a:solidFill>
            <a:schemeClr val="accent1">
              <a:lumMod val="75000"/>
            </a:schemeClr>
          </a:solidFill>
          <a:ln w="14288" cap="flat">
            <a:noFill/>
            <a:prstDash val="solid"/>
            <a:miter/>
          </a:ln>
        </p:spPr>
        <p:txBody>
          <a:bodyPr rtlCol="1" anchor="ctr"/>
          <a:lstStyle/>
          <a:p>
            <a:endParaRPr lang="ar-SY"/>
          </a:p>
        </p:txBody>
      </p:sp>
      <p:sp>
        <p:nvSpPr>
          <p:cNvPr id="35" name="Freeform: Shape 34">
            <a:extLst>
              <a:ext uri="{FF2B5EF4-FFF2-40B4-BE49-F238E27FC236}">
                <a16:creationId xmlns:a16="http://schemas.microsoft.com/office/drawing/2014/main" id="{BF1115D6-BC5E-7829-03DA-199FC94DF726}"/>
              </a:ext>
            </a:extLst>
          </p:cNvPr>
          <p:cNvSpPr/>
          <p:nvPr/>
        </p:nvSpPr>
        <p:spPr>
          <a:xfrm>
            <a:off x="8293002" y="3816090"/>
            <a:ext cx="192081" cy="154772"/>
          </a:xfrm>
          <a:custGeom>
            <a:avLst/>
            <a:gdLst>
              <a:gd name="connsiteX0" fmla="*/ 0 w 192081"/>
              <a:gd name="connsiteY0" fmla="*/ 87431 h 154772"/>
              <a:gd name="connsiteX1" fmla="*/ 30033 w 192081"/>
              <a:gd name="connsiteY1" fmla="*/ 57398 h 154772"/>
              <a:gd name="connsiteX2" fmla="*/ 67342 w 192081"/>
              <a:gd name="connsiteY2" fmla="*/ 94706 h 154772"/>
              <a:gd name="connsiteX3" fmla="*/ 162048 w 192081"/>
              <a:gd name="connsiteY3" fmla="*/ 0 h 154772"/>
              <a:gd name="connsiteX4" fmla="*/ 192081 w 192081"/>
              <a:gd name="connsiteY4" fmla="*/ 30033 h 154772"/>
              <a:gd name="connsiteX5" fmla="*/ 67342 w 192081"/>
              <a:gd name="connsiteY5" fmla="*/ 154773 h 154772"/>
              <a:gd name="connsiteX6" fmla="*/ 0 w 192081"/>
              <a:gd name="connsiteY6" fmla="*/ 8743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81" h="154772">
                <a:moveTo>
                  <a:pt x="0" y="87431"/>
                </a:moveTo>
                <a:lnTo>
                  <a:pt x="30033" y="57398"/>
                </a:lnTo>
                <a:lnTo>
                  <a:pt x="67342" y="94706"/>
                </a:lnTo>
                <a:lnTo>
                  <a:pt x="162048" y="0"/>
                </a:lnTo>
                <a:lnTo>
                  <a:pt x="192081" y="30033"/>
                </a:lnTo>
                <a:lnTo>
                  <a:pt x="67342" y="154773"/>
                </a:lnTo>
                <a:lnTo>
                  <a:pt x="0" y="87431"/>
                </a:lnTo>
                <a:close/>
              </a:path>
            </a:pathLst>
          </a:custGeom>
          <a:solidFill>
            <a:schemeClr val="bg1">
              <a:lumMod val="50000"/>
            </a:schemeClr>
          </a:solidFill>
          <a:ln w="14288" cap="flat">
            <a:noFill/>
            <a:prstDash val="solid"/>
            <a:miter/>
          </a:ln>
        </p:spPr>
        <p:txBody>
          <a:bodyPr rtlCol="1" anchor="ctr"/>
          <a:lstStyle/>
          <a:p>
            <a:endParaRPr lang="ar-SY"/>
          </a:p>
        </p:txBody>
      </p:sp>
      <p:sp>
        <p:nvSpPr>
          <p:cNvPr id="36" name="Freeform: Shape 35">
            <a:extLst>
              <a:ext uri="{FF2B5EF4-FFF2-40B4-BE49-F238E27FC236}">
                <a16:creationId xmlns:a16="http://schemas.microsoft.com/office/drawing/2014/main" id="{3090458B-D0BD-8CA1-A5E0-988BB1C4DAAA}"/>
              </a:ext>
            </a:extLst>
          </p:cNvPr>
          <p:cNvSpPr/>
          <p:nvPr/>
        </p:nvSpPr>
        <p:spPr>
          <a:xfrm>
            <a:off x="8293002" y="3988283"/>
            <a:ext cx="192081" cy="154772"/>
          </a:xfrm>
          <a:custGeom>
            <a:avLst/>
            <a:gdLst>
              <a:gd name="connsiteX0" fmla="*/ 0 w 192081"/>
              <a:gd name="connsiteY0" fmla="*/ 87431 h 154772"/>
              <a:gd name="connsiteX1" fmla="*/ 30033 w 192081"/>
              <a:gd name="connsiteY1" fmla="*/ 57398 h 154772"/>
              <a:gd name="connsiteX2" fmla="*/ 67342 w 192081"/>
              <a:gd name="connsiteY2" fmla="*/ 94706 h 154772"/>
              <a:gd name="connsiteX3" fmla="*/ 162048 w 192081"/>
              <a:gd name="connsiteY3" fmla="*/ 0 h 154772"/>
              <a:gd name="connsiteX4" fmla="*/ 192081 w 192081"/>
              <a:gd name="connsiteY4" fmla="*/ 30033 h 154772"/>
              <a:gd name="connsiteX5" fmla="*/ 67342 w 192081"/>
              <a:gd name="connsiteY5" fmla="*/ 154773 h 154772"/>
              <a:gd name="connsiteX6" fmla="*/ 0 w 192081"/>
              <a:gd name="connsiteY6" fmla="*/ 8743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81" h="154772">
                <a:moveTo>
                  <a:pt x="0" y="87431"/>
                </a:moveTo>
                <a:lnTo>
                  <a:pt x="30033" y="57398"/>
                </a:lnTo>
                <a:lnTo>
                  <a:pt x="67342" y="94706"/>
                </a:lnTo>
                <a:lnTo>
                  <a:pt x="162048" y="0"/>
                </a:lnTo>
                <a:lnTo>
                  <a:pt x="192081" y="30033"/>
                </a:lnTo>
                <a:lnTo>
                  <a:pt x="67342" y="154773"/>
                </a:lnTo>
                <a:lnTo>
                  <a:pt x="0" y="87431"/>
                </a:lnTo>
                <a:close/>
              </a:path>
            </a:pathLst>
          </a:custGeom>
          <a:solidFill>
            <a:schemeClr val="bg1">
              <a:lumMod val="50000"/>
            </a:schemeClr>
          </a:solidFill>
          <a:ln w="14288" cap="flat">
            <a:noFill/>
            <a:prstDash val="solid"/>
            <a:miter/>
          </a:ln>
        </p:spPr>
        <p:txBody>
          <a:bodyPr rtlCol="1" anchor="ctr"/>
          <a:lstStyle/>
          <a:p>
            <a:endParaRPr lang="ar-SY"/>
          </a:p>
        </p:txBody>
      </p:sp>
      <p:sp>
        <p:nvSpPr>
          <p:cNvPr id="38" name="TextBox 37">
            <a:extLst>
              <a:ext uri="{FF2B5EF4-FFF2-40B4-BE49-F238E27FC236}">
                <a16:creationId xmlns:a16="http://schemas.microsoft.com/office/drawing/2014/main" id="{D686566D-217D-37C3-CCE8-6FE08E75AC8A}"/>
              </a:ext>
            </a:extLst>
          </p:cNvPr>
          <p:cNvSpPr txBox="1"/>
          <p:nvPr/>
        </p:nvSpPr>
        <p:spPr>
          <a:xfrm>
            <a:off x="9381560" y="1861478"/>
            <a:ext cx="2219479" cy="1600438"/>
          </a:xfrm>
          <a:prstGeom prst="rect">
            <a:avLst/>
          </a:prstGeom>
          <a:noFill/>
        </p:spPr>
        <p:txBody>
          <a:bodyPr wrap="square" rtlCol="1">
            <a:spAutoFit/>
          </a:bodyPr>
          <a:lstStyle/>
          <a:p>
            <a:pPr algn="ctr"/>
            <a:r>
              <a:rPr lang="fr-FR" sz="14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Analysez les données LCS existantes issues d’activités de collecte de données récentes, supprimez les stratégies non pertinentes</a:t>
            </a:r>
            <a:endParaRPr lang="ar-SY" sz="1400" b="1">
              <a:solidFill>
                <a:schemeClr val="accent1">
                  <a:lumMod val="75000"/>
                </a:schemeClr>
              </a:solidFill>
              <a:latin typeface="Open Sans" panose="020B0606030504020204" pitchFamily="34" charset="0"/>
              <a:ea typeface="Open Sans" panose="020B0606030504020204" pitchFamily="34" charset="0"/>
            </a:endParaRPr>
          </a:p>
        </p:txBody>
      </p:sp>
      <p:sp>
        <p:nvSpPr>
          <p:cNvPr id="40" name="TextBox 39">
            <a:extLst>
              <a:ext uri="{FF2B5EF4-FFF2-40B4-BE49-F238E27FC236}">
                <a16:creationId xmlns:a16="http://schemas.microsoft.com/office/drawing/2014/main" id="{8D29C17E-DA33-A95C-7496-B123221B8417}"/>
              </a:ext>
            </a:extLst>
          </p:cNvPr>
          <p:cNvSpPr txBox="1"/>
          <p:nvPr/>
        </p:nvSpPr>
        <p:spPr>
          <a:xfrm>
            <a:off x="9381559" y="3588615"/>
            <a:ext cx="2219479" cy="1600438"/>
          </a:xfrm>
          <a:prstGeom prst="rect">
            <a:avLst/>
          </a:prstGeom>
          <a:noFill/>
        </p:spPr>
        <p:txBody>
          <a:bodyPr wrap="square" rtlCol="1">
            <a:spAutoFit/>
          </a:bodyPr>
          <a:lstStyle/>
          <a:p>
            <a:pPr algn="ctr"/>
            <a:r>
              <a:rPr lang="fr-FR" sz="14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Examiner les sources de données secondaires et les informations anecdotiques sur la façon dont les gens s’adaptent</a:t>
            </a:r>
            <a:endParaRPr lang="ar-SY" sz="1400" b="1">
              <a:solidFill>
                <a:schemeClr val="accent1">
                  <a:lumMod val="75000"/>
                </a:schemeClr>
              </a:solidFill>
              <a:latin typeface="Open Sans" panose="020B0606030504020204" pitchFamily="34" charset="0"/>
              <a:ea typeface="Open Sans" panose="020B0606030504020204" pitchFamily="34" charset="0"/>
            </a:endParaRPr>
          </a:p>
        </p:txBody>
      </p:sp>
      <p:sp>
        <p:nvSpPr>
          <p:cNvPr id="41" name="TextBox 40">
            <a:extLst>
              <a:ext uri="{FF2B5EF4-FFF2-40B4-BE49-F238E27FC236}">
                <a16:creationId xmlns:a16="http://schemas.microsoft.com/office/drawing/2014/main" id="{2494396D-349D-DC47-D26E-AADE542775B6}"/>
              </a:ext>
            </a:extLst>
          </p:cNvPr>
          <p:cNvSpPr txBox="1"/>
          <p:nvPr/>
        </p:nvSpPr>
        <p:spPr>
          <a:xfrm>
            <a:off x="9569556" y="5308606"/>
            <a:ext cx="2031482" cy="1169551"/>
          </a:xfrm>
          <a:prstGeom prst="rect">
            <a:avLst/>
          </a:prstGeom>
          <a:noFill/>
        </p:spPr>
        <p:txBody>
          <a:bodyPr wrap="square" rtlCol="1">
            <a:spAutoFit/>
          </a:bodyPr>
          <a:lstStyle/>
          <a:p>
            <a:pPr algn="ctr"/>
            <a:r>
              <a:rPr lang="fr-FR" sz="14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Mener</a:t>
            </a:r>
            <a:r>
              <a:rPr lang="en-US" sz="14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 des discussions de </a:t>
            </a:r>
            <a:r>
              <a:rPr lang="en-US" sz="1400" b="1"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groupe</a:t>
            </a:r>
            <a:r>
              <a:rPr lang="fr-FR" sz="14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 pour valider la pertinence de ces stratégies</a:t>
            </a:r>
            <a:endParaRPr lang="ar-SY" sz="1400" b="1">
              <a:solidFill>
                <a:schemeClr val="accent1">
                  <a:lumMod val="75000"/>
                </a:schemeClr>
              </a:solidFill>
              <a:latin typeface="Open Sans" panose="020B0606030504020204" pitchFamily="34" charset="0"/>
              <a:ea typeface="Open Sans" panose="020B0606030504020204" pitchFamily="34" charset="0"/>
            </a:endParaRPr>
          </a:p>
        </p:txBody>
      </p:sp>
      <p:sp>
        <p:nvSpPr>
          <p:cNvPr id="4" name="TextBox 3">
            <a:extLst>
              <a:ext uri="{FF2B5EF4-FFF2-40B4-BE49-F238E27FC236}">
                <a16:creationId xmlns:a16="http://schemas.microsoft.com/office/drawing/2014/main" id="{6EA74069-AC64-408E-540E-492D2354C948}"/>
              </a:ext>
            </a:extLst>
          </p:cNvPr>
          <p:cNvSpPr txBox="1"/>
          <p:nvPr/>
        </p:nvSpPr>
        <p:spPr>
          <a:xfrm>
            <a:off x="825792" y="1708704"/>
            <a:ext cx="6115610" cy="4524315"/>
          </a:xfrm>
          <a:prstGeom prst="rect">
            <a:avLst/>
          </a:prstGeom>
          <a:noFill/>
        </p:spPr>
        <p:txBody>
          <a:bodyPr wrap="square" lIns="91440" tIns="45720" rIns="91440" bIns="45720" anchor="t">
            <a:spAutoFit/>
          </a:bodyPr>
          <a:lstStyle/>
          <a:p>
            <a:r>
              <a:rPr lang="en-US" sz="2400" b="1" dirty="0">
                <a:latin typeface="Open Sans"/>
                <a:ea typeface="Open Sans"/>
                <a:cs typeface="Open Sans"/>
              </a:rPr>
              <a:t>Pour </a:t>
            </a:r>
            <a:r>
              <a:rPr lang="en-US" sz="2400" b="1" dirty="0">
                <a:solidFill>
                  <a:srgbClr val="FFFFFF"/>
                </a:solidFill>
                <a:highlight>
                  <a:srgbClr val="1B5B62"/>
                </a:highlight>
                <a:latin typeface="Open Sans"/>
                <a:ea typeface="Open Sans"/>
                <a:cs typeface="Open Sans"/>
              </a:rPr>
              <a:t>LCS-FS</a:t>
            </a:r>
            <a:r>
              <a:rPr lang="en-US" sz="2400" dirty="0">
                <a:latin typeface="Open Sans"/>
                <a:ea typeface="Open Sans"/>
                <a:cs typeface="Open Sans"/>
              </a:rPr>
              <a:t>, </a:t>
            </a:r>
            <a:r>
              <a:rPr lang="fr-FR" sz="2400" dirty="0">
                <a:latin typeface="Open Sans"/>
                <a:ea typeface="Open Sans"/>
                <a:cs typeface="Open Sans"/>
              </a:rPr>
              <a:t>veuillez vous référer au </a:t>
            </a:r>
            <a:r>
              <a:rPr lang="en-US" sz="2400" b="1" dirty="0">
                <a:latin typeface="Open Sans"/>
                <a:ea typeface="Open Sans"/>
                <a:cs typeface="Open Sans"/>
                <a:hlinkClick r:id="rId3">
                  <a:extLst>
                    <a:ext uri="{A12FA001-AC4F-418D-AE19-62706E023703}">
                      <ahyp:hlinkClr xmlns:ahyp="http://schemas.microsoft.com/office/drawing/2018/hyperlinkcolor" val="tx"/>
                    </a:ext>
                  </a:extLst>
                </a:hlinkClick>
              </a:rPr>
              <a:t>note d'orientation</a:t>
            </a:r>
            <a:r>
              <a:rPr lang="en-US" sz="2400" b="1" dirty="0">
                <a:latin typeface="Open Sans"/>
                <a:ea typeface="Open Sans"/>
                <a:cs typeface="Open Sans"/>
              </a:rPr>
              <a:t> </a:t>
            </a:r>
            <a:r>
              <a:rPr lang="en-US" sz="2400" dirty="0">
                <a:latin typeface="Open Sans"/>
                <a:ea typeface="Open Sans"/>
                <a:cs typeface="Open Sans"/>
              </a:rPr>
              <a:t>and </a:t>
            </a:r>
            <a:r>
              <a:rPr lang="en-US" sz="2400" b="1" dirty="0">
                <a:latin typeface="Open Sans"/>
                <a:ea typeface="Open Sans"/>
                <a:cs typeface="Open Sans"/>
                <a:hlinkClick r:id="rId4">
                  <a:extLst>
                    <a:ext uri="{A12FA001-AC4F-418D-AE19-62706E023703}">
                      <ahyp:hlinkClr xmlns:ahyp="http://schemas.microsoft.com/office/drawing/2018/hyperlinkcolor" val="tx"/>
                    </a:ext>
                  </a:extLst>
                </a:hlinkClick>
              </a:rPr>
              <a:t>liste des stratégies</a:t>
            </a:r>
            <a:r>
              <a:rPr lang="en-US" sz="2400" b="1" dirty="0">
                <a:latin typeface="Open Sans"/>
                <a:ea typeface="Open Sans"/>
                <a:cs typeface="Open Sans"/>
              </a:rPr>
              <a:t> </a:t>
            </a:r>
            <a:r>
              <a:rPr lang="fr-FR" sz="2400" dirty="0">
                <a:latin typeface="Open Sans"/>
                <a:ea typeface="Open Sans"/>
                <a:cs typeface="Open Sans"/>
              </a:rPr>
              <a:t>explorer les stratégies d’adaptation des moyens de subsistance pour la sécurité alimentaire, ainsi que leurs explications et leur pertinence.</a:t>
            </a:r>
          </a:p>
          <a:p>
            <a:endParaRPr lang="en-US" sz="2400">
              <a:latin typeface="Open Sans" panose="020B0606030504020204" pitchFamily="34" charset="0"/>
              <a:ea typeface="Open Sans" panose="020B0606030504020204" pitchFamily="34" charset="0"/>
              <a:cs typeface="Open Sans" panose="020B0606030504020204" pitchFamily="34" charset="0"/>
            </a:endParaRPr>
          </a:p>
          <a:p>
            <a:pPr fontAlgn="base"/>
            <a:r>
              <a:rPr lang="fr-FR" sz="2400" dirty="0">
                <a:latin typeface="Open Sans"/>
                <a:ea typeface="Open Sans"/>
                <a:cs typeface="Open Sans"/>
              </a:rPr>
              <a:t>Se référer au questionnaire qualitatif proposé pour les FGD :</a:t>
            </a:r>
            <a:endParaRPr lang="en-US" dirty="0">
              <a:solidFill>
                <a:srgbClr val="007DBC"/>
              </a:solidFill>
              <a:latin typeface="Open Sans"/>
              <a:ea typeface="Open Sans"/>
              <a:cs typeface="Open Sans"/>
            </a:endParaRPr>
          </a:p>
          <a:p>
            <a:pPr fontAlgn="base"/>
            <a:r>
              <a:rPr lang="en-GB" sz="2400" spc="60">
                <a:solidFill>
                  <a:srgbClr val="FFFFFF"/>
                </a:solidFill>
                <a:highlight>
                  <a:srgbClr val="1B5B62"/>
                </a:highlight>
                <a:latin typeface="Open Sans"/>
                <a:ea typeface="Open Sans"/>
                <a:cs typeface="Open Sans"/>
              </a:rPr>
              <a:t>'</a:t>
            </a:r>
            <a:r>
              <a:rPr lang="en-GB" sz="2400" spc="60">
                <a:solidFill>
                  <a:srgbClr val="FFFFFF"/>
                </a:solidFill>
                <a:highlight>
                  <a:srgbClr val="275B62"/>
                </a:highlight>
                <a:latin typeface="Open Sans"/>
                <a:ea typeface="Open Sans"/>
                <a:cs typeface="Open Sans"/>
              </a:rPr>
              <a:t>LCS-FS Qualitative tool'</a:t>
            </a:r>
            <a:r>
              <a:rPr lang="en-GB" sz="2400" spc="60" dirty="0">
                <a:solidFill>
                  <a:srgbClr val="FFFFFF"/>
                </a:solidFill>
                <a:highlight>
                  <a:srgbClr val="275B62"/>
                </a:highlight>
                <a:latin typeface="Open Sans"/>
                <a:ea typeface="Open Sans"/>
                <a:cs typeface="Open Sans"/>
              </a:rPr>
              <a:t> </a:t>
            </a:r>
            <a:r>
              <a:rPr lang="en-GB" sz="2400" b="1" spc="60" dirty="0">
                <a:solidFill>
                  <a:srgbClr val="FFFFFF"/>
                </a:solidFill>
                <a:highlight>
                  <a:srgbClr val="275B62"/>
                </a:highlight>
                <a:latin typeface="Open Sans"/>
                <a:ea typeface="Open Sans"/>
                <a:cs typeface="Open Sans"/>
                <a:hlinkClick r:id="rId5">
                  <a:extLst>
                    <a:ext uri="{A12FA001-AC4F-418D-AE19-62706E023703}">
                      <ahyp:hlinkClr xmlns:ahyp="http://schemas.microsoft.com/office/drawing/2018/hyperlinkcolor" val="tx"/>
                    </a:ext>
                  </a:extLst>
                </a:hlinkClick>
              </a:rPr>
              <a:t>here</a:t>
            </a:r>
            <a:r>
              <a:rPr lang="en-GB" sz="2400" b="1" spc="60" dirty="0">
                <a:solidFill>
                  <a:srgbClr val="FFFFFF"/>
                </a:solidFill>
                <a:highlight>
                  <a:srgbClr val="275B62"/>
                </a:highlight>
                <a:latin typeface="Open Sans"/>
                <a:ea typeface="Open Sans"/>
                <a:cs typeface="Open Sans"/>
              </a:rPr>
              <a:t> </a:t>
            </a:r>
          </a:p>
          <a:p>
            <a:pPr algn="l" rtl="0" fontAlgn="base"/>
            <a:endParaRPr lang="en-US" sz="2400">
              <a:latin typeface="Open Sans" panose="020B0606030504020204" pitchFamily="34" charset="0"/>
              <a:ea typeface="Open Sans" panose="020B0606030504020204" pitchFamily="34" charset="0"/>
              <a:cs typeface="Open Sans" panose="020B0606030504020204" pitchFamily="34" charset="0"/>
            </a:endParaRPr>
          </a:p>
          <a:p>
            <a:endParaRPr lang="en-US" sz="24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1022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6" grpId="0" animBg="1"/>
      <p:bldP spid="17" grpId="0" animBg="1"/>
      <p:bldP spid="18" grpId="0" animBg="1"/>
      <p:bldP spid="19" grpId="0" animBg="1"/>
      <p:bldP spid="20" grpId="0" animBg="1"/>
      <p:bldP spid="21" grpId="0" animBg="1"/>
      <p:bldP spid="22"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P spid="40"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7437365"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en-US" sz="4000" b="0" kern="1400" spc="230">
                <a:solidFill>
                  <a:srgbClr val="FFFFFE"/>
                </a:solidFill>
                <a:latin typeface="HALDEN SOLID"/>
                <a:ea typeface="Open Sans Extrabold"/>
                <a:cs typeface="Open Sans Extrabold"/>
              </a:rPr>
              <a:t>Introduction</a:t>
            </a:r>
            <a:r>
              <a:rPr lang="it-IT" sz="6000" b="0">
                <a:solidFill>
                  <a:srgbClr val="FFFFFE"/>
                </a:solidFill>
                <a:latin typeface="Open Sans Extrabold"/>
                <a:ea typeface="Open Sans Extrabold"/>
                <a:cs typeface="Open Sans Extrabold"/>
              </a:rPr>
              <a:t> </a:t>
            </a:r>
            <a:endParaRPr lang="en-GB" sz="54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3551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481CADD-DF46-5029-FC9B-FC1D2A59E914}"/>
              </a:ext>
            </a:extLst>
          </p:cNvPr>
          <p:cNvSpPr>
            <a:spLocks noGrp="1"/>
          </p:cNvSpPr>
          <p:nvPr>
            <p:ph type="title"/>
          </p:nvPr>
        </p:nvSpPr>
        <p:spPr>
          <a:xfrm>
            <a:off x="824938" y="458414"/>
            <a:ext cx="10542124" cy="1152000"/>
          </a:xfrm>
        </p:spPr>
        <p:txBody>
          <a:bodyPr/>
          <a:lstStyle/>
          <a:p>
            <a:r>
              <a:rPr lang="en-US" sz="3600" b="0" kern="1400" spc="230" dirty="0">
                <a:solidFill>
                  <a:schemeClr val="tx1"/>
                </a:solidFill>
                <a:latin typeface="HALDEN SOLID" pitchFamily="2" charset="0"/>
              </a:rPr>
              <a:t>Étape 2: FGD (</a:t>
            </a:r>
            <a:r>
              <a:rPr lang="en-US" sz="3600" b="0" kern="1400" spc="230" dirty="0" err="1">
                <a:solidFill>
                  <a:schemeClr val="tx1"/>
                </a:solidFill>
                <a:latin typeface="HALDEN SOLID" pitchFamily="2" charset="0"/>
              </a:rPr>
              <a:t>Liste</a:t>
            </a:r>
            <a:r>
              <a:rPr lang="en-US" sz="3600" b="0" kern="1400" spc="230" dirty="0">
                <a:solidFill>
                  <a:schemeClr val="tx1"/>
                </a:solidFill>
                <a:latin typeface="HALDEN SOLID" pitchFamily="2" charset="0"/>
              </a:rPr>
              <a:t> des </a:t>
            </a:r>
            <a:r>
              <a:rPr lang="en-US" sz="3600" b="0" kern="1400" spc="230" dirty="0" err="1">
                <a:solidFill>
                  <a:schemeClr val="tx1"/>
                </a:solidFill>
                <a:latin typeface="HALDEN SOLID" pitchFamily="2" charset="0"/>
              </a:rPr>
              <a:t>stratégies</a:t>
            </a:r>
            <a:r>
              <a:rPr lang="en-US" sz="3600" b="0" kern="1400" spc="230" dirty="0">
                <a:solidFill>
                  <a:schemeClr val="tx1"/>
                </a:solidFill>
                <a:latin typeface="HALDEN SOLID" pitchFamily="2" charset="0"/>
              </a:rPr>
              <a:t>) </a:t>
            </a:r>
          </a:p>
        </p:txBody>
      </p:sp>
      <p:sp>
        <p:nvSpPr>
          <p:cNvPr id="12" name="Right Brace 11">
            <a:extLst>
              <a:ext uri="{FF2B5EF4-FFF2-40B4-BE49-F238E27FC236}">
                <a16:creationId xmlns:a16="http://schemas.microsoft.com/office/drawing/2014/main" id="{BFD6B819-3ABE-70E4-9940-55A80C9C11F3}"/>
              </a:ext>
            </a:extLst>
          </p:cNvPr>
          <p:cNvSpPr/>
          <p:nvPr/>
        </p:nvSpPr>
        <p:spPr>
          <a:xfrm>
            <a:off x="5078159" y="1987635"/>
            <a:ext cx="222250" cy="819785"/>
          </a:xfrm>
          <a:prstGeom prst="rightBrace">
            <a:avLst/>
          </a:prstGeom>
          <a:noFill/>
          <a:ln w="19050" cap="flat" cmpd="sng" algn="ctr">
            <a:solidFill>
              <a:srgbClr val="4472C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Right Brace 13">
            <a:extLst>
              <a:ext uri="{FF2B5EF4-FFF2-40B4-BE49-F238E27FC236}">
                <a16:creationId xmlns:a16="http://schemas.microsoft.com/office/drawing/2014/main" id="{AC2D01F2-CB07-23F4-5FC3-D3AA16626C08}"/>
              </a:ext>
            </a:extLst>
          </p:cNvPr>
          <p:cNvSpPr/>
          <p:nvPr/>
        </p:nvSpPr>
        <p:spPr>
          <a:xfrm>
            <a:off x="5078159" y="3150587"/>
            <a:ext cx="266700" cy="1104265"/>
          </a:xfrm>
          <a:prstGeom prst="rightBrace">
            <a:avLst/>
          </a:prstGeom>
          <a:noFill/>
          <a:ln w="19050" cap="flat" cmpd="sng" algn="ctr">
            <a:solidFill>
              <a:srgbClr val="4472C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6" name="Text Box 5">
            <a:extLst>
              <a:ext uri="{FF2B5EF4-FFF2-40B4-BE49-F238E27FC236}">
                <a16:creationId xmlns:a16="http://schemas.microsoft.com/office/drawing/2014/main" id="{536EF37D-C3D1-0DBB-03E2-5747F47F9128}"/>
              </a:ext>
            </a:extLst>
          </p:cNvPr>
          <p:cNvSpPr txBox="1">
            <a:spLocks noChangeArrowheads="1"/>
          </p:cNvSpPr>
          <p:nvPr/>
        </p:nvSpPr>
        <p:spPr bwMode="auto">
          <a:xfrm>
            <a:off x="5551226" y="1987635"/>
            <a:ext cx="5544237" cy="744787"/>
          </a:xfrm>
          <a:prstGeom prst="rect">
            <a:avLst/>
          </a:prstGeom>
          <a:solidFill>
            <a:srgbClr val="FFFFFF"/>
          </a:solidFill>
          <a:ln w="12700">
            <a:solidFill>
              <a:srgbClr val="4472C4"/>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1F3864"/>
                </a:solidFill>
                <a:effectLst/>
                <a:latin typeface="Open Sans" panose="020B0606030504020204" pitchFamily="34" charset="0"/>
                <a:ea typeface="Open Sans" panose="020B0606030504020204" pitchFamily="34" charset="0"/>
                <a:cs typeface="Open Sans" panose="020B0606030504020204" pitchFamily="34" charset="0"/>
              </a:rPr>
              <a:t>Veiller à ce que tous les groupes de population d'intérêt participent aux discussions de groupe de discussion. Cela vous permettra de saisir les différentes stratégies d'adaptation appliquées par différentes populations. </a:t>
            </a:r>
            <a:endParaRPr kumimoji="0" lang="fr-FR" altLang="fr-FR" sz="12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Box 6">
            <a:extLst>
              <a:ext uri="{FF2B5EF4-FFF2-40B4-BE49-F238E27FC236}">
                <a16:creationId xmlns:a16="http://schemas.microsoft.com/office/drawing/2014/main" id="{FAF489A1-C725-6CE8-9C52-79C1F0934DC9}"/>
              </a:ext>
            </a:extLst>
          </p:cNvPr>
          <p:cNvSpPr txBox="1">
            <a:spLocks noChangeArrowheads="1"/>
          </p:cNvSpPr>
          <p:nvPr/>
        </p:nvSpPr>
        <p:spPr bwMode="auto">
          <a:xfrm>
            <a:off x="5551225" y="3268140"/>
            <a:ext cx="5544237" cy="529511"/>
          </a:xfrm>
          <a:prstGeom prst="rect">
            <a:avLst/>
          </a:prstGeom>
          <a:solidFill>
            <a:srgbClr val="FFFFFF"/>
          </a:solidFill>
          <a:ln w="12700">
            <a:solidFill>
              <a:srgbClr val="4472C4"/>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1F3864"/>
                </a:solidFill>
                <a:effectLst/>
                <a:latin typeface="Open Sans" panose="020B0606030504020204" pitchFamily="34" charset="0"/>
                <a:ea typeface="Open Sans" panose="020B0606030504020204" pitchFamily="34" charset="0"/>
                <a:cs typeface="Open Sans" panose="020B0606030504020204" pitchFamily="34" charset="0"/>
              </a:rPr>
              <a:t>Il est essentiel de s'assurer également de la couverture de tous les paramètres contextuels présents dans votre bureau de pays. </a:t>
            </a:r>
            <a:endParaRPr kumimoji="0" lang="fr-FR" altLang="fr-FR" sz="12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5">
            <a:extLst>
              <a:ext uri="{FF2B5EF4-FFF2-40B4-BE49-F238E27FC236}">
                <a16:creationId xmlns:a16="http://schemas.microsoft.com/office/drawing/2014/main" id="{D6106FC7-6648-EA90-EC1C-8136443B6B1D}"/>
              </a:ext>
            </a:extLst>
          </p:cNvPr>
          <p:cNvSpPr>
            <a:spLocks noChangeArrowheads="1"/>
          </p:cNvSpPr>
          <p:nvPr/>
        </p:nvSpPr>
        <p:spPr bwMode="auto">
          <a:xfrm>
            <a:off x="1015429" y="179483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9" name="Rectangle 17">
            <a:extLst>
              <a:ext uri="{FF2B5EF4-FFF2-40B4-BE49-F238E27FC236}">
                <a16:creationId xmlns:a16="http://schemas.microsoft.com/office/drawing/2014/main" id="{98B27590-1A13-E636-BF46-125156E9C769}"/>
              </a:ext>
            </a:extLst>
          </p:cNvPr>
          <p:cNvSpPr>
            <a:spLocks noChangeArrowheads="1"/>
          </p:cNvSpPr>
          <p:nvPr/>
        </p:nvSpPr>
        <p:spPr bwMode="auto">
          <a:xfrm>
            <a:off x="1015428" y="1741058"/>
            <a:ext cx="3873561" cy="143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667375" algn="l"/>
              </a:tabLst>
              <a:defRPr>
                <a:solidFill>
                  <a:schemeClr val="tx1"/>
                </a:solidFill>
                <a:latin typeface="Arial" panose="020B0604020202020204" pitchFamily="34" charset="0"/>
              </a:defRPr>
            </a:lvl1pPr>
            <a:lvl2pPr eaLnBrk="0" fontAlgn="base" hangingPunct="0">
              <a:spcBef>
                <a:spcPct val="0"/>
              </a:spcBef>
              <a:spcAft>
                <a:spcPct val="0"/>
              </a:spcAft>
              <a:tabLst>
                <a:tab pos="5667375" algn="l"/>
              </a:tabLst>
              <a:defRPr>
                <a:solidFill>
                  <a:schemeClr val="tx1"/>
                </a:solidFill>
                <a:latin typeface="Arial" panose="020B0604020202020204" pitchFamily="34" charset="0"/>
              </a:defRPr>
            </a:lvl2pPr>
            <a:lvl3pPr eaLnBrk="0" fontAlgn="base" hangingPunct="0">
              <a:spcBef>
                <a:spcPct val="0"/>
              </a:spcBef>
              <a:spcAft>
                <a:spcPct val="0"/>
              </a:spcAft>
              <a:tabLst>
                <a:tab pos="5667375" algn="l"/>
              </a:tabLst>
              <a:defRPr>
                <a:solidFill>
                  <a:schemeClr val="tx1"/>
                </a:solidFill>
                <a:latin typeface="Arial" panose="020B0604020202020204" pitchFamily="34" charset="0"/>
              </a:defRPr>
            </a:lvl3pPr>
            <a:lvl4pPr eaLnBrk="0" fontAlgn="base" hangingPunct="0">
              <a:spcBef>
                <a:spcPct val="0"/>
              </a:spcBef>
              <a:spcAft>
                <a:spcPct val="0"/>
              </a:spcAft>
              <a:tabLst>
                <a:tab pos="5667375" algn="l"/>
              </a:tabLst>
              <a:defRPr>
                <a:solidFill>
                  <a:schemeClr val="tx1"/>
                </a:solidFill>
                <a:latin typeface="Arial" panose="020B0604020202020204" pitchFamily="34" charset="0"/>
              </a:defRPr>
            </a:lvl4pPr>
            <a:lvl5pPr eaLnBrk="0" fontAlgn="base" hangingPunct="0">
              <a:spcBef>
                <a:spcPct val="0"/>
              </a:spcBef>
              <a:spcAft>
                <a:spcPct val="0"/>
              </a:spcAft>
              <a:tabLst>
                <a:tab pos="5667375" algn="l"/>
              </a:tabLst>
              <a:defRPr>
                <a:solidFill>
                  <a:schemeClr val="tx1"/>
                </a:solidFill>
                <a:latin typeface="Arial" panose="020B0604020202020204" pitchFamily="34" charset="0"/>
              </a:defRPr>
            </a:lvl5pPr>
            <a:lvl6pPr eaLnBrk="0" fontAlgn="base" hangingPunct="0">
              <a:spcBef>
                <a:spcPct val="0"/>
              </a:spcBef>
              <a:spcAft>
                <a:spcPct val="0"/>
              </a:spcAft>
              <a:tabLst>
                <a:tab pos="5667375" algn="l"/>
              </a:tabLst>
              <a:defRPr>
                <a:solidFill>
                  <a:schemeClr val="tx1"/>
                </a:solidFill>
                <a:latin typeface="Arial" panose="020B0604020202020204" pitchFamily="34" charset="0"/>
              </a:defRPr>
            </a:lvl6pPr>
            <a:lvl7pPr eaLnBrk="0" fontAlgn="base" hangingPunct="0">
              <a:spcBef>
                <a:spcPct val="0"/>
              </a:spcBef>
              <a:spcAft>
                <a:spcPct val="0"/>
              </a:spcAft>
              <a:tabLst>
                <a:tab pos="5667375" algn="l"/>
              </a:tabLst>
              <a:defRPr>
                <a:solidFill>
                  <a:schemeClr val="tx1"/>
                </a:solidFill>
                <a:latin typeface="Arial" panose="020B0604020202020204" pitchFamily="34" charset="0"/>
              </a:defRPr>
            </a:lvl7pPr>
            <a:lvl8pPr eaLnBrk="0" fontAlgn="base" hangingPunct="0">
              <a:spcBef>
                <a:spcPct val="0"/>
              </a:spcBef>
              <a:spcAft>
                <a:spcPct val="0"/>
              </a:spcAft>
              <a:tabLst>
                <a:tab pos="5667375" algn="l"/>
              </a:tabLst>
              <a:defRPr>
                <a:solidFill>
                  <a:schemeClr val="tx1"/>
                </a:solidFill>
                <a:latin typeface="Arial" panose="020B0604020202020204" pitchFamily="34" charset="0"/>
              </a:defRPr>
            </a:lvl8pPr>
            <a:lvl9pPr eaLnBrk="0" fontAlgn="base" hangingPunct="0">
              <a:spcBef>
                <a:spcPct val="0"/>
              </a:spcBef>
              <a:spcAft>
                <a:spcPct val="0"/>
              </a:spcAft>
              <a:tabLst>
                <a:tab pos="56673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667375" algn="l"/>
              </a:tabLst>
            </a:pPr>
            <a:endParaRPr kumimoji="0" lang="fr-FR" altLang="fr-FR" sz="900" b="0" i="0" u="none" strike="noStrike" cap="none" normalizeH="0" baseline="0">
              <a:ln>
                <a:noFill/>
              </a:ln>
              <a:solidFill>
                <a:schemeClr val="tx1"/>
              </a:solidFill>
              <a:effectLst/>
              <a:latin typeface="Open Sans" panose="020B0606030504020204" pitchFamily="34" charset="0"/>
              <a:ea typeface="MS Mincho" panose="02020609040205080304" pitchFamily="49" charset="-128"/>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667375" algn="l"/>
              </a:tabLst>
            </a:pPr>
            <a:r>
              <a:rPr kumimoji="0" lang="fr-FR" altLang="fr-FR" sz="1200" b="0"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Les groupes de population d'intérêt comprennent :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667375" algn="l"/>
              </a:tabLst>
            </a:pPr>
            <a:r>
              <a:rPr kumimoji="0" lang="fr-FR" altLang="fr-FR" sz="1200" b="0"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Déplacées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667375" algn="l"/>
              </a:tabLst>
            </a:pPr>
            <a:r>
              <a:rPr kumimoji="0" lang="fr-FR" altLang="fr-FR" sz="1200" b="0"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résidents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667375" algn="l"/>
              </a:tabLst>
            </a:pPr>
            <a:r>
              <a:rPr kumimoji="0" lang="fr-FR" altLang="fr-FR" sz="1200" b="0"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réfugié</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667375" algn="l"/>
              </a:tabLst>
            </a:pPr>
            <a:r>
              <a:rPr kumimoji="0" lang="fr-FR" altLang="fr-FR" sz="1200" b="0"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Migrants</a:t>
            </a:r>
          </a:p>
          <a:p>
            <a:pPr marL="0" marR="0" lvl="0" indent="0" algn="l" defTabSz="914400" rtl="0" eaLnBrk="0" fontAlgn="base" latinLnBrk="0" hangingPunct="0">
              <a:lnSpc>
                <a:spcPct val="100000"/>
              </a:lnSpc>
              <a:spcBef>
                <a:spcPct val="0"/>
              </a:spcBef>
              <a:spcAft>
                <a:spcPct val="0"/>
              </a:spcAft>
              <a:buClrTx/>
              <a:buSzTx/>
              <a:buFontTx/>
              <a:buNone/>
              <a:tabLst>
                <a:tab pos="5667375" algn="l"/>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1" name="Rectangle 20">
            <a:extLst>
              <a:ext uri="{FF2B5EF4-FFF2-40B4-BE49-F238E27FC236}">
                <a16:creationId xmlns:a16="http://schemas.microsoft.com/office/drawing/2014/main" id="{2AD49F9F-0BF9-11E7-A913-1E5C8A90E00B}"/>
              </a:ext>
            </a:extLst>
          </p:cNvPr>
          <p:cNvSpPr>
            <a:spLocks noChangeArrowheads="1"/>
          </p:cNvSpPr>
          <p:nvPr/>
        </p:nvSpPr>
        <p:spPr bwMode="auto">
          <a:xfrm>
            <a:off x="1015429" y="2972543"/>
            <a:ext cx="41109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tabLst>
                <a:tab pos="5667375" algn="l"/>
              </a:tabLst>
            </a:pPr>
            <a:endParaRPr lang="fr-FR" altLang="fr-FR" sz="1200">
              <a:latin typeface="Open Sans" panose="020B0606030504020204" pitchFamily="34" charset="0"/>
              <a:ea typeface="MS Mincho" panose="02020609040205080304" pitchFamily="49" charset="-128"/>
              <a:cs typeface="Open Sans" panose="020B0606030504020204" pitchFamily="34" charset="0"/>
            </a:endParaRPr>
          </a:p>
          <a:p>
            <a:pPr eaLnBrk="0" fontAlgn="base" hangingPunct="0">
              <a:spcBef>
                <a:spcPct val="0"/>
              </a:spcBef>
              <a:spcAft>
                <a:spcPct val="0"/>
              </a:spcAft>
              <a:tabLst>
                <a:tab pos="5667375" algn="l"/>
              </a:tabLst>
            </a:pPr>
            <a:r>
              <a:rPr lang="fr-FR" altLang="fr-FR" sz="1200">
                <a:latin typeface="Open Sans" panose="020B0606030504020204" pitchFamily="34" charset="0"/>
                <a:ea typeface="MS Mincho" panose="02020609040205080304" pitchFamily="49" charset="-128"/>
                <a:cs typeface="Open Sans" panose="020B0606030504020204" pitchFamily="34" charset="0"/>
              </a:rPr>
              <a:t>Les paramètres contextuels d'intérêt sont les suivants :</a:t>
            </a:r>
          </a:p>
          <a:p>
            <a:pPr marL="171450" indent="-171450" eaLnBrk="0" fontAlgn="base" hangingPunct="0">
              <a:spcBef>
                <a:spcPct val="0"/>
              </a:spcBef>
              <a:spcAft>
                <a:spcPct val="0"/>
              </a:spcAft>
              <a:buFont typeface="Arial" panose="020B0604020202020204" pitchFamily="34" charset="0"/>
              <a:buChar char="•"/>
              <a:tabLst>
                <a:tab pos="5667375" algn="l"/>
              </a:tabLst>
            </a:pPr>
            <a:r>
              <a:rPr lang="fr-FR" altLang="fr-FR" sz="1200">
                <a:latin typeface="Open Sans" panose="020B0606030504020204" pitchFamily="34" charset="0"/>
                <a:ea typeface="MS Mincho" panose="02020609040205080304" pitchFamily="49" charset="-128"/>
                <a:cs typeface="Open Sans" panose="020B0606030504020204" pitchFamily="34" charset="0"/>
              </a:rPr>
              <a:t>rural </a:t>
            </a:r>
          </a:p>
          <a:p>
            <a:pPr marL="171450" indent="-171450" eaLnBrk="0" fontAlgn="base" hangingPunct="0">
              <a:spcBef>
                <a:spcPct val="0"/>
              </a:spcBef>
              <a:spcAft>
                <a:spcPct val="0"/>
              </a:spcAft>
              <a:buFont typeface="Arial" panose="020B0604020202020204" pitchFamily="34" charset="0"/>
              <a:buChar char="•"/>
              <a:tabLst>
                <a:tab pos="5667375" algn="l"/>
              </a:tabLst>
            </a:pPr>
            <a:r>
              <a:rPr lang="fr-FR" altLang="fr-FR" sz="1200">
                <a:latin typeface="Open Sans" panose="020B0606030504020204" pitchFamily="34" charset="0"/>
                <a:ea typeface="MS Mincho" panose="02020609040205080304" pitchFamily="49" charset="-128"/>
                <a:cs typeface="Open Sans" panose="020B0606030504020204" pitchFamily="34" charset="0"/>
              </a:rPr>
              <a:t>urbain </a:t>
            </a:r>
          </a:p>
          <a:p>
            <a:pPr marL="171450" indent="-171450" eaLnBrk="0" fontAlgn="base" hangingPunct="0">
              <a:spcBef>
                <a:spcPct val="0"/>
              </a:spcBef>
              <a:spcAft>
                <a:spcPct val="0"/>
              </a:spcAft>
              <a:buFont typeface="Arial" panose="020B0604020202020204" pitchFamily="34" charset="0"/>
              <a:buChar char="•"/>
              <a:tabLst>
                <a:tab pos="5667375" algn="l"/>
              </a:tabLst>
            </a:pPr>
            <a:r>
              <a:rPr lang="fr-FR" altLang="fr-FR" sz="1200">
                <a:latin typeface="Open Sans" panose="020B0606030504020204" pitchFamily="34" charset="0"/>
                <a:ea typeface="MS Mincho" panose="02020609040205080304" pitchFamily="49" charset="-128"/>
                <a:cs typeface="Open Sans" panose="020B0606030504020204" pitchFamily="34" charset="0"/>
              </a:rPr>
              <a:t>camp</a:t>
            </a:r>
          </a:p>
          <a:p>
            <a:pPr marL="171450" indent="-171450" eaLnBrk="0" fontAlgn="base" hangingPunct="0">
              <a:spcBef>
                <a:spcPct val="0"/>
              </a:spcBef>
              <a:spcAft>
                <a:spcPct val="0"/>
              </a:spcAft>
              <a:buFont typeface="Arial" panose="020B0604020202020204" pitchFamily="34" charset="0"/>
              <a:buChar char="•"/>
              <a:tabLst>
                <a:tab pos="5667375" algn="l"/>
              </a:tabLst>
            </a:pPr>
            <a:r>
              <a:rPr lang="fr-FR" altLang="fr-FR" sz="1200">
                <a:latin typeface="Open Sans" panose="020B0606030504020204" pitchFamily="34" charset="0"/>
                <a:ea typeface="MS Mincho" panose="02020609040205080304" pitchFamily="49" charset="-128"/>
                <a:cs typeface="Open Sans" panose="020B0606030504020204" pitchFamily="34" charset="0"/>
              </a:rPr>
              <a:t>etc. </a:t>
            </a:r>
          </a:p>
        </p:txBody>
      </p:sp>
      <p:sp>
        <p:nvSpPr>
          <p:cNvPr id="23" name="TextBox 22">
            <a:extLst>
              <a:ext uri="{FF2B5EF4-FFF2-40B4-BE49-F238E27FC236}">
                <a16:creationId xmlns:a16="http://schemas.microsoft.com/office/drawing/2014/main" id="{9DC90C07-2909-B286-CEC9-5A1EC6E8ABEA}"/>
              </a:ext>
            </a:extLst>
          </p:cNvPr>
          <p:cNvSpPr txBox="1"/>
          <p:nvPr/>
        </p:nvSpPr>
        <p:spPr>
          <a:xfrm>
            <a:off x="902412" y="1304638"/>
            <a:ext cx="10193051" cy="381639"/>
          </a:xfrm>
          <a:prstGeom prst="rect">
            <a:avLst/>
          </a:prstGeom>
          <a:solidFill>
            <a:schemeClr val="tx1">
              <a:lumMod val="20000"/>
              <a:lumOff val="80000"/>
            </a:schemeClr>
          </a:solidFill>
        </p:spPr>
        <p:txBody>
          <a:bodyPr wrap="square">
            <a:spAutoFit/>
          </a:bodyPr>
          <a:lstStyle/>
          <a:p>
            <a:pPr algn="just">
              <a:lnSpc>
                <a:spcPct val="107000"/>
              </a:lnSpc>
              <a:spcAft>
                <a:spcPts val="600"/>
              </a:spcAft>
              <a:tabLst>
                <a:tab pos="5667375" algn="l"/>
              </a:tabLst>
            </a:pPr>
            <a:r>
              <a:rPr lang="fr-FR" sz="1800" b="1">
                <a:solidFill>
                  <a:srgbClr val="000000"/>
                </a:solidFill>
                <a:effectLst/>
                <a:latin typeface="Open Sans" panose="020B0606030504020204" pitchFamily="34" charset="0"/>
                <a:ea typeface="Calibri" panose="020F0502020204030204" pitchFamily="34" charset="0"/>
                <a:cs typeface="Arial" panose="020B0604020202020204" pitchFamily="34" charset="0"/>
              </a:rPr>
              <a:t>PORTÉE DE LA RECHERCHE </a:t>
            </a:r>
            <a:endParaRPr lang="fr-FR" sz="160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25" name="Table 24">
            <a:extLst>
              <a:ext uri="{FF2B5EF4-FFF2-40B4-BE49-F238E27FC236}">
                <a16:creationId xmlns:a16="http://schemas.microsoft.com/office/drawing/2014/main" id="{8D560765-6F58-5A55-D529-2438DBA210DC}"/>
              </a:ext>
            </a:extLst>
          </p:cNvPr>
          <p:cNvGraphicFramePr>
            <a:graphicFrameLocks noGrp="1"/>
          </p:cNvGraphicFramePr>
          <p:nvPr>
            <p:extLst>
              <p:ext uri="{D42A27DB-BD31-4B8C-83A1-F6EECF244321}">
                <p14:modId xmlns:p14="http://schemas.microsoft.com/office/powerpoint/2010/main" val="1744359527"/>
              </p:ext>
            </p:extLst>
          </p:nvPr>
        </p:nvGraphicFramePr>
        <p:xfrm>
          <a:off x="2159059" y="5154285"/>
          <a:ext cx="8311935" cy="1592204"/>
        </p:xfrm>
        <a:graphic>
          <a:graphicData uri="http://schemas.openxmlformats.org/drawingml/2006/table">
            <a:tbl>
              <a:tblPr firstRow="1" firstCol="1" bandRow="1">
                <a:tableStyleId>{5C22544A-7EE6-4342-B048-85BDC9FD1C3A}</a:tableStyleId>
              </a:tblPr>
              <a:tblGrid>
                <a:gridCol w="8311935">
                  <a:extLst>
                    <a:ext uri="{9D8B030D-6E8A-4147-A177-3AD203B41FA5}">
                      <a16:colId xmlns:a16="http://schemas.microsoft.com/office/drawing/2014/main" val="2388580346"/>
                    </a:ext>
                  </a:extLst>
                </a:gridCol>
              </a:tblGrid>
              <a:tr h="1592204">
                <a:tc>
                  <a:txBody>
                    <a:bodyPr/>
                    <a:lstStyle/>
                    <a:p>
                      <a:pPr>
                        <a:lnSpc>
                          <a:spcPct val="107000"/>
                        </a:lnSpc>
                        <a:spcAft>
                          <a:spcPts val="800"/>
                        </a:spcAft>
                      </a:pPr>
                      <a:r>
                        <a:rPr lang="fr-FR" sz="10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Questions à se poser lors des FGD :</a:t>
                      </a:r>
                    </a:p>
                    <a:p>
                      <a:pPr marL="171450" indent="-171450">
                        <a:lnSpc>
                          <a:spcPct val="107000"/>
                        </a:lnSpc>
                        <a:spcAft>
                          <a:spcPts val="800"/>
                        </a:spcAft>
                        <a:buFont typeface="Wingdings" panose="05000000000000000000" pitchFamily="2" charset="2"/>
                        <a:buChar char="v"/>
                      </a:pPr>
                      <a:r>
                        <a:rPr lang="fr-FR" sz="1000" b="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Comment les ménages de votre communauté font-ils face à ce choc spécifique (p. ex., inondation, sécheresse, crise économique, etc.) ?
Comment les ménages de votre communauté s’adaptent-ils à l’augmentation des ressources de leur ménage pour accéder à la nourriture ?
Comment les ménages de votre communauté font-ils face à la réduction de la demande alimentaire ? 
Comment les ménages de votre communauté font-ils face à la distribution des ressources alimentaires au sein de leur ménage ?</a:t>
                      </a:r>
                      <a:r>
                        <a:rPr lang="en-US" sz="700" dirty="0">
                          <a:solidFill>
                            <a:schemeClr val="tx1"/>
                          </a:solidFill>
                          <a:effectLst/>
                        </a:rPr>
                        <a:t> </a:t>
                      </a:r>
                      <a:endParaRPr lang="fr-FR"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oFill/>
                  </a:tcPr>
                </a:tc>
                <a:extLst>
                  <a:ext uri="{0D108BD9-81ED-4DB2-BD59-A6C34878D82A}">
                    <a16:rowId xmlns:a16="http://schemas.microsoft.com/office/drawing/2014/main" val="1783347517"/>
                  </a:ext>
                </a:extLst>
              </a:tr>
            </a:tbl>
          </a:graphicData>
        </a:graphic>
      </p:graphicFrame>
      <p:sp>
        <p:nvSpPr>
          <p:cNvPr id="27" name="Rectangle 21">
            <a:extLst>
              <a:ext uri="{FF2B5EF4-FFF2-40B4-BE49-F238E27FC236}">
                <a16:creationId xmlns:a16="http://schemas.microsoft.com/office/drawing/2014/main" id="{A4AEDF44-1366-218B-AF02-849725B8D7EF}"/>
              </a:ext>
            </a:extLst>
          </p:cNvPr>
          <p:cNvSpPr>
            <a:spLocks noChangeArrowheads="1"/>
          </p:cNvSpPr>
          <p:nvPr/>
        </p:nvSpPr>
        <p:spPr bwMode="auto">
          <a:xfrm>
            <a:off x="902413" y="4363411"/>
            <a:ext cx="10193049" cy="639342"/>
          </a:xfrm>
          <a:prstGeom prst="rect">
            <a:avLst/>
          </a:prstGeom>
          <a:solidFill>
            <a:schemeClr val="tx1">
              <a:lumMod val="20000"/>
              <a:lumOff val="80000"/>
            </a:schemeClr>
          </a:solidFill>
        </p:spPr>
        <p:txBody>
          <a:bodyPr wrap="square">
            <a:spAutoFit/>
          </a:bodyPr>
          <a:lstStyle/>
          <a:p>
            <a:pPr algn="just">
              <a:lnSpc>
                <a:spcPct val="107000"/>
              </a:lnSpc>
              <a:spcAft>
                <a:spcPts val="600"/>
              </a:spcAft>
              <a:tabLst>
                <a:tab pos="5667375" algn="l"/>
              </a:tabLst>
            </a:pPr>
            <a:r>
              <a:rPr lang="fr-FR" altLang="fr-FR" b="1" dirty="0">
                <a:solidFill>
                  <a:srgbClr val="000000"/>
                </a:solidFill>
                <a:latin typeface="Open Sans" panose="020B0606030504020204" pitchFamily="34" charset="0"/>
                <a:ea typeface="Calibri" panose="020F0502020204030204" pitchFamily="34" charset="0"/>
                <a:cs typeface="Arial" panose="020B0604020202020204" pitchFamily="34" charset="0"/>
              </a:rPr>
              <a:t>QUESTION DE RECHERCHE : </a:t>
            </a:r>
            <a:r>
              <a:rPr lang="fr-FR" altLang="fr-FR" sz="1600" dirty="0">
                <a:solidFill>
                  <a:srgbClr val="000000"/>
                </a:solidFill>
                <a:latin typeface="Open Sans" panose="020B0606030504020204" pitchFamily="34" charset="0"/>
                <a:ea typeface="Calibri" panose="020F0502020204030204" pitchFamily="34" charset="0"/>
                <a:cs typeface="Arial" panose="020B0604020202020204" pitchFamily="34" charset="0"/>
              </a:rPr>
              <a:t>Que font les gens lorsqu’ils n’ont pas assez de nourriture à manger ou d’argent pour acheter de la nourriture ?</a:t>
            </a:r>
            <a:endParaRPr lang="en-US" altLang="fr-FR" dirty="0">
              <a:solidFill>
                <a:srgbClr val="000000"/>
              </a:solidFill>
              <a:latin typeface="Open Sans" panose="020B0606030504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41236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fr-FR" sz="3600" b="0" kern="1400" spc="230">
                <a:solidFill>
                  <a:schemeClr val="tx1"/>
                </a:solidFill>
                <a:latin typeface="HALDEN SOLID"/>
                <a:ea typeface="Open Sans Extrabold"/>
                <a:cs typeface="Open Sans Extrabold"/>
              </a:rPr>
              <a:t>STEP 3: FGD (Ajuster la sévérité)</a:t>
            </a:r>
            <a:endParaRPr lang="fr-FR"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11030982"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sz="2400" b="1" spc="60">
              <a:solidFill>
                <a:srgbClr val="FFFFFF"/>
              </a:solidFill>
              <a:highlight>
                <a:srgbClr val="982B56"/>
              </a:highlight>
              <a:latin typeface="Open Sans"/>
              <a:ea typeface="Open Sans"/>
              <a:cs typeface="Open Sans"/>
            </a:endParaRPr>
          </a:p>
        </p:txBody>
      </p:sp>
      <p:sp>
        <p:nvSpPr>
          <p:cNvPr id="2" name="Content Placeholder 2">
            <a:extLst>
              <a:ext uri="{FF2B5EF4-FFF2-40B4-BE49-F238E27FC236}">
                <a16:creationId xmlns:a16="http://schemas.microsoft.com/office/drawing/2014/main" id="{5CE66A06-D60D-6E3E-7689-E69022A80DBE}"/>
              </a:ext>
            </a:extLst>
          </p:cNvPr>
          <p:cNvSpPr txBox="1">
            <a:spLocks/>
          </p:cNvSpPr>
          <p:nvPr/>
        </p:nvSpPr>
        <p:spPr>
          <a:xfrm>
            <a:off x="738201" y="1552240"/>
            <a:ext cx="5725956" cy="400329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fr-FR" sz="1800" spc="60">
                <a:latin typeface="Open Sans"/>
                <a:ea typeface="Open Sans"/>
                <a:cs typeface="Open Sans"/>
              </a:rPr>
              <a:t>Divisez le FGD de manière à ce que la liste des stratégies d’adaptation ou des comportements soit d’abord convenue, puis que la gravité soit discutée.
La gravité doit être classée en 3 catégories (stress, crise et urgence). Mettez-vous d’abord d’accord sur le moins grave, puis sur le plus grave, et le groupe du milieu tombera naturellement.
La gravité finale déterminée est basée sur l’impact attendu à moyen ou long terme sur les ménages prévu par les participants et la FGD devrait parvenir à un consensus à ce sujet.</a:t>
            </a:r>
            <a:endParaRPr lang="en-GB" spc="6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r>
              <a:rPr lang="en-GB" spc="60">
                <a:latin typeface="Open Sans"/>
                <a:ea typeface="Open Sans"/>
                <a:cs typeface="Open Sans"/>
              </a:rPr>
              <a:t>  </a:t>
            </a:r>
            <a:endParaRPr lang="en-GB" spc="6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endParaRPr lang="en-GB" spc="6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endParaRPr lang="en-GB" spc="60">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01685842-5E34-4D32-B755-506D735DB2E1}"/>
              </a:ext>
            </a:extLst>
          </p:cNvPr>
          <p:cNvSpPr txBox="1">
            <a:spLocks/>
          </p:cNvSpPr>
          <p:nvPr/>
        </p:nvSpPr>
        <p:spPr>
          <a:xfrm>
            <a:off x="6775943" y="3429000"/>
            <a:ext cx="4993240" cy="305895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endParaRPr lang="en-GB" sz="2400" spc="60">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12960B0-2F21-A7E4-06AB-9A691F9374F7}"/>
              </a:ext>
            </a:extLst>
          </p:cNvPr>
          <p:cNvGrpSpPr/>
          <p:nvPr/>
        </p:nvGrpSpPr>
        <p:grpSpPr>
          <a:xfrm>
            <a:off x="6407905" y="4958478"/>
            <a:ext cx="5579538" cy="1660329"/>
            <a:chOff x="3589225" y="4941989"/>
            <a:chExt cx="5188696" cy="1311682"/>
          </a:xfrm>
        </p:grpSpPr>
        <p:sp>
          <p:nvSpPr>
            <p:cNvPr id="7" name="Rectangle 6">
              <a:extLst>
                <a:ext uri="{FF2B5EF4-FFF2-40B4-BE49-F238E27FC236}">
                  <a16:creationId xmlns:a16="http://schemas.microsoft.com/office/drawing/2014/main" id="{DB623804-16EE-0C46-C998-E90DBB2405D9}"/>
                </a:ext>
              </a:extLst>
            </p:cNvPr>
            <p:cNvSpPr/>
            <p:nvPr/>
          </p:nvSpPr>
          <p:spPr>
            <a:xfrm>
              <a:off x="3859905" y="5249125"/>
              <a:ext cx="4918016" cy="1004546"/>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b="1">
                  <a:solidFill>
                    <a:srgbClr val="FFFFFF"/>
                  </a:solidFill>
                  <a:latin typeface="Open Sans"/>
                  <a:ea typeface="Open Sans"/>
                  <a:cs typeface="Open Sans"/>
                </a:rPr>
                <a:t>Les stratégies d’adaptation nouvellement formulées doivent être communiquées au RAM-N pour examen et inclusion à la fois dans le </a:t>
              </a:r>
              <a:r>
                <a:rPr lang="fr-FR" sz="1400" b="1" err="1">
                  <a:solidFill>
                    <a:srgbClr val="FFFFFF"/>
                  </a:solidFill>
                  <a:latin typeface="Open Sans"/>
                  <a:ea typeface="Open Sans"/>
                  <a:cs typeface="Open Sans"/>
                </a:rPr>
                <a:t>Codebook</a:t>
              </a:r>
              <a:r>
                <a:rPr lang="fr-FR" sz="1400" b="1">
                  <a:solidFill>
                    <a:srgbClr val="FFFFFF"/>
                  </a:solidFill>
                  <a:latin typeface="Open Sans"/>
                  <a:ea typeface="Open Sans"/>
                  <a:cs typeface="Open Sans"/>
                </a:rPr>
                <a:t> standard et dans la plate-forme Survey Designer.</a:t>
              </a:r>
            </a:p>
            <a:p>
              <a:pPr algn="ctr"/>
              <a:r>
                <a:rPr lang="en-GB" sz="1400" b="1">
                  <a:solidFill>
                    <a:srgbClr val="FFFFFF"/>
                  </a:solidFill>
                  <a:latin typeface="Open Sans"/>
                  <a:ea typeface="Open Sans"/>
                  <a:cs typeface="Open Sans"/>
                  <a:hlinkClick r:id="rId3">
                    <a:extLst>
                      <a:ext uri="{A12FA001-AC4F-418D-AE19-62706E023703}">
                        <ahyp:hlinkClr xmlns:ahyp="http://schemas.microsoft.com/office/drawing/2018/hyperlinkcolor" val="tx"/>
                      </a:ext>
                    </a:extLst>
                  </a:hlinkClick>
                </a:rPr>
                <a:t>Global.</a:t>
              </a:r>
              <a:r>
                <a:rPr lang="en-GB" sz="1400" b="1">
                  <a:solidFill>
                    <a:srgbClr val="FFFFFF"/>
                  </a:solidFill>
                  <a:latin typeface="Open Sans"/>
                  <a:ea typeface="Open Sans"/>
                  <a:cs typeface="Open Sans"/>
                  <a:hlinkClick r:id="rId3"/>
                </a:rPr>
                <a:t>AssessmentandTargeting</a:t>
              </a:r>
              <a:r>
                <a:rPr lang="en-GB" sz="1400" b="1">
                  <a:solidFill>
                    <a:srgbClr val="FFFFFF"/>
                  </a:solidFill>
                  <a:latin typeface="Open Sans"/>
                  <a:ea typeface="Open Sans"/>
                  <a:cs typeface="Open Sans"/>
                  <a:hlinkClick r:id="rId3">
                    <a:extLst>
                      <a:ext uri="{A12FA001-AC4F-418D-AE19-62706E023703}">
                        <ahyp:hlinkClr xmlns:ahyp="http://schemas.microsoft.com/office/drawing/2018/hyperlinkcolor" val="tx"/>
                      </a:ext>
                    </a:extLst>
                  </a:hlinkClick>
                </a:rPr>
                <a:t>@wfp.org</a:t>
              </a:r>
              <a:r>
                <a:rPr lang="en-GB" sz="1400" b="1">
                  <a:solidFill>
                    <a:srgbClr val="FFFFFF"/>
                  </a:solidFill>
                  <a:latin typeface="Open Sans"/>
                  <a:ea typeface="Open Sans"/>
                  <a:cs typeface="Open Sans"/>
                </a:rPr>
                <a:t> </a:t>
              </a:r>
              <a:endParaRPr lang="en-GB" sz="1400" b="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descr="Warning with solid fill">
              <a:extLst>
                <a:ext uri="{FF2B5EF4-FFF2-40B4-BE49-F238E27FC236}">
                  <a16:creationId xmlns:a16="http://schemas.microsoft.com/office/drawing/2014/main" id="{03F91F6A-1E56-C071-C06E-B9AB969F33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89225" y="4941989"/>
              <a:ext cx="612939" cy="546701"/>
            </a:xfrm>
            <a:prstGeom prst="rect">
              <a:avLst/>
            </a:prstGeom>
          </p:spPr>
        </p:pic>
      </p:grpSp>
      <p:graphicFrame>
        <p:nvGraphicFramePr>
          <p:cNvPr id="10" name="Table 9">
            <a:extLst>
              <a:ext uri="{FF2B5EF4-FFF2-40B4-BE49-F238E27FC236}">
                <a16:creationId xmlns:a16="http://schemas.microsoft.com/office/drawing/2014/main" id="{F66445E6-7915-D4E8-E514-3E0E1DEFD0CC}"/>
              </a:ext>
            </a:extLst>
          </p:cNvPr>
          <p:cNvGraphicFramePr>
            <a:graphicFrameLocks noGrp="1"/>
          </p:cNvGraphicFramePr>
          <p:nvPr>
            <p:extLst>
              <p:ext uri="{D42A27DB-BD31-4B8C-83A1-F6EECF244321}">
                <p14:modId xmlns:p14="http://schemas.microsoft.com/office/powerpoint/2010/main" val="1331648068"/>
              </p:ext>
            </p:extLst>
          </p:nvPr>
        </p:nvGraphicFramePr>
        <p:xfrm>
          <a:off x="6646363" y="1755457"/>
          <a:ext cx="5393690" cy="1981656"/>
        </p:xfrm>
        <a:graphic>
          <a:graphicData uri="http://schemas.openxmlformats.org/drawingml/2006/table">
            <a:tbl>
              <a:tblPr firstRow="1" firstCol="1" bandRow="1">
                <a:tableStyleId>{5C22544A-7EE6-4342-B048-85BDC9FD1C3A}</a:tableStyleId>
              </a:tblPr>
              <a:tblGrid>
                <a:gridCol w="5393690">
                  <a:extLst>
                    <a:ext uri="{9D8B030D-6E8A-4147-A177-3AD203B41FA5}">
                      <a16:colId xmlns:a16="http://schemas.microsoft.com/office/drawing/2014/main" val="3680772614"/>
                    </a:ext>
                  </a:extLst>
                </a:gridCol>
              </a:tblGrid>
              <a:tr h="1981656">
                <a:tc>
                  <a:txBody>
                    <a:bodyPr/>
                    <a:lstStyle/>
                    <a:p>
                      <a:pPr marL="91440" marR="187325" algn="just">
                        <a:lnSpc>
                          <a:spcPct val="115000"/>
                        </a:lnSpc>
                        <a:spcBef>
                          <a:spcPts val="600"/>
                        </a:spcBef>
                        <a:spcAft>
                          <a:spcPts val="600"/>
                        </a:spcAft>
                        <a:tabLst>
                          <a:tab pos="178435" algn="l"/>
                        </a:tabLst>
                      </a:pPr>
                      <a:r>
                        <a:rPr lang="fr-FR" sz="1050" kern="60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Encadré 3 : questions pour guider la discussion sur la sévérité pendant la discussion du groupe de discussion :</a:t>
                      </a:r>
                      <a:endParaRPr lang="fr-FR" sz="105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101600" lvl="0" indent="-342900" algn="just">
                        <a:lnSpc>
                          <a:spcPct val="115000"/>
                        </a:lnSpc>
                        <a:spcBef>
                          <a:spcPts val="600"/>
                        </a:spcBef>
                        <a:spcAft>
                          <a:spcPts val="600"/>
                        </a:spcAft>
                        <a:buSzPts val="1000"/>
                        <a:buFont typeface="Arial" panose="020B0604020202020204" pitchFamily="34" charset="0"/>
                        <a:buChar char="■"/>
                        <a:tabLst>
                          <a:tab pos="178435" algn="l"/>
                        </a:tabLst>
                      </a:pPr>
                      <a:r>
                        <a:rPr lang="fr-FR" sz="1050" b="0" kern="60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Est-il réversible, </a:t>
                      </a:r>
                      <a:r>
                        <a:rPr lang="fr-FR" sz="1050" b="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ou </a:t>
                      </a:r>
                      <a:r>
                        <a:rPr lang="fr-FR" sz="1050" b="0" kern="60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peut-il être inversé lorsqu'il n'est plus nécessaire ?</a:t>
                      </a:r>
                      <a:endParaRPr lang="fr-FR" sz="1050" b="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101600" lvl="0" indent="-342900" algn="just">
                        <a:lnSpc>
                          <a:spcPct val="115000"/>
                        </a:lnSpc>
                        <a:spcBef>
                          <a:spcPts val="600"/>
                        </a:spcBef>
                        <a:spcAft>
                          <a:spcPts val="600"/>
                        </a:spcAft>
                        <a:buSzPts val="1000"/>
                        <a:buFont typeface="Arial" panose="020B0604020202020204" pitchFamily="34" charset="0"/>
                        <a:buChar char="■"/>
                        <a:tabLst>
                          <a:tab pos="178435" algn="l"/>
                        </a:tabLst>
                      </a:pPr>
                      <a:r>
                        <a:rPr lang="fr-FR" sz="1050" b="0" kern="60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Est-elle de nature dramatique ou comporte-t-elle un risque de protection (par exemple, des activités illégales, à haut risque ou d'exploitation) ? </a:t>
                      </a:r>
                      <a:endParaRPr lang="fr-FR" sz="1050" b="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101600" lvl="0" indent="-342900" algn="just">
                        <a:lnSpc>
                          <a:spcPct val="115000"/>
                        </a:lnSpc>
                        <a:spcBef>
                          <a:spcPts val="600"/>
                        </a:spcBef>
                        <a:spcAft>
                          <a:spcPts val="600"/>
                        </a:spcAft>
                        <a:buSzPts val="1000"/>
                        <a:buFont typeface="Arial" panose="020B0604020202020204" pitchFamily="34" charset="0"/>
                        <a:buChar char="■"/>
                        <a:tabLst>
                          <a:tab pos="178435" algn="l"/>
                        </a:tabLst>
                      </a:pPr>
                      <a:r>
                        <a:rPr lang="fr-FR" sz="1050" b="0" kern="60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Le comportement peut-il être utilisé en permanence ou s'agit-il d'une stratégie ponctuelle ? </a:t>
                      </a:r>
                      <a:endParaRPr lang="fr-FR" sz="1050" b="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647212122"/>
                  </a:ext>
                </a:extLst>
              </a:tr>
            </a:tbl>
          </a:graphicData>
        </a:graphic>
      </p:graphicFrame>
    </p:spTree>
    <p:extLst>
      <p:ext uri="{BB962C8B-B14F-4D97-AF65-F5344CB8AC3E}">
        <p14:creationId xmlns:p14="http://schemas.microsoft.com/office/powerpoint/2010/main" val="322603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Contrôle de la qualité des données </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Et analyse</a:t>
            </a: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56237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 EXPLORATION DES DONNÉES </a:t>
            </a:r>
          </a:p>
        </p:txBody>
      </p:sp>
      <p:sp>
        <p:nvSpPr>
          <p:cNvPr id="3" name="TextBox 2">
            <a:extLst>
              <a:ext uri="{FF2B5EF4-FFF2-40B4-BE49-F238E27FC236}">
                <a16:creationId xmlns:a16="http://schemas.microsoft.com/office/drawing/2014/main" id="{B7DBF77C-B24F-B1E8-C8A4-0693F7D26BF5}"/>
              </a:ext>
            </a:extLst>
          </p:cNvPr>
          <p:cNvSpPr txBox="1"/>
          <p:nvPr/>
        </p:nvSpPr>
        <p:spPr>
          <a:xfrm>
            <a:off x="8142295" y="5808763"/>
            <a:ext cx="3882527" cy="861774"/>
          </a:xfrm>
          <a:prstGeom prst="rect">
            <a:avLst/>
          </a:prstGeom>
          <a:noFill/>
        </p:spPr>
        <p:txBody>
          <a:bodyPr wrap="square" lIns="91440" tIns="45720" rIns="91440" bIns="45720" anchor="t">
            <a:spAutoFit/>
          </a:bodyPr>
          <a:lstStyle/>
          <a:p>
            <a:endParaRPr lang="fr-FR" sz="1600" dirty="0">
              <a:latin typeface="Open Sans"/>
              <a:ea typeface="Open Sans"/>
              <a:cs typeface="Open Sans"/>
              <a:hlinkClick r:id="rId3" invalidUrl="http://">
                <a:extLst>
                  <a:ext uri="{A12FA001-AC4F-418D-AE19-62706E023703}">
                    <ahyp:hlinkClr xmlns:ahyp="http://schemas.microsoft.com/office/drawing/2018/hyperlinkcolor" val="tx"/>
                  </a:ext>
                </a:extLst>
              </a:hlinkClick>
            </a:endParaRPr>
          </a:p>
          <a:p>
            <a:r>
              <a:rPr lang="fr-FR" sz="1600" dirty="0">
                <a:latin typeface="Open Sans"/>
                <a:ea typeface="Open Sans"/>
                <a:cs typeface="Open Sans"/>
                <a:hlinkClick r:id="rId4">
                  <a:extLst>
                    <a:ext uri="{A12FA001-AC4F-418D-AE19-62706E023703}">
                      <ahyp:hlinkClr xmlns:ahyp="http://schemas.microsoft.com/office/drawing/2018/hyperlinkcolor" val="tx"/>
                    </a:ext>
                  </a:extLst>
                </a:hlinkClick>
              </a:rPr>
              <a:t>Scripts d'analyse en R, STATA et SPSS </a:t>
            </a:r>
            <a:endParaRPr lang="fr-FR" sz="1600" dirty="0">
              <a:latin typeface="Open Sans"/>
              <a:ea typeface="Open Sans"/>
              <a:cs typeface="Open Sans"/>
              <a:hlinkClick r:id="" action="ppaction://noaction">
                <a:extLst>
                  <a:ext uri="{A12FA001-AC4F-418D-AE19-62706E023703}">
                    <ahyp:hlinkClr xmlns:ahyp="http://schemas.microsoft.com/office/drawing/2018/hyperlinkcolor" val="tx"/>
                  </a:ext>
                </a:extLst>
              </a:hlinkClick>
            </a:endParaRPr>
          </a:p>
          <a:p>
            <a:r>
              <a:rPr lang="fr-FR" sz="1600" u="sng" dirty="0">
                <a:latin typeface="Open Sans"/>
                <a:ea typeface="Open Sans"/>
                <a:cs typeface="Open Sans"/>
                <a:hlinkClick r:id="rId5">
                  <a:extLst>
                    <a:ext uri="{A12FA001-AC4F-418D-AE19-62706E023703}">
                      <ahyp:hlinkClr xmlns:ahyp="http://schemas.microsoft.com/office/drawing/2018/hyperlinkcolor" val="tx"/>
                    </a:ext>
                  </a:extLst>
                </a:hlinkClick>
              </a:rPr>
              <a:t>Exemple de </a:t>
            </a:r>
            <a:r>
              <a:rPr lang="fr-FR" sz="1600" u="sng" dirty="0">
                <a:latin typeface="Open Sans"/>
                <a:ea typeface="Open Sans"/>
                <a:cs typeface="Open Sans"/>
              </a:rPr>
              <a:t>données </a:t>
            </a:r>
          </a:p>
        </p:txBody>
      </p:sp>
      <p:sp>
        <p:nvSpPr>
          <p:cNvPr id="6" name="TextBox 5">
            <a:extLst>
              <a:ext uri="{FF2B5EF4-FFF2-40B4-BE49-F238E27FC236}">
                <a16:creationId xmlns:a16="http://schemas.microsoft.com/office/drawing/2014/main" id="{7DA59290-1B2B-DA4E-7217-32D693E82F01}"/>
              </a:ext>
            </a:extLst>
          </p:cNvPr>
          <p:cNvSpPr txBox="1"/>
          <p:nvPr/>
        </p:nvSpPr>
        <p:spPr>
          <a:xfrm>
            <a:off x="1024641" y="1885708"/>
            <a:ext cx="9984509" cy="3447098"/>
          </a:xfrm>
          <a:prstGeom prst="rect">
            <a:avLst/>
          </a:prstGeom>
          <a:noFill/>
        </p:spPr>
        <p:txBody>
          <a:bodyPr wrap="square" lIns="91440" tIns="45720" rIns="91440" bIns="45720" rtlCol="1" anchor="t">
            <a:spAutoFit/>
          </a:bodyPr>
          <a:lstStyle/>
          <a:p>
            <a:pPr marL="342900" indent="-342900">
              <a:buFont typeface="+mj-lt"/>
              <a:buAutoNum type="arabicPeriod"/>
            </a:pPr>
            <a:r>
              <a:rPr lang="fr-FR" sz="1600" spc="60">
                <a:latin typeface="Open Sans"/>
                <a:ea typeface="Open Sans"/>
                <a:cs typeface="Open Sans"/>
              </a:rPr>
              <a:t>Exécuter une analyse de  fréquences pour chacune des stratégies de votre module </a:t>
            </a:r>
            <a:endParaRPr lang="fr-FR" sz="1600" spc="60">
              <a:latin typeface="Open Sans" charset="0"/>
              <a:ea typeface="Open Sans" charset="0"/>
              <a:cs typeface="Open Sans" charset="0"/>
            </a:endParaRPr>
          </a:p>
          <a:p>
            <a:pPr marL="342900" indent="-342900">
              <a:buFont typeface="+mj-lt"/>
              <a:buAutoNum type="arabicPeriod"/>
            </a:pPr>
            <a:endParaRPr lang="fr-FR" sz="1600" spc="60">
              <a:latin typeface="Open Sans" charset="0"/>
              <a:ea typeface="Open Sans" charset="0"/>
              <a:cs typeface="Open Sans" charset="0"/>
            </a:endParaRPr>
          </a:p>
          <a:p>
            <a:pPr marL="342900" indent="-342900">
              <a:buFont typeface="+mj-lt"/>
              <a:buAutoNum type="arabicPeriod"/>
            </a:pPr>
            <a:r>
              <a:rPr lang="fr-FR" sz="1600" spc="60">
                <a:latin typeface="Open Sans"/>
                <a:ea typeface="Open Sans"/>
                <a:cs typeface="Open Sans"/>
              </a:rPr>
              <a:t>Le cas échéant, ventiler les résultats par groupes de population (PDI, réfugiés, etc.) et/ou par contexte (urbain, rural, camps) afin de les étudier séparément.</a:t>
            </a:r>
          </a:p>
          <a:p>
            <a:pPr marL="342900" indent="-342900">
              <a:buFont typeface="+mj-lt"/>
              <a:buAutoNum type="arabicPeriod"/>
            </a:pPr>
            <a:endParaRPr lang="fr-FR" sz="1600" spc="60">
              <a:latin typeface="Open Sans" charset="0"/>
              <a:ea typeface="Open Sans" charset="0"/>
              <a:cs typeface="Open Sans" charset="0"/>
            </a:endParaRPr>
          </a:p>
          <a:p>
            <a:pPr marL="342900" indent="-342900">
              <a:buFont typeface="+mj-lt"/>
              <a:buAutoNum type="arabicPeriod"/>
            </a:pPr>
            <a:r>
              <a:rPr lang="fr-FR" sz="1600" spc="60">
                <a:latin typeface="Open Sans"/>
                <a:ea typeface="Open Sans"/>
                <a:cs typeface="Open Sans"/>
              </a:rPr>
              <a:t>Examiner attentivement les résultats de chaque option de réponse pour chaque stratégie.</a:t>
            </a:r>
          </a:p>
          <a:p>
            <a:pPr marL="342900" indent="-342900">
              <a:buFont typeface="+mj-lt"/>
              <a:buAutoNum type="arabicPeriod"/>
            </a:pPr>
            <a:endParaRPr lang="fr-FR" sz="1600" spc="60">
              <a:latin typeface="Open Sans" charset="0"/>
              <a:ea typeface="Open Sans" charset="0"/>
              <a:cs typeface="Open Sans" charset="0"/>
            </a:endParaRPr>
          </a:p>
          <a:p>
            <a:pPr marL="342900" indent="-342900">
              <a:buFont typeface="+mj-lt"/>
              <a:buAutoNum type="arabicPeriod"/>
            </a:pPr>
            <a:r>
              <a:rPr lang="fr-FR" sz="1600" spc="60">
                <a:latin typeface="Open Sans"/>
                <a:ea typeface="Open Sans"/>
                <a:cs typeface="Open Sans"/>
              </a:rPr>
              <a:t>Si vous avez plus que les dix stratégies requises (4 stratégies de stress, 3 stratégies de crise et 4 stratégies d'urgence), examinez les résultats afin d'omettre les stratégies qui ne s'appliquent pas à plus de 50 % d'un groupe de population ou d'une strate donnée. </a:t>
            </a:r>
            <a:endParaRPr lang="fr-FR" spc="60">
              <a:latin typeface="Open Sans" charset="0"/>
              <a:ea typeface="Open Sans" charset="0"/>
              <a:cs typeface="Open Sans" charset="0"/>
            </a:endParaRPr>
          </a:p>
          <a:p>
            <a:endParaRPr lang="fr-FR" sz="1600"/>
          </a:p>
          <a:p>
            <a:r>
              <a:rPr lang="fr-FR" sz="1400">
                <a:solidFill>
                  <a:schemeClr val="accent3">
                    <a:lumMod val="50000"/>
                  </a:schemeClr>
                </a:solidFill>
              </a:rPr>
              <a:t>*Important : si vous n'avez que 10 stratégies et que vous avez une proportion élevée de stratégies non applicables, assurez-vous de procéder à une révision complète de votre module LCS-FS en vous référant à la note d'orientation et au matériel connexe sur le </a:t>
            </a:r>
            <a:r>
              <a:rPr lang="fr-FR" sz="1400" b="1">
                <a:solidFill>
                  <a:schemeClr val="accent3">
                    <a:lumMod val="50000"/>
                  </a:schemeClr>
                </a:solidFill>
                <a:hlinkClick r:id="rId6">
                  <a:extLst>
                    <a:ext uri="{A12FA001-AC4F-418D-AE19-62706E023703}">
                      <ahyp:hlinkClr xmlns:ahyp="http://schemas.microsoft.com/office/drawing/2018/hyperlinkcolor" val="tx"/>
                    </a:ext>
                  </a:extLst>
                </a:hlinkClick>
              </a:rPr>
              <a:t>centre de ressources VAM. </a:t>
            </a:r>
            <a:r>
              <a:rPr lang="fr-FR" sz="1400">
                <a:solidFill>
                  <a:schemeClr val="accent3">
                    <a:lumMod val="50000"/>
                  </a:schemeClr>
                </a:solidFill>
              </a:rPr>
              <a:t>   </a:t>
            </a:r>
          </a:p>
        </p:txBody>
      </p:sp>
    </p:spTree>
    <p:extLst>
      <p:ext uri="{BB962C8B-B14F-4D97-AF65-F5344CB8AC3E}">
        <p14:creationId xmlns:p14="http://schemas.microsoft.com/office/powerpoint/2010/main" val="3342767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Exemples de contrôles de qualité </a:t>
            </a: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9703258"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v"/>
            </a:pPr>
            <a:r>
              <a:rPr lang="fr-FR">
                <a:latin typeface="Open Sans"/>
                <a:ea typeface="Calibri" panose="020F0502020204030204" pitchFamily="34" charset="0"/>
                <a:cs typeface="Times New Roman"/>
              </a:rPr>
              <a:t> Suivre les résultats de chaque stratégie d'adaptation des moyens de subsistance par enquêteur afin de détecter les problèmes de qualité des données. </a:t>
            </a:r>
            <a:r>
              <a:rPr lang="fr-FR" dirty="0">
                <a:latin typeface="Open Sans"/>
                <a:ea typeface="Calibri" panose="020F0502020204030204" pitchFamily="34" charset="0"/>
                <a:cs typeface="Times New Roman"/>
              </a:rPr>
              <a:t>Cela peut se faire par le biais d'un tableau croisé des LCS-FS par l'enquêteur. </a:t>
            </a:r>
            <a:endParaRPr lang="fr-FR" dirty="0">
              <a:latin typeface="Open Sans" panose="020B060603050402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v"/>
            </a:pPr>
            <a:endParaRPr lang="fr-FR" dirty="0">
              <a:latin typeface="Open Sans"/>
              <a:ea typeface="Calibri" panose="020F0502020204030204" pitchFamily="34" charset="0"/>
              <a:cs typeface="Times New Roman"/>
            </a:endParaRPr>
          </a:p>
          <a:p>
            <a:pPr>
              <a:buFont typeface="Wingdings" panose="05000000000000000000" pitchFamily="2" charset="2"/>
              <a:buChar char="v"/>
            </a:pPr>
            <a:r>
              <a:rPr lang="fr-FR" dirty="0">
                <a:latin typeface="Open Sans"/>
                <a:ea typeface="Calibri" panose="020F0502020204030204" pitchFamily="34" charset="0"/>
                <a:cs typeface="Times New Roman"/>
              </a:rPr>
              <a:t>Si les recenseurs ont tendance à classer les ménages différemment de la moyenne ou à sélectionner les mêmes options de réponse dans la plupart des stratégies, cela peut être dû à un manque de compréhension de la question de l'enquête LCS-FS, et ils doivent être identifiés et formés à nouveau.</a:t>
            </a:r>
            <a:endParaRPr lang="fr-FR" sz="1800" dirty="0"/>
          </a:p>
          <a:p>
            <a:pPr marL="0" indent="0">
              <a:buNone/>
            </a:pPr>
            <a:endParaRPr lang="fr-FR" dirty="0">
              <a:latin typeface="Open Sans"/>
              <a:ea typeface="Calibri" panose="020F0502020204030204" pitchFamily="34" charset="0"/>
              <a:cs typeface="Times New Roman"/>
            </a:endParaRPr>
          </a:p>
          <a:p>
            <a:pPr>
              <a:buFont typeface="Wingdings" panose="05000000000000000000" pitchFamily="2" charset="2"/>
              <a:buChar char="v"/>
            </a:pPr>
            <a:r>
              <a:rPr lang="fr-FR" dirty="0">
                <a:latin typeface="Open Sans"/>
                <a:ea typeface="Calibri" panose="020F0502020204030204" pitchFamily="34" charset="0"/>
                <a:cs typeface="Times New Roman"/>
              </a:rPr>
              <a:t> Cela ne peut être vérifié que lorsque les enquêteurs ont mené plusieurs entretiens. </a:t>
            </a:r>
            <a:endParaRPr lang="fr-FR" dirty="0">
              <a:latin typeface="Open Sans" panose="020B06060305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41295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Exemples de contrôles de qualité </a:t>
            </a: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9703258"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200">
                <a:latin typeface="Open Sans"/>
                <a:ea typeface="Calibri" panose="020F0502020204030204" pitchFamily="34" charset="0"/>
                <a:cs typeface="Times New Roman"/>
              </a:rPr>
              <a:t> Lorsque la personne interrogée déclare ne pas avoir d'enfants d'âge scolaire dans son ménage (généralement entre 6 et 18 ans, dans la section sur la composition du ménage), les stratégies d'adaptation telles que "retirer les enfants de l'école" ou "déplacer les enfants dans une école moins coûteuse" doivent recevoir la réponse "N/A".</a:t>
            </a:r>
          </a:p>
          <a:p>
            <a:pPr>
              <a:buFont typeface="Wingdings" panose="05000000000000000000" pitchFamily="2" charset="2"/>
              <a:buChar char="v"/>
            </a:pPr>
            <a:endParaRPr lang="en-US" sz="2200">
              <a:latin typeface="Open Sans"/>
              <a:ea typeface="Calibri" panose="020F0502020204030204" pitchFamily="34" charset="0"/>
              <a:cs typeface="Times New Roman"/>
            </a:endParaRPr>
          </a:p>
          <a:p>
            <a:pPr>
              <a:buFont typeface="Wingdings" panose="05000000000000000000" pitchFamily="2" charset="2"/>
              <a:buChar char="v"/>
            </a:pPr>
            <a:r>
              <a:rPr lang="en-US" sz="2200">
                <a:latin typeface="Open Sans"/>
                <a:ea typeface="Calibri" panose="020F0502020204030204" pitchFamily="34" charset="0"/>
                <a:cs typeface="Times New Roman"/>
              </a:rPr>
              <a:t> La section sur les actifs des ménages pourrait être utilisée pour vérifier certaines des réponses à l'enquête LCS-FS. Par exemple, si un ménage déclare posséder actuellement des actifs productifs, une stratégie d'adaptation liée à ces actifs ne peut pas être enregistrée comme étant "épuisée". </a:t>
            </a:r>
            <a:endParaRPr lang="en-US" sz="2200">
              <a:latin typeface="Open Sans" panose="020B0606030504020204" pitchFamily="34" charset="0"/>
              <a:ea typeface="Calibri" panose="020F0502020204030204" pitchFamily="34" charset="0"/>
              <a:cs typeface="Times New Roman" panose="02020603050405020304" pitchFamily="18" charset="0"/>
            </a:endParaRPr>
          </a:p>
          <a:p>
            <a:pPr marL="0" indent="0">
              <a:buNone/>
            </a:pPr>
            <a:endParaRPr lang="en-US" sz="2200">
              <a:latin typeface="Open Sans" panose="020B06060305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0713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 calcul</a:t>
            </a:r>
          </a:p>
        </p:txBody>
      </p:sp>
      <p:sp>
        <p:nvSpPr>
          <p:cNvPr id="22" name="TextBox 21">
            <a:extLst>
              <a:ext uri="{FF2B5EF4-FFF2-40B4-BE49-F238E27FC236}">
                <a16:creationId xmlns:a16="http://schemas.microsoft.com/office/drawing/2014/main" id="{845AE3E5-9674-445E-B4FF-AE4477728629}"/>
              </a:ext>
            </a:extLst>
          </p:cNvPr>
          <p:cNvSpPr txBox="1"/>
          <p:nvPr/>
        </p:nvSpPr>
        <p:spPr>
          <a:xfrm>
            <a:off x="842460" y="2651380"/>
            <a:ext cx="5146859" cy="3015184"/>
          </a:xfrm>
          <a:prstGeom prst="rect">
            <a:avLst/>
          </a:prstGeom>
          <a:noFill/>
        </p:spPr>
        <p:txBody>
          <a:bodyPr wrap="square">
            <a:spAutoFit/>
          </a:bodyPr>
          <a:lstStyle/>
          <a:p>
            <a:pPr>
              <a:lnSpc>
                <a:spcPct val="90000"/>
              </a:lnSpc>
              <a:spcBef>
                <a:spcPts val="1000"/>
              </a:spcBef>
            </a:pPr>
            <a:r>
              <a:rPr lang="fr-FR">
                <a:latin typeface="Open Sans" panose="020B0606030504020204" pitchFamily="34" charset="0"/>
                <a:ea typeface="Open Sans" panose="020B0606030504020204" pitchFamily="34" charset="0"/>
                <a:cs typeface="Open Sans" panose="020B0606030504020204" pitchFamily="34" charset="0"/>
              </a:rPr>
              <a:t>Créez une variable dichotomique pour chaque niveau de sévérité de l'adaptation, représentant si un ménage a adopté ou épuisé une stratégie avec ce niveau de sévérité. </a:t>
            </a:r>
          </a:p>
          <a:p>
            <a:pPr>
              <a:lnSpc>
                <a:spcPct val="90000"/>
              </a:lnSpc>
              <a:spcBef>
                <a:spcPts val="1000"/>
              </a:spcBef>
            </a:pPr>
            <a:r>
              <a:rPr lang="fr-FR">
                <a:latin typeface="Open Sans" panose="020B0606030504020204" pitchFamily="34" charset="0"/>
                <a:ea typeface="Open Sans" panose="020B0606030504020204" pitchFamily="34" charset="0"/>
                <a:cs typeface="Open Sans" panose="020B0606030504020204" pitchFamily="34" charset="0"/>
              </a:rPr>
              <a:t>Trois variables dichotomiques doivent être créées : </a:t>
            </a:r>
          </a:p>
          <a:p>
            <a:pPr>
              <a:lnSpc>
                <a:spcPct val="90000"/>
              </a:lnSpc>
              <a:spcBef>
                <a:spcPts val="1000"/>
              </a:spcBef>
            </a:pPr>
            <a:r>
              <a:rPr lang="fr-FR" sz="1600">
                <a:latin typeface="Open Sans" panose="020B0606030504020204" pitchFamily="34" charset="0"/>
                <a:ea typeface="Open Sans" panose="020B0606030504020204" pitchFamily="34" charset="0"/>
                <a:cs typeface="Open Sans" panose="020B0606030504020204" pitchFamily="34" charset="0"/>
              </a:rPr>
              <a:t>- </a:t>
            </a:r>
            <a:r>
              <a:rPr lang="fr-FR" sz="1600" err="1">
                <a:latin typeface="Open Sans" panose="020B0606030504020204" pitchFamily="34" charset="0"/>
                <a:ea typeface="Open Sans" panose="020B0606030504020204" pitchFamily="34" charset="0"/>
                <a:cs typeface="Open Sans" panose="020B0606030504020204" pitchFamily="34" charset="0"/>
              </a:rPr>
              <a:t>stress_coping</a:t>
            </a:r>
            <a:r>
              <a:rPr lang="fr-FR" sz="1600">
                <a:latin typeface="Open Sans" panose="020B0606030504020204" pitchFamily="34" charset="0"/>
                <a:ea typeface="Open Sans" panose="020B0606030504020204" pitchFamily="34" charset="0"/>
                <a:cs typeface="Open Sans" panose="020B0606030504020204" pitchFamily="34" charset="0"/>
              </a:rPr>
              <a:t> </a:t>
            </a:r>
          </a:p>
          <a:p>
            <a:pPr>
              <a:lnSpc>
                <a:spcPct val="90000"/>
              </a:lnSpc>
              <a:spcBef>
                <a:spcPts val="1000"/>
              </a:spcBef>
            </a:pPr>
            <a:r>
              <a:rPr lang="fr-FR" sz="1600">
                <a:latin typeface="Open Sans" panose="020B0606030504020204" pitchFamily="34" charset="0"/>
                <a:ea typeface="Open Sans" panose="020B0606030504020204" pitchFamily="34" charset="0"/>
                <a:cs typeface="Open Sans" panose="020B0606030504020204" pitchFamily="34" charset="0"/>
              </a:rPr>
              <a:t>- </a:t>
            </a:r>
            <a:r>
              <a:rPr lang="fr-FR" sz="1600" err="1">
                <a:latin typeface="Open Sans" panose="020B0606030504020204" pitchFamily="34" charset="0"/>
                <a:ea typeface="Open Sans" panose="020B0606030504020204" pitchFamily="34" charset="0"/>
                <a:cs typeface="Open Sans" panose="020B0606030504020204" pitchFamily="34" charset="0"/>
              </a:rPr>
              <a:t>crise_coping</a:t>
            </a:r>
            <a:r>
              <a:rPr lang="fr-FR" sz="1600">
                <a:latin typeface="Open Sans" panose="020B0606030504020204" pitchFamily="34" charset="0"/>
                <a:ea typeface="Open Sans" panose="020B0606030504020204" pitchFamily="34" charset="0"/>
                <a:cs typeface="Open Sans" panose="020B0606030504020204" pitchFamily="34" charset="0"/>
              </a:rPr>
              <a:t> </a:t>
            </a:r>
          </a:p>
          <a:p>
            <a:pPr>
              <a:lnSpc>
                <a:spcPct val="90000"/>
              </a:lnSpc>
              <a:spcBef>
                <a:spcPts val="1000"/>
              </a:spcBef>
            </a:pPr>
            <a:r>
              <a:rPr lang="fr-FR" sz="1600">
                <a:latin typeface="Open Sans" panose="020B0606030504020204" pitchFamily="34" charset="0"/>
                <a:ea typeface="Open Sans" panose="020B0606030504020204" pitchFamily="34" charset="0"/>
                <a:cs typeface="Open Sans" panose="020B0606030504020204" pitchFamily="34" charset="0"/>
              </a:rPr>
              <a:t>- </a:t>
            </a:r>
            <a:r>
              <a:rPr lang="fr-FR" sz="1600" err="1">
                <a:latin typeface="Open Sans" panose="020B0606030504020204" pitchFamily="34" charset="0"/>
                <a:ea typeface="Open Sans" panose="020B0606030504020204" pitchFamily="34" charset="0"/>
                <a:cs typeface="Open Sans" panose="020B0606030504020204" pitchFamily="34" charset="0"/>
              </a:rPr>
              <a:t>coping_d'urgence</a:t>
            </a:r>
            <a:endParaRPr lang="fr-FR" sz="1600" spc="6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D2042041-A336-B526-4447-50CCB7A93D28}"/>
              </a:ext>
            </a:extLst>
          </p:cNvPr>
          <p:cNvSpPr txBox="1"/>
          <p:nvPr/>
        </p:nvSpPr>
        <p:spPr>
          <a:xfrm>
            <a:off x="6400893" y="2651380"/>
            <a:ext cx="5368290" cy="3262432"/>
          </a:xfrm>
          <a:prstGeom prst="rect">
            <a:avLst/>
          </a:prstGeom>
          <a:noFill/>
        </p:spPr>
        <p:txBody>
          <a:bodyPr wrap="square" lIns="91440" tIns="45720" rIns="91440" bIns="45720" anchor="t">
            <a:spAutoFit/>
          </a:bodyPr>
          <a:lstStyle/>
          <a:p>
            <a:r>
              <a:rPr lang="fr-FR">
                <a:latin typeface="Open Sans"/>
                <a:ea typeface="Open Sans"/>
                <a:cs typeface="Open Sans"/>
              </a:rPr>
              <a:t>Ensuite, une variable catégorielle est construite, représentant le niveau de sévérité de la stratégie la plus sévère qu'un ménage a adoptée ou épuisée. La variable catégorielle va de 1 à 4 et reflète l'un des quatre groupes dans lesquels les ménages sont répartis :</a:t>
            </a:r>
          </a:p>
          <a:p>
            <a:endParaRPr lang="fr-FR">
              <a:latin typeface="Open Sans" panose="020B0606030504020204" pitchFamily="34" charset="0"/>
              <a:ea typeface="Open Sans" panose="020B0606030504020204" pitchFamily="34" charset="0"/>
              <a:cs typeface="Open Sans" panose="020B0606030504020204" pitchFamily="34" charset="0"/>
            </a:endParaRPr>
          </a:p>
          <a:p>
            <a:r>
              <a:rPr lang="fr-FR" sz="1600">
                <a:latin typeface="Open Sans"/>
                <a:ea typeface="Open Sans"/>
                <a:cs typeface="Open Sans"/>
              </a:rPr>
              <a:t>- pas de recours à des stratégies de stress, de crise ou d'urgence</a:t>
            </a:r>
          </a:p>
          <a:p>
            <a:r>
              <a:rPr lang="fr-FR" sz="1600">
                <a:latin typeface="Open Sans"/>
                <a:ea typeface="Open Sans"/>
                <a:cs typeface="Open Sans"/>
              </a:rPr>
              <a:t>- l'utilisation de stratégies de lutte contre le stress</a:t>
            </a:r>
          </a:p>
          <a:p>
            <a:r>
              <a:rPr lang="fr-FR" sz="1600">
                <a:latin typeface="Open Sans"/>
                <a:ea typeface="Open Sans"/>
                <a:cs typeface="Open Sans"/>
              </a:rPr>
              <a:t>- l'utilisation de stratégies de crise</a:t>
            </a:r>
          </a:p>
          <a:p>
            <a:r>
              <a:rPr lang="fr-FR" sz="1600">
                <a:latin typeface="Open Sans"/>
                <a:ea typeface="Open Sans"/>
                <a:cs typeface="Open Sans"/>
              </a:rPr>
              <a:t>- l'utilisation de stratégies d'urgence</a:t>
            </a:r>
            <a:endParaRPr lang="fr-FR" sz="1600">
              <a:latin typeface="Open Sans"/>
              <a:ea typeface="Open Sans"/>
            </a:endParaRPr>
          </a:p>
        </p:txBody>
      </p:sp>
      <p:pic>
        <p:nvPicPr>
          <p:cNvPr id="13" name="Graphic 12" descr="Badge 1 outline">
            <a:extLst>
              <a:ext uri="{FF2B5EF4-FFF2-40B4-BE49-F238E27FC236}">
                <a16:creationId xmlns:a16="http://schemas.microsoft.com/office/drawing/2014/main" id="{77A596AB-51FD-16D4-9947-849492A63D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5364" y="1632143"/>
            <a:ext cx="914400" cy="914400"/>
          </a:xfrm>
          <a:prstGeom prst="rect">
            <a:avLst/>
          </a:prstGeom>
        </p:spPr>
      </p:pic>
      <p:pic>
        <p:nvPicPr>
          <p:cNvPr id="15" name="Graphic 14" descr="Badge outline">
            <a:extLst>
              <a:ext uri="{FF2B5EF4-FFF2-40B4-BE49-F238E27FC236}">
                <a16:creationId xmlns:a16="http://schemas.microsoft.com/office/drawing/2014/main" id="{4A8A7275-E21C-1E9E-57A5-80243EBD0D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75392" y="1632143"/>
            <a:ext cx="914400" cy="914400"/>
          </a:xfrm>
          <a:prstGeom prst="rect">
            <a:avLst/>
          </a:prstGeom>
        </p:spPr>
      </p:pic>
    </p:spTree>
    <p:extLst>
      <p:ext uri="{BB962C8B-B14F-4D97-AF65-F5344CB8AC3E}">
        <p14:creationId xmlns:p14="http://schemas.microsoft.com/office/powerpoint/2010/main" val="94609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2">
                                            <p:txEl>
                                              <p:pRg st="0" end="0"/>
                                            </p:txEl>
                                          </p:spTgt>
                                        </p:tgtEl>
                                        <p:attrNameLst>
                                          <p:attrName>style.color</p:attrName>
                                        </p:attrNameLst>
                                      </p:cBhvr>
                                      <p:to>
                                        <a:srgbClr val="A5852E"/>
                                      </p:to>
                                    </p:animClr>
                                    <p:animClr clrSpc="rgb" dir="cw">
                                      <p:cBhvr>
                                        <p:cTn id="7" dur="500" fill="hold"/>
                                        <p:tgtEl>
                                          <p:spTgt spid="22">
                                            <p:txEl>
                                              <p:pRg st="0" end="0"/>
                                            </p:txEl>
                                          </p:spTgt>
                                        </p:tgtEl>
                                        <p:attrNameLst>
                                          <p:attrName>fillcolor</p:attrName>
                                        </p:attrNameLst>
                                      </p:cBhvr>
                                      <p:to>
                                        <a:srgbClr val="A5852E"/>
                                      </p:to>
                                    </p:animClr>
                                    <p:set>
                                      <p:cBhvr>
                                        <p:cTn id="8" dur="500" fill="hold"/>
                                        <p:tgtEl>
                                          <p:spTgt spid="22">
                                            <p:txEl>
                                              <p:pRg st="0" end="0"/>
                                            </p:txEl>
                                          </p:spTgt>
                                        </p:tgtEl>
                                        <p:attrNameLst>
                                          <p:attrName>fill.type</p:attrName>
                                        </p:attrNameLst>
                                      </p:cBhvr>
                                      <p:to>
                                        <p:strVal val="solid"/>
                                      </p:to>
                                    </p:set>
                                    <p:set>
                                      <p:cBhvr>
                                        <p:cTn id="9" dur="500" fill="hold"/>
                                        <p:tgtEl>
                                          <p:spTgt spid="22">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22">
                                            <p:txEl>
                                              <p:pRg st="1" end="1"/>
                                            </p:txEl>
                                          </p:spTgt>
                                        </p:tgtEl>
                                        <p:attrNameLst>
                                          <p:attrName>style.color</p:attrName>
                                        </p:attrNameLst>
                                      </p:cBhvr>
                                      <p:to>
                                        <a:srgbClr val="A5852E"/>
                                      </p:to>
                                    </p:animClr>
                                    <p:animClr clrSpc="rgb" dir="cw">
                                      <p:cBhvr>
                                        <p:cTn id="14" dur="500" fill="hold"/>
                                        <p:tgtEl>
                                          <p:spTgt spid="22">
                                            <p:txEl>
                                              <p:pRg st="1" end="1"/>
                                            </p:txEl>
                                          </p:spTgt>
                                        </p:tgtEl>
                                        <p:attrNameLst>
                                          <p:attrName>fillcolor</p:attrName>
                                        </p:attrNameLst>
                                      </p:cBhvr>
                                      <p:to>
                                        <a:srgbClr val="A5852E"/>
                                      </p:to>
                                    </p:animClr>
                                    <p:set>
                                      <p:cBhvr>
                                        <p:cTn id="15" dur="500" fill="hold"/>
                                        <p:tgtEl>
                                          <p:spTgt spid="22">
                                            <p:txEl>
                                              <p:pRg st="1" end="1"/>
                                            </p:txEl>
                                          </p:spTgt>
                                        </p:tgtEl>
                                        <p:attrNameLst>
                                          <p:attrName>fill.type</p:attrName>
                                        </p:attrNameLst>
                                      </p:cBhvr>
                                      <p:to>
                                        <p:strVal val="solid"/>
                                      </p:to>
                                    </p:set>
                                    <p:set>
                                      <p:cBhvr>
                                        <p:cTn id="16" dur="500" fill="hold"/>
                                        <p:tgtEl>
                                          <p:spTgt spid="22">
                                            <p:txEl>
                                              <p:pRg st="1" end="1"/>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22">
                                            <p:txEl>
                                              <p:pRg st="2" end="2"/>
                                            </p:txEl>
                                          </p:spTgt>
                                        </p:tgtEl>
                                        <p:attrNameLst>
                                          <p:attrName>style.color</p:attrName>
                                        </p:attrNameLst>
                                      </p:cBhvr>
                                      <p:to>
                                        <a:srgbClr val="A5852E"/>
                                      </p:to>
                                    </p:animClr>
                                    <p:animClr clrSpc="rgb" dir="cw">
                                      <p:cBhvr>
                                        <p:cTn id="21" dur="500" fill="hold"/>
                                        <p:tgtEl>
                                          <p:spTgt spid="22">
                                            <p:txEl>
                                              <p:pRg st="2" end="2"/>
                                            </p:txEl>
                                          </p:spTgt>
                                        </p:tgtEl>
                                        <p:attrNameLst>
                                          <p:attrName>fillcolor</p:attrName>
                                        </p:attrNameLst>
                                      </p:cBhvr>
                                      <p:to>
                                        <a:srgbClr val="A5852E"/>
                                      </p:to>
                                    </p:animClr>
                                    <p:set>
                                      <p:cBhvr>
                                        <p:cTn id="22" dur="500" fill="hold"/>
                                        <p:tgtEl>
                                          <p:spTgt spid="22">
                                            <p:txEl>
                                              <p:pRg st="2" end="2"/>
                                            </p:txEl>
                                          </p:spTgt>
                                        </p:tgtEl>
                                        <p:attrNameLst>
                                          <p:attrName>fill.type</p:attrName>
                                        </p:attrNameLst>
                                      </p:cBhvr>
                                      <p:to>
                                        <p:strVal val="solid"/>
                                      </p:to>
                                    </p:set>
                                    <p:set>
                                      <p:cBhvr>
                                        <p:cTn id="23" dur="500" fill="hold"/>
                                        <p:tgtEl>
                                          <p:spTgt spid="22">
                                            <p:txEl>
                                              <p:pRg st="2" end="2"/>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22">
                                            <p:txEl>
                                              <p:pRg st="3" end="3"/>
                                            </p:txEl>
                                          </p:spTgt>
                                        </p:tgtEl>
                                        <p:attrNameLst>
                                          <p:attrName>style.color</p:attrName>
                                        </p:attrNameLst>
                                      </p:cBhvr>
                                      <p:to>
                                        <a:srgbClr val="A5852E"/>
                                      </p:to>
                                    </p:animClr>
                                    <p:animClr clrSpc="rgb" dir="cw">
                                      <p:cBhvr>
                                        <p:cTn id="28" dur="500" fill="hold"/>
                                        <p:tgtEl>
                                          <p:spTgt spid="22">
                                            <p:txEl>
                                              <p:pRg st="3" end="3"/>
                                            </p:txEl>
                                          </p:spTgt>
                                        </p:tgtEl>
                                        <p:attrNameLst>
                                          <p:attrName>fillcolor</p:attrName>
                                        </p:attrNameLst>
                                      </p:cBhvr>
                                      <p:to>
                                        <a:srgbClr val="A5852E"/>
                                      </p:to>
                                    </p:animClr>
                                    <p:set>
                                      <p:cBhvr>
                                        <p:cTn id="29" dur="500" fill="hold"/>
                                        <p:tgtEl>
                                          <p:spTgt spid="22">
                                            <p:txEl>
                                              <p:pRg st="3" end="3"/>
                                            </p:txEl>
                                          </p:spTgt>
                                        </p:tgtEl>
                                        <p:attrNameLst>
                                          <p:attrName>fill.type</p:attrName>
                                        </p:attrNameLst>
                                      </p:cBhvr>
                                      <p:to>
                                        <p:strVal val="solid"/>
                                      </p:to>
                                    </p:set>
                                    <p:set>
                                      <p:cBhvr>
                                        <p:cTn id="30" dur="500" fill="hold"/>
                                        <p:tgtEl>
                                          <p:spTgt spid="22">
                                            <p:txEl>
                                              <p:pRg st="3" end="3"/>
                                            </p:txEl>
                                          </p:spTgt>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22">
                                            <p:txEl>
                                              <p:pRg st="4" end="4"/>
                                            </p:txEl>
                                          </p:spTgt>
                                        </p:tgtEl>
                                        <p:attrNameLst>
                                          <p:attrName>style.color</p:attrName>
                                        </p:attrNameLst>
                                      </p:cBhvr>
                                      <p:to>
                                        <a:srgbClr val="A5852E"/>
                                      </p:to>
                                    </p:animClr>
                                    <p:animClr clrSpc="rgb" dir="cw">
                                      <p:cBhvr>
                                        <p:cTn id="35" dur="500" fill="hold"/>
                                        <p:tgtEl>
                                          <p:spTgt spid="22">
                                            <p:txEl>
                                              <p:pRg st="4" end="4"/>
                                            </p:txEl>
                                          </p:spTgt>
                                        </p:tgtEl>
                                        <p:attrNameLst>
                                          <p:attrName>fillcolor</p:attrName>
                                        </p:attrNameLst>
                                      </p:cBhvr>
                                      <p:to>
                                        <a:srgbClr val="A5852E"/>
                                      </p:to>
                                    </p:animClr>
                                    <p:set>
                                      <p:cBhvr>
                                        <p:cTn id="36" dur="500" fill="hold"/>
                                        <p:tgtEl>
                                          <p:spTgt spid="22">
                                            <p:txEl>
                                              <p:pRg st="4" end="4"/>
                                            </p:txEl>
                                          </p:spTgt>
                                        </p:tgtEl>
                                        <p:attrNameLst>
                                          <p:attrName>fill.type</p:attrName>
                                        </p:attrNameLst>
                                      </p:cBhvr>
                                      <p:to>
                                        <p:strVal val="solid"/>
                                      </p:to>
                                    </p:set>
                                    <p:set>
                                      <p:cBhvr>
                                        <p:cTn id="37" dur="500" fill="hold"/>
                                        <p:tgtEl>
                                          <p:spTgt spid="22">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 </a:t>
            </a:r>
            <a:r>
              <a:rPr lang="en-GB" sz="3600" b="0" kern="1400" spc="230" err="1">
                <a:solidFill>
                  <a:schemeClr val="tx1"/>
                </a:solidFill>
                <a:latin typeface="HALDEN SOLID" pitchFamily="2" charset="0"/>
              </a:rPr>
              <a:t>calcul</a:t>
            </a:r>
            <a:endParaRPr lang="en-GB" sz="3600" b="0" kern="1400" spc="230">
              <a:solidFill>
                <a:schemeClr val="tx1"/>
              </a:solidFill>
              <a:latin typeface="HALDEN SOLID" pitchFamily="2" charset="0"/>
            </a:endParaRPr>
          </a:p>
        </p:txBody>
      </p:sp>
      <p:sp>
        <p:nvSpPr>
          <p:cNvPr id="2" name="TextBox 1">
            <a:extLst>
              <a:ext uri="{FF2B5EF4-FFF2-40B4-BE49-F238E27FC236}">
                <a16:creationId xmlns:a16="http://schemas.microsoft.com/office/drawing/2014/main" id="{1EBDB8A1-B908-BC2E-9B96-8059F73C6F22}"/>
              </a:ext>
            </a:extLst>
          </p:cNvPr>
          <p:cNvSpPr txBox="1"/>
          <p:nvPr/>
        </p:nvSpPr>
        <p:spPr>
          <a:xfrm>
            <a:off x="1373828" y="1524001"/>
            <a:ext cx="8532172" cy="1200329"/>
          </a:xfrm>
          <a:prstGeom prst="rect">
            <a:avLst/>
          </a:prstGeom>
          <a:solidFill>
            <a:schemeClr val="accent5"/>
          </a:solidFill>
        </p:spPr>
        <p:txBody>
          <a:bodyPr wrap="square" lIns="91440" tIns="45720" rIns="91440" bIns="45720" rtlCol="0" anchor="t">
            <a:spAutoFit/>
          </a:bodyPr>
          <a:lstStyle/>
          <a:p>
            <a:r>
              <a:rPr lang="fr-FR" sz="2400">
                <a:latin typeface="Open Sans"/>
                <a:ea typeface="Open Sans"/>
                <a:cs typeface="Open Sans"/>
              </a:rPr>
              <a:t>Peu importe le nombre de stratégies incluses dans votre module, l’indicateur doit être calculé UNIQUEMENT sur la base de 10 stratégies (4 stress, 3 crise, 3 urgence)</a:t>
            </a:r>
            <a:endParaRPr lang="en-US" sz="2400"/>
          </a:p>
        </p:txBody>
      </p:sp>
      <p:pic>
        <p:nvPicPr>
          <p:cNvPr id="3" name="Graphic 2" descr="Warning with solid fill">
            <a:extLst>
              <a:ext uri="{FF2B5EF4-FFF2-40B4-BE49-F238E27FC236}">
                <a16:creationId xmlns:a16="http://schemas.microsoft.com/office/drawing/2014/main" id="{C7862730-DF0C-0BFD-DF05-7F1FAFE7BA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7181" y="2124165"/>
            <a:ext cx="911508" cy="911508"/>
          </a:xfrm>
          <a:prstGeom prst="rect">
            <a:avLst/>
          </a:prstGeom>
        </p:spPr>
      </p:pic>
      <p:sp>
        <p:nvSpPr>
          <p:cNvPr id="4" name="TextBox 3">
            <a:extLst>
              <a:ext uri="{FF2B5EF4-FFF2-40B4-BE49-F238E27FC236}">
                <a16:creationId xmlns:a16="http://schemas.microsoft.com/office/drawing/2014/main" id="{ADC9876A-48CC-603C-E635-0CA4FE745A51}"/>
              </a:ext>
            </a:extLst>
          </p:cNvPr>
          <p:cNvSpPr txBox="1"/>
          <p:nvPr/>
        </p:nvSpPr>
        <p:spPr>
          <a:xfrm>
            <a:off x="2405743" y="3025675"/>
            <a:ext cx="8740240" cy="2308324"/>
          </a:xfrm>
          <a:prstGeom prst="rect">
            <a:avLst/>
          </a:prstGeom>
          <a:noFill/>
        </p:spPr>
        <p:txBody>
          <a:bodyPr wrap="square" rtlCol="0">
            <a:spAutoFit/>
          </a:bodyPr>
          <a:lstStyle/>
          <a:p>
            <a:r>
              <a:rPr lang="fr-FR" b="1" spc="60">
                <a:latin typeface="Open Sans"/>
                <a:ea typeface="Open Sans"/>
                <a:cs typeface="Open Sans"/>
              </a:rPr>
              <a:t>Comment sélectionner les dix stratégies à utiliser si vous avez plus de dix stratégies requises ?</a:t>
            </a:r>
          </a:p>
          <a:p>
            <a:endParaRPr lang="en-US" b="1" spc="60">
              <a:latin typeface="Open Sans"/>
              <a:ea typeface="Open Sans"/>
              <a:cs typeface="Open Sans"/>
            </a:endParaRPr>
          </a:p>
          <a:p>
            <a:pPr marL="285750" indent="-285750">
              <a:buFont typeface="Arial" panose="020B0604020202020204" pitchFamily="34" charset="0"/>
              <a:buChar char="•"/>
            </a:pPr>
            <a:r>
              <a:rPr lang="fr-FR" spc="60">
                <a:latin typeface="Open Sans"/>
                <a:ea typeface="Open Sans"/>
                <a:cs typeface="Open Sans"/>
              </a:rPr>
              <a:t>Omettez les stratégies qui ne s’appliquent pas à plus de 50 % d’un groupe ou d’une strate de population donné. </a:t>
            </a:r>
          </a:p>
          <a:p>
            <a:pPr marL="285750" indent="-285750">
              <a:buFont typeface="Arial" panose="020B0604020202020204" pitchFamily="34" charset="0"/>
              <a:buChar char="•"/>
            </a:pPr>
            <a:endParaRPr lang="fr-FR" spc="60">
              <a:latin typeface="Open Sans"/>
              <a:ea typeface="Open Sans"/>
              <a:cs typeface="Open Sans"/>
            </a:endParaRPr>
          </a:p>
          <a:p>
            <a:pPr marL="285750" indent="-285750">
              <a:buFont typeface="Arial" panose="020B0604020202020204" pitchFamily="34" charset="0"/>
              <a:buChar char="•"/>
            </a:pPr>
            <a:r>
              <a:rPr lang="fr-FR" spc="60">
                <a:latin typeface="Open Sans"/>
                <a:ea typeface="Open Sans"/>
                <a:cs typeface="Open Sans"/>
              </a:rPr>
              <a:t>Parmi les stratégies qui sont largement appliquées dans la population, sélectionnez généralement celles qui sont les plus appliquées</a:t>
            </a:r>
            <a:endParaRPr lang="en-US" spc="60">
              <a:latin typeface="Open Sans" charset="0"/>
              <a:ea typeface="Open Sans" charset="0"/>
              <a:cs typeface="Open Sans" charset="0"/>
            </a:endParaRPr>
          </a:p>
        </p:txBody>
      </p:sp>
    </p:spTree>
    <p:extLst>
      <p:ext uri="{BB962C8B-B14F-4D97-AF65-F5344CB8AC3E}">
        <p14:creationId xmlns:p14="http://schemas.microsoft.com/office/powerpoint/2010/main" val="387099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746B91-A172-A2AD-FC32-3A24FED9A142}"/>
              </a:ext>
            </a:extLst>
          </p:cNvPr>
          <p:cNvPicPr>
            <a:picLocks noChangeAspect="1"/>
          </p:cNvPicPr>
          <p:nvPr/>
        </p:nvPicPr>
        <p:blipFill>
          <a:blip r:embed="rId3"/>
          <a:stretch>
            <a:fillRect/>
          </a:stretch>
        </p:blipFill>
        <p:spPr>
          <a:xfrm>
            <a:off x="904461" y="1378973"/>
            <a:ext cx="9077983" cy="4286330"/>
          </a:xfrm>
          <a:prstGeom prst="rect">
            <a:avLst/>
          </a:prstGeom>
        </p:spPr>
      </p:pic>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 GITHUB</a:t>
            </a:r>
          </a:p>
        </p:txBody>
      </p:sp>
      <p:sp>
        <p:nvSpPr>
          <p:cNvPr id="4" name="Rectangle 3">
            <a:extLst>
              <a:ext uri="{FF2B5EF4-FFF2-40B4-BE49-F238E27FC236}">
                <a16:creationId xmlns:a16="http://schemas.microsoft.com/office/drawing/2014/main" id="{2A9B5B64-AB6D-4A15-8007-03B93B3556D1}"/>
              </a:ext>
            </a:extLst>
          </p:cNvPr>
          <p:cNvSpPr/>
          <p:nvPr/>
        </p:nvSpPr>
        <p:spPr>
          <a:xfrm>
            <a:off x="2318525" y="3329608"/>
            <a:ext cx="1458345" cy="2730949"/>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0E579A3-D519-80D4-3FAD-CB184C0AE95B}"/>
              </a:ext>
            </a:extLst>
          </p:cNvPr>
          <p:cNvSpPr txBox="1"/>
          <p:nvPr/>
        </p:nvSpPr>
        <p:spPr>
          <a:xfrm>
            <a:off x="10234597" y="6141585"/>
            <a:ext cx="1957403"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GitHub PAM </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RAM </a:t>
            </a:r>
          </a:p>
        </p:txBody>
      </p:sp>
      <p:cxnSp>
        <p:nvCxnSpPr>
          <p:cNvPr id="3" name="Straight Arrow Connector 2">
            <a:extLst>
              <a:ext uri="{FF2B5EF4-FFF2-40B4-BE49-F238E27FC236}">
                <a16:creationId xmlns:a16="http://schemas.microsoft.com/office/drawing/2014/main" id="{FB701F91-EC12-60BC-3369-C1DC2DDAD576}"/>
              </a:ext>
            </a:extLst>
          </p:cNvPr>
          <p:cNvCxnSpPr>
            <a:cxnSpLocks/>
          </p:cNvCxnSpPr>
          <p:nvPr/>
        </p:nvCxnSpPr>
        <p:spPr>
          <a:xfrm>
            <a:off x="8533736" y="6362075"/>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3B33C5D2-8741-D453-B44E-9FBF08812CF3}"/>
              </a:ext>
            </a:extLst>
          </p:cNvPr>
          <p:cNvSpPr txBox="1"/>
          <p:nvPr/>
        </p:nvSpPr>
        <p:spPr>
          <a:xfrm>
            <a:off x="4848448" y="6154697"/>
            <a:ext cx="3685289"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Trouver les scripts SPSS, STATA et R sur </a:t>
            </a:r>
          </a:p>
        </p:txBody>
      </p:sp>
    </p:spTree>
    <p:extLst>
      <p:ext uri="{BB962C8B-B14F-4D97-AF65-F5344CB8AC3E}">
        <p14:creationId xmlns:p14="http://schemas.microsoft.com/office/powerpoint/2010/main" val="3329884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Rapports</a:t>
            </a: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678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ts val="2700"/>
              </a:lnSpc>
              <a:buNone/>
            </a:pPr>
            <a:endParaRPr lang="fr-FR" spc="60"/>
          </a:p>
          <a:p>
            <a:pPr marL="0" indent="0">
              <a:lnSpc>
                <a:spcPts val="2700"/>
              </a:lnSpc>
              <a:buNone/>
            </a:pPr>
            <a:r>
              <a:rPr lang="fr-FR" sz="2400" spc="60">
                <a:latin typeface="Open Sans"/>
                <a:ea typeface="Open Sans"/>
                <a:cs typeface="Open Sans"/>
              </a:rPr>
              <a:t>Discuter les objectifs du module, c'est-à-dire obtenir des informations sur les stratégies d'adaptation des moyens de subsistance (pour la sécurité alimentaire) appliquées par les ménages de la population ciblée. Cela inclut la capacité des ménages à faire face aux chocs récents et à surmonter les chocs futurs. </a:t>
            </a:r>
            <a:endParaRPr lang="fr-FR" sz="2400" spc="60"/>
          </a:p>
          <a:p>
            <a:pPr marL="0" indent="0">
              <a:lnSpc>
                <a:spcPct val="90000"/>
              </a:lnSpc>
              <a:buNone/>
            </a:pPr>
            <a:endParaRPr lang="fr-FR" sz="2400" spc="60">
              <a:latin typeface="Open Sans"/>
              <a:ea typeface="Open Sans"/>
              <a:cs typeface="Open Sans"/>
            </a:endParaRPr>
          </a:p>
          <a:p>
            <a:pPr marL="0" indent="0">
              <a:lnSpc>
                <a:spcPct val="90000"/>
              </a:lnSpc>
              <a:buNone/>
            </a:pPr>
            <a:r>
              <a:rPr lang="fr-FR" sz="2400" spc="60">
                <a:latin typeface="Open Sans"/>
                <a:ea typeface="Open Sans"/>
                <a:cs typeface="Open Sans"/>
              </a:rPr>
              <a:t>Expliquer le rôle de cet indicateur dans le contexte de l'insécurité alimentaire et l'utilisation de l'information, en interne et en externe. Cela permet aux enquêteurs de bien comprendre l'importance des données à collecter. </a:t>
            </a:r>
            <a:endParaRPr lang="fr-FR" sz="2400" spc="6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 instructions de formation 1</a:t>
            </a:r>
          </a:p>
        </p:txBody>
      </p:sp>
    </p:spTree>
    <p:extLst>
      <p:ext uri="{BB962C8B-B14F-4D97-AF65-F5344CB8AC3E}">
        <p14:creationId xmlns:p14="http://schemas.microsoft.com/office/powerpoint/2010/main" val="2063935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BBD3F5-9DF0-CE83-2F23-01D1127D8196}"/>
              </a:ext>
            </a:extLst>
          </p:cNvPr>
          <p:cNvSpPr/>
          <p:nvPr/>
        </p:nvSpPr>
        <p:spPr>
          <a:xfrm>
            <a:off x="6096000" y="0"/>
            <a:ext cx="6096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69999" y="626936"/>
            <a:ext cx="11052002" cy="662558"/>
          </a:xfrm>
        </p:spPr>
        <p:txBody>
          <a:bodyPr anchor="t" anchorCtr="0"/>
          <a:lstStyle/>
          <a:p>
            <a:r>
              <a:rPr lang="en-GB" sz="3200" b="0" kern="1400" spc="230">
                <a:solidFill>
                  <a:schemeClr val="tx1"/>
                </a:solidFill>
                <a:latin typeface="HALDEN SOLID" pitchFamily="2" charset="0"/>
              </a:rPr>
              <a:t>LCS-FS : EXEMPLE DE RAPPORT </a:t>
            </a:r>
          </a:p>
        </p:txBody>
      </p:sp>
      <p:sp>
        <p:nvSpPr>
          <p:cNvPr id="2" name="Text Box 1">
            <a:extLst>
              <a:ext uri="{FF2B5EF4-FFF2-40B4-BE49-F238E27FC236}">
                <a16:creationId xmlns:a16="http://schemas.microsoft.com/office/drawing/2014/main" id="{D5756594-45C2-E317-4C98-165ADCA50092}"/>
              </a:ext>
            </a:extLst>
          </p:cNvPr>
          <p:cNvSpPr txBox="1">
            <a:spLocks noChangeArrowheads="1"/>
          </p:cNvSpPr>
          <p:nvPr/>
        </p:nvSpPr>
        <p:spPr bwMode="auto">
          <a:xfrm>
            <a:off x="6837875" y="1916429"/>
            <a:ext cx="4544828" cy="524510"/>
          </a:xfrm>
          <a:prstGeom prst="rect">
            <a:avLst/>
          </a:prstGeom>
          <a:solidFill>
            <a:schemeClr val="tx1">
              <a:lumMod val="50000"/>
            </a:schemeClr>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Figure 1 - Proportion de ménages dépendant de stratégies de survie pour leur sécurité alimentaire</a:t>
            </a:r>
            <a:endParaRPr lang="en-US" sz="1600">
              <a:solidFill>
                <a:srgbClr val="FFFFFE"/>
              </a:solidFill>
              <a:effectLst/>
              <a:latin typeface="Open Sans" panose="020B0606030504020204" pitchFamily="34" charset="0"/>
              <a:ea typeface="MS Mincho" panose="02020609040205080304" pitchFamily="49" charset="-128"/>
              <a:cs typeface="Arial" panose="020B0604020202020204" pitchFamily="34" charset="0"/>
            </a:endParaRPr>
          </a:p>
        </p:txBody>
      </p:sp>
      <p:graphicFrame>
        <p:nvGraphicFramePr>
          <p:cNvPr id="3" name="Chart 2">
            <a:extLst>
              <a:ext uri="{FF2B5EF4-FFF2-40B4-BE49-F238E27FC236}">
                <a16:creationId xmlns:a16="http://schemas.microsoft.com/office/drawing/2014/main" id="{9E76C1D3-96DC-67E6-EBD0-3B5F72F39964}"/>
              </a:ext>
            </a:extLst>
          </p:cNvPr>
          <p:cNvGraphicFramePr/>
          <p:nvPr>
            <p:extLst>
              <p:ext uri="{D42A27DB-BD31-4B8C-83A1-F6EECF244321}">
                <p14:modId xmlns:p14="http://schemas.microsoft.com/office/powerpoint/2010/main" val="1024019167"/>
              </p:ext>
            </p:extLst>
          </p:nvPr>
        </p:nvGraphicFramePr>
        <p:xfrm>
          <a:off x="6837875" y="2440939"/>
          <a:ext cx="4444648" cy="2961378"/>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2">
            <a:extLst>
              <a:ext uri="{FF2B5EF4-FFF2-40B4-BE49-F238E27FC236}">
                <a16:creationId xmlns:a16="http://schemas.microsoft.com/office/drawing/2014/main" id="{8AC35FF6-7AB9-BE22-7564-C6642930548A}"/>
              </a:ext>
            </a:extLst>
          </p:cNvPr>
          <p:cNvSpPr txBox="1">
            <a:spLocks/>
          </p:cNvSpPr>
          <p:nvPr/>
        </p:nvSpPr>
        <p:spPr>
          <a:xfrm>
            <a:off x="553339" y="1817763"/>
            <a:ext cx="5375059"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r-FR" sz="1800">
                <a:latin typeface="Open Sans" panose="020B0606030504020204" pitchFamily="34" charset="0"/>
                <a:ea typeface="Calibri" panose="020F0502020204030204" pitchFamily="34" charset="0"/>
                <a:cs typeface="Times New Roman" panose="02020603050405020304" pitchFamily="18" charset="0"/>
              </a:rPr>
              <a:t>"Les résultats de l'analyse de l'indicateur LCS-FS ont montré que 47 % des ménages interrogés ont déclaré avoir eu recours à des stratégies de survie au cours du mois précédent ou les avoir épuisées au cours des 12 derniers mois en raison d'un manque de nourriture ou d'argent pour l'acheter. </a:t>
            </a:r>
          </a:p>
          <a:p>
            <a:pPr marL="0" indent="0">
              <a:buNone/>
            </a:pPr>
            <a:r>
              <a:rPr lang="fr-FR" sz="1800">
                <a:latin typeface="Open Sans" panose="020B0606030504020204" pitchFamily="34" charset="0"/>
                <a:ea typeface="Calibri" panose="020F0502020204030204" pitchFamily="34" charset="0"/>
                <a:cs typeface="Times New Roman" panose="02020603050405020304" pitchFamily="18" charset="0"/>
              </a:rPr>
              <a:t>Les comparaisons entre les ménages dirigés par des femmes et ceux dirigés par des hommes ont montré une proportion plus élevée de ménages dirigés par des femmes ayant recours à des stratégies de gestion du stress en raison d'un manque de nourriture ou d'argent pour l'acheter. Cela peut s'expliquer par les possibilités de travail limitées des femmes. "</a:t>
            </a:r>
          </a:p>
        </p:txBody>
      </p:sp>
    </p:spTree>
    <p:extLst>
      <p:ext uri="{BB962C8B-B14F-4D97-AF65-F5344CB8AC3E}">
        <p14:creationId xmlns:p14="http://schemas.microsoft.com/office/powerpoint/2010/main" val="1143575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BBD3F5-9DF0-CE83-2F23-01D1127D8196}"/>
              </a:ext>
            </a:extLst>
          </p:cNvPr>
          <p:cNvSpPr/>
          <p:nvPr/>
        </p:nvSpPr>
        <p:spPr>
          <a:xfrm>
            <a:off x="6096000" y="0"/>
            <a:ext cx="6096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69999" y="626936"/>
            <a:ext cx="11052002" cy="662558"/>
          </a:xfrm>
        </p:spPr>
        <p:txBody>
          <a:bodyPr anchor="t" anchorCtr="0"/>
          <a:lstStyle/>
          <a:p>
            <a:r>
              <a:rPr lang="en-GB" sz="3200" b="0" kern="1400" spc="230">
                <a:solidFill>
                  <a:schemeClr val="tx1"/>
                </a:solidFill>
                <a:latin typeface="HALDEN SOLID" pitchFamily="2" charset="0"/>
              </a:rPr>
              <a:t>LCS-FS : EXEMPLE DE RAPPORT </a:t>
            </a:r>
          </a:p>
        </p:txBody>
      </p:sp>
      <p:sp>
        <p:nvSpPr>
          <p:cNvPr id="7" name="Content Placeholder 2">
            <a:extLst>
              <a:ext uri="{FF2B5EF4-FFF2-40B4-BE49-F238E27FC236}">
                <a16:creationId xmlns:a16="http://schemas.microsoft.com/office/drawing/2014/main" id="{8AC35FF6-7AB9-BE22-7564-C6642930548A}"/>
              </a:ext>
            </a:extLst>
          </p:cNvPr>
          <p:cNvSpPr txBox="1">
            <a:spLocks/>
          </p:cNvSpPr>
          <p:nvPr/>
        </p:nvSpPr>
        <p:spPr>
          <a:xfrm>
            <a:off x="569999" y="1376329"/>
            <a:ext cx="5375059"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fr-FR" sz="1600">
              <a:latin typeface="Open Sans" panose="020B0606030504020204" pitchFamily="34" charset="0"/>
              <a:ea typeface="Calibri" panose="020F0502020204030204" pitchFamily="34" charset="0"/>
              <a:cs typeface="Times New Roman" panose="02020603050405020304" pitchFamily="18" charset="0"/>
            </a:endParaRPr>
          </a:p>
          <a:p>
            <a:pPr marL="0" indent="0">
              <a:buNone/>
            </a:pPr>
            <a:r>
              <a:rPr lang="fr-FR" sz="1600">
                <a:latin typeface="Open Sans"/>
                <a:ea typeface="Calibri" panose="020F0502020204030204" pitchFamily="34" charset="0"/>
                <a:cs typeface="Times New Roman"/>
              </a:rPr>
              <a:t>"Lorsque l'on examine les résultats de l'analyse des stratégies individuelles de survie, il apparaît que l'emprunt d'argent pour couvrir les besoins alimentaires (30%), l'utilisation de l'épargne (16%), ainsi que la réduction des dépenses de santé essentielles (15%), sont les stratégies les plus souvent appliquées par les ménages. </a:t>
            </a:r>
            <a:endParaRPr lang="fr-FR" sz="1600">
              <a:latin typeface="Open Sans" panose="020B0606030504020204" pitchFamily="34" charset="0"/>
              <a:ea typeface="Calibri" panose="020F0502020204030204" pitchFamily="34" charset="0"/>
              <a:cs typeface="Times New Roman" panose="02020603050405020304" pitchFamily="18" charset="0"/>
            </a:endParaRPr>
          </a:p>
          <a:p>
            <a:pPr marL="0" indent="0">
              <a:buNone/>
            </a:pPr>
            <a:r>
              <a:rPr lang="fr-FR" sz="1600">
                <a:latin typeface="Open Sans"/>
                <a:ea typeface="Calibri" panose="020F0502020204030204" pitchFamily="34" charset="0"/>
                <a:cs typeface="Times New Roman"/>
              </a:rPr>
              <a:t>En outre, une proportion relativement élevée de ménages (9 %) a eu recours à la vente de leur dernier animal femelle. Le recours à cette stratégie </a:t>
            </a:r>
            <a:r>
              <a:rPr lang="fr-FR" sz="1600">
                <a:latin typeface="Open Sans"/>
                <a:ea typeface="Open Sans"/>
                <a:cs typeface="Open Sans"/>
              </a:rPr>
              <a:t>peut avoir des conséquences négatives à long terme sur les moyens de subsistance des ménages touchés</a:t>
            </a:r>
            <a:r>
              <a:rPr lang="fr-FR" sz="1600">
                <a:latin typeface="Open Sans"/>
                <a:ea typeface="Calibri" panose="020F0502020204030204" pitchFamily="34" charset="0"/>
                <a:cs typeface="Times New Roman"/>
              </a:rPr>
              <a:t>, car il peut être difficile d'inverser cette stratégie ; les animaux femelles sont les biens reproductifs des éleveurs, qui fournissent à leurs ménages du lait et davantage d'animaux pour la génération de revenus".</a:t>
            </a:r>
          </a:p>
        </p:txBody>
      </p:sp>
      <p:graphicFrame>
        <p:nvGraphicFramePr>
          <p:cNvPr id="5" name="Chart 4">
            <a:extLst>
              <a:ext uri="{FF2B5EF4-FFF2-40B4-BE49-F238E27FC236}">
                <a16:creationId xmlns:a16="http://schemas.microsoft.com/office/drawing/2014/main" id="{96EA5FD1-852A-C838-823F-02FD1350967C}"/>
              </a:ext>
            </a:extLst>
          </p:cNvPr>
          <p:cNvGraphicFramePr/>
          <p:nvPr>
            <p:extLst>
              <p:ext uri="{D42A27DB-BD31-4B8C-83A1-F6EECF244321}">
                <p14:modId xmlns:p14="http://schemas.microsoft.com/office/powerpoint/2010/main" val="390625216"/>
              </p:ext>
            </p:extLst>
          </p:nvPr>
        </p:nvGraphicFramePr>
        <p:xfrm>
          <a:off x="6894786" y="1916430"/>
          <a:ext cx="4727215" cy="414752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6">
            <a:extLst>
              <a:ext uri="{FF2B5EF4-FFF2-40B4-BE49-F238E27FC236}">
                <a16:creationId xmlns:a16="http://schemas.microsoft.com/office/drawing/2014/main" id="{A9CBE552-7ADF-676F-6DE5-E4CC341AE730}"/>
              </a:ext>
            </a:extLst>
          </p:cNvPr>
          <p:cNvSpPr txBox="1">
            <a:spLocks noChangeArrowheads="1"/>
          </p:cNvSpPr>
          <p:nvPr/>
        </p:nvSpPr>
        <p:spPr bwMode="auto">
          <a:xfrm>
            <a:off x="6989380" y="1184867"/>
            <a:ext cx="4361792" cy="632895"/>
          </a:xfrm>
          <a:prstGeom prst="rect">
            <a:avLst/>
          </a:prstGeom>
          <a:solidFill>
            <a:schemeClr val="tx1">
              <a:lumMod val="50000"/>
            </a:schemeClr>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Figure 2 - Proportion de ménages dépendant de chacune des stratégies d'adaptation des moyens de subsistance pour assurer leur sécurité alimentaire</a:t>
            </a:r>
            <a:endParaRPr lang="en-US" sz="1600">
              <a:solidFill>
                <a:srgbClr val="FFFFFE"/>
              </a:solidFill>
              <a:effectLst/>
              <a:latin typeface="Open Sans" panose="020B0606030504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3756012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Ressources disponibles </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5125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 Centre de ressources VAM </a:t>
            </a:r>
          </a:p>
        </p:txBody>
      </p:sp>
      <p:sp>
        <p:nvSpPr>
          <p:cNvPr id="2" name="TextBox 1">
            <a:extLst>
              <a:ext uri="{FF2B5EF4-FFF2-40B4-BE49-F238E27FC236}">
                <a16:creationId xmlns:a16="http://schemas.microsoft.com/office/drawing/2014/main" id="{05B2D1F0-1638-78BA-8C89-EDDFA79B4D5A}"/>
              </a:ext>
            </a:extLst>
          </p:cNvPr>
          <p:cNvSpPr txBox="1"/>
          <p:nvPr/>
        </p:nvSpPr>
        <p:spPr>
          <a:xfrm>
            <a:off x="9066889" y="6141585"/>
            <a:ext cx="2955369" cy="338554"/>
          </a:xfrm>
          <a:prstGeom prst="rect">
            <a:avLst/>
          </a:prstGeom>
          <a:noFill/>
        </p:spPr>
        <p:txBody>
          <a:bodyPr wrap="square">
            <a:spAutoFit/>
          </a:bodyPr>
          <a:lstStyle/>
          <a:p>
            <a:pPr algn="ctr"/>
            <a:r>
              <a:rPr lang="en-G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LCS-FS (Centre de ressources)</a:t>
            </a:r>
            <a:endParaRPr lang="en-G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ECC02B55-2265-D707-F87A-C5F1DBBA58D9}"/>
              </a:ext>
            </a:extLst>
          </p:cNvPr>
          <p:cNvSpPr txBox="1"/>
          <p:nvPr/>
        </p:nvSpPr>
        <p:spPr>
          <a:xfrm>
            <a:off x="3300915" y="6141585"/>
            <a:ext cx="4557600"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Pour plus d'informations et de conseils, voir </a:t>
            </a:r>
          </a:p>
        </p:txBody>
      </p:sp>
      <p:cxnSp>
        <p:nvCxnSpPr>
          <p:cNvPr id="6" name="Straight Arrow Connector 5">
            <a:extLst>
              <a:ext uri="{FF2B5EF4-FFF2-40B4-BE49-F238E27FC236}">
                <a16:creationId xmlns:a16="http://schemas.microsoft.com/office/drawing/2014/main" id="{10B7CA26-3888-0B9D-8F48-A13EC3384266}"/>
              </a:ext>
            </a:extLst>
          </p:cNvPr>
          <p:cNvCxnSpPr>
            <a:cxnSpLocks/>
          </p:cNvCxnSpPr>
          <p:nvPr/>
        </p:nvCxnSpPr>
        <p:spPr>
          <a:xfrm>
            <a:off x="7621541" y="6312714"/>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8A4B5053-8879-FD22-24AD-78FD5430801C}"/>
              </a:ext>
            </a:extLst>
          </p:cNvPr>
          <p:cNvPicPr>
            <a:picLocks noChangeAspect="1"/>
          </p:cNvPicPr>
          <p:nvPr/>
        </p:nvPicPr>
        <p:blipFill>
          <a:blip r:embed="rId4"/>
          <a:srcRect/>
          <a:stretch/>
        </p:blipFill>
        <p:spPr>
          <a:xfrm>
            <a:off x="3092533" y="1311017"/>
            <a:ext cx="5319644" cy="4686956"/>
          </a:xfrm>
          <a:prstGeom prst="rect">
            <a:avLst/>
          </a:prstGeom>
        </p:spPr>
      </p:pic>
    </p:spTree>
    <p:extLst>
      <p:ext uri="{BB962C8B-B14F-4D97-AF65-F5344CB8AC3E}">
        <p14:creationId xmlns:p14="http://schemas.microsoft.com/office/powerpoint/2010/main" val="3829754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ts val="3920"/>
              </a:lnSpc>
            </a:pP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Merci de votre attention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6823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fr-FR" sz="3600" b="0" kern="1400" spc="230" dirty="0">
                <a:solidFill>
                  <a:schemeClr val="tx1"/>
                </a:solidFill>
                <a:latin typeface="HALDEN SOLID"/>
                <a:ea typeface="Open Sans Extrabold"/>
                <a:cs typeface="Open Sans Extrabold"/>
              </a:rPr>
              <a:t>Indicateurs des stratégies d'adaptation des moyens de subsistance (LCS)</a:t>
            </a:r>
          </a:p>
        </p:txBody>
      </p:sp>
      <p:sp>
        <p:nvSpPr>
          <p:cNvPr id="10" name="Content Placeholder 2">
            <a:extLst>
              <a:ext uri="{FF2B5EF4-FFF2-40B4-BE49-F238E27FC236}">
                <a16:creationId xmlns:a16="http://schemas.microsoft.com/office/drawing/2014/main" id="{B5AE55B3-7711-47A0-B7A6-117E68749A25}"/>
              </a:ext>
            </a:extLst>
          </p:cNvPr>
          <p:cNvSpPr>
            <a:spLocks noGrp="1"/>
          </p:cNvSpPr>
          <p:nvPr>
            <p:ph idx="1"/>
          </p:nvPr>
        </p:nvSpPr>
        <p:spPr>
          <a:xfrm>
            <a:off x="717181" y="1557392"/>
            <a:ext cx="11052000" cy="3253147"/>
          </a:xfrm>
        </p:spPr>
        <p:txBody>
          <a:bodyPr vert="horz" lIns="91440" tIns="45720" rIns="91440" bIns="45720" rtlCol="0" anchor="t">
            <a:noAutofit/>
          </a:bodyPr>
          <a:lstStyle/>
          <a:p>
            <a:pPr marL="0" indent="0">
              <a:lnSpc>
                <a:spcPts val="2700"/>
              </a:lnSpc>
              <a:buNone/>
            </a:pPr>
            <a:endParaRPr lang="fr-FR" sz="1700" spc="60" dirty="0"/>
          </a:p>
          <a:p>
            <a:pPr>
              <a:buFont typeface="Wingdings" panose="05000000000000000000" pitchFamily="2" charset="2"/>
              <a:buChar char="v"/>
            </a:pPr>
            <a:r>
              <a:rPr lang="fr-FR" spc="60" dirty="0">
                <a:latin typeface="Open Sans"/>
                <a:ea typeface="Open Sans"/>
                <a:cs typeface="Open Sans"/>
              </a:rPr>
              <a:t>Les indicateurs de stratégies d'adaptation des moyens de subsistance (LCS) sont des indicateurs mesurés au niveau des ménages qui sont relativement simples et qui sont en corrélation avec d'autres mesures de la sécurité alimentaire et de la vulnérabilité. </a:t>
            </a:r>
            <a:endParaRPr lang="fr-FR" spc="60" dirty="0"/>
          </a:p>
          <a:p>
            <a:pPr>
              <a:buFont typeface="Wingdings" panose="05000000000000000000" pitchFamily="2" charset="2"/>
              <a:buChar char="v"/>
            </a:pPr>
            <a:r>
              <a:rPr lang="fr-FR" spc="60" dirty="0">
                <a:latin typeface="Open Sans"/>
                <a:ea typeface="Open Sans"/>
                <a:cs typeface="Open Sans"/>
              </a:rPr>
              <a:t>Ils sont basés sur une série de questions concernant la manière dont les ménages parviennent à faire face aux chocs qui mettent à mal leurs moyens de subsistance. </a:t>
            </a:r>
            <a:endParaRPr lang="fr-FR" spc="60" dirty="0"/>
          </a:p>
          <a:p>
            <a:pPr>
              <a:buFont typeface="Wingdings" panose="05000000000000000000" pitchFamily="2" charset="2"/>
              <a:buChar char="v"/>
            </a:pPr>
            <a:r>
              <a:rPr lang="fr-FR" spc="60"/>
              <a:t>Les indicateurs LCS évaluent les capacités d’adaptation et de production des ménages à moyen et à long terme et leur impact futur sur les besoins alimentaires.</a:t>
            </a:r>
          </a:p>
        </p:txBody>
      </p:sp>
    </p:spTree>
    <p:extLst>
      <p:ext uri="{BB962C8B-B14F-4D97-AF65-F5344CB8AC3E}">
        <p14:creationId xmlns:p14="http://schemas.microsoft.com/office/powerpoint/2010/main" val="3735956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a:lstStyle/>
          <a:p>
            <a:pPr marL="0" indent="0">
              <a:lnSpc>
                <a:spcPts val="2700"/>
              </a:lnSpc>
              <a:buNone/>
            </a:pPr>
            <a:r>
              <a:rPr lang="fr-FR" spc="60"/>
              <a:t>L'indicateur des stratégies d'adaptation des moyens de subsistance existe en deux versions. L'une pour la </a:t>
            </a:r>
            <a:r>
              <a:rPr lang="fr-FR" b="1" spc="60"/>
              <a:t>sécurité alimentaire (LCS-FS) </a:t>
            </a:r>
            <a:r>
              <a:rPr lang="fr-FR" spc="60"/>
              <a:t>et l'autre pour les </a:t>
            </a:r>
            <a:r>
              <a:rPr lang="fr-FR" b="1" u="sng" spc="60">
                <a:hlinkClick r:id="rId3">
                  <a:extLst>
                    <a:ext uri="{A12FA001-AC4F-418D-AE19-62706E023703}">
                      <ahyp:hlinkClr xmlns:ahyp="http://schemas.microsoft.com/office/drawing/2018/hyperlinkcolor" val="tx"/>
                    </a:ext>
                  </a:extLst>
                </a:hlinkClick>
              </a:rPr>
              <a:t>besoins essentiels (LCS-EN)</a:t>
            </a:r>
            <a:r>
              <a:rPr lang="fr-FR" u="sng" spc="60"/>
              <a:t>. </a:t>
            </a:r>
          </a:p>
          <a:p>
            <a:pPr marL="0" indent="0">
              <a:lnSpc>
                <a:spcPts val="2700"/>
              </a:lnSpc>
              <a:buNone/>
            </a:pPr>
            <a:endParaRPr lang="fr-FR" u="sng" spc="60"/>
          </a:p>
          <a:p>
            <a:pPr marL="0" indent="0">
              <a:lnSpc>
                <a:spcPts val="2700"/>
              </a:lnSpc>
              <a:buNone/>
            </a:pPr>
            <a:endParaRPr lang="fr-FR" u="sng" spc="60"/>
          </a:p>
          <a:p>
            <a:pPr marL="0" indent="0">
              <a:lnSpc>
                <a:spcPts val="2700"/>
              </a:lnSpc>
              <a:buNone/>
            </a:pPr>
            <a:endParaRPr lang="fr-FR" u="sng" spc="60"/>
          </a:p>
          <a:p>
            <a:pPr>
              <a:lnSpc>
                <a:spcPts val="2700"/>
              </a:lnSpc>
              <a:buFont typeface="Wingdings" panose="05000000000000000000" pitchFamily="2" charset="2"/>
              <a:buChar char="v"/>
            </a:pPr>
            <a:endParaRPr lang="fr-FR" spc="6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LCS : LCS-FS &amp; LCS-EN</a:t>
            </a:r>
            <a:endParaRPr lang="en-GB" sz="3600" b="0" kern="1400" spc="230">
              <a:solidFill>
                <a:schemeClr val="tx1"/>
              </a:solidFill>
              <a:latin typeface="HALDEN SOLID" pitchFamily="2" charset="0"/>
            </a:endParaRPr>
          </a:p>
        </p:txBody>
      </p:sp>
      <p:graphicFrame>
        <p:nvGraphicFramePr>
          <p:cNvPr id="2" name="Table 3">
            <a:extLst>
              <a:ext uri="{FF2B5EF4-FFF2-40B4-BE49-F238E27FC236}">
                <a16:creationId xmlns:a16="http://schemas.microsoft.com/office/drawing/2014/main" id="{FB782640-AB34-DF21-7BDC-B2AA91B13A90}"/>
              </a:ext>
            </a:extLst>
          </p:cNvPr>
          <p:cNvGraphicFramePr>
            <a:graphicFrameLocks noGrp="1"/>
          </p:cNvGraphicFramePr>
          <p:nvPr>
            <p:extLst>
              <p:ext uri="{D42A27DB-BD31-4B8C-83A1-F6EECF244321}">
                <p14:modId xmlns:p14="http://schemas.microsoft.com/office/powerpoint/2010/main" val="518777114"/>
              </p:ext>
            </p:extLst>
          </p:nvPr>
        </p:nvGraphicFramePr>
        <p:xfrm>
          <a:off x="2218037" y="2716776"/>
          <a:ext cx="8476736" cy="2762250"/>
        </p:xfrm>
        <a:graphic>
          <a:graphicData uri="http://schemas.openxmlformats.org/drawingml/2006/table">
            <a:tbl>
              <a:tblPr rtl="1" firstRow="1" bandRow="1">
                <a:tableStyleId>{5C22544A-7EE6-4342-B048-85BDC9FD1C3A}</a:tableStyleId>
              </a:tblPr>
              <a:tblGrid>
                <a:gridCol w="4238368">
                  <a:extLst>
                    <a:ext uri="{9D8B030D-6E8A-4147-A177-3AD203B41FA5}">
                      <a16:colId xmlns:a16="http://schemas.microsoft.com/office/drawing/2014/main" val="686564067"/>
                    </a:ext>
                  </a:extLst>
                </a:gridCol>
                <a:gridCol w="4238368">
                  <a:extLst>
                    <a:ext uri="{9D8B030D-6E8A-4147-A177-3AD203B41FA5}">
                      <a16:colId xmlns:a16="http://schemas.microsoft.com/office/drawing/2014/main" val="1034220629"/>
                    </a:ext>
                  </a:extLst>
                </a:gridCol>
              </a:tblGrid>
              <a:tr h="431249">
                <a:tc>
                  <a:txBody>
                    <a:bodyPr/>
                    <a:lstStyle/>
                    <a:p>
                      <a:pPr algn="ctr" rtl="1"/>
                      <a:r>
                        <a:rPr lang="fr-FR" sz="1800" b="1" kern="1200" noProof="0">
                          <a:solidFill>
                            <a:srgbClr val="FFFFFF"/>
                          </a:solidFill>
                          <a:latin typeface="Open Sans" panose="020B0606030504020204" pitchFamily="34" charset="0"/>
                          <a:ea typeface="Open Sans" panose="020B0606030504020204" pitchFamily="34" charset="0"/>
                          <a:cs typeface="Open Sans" panose="020B0606030504020204" pitchFamily="34" charset="0"/>
                        </a:rPr>
                        <a:t>La version pour les besoins essentiels (LCS-EN)</a:t>
                      </a:r>
                      <a:endParaRPr lang="fr-FR" sz="1800" b="1" kern="1200" noProof="0">
                        <a:solidFill>
                          <a:srgbClr val="FFFFFF"/>
                        </a:solidFill>
                        <a:latin typeface="Open Sans" panose="020B0606030504020204" pitchFamily="34" charset="0"/>
                        <a:ea typeface="Open Sans" panose="020B0606030504020204" pitchFamily="34" charset="0"/>
                      </a:endParaRPr>
                    </a:p>
                  </a:txBody>
                  <a:tcPr/>
                </a:tc>
                <a:tc>
                  <a:txBody>
                    <a:bodyPr/>
                    <a:lstStyle/>
                    <a:p>
                      <a:pPr algn="ctr" rtl="1"/>
                      <a:r>
                        <a:rPr lang="fr-FR" sz="1800" b="1" kern="1200" noProof="0">
                          <a:solidFill>
                            <a:srgbClr val="FFFFFF"/>
                          </a:solidFill>
                          <a:latin typeface="Open Sans" panose="020B0606030504020204" pitchFamily="34" charset="0"/>
                          <a:ea typeface="Open Sans" panose="020B0606030504020204" pitchFamily="34" charset="0"/>
                          <a:cs typeface="Open Sans" panose="020B0606030504020204" pitchFamily="34" charset="0"/>
                        </a:rPr>
                        <a:t>La version relative à la sécurité alimentaire (LCS-FS) </a:t>
                      </a:r>
                      <a:endParaRPr lang="fr-FR" sz="1800" b="1" kern="1200" noProof="0">
                        <a:solidFill>
                          <a:srgbClr val="FFFFFF"/>
                        </a:solidFill>
                        <a:latin typeface="Open Sans" panose="020B0606030504020204" pitchFamily="34" charset="0"/>
                        <a:ea typeface="Open Sans" panose="020B0606030504020204" pitchFamily="34" charset="0"/>
                      </a:endParaRPr>
                    </a:p>
                  </a:txBody>
                  <a:tcPr/>
                </a:tc>
                <a:extLst>
                  <a:ext uri="{0D108BD9-81ED-4DB2-BD59-A6C34878D82A}">
                    <a16:rowId xmlns:a16="http://schemas.microsoft.com/office/drawing/2014/main" val="2437027382"/>
                  </a:ext>
                </a:extLst>
              </a:tr>
              <a:tr h="2020371">
                <a:tc>
                  <a:txBody>
                    <a:bodyPr/>
                    <a:lstStyle/>
                    <a:p>
                      <a:pPr marL="0" algn="l" defTabSz="914400" rtl="0" eaLnBrk="1" latinLnBrk="0" hangingPunct="1">
                        <a:lnSpc>
                          <a:spcPts val="2700"/>
                        </a:lnSpc>
                        <a:buFont typeface="Wingdings" panose="05000000000000000000" pitchFamily="2" charset="2"/>
                        <a:buNone/>
                      </a:pPr>
                      <a:r>
                        <a:rPr lang="fr-FR" sz="1800" kern="1200" spc="60" noProof="0">
                          <a:solidFill>
                            <a:schemeClr val="dk1"/>
                          </a:solidFill>
                          <a:latin typeface="Open Sans" panose="020B0606030504020204" pitchFamily="34" charset="0"/>
                          <a:ea typeface="Open Sans" panose="020B0606030504020204" pitchFamily="34" charset="0"/>
                          <a:cs typeface="Open Sans" panose="020B0606030504020204" pitchFamily="34" charset="0"/>
                        </a:rPr>
                        <a:t>devrait être utilisée dans les évaluations des besoins essentiels, ou chaque fois que l'objectif d'une évaluation est plus large que la sécurité alimentaire.</a:t>
                      </a:r>
                    </a:p>
                    <a:p>
                      <a:pPr marL="0" algn="l" defTabSz="914400" rtl="0" eaLnBrk="1" latinLnBrk="0" hangingPunct="1">
                        <a:lnSpc>
                          <a:spcPts val="2700"/>
                        </a:lnSpc>
                        <a:buFont typeface="Wingdings" panose="05000000000000000000" pitchFamily="2" charset="2"/>
                        <a:buNone/>
                      </a:pPr>
                      <a:endParaRPr lang="fr-FR" sz="1800" kern="1200" spc="60" noProof="0">
                        <a:solidFill>
                          <a:schemeClr val="dk1"/>
                        </a:solidFill>
                        <a:latin typeface="Open Sans" panose="020B0606030504020204" pitchFamily="34" charset="0"/>
                        <a:ea typeface="Open Sans" panose="020B0606030504020204" pitchFamily="34" charset="0"/>
                      </a:endParaRPr>
                    </a:p>
                  </a:txBody>
                  <a:tcPr/>
                </a:tc>
                <a:tc>
                  <a:txBody>
                    <a:bodyPr/>
                    <a:lstStyle/>
                    <a:p>
                      <a:pPr>
                        <a:lnSpc>
                          <a:spcPts val="2700"/>
                        </a:lnSpc>
                        <a:buFont typeface="Wingdings" panose="05000000000000000000" pitchFamily="2" charset="2"/>
                        <a:buNone/>
                      </a:pPr>
                      <a:r>
                        <a:rPr lang="fr-FR" sz="1800" kern="1200" spc="60" noProof="0">
                          <a:solidFill>
                            <a:schemeClr val="dk1"/>
                          </a:solidFill>
                          <a:latin typeface="Open Sans" panose="020B0606030504020204" pitchFamily="34" charset="0"/>
                          <a:ea typeface="Open Sans" panose="020B0606030504020204" pitchFamily="34" charset="0"/>
                          <a:cs typeface="Open Sans" panose="020B0606030504020204" pitchFamily="34" charset="0"/>
                        </a:rPr>
                        <a:t>doit être utilisée lorsque l'objectif de la collecte de données est axé spécifiquement sur la sécurité alimentaire. </a:t>
                      </a:r>
                    </a:p>
                    <a:p>
                      <a:pPr rtl="1"/>
                      <a:endParaRPr lang="fr-FR" noProof="0">
                        <a:latin typeface="Open Sans" panose="020B0606030504020204" pitchFamily="34" charset="0"/>
                        <a:ea typeface="Open Sans" panose="020B0606030504020204" pitchFamily="34" charset="0"/>
                      </a:endParaRPr>
                    </a:p>
                  </a:txBody>
                  <a:tcPr/>
                </a:tc>
                <a:extLst>
                  <a:ext uri="{0D108BD9-81ED-4DB2-BD59-A6C34878D82A}">
                    <a16:rowId xmlns:a16="http://schemas.microsoft.com/office/drawing/2014/main" val="3837575619"/>
                  </a:ext>
                </a:extLst>
              </a:tr>
            </a:tbl>
          </a:graphicData>
        </a:graphic>
      </p:graphicFrame>
    </p:spTree>
    <p:extLst>
      <p:ext uri="{BB962C8B-B14F-4D97-AF65-F5344CB8AC3E}">
        <p14:creationId xmlns:p14="http://schemas.microsoft.com/office/powerpoint/2010/main" val="1406717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 UTILISATIONS DE CET INDICATEUR</a:t>
            </a:r>
          </a:p>
        </p:txBody>
      </p:sp>
      <p:graphicFrame>
        <p:nvGraphicFramePr>
          <p:cNvPr id="2" name="Table 3">
            <a:extLst>
              <a:ext uri="{FF2B5EF4-FFF2-40B4-BE49-F238E27FC236}">
                <a16:creationId xmlns:a16="http://schemas.microsoft.com/office/drawing/2014/main" id="{91386237-C605-C373-CD16-7917B142CA18}"/>
              </a:ext>
            </a:extLst>
          </p:cNvPr>
          <p:cNvGraphicFramePr>
            <a:graphicFrameLocks noGrp="1"/>
          </p:cNvGraphicFramePr>
          <p:nvPr>
            <p:extLst>
              <p:ext uri="{D42A27DB-BD31-4B8C-83A1-F6EECF244321}">
                <p14:modId xmlns:p14="http://schemas.microsoft.com/office/powerpoint/2010/main" val="1640245560"/>
              </p:ext>
            </p:extLst>
          </p:nvPr>
        </p:nvGraphicFramePr>
        <p:xfrm>
          <a:off x="569999" y="1386347"/>
          <a:ext cx="11396714" cy="5470090"/>
        </p:xfrm>
        <a:graphic>
          <a:graphicData uri="http://schemas.openxmlformats.org/drawingml/2006/table">
            <a:tbl>
              <a:tblPr firstRow="1" bandRow="1">
                <a:tableStyleId>{5C22544A-7EE6-4342-B048-85BDC9FD1C3A}</a:tableStyleId>
              </a:tblPr>
              <a:tblGrid>
                <a:gridCol w="5698357">
                  <a:extLst>
                    <a:ext uri="{9D8B030D-6E8A-4147-A177-3AD203B41FA5}">
                      <a16:colId xmlns:a16="http://schemas.microsoft.com/office/drawing/2014/main" val="3107944488"/>
                    </a:ext>
                  </a:extLst>
                </a:gridCol>
                <a:gridCol w="5698357">
                  <a:extLst>
                    <a:ext uri="{9D8B030D-6E8A-4147-A177-3AD203B41FA5}">
                      <a16:colId xmlns:a16="http://schemas.microsoft.com/office/drawing/2014/main" val="2314379847"/>
                    </a:ext>
                  </a:extLst>
                </a:gridCol>
              </a:tblGrid>
              <a:tr h="410264">
                <a:tc>
                  <a:txBody>
                    <a:bodyPr/>
                    <a:lstStyle/>
                    <a:p>
                      <a:r>
                        <a:rPr lang="en-GB">
                          <a:solidFill>
                            <a:srgbClr val="FFFFFE"/>
                          </a:solidFill>
                          <a:latin typeface="Open Sans"/>
                          <a:ea typeface="Open Sans"/>
                          <a:cs typeface="Open Sans"/>
                        </a:rPr>
                        <a:t>LCS-FS</a:t>
                      </a:r>
                      <a:endParaRPr lang="en-GB" dirty="0">
                        <a:solidFill>
                          <a:srgbClr val="FFFFFE"/>
                        </a:solidFill>
                        <a:latin typeface="Open Sans"/>
                        <a:ea typeface="Open Sans"/>
                        <a:cs typeface="Open Sans"/>
                      </a:endParaRPr>
                    </a:p>
                  </a:txBody>
                  <a:tcPr/>
                </a:tc>
                <a:tc>
                  <a:txBody>
                    <a:bodyPr/>
                    <a:lstStyle/>
                    <a:p>
                      <a:r>
                        <a:rPr lang="en-GB">
                          <a:solidFill>
                            <a:srgbClr val="FFFFFE"/>
                          </a:solidFill>
                          <a:latin typeface="Open Sans"/>
                          <a:ea typeface="Open Sans"/>
                          <a:cs typeface="Open Sans"/>
                        </a:rPr>
                        <a:t>LCS-EN</a:t>
                      </a:r>
                    </a:p>
                  </a:txBody>
                  <a:tcPr/>
                </a:tc>
                <a:extLst>
                  <a:ext uri="{0D108BD9-81ED-4DB2-BD59-A6C34878D82A}">
                    <a16:rowId xmlns:a16="http://schemas.microsoft.com/office/drawing/2014/main" val="3059212568"/>
                  </a:ext>
                </a:extLst>
              </a:tr>
              <a:tr h="1618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200" spc="60" noProof="0">
                          <a:solidFill>
                            <a:schemeClr val="dk1"/>
                          </a:solidFill>
                          <a:latin typeface="Open Sans"/>
                          <a:ea typeface="Open Sans"/>
                          <a:cs typeface="Open Sans"/>
                        </a:rPr>
                        <a:t>le suivi des activités du programme, la détermination de la situation de la sécurité alimentaire d'une population et le ciblage au niveau de la population.</a:t>
                      </a:r>
                      <a:endParaRPr lang="fr-FR" sz="1800" kern="1200" spc="60" noProof="0" dirty="0">
                        <a:solidFill>
                          <a:schemeClr val="dk1"/>
                        </a:solidFill>
                        <a:latin typeface="Open Sans"/>
                        <a:ea typeface="Open Sans"/>
                        <a:cs typeface="Open San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spc="60">
                          <a:latin typeface="Open Sans"/>
                          <a:ea typeface="Open Sans"/>
                          <a:cs typeface="Open Sans"/>
                        </a:rPr>
                        <a:t>Suivi de l’activité du programme (multi-purpose cash) ; l’évaluation de la vulnérabilité pour répondre aux besoins essentiels d’une population ; et le ciblage à l’échelle de la population.</a:t>
                      </a:r>
                      <a:endParaRPr lang="en-GB" dirty="0">
                        <a:latin typeface="Open Sans"/>
                        <a:ea typeface="Open Sans"/>
                        <a:cs typeface="Open Sans"/>
                      </a:endParaRPr>
                    </a:p>
                  </a:txBody>
                  <a:tcPr/>
                </a:tc>
                <a:extLst>
                  <a:ext uri="{0D108BD9-81ED-4DB2-BD59-A6C34878D82A}">
                    <a16:rowId xmlns:a16="http://schemas.microsoft.com/office/drawing/2014/main" val="3937466290"/>
                  </a:ext>
                </a:extLst>
              </a:tr>
              <a:tr h="1978215">
                <a:tc>
                  <a:txBody>
                    <a:bodyPr/>
                    <a:lstStyle/>
                    <a:p>
                      <a:pPr marL="0" algn="l" rtl="0" eaLnBrk="1" latinLnBrk="0" hangingPunct="1">
                        <a:lnSpc>
                          <a:spcPct val="100000"/>
                        </a:lnSpc>
                        <a:buFont typeface="Wingdings" panose="05000000000000000000" pitchFamily="2" charset="2"/>
                        <a:buNone/>
                      </a:pPr>
                      <a:r>
                        <a:rPr lang="fr-FR" sz="1800" kern="1200" spc="60" noProof="0">
                          <a:solidFill>
                            <a:schemeClr val="dk1"/>
                          </a:solidFill>
                          <a:latin typeface="Open Sans"/>
                          <a:ea typeface="Open Sans"/>
                          <a:cs typeface="Open Sans"/>
                        </a:rPr>
                        <a:t>joue un rôle dans la classification des ménages en fonction de leur niveau de sécurité alimentaire, par le biais de l'</a:t>
                      </a:r>
                      <a:r>
                        <a:rPr lang="fr-FR" sz="1800" kern="1200" spc="60" noProof="0">
                          <a:solidFill>
                            <a:schemeClr val="dk1"/>
                          </a:solidFill>
                          <a:latin typeface="Open Sans"/>
                          <a:ea typeface="Open Sans"/>
                          <a:cs typeface="Open Sans"/>
                          <a:hlinkClick r:id="rId3">
                            <a:extLst>
                              <a:ext uri="{A12FA001-AC4F-418D-AE19-62706E023703}">
                                <ahyp:hlinkClr xmlns:ahyp="http://schemas.microsoft.com/office/drawing/2018/hyperlinkcolor" val="tx"/>
                              </a:ext>
                            </a:extLst>
                          </a:hlinkClick>
                        </a:rPr>
                        <a:t>approche consolidée pour le rapport sur l'insécurité alimentaire (CARI). </a:t>
                      </a:r>
                    </a:p>
                    <a:p>
                      <a:pPr>
                        <a:lnSpc>
                          <a:spcPct val="100000"/>
                        </a:lnSpc>
                      </a:pPr>
                      <a:endParaRPr lang="fr-FR" sz="1800" kern="1200" spc="60" noProof="0" dirty="0">
                        <a:solidFill>
                          <a:schemeClr val="dk1"/>
                        </a:solidFill>
                        <a:latin typeface="Open Sans"/>
                        <a:ea typeface="Open Sans"/>
                        <a:cs typeface="Open Sans"/>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fr-FR" sz="1800" spc="60">
                          <a:latin typeface="Open Sans"/>
                          <a:ea typeface="Open Sans"/>
                          <a:cs typeface="Open Sans"/>
                        </a:rPr>
                        <a:t>Permet de classer les ménages en fonction de leur vulnérabilité pour répondre aux besoins essentiels dans la méthode de classification de </a:t>
                      </a:r>
                      <a:r>
                        <a:rPr lang="fr-FR" sz="1800" b="1" kern="1200" spc="60">
                          <a:solidFill>
                            <a:schemeClr val="tx1"/>
                          </a:solidFill>
                          <a:latin typeface="Open Sans"/>
                          <a:ea typeface="Open Sans"/>
                          <a:cs typeface="Open Sans"/>
                          <a:hlinkClick r:id="rId4">
                            <a:extLst>
                              <a:ext uri="{A12FA001-AC4F-418D-AE19-62706E023703}">
                                <ahyp:hlinkClr xmlns:ahyp="http://schemas.microsoft.com/office/drawing/2018/hyperlinkcolor" val="tx"/>
                              </a:ext>
                            </a:extLst>
                          </a:hlinkClick>
                        </a:rPr>
                        <a:t>vulnérabilité de l’ENA</a:t>
                      </a:r>
                      <a:r>
                        <a:rPr lang="fr-FR" sz="1800" b="1" kern="1200" spc="60">
                          <a:solidFill>
                            <a:schemeClr val="tx1"/>
                          </a:solidFill>
                          <a:latin typeface="Open Sans"/>
                          <a:ea typeface="Open Sans"/>
                          <a:cs typeface="Open Sans"/>
                        </a:rPr>
                        <a:t>.</a:t>
                      </a:r>
                      <a:endParaRPr lang="en-GB" sz="1800" b="1" kern="1200" spc="60" dirty="0">
                        <a:solidFill>
                          <a:schemeClr val="tx1"/>
                        </a:solidFill>
                        <a:latin typeface="Open Sans"/>
                        <a:ea typeface="Open Sans"/>
                        <a:cs typeface="Open Sans"/>
                      </a:endParaRPr>
                    </a:p>
                  </a:txBody>
                  <a:tcPr/>
                </a:tc>
                <a:extLst>
                  <a:ext uri="{0D108BD9-81ED-4DB2-BD59-A6C34878D82A}">
                    <a16:rowId xmlns:a16="http://schemas.microsoft.com/office/drawing/2014/main" val="1912677326"/>
                  </a:ext>
                </a:extLst>
              </a:tr>
              <a:tr h="1395029">
                <a:tc>
                  <a:txBody>
                    <a:bodyPr/>
                    <a:lstStyle/>
                    <a:p>
                      <a:pPr>
                        <a:lnSpc>
                          <a:spcPct val="100000"/>
                        </a:lnSpc>
                      </a:pPr>
                      <a:r>
                        <a:rPr lang="fr-FR" sz="1800" kern="1200" spc="60" noProof="0">
                          <a:solidFill>
                            <a:schemeClr val="dk1"/>
                          </a:solidFill>
                          <a:latin typeface="Open Sans"/>
                          <a:ea typeface="Open Sans"/>
                          <a:cs typeface="Open Sans"/>
                        </a:rPr>
                        <a:t>l'un des indicateurs de résultats de la sécurité alimentaire dans le </a:t>
                      </a:r>
                      <a:r>
                        <a:rPr lang="fr-FR" sz="1800" kern="1200" spc="60" noProof="0">
                          <a:solidFill>
                            <a:schemeClr val="dk1"/>
                          </a:solidFill>
                          <a:latin typeface="Open Sans"/>
                          <a:ea typeface="Open Sans"/>
                          <a:cs typeface="Open Sans"/>
                          <a:hlinkClick r:id="rId5">
                            <a:extLst>
                              <a:ext uri="{A12FA001-AC4F-418D-AE19-62706E023703}">
                                <ahyp:hlinkClr xmlns:ahyp="http://schemas.microsoft.com/office/drawing/2018/hyperlinkcolor" val="tx"/>
                              </a:ext>
                            </a:extLst>
                          </a:hlinkClick>
                        </a:rPr>
                        <a:t>tableau de référence de la </a:t>
                      </a:r>
                      <a:r>
                        <a:rPr lang="fr-FR" sz="1800" kern="1200" spc="60" noProof="0">
                          <a:solidFill>
                            <a:schemeClr val="dk1"/>
                          </a:solidFill>
                          <a:latin typeface="Open Sans"/>
                          <a:ea typeface="Open Sans"/>
                          <a:cs typeface="Open Sans"/>
                        </a:rPr>
                        <a:t>classification intégrée des phases de la sécurité alimentaire (IPC) sur l'insécurité alimentaire aiguë. </a:t>
                      </a:r>
                      <a:endParaRPr lang="fr-FR" sz="1800" kern="1200" spc="60" noProof="0" dirty="0">
                        <a:solidFill>
                          <a:schemeClr val="dk1"/>
                        </a:solidFill>
                        <a:latin typeface="Open Sans"/>
                        <a:ea typeface="Open Sans"/>
                        <a:cs typeface="Open Sans"/>
                      </a:endParaRPr>
                    </a:p>
                  </a:txBody>
                  <a:tcPr/>
                </a:tc>
                <a:tc>
                  <a:txBody>
                    <a:bodyPr/>
                    <a:lstStyle/>
                    <a:p>
                      <a:r>
                        <a:rPr lang="fr-FR" sz="1800" spc="60">
                          <a:latin typeface="Open Sans"/>
                          <a:ea typeface="Open Sans"/>
                          <a:cs typeface="Open Sans"/>
                        </a:rPr>
                        <a:t>L’un des indicateurs utilisés pour déterminer la gravité intersectorielle dans le Cadre d’analyse intersectorielle de </a:t>
                      </a:r>
                      <a:r>
                        <a:rPr lang="en-GB" sz="1800" b="1" spc="60">
                          <a:solidFill>
                            <a:schemeClr val="tx1"/>
                          </a:solidFill>
                          <a:latin typeface="Open Sans"/>
                          <a:ea typeface="Open Sans"/>
                          <a:cs typeface="Open Sans"/>
                          <a:hlinkClick r:id="rId6">
                            <a:extLst>
                              <a:ext uri="{A12FA001-AC4F-418D-AE19-62706E023703}">
                                <ahyp:hlinkClr xmlns:ahyp="http://schemas.microsoft.com/office/drawing/2018/hyperlinkcolor" val="tx"/>
                              </a:ext>
                            </a:extLst>
                          </a:hlinkClick>
                        </a:rPr>
                        <a:t>Joint and Intersectoral Analysis Framework (JIAF)</a:t>
                      </a:r>
                      <a:endParaRPr lang="en-GB" b="1" dirty="0">
                        <a:solidFill>
                          <a:schemeClr val="tx1"/>
                        </a:solidFill>
                        <a:latin typeface="Open Sans"/>
                        <a:ea typeface="Open Sans"/>
                        <a:cs typeface="Open Sans"/>
                      </a:endParaRPr>
                    </a:p>
                  </a:txBody>
                  <a:tcPr/>
                </a:tc>
                <a:extLst>
                  <a:ext uri="{0D108BD9-81ED-4DB2-BD59-A6C34878D82A}">
                    <a16:rowId xmlns:a16="http://schemas.microsoft.com/office/drawing/2014/main" val="3123071801"/>
                  </a:ext>
                </a:extLst>
              </a:tr>
            </a:tbl>
          </a:graphicData>
        </a:graphic>
      </p:graphicFrame>
      <p:sp>
        <p:nvSpPr>
          <p:cNvPr id="5" name="Rectangle 4">
            <a:extLst>
              <a:ext uri="{FF2B5EF4-FFF2-40B4-BE49-F238E27FC236}">
                <a16:creationId xmlns:a16="http://schemas.microsoft.com/office/drawing/2014/main" id="{A6815FEF-2263-B5E7-E3FA-CA5AE7EEF4DA}"/>
              </a:ext>
            </a:extLst>
          </p:cNvPr>
          <p:cNvSpPr/>
          <p:nvPr/>
        </p:nvSpPr>
        <p:spPr>
          <a:xfrm>
            <a:off x="569999" y="1393722"/>
            <a:ext cx="5698357" cy="547746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C4C8CEE-5479-5D16-59B9-E729A909C7EF}"/>
              </a:ext>
            </a:extLst>
          </p:cNvPr>
          <p:cNvSpPr/>
          <p:nvPr/>
        </p:nvSpPr>
        <p:spPr>
          <a:xfrm>
            <a:off x="6243182" y="1393722"/>
            <a:ext cx="5698357" cy="5470089"/>
          </a:xfrm>
          <a:prstGeom prst="rect">
            <a:avLst/>
          </a:prstGeom>
          <a:solidFill>
            <a:srgbClr val="FFFFFF">
              <a:alpha val="6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230477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502843"/>
          </a:xfrm>
        </p:spPr>
        <p:txBody>
          <a:bodyPr vert="horz" lIns="91440" tIns="45720" rIns="91440" bIns="45720" rtlCol="0" anchor="t">
            <a:noAutofit/>
          </a:bodyPr>
          <a:lstStyle/>
          <a:p>
            <a:pPr marL="0" indent="0">
              <a:buNone/>
            </a:pPr>
            <a:endParaRPr lang="en-US" sz="2200" spc="60">
              <a:latin typeface="Open Sans"/>
              <a:ea typeface="Open Sans"/>
              <a:cs typeface="Open Sans"/>
            </a:endParaRPr>
          </a:p>
          <a:p>
            <a:pPr marL="0" indent="0">
              <a:buNone/>
            </a:pPr>
            <a:r>
              <a:rPr lang="fr-FR" sz="2400" spc="60">
                <a:latin typeface="Open Sans"/>
                <a:ea typeface="Open Sans"/>
                <a:cs typeface="Open Sans"/>
              </a:rPr>
              <a:t>Les indicateurs LCS mesurent la stratégie d’adaptation aux moyens de subsistances la plus sévère appliquée par le ménage au cours des </a:t>
            </a:r>
            <a:r>
              <a:rPr lang="fr-FR" sz="2400" b="1" spc="60">
                <a:latin typeface="Open Sans"/>
                <a:ea typeface="Open Sans"/>
                <a:cs typeface="Open Sans"/>
              </a:rPr>
              <a:t>30 jours</a:t>
            </a:r>
            <a:r>
              <a:rPr lang="fr-FR" sz="2400" spc="60">
                <a:latin typeface="Open Sans"/>
                <a:ea typeface="Open Sans"/>
                <a:cs typeface="Open Sans"/>
              </a:rPr>
              <a:t> précédant l’entretien </a:t>
            </a:r>
            <a:r>
              <a:rPr lang="fr-FR" sz="2400" b="1" spc="60">
                <a:solidFill>
                  <a:schemeClr val="accent1"/>
                </a:solidFill>
                <a:latin typeface="Open Sans"/>
                <a:ea typeface="Open Sans"/>
                <a:cs typeface="Open Sans"/>
              </a:rPr>
              <a:t>ou</a:t>
            </a:r>
            <a:r>
              <a:rPr lang="fr-FR" sz="2400" spc="60">
                <a:latin typeface="Open Sans"/>
                <a:ea typeface="Open Sans"/>
                <a:cs typeface="Open Sans"/>
              </a:rPr>
              <a:t> </a:t>
            </a:r>
            <a:r>
              <a:rPr lang="fr-FR" sz="2400" b="1" spc="60">
                <a:latin typeface="Open Sans"/>
                <a:ea typeface="Open Sans"/>
                <a:cs typeface="Open Sans"/>
              </a:rPr>
              <a:t>qui a été épuisée par le ménage </a:t>
            </a:r>
            <a:r>
              <a:rPr lang="fr-FR" sz="2400" spc="60">
                <a:latin typeface="Open Sans"/>
                <a:ea typeface="Open Sans"/>
                <a:cs typeface="Open Sans"/>
              </a:rPr>
              <a:t>au cours des </a:t>
            </a:r>
            <a:r>
              <a:rPr lang="fr-FR" sz="2400" b="1" spc="60">
                <a:latin typeface="Open Sans"/>
                <a:ea typeface="Open Sans"/>
                <a:cs typeface="Open Sans"/>
              </a:rPr>
              <a:t>12 mois</a:t>
            </a:r>
            <a:r>
              <a:rPr lang="fr-FR" sz="2400" spc="60">
                <a:latin typeface="Open Sans"/>
                <a:ea typeface="Open Sans"/>
                <a:cs typeface="Open Sans"/>
              </a:rPr>
              <a:t> précédant l’entretien, en réponse à....</a:t>
            </a:r>
          </a:p>
          <a:p>
            <a:pPr lvl="1"/>
            <a:r>
              <a:rPr lang="en-US" sz="2200" b="1" spc="60">
                <a:solidFill>
                  <a:schemeClr val="tx1">
                    <a:lumMod val="75000"/>
                  </a:schemeClr>
                </a:solidFill>
                <a:latin typeface="Open Sans"/>
                <a:ea typeface="Open Sans"/>
                <a:cs typeface="Open Sans"/>
              </a:rPr>
              <a:t>LCS-FS:</a:t>
            </a:r>
            <a:r>
              <a:rPr lang="en-US" sz="2200" b="1" spc="60">
                <a:latin typeface="Open Sans"/>
                <a:ea typeface="Open Sans"/>
                <a:cs typeface="Open Sans"/>
              </a:rPr>
              <a:t> </a:t>
            </a:r>
            <a:r>
              <a:rPr lang="fr-FR" sz="2200" spc="60">
                <a:latin typeface="Open Sans"/>
                <a:ea typeface="Open Sans"/>
                <a:cs typeface="Open Sans"/>
              </a:rPr>
              <a:t>manque de nourriture ou d’argent pour acheter de la nourriture</a:t>
            </a:r>
          </a:p>
          <a:p>
            <a:pPr lvl="1"/>
            <a:r>
              <a:rPr lang="en-US" sz="2200" b="1" spc="60">
                <a:solidFill>
                  <a:schemeClr val="tx1">
                    <a:lumMod val="75000"/>
                  </a:schemeClr>
                </a:solidFill>
                <a:latin typeface="Open Sans"/>
                <a:ea typeface="Open Sans"/>
                <a:cs typeface="Open Sans"/>
              </a:rPr>
              <a:t>LCS-EN: </a:t>
            </a:r>
            <a:r>
              <a:rPr lang="fr-FR" sz="2200" spc="60">
                <a:latin typeface="Open Sans"/>
                <a:ea typeface="Open Sans"/>
                <a:cs typeface="Open Sans"/>
              </a:rPr>
              <a:t>le manque de ressources pour accéder aux besoins essentiels (p. ex., nourriture, logement, services d’éducation et de santé, etc.) ;</a:t>
            </a:r>
            <a:endParaRPr lang="en-US" sz="2200" spc="60">
              <a:latin typeface="Open Sans"/>
              <a:ea typeface="Open Sans"/>
              <a:cs typeface="Open Sans"/>
            </a:endParaRPr>
          </a:p>
          <a:p>
            <a:pPr marL="0" indent="0">
              <a:buNone/>
            </a:pPr>
            <a:endParaRPr lang="en-US" sz="2200" spc="6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fr-FR" sz="3600" b="0" kern="1400" spc="230">
                <a:solidFill>
                  <a:schemeClr val="tx1"/>
                </a:solidFill>
                <a:latin typeface="HALDEN SOLID" pitchFamily="2" charset="0"/>
              </a:rPr>
              <a:t>LCS : Qu’est-ce que LCS mesure ?</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1198892185"/>
      </p:ext>
    </p:extLst>
  </p:cSld>
  <p:clrMapOvr>
    <a:masterClrMapping/>
  </p:clrMapOvr>
</p:sld>
</file>

<file path=ppt/theme/theme1.xml><?xml version="1.0" encoding="utf-8"?>
<a:theme xmlns:a="http://schemas.openxmlformats.org/drawingml/2006/main" name="Theme2">
  <a:themeElements>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EABC6C1-02E8-6E4D-9B35-02EDBE627B8A}" vid="{F8040699-0E4C-D043-8EE2-4232DCF6EB1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EC5AEA005F3944B5281CE0F7F3B6DF" ma:contentTypeVersion="17" ma:contentTypeDescription="Create a new document." ma:contentTypeScope="" ma:versionID="5104b4098f693acec562e45c0b5b1a24">
  <xsd:schema xmlns:xsd="http://www.w3.org/2001/XMLSchema" xmlns:xs="http://www.w3.org/2001/XMLSchema" xmlns:p="http://schemas.microsoft.com/office/2006/metadata/properties" xmlns:ns2="49256dcf-74b5-4e0f-b2ab-e17546be8a80" xmlns:ns3="3940b711-dc1d-4235-b0a5-48d487f0d3b9" targetNamespace="http://schemas.microsoft.com/office/2006/metadata/properties" ma:root="true" ma:fieldsID="4479ec4828d41ffc74c9628dd955ac38" ns2:_="" ns3:_="">
    <xsd:import namespace="49256dcf-74b5-4e0f-b2ab-e17546be8a80"/>
    <xsd:import namespace="3940b711-dc1d-4235-b0a5-48d487f0d3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256dcf-74b5-4e0f-b2ab-e17546be8a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40b711-dc1d-4235-b0a5-48d487f0d3b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17c2faf-511a-483c-a677-1ab92e51de83}" ma:internalName="TaxCatchAll" ma:showField="CatchAllData" ma:web="3940b711-dc1d-4235-b0a5-48d487f0d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9256dcf-74b5-4e0f-b2ab-e17546be8a80">
      <Terms xmlns="http://schemas.microsoft.com/office/infopath/2007/PartnerControls"/>
    </lcf76f155ced4ddcb4097134ff3c332f>
    <TaxCatchAll xmlns="3940b711-dc1d-4235-b0a5-48d487f0d3b9" xsi:nil="true"/>
  </documentManagement>
</p:properties>
</file>

<file path=customXml/itemProps1.xml><?xml version="1.0" encoding="utf-8"?>
<ds:datastoreItem xmlns:ds="http://schemas.openxmlformats.org/officeDocument/2006/customXml" ds:itemID="{A86C2813-799B-49C9-8869-974B77F82D99}">
  <ds:schemaRefs>
    <ds:schemaRef ds:uri="3940b711-dc1d-4235-b0a5-48d487f0d3b9"/>
    <ds:schemaRef ds:uri="49256dcf-74b5-4e0f-b2ab-e17546be8a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A3AC776-BB22-46C6-94CA-DE5319E32815}">
  <ds:schemaRefs>
    <ds:schemaRef ds:uri="http://schemas.microsoft.com/sharepoint/v3/contenttype/forms"/>
  </ds:schemaRefs>
</ds:datastoreItem>
</file>

<file path=customXml/itemProps3.xml><?xml version="1.0" encoding="utf-8"?>
<ds:datastoreItem xmlns:ds="http://schemas.openxmlformats.org/officeDocument/2006/customXml" ds:itemID="{7144BB7B-CE34-4D68-9B7C-68D737AEA431}">
  <ds:schemaRefs>
    <ds:schemaRef ds:uri="3940b711-dc1d-4235-b0a5-48d487f0d3b9"/>
    <ds:schemaRef ds:uri="49256dcf-74b5-4e0f-b2ab-e17546be8a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TotalTime>
  <Words>8096</Words>
  <Application>Microsoft Office PowerPoint</Application>
  <PresentationFormat>Widescreen</PresentationFormat>
  <Paragraphs>625</Paragraphs>
  <Slides>54</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Arial</vt:lpstr>
      <vt:lpstr>Arial</vt:lpstr>
      <vt:lpstr>Calibri</vt:lpstr>
      <vt:lpstr>Calibri Light</vt:lpstr>
      <vt:lpstr>HALDEN SOLID</vt:lpstr>
      <vt:lpstr>Open Sans</vt:lpstr>
      <vt:lpstr>Open Sans ExtraBold</vt:lpstr>
      <vt:lpstr>Verdana</vt:lpstr>
      <vt:lpstr>Wingdings</vt:lpstr>
      <vt:lpstr>Theme2</vt:lpstr>
      <vt:lpstr>PowerPoint Presentation</vt:lpstr>
      <vt:lpstr>AUDIENCE  </vt:lpstr>
      <vt:lpstr>Note d'orientation pour le LCS-FS</vt:lpstr>
      <vt:lpstr>PowerPoint Presentation</vt:lpstr>
      <vt:lpstr>LCS-fs : instructions de formation 1</vt:lpstr>
      <vt:lpstr>Indicateurs des stratégies d'adaptation des moyens de subsistance (LCS)</vt:lpstr>
      <vt:lpstr>LCS : LCS-FS &amp; LCS-EN</vt:lpstr>
      <vt:lpstr>LCS: UTILISATIONS DE CET INDICATEUR</vt:lpstr>
      <vt:lpstr>LCS : Qu’est-ce que LCS mesure ?</vt:lpstr>
      <vt:lpstr>LCS-fs : Qu'est-ce que c'est ? </vt:lpstr>
      <vt:lpstr>PowerPoint Presentation</vt:lpstr>
      <vt:lpstr>LCS-FS : instructions de formation 2</vt:lpstr>
      <vt:lpstr>MODULE LCS-FS : question principale</vt:lpstr>
      <vt:lpstr>MODULE LCS-FS : options de réponse</vt:lpstr>
      <vt:lpstr>MODULE LCS-FS : options de réponse</vt:lpstr>
      <vt:lpstr>MODULE LCS-FS : options de réponse</vt:lpstr>
      <vt:lpstr>MODULE LCS-FS : options de réponse</vt:lpstr>
      <vt:lpstr>MODULE LCS-FS : options de réponse</vt:lpstr>
      <vt:lpstr>PowerPoint Presentation</vt:lpstr>
      <vt:lpstr>MODULE LCS-FS : STRATÉGIES D'ADAPTATION</vt:lpstr>
      <vt:lpstr>Lcs-FS : sévérité - Stress</vt:lpstr>
      <vt:lpstr>Lcs-FS : sévérité - Crise </vt:lpstr>
      <vt:lpstr>Lcs-FS : Sévérité - Urgence </vt:lpstr>
      <vt:lpstr>Lcs-FS : niveaux de sévérité</vt:lpstr>
      <vt:lpstr>PowerPoint Presentation</vt:lpstr>
      <vt:lpstr>Lcs-FS : classification des ménages </vt:lpstr>
      <vt:lpstr>PowerPoint Presentation</vt:lpstr>
      <vt:lpstr>LCS-fs : instructions de formation 3</vt:lpstr>
      <vt:lpstr>EXEMPLE DE DESCRIPTION D'UNE STRATÉGIE D'ADAPTATION AU STRESS</vt:lpstr>
      <vt:lpstr>EXEMPLE DE DESCRIPTION D'UNE STRATÉGIE DE GESTION DE CRISE</vt:lpstr>
      <vt:lpstr>EXEMPLE DE DESCRIPTION D'UNE STRATÉGIE D'ADAPTATION D'URGENCE</vt:lpstr>
      <vt:lpstr>PowerPoint Presentation</vt:lpstr>
      <vt:lpstr>LCS-FS : Conception du module </vt:lpstr>
      <vt:lpstr>PowerPoint Presentation</vt:lpstr>
      <vt:lpstr>LCS-FS : Concepteur d'enquêtes</vt:lpstr>
      <vt:lpstr>PowerPoint Presentation</vt:lpstr>
      <vt:lpstr>Lcs-FS : Ajuster la sévérité</vt:lpstr>
      <vt:lpstr>Développer de nouvelles stratégies</vt:lpstr>
      <vt:lpstr>Etape 1: Développer des stratégies supplémentaires </vt:lpstr>
      <vt:lpstr>Étape 2: FGD (Liste des stratégies) </vt:lpstr>
      <vt:lpstr>STEP 3: FGD (Ajuster la sévérité)</vt:lpstr>
      <vt:lpstr>PowerPoint Presentation</vt:lpstr>
      <vt:lpstr>Lcs-FS : EXPLORATION DES DONNÉES </vt:lpstr>
      <vt:lpstr>Exemples de contrôles de qualité </vt:lpstr>
      <vt:lpstr>Exemples de contrôles de qualité </vt:lpstr>
      <vt:lpstr>Lcs-FS : calcul</vt:lpstr>
      <vt:lpstr>Lcs: calcul</vt:lpstr>
      <vt:lpstr>LCS-FS : GITHUB</vt:lpstr>
      <vt:lpstr>PowerPoint Presentation</vt:lpstr>
      <vt:lpstr>LCS-FS : EXEMPLE DE RAPPORT </vt:lpstr>
      <vt:lpstr>LCS-FS : EXEMPLE DE RAPPORT </vt:lpstr>
      <vt:lpstr>PowerPoint Presentation</vt:lpstr>
      <vt:lpstr>LCS-FS : Centre de ressources VAM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slide Useful tips to correctly edit this powerpoint template</dc:title>
  <dc:creator>Helen CLARKE</dc:creator>
  <cp:keywords>, docId:01B49A9894A12469ED0CC21C6784D63D</cp:keywords>
  <cp:lastModifiedBy>WFP-RAM-N</cp:lastModifiedBy>
  <cp:revision>2</cp:revision>
  <dcterms:created xsi:type="dcterms:W3CDTF">2018-08-20T09:35:59Z</dcterms:created>
  <dcterms:modified xsi:type="dcterms:W3CDTF">2023-12-29T16:14:35Z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0x01010007EC5AEA005F3944B5281CE0F7F3B6DF</vt:lpwstr>
  </property>
  <property fmtid="{D5CDD505-2E9C-101B-9397-08002B2CF9AE}" pid="3" name="MediaServiceImageTags">
    <vt:lpwstr/>
  </property>
</Properties>
</file>