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  <p:sldMasterId id="2147483693" r:id="rId6"/>
  </p:sldMasterIdLst>
  <p:notesMasterIdLst>
    <p:notesMasterId r:id="rId28"/>
  </p:notesMasterIdLst>
  <p:sldIdLst>
    <p:sldId id="2134809662" r:id="rId7"/>
    <p:sldId id="2134809648" r:id="rId8"/>
    <p:sldId id="2134809608" r:id="rId9"/>
    <p:sldId id="2134809609" r:id="rId10"/>
    <p:sldId id="2134809610" r:id="rId11"/>
    <p:sldId id="2134809611" r:id="rId12"/>
    <p:sldId id="2134809612" r:id="rId13"/>
    <p:sldId id="2134809652" r:id="rId14"/>
    <p:sldId id="2134809661" r:id="rId15"/>
    <p:sldId id="2134809649" r:id="rId16"/>
    <p:sldId id="2134809651" r:id="rId17"/>
    <p:sldId id="2134809528" r:id="rId18"/>
    <p:sldId id="2134809500" r:id="rId19"/>
    <p:sldId id="2134809504" r:id="rId20"/>
    <p:sldId id="2134809603" r:id="rId21"/>
    <p:sldId id="2134809604" r:id="rId22"/>
    <p:sldId id="2134809511" r:id="rId23"/>
    <p:sldId id="2134809605" r:id="rId24"/>
    <p:sldId id="2134809658" r:id="rId25"/>
    <p:sldId id="2134809653" r:id="rId26"/>
    <p:sldId id="21348096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8F411D-A5D0-90A3-9D81-E7F1D904FF46}" name="Friederike GREB" initials="FG" userId="S::friederike.greb@wfp.org::2e7a77ec-9407-49ba-bcbe-8c70ad01cb58" providerId="AD"/>
  <p188:author id="{CFE0E31F-ED82-8C1B-A38F-FB7C6A7D1B12}" name="Eric BRANCKAERT" initials="EB" userId="S::eric.branckaert@wfp.org::9b2363b5-0845-48a0-88a9-e8b95dae16c6" providerId="AD"/>
  <p188:author id="{1CA2353D-58F0-E191-CE3A-7C57573F21D5}" name="Oscar CACCAVALE" initials="OC" userId="S::oscar.caccavale@wfp.org::1885eeb6-ee2b-4cc2-9416-c4cea2103858" providerId="AD"/>
  <p188:author id="{00F05C3D-7524-8AF1-E0E8-ED3383F104F9}" name="Katia OSLANSKY" initials="KO" userId="S::katia.oslansky@wfp.org::55af188a-ccf3-4741-afbe-36606acd298b" providerId="AD"/>
  <p188:author id="{5DCF435E-824C-FF9C-0E63-284A822B27F8}" name="Daniele VAGNOLI" initials="DV" userId="S::daniele.vagnoli@wfp.org::5b932a57-8576-48f8-b659-ee162601e8b2" providerId="AD"/>
  <p188:author id="{031ACD69-C2FF-A9AD-777C-0EBE1FCBFE9E}" name="Stefan MEYER" initials="SM" userId="S::stefan.meyer@wfp.org::54ec82e4-1e72-439b-ac95-0bda24428583" providerId="AD"/>
  <p188:author id="{4B435273-2B55-8C80-B12D-5CE97319A5BE}" name="Alessandra GHERARDELLI" initials="AG" userId="S::alessandra.gherardelli@wfp.org::afe74b6d-70e8-41fc-b968-36023429f87c" providerId="AD"/>
  <p188:author id="{BFA7CF94-4CAD-EB75-0788-0D1EF9BD920C}" name="Valerio GIUFFRIDA" initials="VG" userId="S::valerio.giuffrida@wfp.org::474f3259-fbac-4b20-86b7-977ce49132bb" providerId="AD"/>
  <p188:author id="{3538389D-557B-FE9B-6746-8BB3C63CD2E2}" name="Anna ONG" initials="AO" userId="S::anna.ong@wfp.org::933c90bb-c2d0-43f3-a6d9-cf4b5b6b4eaa" providerId="AD"/>
  <p188:author id="{4F1D1FA3-1E71-1695-3880-A26E33FA252F}" name="Paolo LUCCHINO" initials="PL" userId="S::paolo.lucchino@wfp.org::ec8bdc58-c1c1-461f-95d2-ed5f60b3ef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ONG" initials="AO" lastIdx="12" clrIdx="0">
    <p:extLst>
      <p:ext uri="{19B8F6BF-5375-455C-9EA6-DF929625EA0E}">
        <p15:presenceInfo xmlns:p15="http://schemas.microsoft.com/office/powerpoint/2012/main" userId="S::anna.ong@wfp.org::933c90bb-c2d0-43f3-a6d9-cf4b5b6b4eaa" providerId="AD"/>
      </p:ext>
    </p:extLst>
  </p:cmAuthor>
  <p:cmAuthor id="2" name="Friederike GREB" initials="FG" lastIdx="24" clrIdx="1">
    <p:extLst>
      <p:ext uri="{19B8F6BF-5375-455C-9EA6-DF929625EA0E}">
        <p15:presenceInfo xmlns:p15="http://schemas.microsoft.com/office/powerpoint/2012/main" userId="S::friederike.greb@wfp.org::2e7a77ec-9407-49ba-bcbe-8c70ad01cb58" providerId="AD"/>
      </p:ext>
    </p:extLst>
  </p:cmAuthor>
  <p:cmAuthor id="3" name="Stefan MEYER" initials="SM" lastIdx="25" clrIdx="2">
    <p:extLst>
      <p:ext uri="{19B8F6BF-5375-455C-9EA6-DF929625EA0E}">
        <p15:presenceInfo xmlns:p15="http://schemas.microsoft.com/office/powerpoint/2012/main" userId="S::stefan.meyer@wfp.org::54ec82e4-1e72-439b-ac95-0bda24428583" providerId="AD"/>
      </p:ext>
    </p:extLst>
  </p:cmAuthor>
  <p:cmAuthor id="4" name="Eric BRANCKAERT" initials="EB" lastIdx="1" clrIdx="3">
    <p:extLst>
      <p:ext uri="{19B8F6BF-5375-455C-9EA6-DF929625EA0E}">
        <p15:presenceInfo xmlns:p15="http://schemas.microsoft.com/office/powerpoint/2012/main" userId="S::eric.branckaert@wfp.org::9b2363b5-0845-48a0-88a9-e8b95dae16c6" providerId="AD"/>
      </p:ext>
    </p:extLst>
  </p:cmAuthor>
  <p:cmAuthor id="5" name="Lena HOHFELD" initials="LH" lastIdx="2" clrIdx="4">
    <p:extLst>
      <p:ext uri="{19B8F6BF-5375-455C-9EA6-DF929625EA0E}">
        <p15:presenceInfo xmlns:p15="http://schemas.microsoft.com/office/powerpoint/2012/main" userId="S::lena.hohfeld@wfp.org::42ec1902-f3dc-4b1f-9027-73527d927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644"/>
    <a:srgbClr val="35B5C5"/>
    <a:srgbClr val="1E4161"/>
    <a:srgbClr val="595959"/>
    <a:srgbClr val="BFBFBF"/>
    <a:srgbClr val="D9D9D9"/>
    <a:srgbClr val="3A1D69"/>
    <a:srgbClr val="000000"/>
    <a:srgbClr val="7F7F7F"/>
    <a:srgbClr val="E1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3A5FE-F544-4951-B8F5-3E065D39EC39}" v="1450" dt="2023-10-25T13:37:13.897"/>
    <p1510:client id="{DECE9487-0187-0172-CD7B-BE9AE9A08046}" v="142" dt="2023-10-25T13:53:48.814"/>
    <p1510:client id="{ECEECC1D-368A-4DFC-BB3A-51BA7C5E2FC0}" v="1" dt="2023-10-30T07:46:3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wfp-my.sharepoint.com/personal/stefan_meyer_wfp_org/Documents/5%20-%20Random%20requests/2023/1%20January%202023/RBC%20meeting/20230127%20WB%20GEP-January-2023-Chapter1-Fig1.1-1.1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wfp-my.sharepoint.com/personal/stefan_meyer_wfp_org/Documents/5%20-%20Random%20requests/2023/1%20January%202023/RBC%20meeting/20230127%20WB%20GEP-January-2023-Chapter1-Fig1.1-1.1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EF3F4B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CC-8C17-8A11A81E634F}"/>
              </c:ext>
            </c:extLst>
          </c:dPt>
          <c:dPt>
            <c:idx val="1"/>
            <c:bubble3D val="0"/>
            <c:explosion val="7"/>
            <c:spPr>
              <a:solidFill>
                <a:srgbClr val="EF3F4B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CC-8C17-8A11A81E634F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CC-8C17-8A11A81E634F}"/>
              </c:ext>
            </c:extLst>
          </c:dPt>
          <c:dPt>
            <c:idx val="3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CC-8C17-8A11A81E634F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2.4199999999999999E-2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2-4CCC-8C17-8A11A81E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38288355341267E-2"/>
          <c:y val="6.5503967929638182E-2"/>
          <c:w val="0.95331789086921948"/>
          <c:h val="0.69301174627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rgbClr val="047DBC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1.25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2.5</c:v>
                </c:pt>
                <c:pt idx="13">
                  <c:v>3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4.25</c:v>
                </c:pt>
                <c:pt idx="1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72-43F7-BED3-A3D61E224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9727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1.75</c:v>
                </c:pt>
                <c:pt idx="6">
                  <c:v>2.5</c:v>
                </c:pt>
                <c:pt idx="7">
                  <c:v>2.5</c:v>
                </c:pt>
                <c:pt idx="8">
                  <c:v>3.25</c:v>
                </c:pt>
                <c:pt idx="9">
                  <c:v>3.25</c:v>
                </c:pt>
                <c:pt idx="10">
                  <c:v>4</c:v>
                </c:pt>
                <c:pt idx="11">
                  <c:v>4.5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5.25</c:v>
                </c:pt>
                <c:pt idx="16">
                  <c:v>5.25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72-43F7-BED3-A3D61E224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162863"/>
        <c:axId val="393151215"/>
      </c:lineChart>
      <c:dateAx>
        <c:axId val="3931628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51215"/>
        <c:crosses val="autoZero"/>
        <c:auto val="1"/>
        <c:lblOffset val="100"/>
        <c:baseTimeUnit val="months"/>
      </c:dateAx>
      <c:valAx>
        <c:axId val="39315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6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47D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9727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19925634295713E-2"/>
          <c:y val="0.14497623213764946"/>
          <c:w val="0.88921412948381451"/>
          <c:h val="0.676708078156897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8-4070-8CF2-63DE909EF7CB}"/>
              </c:ext>
            </c:extLst>
          </c:dPt>
          <c:dPt>
            <c:idx val="10"/>
            <c:invertIfNegative val="0"/>
            <c:bubble3D val="0"/>
            <c:spPr>
              <a:solidFill>
                <a:srgbClr val="FA5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8-4070-8CF2-63DE909EF7CB}"/>
              </c:ext>
            </c:extLst>
          </c:dPt>
          <c:dPt>
            <c:idx val="11"/>
            <c:invertIfNegative val="0"/>
            <c:bubble3D val="0"/>
            <c:spPr>
              <a:solidFill>
                <a:srgbClr val="FA5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8-4070-8CF2-63DE909EF7CB}"/>
              </c:ext>
            </c:extLst>
          </c:dPt>
          <c:cat>
            <c:numRef>
              <c:f>'1.1.C'!$P$8:$P$19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'1.1.C'!$Q$8:$Q$19</c:f>
              <c:numCache>
                <c:formatCode>General</c:formatCode>
                <c:ptCount val="12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2.7</c:v>
                </c:pt>
                <c:pt idx="4">
                  <c:v>3.3</c:v>
                </c:pt>
                <c:pt idx="5">
                  <c:v>3.3</c:v>
                </c:pt>
                <c:pt idx="6">
                  <c:v>2.6</c:v>
                </c:pt>
                <c:pt idx="7">
                  <c:v>-3.2</c:v>
                </c:pt>
                <c:pt idx="8">
                  <c:v>6</c:v>
                </c:pt>
                <c:pt idx="9">
                  <c:v>3.1</c:v>
                </c:pt>
                <c:pt idx="10">
                  <c:v>2.1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38-4070-8CF2-63DE909EF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2348032"/>
        <c:axId val="12116944"/>
      </c:barChart>
      <c:catAx>
        <c:axId val="13523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116944"/>
        <c:crosses val="autoZero"/>
        <c:auto val="1"/>
        <c:lblAlgn val="ctr"/>
        <c:lblOffset val="100"/>
        <c:tickLblSkip val="1"/>
        <c:noMultiLvlLbl val="0"/>
      </c:catAx>
      <c:valAx>
        <c:axId val="12116944"/>
        <c:scaling>
          <c:orientation val="minMax"/>
          <c:max val="6"/>
          <c:min val="-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523480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EF3F4B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CC-8C17-8A11A81E634F}"/>
              </c:ext>
            </c:extLst>
          </c:dPt>
          <c:dPt>
            <c:idx val="1"/>
            <c:bubble3D val="0"/>
            <c:explosion val="7"/>
            <c:spPr>
              <a:solidFill>
                <a:srgbClr val="EF3F4B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CC-8C17-8A11A81E634F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CC-8C17-8A11A81E634F}"/>
              </c:ext>
            </c:extLst>
          </c:dPt>
          <c:dPt>
            <c:idx val="3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CC-8C17-8A11A81E634F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2.4199999999999999E-2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2-4CCC-8C17-8A11A81E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57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8-4862-9A91-B964634D6AE6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8-4862-9A91-B964634D6AE6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8-4862-9A91-B964634D6AE6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8-4862-9A91-B964634D6AE6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8-4862-9A91-B964634D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explosion val="7"/>
          <c:dPt>
            <c:idx val="0"/>
            <c:bubble3D val="0"/>
            <c:spPr>
              <a:solidFill>
                <a:srgbClr val="DA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F-4C97-A503-A19D22C0289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5F-4C97-A503-A19D22C0289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F-4C97-A503-A19D22C0289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F-4C97-A503-A19D22C02898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C97-A503-A19D22C0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38288355341267E-2"/>
          <c:y val="6.5503967929638182E-2"/>
          <c:w val="0.95331789086921948"/>
          <c:h val="0.69301174627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rgbClr val="047DBC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1.25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2.5</c:v>
                </c:pt>
                <c:pt idx="13">
                  <c:v>3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4.25</c:v>
                </c:pt>
                <c:pt idx="1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72-43F7-BED3-A3D61E224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9727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1.75</c:v>
                </c:pt>
                <c:pt idx="6">
                  <c:v>2.5</c:v>
                </c:pt>
                <c:pt idx="7">
                  <c:v>2.5</c:v>
                </c:pt>
                <c:pt idx="8">
                  <c:v>3.25</c:v>
                </c:pt>
                <c:pt idx="9">
                  <c:v>3.25</c:v>
                </c:pt>
                <c:pt idx="10">
                  <c:v>4</c:v>
                </c:pt>
                <c:pt idx="11">
                  <c:v>4.5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5.25</c:v>
                </c:pt>
                <c:pt idx="16">
                  <c:v>5.25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72-43F7-BED3-A3D61E224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162863"/>
        <c:axId val="393151215"/>
      </c:lineChart>
      <c:dateAx>
        <c:axId val="3931628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51215"/>
        <c:crosses val="autoZero"/>
        <c:auto val="1"/>
        <c:lblOffset val="100"/>
        <c:baseTimeUnit val="months"/>
      </c:dateAx>
      <c:valAx>
        <c:axId val="39315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6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47D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9727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724947021757333"/>
          <c:y val="0.89599002382996074"/>
          <c:w val="0.54550076719044571"/>
          <c:h val="9.924548461256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19925634295713E-2"/>
          <c:y val="0.14497623213764946"/>
          <c:w val="0.88921412948381451"/>
          <c:h val="0.676708078156897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8-4070-8CF2-63DE909EF7CB}"/>
              </c:ext>
            </c:extLst>
          </c:dPt>
          <c:dPt>
            <c:idx val="10"/>
            <c:invertIfNegative val="0"/>
            <c:bubble3D val="0"/>
            <c:spPr>
              <a:solidFill>
                <a:srgbClr val="FA5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8-4070-8CF2-63DE909EF7CB}"/>
              </c:ext>
            </c:extLst>
          </c:dPt>
          <c:dPt>
            <c:idx val="11"/>
            <c:invertIfNegative val="0"/>
            <c:bubble3D val="0"/>
            <c:spPr>
              <a:solidFill>
                <a:srgbClr val="FA5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8-4070-8CF2-63DE909EF7CB}"/>
              </c:ext>
            </c:extLst>
          </c:dPt>
          <c:cat>
            <c:numRef>
              <c:f>'1.1.C'!$P$8:$P$19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'1.1.C'!$Q$8:$Q$19</c:f>
              <c:numCache>
                <c:formatCode>General</c:formatCode>
                <c:ptCount val="12"/>
                <c:pt idx="0">
                  <c:v>2.8</c:v>
                </c:pt>
                <c:pt idx="1">
                  <c:v>3</c:v>
                </c:pt>
                <c:pt idx="2">
                  <c:v>3</c:v>
                </c:pt>
                <c:pt idx="3">
                  <c:v>2.7</c:v>
                </c:pt>
                <c:pt idx="4">
                  <c:v>3.3</c:v>
                </c:pt>
                <c:pt idx="5">
                  <c:v>3.3</c:v>
                </c:pt>
                <c:pt idx="6">
                  <c:v>2.6</c:v>
                </c:pt>
                <c:pt idx="7">
                  <c:v>-3.2</c:v>
                </c:pt>
                <c:pt idx="8">
                  <c:v>6</c:v>
                </c:pt>
                <c:pt idx="9">
                  <c:v>3.1</c:v>
                </c:pt>
                <c:pt idx="10">
                  <c:v>2.1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38-4070-8CF2-63DE909EF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52348032"/>
        <c:axId val="12116944"/>
      </c:barChart>
      <c:catAx>
        <c:axId val="13523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116944"/>
        <c:crosses val="autoZero"/>
        <c:auto val="1"/>
        <c:lblAlgn val="ctr"/>
        <c:lblOffset val="100"/>
        <c:tickLblSkip val="1"/>
        <c:noMultiLvlLbl val="0"/>
      </c:catAx>
      <c:valAx>
        <c:axId val="12116944"/>
        <c:scaling>
          <c:orientation val="minMax"/>
          <c:max val="6"/>
          <c:min val="-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523480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EF3F4B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CC-8C17-8A11A81E634F}"/>
              </c:ext>
            </c:extLst>
          </c:dPt>
          <c:dPt>
            <c:idx val="1"/>
            <c:bubble3D val="0"/>
            <c:explosion val="7"/>
            <c:spPr>
              <a:solidFill>
                <a:srgbClr val="EF3F4B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CC-8C17-8A11A81E634F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CC-8C17-8A11A81E634F}"/>
              </c:ext>
            </c:extLst>
          </c:dPt>
          <c:dPt>
            <c:idx val="3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CC-8C17-8A11A81E634F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2.4199999999999999E-2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2-4CCC-8C17-8A11A81E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57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8-4862-9A91-B964634D6AE6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8-4862-9A91-B964634D6AE6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8-4862-9A91-B964634D6AE6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8-4862-9A91-B964634D6AE6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8-4862-9A91-B964634D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explosion val="7"/>
          <c:dPt>
            <c:idx val="0"/>
            <c:bubble3D val="0"/>
            <c:spPr>
              <a:solidFill>
                <a:srgbClr val="DA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F-4C97-A503-A19D22C0289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5F-4C97-A503-A19D22C0289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F-4C97-A503-A19D22C0289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F-4C97-A503-A19D22C02898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C97-A503-A19D22C0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57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8-4862-9A91-B964634D6AE6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8-4862-9A91-B964634D6AE6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8-4862-9A91-B964634D6AE6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8-4862-9A91-B964634D6AE6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8-4862-9A91-B964634D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38288355341267E-2"/>
          <c:y val="6.5503967929638182E-2"/>
          <c:w val="0.95331789086921948"/>
          <c:h val="0.69301174627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rgbClr val="047DBC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1.25</c:v>
                </c:pt>
                <c:pt idx="9">
                  <c:v>2</c:v>
                </c:pt>
                <c:pt idx="10">
                  <c:v>2</c:v>
                </c:pt>
                <c:pt idx="11">
                  <c:v>2.5</c:v>
                </c:pt>
                <c:pt idx="12">
                  <c:v>2.5</c:v>
                </c:pt>
                <c:pt idx="13">
                  <c:v>3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4.25</c:v>
                </c:pt>
                <c:pt idx="1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72-43F7-BED3-A3D61E224B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9727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mmm\-yy</c:formatCode>
                <c:ptCount val="2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1.75</c:v>
                </c:pt>
                <c:pt idx="6">
                  <c:v>2.5</c:v>
                </c:pt>
                <c:pt idx="7">
                  <c:v>2.5</c:v>
                </c:pt>
                <c:pt idx="8">
                  <c:v>3.25</c:v>
                </c:pt>
                <c:pt idx="9">
                  <c:v>3.25</c:v>
                </c:pt>
                <c:pt idx="10">
                  <c:v>4</c:v>
                </c:pt>
                <c:pt idx="11">
                  <c:v>4.5</c:v>
                </c:pt>
                <c:pt idx="12">
                  <c:v>4.5</c:v>
                </c:pt>
                <c:pt idx="13">
                  <c:v>4.75</c:v>
                </c:pt>
                <c:pt idx="14">
                  <c:v>5</c:v>
                </c:pt>
                <c:pt idx="15">
                  <c:v>5.25</c:v>
                </c:pt>
                <c:pt idx="16">
                  <c:v>5.25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72-43F7-BED3-A3D61E224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162863"/>
        <c:axId val="393151215"/>
      </c:lineChart>
      <c:dateAx>
        <c:axId val="3931628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51215"/>
        <c:crosses val="autoZero"/>
        <c:auto val="1"/>
        <c:lblOffset val="100"/>
        <c:baseTimeUnit val="months"/>
      </c:dateAx>
      <c:valAx>
        <c:axId val="39315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39316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47D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9727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724947021757333"/>
          <c:y val="0.89599002382996074"/>
          <c:w val="0.54550076719044571"/>
          <c:h val="9.924548461256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04E5A"/>
            </a:solidFill>
          </c:spPr>
          <c:explosion val="12"/>
          <c:dPt>
            <c:idx val="0"/>
            <c:bubble3D val="0"/>
            <c:spPr>
              <a:solidFill>
                <a:srgbClr val="3A1D69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99-4C3F-8386-8D7E2792562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9-4C3F-8386-8D7E279256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99-4C3F-8386-8D7E27925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34</c:v>
                </c:pt>
                <c:pt idx="4">
                  <c:v>54</c:v>
                </c:pt>
                <c:pt idx="5">
                  <c:v>54</c:v>
                </c:pt>
                <c:pt idx="6">
                  <c:v>66</c:v>
                </c:pt>
                <c:pt idx="7">
                  <c:v>60</c:v>
                </c:pt>
                <c:pt idx="8">
                  <c:v>57</c:v>
                </c:pt>
                <c:pt idx="9">
                  <c:v>55</c:v>
                </c:pt>
                <c:pt idx="10">
                  <c:v>63</c:v>
                </c:pt>
                <c:pt idx="11">
                  <c:v>50</c:v>
                </c:pt>
                <c:pt idx="12">
                  <c:v>52</c:v>
                </c:pt>
                <c:pt idx="13">
                  <c:v>55</c:v>
                </c:pt>
                <c:pt idx="14">
                  <c:v>58</c:v>
                </c:pt>
                <c:pt idx="15">
                  <c:v>51</c:v>
                </c:pt>
                <c:pt idx="16">
                  <c:v>63</c:v>
                </c:pt>
                <c:pt idx="17">
                  <c:v>94</c:v>
                </c:pt>
                <c:pt idx="18">
                  <c:v>97</c:v>
                </c:pt>
                <c:pt idx="19">
                  <c:v>87</c:v>
                </c:pt>
                <c:pt idx="20">
                  <c:v>107</c:v>
                </c:pt>
                <c:pt idx="21">
                  <c:v>118</c:v>
                </c:pt>
                <c:pt idx="22">
                  <c:v>122</c:v>
                </c:pt>
                <c:pt idx="23">
                  <c:v>158</c:v>
                </c:pt>
                <c:pt idx="24">
                  <c:v>119</c:v>
                </c:pt>
                <c:pt idx="25">
                  <c:v>135</c:v>
                </c:pt>
                <c:pt idx="26">
                  <c:v>122</c:v>
                </c:pt>
                <c:pt idx="27">
                  <c:v>164</c:v>
                </c:pt>
                <c:pt idx="28">
                  <c:v>173</c:v>
                </c:pt>
                <c:pt idx="29">
                  <c:v>147</c:v>
                </c:pt>
                <c:pt idx="30">
                  <c:v>237</c:v>
                </c:pt>
                <c:pt idx="31">
                  <c:v>178</c:v>
                </c:pt>
                <c:pt idx="32">
                  <c:v>168</c:v>
                </c:pt>
                <c:pt idx="33">
                  <c:v>230</c:v>
                </c:pt>
                <c:pt idx="34">
                  <c:v>213</c:v>
                </c:pt>
                <c:pt idx="35">
                  <c:v>215</c:v>
                </c:pt>
                <c:pt idx="36">
                  <c:v>208</c:v>
                </c:pt>
                <c:pt idx="37">
                  <c:v>232</c:v>
                </c:pt>
                <c:pt idx="38">
                  <c:v>254</c:v>
                </c:pt>
                <c:pt idx="39">
                  <c:v>301</c:v>
                </c:pt>
                <c:pt idx="40">
                  <c:v>372</c:v>
                </c:pt>
                <c:pt idx="41">
                  <c:v>344</c:v>
                </c:pt>
                <c:pt idx="42">
                  <c:v>375</c:v>
                </c:pt>
                <c:pt idx="43">
                  <c:v>318</c:v>
                </c:pt>
                <c:pt idx="44">
                  <c:v>302</c:v>
                </c:pt>
                <c:pt idx="45">
                  <c:v>407</c:v>
                </c:pt>
                <c:pt idx="46">
                  <c:v>354</c:v>
                </c:pt>
                <c:pt idx="47">
                  <c:v>385</c:v>
                </c:pt>
                <c:pt idx="48">
                  <c:v>326</c:v>
                </c:pt>
                <c:pt idx="49">
                  <c:v>314</c:v>
                </c:pt>
                <c:pt idx="50">
                  <c:v>366</c:v>
                </c:pt>
                <c:pt idx="51">
                  <c:v>296</c:v>
                </c:pt>
                <c:pt idx="52">
                  <c:v>316</c:v>
                </c:pt>
                <c:pt idx="53">
                  <c:v>296</c:v>
                </c:pt>
                <c:pt idx="54">
                  <c:v>292</c:v>
                </c:pt>
                <c:pt idx="55">
                  <c:v>354</c:v>
                </c:pt>
                <c:pt idx="56">
                  <c:v>294</c:v>
                </c:pt>
                <c:pt idx="57">
                  <c:v>319</c:v>
                </c:pt>
                <c:pt idx="58">
                  <c:v>290</c:v>
                </c:pt>
                <c:pt idx="59">
                  <c:v>361</c:v>
                </c:pt>
                <c:pt idx="60">
                  <c:v>375</c:v>
                </c:pt>
                <c:pt idx="61">
                  <c:v>393</c:v>
                </c:pt>
                <c:pt idx="62">
                  <c:v>352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8B-4BAB-A95A-924FC857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777024"/>
        <c:axId val="1668779936"/>
      </c:lineChart>
      <c:catAx>
        <c:axId val="1668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9936"/>
        <c:crosses val="autoZero"/>
        <c:auto val="1"/>
        <c:lblAlgn val="ctr"/>
        <c:lblOffset val="100"/>
        <c:noMultiLvlLbl val="0"/>
      </c:catAx>
      <c:valAx>
        <c:axId val="16687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34</c:v>
                </c:pt>
                <c:pt idx="4">
                  <c:v>54</c:v>
                </c:pt>
                <c:pt idx="5">
                  <c:v>54</c:v>
                </c:pt>
                <c:pt idx="6">
                  <c:v>66</c:v>
                </c:pt>
                <c:pt idx="7">
                  <c:v>60</c:v>
                </c:pt>
                <c:pt idx="8">
                  <c:v>57</c:v>
                </c:pt>
                <c:pt idx="9">
                  <c:v>55</c:v>
                </c:pt>
                <c:pt idx="10">
                  <c:v>63</c:v>
                </c:pt>
                <c:pt idx="11">
                  <c:v>50</c:v>
                </c:pt>
                <c:pt idx="12">
                  <c:v>52</c:v>
                </c:pt>
                <c:pt idx="13">
                  <c:v>55</c:v>
                </c:pt>
                <c:pt idx="14">
                  <c:v>58</c:v>
                </c:pt>
                <c:pt idx="15">
                  <c:v>51</c:v>
                </c:pt>
                <c:pt idx="16">
                  <c:v>63</c:v>
                </c:pt>
                <c:pt idx="17">
                  <c:v>94</c:v>
                </c:pt>
                <c:pt idx="18">
                  <c:v>97</c:v>
                </c:pt>
                <c:pt idx="19">
                  <c:v>87</c:v>
                </c:pt>
                <c:pt idx="20">
                  <c:v>107</c:v>
                </c:pt>
                <c:pt idx="21">
                  <c:v>118</c:v>
                </c:pt>
                <c:pt idx="22">
                  <c:v>122</c:v>
                </c:pt>
                <c:pt idx="23">
                  <c:v>158</c:v>
                </c:pt>
                <c:pt idx="24">
                  <c:v>119</c:v>
                </c:pt>
                <c:pt idx="25">
                  <c:v>135</c:v>
                </c:pt>
                <c:pt idx="26">
                  <c:v>122</c:v>
                </c:pt>
                <c:pt idx="27">
                  <c:v>164</c:v>
                </c:pt>
                <c:pt idx="28">
                  <c:v>173</c:v>
                </c:pt>
                <c:pt idx="29">
                  <c:v>147</c:v>
                </c:pt>
                <c:pt idx="30">
                  <c:v>237</c:v>
                </c:pt>
                <c:pt idx="31">
                  <c:v>178</c:v>
                </c:pt>
                <c:pt idx="32">
                  <c:v>168</c:v>
                </c:pt>
                <c:pt idx="33">
                  <c:v>230</c:v>
                </c:pt>
                <c:pt idx="34">
                  <c:v>213</c:v>
                </c:pt>
                <c:pt idx="35">
                  <c:v>215</c:v>
                </c:pt>
                <c:pt idx="36">
                  <c:v>208</c:v>
                </c:pt>
                <c:pt idx="37">
                  <c:v>232</c:v>
                </c:pt>
                <c:pt idx="38">
                  <c:v>254</c:v>
                </c:pt>
                <c:pt idx="39">
                  <c:v>301</c:v>
                </c:pt>
                <c:pt idx="40">
                  <c:v>372</c:v>
                </c:pt>
                <c:pt idx="41">
                  <c:v>344</c:v>
                </c:pt>
                <c:pt idx="42">
                  <c:v>375</c:v>
                </c:pt>
                <c:pt idx="43">
                  <c:v>318</c:v>
                </c:pt>
                <c:pt idx="44">
                  <c:v>302</c:v>
                </c:pt>
                <c:pt idx="45">
                  <c:v>407</c:v>
                </c:pt>
                <c:pt idx="46">
                  <c:v>354</c:v>
                </c:pt>
                <c:pt idx="47">
                  <c:v>385</c:v>
                </c:pt>
                <c:pt idx="48">
                  <c:v>326</c:v>
                </c:pt>
                <c:pt idx="49">
                  <c:v>314</c:v>
                </c:pt>
                <c:pt idx="50">
                  <c:v>366</c:v>
                </c:pt>
                <c:pt idx="51">
                  <c:v>296</c:v>
                </c:pt>
                <c:pt idx="52">
                  <c:v>316</c:v>
                </c:pt>
                <c:pt idx="53">
                  <c:v>296</c:v>
                </c:pt>
                <c:pt idx="54">
                  <c:v>292</c:v>
                </c:pt>
                <c:pt idx="55">
                  <c:v>354</c:v>
                </c:pt>
                <c:pt idx="56">
                  <c:v>294</c:v>
                </c:pt>
                <c:pt idx="57">
                  <c:v>319</c:v>
                </c:pt>
                <c:pt idx="58">
                  <c:v>290</c:v>
                </c:pt>
                <c:pt idx="59">
                  <c:v>361</c:v>
                </c:pt>
                <c:pt idx="60">
                  <c:v>375</c:v>
                </c:pt>
                <c:pt idx="61">
                  <c:v>393</c:v>
                </c:pt>
                <c:pt idx="62">
                  <c:v>352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8B-4BAB-A95A-924FC857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777024"/>
        <c:axId val="1668779936"/>
      </c:lineChart>
      <c:catAx>
        <c:axId val="1668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9936"/>
        <c:crosses val="autoZero"/>
        <c:auto val="1"/>
        <c:lblAlgn val="ctr"/>
        <c:lblOffset val="100"/>
        <c:noMultiLvlLbl val="0"/>
      </c:catAx>
      <c:valAx>
        <c:axId val="16687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34</c:v>
                </c:pt>
                <c:pt idx="4">
                  <c:v>54</c:v>
                </c:pt>
                <c:pt idx="5">
                  <c:v>54</c:v>
                </c:pt>
                <c:pt idx="6">
                  <c:v>66</c:v>
                </c:pt>
                <c:pt idx="7">
                  <c:v>60</c:v>
                </c:pt>
                <c:pt idx="8">
                  <c:v>57</c:v>
                </c:pt>
                <c:pt idx="9">
                  <c:v>55</c:v>
                </c:pt>
                <c:pt idx="10">
                  <c:v>63</c:v>
                </c:pt>
                <c:pt idx="11">
                  <c:v>50</c:v>
                </c:pt>
                <c:pt idx="12">
                  <c:v>52</c:v>
                </c:pt>
                <c:pt idx="13">
                  <c:v>55</c:v>
                </c:pt>
                <c:pt idx="14">
                  <c:v>58</c:v>
                </c:pt>
                <c:pt idx="15">
                  <c:v>51</c:v>
                </c:pt>
                <c:pt idx="16">
                  <c:v>63</c:v>
                </c:pt>
                <c:pt idx="17">
                  <c:v>94</c:v>
                </c:pt>
                <c:pt idx="18">
                  <c:v>97</c:v>
                </c:pt>
                <c:pt idx="19">
                  <c:v>87</c:v>
                </c:pt>
                <c:pt idx="20">
                  <c:v>107</c:v>
                </c:pt>
                <c:pt idx="21">
                  <c:v>118</c:v>
                </c:pt>
                <c:pt idx="22">
                  <c:v>122</c:v>
                </c:pt>
                <c:pt idx="23">
                  <c:v>158</c:v>
                </c:pt>
                <c:pt idx="24">
                  <c:v>119</c:v>
                </c:pt>
                <c:pt idx="25">
                  <c:v>135</c:v>
                </c:pt>
                <c:pt idx="26">
                  <c:v>122</c:v>
                </c:pt>
                <c:pt idx="27">
                  <c:v>164</c:v>
                </c:pt>
                <c:pt idx="28">
                  <c:v>173</c:v>
                </c:pt>
                <c:pt idx="29">
                  <c:v>147</c:v>
                </c:pt>
                <c:pt idx="30">
                  <c:v>237</c:v>
                </c:pt>
                <c:pt idx="31">
                  <c:v>178</c:v>
                </c:pt>
                <c:pt idx="32">
                  <c:v>168</c:v>
                </c:pt>
                <c:pt idx="33">
                  <c:v>230</c:v>
                </c:pt>
                <c:pt idx="34">
                  <c:v>213</c:v>
                </c:pt>
                <c:pt idx="35">
                  <c:v>215</c:v>
                </c:pt>
                <c:pt idx="36">
                  <c:v>208</c:v>
                </c:pt>
                <c:pt idx="37">
                  <c:v>232</c:v>
                </c:pt>
                <c:pt idx="38">
                  <c:v>254</c:v>
                </c:pt>
                <c:pt idx="39">
                  <c:v>301</c:v>
                </c:pt>
                <c:pt idx="40">
                  <c:v>372</c:v>
                </c:pt>
                <c:pt idx="41">
                  <c:v>344</c:v>
                </c:pt>
                <c:pt idx="42">
                  <c:v>375</c:v>
                </c:pt>
                <c:pt idx="43">
                  <c:v>318</c:v>
                </c:pt>
                <c:pt idx="44">
                  <c:v>302</c:v>
                </c:pt>
                <c:pt idx="45">
                  <c:v>407</c:v>
                </c:pt>
                <c:pt idx="46">
                  <c:v>354</c:v>
                </c:pt>
                <c:pt idx="47">
                  <c:v>385</c:v>
                </c:pt>
                <c:pt idx="48">
                  <c:v>326</c:v>
                </c:pt>
                <c:pt idx="49">
                  <c:v>314</c:v>
                </c:pt>
                <c:pt idx="50">
                  <c:v>366</c:v>
                </c:pt>
                <c:pt idx="51">
                  <c:v>296</c:v>
                </c:pt>
                <c:pt idx="52">
                  <c:v>316</c:v>
                </c:pt>
                <c:pt idx="53">
                  <c:v>296</c:v>
                </c:pt>
                <c:pt idx="54">
                  <c:v>292</c:v>
                </c:pt>
                <c:pt idx="55">
                  <c:v>354</c:v>
                </c:pt>
                <c:pt idx="56">
                  <c:v>294</c:v>
                </c:pt>
                <c:pt idx="57">
                  <c:v>319</c:v>
                </c:pt>
                <c:pt idx="58">
                  <c:v>290</c:v>
                </c:pt>
                <c:pt idx="59">
                  <c:v>361</c:v>
                </c:pt>
                <c:pt idx="60">
                  <c:v>375</c:v>
                </c:pt>
                <c:pt idx="61">
                  <c:v>393</c:v>
                </c:pt>
                <c:pt idx="62">
                  <c:v>352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8B-4BAB-A95A-924FC857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777024"/>
        <c:axId val="1668779936"/>
      </c:lineChart>
      <c:catAx>
        <c:axId val="1668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9936"/>
        <c:crosses val="autoZero"/>
        <c:auto val="1"/>
        <c:lblAlgn val="ctr"/>
        <c:lblOffset val="100"/>
        <c:noMultiLvlLbl val="0"/>
      </c:catAx>
      <c:valAx>
        <c:axId val="16687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Forcibly displaced population</c:v>
                </c:pt>
              </c:strCache>
            </c:strRef>
          </c:tx>
          <c:spPr>
            <a:ln w="38100" cap="rnd">
              <a:solidFill>
                <a:srgbClr val="F47847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42.745550999999999</c:v>
                </c:pt>
                <c:pt idx="1">
                  <c:v>51.232045999999997</c:v>
                </c:pt>
                <c:pt idx="2">
                  <c:v>59.206054999999999</c:v>
                </c:pt>
                <c:pt idx="3">
                  <c:v>65.026893000000001</c:v>
                </c:pt>
                <c:pt idx="4">
                  <c:v>65.475099999999998</c:v>
                </c:pt>
                <c:pt idx="5">
                  <c:v>68.407061999999996</c:v>
                </c:pt>
                <c:pt idx="6">
                  <c:v>73.312608999999995</c:v>
                </c:pt>
                <c:pt idx="7">
                  <c:v>79.442145999999994</c:v>
                </c:pt>
                <c:pt idx="8">
                  <c:v>82.440344999999994</c:v>
                </c:pt>
                <c:pt idx="9">
                  <c:v>89.308454999999995</c:v>
                </c:pt>
                <c:pt idx="10">
                  <c:v>108.4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8B-4BAB-A95A-924FC857CA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rgbClr val="F6997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26.4</c:v>
                </c:pt>
                <c:pt idx="1">
                  <c:v>33.299999999999997</c:v>
                </c:pt>
                <c:pt idx="2">
                  <c:v>37.9</c:v>
                </c:pt>
                <c:pt idx="3">
                  <c:v>40.5</c:v>
                </c:pt>
                <c:pt idx="4">
                  <c:v>40.200000000000003</c:v>
                </c:pt>
                <c:pt idx="5">
                  <c:v>40.200000000000003</c:v>
                </c:pt>
                <c:pt idx="6">
                  <c:v>41.6</c:v>
                </c:pt>
                <c:pt idx="7">
                  <c:v>45.9</c:v>
                </c:pt>
                <c:pt idx="8">
                  <c:v>48</c:v>
                </c:pt>
                <c:pt idx="9">
                  <c:v>53.2</c:v>
                </c:pt>
                <c:pt idx="10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A-4E08-9CA3-1D33DF5F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777024"/>
        <c:axId val="1668779936"/>
      </c:lineChart>
      <c:catAx>
        <c:axId val="1668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9936"/>
        <c:crosses val="autoZero"/>
        <c:auto val="1"/>
        <c:lblAlgn val="ctr"/>
        <c:lblOffset val="100"/>
        <c:noMultiLvlLbl val="0"/>
      </c:catAx>
      <c:valAx>
        <c:axId val="1668779936"/>
        <c:scaling>
          <c:orientation val="minMax"/>
          <c:max val="110"/>
          <c:min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7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Forcibly displaced population</c:v>
                </c:pt>
              </c:strCache>
            </c:strRef>
          </c:tx>
          <c:spPr>
            <a:ln w="38100" cap="rnd">
              <a:solidFill>
                <a:srgbClr val="F47847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42.745550999999999</c:v>
                </c:pt>
                <c:pt idx="1">
                  <c:v>51.232045999999997</c:v>
                </c:pt>
                <c:pt idx="2">
                  <c:v>59.206054999999999</c:v>
                </c:pt>
                <c:pt idx="3">
                  <c:v>65.026893000000001</c:v>
                </c:pt>
                <c:pt idx="4">
                  <c:v>65.475099999999998</c:v>
                </c:pt>
                <c:pt idx="5">
                  <c:v>68.407061999999996</c:v>
                </c:pt>
                <c:pt idx="6">
                  <c:v>73.312608999999995</c:v>
                </c:pt>
                <c:pt idx="7">
                  <c:v>79.442145999999994</c:v>
                </c:pt>
                <c:pt idx="8">
                  <c:v>82.440344999999994</c:v>
                </c:pt>
                <c:pt idx="9">
                  <c:v>89.308454999999995</c:v>
                </c:pt>
                <c:pt idx="10">
                  <c:v>108.4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57B-4924-B5EF-84C1C8E1A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777024"/>
        <c:axId val="1668779936"/>
      </c:lineChart>
      <c:catAx>
        <c:axId val="16687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9936"/>
        <c:crosses val="autoZero"/>
        <c:auto val="1"/>
        <c:lblAlgn val="ctr"/>
        <c:lblOffset val="100"/>
        <c:noMultiLvlLbl val="0"/>
      </c:catAx>
      <c:valAx>
        <c:axId val="1668779936"/>
        <c:scaling>
          <c:orientation val="minMax"/>
          <c:max val="110"/>
          <c:min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6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6687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Refugees under UNHCR's mandate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47847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E3-45BE-B59A-7B55F502266A}"/>
              </c:ext>
            </c:extLst>
          </c:dPt>
          <c:dPt>
            <c:idx val="1"/>
            <c:bubble3D val="0"/>
            <c:explosion val="36"/>
            <c:spPr>
              <a:solidFill>
                <a:schemeClr val="bg1"/>
              </a:solidFill>
              <a:ln w="19050">
                <a:noFill/>
              </a:ln>
              <a:effectLst>
                <a:innerShdw blurRad="63500" dist="50800" dir="15600000">
                  <a:schemeClr val="bg1">
                    <a:lumMod val="6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8E3-45BE-B59A-7B55F502266A}"/>
              </c:ext>
            </c:extLst>
          </c:dPt>
          <c:cat>
            <c:strRef>
              <c:f>Sheet1!$A$2:$A$3</c:f>
              <c:strCache>
                <c:ptCount val="2"/>
                <c:pt idx="0">
                  <c:v>Refugees under UNHCR's mandate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32500000</c:v>
                </c:pt>
                <c:pt idx="1">
                  <c:v>103000000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3-45BE-B59A-7B55F5022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Asylum-seekers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47847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D2-4AF9-B0A0-573B3DED6FBA}"/>
              </c:ext>
            </c:extLst>
          </c:dPt>
          <c:dPt>
            <c:idx val="1"/>
            <c:bubble3D val="0"/>
            <c:explosion val="36"/>
            <c:spPr>
              <a:solidFill>
                <a:schemeClr val="bg1"/>
              </a:solidFill>
              <a:ln w="19050">
                <a:noFill/>
              </a:ln>
              <a:effectLst>
                <a:innerShdw blurRad="63500" dist="50800" dir="16200000">
                  <a:schemeClr val="bg1">
                    <a:lumMod val="6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4D2-4AF9-B0A0-573B3DED6FBA}"/>
              </c:ext>
            </c:extLst>
          </c:dPt>
          <c:cat>
            <c:strRef>
              <c:f>Sheet1!$A$2:$A$3</c:f>
              <c:strCache>
                <c:ptCount val="2"/>
                <c:pt idx="0">
                  <c:v>Asylum-seekers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4910889</c:v>
                </c:pt>
                <c:pt idx="1">
                  <c:v>103000000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D2-4AF9-B0A0-573B3DED6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4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Palestine refugees under UNRWA's mandate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47847"/>
              </a:solidFill>
              <a:ln w="19050">
                <a:solidFill>
                  <a:srgbClr val="F47847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4E-4478-A061-40F76B86D8F6}"/>
              </c:ext>
            </c:extLst>
          </c:dPt>
          <c:dPt>
            <c:idx val="1"/>
            <c:bubble3D val="0"/>
            <c:explosion val="36"/>
            <c:spPr>
              <a:solidFill>
                <a:schemeClr val="bg1"/>
              </a:solidFill>
              <a:ln w="19050">
                <a:noFill/>
              </a:ln>
              <a:effectLst>
                <a:innerShdw blurRad="63500" dist="50800" dir="16200000">
                  <a:schemeClr val="bg1">
                    <a:lumMod val="6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E4E-4478-A061-40F76B86D8F6}"/>
              </c:ext>
            </c:extLst>
          </c:dPt>
          <c:cat>
            <c:strRef>
              <c:f>Sheet1!$A$2:$A$3</c:f>
              <c:strCache>
                <c:ptCount val="2"/>
                <c:pt idx="0">
                  <c:v>Palestine refugees under UNRWA's mandate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53200000</c:v>
                </c:pt>
                <c:pt idx="1">
                  <c:v>103000000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4E-4478-A061-40F76B86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explosion val="7"/>
          <c:dPt>
            <c:idx val="0"/>
            <c:bubble3D val="0"/>
            <c:spPr>
              <a:solidFill>
                <a:srgbClr val="DA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F-4C97-A503-A19D22C0289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5F-4C97-A503-A19D22C0289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F-4C97-A503-A19D22C0289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F-4C97-A503-A19D22C02898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C97-A503-A19D22C0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Palestine refugees under UNRWA's mandate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47847"/>
              </a:solidFill>
              <a:ln w="190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90-41A9-B8A7-745EBF551C83}"/>
              </c:ext>
            </c:extLst>
          </c:dPt>
          <c:dPt>
            <c:idx val="1"/>
            <c:bubble3D val="0"/>
            <c:explosion val="36"/>
            <c:spPr>
              <a:solidFill>
                <a:schemeClr val="bg1"/>
              </a:solidFill>
              <a:ln w="19050">
                <a:noFill/>
              </a:ln>
              <a:effectLst>
                <a:innerShdw blurRad="63500" dist="50800" dir="16200000">
                  <a:schemeClr val="bg1">
                    <a:lumMod val="6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090-41A9-B8A7-745EBF551C83}"/>
              </c:ext>
            </c:extLst>
          </c:dPt>
          <c:cat>
            <c:strRef>
              <c:f>Sheet1!$A$2:$A$3</c:f>
              <c:strCache>
                <c:ptCount val="2"/>
                <c:pt idx="0">
                  <c:v>Palestine refugees under UNRWA's mandate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5342069</c:v>
                </c:pt>
                <c:pt idx="1">
                  <c:v>103000000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0-41A9-B8A7-745EBF551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4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F7-4412-A47E-3FDFBB067079}"/>
              </c:ext>
            </c:extLst>
          </c:dPt>
          <c:dPt>
            <c:idx val="1"/>
            <c:invertIfNegative val="0"/>
            <c:bubble3D val="0"/>
            <c:spPr>
              <a:solidFill>
                <a:srgbClr val="1E4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F7-4412-A47E-3FDFBB067079}"/>
              </c:ext>
            </c:extLst>
          </c:dPt>
          <c:dPt>
            <c:idx val="2"/>
            <c:invertIfNegative val="0"/>
            <c:bubble3D val="0"/>
            <c:spPr>
              <a:solidFill>
                <a:srgbClr val="1E4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F7-4412-A47E-3FDFBB067079}"/>
              </c:ext>
            </c:extLst>
          </c:dPt>
          <c:dPt>
            <c:idx val="3"/>
            <c:invertIfNegative val="0"/>
            <c:bubble3D val="0"/>
            <c:spPr>
              <a:solidFill>
                <a:srgbClr val="FF71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F7-4412-A47E-3FDFBB067079}"/>
              </c:ext>
            </c:extLst>
          </c:dPt>
          <c:dPt>
            <c:idx val="4"/>
            <c:invertIfNegative val="0"/>
            <c:bubble3D val="0"/>
            <c:spPr>
              <a:solidFill>
                <a:srgbClr val="FF71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F7-4412-A47E-3FDFBB067079}"/>
              </c:ext>
            </c:extLst>
          </c:dPt>
          <c:dPt>
            <c:idx val="5"/>
            <c:invertIfNegative val="0"/>
            <c:bubble3D val="0"/>
            <c:spPr>
              <a:solidFill>
                <a:srgbClr val="F04E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1F7-4412-A47E-3FDFBB067079}"/>
              </c:ext>
            </c:extLst>
          </c:dPt>
          <c:dPt>
            <c:idx val="6"/>
            <c:invertIfNegative val="0"/>
            <c:bubble3D val="0"/>
            <c:spPr>
              <a:solidFill>
                <a:srgbClr val="F04E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1F7-4412-A47E-3FDFBB067079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124</c:v>
                </c:pt>
                <c:pt idx="1">
                  <c:v>113</c:v>
                </c:pt>
                <c:pt idx="2">
                  <c:v>135</c:v>
                </c:pt>
                <c:pt idx="3">
                  <c:v>272</c:v>
                </c:pt>
                <c:pt idx="4">
                  <c:v>283</c:v>
                </c:pt>
                <c:pt idx="5">
                  <c:v>349</c:v>
                </c:pt>
                <c:pt idx="6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36-4367-9488-CFD67C1D5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5"/>
        <c:axId val="1459345856"/>
        <c:axId val="1459327968"/>
      </c:barChart>
      <c:catAx>
        <c:axId val="145934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9327968"/>
        <c:crosses val="autoZero"/>
        <c:auto val="1"/>
        <c:lblAlgn val="ctr"/>
        <c:lblOffset val="100"/>
        <c:noMultiLvlLbl val="0"/>
      </c:catAx>
      <c:valAx>
        <c:axId val="145932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9345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27473022518933E-2"/>
          <c:y val="2.578118874205914E-2"/>
          <c:w val="0.97655145604212079"/>
          <c:h val="0.88641265462520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Funds Approved reached</c:v>
                </c:pt>
              </c:strCache>
            </c:strRef>
          </c:tx>
          <c:spPr>
            <a:solidFill>
              <a:srgbClr val="1CAC8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EBE9D8-676A-4750-9E25-35865B87C7C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89-4564-94C3-33B86AC8D8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CE323D-5145-4A00-B902-850F4412711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89-4564-94C3-33B86AC8D8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3477AD-03A3-4C2F-ACB7-B932552780E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189-4564-94C3-33B86AC8D8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501DD1-FCC4-44E4-A49B-B5865D97C67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89-4564-94C3-33B86AC8D8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9D1601F-A277-4C95-A4BF-52A4159005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189-4564-94C3-33B86AC8D8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D8B044-1CF5-4162-A285-914C5AF6025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89-4564-94C3-33B86AC8D8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4AF7075-F905-440C-AB30-03D064345D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A-453C-BDAF-38326A3C4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EF4DB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59.405940594059402</c:v>
                </c:pt>
                <c:pt idx="1">
                  <c:v>68.571428571428569</c:v>
                </c:pt>
                <c:pt idx="2">
                  <c:v>64</c:v>
                </c:pt>
                <c:pt idx="3">
                  <c:v>61.313868613138688</c:v>
                </c:pt>
                <c:pt idx="4">
                  <c:v>64.864864864864856</c:v>
                </c:pt>
                <c:pt idx="5">
                  <c:v>66.355140186915889</c:v>
                </c:pt>
                <c:pt idx="6" formatCode="General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89-4564-94C3-33B86AC8D8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Funds received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</c:v>
                </c:pt>
                <c:pt idx="1">
                  <c:v>31</c:v>
                </c:pt>
                <c:pt idx="2">
                  <c:v>36</c:v>
                </c:pt>
                <c:pt idx="3">
                  <c:v>39</c:v>
                </c:pt>
                <c:pt idx="4">
                  <c:v>35</c:v>
                </c:pt>
                <c:pt idx="5">
                  <c:v>34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89-4564-94C3-33B86AC8D8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26800303"/>
        <c:axId val="426816111"/>
      </c:barChart>
      <c:catAx>
        <c:axId val="426800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26816111"/>
        <c:crosses val="autoZero"/>
        <c:auto val="1"/>
        <c:lblAlgn val="ctr"/>
        <c:lblOffset val="100"/>
        <c:noMultiLvlLbl val="0"/>
      </c:catAx>
      <c:valAx>
        <c:axId val="4268161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680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B374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04A0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8FD-4761-8F25-FB8FA20F61F5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F-45ED-96C1-9E6FA2ECC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gapDepth val="0"/>
        <c:shape val="box"/>
        <c:axId val="1716962367"/>
        <c:axId val="1716971103"/>
        <c:axId val="0"/>
      </c:bar3DChart>
      <c:catAx>
        <c:axId val="1716962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6971103"/>
        <c:crosses val="autoZero"/>
        <c:auto val="1"/>
        <c:lblAlgn val="ctr"/>
        <c:lblOffset val="100"/>
        <c:noMultiLvlLbl val="0"/>
      </c:catAx>
      <c:valAx>
        <c:axId val="1716971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696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EF3F4B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CC-8C17-8A11A81E634F}"/>
              </c:ext>
            </c:extLst>
          </c:dPt>
          <c:dPt>
            <c:idx val="1"/>
            <c:bubble3D val="0"/>
            <c:explosion val="7"/>
            <c:spPr>
              <a:solidFill>
                <a:srgbClr val="EF3F4B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CC-8C17-8A11A81E634F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CC-8C17-8A11A81E634F}"/>
              </c:ext>
            </c:extLst>
          </c:dPt>
          <c:dPt>
            <c:idx val="3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CC-8C17-8A11A81E634F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2.4199999999999999E-2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2-4CCC-8C17-8A11A81E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57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8-4862-9A91-B964634D6AE6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8-4862-9A91-B964634D6AE6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8-4862-9A91-B964634D6AE6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8-4862-9A91-B964634D6AE6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8-4862-9A91-B964634D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explosion val="7"/>
          <c:dPt>
            <c:idx val="0"/>
            <c:bubble3D val="0"/>
            <c:spPr>
              <a:solidFill>
                <a:srgbClr val="DA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F-4C97-A503-A19D22C0289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5F-4C97-A503-A19D22C0289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F-4C97-A503-A19D22C0289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F-4C97-A503-A19D22C02898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C97-A503-A19D22C0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EF3F4B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2-4CCC-8C17-8A11A81E634F}"/>
              </c:ext>
            </c:extLst>
          </c:dPt>
          <c:dPt>
            <c:idx val="1"/>
            <c:bubble3D val="0"/>
            <c:explosion val="7"/>
            <c:spPr>
              <a:solidFill>
                <a:srgbClr val="EF3F4B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2-4CCC-8C17-8A11A81E634F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2-4CCC-8C17-8A11A81E634F}"/>
              </c:ext>
            </c:extLst>
          </c:dPt>
          <c:dPt>
            <c:idx val="3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2-4CCC-8C17-8A11A81E634F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2.4199999999999999E-2</c:v>
                </c:pt>
                <c:pt idx="1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12-4CCC-8C17-8A11A81E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9809070543372"/>
          <c:y val="3.0208832506387128E-2"/>
          <c:w val="0.63421660831895732"/>
          <c:h val="0.948877360373806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57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8-4862-9A91-B964634D6AE6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8-4862-9A91-B964634D6AE6}"/>
              </c:ext>
            </c:extLst>
          </c:dPt>
          <c:dPt>
            <c:idx val="2"/>
            <c:bubble3D val="0"/>
            <c:spPr>
              <a:solidFill>
                <a:srgbClr val="EF3F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8-4862-9A91-B964634D6AE6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8-4862-9A91-B964634D6AE6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8-4862-9A91-B964634D6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explosion val="7"/>
          <c:dPt>
            <c:idx val="0"/>
            <c:bubble3D val="0"/>
            <c:spPr>
              <a:solidFill>
                <a:srgbClr val="DA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F-4C97-A503-A19D22C0289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5F-4C97-A503-A19D22C0289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5F-4C97-A503-A19D22C02898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5F-4C97-A503-A19D22C02898}"/>
              </c:ext>
            </c:extLst>
          </c:dPt>
          <c:cat>
            <c:strRef>
              <c:f>Sheet1!$A$2:$A$3</c:f>
              <c:strCache>
                <c:ptCount val="2"/>
                <c:pt idx="0">
                  <c:v>Larger than 15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C97-A503-A19D22C02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5F0A-9284-4F4D-9563-AC6B2B765236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029E-EBB6-47B3-BE16-F1015B3F6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ingeconomics.com/country-list/food-infla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US"/>
              <a:t>IDMC, Global Report on Internal Displacement 2023, https://www.internal-displacement.org/global-report/grid2023/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 b="1"/>
              <a:t>Notes</a:t>
            </a:r>
          </a:p>
          <a:p>
            <a:pPr marL="171450" indent="-171450">
              <a:buFontTx/>
              <a:buChar char="-"/>
            </a:pPr>
            <a:r>
              <a:rPr lang="en-US"/>
              <a:t>Disasters caused 32.6 million internal displacements in 2022. Besides the 31.8 million weather-related internal displacements mentioned on this slide, this figure includes 716,000 internal displacements by geophysical disasters (earthquakes, volcanic eruption and landslides).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457200" algn="l"/>
              </a:tabLst>
            </a:pPr>
            <a:r>
              <a:rPr lang="en-GB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Data sources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US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Forced displacement – UNHCR Refugee Statistics: https://www.unhcr.org/refugee-statistics/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GB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IDPs due to conflict and violence – IDMC Global Report on internal displacement 2023: https://www.internal-displacement.org/global-report/grid2023/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endParaRPr lang="en-GB" sz="12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Notes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US" sz="12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108.4 million forcibly displaced at the end of 2022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457200" algn="l"/>
              </a:tabLst>
            </a:pPr>
            <a:r>
              <a:rPr lang="en-GB" sz="18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Data sources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Forced displacement – UNHCR Refugee Statistics: https://www.unhcr.org/refugee-statistics/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IDPs due to conflict and violence – IDMC Global Report on internal displacement 2023: https://www.internal-displacement.org/global-report/grid2023/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endParaRPr lang="en-GB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457200" algn="l"/>
              </a:tabLst>
            </a:pPr>
            <a:r>
              <a:rPr lang="en-US" sz="1800" b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Notes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en-US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108.4 million forcibly displaced at the end of 2022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endParaRPr lang="en-GB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  <a:tabLst>
                <a:tab pos="457200" algn="l"/>
              </a:tabLst>
            </a:pPr>
            <a:endParaRPr lang="en-US" sz="1800" i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086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GB"/>
              <a:t>Data for 2023 are from the ED dashboard, accessed 25 October 2023. </a:t>
            </a:r>
          </a:p>
          <a:p>
            <a:pPr marL="0" indent="0">
              <a:buFontTx/>
              <a:buNone/>
            </a:pPr>
            <a:endParaRPr lang="en-GB"/>
          </a:p>
          <a:p>
            <a:pPr marL="0" indent="0">
              <a:buFontTx/>
              <a:buNone/>
            </a:pPr>
            <a:r>
              <a:rPr lang="en-GB" b="1"/>
              <a:t>Notes</a:t>
            </a:r>
          </a:p>
          <a:p>
            <a:pPr marL="171450" indent="-171450">
              <a:buFontTx/>
              <a:buChar char="-"/>
            </a:pPr>
            <a:r>
              <a:rPr lang="en-GB"/>
              <a:t>Required: Approved Requirements</a:t>
            </a:r>
          </a:p>
          <a:p>
            <a:pPr marL="171450" indent="-171450">
              <a:buFontTx/>
              <a:buChar char="-"/>
            </a:pPr>
            <a:r>
              <a:rPr lang="en-GB"/>
              <a:t>Received: Received Contributions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For 2023, projected operational requirements and the global funding forecast instead of received contributions</a:t>
            </a: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029E-EBB6-47B3-BE16-F1015B3F6E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/>
              <a:t>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>
                <a:effectLst/>
                <a:latin typeface="Segoe UI" panose="020B0502040204020203" pitchFamily="34" charset="0"/>
              </a:rPr>
              <a:t>OECD for USD figures (https://www.oecd-ilibrary.org/development/development-co-operation-profiles_2dcf1367-en; https://www.oecd.org/dac/financing-sustainable-development/ODA-2022-summary.pdf)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>
                <a:effectLst/>
                <a:latin typeface="Segoe UI" panose="020B0502040204020203" pitchFamily="34" charset="0"/>
              </a:rPr>
              <a:t>UNHCR for the refugees and asylum seekers (https://popstats.unhcr.org/refugee-statistics/download/)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>
                <a:effectLst/>
                <a:latin typeface="Segoe UI" panose="020B0502040204020203" pitchFamily="34" charset="0"/>
              </a:rPr>
              <a:t>OCHA for the people targeted (https://humanitarianaction.info/overview/2022)</a:t>
            </a:r>
            <a:endParaRPr lang="en-GB" sz="1800"/>
          </a:p>
          <a:p>
            <a:pPr marL="171450" indent="-171450">
              <a:buFontTx/>
              <a:buChar char="-"/>
            </a:pPr>
            <a:endParaRPr lang="en-GB" sz="1800"/>
          </a:p>
          <a:p>
            <a:pPr marL="0" indent="0">
              <a:buFontTx/>
              <a:buNone/>
            </a:pPr>
            <a:r>
              <a:rPr lang="en-GB" sz="1800" b="1"/>
              <a:t>Notes</a:t>
            </a:r>
          </a:p>
          <a:p>
            <a:pPr marL="171450" indent="-171450">
              <a:buFontTx/>
              <a:buChar char="-"/>
            </a:pPr>
            <a:r>
              <a:rPr lang="en-GB" sz="1800"/>
              <a:t>216M are people </a:t>
            </a:r>
            <a:r>
              <a:rPr lang="en-GB" sz="1800" u="sng"/>
              <a:t>targeted</a:t>
            </a:r>
            <a:r>
              <a:rPr lang="en-GB" sz="1800"/>
              <a:t> through inter-agency plans in 2022</a:t>
            </a:r>
            <a:endParaRPr lang="en-US" sz="1800">
              <a:effectLst/>
              <a:latin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800">
                <a:effectLst/>
                <a:latin typeface="Segoe UI" panose="020B0502040204020203" pitchFamily="34" charset="0"/>
              </a:rPr>
              <a:t>In-donor refugee support to Ukrainians: 18.4B USD [own estimate!]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In-donor refugee support to asylum seekers and refugees from elsewhere: 10.9B USD [own estimate!]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Humanitarian aid by all donors (including non-DAC): 46.9B USD in 2022 [according to the Global Humanitarian Assistance Report 2023]</a:t>
            </a:r>
            <a:endParaRPr lang="en-GB" sz="1800"/>
          </a:p>
          <a:p>
            <a:pPr marL="171450" indent="-171450">
              <a:buFontTx/>
              <a:buChar char="-"/>
            </a:pPr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029E-EBB6-47B3-BE16-F1015B3F6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0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/>
              <a:t>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/>
              <a:t>https://docs.wfp.org/api/documents/WFP-0000152366/download/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029E-EBB6-47B3-BE16-F1015B3F6E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US"/>
              <a:t>Indices and prices from IMF Primary Commodity Price System (Excel Database: https://www.imf.org/en/Research/commodity-prices)</a:t>
            </a:r>
          </a:p>
          <a:p>
            <a:pPr marL="171450" indent="-171450">
              <a:buFontTx/>
              <a:buChar char="-"/>
            </a:pPr>
            <a:r>
              <a:rPr lang="en-US"/>
              <a:t>DXY from Trading Economics (https://tradingeconomics.com/dxy:cur), monthly averages of closing values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Accessed on 18 October 2023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 b="1"/>
              <a:t>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Today = September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Food Price Index, 2016 = 100, includes Cereal, Vegetable Oils, Meat, Seafood, Sugar, and other Food Price Indices</a:t>
            </a:r>
          </a:p>
          <a:p>
            <a:pPr marL="171450" indent="-171450">
              <a:buFontTx/>
              <a:buChar char="-"/>
            </a:pPr>
            <a:r>
              <a:rPr lang="en-US"/>
              <a:t>Fertilizer index, 2016 = 100 includes DAP, Potash and UREA</a:t>
            </a:r>
          </a:p>
          <a:p>
            <a:pPr marL="171450" indent="-171450">
              <a:buFontTx/>
              <a:buChar char="-"/>
            </a:pPr>
            <a:r>
              <a:rPr lang="en-US"/>
              <a:t>Natural Gas Price Index, 2016 = 100, includes European, Japanese, and American Natural Gas Price Indices</a:t>
            </a:r>
          </a:p>
          <a:p>
            <a:pPr marL="171450" indent="-171450">
              <a:buFontTx/>
              <a:buChar char="-"/>
            </a:pPr>
            <a:r>
              <a:rPr lang="en-US"/>
              <a:t>Maize: </a:t>
            </a:r>
            <a:r>
              <a:rPr lang="en-GB"/>
              <a:t>Maize (corn), U.S. No.2 Yellow, FOB Gulf of Mexico, US price, US$ per metric ton</a:t>
            </a:r>
          </a:p>
          <a:p>
            <a:pPr marL="171450" indent="-171450">
              <a:buFontTx/>
              <a:buChar char="-"/>
            </a:pPr>
            <a:r>
              <a:rPr lang="en-GB"/>
              <a:t>Rice: Rice, 5 percent broken milled white rice, Thailand nominal price quote, US$ per metric ton</a:t>
            </a:r>
          </a:p>
          <a:p>
            <a:pPr marL="171450" indent="-171450">
              <a:buFontTx/>
              <a:buChar char="-"/>
            </a:pPr>
            <a:r>
              <a:rPr lang="en-GB"/>
              <a:t>Wheat: Wheat, No.1 Hard Red Winter, ordinary protein, Kansas City, US$ per metric 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6A8EA-E872-493C-818B-FA838A23E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US"/>
              <a:t>Data from </a:t>
            </a:r>
            <a:r>
              <a:rPr lang="en-US">
                <a:hlinkClick r:id="rId3"/>
              </a:rPr>
              <a:t>https://tradingeconomics.com/country-list/food-inflation</a:t>
            </a:r>
            <a:r>
              <a:rPr lang="en-US"/>
              <a:t>, accessed 20 October 2023, considered if no older than July 2023</a:t>
            </a:r>
          </a:p>
          <a:p>
            <a:pPr marL="171450" indent="-171450">
              <a:buFontTx/>
              <a:buChar char="-"/>
            </a:pPr>
            <a:r>
              <a:rPr lang="en-US"/>
              <a:t>Additional data, from the October 2023 RAM Prices &amp; Currencies Brief, for Cuba, DRC, Myanmar, Sudan and Syria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Data saved in 20230922_Prices and currencies.xlsx (https://wfp.sharepoint.com/:x:/s/EconomicMarketAnalysis/ESLNkQReo1tPioIDbekjIiEBEKBFWEP2G76VbELmS9SH9A?e=VdzsCj</a:t>
            </a:r>
            <a:r>
              <a:rPr lang="it-IT"/>
              <a:t>)</a:t>
            </a: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 b="1"/>
              <a:t>Notes</a:t>
            </a:r>
          </a:p>
          <a:p>
            <a:pPr marL="171450" indent="-171450">
              <a:buFontTx/>
              <a:buChar char="-"/>
            </a:pPr>
            <a:r>
              <a:rPr lang="en-US"/>
              <a:t>Countries with 100%+ food inflation are </a:t>
            </a:r>
            <a:r>
              <a:rPr lang="it-IT"/>
              <a:t>Argentina, Lebanon, Syria, Venezuela</a:t>
            </a:r>
          </a:p>
          <a:p>
            <a:pPr marL="171450" indent="-171450">
              <a:buFontTx/>
              <a:buChar char="-"/>
            </a:pPr>
            <a:r>
              <a:rPr lang="it-IT"/>
              <a:t>Countries with 50%+ food inflation are Argentina, Cuba, Egypt, Lebanon, Myanmar, Sierra Leone, Suriname, Syria, Turkey, Venezuela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US"/>
              <a:t>Currency data from https://tradingeconomics.com/currencies, accessed 20 October </a:t>
            </a: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2023.</a:t>
            </a:r>
            <a:endParaRPr lang="en-US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/>
              <a:t>Additional data, from WFP COs and websites, on parallel exchange rates Cuba, Ethiopia, Iran, Yemen</a:t>
            </a:r>
            <a:endParaRPr lang="en-GB" sz="1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/>
              <a:t>Data saved in 20230922_Prices and currencies.xlsx (https://wfp.sharepoint.com/:x:/s/EconomicMarketAnalysis/ESLNkQReo1tPioIDbekjIiEBEKBFWEP2G76VbELmS9SH9A?e=XGJrVu</a:t>
            </a:r>
            <a:r>
              <a:rPr lang="it-IT"/>
              <a:t>).</a:t>
            </a:r>
            <a:endParaRPr lang="en-GB" sz="12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 debt level from Global Economic Prospects – June 2023  (https://openknowledge.worldbank.org/server/api/core/bitstreams/6e892b75-2594-4901-a036-46d0dec1e753/content)</a:t>
            </a:r>
          </a:p>
          <a:p>
            <a:pPr marL="171450" indent="-171450">
              <a:buFontTx/>
              <a:buChar char="-"/>
            </a:pPr>
            <a:r>
              <a:rPr lang="en-GB"/>
              <a:t>LICs at high risk of or in debt distress: IMF Global Food Crisis Update: Recent Developments, Outlook, and IMF Engagement – April 2023 https://www.imf.org/en/Publications/IMF-Notes/Issues/2023/04/12/Global-Food-Crisis-Update-Recent-Developments-Outlook-and-IMF-Engagement-531948</a:t>
            </a:r>
            <a:endParaRPr lang="en-US" u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https://tradingeconomics.com/united-states/interest-rate (accessed 20 October 2023)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https://tradingeconomics.com/euro-area/interest-rate (accessed 20 October 2023)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Current Interest rates as of September 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US Fed Funds Rate: 5.5%</a:t>
            </a:r>
          </a:p>
          <a:p>
            <a:pPr marL="171450" indent="-171450">
              <a:buFontTx/>
              <a:buChar char="-"/>
            </a:pPr>
            <a:r>
              <a:rPr lang="en-US"/>
              <a:t>Euro Area Interest Rate: 4.5%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World Bank Global Economic Prospects – June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World Bank Global Economic Prospects – June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8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GB"/>
              <a:t>IMF, Fall 2023 Global Food Crisis Update—Recent Developments, Outlook, and IMF Engagement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r>
              <a:rPr lang="en-GB" b="1"/>
              <a:t>Notes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baseline="0">
                <a:latin typeface="ArialMT"/>
              </a:rPr>
              <a:t>GDP growth = Median real GDP growth</a:t>
            </a:r>
          </a:p>
          <a:p>
            <a:pPr marL="171450" indent="-171450">
              <a:buFontTx/>
              <a:buChar char="-"/>
            </a:pPr>
            <a:r>
              <a:rPr lang="en-GB" sz="1200" b="0" i="0" u="none" strike="noStrike" baseline="0">
                <a:latin typeface="ArialMT"/>
              </a:rPr>
              <a:t>Foreign exchange reserves = Median reserve coverage in months of imports</a:t>
            </a:r>
          </a:p>
          <a:p>
            <a:pPr algn="l"/>
            <a:endParaRPr lang="en-GB" sz="1200" b="0" i="0" u="none" strike="noStrike" baseline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029E-EBB6-47B3-BE16-F1015B3F6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6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/>
              <a:t>Data sources</a:t>
            </a:r>
          </a:p>
          <a:p>
            <a:pPr marL="171450" indent="-171450">
              <a:buFontTx/>
              <a:buChar char="-"/>
            </a:pPr>
            <a:r>
              <a:rPr lang="en-US"/>
              <a:t>https://public.emdat.be/data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 b="1"/>
              <a:t>Notes</a:t>
            </a:r>
          </a:p>
          <a:p>
            <a:pPr marL="171450" indent="-171450">
              <a:buFontTx/>
              <a:buChar char="-"/>
            </a:pPr>
            <a:r>
              <a:rPr lang="en-US"/>
              <a:t>Considering meteorological, hydrological, climatological disasters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A8EA-E872-493C-818B-FA838A23E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A6F3-BCDD-47C6-B20E-65230DFA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0C047-F43A-48FF-AAF3-20E22C9C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0C2FB-B5F3-45A6-BCD2-00A1DB6F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626B-4AD3-4253-B7DC-90F49C4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6616B-5BD6-4AE8-B211-FFC64F11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B4FD-8C5C-4235-B6B4-7925489F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7955A-E553-4995-8739-CA3A9914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FD898-947D-463D-86BC-1D41BCE6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E74F-922F-41B7-AAD0-E605880F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807D5-116B-4325-8EB8-E1A467BD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9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CF1B8-D6AC-48EB-B471-062FA1D1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639CC-CBD9-4FEE-931D-31F12F82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A0AF-11FE-4F49-AD3F-905F831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D4A0-2FA6-46D4-B117-ABBDC85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44E6-3B4C-4EB6-9E82-D55C5397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398482" y="6055012"/>
            <a:ext cx="1027267" cy="365125"/>
          </a:xfrm>
        </p:spPr>
        <p:txBody>
          <a:bodyPr/>
          <a:lstStyle/>
          <a:p>
            <a:fld id="{2026EB2A-1F26-4143-92A6-3B752CD465DB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3066" y="5663048"/>
            <a:ext cx="1625642" cy="7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0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B6A6-0051-48CB-B782-0ECB1012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D155-8AC5-4D56-95B5-8660FD83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D181A-8359-4B35-B96A-4D0A7408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FE555-6283-4979-B348-47095296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D9DF-A9BD-4C22-9731-20DF9797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0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9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8D5C-10E9-46B7-B92E-9D98ACE82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E8004-71D9-4A61-A50E-967F6E32F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373EA-C99D-4DAE-992B-3DFAC1DE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2883-5D7B-4549-B53E-AE0E719E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D2D0-A11D-4270-8D98-4E49EF5F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2BF4-E6A0-4F45-888F-CDFB8FFA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66129-C84B-48FA-937C-277BDA05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8AB62-9AD2-4E8B-9E12-EF639DD4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B12E-4B43-43D8-9ED0-322A4F8A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AAF4-12E9-4F47-B04D-8DCF7EDE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EBFC-C43E-490E-B8B5-949A7C23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901A2-93EA-4913-ABCF-D5A539B8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B1440-CC07-467B-95EC-132DBCBA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BF0B-22AF-4DFA-A9BE-79A39CB7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CDB4-EEBC-4B6D-8872-C206DB45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756C-6EEA-4B8C-9884-B471497B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0AF33-5B9C-48ED-A7F8-A9649095D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BF7C1-D550-41A8-993A-361D2637A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39C0-CDA6-48CB-BB17-1FDAB513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BA53C-70F0-4446-886C-2A203E87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478C-5772-4DA9-ABBD-436BA00A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57C2-C187-48D4-8CC1-FF616205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3EB4-BD6C-4AC5-9220-44C6B7C53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BDAE-6CFD-421B-ADB4-CEAA53B1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AB9F-57E4-4B7C-83BA-45B89B91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E967-D09E-4FFF-8A58-9FBD5F24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E26E-A107-4C7E-BC80-3F3D2EB1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7492-AC98-4A16-84DD-579C525BA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4BF27-5DD6-4368-AB90-12F1A9B2C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69FAD-F5E0-410C-AAD8-2BC7E6982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777BF-FD7B-44E4-B5A6-62C81F6AA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F5BB0-703F-4C47-BE43-B20ED869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A1C4E-40EE-4103-A7FF-D1E41603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86FB3-0F83-4A99-BAC2-A57844AF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2559-F1A8-4D86-8DF4-A6ADC160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0AEB-3102-4042-94C1-263C55FE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12A8C-8EB5-4E31-A940-A5905612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785FA-BE69-4D06-ABE6-E381B015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9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DDFFF-CE21-4953-AB35-5CB018E7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2ACC1-A7AD-4D5F-9B9B-5BC44016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C5DB-1B5E-45F4-8E20-E2F7CD67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2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437C-E881-4BC6-B031-EA1D27AD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B5E4-3AC3-41F1-A6A4-CEA88718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DE467-598F-45A9-870D-8FD03FC9B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B0D23-1CA3-4BF5-850F-2729B954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28600-CD0A-43F4-83A8-0860B0C5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EEB60-7995-4689-9D71-3B306176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8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6F77-7061-4382-9A02-6EB64F99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0BAB0-56DA-43FE-86AC-4AC37C903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1752E-061D-4BC3-A1C4-7D5D17F1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4485A-5350-47AE-B8DA-74DB0738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97671-BDB2-43E0-91E5-569FBA1F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99BB8-605F-4F14-B151-E0D01833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2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6A6C-47F0-4F48-96F3-F77CF603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5D830-EDF4-4BAF-B783-7A031E41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56EBA-6273-4F1E-A2B6-5EC11C36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A968-EB41-408F-9C3B-A5D1CA3A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8B3C1-F00A-472F-B1E8-6CE6574E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5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0546C-09CD-4011-B41A-09B249170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31578-B7CB-49A1-825D-B97CF2CE0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6F80-0F72-4452-8DF5-3326F559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F020-39F9-4FDF-B395-64945235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6FB86-4F5F-4999-850C-5FF1A262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15EA-DC6F-4B39-96C4-75DBBB82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DDCB7-5746-484F-8EB4-03A252E52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76E52-BDBB-4A13-85A4-0B3B7E2D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0BD0F-B790-4768-A33E-6716E1B1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A217A-B212-4F02-B79C-4D953D07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08FBF-B434-4DBA-9836-809D2415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2FC3-5F55-4568-8865-6307C535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0D2C1-AE73-4435-BBC4-339C51613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B30C-180D-4DC0-A816-5AC9E111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2F34C-1429-4F5C-9903-0AAC9457A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101A0-AAF7-4ADC-B242-8DF9FDF82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9C37D-84DD-4D09-9E11-44F43D4B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34D94-4649-4DA5-9E0A-6982DF18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9D2B1-75CF-4E94-BA96-162EB01C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8B98-54F6-4797-AA76-3F88A421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9F45D-95E0-46AD-B097-3D4EAF8B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EFC8-9093-4667-8309-DD785785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CB186-2EA8-46B4-87E7-BF10677C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CEC83-E3EF-4380-A6EA-653F0AD4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C8532-C358-46D0-B404-5FC5AB5E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93D0-0DFA-4A00-ACA2-395D3CB5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BC50-A0DC-471E-A331-7C6AEFC3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D053-8182-472F-AC90-6D023096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13AAB-0775-44EF-AC9D-D7B6140FA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5D31C-DA85-49F4-83BE-DBBB20BF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6631-C767-40DF-B7F8-1FD220D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31DC0-6BAC-45BB-B7BC-CE4697CA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8F3C-3811-46C6-BF15-56B98DAD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175B3-DDD9-400F-B391-82C769330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B0C07-F6CC-4D2A-A6F1-356719EE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A7A3-445C-4D41-B234-CEF32DDA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265A7-D686-4037-9270-07253FF4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49D54-0B3B-4C1F-86FA-D9240B5D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0E101-8CBB-4CCB-9AF5-5A1D124B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33B70-B013-4626-A6C0-B045F80C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24E8-D506-47A3-B2D4-18C786D4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82-6BCC-4692-8E50-22AF8F21C0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D39E-1DD2-4C6E-AC43-F36C58224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E304-85E7-419C-B3EC-13D1CA803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F678-D418-41FD-80D8-2F886D9E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BBE40-875B-4788-847F-CF2DA70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C6410-1436-43CC-B07F-0A8200AC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6789-91F2-437D-B757-AB5C29C78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3C14-7C9F-4CE3-8EEC-91D985CA8B6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3AD3-BA28-408C-9EF3-B3D903B2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5293-6010-4A92-978F-94A86E7C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5B4B-0FD9-40C0-9E1E-F8C8CF4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1.jpeg"/><Relationship Id="rId7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hyperlink" Target="https://doi.org/10.1177/00223433231185169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0.jpeg"/><Relationship Id="rId7" Type="http://schemas.openxmlformats.org/officeDocument/2006/relationships/image" Target="../media/image3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chart" Target="../charts/chart23.xml"/><Relationship Id="rId21" Type="http://schemas.openxmlformats.org/officeDocument/2006/relationships/image" Target="../media/image10.jpe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12.jpe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37.svg"/><Relationship Id="rId3" Type="http://schemas.openxmlformats.org/officeDocument/2006/relationships/chart" Target="../charts/chart24.xml"/><Relationship Id="rId21" Type="http://schemas.openxmlformats.org/officeDocument/2006/relationships/image" Target="../media/image10.jpe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12.jpeg"/><Relationship Id="rId10" Type="http://schemas.openxmlformats.org/officeDocument/2006/relationships/image" Target="../media/image45.svg"/><Relationship Id="rId19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44.png"/><Relationship Id="rId14" Type="http://schemas.openxmlformats.org/officeDocument/2006/relationships/image" Target="../media/image49.svg"/><Relationship Id="rId2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0.jpe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6.png"/><Relationship Id="rId5" Type="http://schemas.openxmlformats.org/officeDocument/2006/relationships/chart" Target="../charts/chart25.xml"/><Relationship Id="rId15" Type="http://schemas.openxmlformats.org/officeDocument/2006/relationships/image" Target="../media/image12.jpeg"/><Relationship Id="rId10" Type="http://schemas.openxmlformats.org/officeDocument/2006/relationships/hyperlink" Target="https://www.internal-displacement.org/global-report/grid2023/" TargetMode="External"/><Relationship Id="rId4" Type="http://schemas.openxmlformats.org/officeDocument/2006/relationships/image" Target="../media/image53.svg"/><Relationship Id="rId9" Type="http://schemas.openxmlformats.org/officeDocument/2006/relationships/hyperlink" Target="https://www.unhcr.org/refugee-statistics/" TargetMode="External"/><Relationship Id="rId1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13" Type="http://schemas.openxmlformats.org/officeDocument/2006/relationships/image" Target="../media/image52.png"/><Relationship Id="rId3" Type="http://schemas.openxmlformats.org/officeDocument/2006/relationships/chart" Target="../charts/chart26.xml"/><Relationship Id="rId7" Type="http://schemas.openxmlformats.org/officeDocument/2006/relationships/chart" Target="../charts/chart29.xml"/><Relationship Id="rId12" Type="http://schemas.openxmlformats.org/officeDocument/2006/relationships/image" Target="../media/image55.sv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11" Type="http://schemas.openxmlformats.org/officeDocument/2006/relationships/image" Target="../media/image54.png"/><Relationship Id="rId5" Type="http://schemas.openxmlformats.org/officeDocument/2006/relationships/chart" Target="../charts/chart27.xml"/><Relationship Id="rId15" Type="http://schemas.openxmlformats.org/officeDocument/2006/relationships/image" Target="../media/image10.jpeg"/><Relationship Id="rId10" Type="http://schemas.openxmlformats.org/officeDocument/2006/relationships/hyperlink" Target="https://www.internal-displacement.org/global-report/grid2023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unhcr.org/refugee-statistics/" TargetMode="External"/><Relationship Id="rId14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image" Target="../media/image9.png"/><Relationship Id="rId10" Type="http://schemas.openxmlformats.org/officeDocument/2006/relationships/hyperlink" Target="https://dashboard.wfp.org/overview" TargetMode="External"/><Relationship Id="rId4" Type="http://schemas.openxmlformats.org/officeDocument/2006/relationships/chart" Target="../charts/chart31.xml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shboard.wfp.org/overview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7.svg"/><Relationship Id="rId3" Type="http://schemas.openxmlformats.org/officeDocument/2006/relationships/chart" Target="../charts/chart33.xml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hyperlink" Target="https://humanitarianaction.info/overview/2022" TargetMode="External"/><Relationship Id="rId5" Type="http://schemas.openxmlformats.org/officeDocument/2006/relationships/image" Target="../media/image63.svg"/><Relationship Id="rId10" Type="http://schemas.openxmlformats.org/officeDocument/2006/relationships/hyperlink" Target="https://popstats.unhcr.org/refugee-statistics/download/" TargetMode="External"/><Relationship Id="rId4" Type="http://schemas.openxmlformats.org/officeDocument/2006/relationships/image" Target="../media/image62.png"/><Relationship Id="rId9" Type="http://schemas.openxmlformats.org/officeDocument/2006/relationships/hyperlink" Target="https://www.oecd.org/dac/financing-sustainable-development/ODA-2022-summary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tradingeconomics.com/dxy:cur" TargetMode="External"/><Relationship Id="rId4" Type="http://schemas.openxmlformats.org/officeDocument/2006/relationships/hyperlink" Target="https://www.imf.org/en/Research/commodity-pri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1.jpe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tradingeconomics.com/country-list/food-inflation" TargetMode="External"/><Relationship Id="rId5" Type="http://schemas.openxmlformats.org/officeDocument/2006/relationships/chart" Target="../charts/chart3.xml"/><Relationship Id="rId10" Type="http://schemas.openxmlformats.org/officeDocument/2006/relationships/image" Target="../media/image16.svg"/><Relationship Id="rId4" Type="http://schemas.openxmlformats.org/officeDocument/2006/relationships/chart" Target="../charts/chart2.xml"/><Relationship Id="rId9" Type="http://schemas.openxmlformats.org/officeDocument/2006/relationships/image" Target="../media/image15.pn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chart" Target="../charts/chart4.xml"/><Relationship Id="rId7" Type="http://schemas.openxmlformats.org/officeDocument/2006/relationships/hyperlink" Target="https://tradingeconomics.com/country-list/food-inflation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chart" Target="../charts/chart6.xml"/><Relationship Id="rId15" Type="http://schemas.openxmlformats.org/officeDocument/2006/relationships/image" Target="../media/image11.jpeg"/><Relationship Id="rId10" Type="http://schemas.openxmlformats.org/officeDocument/2006/relationships/image" Target="../media/image19.png"/><Relationship Id="rId4" Type="http://schemas.openxmlformats.org/officeDocument/2006/relationships/chart" Target="../charts/chart5.xml"/><Relationship Id="rId9" Type="http://schemas.openxmlformats.org/officeDocument/2006/relationships/image" Target="../media/image18.sv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chart" Target="../charts/chart7.xml"/><Relationship Id="rId7" Type="http://schemas.openxmlformats.org/officeDocument/2006/relationships/hyperlink" Target="https://tradingeconomics.com/country-list/food-inflation" TargetMode="External"/><Relationship Id="rId12" Type="http://schemas.openxmlformats.org/officeDocument/2006/relationships/chart" Target="../charts/chart10.xm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chart" Target="../charts/chart9.xml"/><Relationship Id="rId15" Type="http://schemas.openxmlformats.org/officeDocument/2006/relationships/image" Target="../media/image10.jpeg"/><Relationship Id="rId10" Type="http://schemas.openxmlformats.org/officeDocument/2006/relationships/image" Target="../media/image19.png"/><Relationship Id="rId4" Type="http://schemas.openxmlformats.org/officeDocument/2006/relationships/chart" Target="../charts/chart8.xml"/><Relationship Id="rId9" Type="http://schemas.openxmlformats.org/officeDocument/2006/relationships/image" Target="../media/image18.sv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radingeconomics.com/country-list/food-inflation" TargetMode="External"/><Relationship Id="rId13" Type="http://schemas.openxmlformats.org/officeDocument/2006/relationships/chart" Target="../charts/chart15.xml"/><Relationship Id="rId18" Type="http://schemas.openxmlformats.org/officeDocument/2006/relationships/image" Target="../media/image12.jpeg"/><Relationship Id="rId3" Type="http://schemas.openxmlformats.org/officeDocument/2006/relationships/chart" Target="../charts/chart11.xml"/><Relationship Id="rId7" Type="http://schemas.openxmlformats.org/officeDocument/2006/relationships/image" Target="../media/image9.png"/><Relationship Id="rId12" Type="http://schemas.openxmlformats.org/officeDocument/2006/relationships/image" Target="../media/image20.sv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image" Target="../media/image19.png"/><Relationship Id="rId5" Type="http://schemas.openxmlformats.org/officeDocument/2006/relationships/chart" Target="../charts/chart13.xml"/><Relationship Id="rId15" Type="http://schemas.openxmlformats.org/officeDocument/2006/relationships/image" Target="../media/image23.svg"/><Relationship Id="rId10" Type="http://schemas.openxmlformats.org/officeDocument/2006/relationships/image" Target="../media/image18.svg"/><Relationship Id="rId4" Type="http://schemas.openxmlformats.org/officeDocument/2006/relationships/chart" Target="../charts/chart12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dingeconomics.com/country-list/food-inflation" TargetMode="External"/><Relationship Id="rId13" Type="http://schemas.openxmlformats.org/officeDocument/2006/relationships/chart" Target="../charts/chart20.xml"/><Relationship Id="rId18" Type="http://schemas.openxmlformats.org/officeDocument/2006/relationships/image" Target="../media/image12.jpeg"/><Relationship Id="rId3" Type="http://schemas.openxmlformats.org/officeDocument/2006/relationships/chart" Target="../charts/chart16.xml"/><Relationship Id="rId7" Type="http://schemas.openxmlformats.org/officeDocument/2006/relationships/image" Target="../media/image9.png"/><Relationship Id="rId12" Type="http://schemas.openxmlformats.org/officeDocument/2006/relationships/image" Target="../media/image20.sv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11" Type="http://schemas.openxmlformats.org/officeDocument/2006/relationships/image" Target="../media/image19.png"/><Relationship Id="rId5" Type="http://schemas.openxmlformats.org/officeDocument/2006/relationships/chart" Target="../charts/chart18.xml"/><Relationship Id="rId15" Type="http://schemas.openxmlformats.org/officeDocument/2006/relationships/image" Target="../media/image23.svg"/><Relationship Id="rId10" Type="http://schemas.openxmlformats.org/officeDocument/2006/relationships/image" Target="../media/image18.svg"/><Relationship Id="rId4" Type="http://schemas.openxmlformats.org/officeDocument/2006/relationships/chart" Target="../charts/chart17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7.svg"/><Relationship Id="rId5" Type="http://schemas.openxmlformats.org/officeDocument/2006/relationships/image" Target="../media/image10.jpeg"/><Relationship Id="rId10" Type="http://schemas.openxmlformats.org/officeDocument/2006/relationships/image" Target="../media/image26.png"/><Relationship Id="rId4" Type="http://schemas.openxmlformats.org/officeDocument/2006/relationships/hyperlink" Target="https://www.imf.org/-/media/Files/Publications/IMF-Notes/2023/English/INSEA2023002-S001.ashx" TargetMode="External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7622C82B-3DAC-435B-AD9D-D787540F9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7" r="43502" b="11559"/>
          <a:stretch/>
        </p:blipFill>
        <p:spPr>
          <a:xfrm>
            <a:off x="6229124" y="176934"/>
            <a:ext cx="1902452" cy="4212000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A7EBA9B-8E2C-41B7-8FAE-EB5AAB62E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7" r="46294" b="11559"/>
          <a:stretch/>
        </p:blipFill>
        <p:spPr>
          <a:xfrm>
            <a:off x="10281214" y="176935"/>
            <a:ext cx="1910785" cy="4211999"/>
          </a:xfrm>
          <a:prstGeom prst="rect">
            <a:avLst/>
          </a:prstGeom>
        </p:spPr>
      </p:pic>
      <p:pic>
        <p:nvPicPr>
          <p:cNvPr id="14" name="Picture 13" descr="A person in a warehouse&#10;&#10;Description automatically generated with low confidence">
            <a:extLst>
              <a:ext uri="{FF2B5EF4-FFF2-40B4-BE49-F238E27FC236}">
                <a16:creationId xmlns:a16="http://schemas.microsoft.com/office/drawing/2014/main" id="{95302A00-29C8-4570-B027-B68625443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11930" r="44424" b="10179"/>
          <a:stretch/>
        </p:blipFill>
        <p:spPr>
          <a:xfrm>
            <a:off x="4160602" y="176935"/>
            <a:ext cx="1887224" cy="4212000"/>
          </a:xfrm>
          <a:prstGeom prst="rect">
            <a:avLst/>
          </a:prstGeom>
        </p:spPr>
      </p:pic>
      <p:pic>
        <p:nvPicPr>
          <p:cNvPr id="25" name="Picture 24" descr="A picture containing person, sky, outdoor, ground&#10;&#10;Description automatically generated">
            <a:extLst>
              <a:ext uri="{FF2B5EF4-FFF2-40B4-BE49-F238E27FC236}">
                <a16:creationId xmlns:a16="http://schemas.microsoft.com/office/drawing/2014/main" id="{8AFCFF68-E5C4-422D-944C-486ACBB905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5643" r="41975" b="5810"/>
          <a:stretch/>
        </p:blipFill>
        <p:spPr>
          <a:xfrm>
            <a:off x="3176" y="176934"/>
            <a:ext cx="1893283" cy="4211999"/>
          </a:xfrm>
          <a:prstGeom prst="rect">
            <a:avLst/>
          </a:prstGeom>
        </p:spPr>
      </p:pic>
      <p:pic>
        <p:nvPicPr>
          <p:cNvPr id="27" name="Picture 26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3D6953D7-8E3D-4506-82D6-8C96F8114F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1011" r="59130" b="12138"/>
          <a:stretch/>
        </p:blipFill>
        <p:spPr>
          <a:xfrm>
            <a:off x="2076853" y="176935"/>
            <a:ext cx="1902452" cy="4212000"/>
          </a:xfrm>
          <a:prstGeom prst="rect">
            <a:avLst/>
          </a:prstGeom>
        </p:spPr>
      </p:pic>
      <p:pic>
        <p:nvPicPr>
          <p:cNvPr id="29" name="Picture 28" descr="Two people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BFE3379D-C791-444F-8773-734103A123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" r="62598" b="11560"/>
          <a:stretch/>
        </p:blipFill>
        <p:spPr>
          <a:xfrm>
            <a:off x="8312872" y="176935"/>
            <a:ext cx="1787046" cy="421199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A015D9C-C9D3-D64F-ADA5-742B12AEEA7C}"/>
              </a:ext>
            </a:extLst>
          </p:cNvPr>
          <p:cNvSpPr txBox="1">
            <a:spLocks/>
          </p:cNvSpPr>
          <p:nvPr/>
        </p:nvSpPr>
        <p:spPr>
          <a:xfrm>
            <a:off x="389070" y="4653237"/>
            <a:ext cx="9811714" cy="1873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800" b="0">
                <a:solidFill>
                  <a:srgbClr val="007DBC"/>
                </a:solidFill>
                <a:latin typeface="Open Sans Extrabold"/>
                <a:ea typeface="Open Sans Extrabold"/>
                <a:cs typeface="Open Sans Extrabold"/>
              </a:rPr>
              <a:t>Strategic Roundtable on Looming Food Crises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007DBC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000" b="0" dirty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Annual Partnership Consultation 2023  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000" b="0">
                <a:solidFill>
                  <a:srgbClr val="0070C0"/>
                </a:solidFill>
                <a:latin typeface="Open Sans Light"/>
                <a:ea typeface="Open Sans Light"/>
                <a:cs typeface="Open Sans Light"/>
              </a:rPr>
              <a:t>Dr. Arif Husain, Chief Economist</a:t>
            </a:r>
            <a:endParaRPr lang="en-US" sz="2000" b="0" dirty="0">
              <a:solidFill>
                <a:srgbClr val="0070C0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E458A70-5F5C-4E44-BB0F-87B246B2A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0282" y="3494445"/>
            <a:ext cx="1132648" cy="3025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881AA-1D7B-4997-BB51-A6A9B316C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113" y="-473337"/>
            <a:ext cx="1434556" cy="3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278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F86567-50CB-486A-9A92-9FD30A0E4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EA58E8-B472-4E29-B72D-D8B82C319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09B31A-B0D5-4127-A4E9-D69A037A3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E880E65-CEFA-4D8D-97EE-0ACF26B6076E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8854537-9843-48B3-9E71-44931F276D17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68E08-F8D6-4688-8D81-311FBC1C86C9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48BFB-B177-40F0-A714-411B0F7BD29E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8E2C4-DB07-484F-A8E4-524B98B840DB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436908-7BDD-42A3-B31D-E146ECB5F3DA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71B220D2-FDF0-4724-8CD2-2B6FE65FAD02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9174824-EFD8-4AB9-A011-BE6B3C5711C6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B0F67B-7AAB-4118-AD35-6E11B6221809}"/>
              </a:ext>
            </a:extLst>
          </p:cNvPr>
          <p:cNvSpPr txBox="1"/>
          <p:nvPr/>
        </p:nvSpPr>
        <p:spPr>
          <a:xfrm>
            <a:off x="615153" y="6649187"/>
            <a:ext cx="11568223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Source: Davies, S.,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Pettersson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, T., &amp;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Öberg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, M. (2023).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Organized violence 1989–2022, and the return of conflict between states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. Journal of Peace Research, 60(4), 691-708.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2" name="Picture 21" descr="A graph of a mountain range&#10;&#10;Description automatically generated">
            <a:extLst>
              <a:ext uri="{FF2B5EF4-FFF2-40B4-BE49-F238E27FC236}">
                <a16:creationId xmlns:a16="http://schemas.microsoft.com/office/drawing/2014/main" id="{0990C8BC-0547-4A4B-A4F5-6AF05F35B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r="817" b="4412"/>
          <a:stretch/>
        </p:blipFill>
        <p:spPr>
          <a:xfrm>
            <a:off x="446276" y="1561958"/>
            <a:ext cx="10726782" cy="49547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CFAE2D3-7081-49B1-8D8D-1FDD1F74674D}"/>
              </a:ext>
            </a:extLst>
          </p:cNvPr>
          <p:cNvGrpSpPr/>
          <p:nvPr/>
        </p:nvGrpSpPr>
        <p:grpSpPr>
          <a:xfrm>
            <a:off x="9775060" y="1256593"/>
            <a:ext cx="1351736" cy="4717403"/>
            <a:chOff x="9660760" y="1123243"/>
            <a:chExt cx="1351736" cy="47174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8002C-6FA3-4918-B90E-CB7DF3BB8B89}"/>
                </a:ext>
              </a:extLst>
            </p:cNvPr>
            <p:cNvSpPr/>
            <p:nvPr/>
          </p:nvSpPr>
          <p:spPr>
            <a:xfrm>
              <a:off x="9660760" y="1123243"/>
              <a:ext cx="1351736" cy="462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A4D9824-CA6A-43EF-BA1E-2A0B0E690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6908"/>
            <a:stretch/>
          </p:blipFill>
          <p:spPr>
            <a:xfrm>
              <a:off x="9660763" y="1535835"/>
              <a:ext cx="1351731" cy="4304811"/>
            </a:xfrm>
            <a:prstGeom prst="rect">
              <a:avLst/>
            </a:prstGeom>
          </p:spPr>
        </p:pic>
      </p:grpSp>
      <p:sp>
        <p:nvSpPr>
          <p:cNvPr id="29" name="Title 3">
            <a:extLst>
              <a:ext uri="{FF2B5EF4-FFF2-40B4-BE49-F238E27FC236}">
                <a16:creationId xmlns:a16="http://schemas.microsoft.com/office/drawing/2014/main" id="{58FC21B3-E9DC-41DD-9C53-B9D0DF833450}"/>
              </a:ext>
            </a:extLst>
          </p:cNvPr>
          <p:cNvSpPr txBox="1">
            <a:spLocks/>
          </p:cNvSpPr>
          <p:nvPr/>
        </p:nvSpPr>
        <p:spPr>
          <a:xfrm>
            <a:off x="8718876" y="2307831"/>
            <a:ext cx="1196238" cy="606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33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conflicts</a:t>
            </a: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</a:t>
            </a:r>
            <a:endParaRPr kumimoji="0" lang="en-US" sz="2000" b="0" i="0" u="none" strike="noStrike" kern="1400" cap="none" spc="0" normalizeH="0" baseline="0" noProof="0">
              <a:ln>
                <a:noFill/>
              </a:ln>
              <a:solidFill>
                <a:srgbClr val="6934B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194E53E-7872-46F0-AA3B-2D5F72424846}"/>
              </a:ext>
            </a:extLst>
          </p:cNvPr>
          <p:cNvSpPr txBox="1">
            <a:spLocks/>
          </p:cNvSpPr>
          <p:nvPr/>
        </p:nvSpPr>
        <p:spPr>
          <a:xfrm>
            <a:off x="10976954" y="722947"/>
            <a:ext cx="1206026" cy="62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conflicts</a:t>
            </a:r>
            <a:r>
              <a:rPr kumimoji="0" lang="it-IT" sz="2000" b="0" i="0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</a:t>
            </a:r>
            <a:endParaRPr kumimoji="0" lang="en-US" sz="2000" b="0" i="0" u="none" strike="noStrike" kern="1400" cap="none" spc="0" normalizeH="0" baseline="0" noProof="0">
              <a:ln>
                <a:noFill/>
              </a:ln>
              <a:solidFill>
                <a:srgbClr val="6934B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9BCC14-5F75-4E92-803D-0EA25FFB3E92}"/>
              </a:ext>
            </a:extLst>
          </p:cNvPr>
          <p:cNvCxnSpPr>
            <a:cxnSpLocks/>
          </p:cNvCxnSpPr>
          <p:nvPr/>
        </p:nvCxnSpPr>
        <p:spPr>
          <a:xfrm>
            <a:off x="9788607" y="2932208"/>
            <a:ext cx="0" cy="3123875"/>
          </a:xfrm>
          <a:prstGeom prst="line">
            <a:avLst/>
          </a:prstGeom>
          <a:ln w="38100">
            <a:solidFill>
              <a:srgbClr val="693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754B7F-F3EB-4736-A52E-49BFF15ACC28}"/>
              </a:ext>
            </a:extLst>
          </p:cNvPr>
          <p:cNvCxnSpPr>
            <a:cxnSpLocks/>
          </p:cNvCxnSpPr>
          <p:nvPr/>
        </p:nvCxnSpPr>
        <p:spPr>
          <a:xfrm>
            <a:off x="11126798" y="1344650"/>
            <a:ext cx="0" cy="4711542"/>
          </a:xfrm>
          <a:prstGeom prst="line">
            <a:avLst/>
          </a:prstGeom>
          <a:ln w="38100">
            <a:solidFill>
              <a:srgbClr val="693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CD26B6-B8D0-4C60-BC66-41501B85689D}"/>
              </a:ext>
            </a:extLst>
          </p:cNvPr>
          <p:cNvCxnSpPr>
            <a:cxnSpLocks/>
          </p:cNvCxnSpPr>
          <p:nvPr/>
        </p:nvCxnSpPr>
        <p:spPr>
          <a:xfrm>
            <a:off x="9788607" y="889581"/>
            <a:ext cx="0" cy="1370284"/>
          </a:xfrm>
          <a:prstGeom prst="line">
            <a:avLst/>
          </a:prstGeom>
          <a:ln w="12700">
            <a:solidFill>
              <a:srgbClr val="6934B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7A7D37-3950-4A3C-820B-84B094A0524C}"/>
              </a:ext>
            </a:extLst>
          </p:cNvPr>
          <p:cNvCxnSpPr>
            <a:cxnSpLocks/>
          </p:cNvCxnSpPr>
          <p:nvPr/>
        </p:nvCxnSpPr>
        <p:spPr>
          <a:xfrm>
            <a:off x="9788607" y="841455"/>
            <a:ext cx="1188347" cy="0"/>
          </a:xfrm>
          <a:prstGeom prst="line">
            <a:avLst/>
          </a:prstGeom>
          <a:ln w="12700">
            <a:solidFill>
              <a:srgbClr val="6934B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">
            <a:extLst>
              <a:ext uri="{FF2B5EF4-FFF2-40B4-BE49-F238E27FC236}">
                <a16:creationId xmlns:a16="http://schemas.microsoft.com/office/drawing/2014/main" id="{E8D4D6D2-2098-4D17-A61E-197F1FD06796}"/>
              </a:ext>
            </a:extLst>
          </p:cNvPr>
          <p:cNvSpPr txBox="1">
            <a:spLocks/>
          </p:cNvSpPr>
          <p:nvPr/>
        </p:nvSpPr>
        <p:spPr>
          <a:xfrm>
            <a:off x="9775058" y="889581"/>
            <a:ext cx="1307106" cy="634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number of  armed conflicts </a:t>
            </a:r>
            <a:r>
              <a:rPr kumimoji="0" lang="it-IT" sz="1200" b="1" i="1" u="none" strike="noStrike" kern="1400" cap="none" spc="0" normalizeH="0" baseline="0" noProof="0">
                <a:ln>
                  <a:noFill/>
                </a:ln>
                <a:solidFill>
                  <a:srgbClr val="6934B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sharply increases</a:t>
            </a:r>
            <a:endParaRPr kumimoji="0" lang="en-US" sz="1200" b="1" i="1" u="none" strike="noStrike" kern="1400" cap="none" spc="0" normalizeH="0" baseline="0" noProof="0">
              <a:ln>
                <a:noFill/>
              </a:ln>
              <a:solidFill>
                <a:srgbClr val="6934B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411ADB-C5DE-467B-BF24-663860469879}"/>
              </a:ext>
            </a:extLst>
          </p:cNvPr>
          <p:cNvSpPr/>
          <p:nvPr/>
        </p:nvSpPr>
        <p:spPr>
          <a:xfrm>
            <a:off x="355601" y="1441450"/>
            <a:ext cx="584200" cy="50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676BF562-517B-425D-BD95-CA698BE486EA}"/>
              </a:ext>
            </a:extLst>
          </p:cNvPr>
          <p:cNvSpPr txBox="1">
            <a:spLocks/>
          </p:cNvSpPr>
          <p:nvPr/>
        </p:nvSpPr>
        <p:spPr>
          <a:xfrm>
            <a:off x="377765" y="752237"/>
            <a:ext cx="8591438" cy="795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400" cap="none" spc="2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State-based armed conflicts </a:t>
            </a:r>
            <a:r>
              <a:rPr lang="it-IT" sz="2800" kern="1400" spc="230">
                <a:solidFill>
                  <a:srgbClr val="6934B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sharply increased </a:t>
            </a:r>
            <a:r>
              <a:rPr kumimoji="0" lang="it-IT" sz="2800" b="0" i="0" u="none" strike="noStrike" kern="1400" cap="none" spc="2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between 2012 and 2022</a:t>
            </a:r>
            <a:endParaRPr kumimoji="0" lang="en-US" sz="2800" b="0" i="0" u="none" strike="noStrike" kern="1400" cap="none" spc="23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97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5461F511-7234-4610-B8BF-E8C344679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201444"/>
              </p:ext>
            </p:extLst>
          </p:nvPr>
        </p:nvGraphicFramePr>
        <p:xfrm>
          <a:off x="-1941918" y="-212362"/>
          <a:ext cx="9668717" cy="74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5F86567-50CB-486A-9A92-9FD30A0E4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EA58E8-B472-4E29-B72D-D8B82C319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09B31A-B0D5-4127-A4E9-D69A037A3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E880E65-CEFA-4D8D-97EE-0ACF26B6076E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8854537-9843-48B3-9E71-44931F276D17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68E08-F8D6-4688-8D81-311FBC1C86C9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48BFB-B177-40F0-A714-411B0F7BD29E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8E2C4-DB07-484F-A8E4-524B98B840DB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436908-7BDD-42A3-B31D-E146ECB5F3DA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71B220D2-FDF0-4724-8CD2-2B6FE65FAD02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9174824-EFD8-4AB9-A011-BE6B3C5711C6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5C2208C8-12AD-49F7-8B21-217782B4C3B3}"/>
              </a:ext>
            </a:extLst>
          </p:cNvPr>
          <p:cNvSpPr txBox="1">
            <a:spLocks/>
          </p:cNvSpPr>
          <p:nvPr/>
        </p:nvSpPr>
        <p:spPr>
          <a:xfrm>
            <a:off x="6568664" y="1631339"/>
            <a:ext cx="5670548" cy="916948"/>
          </a:xfrm>
          <a:prstGeom prst="rect">
            <a:avLst/>
          </a:prstGeom>
        </p:spPr>
        <p:txBody>
          <a:bodyPr/>
          <a:lstStyle>
            <a:lvl1pPr algn="ctr" defTabSz="731520" rtl="0" eaLnBrk="1" latinLnBrk="0" hangingPunct="1">
              <a:spcBef>
                <a:spcPct val="0"/>
              </a:spcBef>
              <a:buNone/>
              <a:defRPr sz="35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kern="1400" spc="23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impacts of overlapping conflict</a:t>
            </a:r>
            <a:endParaRPr lang="en-US" sz="2800" kern="1400" spc="23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E119C7-DACD-4A6D-A572-FE58E2AD0657}"/>
              </a:ext>
            </a:extLst>
          </p:cNvPr>
          <p:cNvSpPr txBox="1"/>
          <p:nvPr/>
        </p:nvSpPr>
        <p:spPr>
          <a:xfrm>
            <a:off x="1489415" y="2685073"/>
            <a:ext cx="3014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BFBFB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 345M</a:t>
            </a:r>
            <a:endParaRPr lang="en-GB" sz="5400" i="1">
              <a:solidFill>
                <a:srgbClr val="BFBFB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GB" sz="2400">
                <a:solidFill>
                  <a:srgbClr val="BFBF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facing acute food insecurity in</a:t>
            </a:r>
            <a:br>
              <a:rPr lang="en-GB" sz="2400">
                <a:solidFill>
                  <a:srgbClr val="BFBF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>
                <a:solidFill>
                  <a:srgbClr val="BFBF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1">
                <a:solidFill>
                  <a:srgbClr val="BFBF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 </a:t>
            </a:r>
            <a:r>
              <a:rPr lang="en-GB" sz="2400">
                <a:solidFill>
                  <a:srgbClr val="BFBFB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2400">
              <a:solidFill>
                <a:srgbClr val="BFBFB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FC8C6B-6D9E-45DF-8C91-905FC845A504}"/>
              </a:ext>
            </a:extLst>
          </p:cNvPr>
          <p:cNvSpPr txBox="1"/>
          <p:nvPr/>
        </p:nvSpPr>
        <p:spPr>
          <a:xfrm>
            <a:off x="8364554" y="3391285"/>
            <a:ext cx="35614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3A1D6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69%</a:t>
            </a:r>
            <a:r>
              <a:rPr lang="en-US" sz="4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4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>
                <a:solidFill>
                  <a:srgbClr val="3A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2400" b="1">
                <a:solidFill>
                  <a:srgbClr val="3A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239M</a:t>
            </a:r>
            <a:r>
              <a:rPr lang="en-US" sz="2400">
                <a:solidFill>
                  <a:srgbClr val="3A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people facing acute food insecurity </a:t>
            </a:r>
            <a:r>
              <a:rPr lang="en-US" sz="2400" b="1">
                <a:solidFill>
                  <a:srgbClr val="3A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in fragile and conflict-affected situations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C01388-4A0C-4E75-8AC0-C6F10C79507E}"/>
              </a:ext>
            </a:extLst>
          </p:cNvPr>
          <p:cNvSpPr/>
          <p:nvPr/>
        </p:nvSpPr>
        <p:spPr>
          <a:xfrm>
            <a:off x="4668625" y="3048464"/>
            <a:ext cx="3306778" cy="330677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549"/>
            </a:stretch>
          </a:blipFill>
          <a:ln w="76200">
            <a:solidFill>
              <a:srgbClr val="3A1D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4C5C81-93F8-4035-A63A-F1664B6380E6}"/>
              </a:ext>
            </a:extLst>
          </p:cNvPr>
          <p:cNvSpPr txBox="1"/>
          <p:nvPr/>
        </p:nvSpPr>
        <p:spPr>
          <a:xfrm>
            <a:off x="4122871" y="6523266"/>
            <a:ext cx="795530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/>
                <a:ea typeface="Open Sans Light"/>
                <a:cs typeface="Open Sans Light"/>
              </a:rPr>
              <a:t>Source: GORP June 2023, World Bank 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A8DBF9D6-12E1-4A0C-83EA-6971B5A3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4518" y="2875939"/>
            <a:ext cx="727548" cy="5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4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2C6CE9-EDFB-4943-9AC1-24CA90338C9D}"/>
              </a:ext>
            </a:extLst>
          </p:cNvPr>
          <p:cNvSpPr/>
          <p:nvPr/>
        </p:nvSpPr>
        <p:spPr>
          <a:xfrm>
            <a:off x="8195298" y="2010307"/>
            <a:ext cx="3056466" cy="5173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alpha val="7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19EDBF-27C7-4778-89C4-E319DC3FD5A7}"/>
              </a:ext>
            </a:extLst>
          </p:cNvPr>
          <p:cNvSpPr/>
          <p:nvPr/>
        </p:nvSpPr>
        <p:spPr>
          <a:xfrm>
            <a:off x="5023573" y="2005545"/>
            <a:ext cx="3056466" cy="5173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5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4DE3E3-5BE1-411D-985E-002DCADA36E9}"/>
              </a:ext>
            </a:extLst>
          </p:cNvPr>
          <p:cNvGraphicFramePr/>
          <p:nvPr/>
        </p:nvGraphicFramePr>
        <p:xfrm>
          <a:off x="790171" y="3852784"/>
          <a:ext cx="10611658" cy="25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C75A0FD-9B24-4249-989B-1F1839F0F634}"/>
              </a:ext>
            </a:extLst>
          </p:cNvPr>
          <p:cNvSpPr/>
          <p:nvPr/>
        </p:nvSpPr>
        <p:spPr>
          <a:xfrm>
            <a:off x="1832647" y="1978744"/>
            <a:ext cx="3056466" cy="5173999"/>
          </a:xfrm>
          <a:prstGeom prst="rect">
            <a:avLst/>
          </a:prstGeom>
          <a:gradFill flip="none" rotWithShape="1">
            <a:gsLst>
              <a:gs pos="0">
                <a:srgbClr val="DEEDD5"/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5C38B-6CE8-4447-87AA-B14FE452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404379"/>
            <a:ext cx="1434556" cy="373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7BC09A-F259-4C58-84F5-7764B8DDA0B2}"/>
              </a:ext>
            </a:extLst>
          </p:cNvPr>
          <p:cNvSpPr txBox="1"/>
          <p:nvPr/>
        </p:nvSpPr>
        <p:spPr>
          <a:xfrm>
            <a:off x="1832647" y="1568180"/>
            <a:ext cx="3056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1963 - 1982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F2ED1-0EF2-4982-9BA3-52ABEC64C981}"/>
              </a:ext>
            </a:extLst>
          </p:cNvPr>
          <p:cNvSpPr txBox="1"/>
          <p:nvPr/>
        </p:nvSpPr>
        <p:spPr>
          <a:xfrm>
            <a:off x="4998022" y="1568180"/>
            <a:ext cx="3056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1983 - 2002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E1763-0AF3-4EEF-BB00-947218D0D928}"/>
              </a:ext>
            </a:extLst>
          </p:cNvPr>
          <p:cNvSpPr txBox="1"/>
          <p:nvPr/>
        </p:nvSpPr>
        <p:spPr>
          <a:xfrm>
            <a:off x="8223015" y="1568180"/>
            <a:ext cx="3056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2003 - 2022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D437EEC-CB0B-4944-A643-AEE1667BE69B}"/>
              </a:ext>
            </a:extLst>
          </p:cNvPr>
          <p:cNvSpPr txBox="1">
            <a:spLocks/>
          </p:cNvSpPr>
          <p:nvPr/>
        </p:nvSpPr>
        <p:spPr>
          <a:xfrm>
            <a:off x="335565" y="700353"/>
            <a:ext cx="10042149" cy="5331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1400" spc="23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Increasing frequency of climate shocks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DFA928-DB38-421F-8D54-AA285AC038B7}"/>
              </a:ext>
            </a:extLst>
          </p:cNvPr>
          <p:cNvCxnSpPr>
            <a:cxnSpLocks/>
          </p:cNvCxnSpPr>
          <p:nvPr/>
        </p:nvCxnSpPr>
        <p:spPr>
          <a:xfrm>
            <a:off x="1826297" y="1997796"/>
            <a:ext cx="3062816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F284A-9311-4362-B1E8-D53110571415}"/>
              </a:ext>
            </a:extLst>
          </p:cNvPr>
          <p:cNvCxnSpPr>
            <a:cxnSpLocks/>
          </p:cNvCxnSpPr>
          <p:nvPr/>
        </p:nvCxnSpPr>
        <p:spPr>
          <a:xfrm>
            <a:off x="8174180" y="1997796"/>
            <a:ext cx="305646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64DDF7-B452-47DE-AB57-0C05321F3E6D}"/>
              </a:ext>
            </a:extLst>
          </p:cNvPr>
          <p:cNvCxnSpPr>
            <a:cxnSpLocks/>
          </p:cNvCxnSpPr>
          <p:nvPr/>
        </p:nvCxnSpPr>
        <p:spPr>
          <a:xfrm>
            <a:off x="5017223" y="1997796"/>
            <a:ext cx="3062816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>
            <a:extLst>
              <a:ext uri="{FF2B5EF4-FFF2-40B4-BE49-F238E27FC236}">
                <a16:creationId xmlns:a16="http://schemas.microsoft.com/office/drawing/2014/main" id="{2DCC2B1C-A357-4031-9372-E5AEAB7FD9CA}"/>
              </a:ext>
            </a:extLst>
          </p:cNvPr>
          <p:cNvSpPr txBox="1">
            <a:spLocks/>
          </p:cNvSpPr>
          <p:nvPr/>
        </p:nvSpPr>
        <p:spPr>
          <a:xfrm>
            <a:off x="1967107" y="2132633"/>
            <a:ext cx="2787545" cy="160175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average of </a:t>
            </a:r>
            <a:r>
              <a:rPr lang="en-US" sz="4000" kern="14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en-US" sz="36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4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climate-related disasters yearly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AC03F467-5174-42D2-AC7C-5DC2B46347AB}"/>
              </a:ext>
            </a:extLst>
          </p:cNvPr>
          <p:cNvSpPr txBox="1">
            <a:spLocks/>
          </p:cNvSpPr>
          <p:nvPr/>
        </p:nvSpPr>
        <p:spPr>
          <a:xfrm>
            <a:off x="5132482" y="2132633"/>
            <a:ext cx="2787545" cy="160175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average of </a:t>
            </a:r>
            <a:r>
              <a:rPr lang="en-US" sz="4000" kern="14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217</a:t>
            </a:r>
            <a:r>
              <a:rPr lang="en-US" sz="36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4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climate-related disasters yearly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8E70C57-AAE9-4163-8646-9D01044E2D7A}"/>
              </a:ext>
            </a:extLst>
          </p:cNvPr>
          <p:cNvSpPr txBox="1">
            <a:spLocks/>
          </p:cNvSpPr>
          <p:nvPr/>
        </p:nvSpPr>
        <p:spPr>
          <a:xfrm>
            <a:off x="8223016" y="2132633"/>
            <a:ext cx="2982078" cy="160175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average of </a:t>
            </a:r>
            <a:r>
              <a:rPr lang="en-US" sz="4000" kern="14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336</a:t>
            </a:r>
            <a:r>
              <a:rPr lang="en-US" sz="36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en-US" sz="2400" kern="1400" spc="23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 kern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climate-related disasters yearly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D112DF24-D714-4970-A0D4-61F44618C280}"/>
              </a:ext>
            </a:extLst>
          </p:cNvPr>
          <p:cNvSpPr txBox="1"/>
          <p:nvPr/>
        </p:nvSpPr>
        <p:spPr>
          <a:xfrm>
            <a:off x="99835" y="5821374"/>
            <a:ext cx="1234886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GB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</a:p>
          <a:p>
            <a:pPr algn="r">
              <a:lnSpc>
                <a:spcPts val="1500"/>
              </a:lnSpc>
            </a:pPr>
            <a:r>
              <a:rPr lang="en-GB" sz="1200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disasters</a:t>
            </a:r>
          </a:p>
          <a:p>
            <a:pPr algn="r">
              <a:lnSpc>
                <a:spcPts val="1500"/>
              </a:lnSpc>
            </a:pPr>
            <a:r>
              <a:rPr lang="en-GB" sz="1200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1960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9A829952-BAB3-49B7-8299-DBAA66D9A7CF}"/>
              </a:ext>
            </a:extLst>
          </p:cNvPr>
          <p:cNvSpPr txBox="1"/>
          <p:nvPr/>
        </p:nvSpPr>
        <p:spPr>
          <a:xfrm>
            <a:off x="11230646" y="4436381"/>
            <a:ext cx="1234886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GB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352</a:t>
            </a:r>
          </a:p>
          <a:p>
            <a:pPr>
              <a:lnSpc>
                <a:spcPts val="1500"/>
              </a:lnSpc>
            </a:pPr>
            <a:r>
              <a:rPr lang="en-GB" sz="1200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disasters</a:t>
            </a:r>
          </a:p>
          <a:p>
            <a:pPr>
              <a:lnSpc>
                <a:spcPts val="1500"/>
              </a:lnSpc>
            </a:pPr>
            <a:r>
              <a:rPr lang="en-GB" sz="1200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B2998-3F6E-494B-A9B6-B73B6322F5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0C008C-84B9-4872-A7FD-B6DEC4BF85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C415EC-37B9-4EA0-BCB7-055249EF57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8A32BE-A213-4C84-8BEA-6E1B0848975C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FB55C312-7581-493E-AAF2-12E184B5DA3D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030229-B69A-46F0-A287-B17E1BE45DEE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D93C90-E0CD-4EB8-A278-6F6D3F641DF7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439154-B753-486F-96A7-89F3227741BE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9B7F61-5E04-4338-9948-4892162F67D3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C05B2C38-75C8-4245-81EF-A7F00021BCD4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B0E6754-F7E8-4CB4-80CC-E8A19E6E72ED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408602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4DE3E3-5BE1-411D-985E-002DCADA3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21559"/>
              </p:ext>
            </p:extLst>
          </p:nvPr>
        </p:nvGraphicFramePr>
        <p:xfrm>
          <a:off x="836351" y="390976"/>
          <a:ext cx="10611658" cy="99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957E25E-5DA5-4275-AC44-5844A3220FF8}"/>
              </a:ext>
            </a:extLst>
          </p:cNvPr>
          <p:cNvSpPr/>
          <p:nvPr/>
        </p:nvSpPr>
        <p:spPr>
          <a:xfrm>
            <a:off x="8195298" y="1294280"/>
            <a:ext cx="3056466" cy="3845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alpha val="7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4A6C07D-5E3B-4F31-97E8-83C0C79ED791}"/>
              </a:ext>
            </a:extLst>
          </p:cNvPr>
          <p:cNvSpPr/>
          <p:nvPr/>
        </p:nvSpPr>
        <p:spPr>
          <a:xfrm>
            <a:off x="5023573" y="1294281"/>
            <a:ext cx="3056466" cy="38450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5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5738452-93BD-4D9B-ABE7-E5E4FABEA9FE}"/>
              </a:ext>
            </a:extLst>
          </p:cNvPr>
          <p:cNvSpPr/>
          <p:nvPr/>
        </p:nvSpPr>
        <p:spPr>
          <a:xfrm>
            <a:off x="1832647" y="1289612"/>
            <a:ext cx="3056466" cy="384506"/>
          </a:xfrm>
          <a:prstGeom prst="rect">
            <a:avLst/>
          </a:prstGeom>
          <a:gradFill flip="none" rotWithShape="1">
            <a:gsLst>
              <a:gs pos="0">
                <a:srgbClr val="DEEDD5"/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5C38B-6CE8-4447-87AA-B14FE452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893" y="-759979"/>
            <a:ext cx="1434556" cy="373899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3E7B58-6412-4762-B965-D7AA46010D08}"/>
              </a:ext>
            </a:extLst>
          </p:cNvPr>
          <p:cNvCxnSpPr>
            <a:cxnSpLocks/>
          </p:cNvCxnSpPr>
          <p:nvPr/>
        </p:nvCxnSpPr>
        <p:spPr>
          <a:xfrm>
            <a:off x="1674791" y="2783318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E0083609-4123-44D6-8B0E-CA84DBA200EA}"/>
              </a:ext>
            </a:extLst>
          </p:cNvPr>
          <p:cNvSpPr/>
          <p:nvPr/>
        </p:nvSpPr>
        <p:spPr>
          <a:xfrm>
            <a:off x="1302869" y="2548168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6C224F8-8941-42FF-9487-454D252CC40F}"/>
              </a:ext>
            </a:extLst>
          </p:cNvPr>
          <p:cNvSpPr txBox="1"/>
          <p:nvPr/>
        </p:nvSpPr>
        <p:spPr>
          <a:xfrm>
            <a:off x="3420599" y="2646901"/>
            <a:ext cx="3580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105530E-0866-4808-8544-1D33EDC68875}"/>
              </a:ext>
            </a:extLst>
          </p:cNvPr>
          <p:cNvSpPr/>
          <p:nvPr/>
        </p:nvSpPr>
        <p:spPr>
          <a:xfrm>
            <a:off x="3009324" y="2708402"/>
            <a:ext cx="135408" cy="135408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F1136A-C141-43BB-B4B6-6987A85484EA}"/>
              </a:ext>
            </a:extLst>
          </p:cNvPr>
          <p:cNvSpPr txBox="1"/>
          <p:nvPr/>
        </p:nvSpPr>
        <p:spPr>
          <a:xfrm>
            <a:off x="6609852" y="2632451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764AACC-8FDB-4DA1-B349-34D124D36205}"/>
              </a:ext>
            </a:extLst>
          </p:cNvPr>
          <p:cNvSpPr txBox="1"/>
          <p:nvPr/>
        </p:nvSpPr>
        <p:spPr>
          <a:xfrm>
            <a:off x="9862561" y="2640918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383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35CB2E2-106F-4086-9DB2-CA19E638125A}"/>
              </a:ext>
            </a:extLst>
          </p:cNvPr>
          <p:cNvSpPr/>
          <p:nvPr/>
        </p:nvSpPr>
        <p:spPr>
          <a:xfrm>
            <a:off x="6150244" y="2665573"/>
            <a:ext cx="221067" cy="221067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B06ACA-41B8-46FE-BD6E-920F713D428C}"/>
              </a:ext>
            </a:extLst>
          </p:cNvPr>
          <p:cNvSpPr/>
          <p:nvPr/>
        </p:nvSpPr>
        <p:spPr>
          <a:xfrm>
            <a:off x="9167876" y="2573037"/>
            <a:ext cx="406138" cy="406138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CF1B80-A829-4F89-BF8E-FEC847F8BC3C}"/>
              </a:ext>
            </a:extLst>
          </p:cNvPr>
          <p:cNvGrpSpPr/>
          <p:nvPr/>
        </p:nvGrpSpPr>
        <p:grpSpPr>
          <a:xfrm>
            <a:off x="1417343" y="2636937"/>
            <a:ext cx="208735" cy="294684"/>
            <a:chOff x="2281504" y="1973989"/>
            <a:chExt cx="293668" cy="414589"/>
          </a:xfrm>
          <a:solidFill>
            <a:srgbClr val="1E4161"/>
          </a:solidFill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6B9BFCC-377A-4C74-879A-493C637F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1504" y="1973989"/>
              <a:ext cx="293668" cy="414589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5730C40-FCB2-4991-A39A-0AE7E74C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55878" t="13177" b="61320"/>
            <a:stretch/>
          </p:blipFill>
          <p:spPr>
            <a:xfrm>
              <a:off x="2445600" y="2155825"/>
              <a:ext cx="129572" cy="105728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BF3960-D587-40D2-9998-F6579E24FE4B}"/>
              </a:ext>
            </a:extLst>
          </p:cNvPr>
          <p:cNvSpPr txBox="1"/>
          <p:nvPr/>
        </p:nvSpPr>
        <p:spPr>
          <a:xfrm>
            <a:off x="-40987" y="2595652"/>
            <a:ext cx="1233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Extreme temperature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8CF689-6D4C-421A-B953-CF407EC58566}"/>
              </a:ext>
            </a:extLst>
          </p:cNvPr>
          <p:cNvCxnSpPr>
            <a:cxnSpLocks/>
          </p:cNvCxnSpPr>
          <p:nvPr/>
        </p:nvCxnSpPr>
        <p:spPr>
          <a:xfrm>
            <a:off x="1669052" y="2112026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167B173-9088-44E6-A7E1-DCDF36097C35}"/>
              </a:ext>
            </a:extLst>
          </p:cNvPr>
          <p:cNvSpPr/>
          <p:nvPr/>
        </p:nvSpPr>
        <p:spPr>
          <a:xfrm>
            <a:off x="1297130" y="1876876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8204CA-3155-4647-97DB-CE8601BFE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368" y="1926705"/>
            <a:ext cx="294684" cy="2946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B5BCDD-A823-4506-9213-0470DE693C2C}"/>
              </a:ext>
            </a:extLst>
          </p:cNvPr>
          <p:cNvSpPr txBox="1"/>
          <p:nvPr/>
        </p:nvSpPr>
        <p:spPr>
          <a:xfrm>
            <a:off x="174562" y="1980186"/>
            <a:ext cx="101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Droughts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06712F-8879-4D34-A3F0-520D49939049}"/>
              </a:ext>
            </a:extLst>
          </p:cNvPr>
          <p:cNvSpPr txBox="1"/>
          <p:nvPr/>
        </p:nvSpPr>
        <p:spPr>
          <a:xfrm>
            <a:off x="3383711" y="1969626"/>
            <a:ext cx="4318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06E0B3B-620C-49E5-94BF-FF272F6FF579}"/>
              </a:ext>
            </a:extLst>
          </p:cNvPr>
          <p:cNvSpPr/>
          <p:nvPr/>
        </p:nvSpPr>
        <p:spPr>
          <a:xfrm>
            <a:off x="2979286" y="2018777"/>
            <a:ext cx="195485" cy="195485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F0D3D1B-6BE1-4C60-8652-69F91010C48B}"/>
              </a:ext>
            </a:extLst>
          </p:cNvPr>
          <p:cNvSpPr txBox="1"/>
          <p:nvPr/>
        </p:nvSpPr>
        <p:spPr>
          <a:xfrm>
            <a:off x="6609852" y="1969626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755E4DA-EF17-470E-842E-D2F4D29C3ACA}"/>
              </a:ext>
            </a:extLst>
          </p:cNvPr>
          <p:cNvSpPr txBox="1"/>
          <p:nvPr/>
        </p:nvSpPr>
        <p:spPr>
          <a:xfrm>
            <a:off x="9862561" y="1969626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318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456E02-9CC5-4A69-B933-79FECB623F67}"/>
              </a:ext>
            </a:extLst>
          </p:cNvPr>
          <p:cNvSpPr/>
          <p:nvPr/>
        </p:nvSpPr>
        <p:spPr>
          <a:xfrm>
            <a:off x="6119519" y="1975261"/>
            <a:ext cx="282517" cy="282517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82396A-2E75-4719-B4F8-B8FF74BA772F}"/>
              </a:ext>
            </a:extLst>
          </p:cNvPr>
          <p:cNvSpPr/>
          <p:nvPr/>
        </p:nvSpPr>
        <p:spPr>
          <a:xfrm>
            <a:off x="9191933" y="1937507"/>
            <a:ext cx="358024" cy="358024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812072B-2521-43A8-B7C0-6720725FAE23}"/>
              </a:ext>
            </a:extLst>
          </p:cNvPr>
          <p:cNvCxnSpPr>
            <a:cxnSpLocks/>
          </p:cNvCxnSpPr>
          <p:nvPr/>
        </p:nvCxnSpPr>
        <p:spPr>
          <a:xfrm>
            <a:off x="1670091" y="3568546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E0532A83-8A36-46F4-B80A-97294BDE27E5}"/>
              </a:ext>
            </a:extLst>
          </p:cNvPr>
          <p:cNvSpPr/>
          <p:nvPr/>
        </p:nvSpPr>
        <p:spPr>
          <a:xfrm>
            <a:off x="1298169" y="3333396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D78AF5C-B83A-481D-9E31-6AB69F4E9C10}"/>
              </a:ext>
            </a:extLst>
          </p:cNvPr>
          <p:cNvSpPr txBox="1"/>
          <p:nvPr/>
        </p:nvSpPr>
        <p:spPr>
          <a:xfrm>
            <a:off x="3373440" y="3432129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519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3209124-75BE-4F3A-9D48-DCD6ED084430}"/>
              </a:ext>
            </a:extLst>
          </p:cNvPr>
          <p:cNvSpPr/>
          <p:nvPr/>
        </p:nvSpPr>
        <p:spPr>
          <a:xfrm>
            <a:off x="2861128" y="3356315"/>
            <a:ext cx="431800" cy="431800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D22AC1F-4B5C-418D-B8C6-4BFF3D59A9B7}"/>
              </a:ext>
            </a:extLst>
          </p:cNvPr>
          <p:cNvSpPr txBox="1"/>
          <p:nvPr/>
        </p:nvSpPr>
        <p:spPr>
          <a:xfrm>
            <a:off x="6555866" y="3417679"/>
            <a:ext cx="5603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1732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5ECB62-F9D8-4F3F-A235-9EA9A55BE979}"/>
              </a:ext>
            </a:extLst>
          </p:cNvPr>
          <p:cNvSpPr txBox="1"/>
          <p:nvPr/>
        </p:nvSpPr>
        <p:spPr>
          <a:xfrm>
            <a:off x="9816973" y="3426146"/>
            <a:ext cx="5435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3368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E0C015B-DCEF-4041-AD89-C7BD2B383205}"/>
              </a:ext>
            </a:extLst>
          </p:cNvPr>
          <p:cNvSpPr/>
          <p:nvPr/>
        </p:nvSpPr>
        <p:spPr>
          <a:xfrm>
            <a:off x="5913911" y="3225349"/>
            <a:ext cx="693732" cy="693732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97A6ED-EF5E-4B71-B9F1-1928E73F25A7}"/>
              </a:ext>
            </a:extLst>
          </p:cNvPr>
          <p:cNvSpPr/>
          <p:nvPr/>
        </p:nvSpPr>
        <p:spPr>
          <a:xfrm>
            <a:off x="8928820" y="3149340"/>
            <a:ext cx="884251" cy="884251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848F66-72B3-4281-A17B-D300D1906848}"/>
              </a:ext>
            </a:extLst>
          </p:cNvPr>
          <p:cNvSpPr txBox="1"/>
          <p:nvPr/>
        </p:nvSpPr>
        <p:spPr>
          <a:xfrm>
            <a:off x="-40987" y="3391127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Floods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84B1AB6C-A2A6-42BF-8666-61306011F2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7434" y="3401529"/>
            <a:ext cx="294684" cy="294684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07B0C0E-F171-487E-9D2F-FEE8377B4E12}"/>
              </a:ext>
            </a:extLst>
          </p:cNvPr>
          <p:cNvCxnSpPr>
            <a:cxnSpLocks/>
          </p:cNvCxnSpPr>
          <p:nvPr/>
        </p:nvCxnSpPr>
        <p:spPr>
          <a:xfrm>
            <a:off x="1677519" y="4265728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CACBF8B-FF18-48EA-9480-A0CA605C6026}"/>
              </a:ext>
            </a:extLst>
          </p:cNvPr>
          <p:cNvSpPr/>
          <p:nvPr/>
        </p:nvSpPr>
        <p:spPr>
          <a:xfrm>
            <a:off x="1305597" y="4030578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7578D27-856B-4E6A-8D8E-92075CFEBD2A}"/>
              </a:ext>
            </a:extLst>
          </p:cNvPr>
          <p:cNvSpPr txBox="1"/>
          <p:nvPr/>
        </p:nvSpPr>
        <p:spPr>
          <a:xfrm>
            <a:off x="3479686" y="4129311"/>
            <a:ext cx="2398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3F2A30-8331-411E-B12B-57EA2A5DEF7E}"/>
              </a:ext>
            </a:extLst>
          </p:cNvPr>
          <p:cNvSpPr txBox="1"/>
          <p:nvPr/>
        </p:nvSpPr>
        <p:spPr>
          <a:xfrm>
            <a:off x="6720219" y="4114395"/>
            <a:ext cx="2316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CCCD2E-F4B4-4368-A5EF-72A6475738AA}"/>
              </a:ext>
            </a:extLst>
          </p:cNvPr>
          <p:cNvSpPr txBox="1"/>
          <p:nvPr/>
        </p:nvSpPr>
        <p:spPr>
          <a:xfrm>
            <a:off x="9968808" y="4138430"/>
            <a:ext cx="2398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97F6F0-EB8F-4EF3-84A1-E62AF3D815ED}"/>
              </a:ext>
            </a:extLst>
          </p:cNvPr>
          <p:cNvSpPr/>
          <p:nvPr/>
        </p:nvSpPr>
        <p:spPr>
          <a:xfrm>
            <a:off x="9338994" y="4236635"/>
            <a:ext cx="63903" cy="63903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9AF5D5-2E90-4753-B9AC-8D6CA425E8D1}"/>
              </a:ext>
            </a:extLst>
          </p:cNvPr>
          <p:cNvSpPr txBox="1"/>
          <p:nvPr/>
        </p:nvSpPr>
        <p:spPr>
          <a:xfrm>
            <a:off x="-40987" y="4027663"/>
            <a:ext cx="1233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Glacial lake outbursts</a:t>
            </a: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DFEEC025-C935-4EA4-A26A-473D6C22EF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74368" y="4121893"/>
            <a:ext cx="294684" cy="294684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EDAE0F-1153-4BE4-83EC-9395A9E5212E}"/>
              </a:ext>
            </a:extLst>
          </p:cNvPr>
          <p:cNvCxnSpPr>
            <a:cxnSpLocks/>
          </p:cNvCxnSpPr>
          <p:nvPr/>
        </p:nvCxnSpPr>
        <p:spPr>
          <a:xfrm>
            <a:off x="1669052" y="4918095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90DFBE8F-9757-4847-A363-8CC73DB927B4}"/>
              </a:ext>
            </a:extLst>
          </p:cNvPr>
          <p:cNvSpPr/>
          <p:nvPr/>
        </p:nvSpPr>
        <p:spPr>
          <a:xfrm>
            <a:off x="1297130" y="4710653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F4D5F1D-8E63-42D9-8D33-A2A9F86E1CB5}"/>
              </a:ext>
            </a:extLst>
          </p:cNvPr>
          <p:cNvSpPr txBox="1"/>
          <p:nvPr/>
        </p:nvSpPr>
        <p:spPr>
          <a:xfrm>
            <a:off x="3420599" y="4775695"/>
            <a:ext cx="3580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06AB29A-A5F7-4974-90A1-89E4BF9E2A9B}"/>
              </a:ext>
            </a:extLst>
          </p:cNvPr>
          <p:cNvSpPr/>
          <p:nvPr/>
        </p:nvSpPr>
        <p:spPr>
          <a:xfrm>
            <a:off x="2992100" y="4827598"/>
            <a:ext cx="169856" cy="169856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E10217-DC91-47AE-BB7A-060B9FA042D2}"/>
              </a:ext>
            </a:extLst>
          </p:cNvPr>
          <p:cNvSpPr txBox="1"/>
          <p:nvPr/>
        </p:nvSpPr>
        <p:spPr>
          <a:xfrm>
            <a:off x="6609852" y="4775695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7CAF3C1-DF3D-4FE3-B5DD-90F741FBC7ED}"/>
              </a:ext>
            </a:extLst>
          </p:cNvPr>
          <p:cNvSpPr txBox="1"/>
          <p:nvPr/>
        </p:nvSpPr>
        <p:spPr>
          <a:xfrm>
            <a:off x="9862561" y="4775695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B3C267D-A8AF-4B4F-83D9-2567CE586C41}"/>
              </a:ext>
            </a:extLst>
          </p:cNvPr>
          <p:cNvSpPr/>
          <p:nvPr/>
        </p:nvSpPr>
        <p:spPr>
          <a:xfrm>
            <a:off x="6081765" y="4741821"/>
            <a:ext cx="358024" cy="358024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246DCBB-C7E8-4840-B25B-4CBE9D6610AA}"/>
              </a:ext>
            </a:extLst>
          </p:cNvPr>
          <p:cNvSpPr/>
          <p:nvPr/>
        </p:nvSpPr>
        <p:spPr>
          <a:xfrm>
            <a:off x="9144774" y="4694770"/>
            <a:ext cx="452343" cy="452343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62473F-4F08-4BAB-819B-B805176C1DB1}"/>
              </a:ext>
            </a:extLst>
          </p:cNvPr>
          <p:cNvSpPr txBox="1"/>
          <p:nvPr/>
        </p:nvSpPr>
        <p:spPr>
          <a:xfrm>
            <a:off x="174562" y="4823456"/>
            <a:ext cx="101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Landslides</a:t>
            </a: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4B3A15D6-7DD6-4045-BA9A-56C8447EFC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55896" y="4764877"/>
            <a:ext cx="294684" cy="294684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C8BBBC-E824-400A-86F9-B76C824F077D}"/>
              </a:ext>
            </a:extLst>
          </p:cNvPr>
          <p:cNvCxnSpPr>
            <a:cxnSpLocks/>
          </p:cNvCxnSpPr>
          <p:nvPr/>
        </p:nvCxnSpPr>
        <p:spPr>
          <a:xfrm>
            <a:off x="1669052" y="6370516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E07CB478-FDBF-4285-9F0C-417AF3E2A9BE}"/>
              </a:ext>
            </a:extLst>
          </p:cNvPr>
          <p:cNvSpPr/>
          <p:nvPr/>
        </p:nvSpPr>
        <p:spPr>
          <a:xfrm>
            <a:off x="1297130" y="6135366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6C291CF-2A44-4235-92E3-5C417D57840A}"/>
              </a:ext>
            </a:extLst>
          </p:cNvPr>
          <p:cNvSpPr/>
          <p:nvPr/>
        </p:nvSpPr>
        <p:spPr>
          <a:xfrm>
            <a:off x="6098594" y="6214085"/>
            <a:ext cx="324367" cy="324367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322483B-BD22-4CCE-A046-E95147B32A9C}"/>
              </a:ext>
            </a:extLst>
          </p:cNvPr>
          <p:cNvSpPr/>
          <p:nvPr/>
        </p:nvSpPr>
        <p:spPr>
          <a:xfrm>
            <a:off x="9184826" y="6214085"/>
            <a:ext cx="372238" cy="372238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EDC631B-C912-4B42-8468-48B451B75B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45493" y="6214086"/>
            <a:ext cx="294684" cy="2700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80DB06-91D5-4B79-81BA-B189C38F3CD6}"/>
              </a:ext>
            </a:extLst>
          </p:cNvPr>
          <p:cNvSpPr txBox="1"/>
          <p:nvPr/>
        </p:nvSpPr>
        <p:spPr>
          <a:xfrm>
            <a:off x="-40987" y="6218283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Wildfires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E158470-C582-4970-A5A9-59F57872D28C}"/>
              </a:ext>
            </a:extLst>
          </p:cNvPr>
          <p:cNvSpPr txBox="1"/>
          <p:nvPr/>
        </p:nvSpPr>
        <p:spPr>
          <a:xfrm>
            <a:off x="3426563" y="6253516"/>
            <a:ext cx="346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DD715AA-8314-4E1C-92E0-8AF587535724}"/>
              </a:ext>
            </a:extLst>
          </p:cNvPr>
          <p:cNvSpPr/>
          <p:nvPr/>
        </p:nvSpPr>
        <p:spPr>
          <a:xfrm>
            <a:off x="3005045" y="6289742"/>
            <a:ext cx="143967" cy="143967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D7F8E9-8014-4CD2-B197-C5A9D6AFC0D0}"/>
              </a:ext>
            </a:extLst>
          </p:cNvPr>
          <p:cNvSpPr txBox="1"/>
          <p:nvPr/>
        </p:nvSpPr>
        <p:spPr>
          <a:xfrm>
            <a:off x="6609852" y="6253516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176B497-A3C6-453A-A452-F08F77466969}"/>
              </a:ext>
            </a:extLst>
          </p:cNvPr>
          <p:cNvSpPr txBox="1"/>
          <p:nvPr/>
        </p:nvSpPr>
        <p:spPr>
          <a:xfrm>
            <a:off x="9862561" y="6253516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216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277A8A8-0748-412A-9E22-776223C9B24D}"/>
              </a:ext>
            </a:extLst>
          </p:cNvPr>
          <p:cNvSpPr/>
          <p:nvPr/>
        </p:nvSpPr>
        <p:spPr>
          <a:xfrm>
            <a:off x="1297130" y="5443716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785EDFC-0086-4406-95F8-107CA9912B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74368" y="5527184"/>
            <a:ext cx="294684" cy="2946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6E98E6-5CE4-4BA8-899E-0AD47731891B}"/>
              </a:ext>
            </a:extLst>
          </p:cNvPr>
          <p:cNvSpPr txBox="1"/>
          <p:nvPr/>
        </p:nvSpPr>
        <p:spPr>
          <a:xfrm>
            <a:off x="-40987" y="5534485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Storms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EE56DE-085E-4734-BB51-7A80D1C2A6B6}"/>
              </a:ext>
            </a:extLst>
          </p:cNvPr>
          <p:cNvCxnSpPr>
            <a:cxnSpLocks/>
          </p:cNvCxnSpPr>
          <p:nvPr/>
        </p:nvCxnSpPr>
        <p:spPr>
          <a:xfrm>
            <a:off x="1669052" y="5678866"/>
            <a:ext cx="956159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BD4DF79E-D67F-4DC1-AFAC-92FA506F7C91}"/>
              </a:ext>
            </a:extLst>
          </p:cNvPr>
          <p:cNvSpPr txBox="1"/>
          <p:nvPr/>
        </p:nvSpPr>
        <p:spPr>
          <a:xfrm>
            <a:off x="3378575" y="5536466"/>
            <a:ext cx="442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3CC1FB0-F7C9-4C50-A097-1DC63AF6C4BD}"/>
              </a:ext>
            </a:extLst>
          </p:cNvPr>
          <p:cNvSpPr txBox="1"/>
          <p:nvPr/>
        </p:nvSpPr>
        <p:spPr>
          <a:xfrm>
            <a:off x="6563814" y="5536467"/>
            <a:ext cx="5444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1622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6634BC-419A-4468-9EFC-86154E8FAC79}"/>
              </a:ext>
            </a:extLst>
          </p:cNvPr>
          <p:cNvSpPr txBox="1"/>
          <p:nvPr/>
        </p:nvSpPr>
        <p:spPr>
          <a:xfrm>
            <a:off x="9810856" y="5536466"/>
            <a:ext cx="5557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2071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D88C2AD-3F05-42DF-9C3E-C54A0E48A766}"/>
              </a:ext>
            </a:extLst>
          </p:cNvPr>
          <p:cNvSpPr/>
          <p:nvPr/>
        </p:nvSpPr>
        <p:spPr>
          <a:xfrm>
            <a:off x="9024329" y="5318356"/>
            <a:ext cx="693232" cy="693232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DCD0838-8FF1-44E7-95F4-D7D929BE8066}"/>
              </a:ext>
            </a:extLst>
          </p:cNvPr>
          <p:cNvSpPr/>
          <p:nvPr/>
        </p:nvSpPr>
        <p:spPr>
          <a:xfrm>
            <a:off x="2850857" y="5438801"/>
            <a:ext cx="452343" cy="452343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9E60367-EAFE-4BCA-AE77-49EB6F9DB5ED}"/>
              </a:ext>
            </a:extLst>
          </p:cNvPr>
          <p:cNvSpPr/>
          <p:nvPr/>
        </p:nvSpPr>
        <p:spPr>
          <a:xfrm>
            <a:off x="5959594" y="5363789"/>
            <a:ext cx="602367" cy="602367"/>
          </a:xfrm>
          <a:prstGeom prst="ellipse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3">
            <a:extLst>
              <a:ext uri="{FF2B5EF4-FFF2-40B4-BE49-F238E27FC236}">
                <a16:creationId xmlns:a16="http://schemas.microsoft.com/office/drawing/2014/main" id="{FC9901D5-7EC4-447C-BE18-4277162C4783}"/>
              </a:ext>
            </a:extLst>
          </p:cNvPr>
          <p:cNvSpPr txBox="1"/>
          <p:nvPr/>
        </p:nvSpPr>
        <p:spPr>
          <a:xfrm>
            <a:off x="9371044" y="697698"/>
            <a:ext cx="1994230" cy="33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000"/>
              </a:lnSpc>
            </a:pPr>
            <a:r>
              <a:rPr lang="en-GB" sz="1050" b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352</a:t>
            </a:r>
          </a:p>
          <a:p>
            <a:pPr algn="r">
              <a:lnSpc>
                <a:spcPts val="1000"/>
              </a:lnSpc>
            </a:pPr>
            <a:r>
              <a:rPr lang="en-GB" sz="7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disasters in 2022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0100ADB-E92A-4804-8E68-CEE980D77E6E}"/>
              </a:ext>
            </a:extLst>
          </p:cNvPr>
          <p:cNvSpPr txBox="1"/>
          <p:nvPr/>
        </p:nvSpPr>
        <p:spPr>
          <a:xfrm>
            <a:off x="9052736" y="6569321"/>
            <a:ext cx="3040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EM-DAT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346B18-1BEB-45C1-96EA-A6CD61ED7EA9}"/>
              </a:ext>
            </a:extLst>
          </p:cNvPr>
          <p:cNvSpPr txBox="1"/>
          <p:nvPr/>
        </p:nvSpPr>
        <p:spPr>
          <a:xfrm>
            <a:off x="1832647" y="972666"/>
            <a:ext cx="305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1963 - 1982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8F23C23-5912-4D7C-AA6B-94132B23BA0A}"/>
              </a:ext>
            </a:extLst>
          </p:cNvPr>
          <p:cNvSpPr txBox="1"/>
          <p:nvPr/>
        </p:nvSpPr>
        <p:spPr>
          <a:xfrm>
            <a:off x="4998022" y="972666"/>
            <a:ext cx="305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1983 - 2002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8FC75A7-809F-4430-BED4-F34524C14C7D}"/>
              </a:ext>
            </a:extLst>
          </p:cNvPr>
          <p:cNvSpPr txBox="1"/>
          <p:nvPr/>
        </p:nvSpPr>
        <p:spPr>
          <a:xfrm>
            <a:off x="8223015" y="972666"/>
            <a:ext cx="305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2003 - 2022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2C8E726-BBEE-42C4-9C9A-F644529EC238}"/>
              </a:ext>
            </a:extLst>
          </p:cNvPr>
          <p:cNvCxnSpPr>
            <a:cxnSpLocks/>
          </p:cNvCxnSpPr>
          <p:nvPr/>
        </p:nvCxnSpPr>
        <p:spPr>
          <a:xfrm>
            <a:off x="1822971" y="1282445"/>
            <a:ext cx="3062816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1FC41AE-A683-4564-B2AD-82CEB30F1C2B}"/>
              </a:ext>
            </a:extLst>
          </p:cNvPr>
          <p:cNvCxnSpPr>
            <a:cxnSpLocks/>
          </p:cNvCxnSpPr>
          <p:nvPr/>
        </p:nvCxnSpPr>
        <p:spPr>
          <a:xfrm>
            <a:off x="8170854" y="1282445"/>
            <a:ext cx="305646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E8B1583-DBBC-4525-A52F-0E4DECA26A08}"/>
              </a:ext>
            </a:extLst>
          </p:cNvPr>
          <p:cNvCxnSpPr>
            <a:cxnSpLocks/>
          </p:cNvCxnSpPr>
          <p:nvPr/>
        </p:nvCxnSpPr>
        <p:spPr>
          <a:xfrm>
            <a:off x="5013897" y="1282445"/>
            <a:ext cx="3062816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B2CD4E2-41D0-4C90-8B6B-B565C2129C1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DCDF818-0415-4748-8CE9-E4399F273AC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7E3732F3-290C-4F4A-859D-8F08CAA2402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3FE93630-B57A-4FF6-9548-85D9E631D5A1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1" name="TextBox 1">
            <a:extLst>
              <a:ext uri="{FF2B5EF4-FFF2-40B4-BE49-F238E27FC236}">
                <a16:creationId xmlns:a16="http://schemas.microsoft.com/office/drawing/2014/main" id="{4B11DEE1-C466-429F-8E07-622A6F24EDC9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BBE465E-12C0-48C4-921B-C7A643C4B80D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81F3222-6A33-428E-B544-E69EC38AE76C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3E58FE5F-631B-4D73-9102-1558158760FC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8EC26F1-5886-4252-A2A1-91132715E148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">
            <a:extLst>
              <a:ext uri="{FF2B5EF4-FFF2-40B4-BE49-F238E27FC236}">
                <a16:creationId xmlns:a16="http://schemas.microsoft.com/office/drawing/2014/main" id="{E2E54B30-4B69-4986-B901-1DC244A2A458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177" name="TextBox 1">
            <a:extLst>
              <a:ext uri="{FF2B5EF4-FFF2-40B4-BE49-F238E27FC236}">
                <a16:creationId xmlns:a16="http://schemas.microsoft.com/office/drawing/2014/main" id="{6D3CBBA2-7029-42E4-8645-F805A35D5193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83653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92384D0B-B821-4BC0-9A70-5293D6E90593}"/>
              </a:ext>
            </a:extLst>
          </p:cNvPr>
          <p:cNvSpPr/>
          <p:nvPr/>
        </p:nvSpPr>
        <p:spPr>
          <a:xfrm>
            <a:off x="6731700" y="1271433"/>
            <a:ext cx="2311606" cy="4015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alpha val="7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10A15A0-C494-4E72-B242-247C8CF6466B}"/>
              </a:ext>
            </a:extLst>
          </p:cNvPr>
          <p:cNvSpPr/>
          <p:nvPr/>
        </p:nvSpPr>
        <p:spPr>
          <a:xfrm>
            <a:off x="4161716" y="1271433"/>
            <a:ext cx="2328116" cy="4015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50000"/>
                </a:schemeClr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0B98C59-0D4B-4D58-B043-32CAB60B7FB6}"/>
              </a:ext>
            </a:extLst>
          </p:cNvPr>
          <p:cNvSpPr/>
          <p:nvPr/>
        </p:nvSpPr>
        <p:spPr>
          <a:xfrm>
            <a:off x="1581900" y="1271433"/>
            <a:ext cx="2323459" cy="401535"/>
          </a:xfrm>
          <a:prstGeom prst="rect">
            <a:avLst/>
          </a:prstGeom>
          <a:gradFill flip="none" rotWithShape="1">
            <a:gsLst>
              <a:gs pos="0">
                <a:srgbClr val="DEEDD5"/>
              </a:gs>
              <a:gs pos="100000">
                <a:srgbClr val="F8FCF6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4DE3E3-5BE1-411D-985E-002DCADA3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611480"/>
              </p:ext>
            </p:extLst>
          </p:nvPr>
        </p:nvGraphicFramePr>
        <p:xfrm>
          <a:off x="888245" y="405490"/>
          <a:ext cx="8357748" cy="99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4BB5E8E-3D6A-4B85-8DF8-EE5B90D2A0E2}"/>
              </a:ext>
            </a:extLst>
          </p:cNvPr>
          <p:cNvCxnSpPr>
            <a:cxnSpLocks/>
          </p:cNvCxnSpPr>
          <p:nvPr/>
        </p:nvCxnSpPr>
        <p:spPr>
          <a:xfrm>
            <a:off x="1541600" y="1271774"/>
            <a:ext cx="2379422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AC51DCC-3347-4953-AC33-283E36FF445A}"/>
              </a:ext>
            </a:extLst>
          </p:cNvPr>
          <p:cNvCxnSpPr>
            <a:cxnSpLocks/>
          </p:cNvCxnSpPr>
          <p:nvPr/>
        </p:nvCxnSpPr>
        <p:spPr>
          <a:xfrm>
            <a:off x="6728435" y="1271774"/>
            <a:ext cx="2336159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1DAF4D8-747E-4BC8-9B20-372C6810C1DE}"/>
              </a:ext>
            </a:extLst>
          </p:cNvPr>
          <p:cNvCxnSpPr>
            <a:cxnSpLocks/>
          </p:cNvCxnSpPr>
          <p:nvPr/>
        </p:nvCxnSpPr>
        <p:spPr>
          <a:xfrm>
            <a:off x="4171452" y="1271774"/>
            <a:ext cx="2328116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0A5C38B-6CE8-4447-87AA-B14FE452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647" y="-402416"/>
            <a:ext cx="1434556" cy="373899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8CF689-6D4C-421A-B953-CF407EC58566}"/>
              </a:ext>
            </a:extLst>
          </p:cNvPr>
          <p:cNvCxnSpPr>
            <a:cxnSpLocks/>
          </p:cNvCxnSpPr>
          <p:nvPr/>
        </p:nvCxnSpPr>
        <p:spPr>
          <a:xfrm flipV="1">
            <a:off x="1645845" y="2114945"/>
            <a:ext cx="8193509" cy="1159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167B173-9088-44E6-A7E1-DCDF36097C35}"/>
              </a:ext>
            </a:extLst>
          </p:cNvPr>
          <p:cNvSpPr/>
          <p:nvPr/>
        </p:nvSpPr>
        <p:spPr>
          <a:xfrm>
            <a:off x="1297130" y="1891390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8204CA-3155-4647-97DB-CE8601BFE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368" y="1941219"/>
            <a:ext cx="294684" cy="2946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B5BCDD-A823-4506-9213-0470DE693C2C}"/>
              </a:ext>
            </a:extLst>
          </p:cNvPr>
          <p:cNvSpPr txBox="1"/>
          <p:nvPr/>
        </p:nvSpPr>
        <p:spPr>
          <a:xfrm>
            <a:off x="174562" y="1994700"/>
            <a:ext cx="101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Droughts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06712F-8879-4D34-A3F0-520D49939049}"/>
              </a:ext>
            </a:extLst>
          </p:cNvPr>
          <p:cNvSpPr txBox="1"/>
          <p:nvPr/>
        </p:nvSpPr>
        <p:spPr>
          <a:xfrm>
            <a:off x="3167811" y="1984140"/>
            <a:ext cx="4318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06E0B3B-620C-49E5-94BF-FF272F6FF579}"/>
              </a:ext>
            </a:extLst>
          </p:cNvPr>
          <p:cNvSpPr/>
          <p:nvPr/>
        </p:nvSpPr>
        <p:spPr>
          <a:xfrm>
            <a:off x="2763386" y="2033291"/>
            <a:ext cx="195485" cy="195485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F0D3D1B-6BE1-4C60-8652-69F91010C48B}"/>
              </a:ext>
            </a:extLst>
          </p:cNvPr>
          <p:cNvSpPr txBox="1"/>
          <p:nvPr/>
        </p:nvSpPr>
        <p:spPr>
          <a:xfrm>
            <a:off x="5428752" y="1984140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755E4DA-EF17-470E-842E-D2F4D29C3ACA}"/>
              </a:ext>
            </a:extLst>
          </p:cNvPr>
          <p:cNvSpPr txBox="1"/>
          <p:nvPr/>
        </p:nvSpPr>
        <p:spPr>
          <a:xfrm>
            <a:off x="7970261" y="1984140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318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456E02-9CC5-4A69-B933-79FECB623F67}"/>
              </a:ext>
            </a:extLst>
          </p:cNvPr>
          <p:cNvSpPr/>
          <p:nvPr/>
        </p:nvSpPr>
        <p:spPr>
          <a:xfrm>
            <a:off x="4938419" y="1989775"/>
            <a:ext cx="282517" cy="282517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82396A-2E75-4719-B4F8-B8FF74BA772F}"/>
              </a:ext>
            </a:extLst>
          </p:cNvPr>
          <p:cNvSpPr/>
          <p:nvPr/>
        </p:nvSpPr>
        <p:spPr>
          <a:xfrm>
            <a:off x="7299633" y="1952021"/>
            <a:ext cx="358024" cy="358024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812072B-2521-43A8-B7C0-6720725FAE23}"/>
              </a:ext>
            </a:extLst>
          </p:cNvPr>
          <p:cNvCxnSpPr>
            <a:cxnSpLocks/>
          </p:cNvCxnSpPr>
          <p:nvPr/>
        </p:nvCxnSpPr>
        <p:spPr>
          <a:xfrm flipV="1">
            <a:off x="1692472" y="3571465"/>
            <a:ext cx="8146882" cy="1159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E0532A83-8A36-46F4-B80A-97294BDE27E5}"/>
              </a:ext>
            </a:extLst>
          </p:cNvPr>
          <p:cNvSpPr/>
          <p:nvPr/>
        </p:nvSpPr>
        <p:spPr>
          <a:xfrm>
            <a:off x="1298169" y="3347910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D78AF5C-B83A-481D-9E31-6AB69F4E9C10}"/>
              </a:ext>
            </a:extLst>
          </p:cNvPr>
          <p:cNvSpPr txBox="1"/>
          <p:nvPr/>
        </p:nvSpPr>
        <p:spPr>
          <a:xfrm>
            <a:off x="3157540" y="3446643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519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3209124-75BE-4F3A-9D48-DCD6ED084430}"/>
              </a:ext>
            </a:extLst>
          </p:cNvPr>
          <p:cNvSpPr/>
          <p:nvPr/>
        </p:nvSpPr>
        <p:spPr>
          <a:xfrm>
            <a:off x="2645228" y="3370829"/>
            <a:ext cx="431800" cy="431800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D22AC1F-4B5C-418D-B8C6-4BFF3D59A9B7}"/>
              </a:ext>
            </a:extLst>
          </p:cNvPr>
          <p:cNvSpPr txBox="1"/>
          <p:nvPr/>
        </p:nvSpPr>
        <p:spPr>
          <a:xfrm>
            <a:off x="5374766" y="3432193"/>
            <a:ext cx="5603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1732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5ECB62-F9D8-4F3F-A235-9EA9A55BE979}"/>
              </a:ext>
            </a:extLst>
          </p:cNvPr>
          <p:cNvSpPr txBox="1"/>
          <p:nvPr/>
        </p:nvSpPr>
        <p:spPr>
          <a:xfrm>
            <a:off x="7924673" y="3440660"/>
            <a:ext cx="5435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3368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E0C015B-DCEF-4041-AD89-C7BD2B383205}"/>
              </a:ext>
            </a:extLst>
          </p:cNvPr>
          <p:cNvSpPr/>
          <p:nvPr/>
        </p:nvSpPr>
        <p:spPr>
          <a:xfrm>
            <a:off x="4732811" y="3239863"/>
            <a:ext cx="693732" cy="693732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97A6ED-EF5E-4B71-B9F1-1928E73F25A7}"/>
              </a:ext>
            </a:extLst>
          </p:cNvPr>
          <p:cNvSpPr/>
          <p:nvPr/>
        </p:nvSpPr>
        <p:spPr>
          <a:xfrm>
            <a:off x="7036520" y="3163854"/>
            <a:ext cx="884251" cy="884251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848F66-72B3-4281-A17B-D300D1906848}"/>
              </a:ext>
            </a:extLst>
          </p:cNvPr>
          <p:cNvSpPr txBox="1"/>
          <p:nvPr/>
        </p:nvSpPr>
        <p:spPr>
          <a:xfrm>
            <a:off x="-40987" y="3405641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Floods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84B1AB6C-A2A6-42BF-8666-61306011F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7434" y="3416043"/>
            <a:ext cx="294684" cy="294684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07B0C0E-F171-487E-9D2F-FEE8377B4E12}"/>
              </a:ext>
            </a:extLst>
          </p:cNvPr>
          <p:cNvCxnSpPr>
            <a:cxnSpLocks/>
          </p:cNvCxnSpPr>
          <p:nvPr/>
        </p:nvCxnSpPr>
        <p:spPr>
          <a:xfrm>
            <a:off x="1677519" y="4280242"/>
            <a:ext cx="816183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CACBF8B-FF18-48EA-9480-A0CA605C6026}"/>
              </a:ext>
            </a:extLst>
          </p:cNvPr>
          <p:cNvSpPr/>
          <p:nvPr/>
        </p:nvSpPr>
        <p:spPr>
          <a:xfrm>
            <a:off x="1305597" y="4045092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7578D27-856B-4E6A-8D8E-92075CFEBD2A}"/>
              </a:ext>
            </a:extLst>
          </p:cNvPr>
          <p:cNvSpPr txBox="1"/>
          <p:nvPr/>
        </p:nvSpPr>
        <p:spPr>
          <a:xfrm>
            <a:off x="3263786" y="4143825"/>
            <a:ext cx="2398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3F2A30-8331-411E-B12B-57EA2A5DEF7E}"/>
              </a:ext>
            </a:extLst>
          </p:cNvPr>
          <p:cNvSpPr txBox="1"/>
          <p:nvPr/>
        </p:nvSpPr>
        <p:spPr>
          <a:xfrm>
            <a:off x="5539119" y="4128909"/>
            <a:ext cx="2316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CCCD2E-F4B4-4368-A5EF-72A6475738AA}"/>
              </a:ext>
            </a:extLst>
          </p:cNvPr>
          <p:cNvSpPr txBox="1"/>
          <p:nvPr/>
        </p:nvSpPr>
        <p:spPr>
          <a:xfrm>
            <a:off x="8076508" y="4152944"/>
            <a:ext cx="2398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97F6F0-EB8F-4EF3-84A1-E62AF3D815ED}"/>
              </a:ext>
            </a:extLst>
          </p:cNvPr>
          <p:cNvSpPr/>
          <p:nvPr/>
        </p:nvSpPr>
        <p:spPr>
          <a:xfrm>
            <a:off x="7446694" y="4251149"/>
            <a:ext cx="63903" cy="63903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9AF5D5-2E90-4753-B9AC-8D6CA425E8D1}"/>
              </a:ext>
            </a:extLst>
          </p:cNvPr>
          <p:cNvSpPr txBox="1"/>
          <p:nvPr/>
        </p:nvSpPr>
        <p:spPr>
          <a:xfrm>
            <a:off x="-40987" y="4042177"/>
            <a:ext cx="1233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Glacial lake outbursts</a:t>
            </a: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DFEEC025-C935-4EA4-A26A-473D6C22EF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4368" y="4136407"/>
            <a:ext cx="294684" cy="294684"/>
          </a:xfrm>
          <a:prstGeom prst="rect">
            <a:avLst/>
          </a:prstGeom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EEDAE0F-1153-4BE4-83EC-9395A9E5212E}"/>
              </a:ext>
            </a:extLst>
          </p:cNvPr>
          <p:cNvCxnSpPr>
            <a:cxnSpLocks/>
          </p:cNvCxnSpPr>
          <p:nvPr/>
        </p:nvCxnSpPr>
        <p:spPr>
          <a:xfrm flipV="1">
            <a:off x="1645845" y="4921014"/>
            <a:ext cx="8193509" cy="1159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90DFBE8F-9757-4847-A363-8CC73DB927B4}"/>
              </a:ext>
            </a:extLst>
          </p:cNvPr>
          <p:cNvSpPr/>
          <p:nvPr/>
        </p:nvSpPr>
        <p:spPr>
          <a:xfrm>
            <a:off x="1297130" y="4725167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F4D5F1D-8E63-42D9-8D33-A2A9F86E1CB5}"/>
              </a:ext>
            </a:extLst>
          </p:cNvPr>
          <p:cNvSpPr txBox="1"/>
          <p:nvPr/>
        </p:nvSpPr>
        <p:spPr>
          <a:xfrm>
            <a:off x="3204699" y="4790209"/>
            <a:ext cx="3580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06AB29A-A5F7-4974-90A1-89E4BF9E2A9B}"/>
              </a:ext>
            </a:extLst>
          </p:cNvPr>
          <p:cNvSpPr/>
          <p:nvPr/>
        </p:nvSpPr>
        <p:spPr>
          <a:xfrm>
            <a:off x="2776200" y="4842112"/>
            <a:ext cx="169856" cy="169856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E10217-DC91-47AE-BB7A-060B9FA042D2}"/>
              </a:ext>
            </a:extLst>
          </p:cNvPr>
          <p:cNvSpPr txBox="1"/>
          <p:nvPr/>
        </p:nvSpPr>
        <p:spPr>
          <a:xfrm>
            <a:off x="5428752" y="4790209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7CAF3C1-DF3D-4FE3-B5DD-90F741FBC7ED}"/>
              </a:ext>
            </a:extLst>
          </p:cNvPr>
          <p:cNvSpPr txBox="1"/>
          <p:nvPr/>
        </p:nvSpPr>
        <p:spPr>
          <a:xfrm>
            <a:off x="7970261" y="4790209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B3C267D-A8AF-4B4F-83D9-2567CE586C41}"/>
              </a:ext>
            </a:extLst>
          </p:cNvPr>
          <p:cNvSpPr/>
          <p:nvPr/>
        </p:nvSpPr>
        <p:spPr>
          <a:xfrm>
            <a:off x="4900665" y="4756335"/>
            <a:ext cx="358024" cy="358024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246DCBB-C7E8-4840-B25B-4CBE9D6610AA}"/>
              </a:ext>
            </a:extLst>
          </p:cNvPr>
          <p:cNvSpPr/>
          <p:nvPr/>
        </p:nvSpPr>
        <p:spPr>
          <a:xfrm>
            <a:off x="7252474" y="4709284"/>
            <a:ext cx="452343" cy="452343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62473F-4F08-4BAB-819B-B805176C1DB1}"/>
              </a:ext>
            </a:extLst>
          </p:cNvPr>
          <p:cNvSpPr txBox="1"/>
          <p:nvPr/>
        </p:nvSpPr>
        <p:spPr>
          <a:xfrm>
            <a:off x="174562" y="4837970"/>
            <a:ext cx="1018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Landslides</a:t>
            </a: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4B3A15D6-7DD6-4045-BA9A-56C8447EFC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5896" y="4779391"/>
            <a:ext cx="294684" cy="294684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C8BBBC-E824-400A-86F9-B76C824F077D}"/>
              </a:ext>
            </a:extLst>
          </p:cNvPr>
          <p:cNvCxnSpPr>
            <a:cxnSpLocks/>
          </p:cNvCxnSpPr>
          <p:nvPr/>
        </p:nvCxnSpPr>
        <p:spPr>
          <a:xfrm>
            <a:off x="1645845" y="6385030"/>
            <a:ext cx="8193509" cy="13805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E07CB478-FDBF-4285-9F0C-417AF3E2A9BE}"/>
              </a:ext>
            </a:extLst>
          </p:cNvPr>
          <p:cNvSpPr/>
          <p:nvPr/>
        </p:nvSpPr>
        <p:spPr>
          <a:xfrm>
            <a:off x="1297130" y="6149880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6C291CF-2A44-4235-92E3-5C417D57840A}"/>
              </a:ext>
            </a:extLst>
          </p:cNvPr>
          <p:cNvSpPr/>
          <p:nvPr/>
        </p:nvSpPr>
        <p:spPr>
          <a:xfrm>
            <a:off x="4917494" y="6228599"/>
            <a:ext cx="324367" cy="324367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322483B-BD22-4CCE-A046-E95147B32A9C}"/>
              </a:ext>
            </a:extLst>
          </p:cNvPr>
          <p:cNvSpPr/>
          <p:nvPr/>
        </p:nvSpPr>
        <p:spPr>
          <a:xfrm>
            <a:off x="7292526" y="6228599"/>
            <a:ext cx="372238" cy="372238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EDC631B-C912-4B42-8468-48B451B75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45493" y="6228600"/>
            <a:ext cx="294684" cy="2700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80DB06-91D5-4B79-81BA-B189C38F3CD6}"/>
              </a:ext>
            </a:extLst>
          </p:cNvPr>
          <p:cNvSpPr txBox="1"/>
          <p:nvPr/>
        </p:nvSpPr>
        <p:spPr>
          <a:xfrm>
            <a:off x="-40987" y="6232797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Wildfires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E158470-C582-4970-A5A9-59F57872D28C}"/>
              </a:ext>
            </a:extLst>
          </p:cNvPr>
          <p:cNvSpPr txBox="1"/>
          <p:nvPr/>
        </p:nvSpPr>
        <p:spPr>
          <a:xfrm>
            <a:off x="3210663" y="6268030"/>
            <a:ext cx="346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DD715AA-8314-4E1C-92E0-8AF587535724}"/>
              </a:ext>
            </a:extLst>
          </p:cNvPr>
          <p:cNvSpPr/>
          <p:nvPr/>
        </p:nvSpPr>
        <p:spPr>
          <a:xfrm>
            <a:off x="2789145" y="6304256"/>
            <a:ext cx="143967" cy="143967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D7F8E9-8014-4CD2-B197-C5A9D6AFC0D0}"/>
              </a:ext>
            </a:extLst>
          </p:cNvPr>
          <p:cNvSpPr txBox="1"/>
          <p:nvPr/>
        </p:nvSpPr>
        <p:spPr>
          <a:xfrm>
            <a:off x="5428752" y="6268030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176B497-A3C6-453A-A452-F08F77466969}"/>
              </a:ext>
            </a:extLst>
          </p:cNvPr>
          <p:cNvSpPr txBox="1"/>
          <p:nvPr/>
        </p:nvSpPr>
        <p:spPr>
          <a:xfrm>
            <a:off x="7970261" y="6268030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216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277A8A8-0748-412A-9E22-776223C9B24D}"/>
              </a:ext>
            </a:extLst>
          </p:cNvPr>
          <p:cNvSpPr/>
          <p:nvPr/>
        </p:nvSpPr>
        <p:spPr>
          <a:xfrm>
            <a:off x="1297130" y="5458230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785EDFC-0086-4406-95F8-107CA9912B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74368" y="5541698"/>
            <a:ext cx="294684" cy="2946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6E98E6-5CE4-4BA8-899E-0AD47731891B}"/>
              </a:ext>
            </a:extLst>
          </p:cNvPr>
          <p:cNvSpPr txBox="1"/>
          <p:nvPr/>
        </p:nvSpPr>
        <p:spPr>
          <a:xfrm>
            <a:off x="-40987" y="5548999"/>
            <a:ext cx="12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Storms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EE56DE-085E-4734-BB51-7A80D1C2A6B6}"/>
              </a:ext>
            </a:extLst>
          </p:cNvPr>
          <p:cNvCxnSpPr>
            <a:cxnSpLocks/>
          </p:cNvCxnSpPr>
          <p:nvPr/>
        </p:nvCxnSpPr>
        <p:spPr>
          <a:xfrm flipV="1">
            <a:off x="1697550" y="5681785"/>
            <a:ext cx="8141804" cy="1159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BD4DF79E-D67F-4DC1-AFAC-92FA506F7C91}"/>
              </a:ext>
            </a:extLst>
          </p:cNvPr>
          <p:cNvSpPr txBox="1"/>
          <p:nvPr/>
        </p:nvSpPr>
        <p:spPr>
          <a:xfrm>
            <a:off x="3162675" y="5550980"/>
            <a:ext cx="442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3CC1FB0-F7C9-4C50-A097-1DC63AF6C4BD}"/>
              </a:ext>
            </a:extLst>
          </p:cNvPr>
          <p:cNvSpPr txBox="1"/>
          <p:nvPr/>
        </p:nvSpPr>
        <p:spPr>
          <a:xfrm>
            <a:off x="5382714" y="5550981"/>
            <a:ext cx="5444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1622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6634BC-419A-4468-9EFC-86154E8FAC79}"/>
              </a:ext>
            </a:extLst>
          </p:cNvPr>
          <p:cNvSpPr txBox="1"/>
          <p:nvPr/>
        </p:nvSpPr>
        <p:spPr>
          <a:xfrm>
            <a:off x="7918556" y="5550980"/>
            <a:ext cx="5557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2071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D88C2AD-3F05-42DF-9C3E-C54A0E48A766}"/>
              </a:ext>
            </a:extLst>
          </p:cNvPr>
          <p:cNvSpPr/>
          <p:nvPr/>
        </p:nvSpPr>
        <p:spPr>
          <a:xfrm>
            <a:off x="7132029" y="5332870"/>
            <a:ext cx="693232" cy="693232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DCD0838-8FF1-44E7-95F4-D7D929BE8066}"/>
              </a:ext>
            </a:extLst>
          </p:cNvPr>
          <p:cNvSpPr/>
          <p:nvPr/>
        </p:nvSpPr>
        <p:spPr>
          <a:xfrm>
            <a:off x="2634957" y="5453315"/>
            <a:ext cx="452343" cy="452343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9E60367-EAFE-4BCA-AE77-49EB6F9DB5ED}"/>
              </a:ext>
            </a:extLst>
          </p:cNvPr>
          <p:cNvSpPr/>
          <p:nvPr/>
        </p:nvSpPr>
        <p:spPr>
          <a:xfrm>
            <a:off x="4778494" y="5378303"/>
            <a:ext cx="602367" cy="602367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3">
            <a:extLst>
              <a:ext uri="{FF2B5EF4-FFF2-40B4-BE49-F238E27FC236}">
                <a16:creationId xmlns:a16="http://schemas.microsoft.com/office/drawing/2014/main" id="{FC9901D5-7EC4-447C-BE18-4277162C4783}"/>
              </a:ext>
            </a:extLst>
          </p:cNvPr>
          <p:cNvSpPr txBox="1"/>
          <p:nvPr/>
        </p:nvSpPr>
        <p:spPr>
          <a:xfrm>
            <a:off x="7157253" y="755754"/>
            <a:ext cx="1994230" cy="33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000"/>
              </a:lnSpc>
            </a:pPr>
            <a:r>
              <a:rPr lang="en-GB" sz="1050" b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352</a:t>
            </a:r>
          </a:p>
          <a:p>
            <a:pPr algn="r">
              <a:lnSpc>
                <a:spcPts val="1000"/>
              </a:lnSpc>
            </a:pPr>
            <a:r>
              <a:rPr lang="en-GB" sz="7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disasters in 2022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0100ADB-E92A-4804-8E68-CEE980D77E6E}"/>
              </a:ext>
            </a:extLst>
          </p:cNvPr>
          <p:cNvSpPr txBox="1"/>
          <p:nvPr/>
        </p:nvSpPr>
        <p:spPr>
          <a:xfrm>
            <a:off x="9052736" y="6569321"/>
            <a:ext cx="3040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EM-DAT, IDMC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3E7B58-6412-4762-B965-D7AA46010D08}"/>
              </a:ext>
            </a:extLst>
          </p:cNvPr>
          <p:cNvCxnSpPr>
            <a:cxnSpLocks/>
          </p:cNvCxnSpPr>
          <p:nvPr/>
        </p:nvCxnSpPr>
        <p:spPr>
          <a:xfrm flipV="1">
            <a:off x="1651584" y="2786237"/>
            <a:ext cx="8187770" cy="1159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E0083609-4123-44D6-8B0E-CA84DBA200EA}"/>
              </a:ext>
            </a:extLst>
          </p:cNvPr>
          <p:cNvSpPr/>
          <p:nvPr/>
        </p:nvSpPr>
        <p:spPr>
          <a:xfrm>
            <a:off x="1302869" y="2562682"/>
            <a:ext cx="431800" cy="4318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6C224F8-8941-42FF-9487-454D252CC40F}"/>
              </a:ext>
            </a:extLst>
          </p:cNvPr>
          <p:cNvSpPr txBox="1"/>
          <p:nvPr/>
        </p:nvSpPr>
        <p:spPr>
          <a:xfrm>
            <a:off x="3204699" y="2661415"/>
            <a:ext cx="3580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105530E-0866-4808-8544-1D33EDC68875}"/>
              </a:ext>
            </a:extLst>
          </p:cNvPr>
          <p:cNvSpPr/>
          <p:nvPr/>
        </p:nvSpPr>
        <p:spPr>
          <a:xfrm>
            <a:off x="2793424" y="2722916"/>
            <a:ext cx="135408" cy="135408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F1136A-C141-43BB-B4B6-6987A85484EA}"/>
              </a:ext>
            </a:extLst>
          </p:cNvPr>
          <p:cNvSpPr txBox="1"/>
          <p:nvPr/>
        </p:nvSpPr>
        <p:spPr>
          <a:xfrm>
            <a:off x="5428752" y="2646965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764AACC-8FDB-4DA1-B349-34D124D36205}"/>
              </a:ext>
            </a:extLst>
          </p:cNvPr>
          <p:cNvSpPr txBox="1"/>
          <p:nvPr/>
        </p:nvSpPr>
        <p:spPr>
          <a:xfrm>
            <a:off x="7970261" y="2655432"/>
            <a:ext cx="4523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7F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383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35CB2E2-106F-4086-9DB2-CA19E638125A}"/>
              </a:ext>
            </a:extLst>
          </p:cNvPr>
          <p:cNvSpPr/>
          <p:nvPr/>
        </p:nvSpPr>
        <p:spPr>
          <a:xfrm>
            <a:off x="4969144" y="2680087"/>
            <a:ext cx="221067" cy="221067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B06ACA-41B8-46FE-BD6E-920F713D428C}"/>
              </a:ext>
            </a:extLst>
          </p:cNvPr>
          <p:cNvSpPr/>
          <p:nvPr/>
        </p:nvSpPr>
        <p:spPr>
          <a:xfrm>
            <a:off x="7275576" y="2587551"/>
            <a:ext cx="406138" cy="406138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CF1B80-A829-4F89-BF8E-FEC847F8BC3C}"/>
              </a:ext>
            </a:extLst>
          </p:cNvPr>
          <p:cNvGrpSpPr/>
          <p:nvPr/>
        </p:nvGrpSpPr>
        <p:grpSpPr>
          <a:xfrm>
            <a:off x="1417343" y="2651451"/>
            <a:ext cx="208735" cy="294684"/>
            <a:chOff x="2281504" y="1973989"/>
            <a:chExt cx="293668" cy="414589"/>
          </a:xfrm>
          <a:solidFill>
            <a:srgbClr val="1E4161"/>
          </a:solidFill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6B9BFCC-377A-4C74-879A-493C637F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281504" y="1973989"/>
              <a:ext cx="293668" cy="414589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5730C40-FCB2-4991-A39A-0AE7E74C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55878" t="13177" b="61320"/>
            <a:stretch/>
          </p:blipFill>
          <p:spPr>
            <a:xfrm>
              <a:off x="2445600" y="2155825"/>
              <a:ext cx="129572" cy="105728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BF3960-D587-40D2-9998-F6579E24FE4B}"/>
              </a:ext>
            </a:extLst>
          </p:cNvPr>
          <p:cNvSpPr txBox="1"/>
          <p:nvPr/>
        </p:nvSpPr>
        <p:spPr>
          <a:xfrm>
            <a:off x="-40987" y="2610166"/>
            <a:ext cx="1233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1E416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Extreme temperature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C0F8177-72A2-42BD-8FC4-E813E7EEE016}"/>
              </a:ext>
            </a:extLst>
          </p:cNvPr>
          <p:cNvSpPr txBox="1"/>
          <p:nvPr/>
        </p:nvSpPr>
        <p:spPr>
          <a:xfrm>
            <a:off x="9499386" y="502401"/>
            <a:ext cx="24513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31.8 MILLION </a:t>
            </a:r>
            <a:br>
              <a:rPr lang="en-US" sz="1400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1400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WEATHER-RELATED DISPLACEMENTS IN 2022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EDB1A1-9C6B-4FA8-9440-1EC0BEEF7F89}"/>
              </a:ext>
            </a:extLst>
          </p:cNvPr>
          <p:cNvSpPr txBox="1"/>
          <p:nvPr/>
        </p:nvSpPr>
        <p:spPr>
          <a:xfrm>
            <a:off x="9581116" y="1976742"/>
            <a:ext cx="233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2,200,000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3B40217-FAE4-4EA1-B201-4172086637AE}"/>
              </a:ext>
            </a:extLst>
          </p:cNvPr>
          <p:cNvSpPr txBox="1"/>
          <p:nvPr/>
        </p:nvSpPr>
        <p:spPr>
          <a:xfrm>
            <a:off x="10086540" y="4145546"/>
            <a:ext cx="123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DATA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207B77E-3D7E-48B4-A313-33BFE089711F}"/>
              </a:ext>
            </a:extLst>
          </p:cNvPr>
          <p:cNvSpPr txBox="1"/>
          <p:nvPr/>
        </p:nvSpPr>
        <p:spPr>
          <a:xfrm>
            <a:off x="9581116" y="4782811"/>
            <a:ext cx="233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53,000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4698BE3-FBEE-4914-A49B-E2EE4D3B7A17}"/>
              </a:ext>
            </a:extLst>
          </p:cNvPr>
          <p:cNvSpPr txBox="1"/>
          <p:nvPr/>
        </p:nvSpPr>
        <p:spPr>
          <a:xfrm>
            <a:off x="9581116" y="2648034"/>
            <a:ext cx="233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12,000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01DF84F-E37C-4B8F-BD6C-09095201F81A}"/>
              </a:ext>
            </a:extLst>
          </p:cNvPr>
          <p:cNvSpPr txBox="1"/>
          <p:nvPr/>
        </p:nvSpPr>
        <p:spPr>
          <a:xfrm>
            <a:off x="9563359" y="5489139"/>
            <a:ext cx="233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10.0 MILLION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B550775-A065-4438-8129-FE02F7E1BF8B}"/>
              </a:ext>
            </a:extLst>
          </p:cNvPr>
          <p:cNvSpPr txBox="1"/>
          <p:nvPr/>
        </p:nvSpPr>
        <p:spPr>
          <a:xfrm>
            <a:off x="9573743" y="6207266"/>
            <a:ext cx="233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366,000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844C2E8-3737-4F59-87FA-B4DB123527C4}"/>
              </a:ext>
            </a:extLst>
          </p:cNvPr>
          <p:cNvSpPr txBox="1"/>
          <p:nvPr/>
        </p:nvSpPr>
        <p:spPr>
          <a:xfrm>
            <a:off x="9808816" y="3384351"/>
            <a:ext cx="179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19.2 MILLION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3E36E2E-9BE6-460E-8079-50F13AB5EF32}"/>
              </a:ext>
            </a:extLst>
          </p:cNvPr>
          <p:cNvSpPr txBox="1"/>
          <p:nvPr/>
        </p:nvSpPr>
        <p:spPr>
          <a:xfrm>
            <a:off x="1677519" y="1346220"/>
            <a:ext cx="214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1963 - 1982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8094E13-867F-4DE5-8EE0-DCBE1CCC6B55}"/>
              </a:ext>
            </a:extLst>
          </p:cNvPr>
          <p:cNvSpPr txBox="1"/>
          <p:nvPr/>
        </p:nvSpPr>
        <p:spPr>
          <a:xfrm>
            <a:off x="4255539" y="1346220"/>
            <a:ext cx="214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1983 - 2002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BC0A390-74A8-4650-AEC0-F2C6EC759D95}"/>
              </a:ext>
            </a:extLst>
          </p:cNvPr>
          <p:cNvSpPr txBox="1"/>
          <p:nvPr/>
        </p:nvSpPr>
        <p:spPr>
          <a:xfrm>
            <a:off x="6819900" y="1346220"/>
            <a:ext cx="214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2003 - 2022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1F24930-7355-4426-8FFA-C151F03A669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9453FF8-939D-4C5B-89D3-9057626504F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213ACE7-2087-473C-8A97-BBA391A844B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788CC95C-8852-4BDD-97AE-81A11F728B6F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0ECCB78-977A-43B5-90C0-08E819F195D4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6EC133-58C9-4DF7-B1E6-D4FCE04C820E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2FEC396-72EF-4C22-8913-B91D9DAAE832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534A4AA-2775-4849-AA74-C8ECC681241C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">
            <a:extLst>
              <a:ext uri="{FF2B5EF4-FFF2-40B4-BE49-F238E27FC236}">
                <a16:creationId xmlns:a16="http://schemas.microsoft.com/office/drawing/2014/main" id="{4D4BDAD9-AF55-4797-9C85-D9F280CA2D0B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155" name="TextBox 1">
            <a:extLst>
              <a:ext uri="{FF2B5EF4-FFF2-40B4-BE49-F238E27FC236}">
                <a16:creationId xmlns:a16="http://schemas.microsoft.com/office/drawing/2014/main" id="{B63E02C9-D73B-489F-8828-98B5F4F1840B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12B57A1-4E82-9A69-8A91-C017CC80DDA4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</p:spTree>
    <p:extLst>
      <p:ext uri="{BB962C8B-B14F-4D97-AF65-F5344CB8AC3E}">
        <p14:creationId xmlns:p14="http://schemas.microsoft.com/office/powerpoint/2010/main" val="178587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442EEC4-6A4B-4A59-8471-ABA84F8F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2445" y="1478624"/>
            <a:ext cx="8483073" cy="467016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4DE3E3-5BE1-411D-985E-002DCADA3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673737"/>
              </p:ext>
            </p:extLst>
          </p:nvPr>
        </p:nvGraphicFramePr>
        <p:xfrm>
          <a:off x="717279" y="1293739"/>
          <a:ext cx="9963421" cy="523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A5C38B-6CE8-4447-87AA-B14FE452FA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-447921"/>
            <a:ext cx="1434556" cy="373899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E78B67DE-7CD5-41E9-B9A0-0539814BC7D3}"/>
              </a:ext>
            </a:extLst>
          </p:cNvPr>
          <p:cNvSpPr txBox="1">
            <a:spLocks/>
          </p:cNvSpPr>
          <p:nvPr/>
        </p:nvSpPr>
        <p:spPr>
          <a:xfrm>
            <a:off x="698880" y="841983"/>
            <a:ext cx="8889857" cy="40638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1400" spc="23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Forced displacement continues to rise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3B2F13FB-9DA6-4AB5-93BB-A80D50AE2D44}"/>
              </a:ext>
            </a:extLst>
          </p:cNvPr>
          <p:cNvSpPr txBox="1"/>
          <p:nvPr/>
        </p:nvSpPr>
        <p:spPr>
          <a:xfrm>
            <a:off x="10289241" y="1563893"/>
            <a:ext cx="17455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108 million </a:t>
            </a:r>
            <a:r>
              <a:rPr lang="en-GB" sz="18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were forcibly displaced </a:t>
            </a:r>
            <a:br>
              <a:rPr lang="en-GB" sz="18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8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21D0CD-B8BD-4884-9591-2A108D911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1542" y="877990"/>
            <a:ext cx="700497" cy="685903"/>
          </a:xfrm>
          <a:prstGeom prst="rect">
            <a:avLst/>
          </a:prstGeom>
          <a:effectLst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13613A-2759-41AA-B347-89734AB480EA}"/>
              </a:ext>
            </a:extLst>
          </p:cNvPr>
          <p:cNvSpPr/>
          <p:nvPr/>
        </p:nvSpPr>
        <p:spPr>
          <a:xfrm>
            <a:off x="10077959" y="1403515"/>
            <a:ext cx="203200" cy="203200"/>
          </a:xfrm>
          <a:prstGeom prst="ellipse">
            <a:avLst/>
          </a:prstGeom>
          <a:solidFill>
            <a:srgbClr val="F478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5BD78-B4F3-BD91-1867-C1DEEE6B7901}"/>
              </a:ext>
            </a:extLst>
          </p:cNvPr>
          <p:cNvSpPr txBox="1"/>
          <p:nvPr/>
        </p:nvSpPr>
        <p:spPr>
          <a:xfrm>
            <a:off x="9052736" y="6569321"/>
            <a:ext cx="3040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UNHCR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IDMC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4D9CB7-6171-4D9C-8C23-D75BA7767769}"/>
              </a:ext>
            </a:extLst>
          </p:cNvPr>
          <p:cNvGrpSpPr/>
          <p:nvPr/>
        </p:nvGrpSpPr>
        <p:grpSpPr>
          <a:xfrm>
            <a:off x="1700527" y="3980591"/>
            <a:ext cx="8538858" cy="2188161"/>
            <a:chOff x="1700527" y="3980591"/>
            <a:chExt cx="8538858" cy="218816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7AFFE03-C864-4236-8AA9-E508DF8CC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00527" y="4044681"/>
              <a:ext cx="8479032" cy="2124071"/>
            </a:xfrm>
            <a:prstGeom prst="rect">
              <a:avLst/>
            </a:prstGeom>
          </p:spPr>
        </p:pic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5DA4457F-8A3A-4DDA-BE4F-19010141253B}"/>
                </a:ext>
              </a:extLst>
            </p:cNvPr>
            <p:cNvSpPr txBox="1"/>
            <p:nvPr/>
          </p:nvSpPr>
          <p:spPr>
            <a:xfrm>
              <a:off x="6965091" y="4713320"/>
              <a:ext cx="32104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b="1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62.5 </a:t>
              </a:r>
              <a:br>
                <a:rPr lang="en-GB" sz="2000" b="1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GB" sz="2000" b="1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million </a:t>
              </a:r>
              <a:br>
                <a:rPr lang="en-GB" sz="2000" b="1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GB"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 were internally displaced </a:t>
              </a:r>
              <a:r>
                <a:rPr lang="en-US"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due to conflict and violence</a:t>
              </a:r>
              <a:r>
                <a:rPr lang="en-GB"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2022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66CA65-4F4D-41AE-AE53-65C6141AD689}"/>
                </a:ext>
              </a:extLst>
            </p:cNvPr>
            <p:cNvSpPr/>
            <p:nvPr/>
          </p:nvSpPr>
          <p:spPr>
            <a:xfrm>
              <a:off x="10036185" y="3980591"/>
              <a:ext cx="203200" cy="203200"/>
            </a:xfrm>
            <a:prstGeom prst="ellipse">
              <a:avLst/>
            </a:prstGeom>
            <a:solidFill>
              <a:srgbClr val="F4784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912DA-2D8A-4F83-ADAC-014087D3E4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BF054-89C9-43AB-98A3-D697E52DAE7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55BAEE-B39D-4AD4-B5AD-61FFE5C6F7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D1D21-BA70-41F2-A3D7-933F1806A499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4B831C4-A844-4273-804D-3D92BAE31E36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F8628C-7807-421A-A242-D0A7A28C3B12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8EB4F6-C8D4-4CB0-ADFC-48EA031DC50A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93E18-9687-4A76-86F7-BBE2EBA0801D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47D5F6-1A48-4E46-ACF5-699AA14B5B78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>
            <a:extLst>
              <a:ext uri="{FF2B5EF4-FFF2-40B4-BE49-F238E27FC236}">
                <a16:creationId xmlns:a16="http://schemas.microsoft.com/office/drawing/2014/main" id="{06CA6543-4251-4BAE-BAD9-5B7EE9212024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364C826B-3FF5-4965-B76F-7C80AE9B0DA4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32456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DC7295A-53C9-4F60-B57B-A9BD2CC48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145856"/>
              </p:ext>
            </p:extLst>
          </p:nvPr>
        </p:nvGraphicFramePr>
        <p:xfrm>
          <a:off x="549722" y="1380823"/>
          <a:ext cx="5124937" cy="523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98F593-83F5-49B1-978A-F93408A89816}"/>
              </a:ext>
            </a:extLst>
          </p:cNvPr>
          <p:cNvSpPr/>
          <p:nvPr/>
        </p:nvSpPr>
        <p:spPr>
          <a:xfrm>
            <a:off x="6985688" y="655864"/>
            <a:ext cx="4656590" cy="5720440"/>
          </a:xfrm>
          <a:prstGeom prst="roundRect">
            <a:avLst>
              <a:gd name="adj" fmla="val 8260"/>
            </a:avLst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5C38B-6CE8-4447-87AA-B14FE452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404379"/>
            <a:ext cx="1434556" cy="373899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E78B67DE-7CD5-41E9-B9A0-0539814BC7D3}"/>
              </a:ext>
            </a:extLst>
          </p:cNvPr>
          <p:cNvSpPr txBox="1">
            <a:spLocks/>
          </p:cNvSpPr>
          <p:nvPr/>
        </p:nvSpPr>
        <p:spPr>
          <a:xfrm>
            <a:off x="527511" y="781798"/>
            <a:ext cx="5279578" cy="35850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kern="1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Forced displacement continues to rise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3B2F13FB-9DA6-4AB5-93BB-A80D50AE2D44}"/>
              </a:ext>
            </a:extLst>
          </p:cNvPr>
          <p:cNvSpPr txBox="1"/>
          <p:nvPr/>
        </p:nvSpPr>
        <p:spPr>
          <a:xfrm>
            <a:off x="5407745" y="1756235"/>
            <a:ext cx="16185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108 million </a:t>
            </a:r>
            <a:r>
              <a:rPr lang="en-GB" sz="14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were forcibly displaced </a:t>
            </a:r>
            <a:br>
              <a:rPr lang="en-GB" sz="14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>
                <a:solidFill>
                  <a:srgbClr val="F478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644F63-F605-47F2-B397-83429305FEA2}"/>
              </a:ext>
            </a:extLst>
          </p:cNvPr>
          <p:cNvSpPr/>
          <p:nvPr/>
        </p:nvSpPr>
        <p:spPr>
          <a:xfrm>
            <a:off x="5225416" y="1551187"/>
            <a:ext cx="203200" cy="203200"/>
          </a:xfrm>
          <a:prstGeom prst="ellipse">
            <a:avLst/>
          </a:prstGeom>
          <a:solidFill>
            <a:srgbClr val="F478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018D83-56FE-4CB9-A991-E6891E899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517645"/>
              </p:ext>
            </p:extLst>
          </p:nvPr>
        </p:nvGraphicFramePr>
        <p:xfrm>
          <a:off x="6727812" y="655864"/>
          <a:ext cx="2439131" cy="109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3">
            <a:extLst>
              <a:ext uri="{FF2B5EF4-FFF2-40B4-BE49-F238E27FC236}">
                <a16:creationId xmlns:a16="http://schemas.microsoft.com/office/drawing/2014/main" id="{E333DDEB-B053-4D85-87CF-FD220CBCC55D}"/>
              </a:ext>
            </a:extLst>
          </p:cNvPr>
          <p:cNvSpPr txBox="1"/>
          <p:nvPr/>
        </p:nvSpPr>
        <p:spPr>
          <a:xfrm>
            <a:off x="8640846" y="1061887"/>
            <a:ext cx="324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35.3 million </a:t>
            </a:r>
            <a:r>
              <a:rPr lang="en-GB" sz="1400">
                <a:solidFill>
                  <a:srgbClr val="1E4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refugees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9C4ECB-C374-21C1-586B-E2986C29EA59}"/>
              </a:ext>
            </a:extLst>
          </p:cNvPr>
          <p:cNvGrpSpPr/>
          <p:nvPr/>
        </p:nvGrpSpPr>
        <p:grpSpPr>
          <a:xfrm>
            <a:off x="6727812" y="2164762"/>
            <a:ext cx="5161462" cy="1098524"/>
            <a:chOff x="6727812" y="2868612"/>
            <a:chExt cx="5161462" cy="1098524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B61A58AA-B4E8-4FBD-A646-FFBD8E57FCB6}"/>
                </a:ext>
              </a:extLst>
            </p:cNvPr>
            <p:cNvGraphicFramePr/>
            <p:nvPr/>
          </p:nvGraphicFramePr>
          <p:xfrm>
            <a:off x="6727812" y="2868612"/>
            <a:ext cx="2439131" cy="10985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C2675B23-907E-4E93-A517-5625015439A9}"/>
                </a:ext>
              </a:extLst>
            </p:cNvPr>
            <p:cNvSpPr txBox="1"/>
            <p:nvPr/>
          </p:nvSpPr>
          <p:spPr>
            <a:xfrm>
              <a:off x="8640846" y="3235960"/>
              <a:ext cx="3248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>
                  <a:solidFill>
                    <a:srgbClr val="F47847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5.4 million </a:t>
              </a:r>
              <a:r>
                <a:rPr lang="en-GB" sz="1400">
                  <a:solidFill>
                    <a:srgbClr val="1E40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asylum-seekers</a:t>
              </a: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9DEF33B-5F18-4865-A5E0-D8224F145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82705"/>
              </p:ext>
            </p:extLst>
          </p:nvPr>
        </p:nvGraphicFramePr>
        <p:xfrm>
          <a:off x="6727811" y="3587793"/>
          <a:ext cx="2439131" cy="109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165EE18-0D8B-44D6-A324-C031931804A4}"/>
              </a:ext>
            </a:extLst>
          </p:cNvPr>
          <p:cNvSpPr txBox="1"/>
          <p:nvPr/>
        </p:nvSpPr>
        <p:spPr>
          <a:xfrm>
            <a:off x="8640845" y="3813883"/>
            <a:ext cx="2669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62.5 million </a:t>
            </a:r>
            <a:r>
              <a:rPr lang="en-GB" sz="1400">
                <a:solidFill>
                  <a:srgbClr val="1E4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internally displaced persons because of conflict and violence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3B862FF-6307-4714-ABB8-FBB23FA9B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516889"/>
              </p:ext>
            </p:extLst>
          </p:nvPr>
        </p:nvGraphicFramePr>
        <p:xfrm>
          <a:off x="6788772" y="4895010"/>
          <a:ext cx="2439131" cy="109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31249E9-F32A-471A-B4A6-7A16234448FB}"/>
              </a:ext>
            </a:extLst>
          </p:cNvPr>
          <p:cNvSpPr txBox="1"/>
          <p:nvPr/>
        </p:nvSpPr>
        <p:spPr>
          <a:xfrm>
            <a:off x="8701806" y="5276567"/>
            <a:ext cx="2669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rgbClr val="F4784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5.2 million </a:t>
            </a:r>
            <a:r>
              <a:rPr lang="en-GB" sz="1400">
                <a:solidFill>
                  <a:srgbClr val="1E4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people in need of international protection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9E749F-EF90-42E6-A7B2-6C8118C20831}"/>
              </a:ext>
            </a:extLst>
          </p:cNvPr>
          <p:cNvSpPr txBox="1"/>
          <p:nvPr/>
        </p:nvSpPr>
        <p:spPr>
          <a:xfrm>
            <a:off x="10005060" y="6557253"/>
            <a:ext cx="1637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UNHCR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IDMC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F0C8AB6-B8CC-40BA-B239-2F58F1EFD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1145" y="1203614"/>
            <a:ext cx="562491" cy="550773"/>
          </a:xfrm>
          <a:prstGeom prst="rect">
            <a:avLst/>
          </a:prstGeom>
          <a:effectLst/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FCC608C-8821-40B4-A1D7-BB4228F79B0E}"/>
              </a:ext>
            </a:extLst>
          </p:cNvPr>
          <p:cNvSpPr/>
          <p:nvPr/>
        </p:nvSpPr>
        <p:spPr>
          <a:xfrm>
            <a:off x="6850445" y="742950"/>
            <a:ext cx="287586" cy="5507612"/>
          </a:xfrm>
          <a:prstGeom prst="leftBrace">
            <a:avLst>
              <a:gd name="adj1" fmla="val 118190"/>
              <a:gd name="adj2" fmla="val 30015"/>
            </a:avLst>
          </a:prstGeom>
          <a:ln w="38100">
            <a:solidFill>
              <a:srgbClr val="F47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92B685-A74F-4BB4-991A-BEE225DEE1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82390" y="1662759"/>
            <a:ext cx="4063055" cy="45878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AD60CE-F3FC-4FF9-A3CB-061D131AF90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DE60C7-32D6-457A-A8F9-4DFF1F5018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B050D3-72EC-418A-90FD-5D3E9AA9A04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7346377-064E-4C5A-AED0-255AD84FEB73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1E20AA85-1700-407D-9FEF-80ADD73C0667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BDA46-0868-4F8A-B286-FCF73A760624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F75C82-9D15-4988-B39E-E6C60FF6978D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DE4B30-DDFF-44EA-8A21-9F36F503AF10}"/>
              </a:ext>
            </a:extLst>
          </p:cNvPr>
          <p:cNvCxnSpPr>
            <a:cxnSpLocks/>
          </p:cNvCxnSpPr>
          <p:nvPr/>
        </p:nvCxnSpPr>
        <p:spPr>
          <a:xfrm flipV="1">
            <a:off x="4076692" y="2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DA1683-5354-49E1-8DAD-CF403383D609}"/>
              </a:ext>
            </a:extLst>
          </p:cNvPr>
          <p:cNvCxnSpPr>
            <a:cxnSpLocks/>
          </p:cNvCxnSpPr>
          <p:nvPr/>
        </p:nvCxnSpPr>
        <p:spPr>
          <a:xfrm flipV="1">
            <a:off x="8115297" y="2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>
            <a:extLst>
              <a:ext uri="{FF2B5EF4-FFF2-40B4-BE49-F238E27FC236}">
                <a16:creationId xmlns:a16="http://schemas.microsoft.com/office/drawing/2014/main" id="{A33C3E27-6237-4D7E-A576-6E9A339ACCB1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33420EF3-9138-44D3-A752-C2285103AAEF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426820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19F7A5-D289-4831-AF16-7E3FD73CA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65752"/>
              </p:ext>
            </p:extLst>
          </p:nvPr>
        </p:nvGraphicFramePr>
        <p:xfrm>
          <a:off x="321283" y="231844"/>
          <a:ext cx="106585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13">
            <a:extLst>
              <a:ext uri="{FF2B5EF4-FFF2-40B4-BE49-F238E27FC236}">
                <a16:creationId xmlns:a16="http://schemas.microsoft.com/office/drawing/2014/main" id="{8D0B1ECD-50F4-475E-A2D8-CA90062A2E0A}"/>
              </a:ext>
            </a:extLst>
          </p:cNvPr>
          <p:cNvSpPr txBox="1"/>
          <p:nvPr/>
        </p:nvSpPr>
        <p:spPr>
          <a:xfrm>
            <a:off x="3918603" y="3105637"/>
            <a:ext cx="126396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135M</a:t>
            </a:r>
            <a:r>
              <a:rPr lang="en-GB" sz="12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20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5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105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</a:t>
            </a:r>
            <a:br>
              <a:rPr lang="en-GB" sz="105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5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1200" i="1">
              <a:solidFill>
                <a:srgbClr val="1E41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13">
            <a:extLst>
              <a:ext uri="{FF2B5EF4-FFF2-40B4-BE49-F238E27FC236}">
                <a16:creationId xmlns:a16="http://schemas.microsoft.com/office/drawing/2014/main" id="{65714E3E-7671-40CA-BE32-2AC8B988CBB5}"/>
              </a:ext>
            </a:extLst>
          </p:cNvPr>
          <p:cNvSpPr txBox="1"/>
          <p:nvPr/>
        </p:nvSpPr>
        <p:spPr>
          <a:xfrm>
            <a:off x="7751452" y="5992184"/>
            <a:ext cx="225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EF3F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in Ukraine</a:t>
            </a:r>
            <a:endParaRPr lang="en-GB" sz="1200" i="1">
              <a:solidFill>
                <a:srgbClr val="EF3F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5" name="TextBox 13">
            <a:extLst>
              <a:ext uri="{FF2B5EF4-FFF2-40B4-BE49-F238E27FC236}">
                <a16:creationId xmlns:a16="http://schemas.microsoft.com/office/drawing/2014/main" id="{7D8C3810-129F-43F0-B856-F440BF5285ED}"/>
              </a:ext>
            </a:extLst>
          </p:cNvPr>
          <p:cNvSpPr txBox="1"/>
          <p:nvPr/>
        </p:nvSpPr>
        <p:spPr>
          <a:xfrm>
            <a:off x="8318465" y="5567960"/>
            <a:ext cx="70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EF3F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9E02E08-B22C-4915-9DA0-AEE05A6F54B8}"/>
              </a:ext>
            </a:extLst>
          </p:cNvPr>
          <p:cNvSpPr txBox="1"/>
          <p:nvPr/>
        </p:nvSpPr>
        <p:spPr>
          <a:xfrm>
            <a:off x="8817620" y="695362"/>
            <a:ext cx="1185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349M</a:t>
            </a:r>
            <a:endParaRPr lang="en-GB" sz="2000" b="1" i="1">
              <a:solidFill>
                <a:srgbClr val="F04E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</a:t>
            </a:r>
            <a:br>
              <a:rPr lang="en-GB" sz="12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 </a:t>
            </a:r>
            <a:r>
              <a:rPr lang="en-GB" sz="12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1200">
              <a:solidFill>
                <a:srgbClr val="F04E5A"/>
              </a:solidFill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8295D5A7-A52C-4EB1-81C1-2D203F8E69D8}"/>
              </a:ext>
            </a:extLst>
          </p:cNvPr>
          <p:cNvSpPr txBox="1">
            <a:spLocks/>
          </p:cNvSpPr>
          <p:nvPr/>
        </p:nvSpPr>
        <p:spPr>
          <a:xfrm>
            <a:off x="522570" y="517558"/>
            <a:ext cx="2998991" cy="2383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GB" sz="3200" kern="1400" spc="23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Global acute food insecurity numbers</a:t>
            </a:r>
            <a:endParaRPr lang="en-US" sz="3200" kern="1400" spc="23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1F1937B4-EABD-48C7-8749-A96243EB6812}"/>
              </a:ext>
            </a:extLst>
          </p:cNvPr>
          <p:cNvSpPr txBox="1"/>
          <p:nvPr/>
        </p:nvSpPr>
        <p:spPr>
          <a:xfrm>
            <a:off x="5848574" y="1811504"/>
            <a:ext cx="110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272M</a:t>
            </a:r>
            <a:r>
              <a:rPr lang="en-GB" sz="16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6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 </a:t>
            </a:r>
            <a:b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 </a:t>
            </a:r>
            <a: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1600" i="1">
              <a:solidFill>
                <a:srgbClr val="FF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254011E7-F56B-4D0E-B283-C5277ED586E8}"/>
              </a:ext>
            </a:extLst>
          </p:cNvPr>
          <p:cNvSpPr txBox="1"/>
          <p:nvPr/>
        </p:nvSpPr>
        <p:spPr>
          <a:xfrm>
            <a:off x="7329948" y="1566504"/>
            <a:ext cx="1294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283M</a:t>
            </a:r>
            <a:r>
              <a:rPr lang="en-GB" sz="16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6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in </a:t>
            </a:r>
            <a:b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 </a:t>
            </a:r>
            <a:r>
              <a:rPr lang="en-GB" sz="1200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1600" i="1">
              <a:solidFill>
                <a:srgbClr val="FF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5BC6EB-AE73-466C-AD8B-08F9E36D59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20" y="-419619"/>
            <a:ext cx="1434556" cy="373899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CC4CA831-4511-4CD5-9186-C2CCEFAF6A48}"/>
              </a:ext>
            </a:extLst>
          </p:cNvPr>
          <p:cNvSpPr txBox="1"/>
          <p:nvPr/>
        </p:nvSpPr>
        <p:spPr>
          <a:xfrm>
            <a:off x="4956751" y="5992184"/>
            <a:ext cx="2578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rgbClr val="FF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 Pandemic Declared</a:t>
            </a:r>
            <a:endParaRPr lang="en-GB" sz="1200" i="1">
              <a:solidFill>
                <a:srgbClr val="FF71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F8B57D0A-64C2-4584-96C2-414DF0453990}"/>
              </a:ext>
            </a:extLst>
          </p:cNvPr>
          <p:cNvSpPr txBox="1"/>
          <p:nvPr/>
        </p:nvSpPr>
        <p:spPr>
          <a:xfrm>
            <a:off x="954884" y="3078026"/>
            <a:ext cx="142962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124M</a:t>
            </a:r>
            <a:r>
              <a:rPr lang="en-GB" sz="120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120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5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facing acute food insecurity in </a:t>
            </a:r>
            <a:r>
              <a:rPr lang="en-GB" sz="1050" b="1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 </a:t>
            </a:r>
            <a:r>
              <a:rPr lang="en-GB" sz="1050">
                <a:solidFill>
                  <a:srgbClr val="1E4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GB" sz="1200" i="1">
              <a:solidFill>
                <a:srgbClr val="1E41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4DE9694B-1785-48C3-9F41-6C65D2B5DA8E}"/>
              </a:ext>
            </a:extLst>
          </p:cNvPr>
          <p:cNvSpPr txBox="1"/>
          <p:nvPr/>
        </p:nvSpPr>
        <p:spPr>
          <a:xfrm>
            <a:off x="2438463" y="3406758"/>
            <a:ext cx="1083098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1E4161"/>
                </a:solidFill>
                <a:latin typeface="Open Sans"/>
                <a:ea typeface="Open Sans"/>
                <a:cs typeface="Open Sans"/>
              </a:rPr>
              <a:t>113M</a:t>
            </a:r>
            <a:r>
              <a:rPr lang="en-GB" sz="1200" b="1">
                <a:solidFill>
                  <a:srgbClr val="1E4161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50">
                <a:solidFill>
                  <a:srgbClr val="1E4161"/>
                </a:solidFill>
                <a:latin typeface="Open Sans"/>
                <a:ea typeface="Open Sans"/>
                <a:cs typeface="Open Sans"/>
              </a:rPr>
              <a:t>people in </a:t>
            </a:r>
            <a:br>
              <a:rPr lang="en-GB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050" b="1">
                <a:solidFill>
                  <a:srgbClr val="1E4161"/>
                </a:solidFill>
                <a:latin typeface="Open Sans"/>
                <a:ea typeface="Open Sans"/>
                <a:cs typeface="Open Sans"/>
              </a:rPr>
              <a:t>53 </a:t>
            </a:r>
            <a:r>
              <a:rPr lang="en-GB" sz="1050">
                <a:solidFill>
                  <a:srgbClr val="1E4161"/>
                </a:solidFill>
                <a:latin typeface="Open Sans"/>
                <a:ea typeface="Open Sans"/>
                <a:cs typeface="Open Sans"/>
              </a:rPr>
              <a:t>countries</a:t>
            </a:r>
            <a:endParaRPr lang="en-GB" sz="1200" i="1">
              <a:solidFill>
                <a:srgbClr val="1E416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83EDB4FF-772E-4D8A-B6A4-272C6E67E690}"/>
              </a:ext>
            </a:extLst>
          </p:cNvPr>
          <p:cNvSpPr txBox="1"/>
          <p:nvPr/>
        </p:nvSpPr>
        <p:spPr>
          <a:xfrm>
            <a:off x="5361823" y="5567960"/>
            <a:ext cx="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FF717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4FE1DD3-59D6-4DE9-87C9-703D01E7A296}"/>
              </a:ext>
            </a:extLst>
          </p:cNvPr>
          <p:cNvSpPr txBox="1"/>
          <p:nvPr/>
        </p:nvSpPr>
        <p:spPr>
          <a:xfrm>
            <a:off x="6874789" y="5567960"/>
            <a:ext cx="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FF717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3A3901-70B2-4F35-8298-17FECBF5ECE0}"/>
              </a:ext>
            </a:extLst>
          </p:cNvPr>
          <p:cNvGrpSpPr/>
          <p:nvPr/>
        </p:nvGrpSpPr>
        <p:grpSpPr>
          <a:xfrm>
            <a:off x="8421317" y="700699"/>
            <a:ext cx="409650" cy="409650"/>
            <a:chOff x="8002335" y="1994325"/>
            <a:chExt cx="409650" cy="40965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D6886B-A78C-428B-B5D2-EFFB20E0F296}"/>
                </a:ext>
              </a:extLst>
            </p:cNvPr>
            <p:cNvSpPr/>
            <p:nvPr/>
          </p:nvSpPr>
          <p:spPr>
            <a:xfrm>
              <a:off x="8002335" y="1994325"/>
              <a:ext cx="409650" cy="40965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F3F4C"/>
              </a:solidFill>
            </a:ln>
            <a:effectLst>
              <a:outerShdw blurRad="25400" dist="25400" dir="8400000" algn="r" rotWithShape="0">
                <a:srgbClr val="64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5DAFC1C-7F21-4B0A-932C-33A1D418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60830" y="2076383"/>
              <a:ext cx="311511" cy="240123"/>
            </a:xfrm>
            <a:prstGeom prst="rect">
              <a:avLst/>
            </a:prstGeom>
            <a:effectLst>
              <a:outerShdw blurRad="12700" dist="12700" dir="9600000" algn="r" rotWithShape="0">
                <a:srgbClr val="640000">
                  <a:alpha val="81000"/>
                </a:srgbClr>
              </a:outerShdw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47072C-9167-4A3D-9F2D-88BE3A42D16A}"/>
              </a:ext>
            </a:extLst>
          </p:cNvPr>
          <p:cNvGrpSpPr/>
          <p:nvPr/>
        </p:nvGrpSpPr>
        <p:grpSpPr>
          <a:xfrm>
            <a:off x="6928768" y="1572226"/>
            <a:ext cx="409650" cy="409650"/>
            <a:chOff x="6221415" y="2536623"/>
            <a:chExt cx="409650" cy="40965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7BB2-1191-4D13-B166-5A4C4089E231}"/>
                </a:ext>
              </a:extLst>
            </p:cNvPr>
            <p:cNvSpPr/>
            <p:nvPr/>
          </p:nvSpPr>
          <p:spPr>
            <a:xfrm>
              <a:off x="6221415" y="2536623"/>
              <a:ext cx="409650" cy="40965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7171"/>
              </a:solidFill>
            </a:ln>
            <a:effectLst>
              <a:outerShdw blurRad="25400" dist="25400" dir="8400000" algn="r" rotWithShape="0">
                <a:srgbClr val="64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0E872FAA-BEC5-4868-B757-A5238F43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79910" y="2618681"/>
              <a:ext cx="311511" cy="240123"/>
            </a:xfrm>
            <a:prstGeom prst="rect">
              <a:avLst/>
            </a:prstGeom>
            <a:effectLst>
              <a:outerShdw blurRad="12700" dist="12700" dir="9600000" algn="r" rotWithShape="0">
                <a:srgbClr val="640000">
                  <a:alpha val="81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6CC713-DF70-EEA5-A28F-8C68F8B48CC4}"/>
              </a:ext>
            </a:extLst>
          </p:cNvPr>
          <p:cNvSpPr txBox="1"/>
          <p:nvPr/>
        </p:nvSpPr>
        <p:spPr>
          <a:xfrm>
            <a:off x="5287617" y="6306373"/>
            <a:ext cx="6506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/>
                <a:ea typeface="Open Sans Light"/>
                <a:cs typeface="Open Sans Light"/>
              </a:rPr>
              <a:t>Source: GRFC 2018, 2019, 2020, WFP GORP November 2020, November 2021, November 2022, June 2023, WFP Annual Performance Report for 2017, 2018, 2019, 2020, 2021,2022,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/>
                <a:ea typeface="Open Sans Light"/>
                <a:cs typeface="Open Sans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WFP Dashboard 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25CEC384-5352-4A93-BB43-2D9FE0BDBA91}"/>
              </a:ext>
            </a:extLst>
          </p:cNvPr>
          <p:cNvSpPr txBox="1"/>
          <p:nvPr/>
        </p:nvSpPr>
        <p:spPr>
          <a:xfrm>
            <a:off x="9820443" y="5567960"/>
            <a:ext cx="6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EF3F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8BEDF5-B4F4-4E8D-87D3-A4BB0479F29F}"/>
              </a:ext>
            </a:extLst>
          </p:cNvPr>
          <p:cNvSpPr txBox="1"/>
          <p:nvPr/>
        </p:nvSpPr>
        <p:spPr>
          <a:xfrm>
            <a:off x="10330550" y="724847"/>
            <a:ext cx="167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F04E5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345M</a:t>
            </a:r>
            <a:endParaRPr lang="en-GB" sz="2000" i="1">
              <a:solidFill>
                <a:srgbClr val="F04E5A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GB" sz="14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facing acute food insecurity </a:t>
            </a:r>
            <a:br>
              <a:rPr lang="en-GB" sz="14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1400" b="1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 </a:t>
            </a:r>
            <a:r>
              <a:rPr lang="en-GB" sz="1400">
                <a:solidFill>
                  <a:srgbClr val="F04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where WFP provides direct assistance and data is available</a:t>
            </a:r>
            <a:endParaRPr lang="en-GB" sz="1400">
              <a:solidFill>
                <a:srgbClr val="F04E5A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71659B-AA86-419B-A74D-16D103FF5961}"/>
              </a:ext>
            </a:extLst>
          </p:cNvPr>
          <p:cNvGrpSpPr/>
          <p:nvPr/>
        </p:nvGrpSpPr>
        <p:grpSpPr>
          <a:xfrm>
            <a:off x="9889188" y="735072"/>
            <a:ext cx="409650" cy="409650"/>
            <a:chOff x="9875477" y="2157472"/>
            <a:chExt cx="409650" cy="40965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EFE74F7-7430-4019-851B-7D20DC50CE45}"/>
                </a:ext>
              </a:extLst>
            </p:cNvPr>
            <p:cNvSpPr/>
            <p:nvPr/>
          </p:nvSpPr>
          <p:spPr>
            <a:xfrm>
              <a:off x="9875477" y="2157472"/>
              <a:ext cx="409650" cy="40965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F3F4C"/>
              </a:solidFill>
            </a:ln>
            <a:effectLst>
              <a:outerShdw blurRad="25400" dist="25400" dir="8400000" algn="r" rotWithShape="0">
                <a:srgbClr val="64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E8381C4B-1AF2-434C-B960-D3ECFD30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30897" y="2239530"/>
              <a:ext cx="311511" cy="240123"/>
            </a:xfrm>
            <a:prstGeom prst="rect">
              <a:avLst/>
            </a:prstGeom>
            <a:effectLst>
              <a:outerShdw blurRad="12700" dist="12700" dir="9600000" algn="r" rotWithShape="0">
                <a:srgbClr val="640000">
                  <a:alpha val="81000"/>
                </a:srgbClr>
              </a:outerShdw>
            </a:effectLst>
          </p:spPr>
        </p:pic>
      </p:grpSp>
      <p:sp>
        <p:nvSpPr>
          <p:cNvPr id="50" name="TextBox 13">
            <a:extLst>
              <a:ext uri="{FF2B5EF4-FFF2-40B4-BE49-F238E27FC236}">
                <a16:creationId xmlns:a16="http://schemas.microsoft.com/office/drawing/2014/main" id="{03540D14-1006-4F52-AA81-B4A4D25EF0DC}"/>
              </a:ext>
            </a:extLst>
          </p:cNvPr>
          <p:cNvSpPr txBox="1"/>
          <p:nvPr/>
        </p:nvSpPr>
        <p:spPr>
          <a:xfrm>
            <a:off x="896542" y="5567960"/>
            <a:ext cx="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1E41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2017</a:t>
            </a: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3A60253C-626A-4A9B-AC40-105BF4CB3B88}"/>
              </a:ext>
            </a:extLst>
          </p:cNvPr>
          <p:cNvSpPr txBox="1"/>
          <p:nvPr/>
        </p:nvSpPr>
        <p:spPr>
          <a:xfrm>
            <a:off x="2407877" y="5567960"/>
            <a:ext cx="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1E41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60EFCEE6-38A6-481C-9AC2-A428D036EAF4}"/>
              </a:ext>
            </a:extLst>
          </p:cNvPr>
          <p:cNvSpPr txBox="1"/>
          <p:nvPr/>
        </p:nvSpPr>
        <p:spPr>
          <a:xfrm>
            <a:off x="3878382" y="5567960"/>
            <a:ext cx="66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1E416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2019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BFCC9CE-6B1B-4110-9CBA-E50F4ABCCECF}"/>
              </a:ext>
            </a:extLst>
          </p:cNvPr>
          <p:cNvGrpSpPr/>
          <p:nvPr/>
        </p:nvGrpSpPr>
        <p:grpSpPr>
          <a:xfrm>
            <a:off x="5458412" y="1833825"/>
            <a:ext cx="409650" cy="409650"/>
            <a:chOff x="6221415" y="2536623"/>
            <a:chExt cx="409650" cy="40965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DDBD1B0-26D9-4A27-8EC8-13E17DD50D57}"/>
                </a:ext>
              </a:extLst>
            </p:cNvPr>
            <p:cNvSpPr/>
            <p:nvPr/>
          </p:nvSpPr>
          <p:spPr>
            <a:xfrm>
              <a:off x="6221415" y="2536623"/>
              <a:ext cx="409650" cy="40965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7171"/>
              </a:solidFill>
            </a:ln>
            <a:effectLst>
              <a:outerShdw blurRad="25400" dist="25400" dir="8400000" algn="r" rotWithShape="0">
                <a:srgbClr val="64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FBCFC965-79EA-422D-99D5-A5B567B9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79910" y="2618681"/>
              <a:ext cx="311511" cy="240123"/>
            </a:xfrm>
            <a:prstGeom prst="rect">
              <a:avLst/>
            </a:prstGeom>
            <a:effectLst>
              <a:outerShdw blurRad="12700" dist="12700" dir="9600000" algn="r" rotWithShape="0">
                <a:srgbClr val="640000">
                  <a:alpha val="81000"/>
                </a:srgbClr>
              </a:outerShdw>
            </a:effectLst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9503FE-C715-448B-BE06-3B54DA043636}"/>
              </a:ext>
            </a:extLst>
          </p:cNvPr>
          <p:cNvCxnSpPr>
            <a:cxnSpLocks/>
          </p:cNvCxnSpPr>
          <p:nvPr/>
        </p:nvCxnSpPr>
        <p:spPr>
          <a:xfrm>
            <a:off x="531391" y="5520779"/>
            <a:ext cx="4538018" cy="0"/>
          </a:xfrm>
          <a:prstGeom prst="straightConnector1">
            <a:avLst/>
          </a:prstGeom>
          <a:ln w="38100">
            <a:solidFill>
              <a:srgbClr val="1E416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41B64F-039E-4DFD-8229-6AFD0648B019}"/>
              </a:ext>
            </a:extLst>
          </p:cNvPr>
          <p:cNvCxnSpPr>
            <a:cxnSpLocks/>
          </p:cNvCxnSpPr>
          <p:nvPr/>
        </p:nvCxnSpPr>
        <p:spPr>
          <a:xfrm>
            <a:off x="5069409" y="5520779"/>
            <a:ext cx="2807310" cy="0"/>
          </a:xfrm>
          <a:prstGeom prst="straightConnector1">
            <a:avLst/>
          </a:prstGeom>
          <a:ln w="50800">
            <a:solidFill>
              <a:srgbClr val="FF717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6DB2E8-68EB-4E87-A527-63F9FE74B13C}"/>
              </a:ext>
            </a:extLst>
          </p:cNvPr>
          <p:cNvCxnSpPr>
            <a:cxnSpLocks/>
          </p:cNvCxnSpPr>
          <p:nvPr/>
        </p:nvCxnSpPr>
        <p:spPr>
          <a:xfrm flipH="1">
            <a:off x="7889222" y="5077233"/>
            <a:ext cx="1" cy="934492"/>
          </a:xfrm>
          <a:prstGeom prst="line">
            <a:avLst/>
          </a:prstGeom>
          <a:ln w="38100">
            <a:solidFill>
              <a:srgbClr val="EF3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6527BC-DD7B-4C74-B19D-9A0AE1A5C5D7}"/>
              </a:ext>
            </a:extLst>
          </p:cNvPr>
          <p:cNvCxnSpPr>
            <a:cxnSpLocks/>
          </p:cNvCxnSpPr>
          <p:nvPr/>
        </p:nvCxnSpPr>
        <p:spPr>
          <a:xfrm flipH="1">
            <a:off x="5069409" y="5088225"/>
            <a:ext cx="1" cy="934492"/>
          </a:xfrm>
          <a:prstGeom prst="line">
            <a:avLst/>
          </a:prstGeom>
          <a:ln w="38100">
            <a:solidFill>
              <a:srgbClr val="FF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230BA-7336-470E-869E-7DF0C7BF424D}"/>
              </a:ext>
            </a:extLst>
          </p:cNvPr>
          <p:cNvGrpSpPr/>
          <p:nvPr/>
        </p:nvGrpSpPr>
        <p:grpSpPr>
          <a:xfrm>
            <a:off x="1030484" y="3200402"/>
            <a:ext cx="9243545" cy="2328411"/>
            <a:chOff x="1030484" y="3200402"/>
            <a:chExt cx="9243545" cy="2328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8A106F-1B3B-4C0B-9569-9ABCFE2DD90B}"/>
                </a:ext>
              </a:extLst>
            </p:cNvPr>
            <p:cNvGrpSpPr/>
            <p:nvPr/>
          </p:nvGrpSpPr>
          <p:grpSpPr>
            <a:xfrm>
              <a:off x="1030484" y="3451225"/>
              <a:ext cx="7760377" cy="2077588"/>
              <a:chOff x="1067948" y="3455964"/>
              <a:chExt cx="7760377" cy="207758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2C5DD3-FB07-4C3A-A61E-6E1FE984FA8D}"/>
                  </a:ext>
                </a:extLst>
              </p:cNvPr>
              <p:cNvSpPr/>
              <p:nvPr/>
            </p:nvSpPr>
            <p:spPr>
              <a:xfrm>
                <a:off x="1067948" y="4346655"/>
                <a:ext cx="348807" cy="1186896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7A6EC08-9A72-4626-BCEF-9E9CD50BB3F8}"/>
                  </a:ext>
                </a:extLst>
              </p:cNvPr>
              <p:cNvSpPr/>
              <p:nvPr/>
            </p:nvSpPr>
            <p:spPr>
              <a:xfrm>
                <a:off x="2548484" y="4397374"/>
                <a:ext cx="348807" cy="1136177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B99338E-4279-4C46-B2A5-DBAEC3C78450}"/>
                  </a:ext>
                </a:extLst>
              </p:cNvPr>
              <p:cNvSpPr/>
              <p:nvPr/>
            </p:nvSpPr>
            <p:spPr>
              <a:xfrm>
                <a:off x="4031071" y="4240506"/>
                <a:ext cx="346936" cy="1293045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7C1122-8246-4B0D-8410-C402A6729939}"/>
                  </a:ext>
                </a:extLst>
              </p:cNvPr>
              <p:cNvSpPr/>
              <p:nvPr/>
            </p:nvSpPr>
            <p:spPr>
              <a:xfrm>
                <a:off x="5518520" y="4021668"/>
                <a:ext cx="348807" cy="1511884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0157EFB-7606-4484-A462-3BCE4FC2A84C}"/>
                  </a:ext>
                </a:extLst>
              </p:cNvPr>
              <p:cNvSpPr/>
              <p:nvPr/>
            </p:nvSpPr>
            <p:spPr>
              <a:xfrm>
                <a:off x="6996939" y="3865035"/>
                <a:ext cx="348799" cy="1668516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0AAE8A8-1B08-4F1D-B6B5-ED005E39D86C}"/>
                  </a:ext>
                </a:extLst>
              </p:cNvPr>
              <p:cNvSpPr/>
              <p:nvPr/>
            </p:nvSpPr>
            <p:spPr>
              <a:xfrm>
                <a:off x="8479518" y="3455964"/>
                <a:ext cx="348807" cy="2077588"/>
              </a:xfrm>
              <a:prstGeom prst="rect">
                <a:avLst/>
              </a:prstGeom>
              <a:solidFill>
                <a:srgbClr val="DA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418B3F-DF78-4F1F-8C12-2496E01D07A9}"/>
                </a:ext>
              </a:extLst>
            </p:cNvPr>
            <p:cNvSpPr/>
            <p:nvPr/>
          </p:nvSpPr>
          <p:spPr>
            <a:xfrm>
              <a:off x="9925222" y="3200402"/>
              <a:ext cx="348807" cy="2312344"/>
            </a:xfrm>
            <a:prstGeom prst="rect">
              <a:avLst/>
            </a:prstGeom>
            <a:pattFill prst="trellis">
              <a:fgClr>
                <a:srgbClr val="DAA6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352412-2A76-48D7-A144-436DBE7F3246}"/>
              </a:ext>
            </a:extLst>
          </p:cNvPr>
          <p:cNvCxnSpPr>
            <a:cxnSpLocks/>
          </p:cNvCxnSpPr>
          <p:nvPr/>
        </p:nvCxnSpPr>
        <p:spPr>
          <a:xfrm>
            <a:off x="7889222" y="5520779"/>
            <a:ext cx="3788851" cy="0"/>
          </a:xfrm>
          <a:prstGeom prst="straightConnector1">
            <a:avLst/>
          </a:prstGeom>
          <a:ln w="50800">
            <a:solidFill>
              <a:srgbClr val="FF717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1F1AC5-0A60-4D2D-A0A0-C31FEC66A5E2}"/>
              </a:ext>
            </a:extLst>
          </p:cNvPr>
          <p:cNvCxnSpPr>
            <a:cxnSpLocks/>
          </p:cNvCxnSpPr>
          <p:nvPr/>
        </p:nvCxnSpPr>
        <p:spPr>
          <a:xfrm>
            <a:off x="7876719" y="5478467"/>
            <a:ext cx="3801354" cy="0"/>
          </a:xfrm>
          <a:prstGeom prst="straightConnector1">
            <a:avLst/>
          </a:prstGeom>
          <a:ln w="50800">
            <a:solidFill>
              <a:srgbClr val="EF3F4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404FF4-257F-45D5-9916-D11A6412D0A6}"/>
              </a:ext>
            </a:extLst>
          </p:cNvPr>
          <p:cNvGrpSpPr/>
          <p:nvPr/>
        </p:nvGrpSpPr>
        <p:grpSpPr>
          <a:xfrm>
            <a:off x="1402589" y="3146286"/>
            <a:ext cx="10005801" cy="2015544"/>
            <a:chOff x="1402589" y="3146286"/>
            <a:chExt cx="10005801" cy="20155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D6B2BA-E1E4-45E2-9A4E-572238BE7CF2}"/>
                </a:ext>
              </a:extLst>
            </p:cNvPr>
            <p:cNvGrpSpPr/>
            <p:nvPr/>
          </p:nvGrpSpPr>
          <p:grpSpPr>
            <a:xfrm>
              <a:off x="1402589" y="3380062"/>
              <a:ext cx="8417854" cy="1781768"/>
              <a:chOff x="1402589" y="3380062"/>
              <a:chExt cx="8417854" cy="1781768"/>
            </a:xfrm>
          </p:grpSpPr>
          <p:sp>
            <p:nvSpPr>
              <p:cNvPr id="59" name="TextBox 13">
                <a:extLst>
                  <a:ext uri="{FF2B5EF4-FFF2-40B4-BE49-F238E27FC236}">
                    <a16:creationId xmlns:a16="http://schemas.microsoft.com/office/drawing/2014/main" id="{64033710-E53C-4F6D-BEA8-5132A9D2B18B}"/>
                  </a:ext>
                </a:extLst>
              </p:cNvPr>
              <p:cNvSpPr txBox="1"/>
              <p:nvPr/>
            </p:nvSpPr>
            <p:spPr>
              <a:xfrm>
                <a:off x="1402589" y="4288024"/>
                <a:ext cx="981922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91M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</p:txBody>
          </p:sp>
          <p:sp>
            <p:nvSpPr>
              <p:cNvPr id="60" name="TextBox 13">
                <a:extLst>
                  <a:ext uri="{FF2B5EF4-FFF2-40B4-BE49-F238E27FC236}">
                    <a16:creationId xmlns:a16="http://schemas.microsoft.com/office/drawing/2014/main" id="{0A4E8BF5-3011-43D0-97EE-3FD2D9F227C4}"/>
                  </a:ext>
                </a:extLst>
              </p:cNvPr>
              <p:cNvSpPr txBox="1"/>
              <p:nvPr/>
            </p:nvSpPr>
            <p:spPr>
              <a:xfrm>
                <a:off x="2859160" y="4315444"/>
                <a:ext cx="981921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87M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  <a:p>
                <a:endParaRPr lang="en-GB" sz="1200" i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TextBox 13">
                <a:extLst>
                  <a:ext uri="{FF2B5EF4-FFF2-40B4-BE49-F238E27FC236}">
                    <a16:creationId xmlns:a16="http://schemas.microsoft.com/office/drawing/2014/main" id="{7949BC0B-429A-489F-AC70-896B848E1A59}"/>
                  </a:ext>
                </a:extLst>
              </p:cNvPr>
              <p:cNvSpPr txBox="1"/>
              <p:nvPr/>
            </p:nvSpPr>
            <p:spPr>
              <a:xfrm>
                <a:off x="4390510" y="4173131"/>
                <a:ext cx="1083677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97M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  <a:p>
                <a:endParaRPr lang="en-GB" sz="1200" i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DF432192-84BD-4AFD-BA25-DFF8F8181427}"/>
                  </a:ext>
                </a:extLst>
              </p:cNvPr>
              <p:cNvSpPr txBox="1"/>
              <p:nvPr/>
            </p:nvSpPr>
            <p:spPr>
              <a:xfrm>
                <a:off x="5854831" y="3922009"/>
                <a:ext cx="1029583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116M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  <a:p>
                <a:endParaRPr lang="en-GB" sz="1200" i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TextBox 13">
                <a:extLst>
                  <a:ext uri="{FF2B5EF4-FFF2-40B4-BE49-F238E27FC236}">
                    <a16:creationId xmlns:a16="http://schemas.microsoft.com/office/drawing/2014/main" id="{6742B678-D77C-436B-AADD-C56BCCD42614}"/>
                  </a:ext>
                </a:extLst>
              </p:cNvPr>
              <p:cNvSpPr txBox="1"/>
              <p:nvPr/>
            </p:nvSpPr>
            <p:spPr>
              <a:xfrm>
                <a:off x="7309184" y="3778103"/>
                <a:ext cx="102958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128M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  <a:p>
                <a:endParaRPr lang="en-GB" sz="1200" i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TextBox 13">
                <a:extLst>
                  <a:ext uri="{FF2B5EF4-FFF2-40B4-BE49-F238E27FC236}">
                    <a16:creationId xmlns:a16="http://schemas.microsoft.com/office/drawing/2014/main" id="{3BB49C1A-413F-4440-97DF-8B4329B3E8B3}"/>
                  </a:ext>
                </a:extLst>
              </p:cNvPr>
              <p:cNvSpPr txBox="1"/>
              <p:nvPr/>
            </p:nvSpPr>
            <p:spPr>
              <a:xfrm>
                <a:off x="8790861" y="3380062"/>
                <a:ext cx="102958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b="1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160M</a:t>
                </a:r>
              </a:p>
              <a:p>
                <a:r>
                  <a:rPr lang="en-GB" sz="1050">
                    <a:solidFill>
                      <a:srgbClr val="DAA6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Beneficiaries reached</a:t>
                </a:r>
              </a:p>
              <a:p>
                <a:endParaRPr lang="en-GB" sz="1200" i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0" name="TextBox 13">
              <a:extLst>
                <a:ext uri="{FF2B5EF4-FFF2-40B4-BE49-F238E27FC236}">
                  <a16:creationId xmlns:a16="http://schemas.microsoft.com/office/drawing/2014/main" id="{F32DC302-807F-4D4A-81BA-D67E5434FF6D}"/>
                </a:ext>
              </a:extLst>
            </p:cNvPr>
            <p:cNvSpPr txBox="1"/>
            <p:nvPr/>
          </p:nvSpPr>
          <p:spPr>
            <a:xfrm>
              <a:off x="10330550" y="3146286"/>
              <a:ext cx="107784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178M</a:t>
              </a:r>
            </a:p>
            <a:p>
              <a:r>
                <a:rPr lang="en-GB" sz="1050">
                  <a:solidFill>
                    <a:srgbClr val="DAA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Beneficiaries to be reached</a:t>
              </a:r>
            </a:p>
            <a:p>
              <a:endParaRPr lang="en-GB" sz="1200" i="1">
                <a:solidFill>
                  <a:srgbClr val="DAA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5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02E53B5-0199-4883-B3D2-C0112712E7D3}"/>
              </a:ext>
            </a:extLst>
          </p:cNvPr>
          <p:cNvSpPr/>
          <p:nvPr/>
        </p:nvSpPr>
        <p:spPr>
          <a:xfrm>
            <a:off x="8045262" y="1404989"/>
            <a:ext cx="516641" cy="4577774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1000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51B419-868D-4769-935B-DD85355B439C}"/>
              </a:ext>
            </a:extLst>
          </p:cNvPr>
          <p:cNvCxnSpPr>
            <a:cxnSpLocks/>
          </p:cNvCxnSpPr>
          <p:nvPr/>
        </p:nvCxnSpPr>
        <p:spPr>
          <a:xfrm flipH="1">
            <a:off x="8045262" y="1404989"/>
            <a:ext cx="5166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9762F6-3574-4E59-9139-F15F02C3B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073095"/>
              </p:ext>
            </p:extLst>
          </p:nvPr>
        </p:nvGraphicFramePr>
        <p:xfrm>
          <a:off x="3500060" y="1687928"/>
          <a:ext cx="5218738" cy="463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3">
            <a:extLst>
              <a:ext uri="{FF2B5EF4-FFF2-40B4-BE49-F238E27FC236}">
                <a16:creationId xmlns:a16="http://schemas.microsoft.com/office/drawing/2014/main" id="{0174E24A-19C5-43A8-85D5-8DDA020C88B8}"/>
              </a:ext>
            </a:extLst>
          </p:cNvPr>
          <p:cNvSpPr txBox="1"/>
          <p:nvPr/>
        </p:nvSpPr>
        <p:spPr>
          <a:xfrm>
            <a:off x="3662777" y="1465280"/>
            <a:ext cx="98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10.1B USD </a:t>
            </a:r>
          </a:p>
          <a:p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20106203-5908-4B36-82D4-217670180352}"/>
              </a:ext>
            </a:extLst>
          </p:cNvPr>
          <p:cNvSpPr txBox="1"/>
          <p:nvPr/>
        </p:nvSpPr>
        <p:spPr>
          <a:xfrm>
            <a:off x="4412063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10.5B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9489A3A3-B206-4B32-B193-285AB4B966AD}"/>
              </a:ext>
            </a:extLst>
          </p:cNvPr>
          <p:cNvSpPr txBox="1"/>
          <p:nvPr/>
        </p:nvSpPr>
        <p:spPr>
          <a:xfrm>
            <a:off x="5142624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12.5B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98CD9EB-4153-4C63-8F9D-D0BDB6AC5C74}"/>
              </a:ext>
            </a:extLst>
          </p:cNvPr>
          <p:cNvSpPr txBox="1"/>
          <p:nvPr/>
        </p:nvSpPr>
        <p:spPr>
          <a:xfrm>
            <a:off x="5873185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13.7B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9987962-0033-4FEC-A4E8-CC9F0D525402}"/>
              </a:ext>
            </a:extLst>
          </p:cNvPr>
          <p:cNvSpPr txBox="1"/>
          <p:nvPr/>
        </p:nvSpPr>
        <p:spPr>
          <a:xfrm>
            <a:off x="6603746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14.8B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1D6633B0-A4C9-4283-A8EB-20438EE33865}"/>
              </a:ext>
            </a:extLst>
          </p:cNvPr>
          <p:cNvSpPr txBox="1"/>
          <p:nvPr/>
        </p:nvSpPr>
        <p:spPr>
          <a:xfrm>
            <a:off x="7334306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21.4B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54A1A86C-1E32-43ED-9485-EDDDB0210628}"/>
              </a:ext>
            </a:extLst>
          </p:cNvPr>
          <p:cNvSpPr txBox="1"/>
          <p:nvPr/>
        </p:nvSpPr>
        <p:spPr>
          <a:xfrm>
            <a:off x="4412063" y="2858074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7.2B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42ECDAE7-F7D6-4833-AC0E-8B3FF8D60FA2}"/>
              </a:ext>
            </a:extLst>
          </p:cNvPr>
          <p:cNvSpPr txBox="1"/>
          <p:nvPr/>
        </p:nvSpPr>
        <p:spPr>
          <a:xfrm>
            <a:off x="5147874" y="305770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C5BE08E3-7A14-4CA8-A9B1-736097CEB994}"/>
              </a:ext>
            </a:extLst>
          </p:cNvPr>
          <p:cNvSpPr txBox="1"/>
          <p:nvPr/>
        </p:nvSpPr>
        <p:spPr>
          <a:xfrm>
            <a:off x="5876595" y="3173121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8.4B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EABC03DD-C930-4F33-81BF-9BEB333CD4C7}"/>
              </a:ext>
            </a:extLst>
          </p:cNvPr>
          <p:cNvSpPr txBox="1"/>
          <p:nvPr/>
        </p:nvSpPr>
        <p:spPr>
          <a:xfrm>
            <a:off x="6601563" y="301960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9.6B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9EB8D6AD-85E2-40E9-888F-3D30EDDBBAA7}"/>
              </a:ext>
            </a:extLst>
          </p:cNvPr>
          <p:cNvSpPr txBox="1"/>
          <p:nvPr/>
        </p:nvSpPr>
        <p:spPr>
          <a:xfrm>
            <a:off x="8045261" y="3916664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5B2A6313-1987-498D-9D5C-67D4484C43E8}"/>
              </a:ext>
            </a:extLst>
          </p:cNvPr>
          <p:cNvSpPr txBox="1"/>
          <p:nvPr/>
        </p:nvSpPr>
        <p:spPr>
          <a:xfrm>
            <a:off x="3686162" y="3088906"/>
            <a:ext cx="1013827" cy="3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6B USD</a:t>
            </a:r>
          </a:p>
          <a:p>
            <a:pPr>
              <a:lnSpc>
                <a:spcPts val="1200"/>
              </a:lnSpc>
            </a:pPr>
            <a:r>
              <a:rPr lang="en-GB" sz="900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Received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E2CB8DF3-8C94-4EAE-9753-53B1B430B82A}"/>
              </a:ext>
            </a:extLst>
          </p:cNvPr>
          <p:cNvSpPr>
            <a:spLocks noGrp="1"/>
          </p:cNvSpPr>
          <p:nvPr/>
        </p:nvSpPr>
        <p:spPr>
          <a:xfrm>
            <a:off x="490222" y="223991"/>
            <a:ext cx="5354440" cy="1792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b="0" kern="1400" spc="0">
              <a:latin typeface="Open Sans"/>
              <a:ea typeface="Open Sans"/>
              <a:cs typeface="Open Sans"/>
            </a:endParaRP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23BF6888-E825-4DCA-A53F-6EE963E0B68F}"/>
              </a:ext>
            </a:extLst>
          </p:cNvPr>
          <p:cNvSpPr>
            <a:spLocks noGrp="1"/>
          </p:cNvSpPr>
          <p:nvPr/>
        </p:nvSpPr>
        <p:spPr>
          <a:xfrm>
            <a:off x="476294" y="138948"/>
            <a:ext cx="9527720" cy="1792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WFP faces the </a:t>
            </a:r>
            <a:r>
              <a:rPr lang="en-US" sz="1800" b="1" kern="1400">
                <a:solidFill>
                  <a:srgbClr val="15B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largest funding gap </a:t>
            </a:r>
            <a:r>
              <a:rPr lang="en-US" sz="1800" kern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recorded in our 6-decade history</a:t>
            </a:r>
            <a:endParaRPr lang="en-US" sz="1800" kern="1400" spc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A06CF83-AF0E-01F9-9CFF-D8F8AB2BA496}"/>
              </a:ext>
            </a:extLst>
          </p:cNvPr>
          <p:cNvSpPr txBox="1">
            <a:spLocks/>
          </p:cNvSpPr>
          <p:nvPr/>
        </p:nvSpPr>
        <p:spPr>
          <a:xfrm>
            <a:off x="468778" y="315332"/>
            <a:ext cx="6577291" cy="436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kern="1400" spc="23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Funding Overview</a:t>
            </a:r>
            <a:endParaRPr lang="en-US" sz="2800" kern="1400" spc="23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7FB1E-66AA-42AC-95D7-4B0982E1963A}"/>
              </a:ext>
            </a:extLst>
          </p:cNvPr>
          <p:cNvSpPr txBox="1"/>
          <p:nvPr/>
        </p:nvSpPr>
        <p:spPr>
          <a:xfrm>
            <a:off x="3500060" y="6363642"/>
            <a:ext cx="838073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/>
                <a:ea typeface="Open Sans Light"/>
                <a:cs typeface="Open Sans Light"/>
              </a:rPr>
              <a:t>Sources: WFP Annual Performance Report for 2017, 2018, 2019, 2020, 2021,2022,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/>
                <a:ea typeface="Open Sans Light"/>
                <a:cs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WFP Dashboard 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9497A71-A2F5-4A72-BBDC-8A9C937B414A}"/>
              </a:ext>
            </a:extLst>
          </p:cNvPr>
          <p:cNvSpPr txBox="1"/>
          <p:nvPr/>
        </p:nvSpPr>
        <p:spPr>
          <a:xfrm>
            <a:off x="8052883" y="158039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23.5B</a:t>
            </a:r>
            <a:endParaRPr lang="en-GB" sz="900" i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9A5D07B8-32B4-4A29-9BAF-0DEAFBB3F9E8}"/>
              </a:ext>
            </a:extLst>
          </p:cNvPr>
          <p:cNvSpPr txBox="1"/>
          <p:nvPr/>
        </p:nvSpPr>
        <p:spPr>
          <a:xfrm>
            <a:off x="7319066" y="2964935"/>
            <a:ext cx="496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>
                <a:solidFill>
                  <a:srgbClr val="1581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14.1B</a:t>
            </a:r>
            <a:endParaRPr lang="en-GB" sz="900" i="1">
              <a:solidFill>
                <a:srgbClr val="1581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48003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">
            <a:extLst>
              <a:ext uri="{FF2B5EF4-FFF2-40B4-BE49-F238E27FC236}">
                <a16:creationId xmlns:a16="http://schemas.microsoft.com/office/drawing/2014/main" id="{FBB18652-A7BF-4C7F-9938-091361957DEF}"/>
              </a:ext>
            </a:extLst>
          </p:cNvPr>
          <p:cNvSpPr txBox="1">
            <a:spLocks/>
          </p:cNvSpPr>
          <p:nvPr/>
        </p:nvSpPr>
        <p:spPr>
          <a:xfrm>
            <a:off x="513733" y="627149"/>
            <a:ext cx="6124608" cy="957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kern="14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 2022, 30 of the world’s largest donor countries gave…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B7B2E0-535A-47C2-957E-C73B0A08120F}"/>
              </a:ext>
            </a:extLst>
          </p:cNvPr>
          <p:cNvSpPr/>
          <p:nvPr/>
        </p:nvSpPr>
        <p:spPr>
          <a:xfrm>
            <a:off x="632206" y="5878468"/>
            <a:ext cx="11003988" cy="27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D4C03DEF-2CD2-4831-A2A8-CA01086636EA}"/>
              </a:ext>
            </a:extLst>
          </p:cNvPr>
          <p:cNvGraphicFramePr/>
          <p:nvPr/>
        </p:nvGraphicFramePr>
        <p:xfrm>
          <a:off x="1366261" y="1230142"/>
          <a:ext cx="10402540" cy="502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602F8626-4106-4474-A7D0-62768510B051}"/>
              </a:ext>
            </a:extLst>
          </p:cNvPr>
          <p:cNvSpPr/>
          <p:nvPr/>
        </p:nvSpPr>
        <p:spPr>
          <a:xfrm>
            <a:off x="1113699" y="3020023"/>
            <a:ext cx="3007285" cy="30072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20D6B6-604E-499D-A637-51DA5D8A1682}"/>
              </a:ext>
            </a:extLst>
          </p:cNvPr>
          <p:cNvGrpSpPr/>
          <p:nvPr/>
        </p:nvGrpSpPr>
        <p:grpSpPr>
          <a:xfrm>
            <a:off x="3536779" y="4996728"/>
            <a:ext cx="738810" cy="957682"/>
            <a:chOff x="-116942" y="1687619"/>
            <a:chExt cx="1923119" cy="2492840"/>
          </a:xfrm>
          <a:solidFill>
            <a:srgbClr val="E14A0E"/>
          </a:solidFill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2B211B0-23D8-4BD5-9723-C20AA9D89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861" r="-1"/>
            <a:stretch/>
          </p:blipFill>
          <p:spPr>
            <a:xfrm>
              <a:off x="-116942" y="1687619"/>
              <a:ext cx="1923119" cy="249284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30AE96C-995B-42CF-939E-9D63565640C2}"/>
                </a:ext>
              </a:extLst>
            </p:cNvPr>
            <p:cNvSpPr/>
            <p:nvPr/>
          </p:nvSpPr>
          <p:spPr>
            <a:xfrm>
              <a:off x="325208" y="2797057"/>
              <a:ext cx="1095175" cy="1095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A5A140-FC94-463B-8CB1-43D3D2F484C0}"/>
              </a:ext>
            </a:extLst>
          </p:cNvPr>
          <p:cNvSpPr/>
          <p:nvPr/>
        </p:nvSpPr>
        <p:spPr>
          <a:xfrm rot="3279186">
            <a:off x="5852045" y="2486640"/>
            <a:ext cx="3508439" cy="3508439"/>
          </a:xfrm>
          <a:prstGeom prst="ellipse">
            <a:avLst/>
          </a:prstGeom>
          <a:gradFill>
            <a:gsLst>
              <a:gs pos="10000">
                <a:srgbClr val="EB3744">
                  <a:alpha val="30000"/>
                </a:srgbClr>
              </a:gs>
              <a:gs pos="0">
                <a:srgbClr val="EB3744">
                  <a:alpha val="40000"/>
                </a:srgbClr>
              </a:gs>
              <a:gs pos="100000">
                <a:srgbClr val="EB374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D90844-8315-4A0D-9934-2C95D9EB9A6F}"/>
              </a:ext>
            </a:extLst>
          </p:cNvPr>
          <p:cNvSpPr/>
          <p:nvPr/>
        </p:nvSpPr>
        <p:spPr>
          <a:xfrm>
            <a:off x="5743333" y="2607116"/>
            <a:ext cx="3384668" cy="33846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4B67A8-C6AE-4FAC-8F45-F60689F64387}"/>
              </a:ext>
            </a:extLst>
          </p:cNvPr>
          <p:cNvSpPr txBox="1"/>
          <p:nvPr/>
        </p:nvSpPr>
        <p:spPr>
          <a:xfrm>
            <a:off x="6272741" y="3343748"/>
            <a:ext cx="2427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29.3B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TO INITIALLY HELP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6M REFUGEES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REACHING DONOR COUNTRIES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BB01B-8D08-494E-8DA7-861269D646D2}"/>
              </a:ext>
            </a:extLst>
          </p:cNvPr>
          <p:cNvSpPr txBox="1"/>
          <p:nvPr/>
        </p:nvSpPr>
        <p:spPr>
          <a:xfrm>
            <a:off x="1570106" y="3482247"/>
            <a:ext cx="2404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22.3B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IN HUMANITARIAN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 FOR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7DBC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216M PEOPLE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7DB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D38057-41E9-4C70-AE1C-D8A8DF6706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78575" y="-516549"/>
            <a:ext cx="1434556" cy="37389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62146AF-71E7-477A-BB4F-2DFD1E9F9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1104" y="5444030"/>
            <a:ext cx="441665" cy="312846"/>
          </a:xfrm>
          <a:prstGeom prst="rect">
            <a:avLst/>
          </a:prstGeom>
          <a:effectLst>
            <a:outerShdw blurRad="50800" dist="139700" dir="5400000" sx="84000" sy="84000" rotWithShape="0">
              <a:prstClr val="black">
                <a:alpha val="15000"/>
              </a:prstClr>
            </a:outerShdw>
          </a:effec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C05425-5AF5-4D9B-AD3B-236E2A74F821}"/>
              </a:ext>
            </a:extLst>
          </p:cNvPr>
          <p:cNvCxnSpPr>
            <a:cxnSpLocks/>
          </p:cNvCxnSpPr>
          <p:nvPr/>
        </p:nvCxnSpPr>
        <p:spPr>
          <a:xfrm>
            <a:off x="3649009" y="6002035"/>
            <a:ext cx="7532875" cy="4103"/>
          </a:xfrm>
          <a:prstGeom prst="line">
            <a:avLst/>
          </a:prstGeom>
          <a:ln w="28575">
            <a:solidFill>
              <a:srgbClr val="1E416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3E2FAF22-32C8-4B4E-8425-31A0B188204F}"/>
              </a:ext>
            </a:extLst>
          </p:cNvPr>
          <p:cNvSpPr/>
          <p:nvPr/>
        </p:nvSpPr>
        <p:spPr>
          <a:xfrm rot="19125235">
            <a:off x="5886108" y="2485684"/>
            <a:ext cx="3483313" cy="3483313"/>
          </a:xfrm>
          <a:prstGeom prst="arc">
            <a:avLst>
              <a:gd name="adj1" fmla="val 19445575"/>
              <a:gd name="adj2" fmla="val 5675039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E3A7BD07-AC43-4FC6-A510-00F153BC5120}"/>
              </a:ext>
            </a:extLst>
          </p:cNvPr>
          <p:cNvSpPr/>
          <p:nvPr/>
        </p:nvSpPr>
        <p:spPr>
          <a:xfrm rot="3940021">
            <a:off x="9054788" y="3399553"/>
            <a:ext cx="379509" cy="12158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4D2762-A747-4D98-B74F-3A03E9F83040}"/>
              </a:ext>
            </a:extLst>
          </p:cNvPr>
          <p:cNvSpPr/>
          <p:nvPr/>
        </p:nvSpPr>
        <p:spPr>
          <a:xfrm>
            <a:off x="632206" y="6106099"/>
            <a:ext cx="11003988" cy="763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77C6E211-9438-4219-9528-340DF7066D7E}"/>
              </a:ext>
            </a:extLst>
          </p:cNvPr>
          <p:cNvSpPr/>
          <p:nvPr/>
        </p:nvSpPr>
        <p:spPr>
          <a:xfrm rot="4734900">
            <a:off x="522118" y="5713204"/>
            <a:ext cx="438386" cy="3779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92324CD2-085F-4939-9B73-3BAFF2F7B3C6}"/>
              </a:ext>
            </a:extLst>
          </p:cNvPr>
          <p:cNvSpPr/>
          <p:nvPr/>
        </p:nvSpPr>
        <p:spPr>
          <a:xfrm rot="18010959">
            <a:off x="11389506" y="5706601"/>
            <a:ext cx="438386" cy="3779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80D3985-86F8-4FCA-AFFA-EA68CE10F7BE}"/>
              </a:ext>
            </a:extLst>
          </p:cNvPr>
          <p:cNvSpPr txBox="1"/>
          <p:nvPr/>
        </p:nvSpPr>
        <p:spPr>
          <a:xfrm>
            <a:off x="632206" y="6413367"/>
            <a:ext cx="10927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UNHCR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OCHA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92BE7-D2AD-44BA-AA96-A975A4191F6E}"/>
              </a:ext>
            </a:extLst>
          </p:cNvPr>
          <p:cNvSpPr txBox="1"/>
          <p:nvPr/>
        </p:nvSpPr>
        <p:spPr>
          <a:xfrm>
            <a:off x="4194344" y="4794162"/>
            <a:ext cx="145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14A0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Costing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14A0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14A0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 USD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14A0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person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14A0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year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B690F6-55DE-45CD-A552-BC9197794831}"/>
              </a:ext>
            </a:extLst>
          </p:cNvPr>
          <p:cNvGrpSpPr/>
          <p:nvPr/>
        </p:nvGrpSpPr>
        <p:grpSpPr>
          <a:xfrm>
            <a:off x="8330424" y="750994"/>
            <a:ext cx="738810" cy="957682"/>
            <a:chOff x="-116942" y="1687619"/>
            <a:chExt cx="1923119" cy="2492840"/>
          </a:xfrm>
          <a:solidFill>
            <a:srgbClr val="EB3644"/>
          </a:solidFill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6805984-2984-4D3E-A3BB-21FFD8876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2861" r="-1"/>
            <a:stretch/>
          </p:blipFill>
          <p:spPr>
            <a:xfrm>
              <a:off x="-116942" y="1687619"/>
              <a:ext cx="1923119" cy="249284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68F884E-F577-4368-AB2E-B7F696335975}"/>
                </a:ext>
              </a:extLst>
            </p:cNvPr>
            <p:cNvSpPr/>
            <p:nvPr/>
          </p:nvSpPr>
          <p:spPr>
            <a:xfrm>
              <a:off x="325208" y="2797057"/>
              <a:ext cx="1095175" cy="1095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B3097A11-8301-4DCB-BD8A-C30AA43B8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9821" y="1169270"/>
            <a:ext cx="441665" cy="312846"/>
          </a:xfrm>
          <a:prstGeom prst="rect">
            <a:avLst/>
          </a:prstGeom>
          <a:effectLst>
            <a:outerShdw blurRad="50800" dist="139700" dir="5400000" sx="84000" sy="84000" rotWithShape="0">
              <a:prstClr val="black">
                <a:alpha val="15000"/>
              </a:prst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9B90F9-0402-472A-A9E0-B7BD11C2D959}"/>
              </a:ext>
            </a:extLst>
          </p:cNvPr>
          <p:cNvSpPr txBox="1"/>
          <p:nvPr/>
        </p:nvSpPr>
        <p:spPr>
          <a:xfrm>
            <a:off x="9010051" y="572343"/>
            <a:ext cx="145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B364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Costing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B36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4,800 USD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B364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person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B364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year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5A8BA0-1DDE-48B8-B6D6-F89E15107E92}"/>
              </a:ext>
            </a:extLst>
          </p:cNvPr>
          <p:cNvCxnSpPr>
            <a:cxnSpLocks/>
          </p:cNvCxnSpPr>
          <p:nvPr/>
        </p:nvCxnSpPr>
        <p:spPr>
          <a:xfrm>
            <a:off x="8436447" y="1787203"/>
            <a:ext cx="2745437" cy="0"/>
          </a:xfrm>
          <a:prstGeom prst="line">
            <a:avLst/>
          </a:prstGeom>
          <a:ln w="28575">
            <a:solidFill>
              <a:srgbClr val="1E416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F6766D-E1BC-4359-8CED-94446A36977E}"/>
              </a:ext>
            </a:extLst>
          </p:cNvPr>
          <p:cNvCxnSpPr>
            <a:cxnSpLocks/>
          </p:cNvCxnSpPr>
          <p:nvPr/>
        </p:nvCxnSpPr>
        <p:spPr>
          <a:xfrm flipV="1">
            <a:off x="10916829" y="1816623"/>
            <a:ext cx="0" cy="4140440"/>
          </a:xfrm>
          <a:prstGeom prst="straightConnector1">
            <a:avLst/>
          </a:prstGeom>
          <a:ln w="12700">
            <a:solidFill>
              <a:srgbClr val="EB3744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7AF92F8-3382-4804-B400-807BF113916C}"/>
              </a:ext>
            </a:extLst>
          </p:cNvPr>
          <p:cNvSpPr/>
          <p:nvPr/>
        </p:nvSpPr>
        <p:spPr>
          <a:xfrm>
            <a:off x="9538121" y="3199534"/>
            <a:ext cx="1149488" cy="246813"/>
          </a:xfrm>
          <a:prstGeom prst="rect">
            <a:avLst/>
          </a:prstGeom>
          <a:solidFill>
            <a:srgbClr val="EB3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B592BA-747B-4BF6-B7D6-B117A2E72EF2}"/>
              </a:ext>
            </a:extLst>
          </p:cNvPr>
          <p:cNvSpPr/>
          <p:nvPr/>
        </p:nvSpPr>
        <p:spPr>
          <a:xfrm>
            <a:off x="10827425" y="3167856"/>
            <a:ext cx="155122" cy="96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3F7BFD-FA0B-457E-957A-2A2FC129877B}"/>
              </a:ext>
            </a:extLst>
          </p:cNvPr>
          <p:cNvSpPr txBox="1"/>
          <p:nvPr/>
        </p:nvSpPr>
        <p:spPr>
          <a:xfrm>
            <a:off x="9431628" y="3134370"/>
            <a:ext cx="207457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47 times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more</a:t>
            </a:r>
          </a:p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 person </a:t>
            </a:r>
          </a:p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 year</a:t>
            </a:r>
          </a:p>
        </p:txBody>
      </p:sp>
    </p:spTree>
    <p:extLst>
      <p:ext uri="{BB962C8B-B14F-4D97-AF65-F5344CB8AC3E}">
        <p14:creationId xmlns:p14="http://schemas.microsoft.com/office/powerpoint/2010/main" val="199931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F86567-50CB-486A-9A92-9FD30A0E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r="30185"/>
          <a:stretch/>
        </p:blipFill>
        <p:spPr>
          <a:xfrm>
            <a:off x="4057650" y="-2"/>
            <a:ext cx="4076700" cy="68580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EA58E8-B472-4E29-B72D-D8B82C319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9" t="19263" r="23183" b="2823"/>
          <a:stretch/>
        </p:blipFill>
        <p:spPr>
          <a:xfrm>
            <a:off x="-8" y="-2"/>
            <a:ext cx="4076703" cy="6858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09B31A-B0D5-4127-A4E9-D69A037A3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r="38134"/>
          <a:stretch/>
        </p:blipFill>
        <p:spPr>
          <a:xfrm>
            <a:off x="8115300" y="-2"/>
            <a:ext cx="4076700" cy="685800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E880E65-CEFA-4D8D-97EE-0ACF26B6076E}"/>
              </a:ext>
            </a:extLst>
          </p:cNvPr>
          <p:cNvSpPr/>
          <p:nvPr/>
        </p:nvSpPr>
        <p:spPr>
          <a:xfrm rot="5400000">
            <a:off x="-1390657" y="1390645"/>
            <a:ext cx="68579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8854537-9843-48B3-9E71-44931F276D17}"/>
              </a:ext>
            </a:extLst>
          </p:cNvPr>
          <p:cNvSpPr txBox="1"/>
          <p:nvPr/>
        </p:nvSpPr>
        <p:spPr>
          <a:xfrm>
            <a:off x="-19054" y="2768213"/>
            <a:ext cx="407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68E08-F8D6-4688-8D81-311FBC1C86C9}"/>
              </a:ext>
            </a:extLst>
          </p:cNvPr>
          <p:cNvSpPr/>
          <p:nvPr/>
        </p:nvSpPr>
        <p:spPr>
          <a:xfrm rot="16200000">
            <a:off x="2666997" y="1409686"/>
            <a:ext cx="6857999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48BFB-B177-40F0-A714-411B0F7BD29E}"/>
              </a:ext>
            </a:extLst>
          </p:cNvPr>
          <p:cNvSpPr/>
          <p:nvPr/>
        </p:nvSpPr>
        <p:spPr>
          <a:xfrm rot="16200000">
            <a:off x="6724650" y="1390648"/>
            <a:ext cx="68579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8E2C4-DB07-484F-A8E4-524B98B840DB}"/>
              </a:ext>
            </a:extLst>
          </p:cNvPr>
          <p:cNvCxnSpPr>
            <a:cxnSpLocks/>
          </p:cNvCxnSpPr>
          <p:nvPr/>
        </p:nvCxnSpPr>
        <p:spPr>
          <a:xfrm flipV="1">
            <a:off x="4076692" y="1"/>
            <a:ext cx="0" cy="685799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436908-7BDD-42A3-B31D-E146ECB5F3DA}"/>
              </a:ext>
            </a:extLst>
          </p:cNvPr>
          <p:cNvCxnSpPr>
            <a:cxnSpLocks/>
          </p:cNvCxnSpPr>
          <p:nvPr/>
        </p:nvCxnSpPr>
        <p:spPr>
          <a:xfrm flipV="1">
            <a:off x="8115297" y="-11"/>
            <a:ext cx="0" cy="685799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71B220D2-FDF0-4724-8CD2-2B6FE65FAD02}"/>
              </a:ext>
            </a:extLst>
          </p:cNvPr>
          <p:cNvSpPr txBox="1"/>
          <p:nvPr/>
        </p:nvSpPr>
        <p:spPr>
          <a:xfrm>
            <a:off x="4076691" y="2768213"/>
            <a:ext cx="4038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SHOCKS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9174824-EFD8-4AB9-A011-BE6B3C5711C6}"/>
              </a:ext>
            </a:extLst>
          </p:cNvPr>
          <p:cNvSpPr txBox="1"/>
          <p:nvPr/>
        </p:nvSpPr>
        <p:spPr>
          <a:xfrm>
            <a:off x="8153390" y="2768213"/>
            <a:ext cx="401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42090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A8CA76-E912-4B78-A20F-8552FEF22D7E}"/>
              </a:ext>
            </a:extLst>
          </p:cNvPr>
          <p:cNvSpPr/>
          <p:nvPr/>
        </p:nvSpPr>
        <p:spPr>
          <a:xfrm>
            <a:off x="8847629" y="4288530"/>
            <a:ext cx="1452157" cy="422275"/>
          </a:xfrm>
          <a:prstGeom prst="rect">
            <a:avLst/>
          </a:prstGeom>
          <a:solidFill>
            <a:srgbClr val="EB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53D5-E13C-4147-B5FD-AB355E42F78D}"/>
              </a:ext>
            </a:extLst>
          </p:cNvPr>
          <p:cNvSpPr/>
          <p:nvPr/>
        </p:nvSpPr>
        <p:spPr>
          <a:xfrm>
            <a:off x="8847630" y="3824980"/>
            <a:ext cx="1556933" cy="422275"/>
          </a:xfrm>
          <a:prstGeom prst="rect">
            <a:avLst/>
          </a:prstGeom>
          <a:solidFill>
            <a:srgbClr val="EB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3F120B-28E4-4F3E-935B-FCA118E848A3}"/>
              </a:ext>
            </a:extLst>
          </p:cNvPr>
          <p:cNvSpPr/>
          <p:nvPr/>
        </p:nvSpPr>
        <p:spPr>
          <a:xfrm>
            <a:off x="8847630" y="1319905"/>
            <a:ext cx="1452157" cy="422275"/>
          </a:xfrm>
          <a:prstGeom prst="rect">
            <a:avLst/>
          </a:prstGeom>
          <a:solidFill>
            <a:srgbClr val="EB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3507B04-7BD6-44BB-BB26-C87304B00EBB}"/>
              </a:ext>
            </a:extLst>
          </p:cNvPr>
          <p:cNvSpPr txBox="1">
            <a:spLocks/>
          </p:cNvSpPr>
          <p:nvPr/>
        </p:nvSpPr>
        <p:spPr>
          <a:xfrm>
            <a:off x="8749599" y="712295"/>
            <a:ext cx="3258338" cy="5485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it-IT" sz="3200" kern="1400" err="1">
                <a:latin typeface="Open Sans Light"/>
                <a:ea typeface="Open Sans Light"/>
                <a:cs typeface="Open Sans Light"/>
              </a:rPr>
              <a:t>Each</a:t>
            </a:r>
            <a:r>
              <a:rPr lang="it-IT" sz="3200" kern="1400">
                <a:latin typeface="Open Sans Light"/>
                <a:ea typeface="Open Sans Light"/>
                <a:cs typeface="Open Sans Light"/>
              </a:rPr>
              <a:t> </a:t>
            </a:r>
            <a:endParaRPr lang="it-IT" sz="3200" kern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3200" kern="14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1% </a:t>
            </a:r>
            <a:r>
              <a:rPr lang="it-IT" sz="3200" kern="1400" err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cut</a:t>
            </a:r>
            <a:r>
              <a:rPr lang="it-IT" sz="3200" kern="14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 </a:t>
            </a:r>
            <a:br>
              <a:rPr lang="it-IT" sz="3200" kern="1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it-IT" sz="3200" kern="1400">
                <a:latin typeface="Open Sans Extrabold"/>
                <a:ea typeface="Open Sans Extrabold"/>
                <a:cs typeface="Open Sans Extrabold"/>
              </a:rPr>
              <a:t>to </a:t>
            </a:r>
            <a:r>
              <a:rPr lang="it-IT" sz="3200" kern="1400" err="1">
                <a:latin typeface="Open Sans Extrabold"/>
                <a:ea typeface="Open Sans Extrabold"/>
                <a:cs typeface="Open Sans Extrabold"/>
              </a:rPr>
              <a:t>WFP’s</a:t>
            </a:r>
            <a:r>
              <a:rPr lang="it-IT" sz="3200" kern="1400">
                <a:latin typeface="Open Sans Extrabold"/>
                <a:ea typeface="Open Sans Extrabold"/>
                <a:cs typeface="Open Sans Extrabold"/>
              </a:rPr>
              <a:t> </a:t>
            </a:r>
            <a:br>
              <a:rPr lang="it-IT" sz="3200" kern="1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it-IT" sz="3200" kern="1400" err="1">
                <a:latin typeface="Open Sans Extrabold"/>
                <a:ea typeface="Open Sans Extrabold"/>
                <a:cs typeface="Open Sans Extrabold"/>
              </a:rPr>
              <a:t>assistance</a:t>
            </a:r>
            <a:r>
              <a:rPr lang="it-IT" sz="3200" kern="1400">
                <a:latin typeface="Open Sans Extrabold"/>
                <a:ea typeface="Open Sans Extrabold"/>
                <a:cs typeface="Open Sans Extrabold"/>
              </a:rPr>
              <a:t> </a:t>
            </a:r>
            <a:endParaRPr lang="it-IT" sz="3200" kern="140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3200" kern="1400" err="1">
                <a:latin typeface="Open Sans Light"/>
                <a:ea typeface="Open Sans Light"/>
                <a:cs typeface="Open Sans Light"/>
              </a:rPr>
              <a:t>could</a:t>
            </a:r>
            <a:r>
              <a:rPr lang="it-IT" sz="3200" kern="1400">
                <a:latin typeface="Open Sans Light"/>
                <a:ea typeface="Open Sans Light"/>
                <a:cs typeface="Open Sans Light"/>
              </a:rPr>
              <a:t> lead to </a:t>
            </a:r>
            <a:endParaRPr lang="it-IT" sz="3200" kern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it-IT" sz="3200" kern="1400" err="1">
                <a:latin typeface="Open Sans Extrabold"/>
                <a:ea typeface="Open Sans Extrabold"/>
                <a:cs typeface="Open Sans Extrabold"/>
              </a:rPr>
              <a:t>another</a:t>
            </a:r>
            <a:r>
              <a:rPr lang="it-IT" sz="3200" kern="1400">
                <a:latin typeface="Open Sans Extrabold"/>
                <a:ea typeface="Open Sans Extrabold"/>
                <a:cs typeface="Open Sans Extrabold"/>
              </a:rPr>
              <a:t> </a:t>
            </a:r>
            <a:endParaRPr lang="it-IT" sz="3200" kern="140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3200" kern="14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400,000 </a:t>
            </a:r>
            <a:br>
              <a:rPr lang="it-IT" sz="3200" kern="1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it-IT" sz="3200" kern="14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people </a:t>
            </a:r>
            <a:endParaRPr lang="it-IT" sz="3200" kern="14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it-IT" sz="3200" kern="1400" err="1">
                <a:latin typeface="Open Sans Light"/>
                <a:ea typeface="Open Sans Light"/>
                <a:cs typeface="Open Sans Light"/>
              </a:rPr>
              <a:t>taking</a:t>
            </a:r>
            <a:r>
              <a:rPr lang="it-IT" sz="3200" kern="1400">
                <a:latin typeface="Open Sans Light"/>
                <a:ea typeface="Open Sans Light"/>
                <a:cs typeface="Open Sans Light"/>
              </a:rPr>
              <a:t> a</a:t>
            </a:r>
            <a:br>
              <a:rPr lang="it-IT" sz="3200" kern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3200" kern="1400">
                <a:latin typeface="Open Sans Light"/>
                <a:ea typeface="Open Sans Light"/>
                <a:cs typeface="Open Sans Light"/>
              </a:rPr>
              <a:t>step </a:t>
            </a:r>
            <a:r>
              <a:rPr lang="it-IT" sz="3200" kern="1400" err="1">
                <a:latin typeface="Open Sans Light"/>
                <a:ea typeface="Open Sans Light"/>
                <a:cs typeface="Open Sans Light"/>
              </a:rPr>
              <a:t>towards</a:t>
            </a:r>
            <a:r>
              <a:rPr lang="it-IT" sz="3200" kern="1400">
                <a:latin typeface="Open Sans Light"/>
                <a:ea typeface="Open Sans Light"/>
                <a:cs typeface="Open Sans Light"/>
              </a:rPr>
              <a:t> </a:t>
            </a:r>
            <a:br>
              <a:rPr lang="it-IT" sz="3200" kern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it-IT" sz="3200" kern="1400" err="1">
                <a:solidFill>
                  <a:srgbClr val="EB3644"/>
                </a:solidFill>
                <a:latin typeface="Open Sans Extrabold"/>
                <a:ea typeface="Open Sans Extrabold"/>
                <a:cs typeface="Open Sans Extrabold"/>
              </a:rPr>
              <a:t>famine</a:t>
            </a:r>
            <a:endParaRPr lang="en-US" sz="3200" kern="1400">
              <a:solidFill>
                <a:srgbClr val="EB3644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F7BAC-960D-4F17-8B19-84E61FD48FE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C4C48A-EC57-4B09-8DC9-463884D20C3D}"/>
              </a:ext>
            </a:extLst>
          </p:cNvPr>
          <p:cNvSpPr/>
          <p:nvPr/>
        </p:nvSpPr>
        <p:spPr bwMode="auto">
          <a:xfrm>
            <a:off x="2552824" y="2567123"/>
            <a:ext cx="1702293" cy="17022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910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B4DC2-7425-4DAD-A36A-50DA0FFD9EE9}"/>
              </a:ext>
            </a:extLst>
          </p:cNvPr>
          <p:cNvSpPr/>
          <p:nvPr/>
        </p:nvSpPr>
        <p:spPr bwMode="auto">
          <a:xfrm>
            <a:off x="4477157" y="647981"/>
            <a:ext cx="1702293" cy="17022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965" t="-19756" r="-39631" b="-10579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5EE47-7CD8-43B0-BA1A-77013BD49409}"/>
              </a:ext>
            </a:extLst>
          </p:cNvPr>
          <p:cNvSpPr/>
          <p:nvPr/>
        </p:nvSpPr>
        <p:spPr bwMode="auto">
          <a:xfrm>
            <a:off x="611999" y="2567123"/>
            <a:ext cx="1702293" cy="170229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757" t="-7544" r="-36557" b="-26854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10E64-BC29-4289-B8C7-205A70C2938E}"/>
              </a:ext>
            </a:extLst>
          </p:cNvPr>
          <p:cNvSpPr/>
          <p:nvPr/>
        </p:nvSpPr>
        <p:spPr bwMode="auto">
          <a:xfrm>
            <a:off x="611999" y="4486265"/>
            <a:ext cx="1702293" cy="170229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43" r="-42413" b="1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2FDAA1-ADE0-46C8-8837-C43E7DE56DE5}"/>
              </a:ext>
            </a:extLst>
          </p:cNvPr>
          <p:cNvSpPr/>
          <p:nvPr/>
        </p:nvSpPr>
        <p:spPr bwMode="auto">
          <a:xfrm>
            <a:off x="6409737" y="2542644"/>
            <a:ext cx="1702293" cy="170229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72" t="-33844" r="-55572" b="-1492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F8D5E-30FC-4DCB-999F-31FCD2342FBA}"/>
              </a:ext>
            </a:extLst>
          </p:cNvPr>
          <p:cNvSpPr/>
          <p:nvPr/>
        </p:nvSpPr>
        <p:spPr bwMode="auto">
          <a:xfrm>
            <a:off x="4477157" y="2567123"/>
            <a:ext cx="1702293" cy="170229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150" t="-60301" r="-29400" b="-76840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60AA6E-2DD2-42EC-AFFE-823F0055DC83}"/>
              </a:ext>
            </a:extLst>
          </p:cNvPr>
          <p:cNvSpPr/>
          <p:nvPr/>
        </p:nvSpPr>
        <p:spPr bwMode="auto">
          <a:xfrm>
            <a:off x="6409737" y="646570"/>
            <a:ext cx="1702293" cy="170229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27" t="-521" r="-32935" b="-525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21E62E-4DB6-4979-A26E-4D1EA16D623E}"/>
              </a:ext>
            </a:extLst>
          </p:cNvPr>
          <p:cNvSpPr/>
          <p:nvPr/>
        </p:nvSpPr>
        <p:spPr bwMode="auto">
          <a:xfrm>
            <a:off x="2544578" y="647981"/>
            <a:ext cx="1702293" cy="170229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98" t="-2718" r="-28006" b="-1676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648F19-4606-4817-9FB2-0E4C8C3CBBCB}"/>
              </a:ext>
            </a:extLst>
          </p:cNvPr>
          <p:cNvSpPr/>
          <p:nvPr/>
        </p:nvSpPr>
        <p:spPr bwMode="auto">
          <a:xfrm>
            <a:off x="6409737" y="4511675"/>
            <a:ext cx="1702293" cy="1702293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325" t="-517" r="-21001" b="517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52B890-5F63-403E-B4F4-F44D9FEDF07D}"/>
              </a:ext>
            </a:extLst>
          </p:cNvPr>
          <p:cNvSpPr/>
          <p:nvPr/>
        </p:nvSpPr>
        <p:spPr bwMode="auto">
          <a:xfrm>
            <a:off x="611999" y="647981"/>
            <a:ext cx="1702293" cy="1702293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473" t="-11749" r="-48479" b="-521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E4427-5565-4D1D-9D86-1FFB78AB1F1D}"/>
              </a:ext>
            </a:extLst>
          </p:cNvPr>
          <p:cNvSpPr/>
          <p:nvPr/>
        </p:nvSpPr>
        <p:spPr bwMode="auto">
          <a:xfrm>
            <a:off x="4477157" y="4501242"/>
            <a:ext cx="1702293" cy="1702293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143" t="-16199" r="-39021" b="-16721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038ACF-F314-4A01-B154-078642D609F3}"/>
              </a:ext>
            </a:extLst>
          </p:cNvPr>
          <p:cNvSpPr/>
          <p:nvPr/>
        </p:nvSpPr>
        <p:spPr bwMode="auto">
          <a:xfrm>
            <a:off x="2552824" y="4501242"/>
            <a:ext cx="1702293" cy="1702293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321" r="1"/>
            </a:stretch>
          </a:blipFill>
          <a:ln w="19050">
            <a:noFill/>
            <a:miter lim="800000"/>
            <a:headEnd/>
            <a:tailEnd/>
          </a:ln>
        </p:spPr>
        <p:txBody>
          <a:bodyPr lIns="90000" tIns="90000" bIns="90000" rtlCol="0" anchor="ctr"/>
          <a:lstStyle/>
          <a:p>
            <a:pPr algn="l" eaLnBrk="0" hangingPunct="0"/>
            <a:endParaRPr lang="en-US" sz="2000" b="1" err="1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5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1A015D9C-C9D3-D64F-ADA5-742B12AEEA7C}"/>
              </a:ext>
            </a:extLst>
          </p:cNvPr>
          <p:cNvSpPr txBox="1">
            <a:spLocks/>
          </p:cNvSpPr>
          <p:nvPr/>
        </p:nvSpPr>
        <p:spPr>
          <a:xfrm>
            <a:off x="2838450" y="3141966"/>
            <a:ext cx="3381375" cy="1041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DBC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Thank you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7DBC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881AA-1D7B-4997-BB51-A6A9B316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113" y="-473337"/>
            <a:ext cx="1434556" cy="373899"/>
          </a:xfrm>
          <a:prstGeom prst="rect">
            <a:avLst/>
          </a:prstGeom>
        </p:spPr>
      </p:pic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6DA75A8-EE90-4CFF-B140-7C43B328C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6472" r="7058" b="44617"/>
          <a:stretch/>
        </p:blipFill>
        <p:spPr>
          <a:xfrm>
            <a:off x="6677026" y="0"/>
            <a:ext cx="5124554" cy="2164321"/>
          </a:xfrm>
          <a:prstGeom prst="rect">
            <a:avLst/>
          </a:prstGeom>
        </p:spPr>
      </p:pic>
      <p:pic>
        <p:nvPicPr>
          <p:cNvPr id="13" name="Picture 12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6BE280D0-4485-4B31-BE3C-8C1407344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8233" b="18497"/>
          <a:stretch/>
        </p:blipFill>
        <p:spPr>
          <a:xfrm>
            <a:off x="6677026" y="2342319"/>
            <a:ext cx="5124554" cy="2164321"/>
          </a:xfrm>
          <a:prstGeom prst="rect">
            <a:avLst/>
          </a:prstGeom>
        </p:spPr>
      </p:pic>
      <p:pic>
        <p:nvPicPr>
          <p:cNvPr id="14" name="Picture 13" descr="A picture containing person, outdoor, striped&#10;&#10;Description automatically generated">
            <a:extLst>
              <a:ext uri="{FF2B5EF4-FFF2-40B4-BE49-F238E27FC236}">
                <a16:creationId xmlns:a16="http://schemas.microsoft.com/office/drawing/2014/main" id="{AA3089C4-5D02-4487-B17E-E77E963BC2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3105" b="13624"/>
          <a:stretch/>
        </p:blipFill>
        <p:spPr>
          <a:xfrm>
            <a:off x="6677026" y="4693679"/>
            <a:ext cx="5124554" cy="21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092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4021FC-714D-4139-ADD4-84C2122BA67C}"/>
              </a:ext>
            </a:extLst>
          </p:cNvPr>
          <p:cNvSpPr/>
          <p:nvPr/>
        </p:nvSpPr>
        <p:spPr>
          <a:xfrm>
            <a:off x="3460884" y="1466367"/>
            <a:ext cx="2725781" cy="413400"/>
          </a:xfrm>
          <a:prstGeom prst="rect">
            <a:avLst/>
          </a:prstGeom>
          <a:solidFill>
            <a:srgbClr val="C03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1BA0F5-3CBB-4511-86E1-702A5BCE9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99212"/>
              </p:ext>
            </p:extLst>
          </p:nvPr>
        </p:nvGraphicFramePr>
        <p:xfrm>
          <a:off x="768213" y="1466367"/>
          <a:ext cx="10655573" cy="41563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04374">
                  <a:extLst>
                    <a:ext uri="{9D8B030D-6E8A-4147-A177-3AD203B41FA5}">
                      <a16:colId xmlns:a16="http://schemas.microsoft.com/office/drawing/2014/main" val="4083983682"/>
                    </a:ext>
                  </a:extLst>
                </a:gridCol>
                <a:gridCol w="2704374">
                  <a:extLst>
                    <a:ext uri="{9D8B030D-6E8A-4147-A177-3AD203B41FA5}">
                      <a16:colId xmlns:a16="http://schemas.microsoft.com/office/drawing/2014/main" val="1717498914"/>
                    </a:ext>
                  </a:extLst>
                </a:gridCol>
                <a:gridCol w="2704374">
                  <a:extLst>
                    <a:ext uri="{9D8B030D-6E8A-4147-A177-3AD203B41FA5}">
                      <a16:colId xmlns:a16="http://schemas.microsoft.com/office/drawing/2014/main" val="761317027"/>
                    </a:ext>
                  </a:extLst>
                </a:gridCol>
                <a:gridCol w="2542451">
                  <a:extLst>
                    <a:ext uri="{9D8B030D-6E8A-4147-A177-3AD203B41FA5}">
                      <a16:colId xmlns:a16="http://schemas.microsoft.com/office/drawing/2014/main" val="51110018"/>
                    </a:ext>
                  </a:extLst>
                </a:gridCol>
              </a:tblGrid>
              <a:tr h="420346">
                <a:tc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Today vs Pre-COVID</a:t>
                      </a:r>
                      <a:br>
                        <a:rPr lang="en-US" sz="1200" i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</a:br>
                      <a:r>
                        <a:rPr lang="en-US" sz="1000" b="0" i="0">
                          <a:solidFill>
                            <a:srgbClr val="F9B2B7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 change)</a:t>
                      </a:r>
                      <a:endParaRPr lang="en-US" sz="1200" i="0">
                        <a:solidFill>
                          <a:srgbClr val="F9B2B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Today vs Pre-Ukraine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 change)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Today vs 2022/23-Peak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 change)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61353"/>
                  </a:ext>
                </a:extLst>
              </a:tr>
              <a:tr h="37295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Indices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056045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Food Price Index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763916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Fertilizer Index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+98%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-47%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880579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Natural Gas Price Index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+108%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-64%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65340"/>
                  </a:ext>
                </a:extLst>
              </a:tr>
              <a:tr h="37295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Prices</a:t>
                      </a:r>
                      <a:endParaRPr lang="en-US" sz="1200" b="1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63903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Maize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+34%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-36%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2591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Rice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+53%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+58%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172757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Wheat</a:t>
                      </a:r>
                      <a:endParaRPr lang="en-US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+39%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-29%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123664"/>
                  </a:ext>
                </a:extLst>
              </a:tr>
              <a:tr h="37295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Currencies</a:t>
                      </a:r>
                      <a:endParaRPr lang="en-US" sz="1200" b="1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b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160610"/>
                  </a:ext>
                </a:extLst>
              </a:tr>
              <a:tr h="372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DXY Dollar Index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D2435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350" marR="6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1522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E244A27-E292-4E3A-B51B-68C813CEEC20}"/>
              </a:ext>
            </a:extLst>
          </p:cNvPr>
          <p:cNvSpPr/>
          <p:nvPr/>
        </p:nvSpPr>
        <p:spPr>
          <a:xfrm>
            <a:off x="8875614" y="2255344"/>
            <a:ext cx="2548171" cy="41249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10000"/>
                </a:schemeClr>
              </a:gs>
              <a:gs pos="100000">
                <a:schemeClr val="accent6">
                  <a:lumMod val="20000"/>
                  <a:lumOff val="80000"/>
                  <a:alpha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825F2-2BC1-4047-8198-7D77B6D02998}"/>
              </a:ext>
            </a:extLst>
          </p:cNvPr>
          <p:cNvSpPr/>
          <p:nvPr/>
        </p:nvSpPr>
        <p:spPr>
          <a:xfrm>
            <a:off x="6161830" y="2255344"/>
            <a:ext cx="2688951" cy="40833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10000"/>
                </a:schemeClr>
              </a:gs>
              <a:gs pos="100000">
                <a:schemeClr val="accent4">
                  <a:lumMod val="20000"/>
                  <a:lumOff val="80000"/>
                  <a:alpha val="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50099"/>
            <a:ext cx="1434556" cy="3738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E232EC-302F-4F24-B37C-00A035B029C9}"/>
              </a:ext>
            </a:extLst>
          </p:cNvPr>
          <p:cNvSpPr/>
          <p:nvPr/>
        </p:nvSpPr>
        <p:spPr>
          <a:xfrm>
            <a:off x="3455525" y="2255344"/>
            <a:ext cx="2725781" cy="4124983"/>
          </a:xfrm>
          <a:prstGeom prst="rect">
            <a:avLst/>
          </a:prstGeom>
          <a:gradFill flip="none" rotWithShape="1">
            <a:gsLst>
              <a:gs pos="0">
                <a:srgbClr val="F03F4C">
                  <a:alpha val="20000"/>
                </a:srgbClr>
              </a:gs>
              <a:gs pos="100000">
                <a:srgbClr val="FCD9DB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299EE-F6FC-18DF-9986-03C5C8187C45}"/>
              </a:ext>
            </a:extLst>
          </p:cNvPr>
          <p:cNvSpPr txBox="1"/>
          <p:nvPr/>
        </p:nvSpPr>
        <p:spPr>
          <a:xfrm>
            <a:off x="7115085" y="6389864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IMF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,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10915-2F12-5939-36C3-72F42339A04C}"/>
              </a:ext>
            </a:extLst>
          </p:cNvPr>
          <p:cNvSpPr txBox="1"/>
          <p:nvPr/>
        </p:nvSpPr>
        <p:spPr>
          <a:xfrm>
            <a:off x="717278" y="601607"/>
            <a:ext cx="876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Global prices are still at crisis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D1DB6-2B39-4D9E-B15B-022CEFB9EA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038A35-0F11-4903-B00E-673E4FE387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307A94-5647-4D41-8F00-CFDF2B9271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14111A-58B2-44FA-8DC0-ED9B6BF6DC2A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CAD7807-9F82-4D1D-B2FB-EE7C9DF50C4F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D2793-1F54-4E05-A9A3-BDE6B01FAC74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D1362F-A951-42EB-87D8-D2DEF8F622DE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7BBBDD-4DFE-4185-960F-02CA8E84FE36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91C853-DD13-414C-85D9-F56999738D3F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>
            <a:extLst>
              <a:ext uri="{FF2B5EF4-FFF2-40B4-BE49-F238E27FC236}">
                <a16:creationId xmlns:a16="http://schemas.microsoft.com/office/drawing/2014/main" id="{A8ADB9C4-4D72-41E1-AF26-56EE3CE6FC74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30FB213A-C8C9-46AA-A555-4A4CC3DB2987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114157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1" grpId="0" animBg="1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F635691-08DF-4743-822B-688104FE3EE2}"/>
              </a:ext>
            </a:extLst>
          </p:cNvPr>
          <p:cNvGraphicFramePr/>
          <p:nvPr/>
        </p:nvGraphicFramePr>
        <p:xfrm>
          <a:off x="2701139" y="1392711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C89591D-F34A-4AD9-A6A0-6E10C04BDE6A}"/>
              </a:ext>
            </a:extLst>
          </p:cNvPr>
          <p:cNvGraphicFramePr/>
          <p:nvPr/>
        </p:nvGraphicFramePr>
        <p:xfrm>
          <a:off x="2338580" y="979549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52A6B2-42CD-4671-8E25-00020123C2EA}"/>
              </a:ext>
            </a:extLst>
          </p:cNvPr>
          <p:cNvSpPr/>
          <p:nvPr/>
        </p:nvSpPr>
        <p:spPr>
          <a:xfrm>
            <a:off x="9671697" y="6290590"/>
            <a:ext cx="1694804" cy="246304"/>
          </a:xfrm>
          <a:prstGeom prst="rect">
            <a:avLst/>
          </a:prstGeom>
          <a:solidFill>
            <a:srgbClr val="E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D8567-A753-43BC-97C8-478B586A4FBF}"/>
              </a:ext>
            </a:extLst>
          </p:cNvPr>
          <p:cNvSpPr txBox="1"/>
          <p:nvPr/>
        </p:nvSpPr>
        <p:spPr>
          <a:xfrm>
            <a:off x="8763782" y="5696945"/>
            <a:ext cx="3217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F3F4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100%</a:t>
            </a:r>
            <a:endParaRPr lang="en-US" sz="36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3F86F-5C10-4E52-9031-C5DFC2FA794E}"/>
              </a:ext>
            </a:extLst>
          </p:cNvPr>
          <p:cNvSpPr/>
          <p:nvPr/>
        </p:nvSpPr>
        <p:spPr>
          <a:xfrm>
            <a:off x="9632905" y="4207758"/>
            <a:ext cx="1607636" cy="246304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B88E8-4452-4405-B429-0873A005F522}"/>
              </a:ext>
            </a:extLst>
          </p:cNvPr>
          <p:cNvSpPr/>
          <p:nvPr/>
        </p:nvSpPr>
        <p:spPr>
          <a:xfrm>
            <a:off x="9846409" y="5251474"/>
            <a:ext cx="1607636" cy="246304"/>
          </a:xfrm>
          <a:prstGeom prst="rect">
            <a:avLst/>
          </a:prstGeom>
          <a:solidFill>
            <a:srgbClr val="F57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0B17-8CB4-43DF-9407-B4801657D840}"/>
              </a:ext>
            </a:extLst>
          </p:cNvPr>
          <p:cNvSpPr txBox="1"/>
          <p:nvPr/>
        </p:nvSpPr>
        <p:spPr>
          <a:xfrm>
            <a:off x="8742540" y="3606478"/>
            <a:ext cx="32170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DAA600"/>
                </a:solidFill>
                <a:latin typeface="Open Sans Extrabold"/>
                <a:ea typeface="Open Sans Extrabold"/>
                <a:cs typeface="Open Sans Extrabold"/>
              </a:rPr>
              <a:t>52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C07-B4D9-438F-9CA9-D11664292CD3}"/>
              </a:ext>
            </a:extLst>
          </p:cNvPr>
          <p:cNvSpPr txBox="1"/>
          <p:nvPr/>
        </p:nvSpPr>
        <p:spPr>
          <a:xfrm>
            <a:off x="8962603" y="4648587"/>
            <a:ext cx="339094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57745"/>
                </a:solidFill>
                <a:latin typeface="Open Sans Extrabold"/>
                <a:ea typeface="Open Sans Extrabold"/>
                <a:cs typeface="Open Sans Extrabold"/>
              </a:rPr>
              <a:t>10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50%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9956F-2E6F-4CED-81C3-E96814736FA7}"/>
              </a:ext>
            </a:extLst>
          </p:cNvPr>
          <p:cNvSpPr/>
          <p:nvPr/>
        </p:nvSpPr>
        <p:spPr>
          <a:xfrm>
            <a:off x="0" y="391964"/>
            <a:ext cx="12192000" cy="3037035"/>
          </a:xfrm>
          <a:prstGeom prst="rect">
            <a:avLst/>
          </a:prstGeom>
          <a:solidFill>
            <a:srgbClr val="1E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BDF68B-0C5D-47DA-84D0-4D5B22D0E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00526"/>
              </p:ext>
            </p:extLst>
          </p:nvPr>
        </p:nvGraphicFramePr>
        <p:xfrm>
          <a:off x="2007579" y="555327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-427704"/>
            <a:ext cx="1434556" cy="373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3BF3A6-E555-4FAF-B0F3-7F76FA4B8E0B}"/>
              </a:ext>
            </a:extLst>
          </p:cNvPr>
          <p:cNvSpPr txBox="1"/>
          <p:nvPr/>
        </p:nvSpPr>
        <p:spPr>
          <a:xfrm>
            <a:off x="539599" y="727355"/>
            <a:ext cx="2924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Despite decreasing global food prices, food remains very expensive in many countries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2A7EE-F2B0-4C13-A2FB-CA5F669F2971}"/>
              </a:ext>
            </a:extLst>
          </p:cNvPr>
          <p:cNvSpPr txBox="1"/>
          <p:nvPr/>
        </p:nvSpPr>
        <p:spPr>
          <a:xfrm>
            <a:off x="4255719" y="4103108"/>
            <a:ext cx="3647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E4161"/>
                </a:solidFill>
                <a:latin typeface="Open Sans Extrabold"/>
                <a:ea typeface="Open Sans Extrabold"/>
                <a:cs typeface="Open Sans Extrabold"/>
              </a:rPr>
              <a:t>Out of 166 countries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8920D78-3F79-487B-B9F6-78D9CD081A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9759"/>
          <a:stretch/>
        </p:blipFill>
        <p:spPr>
          <a:xfrm>
            <a:off x="4919280" y="1580631"/>
            <a:ext cx="2320093" cy="1850042"/>
          </a:xfrm>
          <a:prstGeom prst="rect">
            <a:avLst/>
          </a:prstGeom>
          <a:effectLst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D507875-8A90-4248-8870-CADBFEF228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80169"/>
          <a:stretch/>
        </p:blipFill>
        <p:spPr>
          <a:xfrm>
            <a:off x="4919279" y="3429000"/>
            <a:ext cx="2320093" cy="457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C3EDB-175C-75B2-8D5C-17925EDE53BB}"/>
              </a:ext>
            </a:extLst>
          </p:cNvPr>
          <p:cNvSpPr txBox="1"/>
          <p:nvPr/>
        </p:nvSpPr>
        <p:spPr>
          <a:xfrm>
            <a:off x="151639" y="6466386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Sources: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 | Food Inflation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3E86B4-D3F9-4426-8AAD-589688DD7C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1A1CC0-4D8A-4378-9FB7-5588DEF85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12BC28-003E-4F23-A039-2F73060AB6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67AAFFA-2245-4A6B-A100-494C7A891AA1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1AF1F05C-AE69-4BA7-B649-0EDA169EE9FE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F947E6-8F0C-4650-8C93-07295B047B1D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5DFC5A-48DF-477A-A199-6C6BEA5FC4B6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FB5736-76EA-4A29-86B4-C7BECCCDCCBD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81D5E2-036E-4DBB-BC6D-F7D2E11B579F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">
            <a:extLst>
              <a:ext uri="{FF2B5EF4-FFF2-40B4-BE49-F238E27FC236}">
                <a16:creationId xmlns:a16="http://schemas.microsoft.com/office/drawing/2014/main" id="{5A87EF04-0A49-4F90-9D30-40406307E685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BFF6616F-41FB-4956-ABC4-17F51671ABC4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21657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F635691-08DF-4743-822B-688104FE3EE2}"/>
              </a:ext>
            </a:extLst>
          </p:cNvPr>
          <p:cNvGraphicFramePr/>
          <p:nvPr/>
        </p:nvGraphicFramePr>
        <p:xfrm>
          <a:off x="2701139" y="1392711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C89591D-F34A-4AD9-A6A0-6E10C04BDE6A}"/>
              </a:ext>
            </a:extLst>
          </p:cNvPr>
          <p:cNvGraphicFramePr/>
          <p:nvPr/>
        </p:nvGraphicFramePr>
        <p:xfrm>
          <a:off x="2338580" y="979549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52A6B2-42CD-4671-8E25-00020123C2EA}"/>
              </a:ext>
            </a:extLst>
          </p:cNvPr>
          <p:cNvSpPr/>
          <p:nvPr/>
        </p:nvSpPr>
        <p:spPr>
          <a:xfrm>
            <a:off x="9671697" y="6290590"/>
            <a:ext cx="1694804" cy="246304"/>
          </a:xfrm>
          <a:prstGeom prst="rect">
            <a:avLst/>
          </a:prstGeom>
          <a:solidFill>
            <a:srgbClr val="E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D8567-A753-43BC-97C8-478B586A4FBF}"/>
              </a:ext>
            </a:extLst>
          </p:cNvPr>
          <p:cNvSpPr txBox="1"/>
          <p:nvPr/>
        </p:nvSpPr>
        <p:spPr>
          <a:xfrm>
            <a:off x="8763782" y="5696945"/>
            <a:ext cx="3217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F3F4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100%</a:t>
            </a:r>
            <a:endParaRPr lang="en-US" sz="36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3F86F-5C10-4E52-9031-C5DFC2FA794E}"/>
              </a:ext>
            </a:extLst>
          </p:cNvPr>
          <p:cNvSpPr/>
          <p:nvPr/>
        </p:nvSpPr>
        <p:spPr>
          <a:xfrm>
            <a:off x="9632905" y="4207758"/>
            <a:ext cx="1607636" cy="246304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B88E8-4452-4405-B429-0873A005F522}"/>
              </a:ext>
            </a:extLst>
          </p:cNvPr>
          <p:cNvSpPr/>
          <p:nvPr/>
        </p:nvSpPr>
        <p:spPr>
          <a:xfrm>
            <a:off x="9846409" y="5251474"/>
            <a:ext cx="1607636" cy="246304"/>
          </a:xfrm>
          <a:prstGeom prst="rect">
            <a:avLst/>
          </a:prstGeom>
          <a:solidFill>
            <a:srgbClr val="F57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0B17-8CB4-43DF-9407-B4801657D840}"/>
              </a:ext>
            </a:extLst>
          </p:cNvPr>
          <p:cNvSpPr txBox="1"/>
          <p:nvPr/>
        </p:nvSpPr>
        <p:spPr>
          <a:xfrm>
            <a:off x="8742540" y="3606478"/>
            <a:ext cx="32170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DAA600"/>
                </a:solidFill>
                <a:latin typeface="Open Sans Extrabold"/>
                <a:ea typeface="Open Sans Extrabold"/>
                <a:cs typeface="Open Sans Extrabold"/>
              </a:rPr>
              <a:t>52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C07-B4D9-438F-9CA9-D11664292CD3}"/>
              </a:ext>
            </a:extLst>
          </p:cNvPr>
          <p:cNvSpPr txBox="1"/>
          <p:nvPr/>
        </p:nvSpPr>
        <p:spPr>
          <a:xfrm>
            <a:off x="8962603" y="4648587"/>
            <a:ext cx="339094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57745"/>
                </a:solidFill>
                <a:latin typeface="Open Sans Extrabold"/>
                <a:ea typeface="Open Sans Extrabold"/>
                <a:cs typeface="Open Sans Extrabold"/>
              </a:rPr>
              <a:t>10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50%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BDF68B-0C5D-47DA-84D0-4D5B22D0E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935942"/>
              </p:ext>
            </p:extLst>
          </p:nvPr>
        </p:nvGraphicFramePr>
        <p:xfrm>
          <a:off x="2007579" y="555327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-427704"/>
            <a:ext cx="1434556" cy="3738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32A7EE-F2B0-4C13-A2FB-CA5F669F2971}"/>
              </a:ext>
            </a:extLst>
          </p:cNvPr>
          <p:cNvSpPr txBox="1"/>
          <p:nvPr/>
        </p:nvSpPr>
        <p:spPr>
          <a:xfrm>
            <a:off x="4255719" y="4103108"/>
            <a:ext cx="3647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E4161"/>
                </a:solidFill>
                <a:latin typeface="Open Sans Extrabold"/>
                <a:ea typeface="Open Sans Extrabold"/>
                <a:cs typeface="Open Sans Extrabold"/>
              </a:rPr>
              <a:t>Out of 166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C3EDB-175C-75B2-8D5C-17925EDE53BB}"/>
              </a:ext>
            </a:extLst>
          </p:cNvPr>
          <p:cNvSpPr txBox="1"/>
          <p:nvPr/>
        </p:nvSpPr>
        <p:spPr>
          <a:xfrm>
            <a:off x="151639" y="6474952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Sources: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 | Food Inflation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A75B68-718E-40C1-923A-278956CE40CE}"/>
              </a:ext>
            </a:extLst>
          </p:cNvPr>
          <p:cNvSpPr/>
          <p:nvPr/>
        </p:nvSpPr>
        <p:spPr>
          <a:xfrm>
            <a:off x="-21438" y="3462442"/>
            <a:ext cx="12201525" cy="342899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D4C3D-3C28-49DB-8D15-B188BC1F2A62}"/>
              </a:ext>
            </a:extLst>
          </p:cNvPr>
          <p:cNvGrpSpPr/>
          <p:nvPr/>
        </p:nvGrpSpPr>
        <p:grpSpPr>
          <a:xfrm>
            <a:off x="353149" y="1485240"/>
            <a:ext cx="3297641" cy="675570"/>
            <a:chOff x="340819" y="248500"/>
            <a:chExt cx="3297641" cy="675570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F0196B5-8633-4325-8391-856BBDD2BC36}"/>
                </a:ext>
              </a:extLst>
            </p:cNvPr>
            <p:cNvSpPr txBox="1"/>
            <p:nvPr/>
          </p:nvSpPr>
          <p:spPr>
            <a:xfrm>
              <a:off x="508033" y="248500"/>
              <a:ext cx="3130427" cy="67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mean debt level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low-income countries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reached 67 percent of GDP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2022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0" name="Graphic 29" descr="Loan with solid fill">
              <a:extLst>
                <a:ext uri="{FF2B5EF4-FFF2-40B4-BE49-F238E27FC236}">
                  <a16:creationId xmlns:a16="http://schemas.microsoft.com/office/drawing/2014/main" id="{20D84F2A-743F-4798-BECA-4E7CF5A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819" y="326994"/>
              <a:ext cx="570442" cy="5704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8DC193-A9AC-4102-98EB-32AE291D8C57}"/>
              </a:ext>
            </a:extLst>
          </p:cNvPr>
          <p:cNvGrpSpPr/>
          <p:nvPr/>
        </p:nvGrpSpPr>
        <p:grpSpPr>
          <a:xfrm>
            <a:off x="381633" y="2347490"/>
            <a:ext cx="3256827" cy="873188"/>
            <a:chOff x="381633" y="2347490"/>
            <a:chExt cx="3256827" cy="8731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B34770-239B-47E5-A9A1-B194E7FE36CE}"/>
                </a:ext>
              </a:extLst>
            </p:cNvPr>
            <p:cNvSpPr txBox="1"/>
            <p:nvPr/>
          </p:nvSpPr>
          <p:spPr>
            <a:xfrm>
              <a:off x="499280" y="2347490"/>
              <a:ext cx="3139180" cy="873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the end of 2022,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almost 60 percent of low-income countries were already in debt distress or at high risk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debt distress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3" name="Graphic 32" descr="Warning with solid fill">
              <a:extLst>
                <a:ext uri="{FF2B5EF4-FFF2-40B4-BE49-F238E27FC236}">
                  <a16:creationId xmlns:a16="http://schemas.microsoft.com/office/drawing/2014/main" id="{D287D843-3140-4578-B6A3-29AA62E0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1633" y="2527740"/>
              <a:ext cx="488814" cy="48881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FA924C-97D0-4EB1-8F89-37A6B13465B9}"/>
              </a:ext>
            </a:extLst>
          </p:cNvPr>
          <p:cNvGrpSpPr/>
          <p:nvPr/>
        </p:nvGrpSpPr>
        <p:grpSpPr>
          <a:xfrm>
            <a:off x="386173" y="652228"/>
            <a:ext cx="2560732" cy="646331"/>
            <a:chOff x="397147" y="1361288"/>
            <a:chExt cx="2560732" cy="646331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8588F4E1-132C-47DE-9E9A-BCBE9908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97147" y="1407946"/>
              <a:ext cx="457786" cy="49080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D0D2D7-F355-4D41-B19F-71E6B19E2445}"/>
                </a:ext>
              </a:extLst>
            </p:cNvPr>
            <p:cNvSpPr txBox="1"/>
            <p:nvPr/>
          </p:nvSpPr>
          <p:spPr>
            <a:xfrm>
              <a:off x="967758" y="1361288"/>
              <a:ext cx="199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26 currencies lost 15% or more of their value </a:t>
              </a:r>
              <a:r>
                <a:rPr lang="en-U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the past year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4333F9-34F9-46AE-B44E-9798B710F399}"/>
              </a:ext>
            </a:extLst>
          </p:cNvPr>
          <p:cNvCxnSpPr>
            <a:cxnSpLocks/>
          </p:cNvCxnSpPr>
          <p:nvPr/>
        </p:nvCxnSpPr>
        <p:spPr>
          <a:xfrm>
            <a:off x="-20782" y="3438525"/>
            <a:ext cx="122015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CB930D3-CF64-44CB-B930-311E9D63DC0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F6B34C-9948-485E-AB61-88D8CD7B0DC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449EA7-96FC-4B8D-A67E-3B4A790AB94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DCE917F-100D-4A1B-ADB5-A7CA28C88A00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D94248F1-4431-4A60-8110-B298E700E3F3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95B5C3-A2DF-45F6-9B60-F299D96825FA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3A71FB-83F4-4780-9951-E09E5677809B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D5ACBF5-90D7-4EF5-BA57-BF9F3ACDEA35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D197EF1-7FF0-42BA-ADFC-F40A44751D96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EE7EA9DD-A068-41D9-8BDF-05125F0614B5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C8644B83-A1A8-4A54-87A6-A071519F8495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</p:spTree>
    <p:extLst>
      <p:ext uri="{BB962C8B-B14F-4D97-AF65-F5344CB8AC3E}">
        <p14:creationId xmlns:p14="http://schemas.microsoft.com/office/powerpoint/2010/main" val="244307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F635691-08DF-4743-822B-688104FE3EE2}"/>
              </a:ext>
            </a:extLst>
          </p:cNvPr>
          <p:cNvGraphicFramePr/>
          <p:nvPr/>
        </p:nvGraphicFramePr>
        <p:xfrm>
          <a:off x="2701139" y="1392711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C89591D-F34A-4AD9-A6A0-6E10C04BDE6A}"/>
              </a:ext>
            </a:extLst>
          </p:cNvPr>
          <p:cNvGraphicFramePr/>
          <p:nvPr/>
        </p:nvGraphicFramePr>
        <p:xfrm>
          <a:off x="2338580" y="979549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52A6B2-42CD-4671-8E25-00020123C2EA}"/>
              </a:ext>
            </a:extLst>
          </p:cNvPr>
          <p:cNvSpPr/>
          <p:nvPr/>
        </p:nvSpPr>
        <p:spPr>
          <a:xfrm>
            <a:off x="9671697" y="6290590"/>
            <a:ext cx="1694804" cy="246304"/>
          </a:xfrm>
          <a:prstGeom prst="rect">
            <a:avLst/>
          </a:prstGeom>
          <a:solidFill>
            <a:srgbClr val="E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D8567-A753-43BC-97C8-478B586A4FBF}"/>
              </a:ext>
            </a:extLst>
          </p:cNvPr>
          <p:cNvSpPr txBox="1"/>
          <p:nvPr/>
        </p:nvSpPr>
        <p:spPr>
          <a:xfrm>
            <a:off x="8763782" y="5696945"/>
            <a:ext cx="3217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F3F4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100%</a:t>
            </a:r>
            <a:endParaRPr lang="en-US" sz="36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3F86F-5C10-4E52-9031-C5DFC2FA794E}"/>
              </a:ext>
            </a:extLst>
          </p:cNvPr>
          <p:cNvSpPr/>
          <p:nvPr/>
        </p:nvSpPr>
        <p:spPr>
          <a:xfrm>
            <a:off x="9632905" y="4207758"/>
            <a:ext cx="1607636" cy="246304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B88E8-4452-4405-B429-0873A005F522}"/>
              </a:ext>
            </a:extLst>
          </p:cNvPr>
          <p:cNvSpPr/>
          <p:nvPr/>
        </p:nvSpPr>
        <p:spPr>
          <a:xfrm>
            <a:off x="9846409" y="5251474"/>
            <a:ext cx="1607636" cy="246304"/>
          </a:xfrm>
          <a:prstGeom prst="rect">
            <a:avLst/>
          </a:prstGeom>
          <a:solidFill>
            <a:srgbClr val="F57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0B17-8CB4-43DF-9407-B4801657D840}"/>
              </a:ext>
            </a:extLst>
          </p:cNvPr>
          <p:cNvSpPr txBox="1"/>
          <p:nvPr/>
        </p:nvSpPr>
        <p:spPr>
          <a:xfrm>
            <a:off x="8742540" y="3606478"/>
            <a:ext cx="32170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DAA600"/>
                </a:solidFill>
                <a:latin typeface="Open Sans Extrabold"/>
                <a:ea typeface="Open Sans Extrabold"/>
                <a:cs typeface="Open Sans Extrabold"/>
              </a:rPr>
              <a:t>52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C07-B4D9-438F-9CA9-D11664292CD3}"/>
              </a:ext>
            </a:extLst>
          </p:cNvPr>
          <p:cNvSpPr txBox="1"/>
          <p:nvPr/>
        </p:nvSpPr>
        <p:spPr>
          <a:xfrm>
            <a:off x="8962603" y="4648587"/>
            <a:ext cx="339094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57745"/>
                </a:solidFill>
                <a:latin typeface="Open Sans Extrabold"/>
                <a:ea typeface="Open Sans Extrabold"/>
                <a:cs typeface="Open Sans Extrabold"/>
              </a:rPr>
              <a:t>10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50%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BDF68B-0C5D-47DA-84D0-4D5B22D0E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06923"/>
              </p:ext>
            </p:extLst>
          </p:nvPr>
        </p:nvGraphicFramePr>
        <p:xfrm>
          <a:off x="2016288" y="555327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-427704"/>
            <a:ext cx="1434556" cy="3738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32A7EE-F2B0-4C13-A2FB-CA5F669F2971}"/>
              </a:ext>
            </a:extLst>
          </p:cNvPr>
          <p:cNvSpPr txBox="1"/>
          <p:nvPr/>
        </p:nvSpPr>
        <p:spPr>
          <a:xfrm>
            <a:off x="4255719" y="4103108"/>
            <a:ext cx="3647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E4161"/>
                </a:solidFill>
                <a:latin typeface="Open Sans Extrabold"/>
                <a:ea typeface="Open Sans Extrabold"/>
                <a:cs typeface="Open Sans Extrabold"/>
              </a:rPr>
              <a:t>Out of 166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C3EDB-175C-75B2-8D5C-17925EDE53BB}"/>
              </a:ext>
            </a:extLst>
          </p:cNvPr>
          <p:cNvSpPr txBox="1"/>
          <p:nvPr/>
        </p:nvSpPr>
        <p:spPr>
          <a:xfrm>
            <a:off x="211150" y="6416464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Sources: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 | Food Inflation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A75B68-718E-40C1-923A-278956CE40CE}"/>
              </a:ext>
            </a:extLst>
          </p:cNvPr>
          <p:cNvSpPr/>
          <p:nvPr/>
        </p:nvSpPr>
        <p:spPr>
          <a:xfrm>
            <a:off x="-8" y="3452271"/>
            <a:ext cx="12213790" cy="342899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D4C3D-3C28-49DB-8D15-B188BC1F2A62}"/>
              </a:ext>
            </a:extLst>
          </p:cNvPr>
          <p:cNvGrpSpPr/>
          <p:nvPr/>
        </p:nvGrpSpPr>
        <p:grpSpPr>
          <a:xfrm>
            <a:off x="353149" y="1485240"/>
            <a:ext cx="3297641" cy="675570"/>
            <a:chOff x="340819" y="248500"/>
            <a:chExt cx="3297641" cy="675570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F0196B5-8633-4325-8391-856BBDD2BC36}"/>
                </a:ext>
              </a:extLst>
            </p:cNvPr>
            <p:cNvSpPr txBox="1"/>
            <p:nvPr/>
          </p:nvSpPr>
          <p:spPr>
            <a:xfrm>
              <a:off x="508033" y="248500"/>
              <a:ext cx="3130427" cy="67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mean debt level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low-income countries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reached 67 percent of GDP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2022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0" name="Graphic 29" descr="Loan with solid fill">
              <a:extLst>
                <a:ext uri="{FF2B5EF4-FFF2-40B4-BE49-F238E27FC236}">
                  <a16:creationId xmlns:a16="http://schemas.microsoft.com/office/drawing/2014/main" id="{20D84F2A-743F-4798-BECA-4E7CF5A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819" y="326994"/>
              <a:ext cx="570442" cy="5704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8DC193-A9AC-4102-98EB-32AE291D8C57}"/>
              </a:ext>
            </a:extLst>
          </p:cNvPr>
          <p:cNvGrpSpPr/>
          <p:nvPr/>
        </p:nvGrpSpPr>
        <p:grpSpPr>
          <a:xfrm>
            <a:off x="381633" y="2347490"/>
            <a:ext cx="3256827" cy="873188"/>
            <a:chOff x="381633" y="2347490"/>
            <a:chExt cx="3256827" cy="8731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B34770-239B-47E5-A9A1-B194E7FE36CE}"/>
                </a:ext>
              </a:extLst>
            </p:cNvPr>
            <p:cNvSpPr txBox="1"/>
            <p:nvPr/>
          </p:nvSpPr>
          <p:spPr>
            <a:xfrm>
              <a:off x="499280" y="2347490"/>
              <a:ext cx="3139180" cy="873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the end of 2022,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almost 60 percent of low-income countries were already in debt distress or at high risk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debt distress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3" name="Graphic 32" descr="Warning with solid fill">
              <a:extLst>
                <a:ext uri="{FF2B5EF4-FFF2-40B4-BE49-F238E27FC236}">
                  <a16:creationId xmlns:a16="http://schemas.microsoft.com/office/drawing/2014/main" id="{D287D843-3140-4578-B6A3-29AA62E0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1633" y="2527740"/>
              <a:ext cx="488814" cy="488814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4333F9-34F9-46AE-B44E-9798B710F399}"/>
              </a:ext>
            </a:extLst>
          </p:cNvPr>
          <p:cNvCxnSpPr>
            <a:cxnSpLocks/>
          </p:cNvCxnSpPr>
          <p:nvPr/>
        </p:nvCxnSpPr>
        <p:spPr>
          <a:xfrm>
            <a:off x="0" y="3438525"/>
            <a:ext cx="122015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A66E3FE-5E56-411F-A96B-2D75B25D3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724986"/>
              </p:ext>
            </p:extLst>
          </p:nvPr>
        </p:nvGraphicFramePr>
        <p:xfrm>
          <a:off x="3805674" y="888096"/>
          <a:ext cx="8262930" cy="252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8" name="TextBox 1">
            <a:extLst>
              <a:ext uri="{FF2B5EF4-FFF2-40B4-BE49-F238E27FC236}">
                <a16:creationId xmlns:a16="http://schemas.microsoft.com/office/drawing/2014/main" id="{A708F072-C575-43D2-B379-60F0E0B43605}"/>
              </a:ext>
            </a:extLst>
          </p:cNvPr>
          <p:cNvSpPr txBox="1"/>
          <p:nvPr/>
        </p:nvSpPr>
        <p:spPr>
          <a:xfrm>
            <a:off x="3779551" y="548939"/>
            <a:ext cx="8026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higher cost of debt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20BE6D-F6C5-4577-9606-211BACB85C3F}"/>
              </a:ext>
            </a:extLst>
          </p:cNvPr>
          <p:cNvGrpSpPr/>
          <p:nvPr/>
        </p:nvGrpSpPr>
        <p:grpSpPr>
          <a:xfrm>
            <a:off x="386173" y="652228"/>
            <a:ext cx="2560732" cy="646331"/>
            <a:chOff x="397147" y="1361288"/>
            <a:chExt cx="2560732" cy="646331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0251DE48-9EDF-4DCD-A136-69E60E1A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97147" y="1407946"/>
              <a:ext cx="457786" cy="49080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E5A27-E8CF-43C5-98A3-336DDF794BA9}"/>
                </a:ext>
              </a:extLst>
            </p:cNvPr>
            <p:cNvSpPr txBox="1"/>
            <p:nvPr/>
          </p:nvSpPr>
          <p:spPr>
            <a:xfrm>
              <a:off x="967758" y="1361288"/>
              <a:ext cx="199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26 currencies lost 15% or more of their value </a:t>
              </a:r>
              <a:r>
                <a:rPr lang="en-U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the past year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699EC9A-C5A4-4B13-AD10-2A5E17B15BA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9C8D429-0A3F-43C7-9FE3-B03FED10F1F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C432EC-64C1-4739-8171-2DFB4348A88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A012B7C-391F-42A2-B489-EDCCDD3DA4EB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5D25C66B-CA29-41FD-84EB-68DD1FA2B1AC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F6A4D4-12EC-4813-A905-B6534671D461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FC0D0-C079-4968-8E25-325BBE4F3D8A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4E7C5F-1BE7-4690-853C-C74BD6D6D92E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563848-6052-4657-9473-7647652950D0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>
            <a:extLst>
              <a:ext uri="{FF2B5EF4-FFF2-40B4-BE49-F238E27FC236}">
                <a16:creationId xmlns:a16="http://schemas.microsoft.com/office/drawing/2014/main" id="{B59D76E2-2611-4CB3-AA05-78147EDA0D77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58BFAEE4-9109-4335-9491-C6683A331428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116E7C-6B42-48CF-BE20-188624D95BE8}"/>
              </a:ext>
            </a:extLst>
          </p:cNvPr>
          <p:cNvSpPr/>
          <p:nvPr/>
        </p:nvSpPr>
        <p:spPr>
          <a:xfrm>
            <a:off x="0" y="390784"/>
            <a:ext cx="3726616" cy="303262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D8B07C6-2A69-411E-BA67-99B4BC7F6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19505"/>
              </p:ext>
            </p:extLst>
          </p:nvPr>
        </p:nvGraphicFramePr>
        <p:xfrm>
          <a:off x="7446656" y="464363"/>
          <a:ext cx="4473083" cy="315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A82AA8C4-19DB-4507-8322-670E4A7B32E9}"/>
              </a:ext>
            </a:extLst>
          </p:cNvPr>
          <p:cNvSpPr/>
          <p:nvPr/>
        </p:nvSpPr>
        <p:spPr>
          <a:xfrm rot="5400000">
            <a:off x="9272913" y="329969"/>
            <a:ext cx="1204831" cy="3944797"/>
          </a:xfrm>
          <a:prstGeom prst="rect">
            <a:avLst/>
          </a:prstGeom>
          <a:gradFill flip="none" rotWithShape="1">
            <a:gsLst>
              <a:gs pos="0">
                <a:srgbClr val="F96E28">
                  <a:alpha val="20000"/>
                </a:srgbClr>
              </a:gs>
              <a:gs pos="100000">
                <a:schemeClr val="accent2">
                  <a:lumMod val="20000"/>
                  <a:lumOff val="80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EC4957-9953-4DE4-94EA-C22C5633D2FF}"/>
              </a:ext>
            </a:extLst>
          </p:cNvPr>
          <p:cNvSpPr txBox="1"/>
          <p:nvPr/>
        </p:nvSpPr>
        <p:spPr>
          <a:xfrm>
            <a:off x="7296732" y="491842"/>
            <a:ext cx="4069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1">
                <a:solidFill>
                  <a:srgbClr val="FA5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600" b="1" baseline="0">
                <a:solidFill>
                  <a:srgbClr val="FA5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global growth </a:t>
            </a:r>
            <a:r>
              <a:rPr lang="en-US" sz="16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2023 and 2024</a:t>
            </a:r>
            <a:endParaRPr lang="en-US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F635691-08DF-4743-822B-688104FE3EE2}"/>
              </a:ext>
            </a:extLst>
          </p:cNvPr>
          <p:cNvGraphicFramePr/>
          <p:nvPr/>
        </p:nvGraphicFramePr>
        <p:xfrm>
          <a:off x="2701139" y="1392711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C89591D-F34A-4AD9-A6A0-6E10C04BDE6A}"/>
              </a:ext>
            </a:extLst>
          </p:cNvPr>
          <p:cNvGraphicFramePr/>
          <p:nvPr/>
        </p:nvGraphicFramePr>
        <p:xfrm>
          <a:off x="2338580" y="979549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52A6B2-42CD-4671-8E25-00020123C2EA}"/>
              </a:ext>
            </a:extLst>
          </p:cNvPr>
          <p:cNvSpPr/>
          <p:nvPr/>
        </p:nvSpPr>
        <p:spPr>
          <a:xfrm>
            <a:off x="9671697" y="6290590"/>
            <a:ext cx="1694804" cy="246304"/>
          </a:xfrm>
          <a:prstGeom prst="rect">
            <a:avLst/>
          </a:prstGeom>
          <a:solidFill>
            <a:srgbClr val="E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D8567-A753-43BC-97C8-478B586A4FBF}"/>
              </a:ext>
            </a:extLst>
          </p:cNvPr>
          <p:cNvSpPr txBox="1"/>
          <p:nvPr/>
        </p:nvSpPr>
        <p:spPr>
          <a:xfrm>
            <a:off x="8763782" y="5696945"/>
            <a:ext cx="3217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F3F4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100%</a:t>
            </a:r>
            <a:endParaRPr lang="en-US" sz="36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3F86F-5C10-4E52-9031-C5DFC2FA794E}"/>
              </a:ext>
            </a:extLst>
          </p:cNvPr>
          <p:cNvSpPr/>
          <p:nvPr/>
        </p:nvSpPr>
        <p:spPr>
          <a:xfrm>
            <a:off x="9632905" y="4207758"/>
            <a:ext cx="1607636" cy="246304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B88E8-4452-4405-B429-0873A005F522}"/>
              </a:ext>
            </a:extLst>
          </p:cNvPr>
          <p:cNvSpPr/>
          <p:nvPr/>
        </p:nvSpPr>
        <p:spPr>
          <a:xfrm>
            <a:off x="9846409" y="5251474"/>
            <a:ext cx="1607636" cy="246304"/>
          </a:xfrm>
          <a:prstGeom prst="rect">
            <a:avLst/>
          </a:prstGeom>
          <a:solidFill>
            <a:srgbClr val="F57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0B17-8CB4-43DF-9407-B4801657D840}"/>
              </a:ext>
            </a:extLst>
          </p:cNvPr>
          <p:cNvSpPr txBox="1"/>
          <p:nvPr/>
        </p:nvSpPr>
        <p:spPr>
          <a:xfrm>
            <a:off x="8742540" y="3606478"/>
            <a:ext cx="32170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DAA600"/>
                </a:solidFill>
                <a:latin typeface="Open Sans Extrabold"/>
                <a:ea typeface="Open Sans Extrabold"/>
                <a:cs typeface="Open Sans Extrabold"/>
              </a:rPr>
              <a:t>52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C07-B4D9-438F-9CA9-D11664292CD3}"/>
              </a:ext>
            </a:extLst>
          </p:cNvPr>
          <p:cNvSpPr txBox="1"/>
          <p:nvPr/>
        </p:nvSpPr>
        <p:spPr>
          <a:xfrm>
            <a:off x="8962603" y="4648587"/>
            <a:ext cx="339094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57745"/>
                </a:solidFill>
                <a:latin typeface="Open Sans Extrabold"/>
                <a:ea typeface="Open Sans Extrabold"/>
                <a:cs typeface="Open Sans Extrabold"/>
              </a:rPr>
              <a:t>10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50%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BDF68B-0C5D-47DA-84D0-4D5B22D0E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46794"/>
              </p:ext>
            </p:extLst>
          </p:nvPr>
        </p:nvGraphicFramePr>
        <p:xfrm>
          <a:off x="2007579" y="555327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27570" y="-505351"/>
            <a:ext cx="1434556" cy="3738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32A7EE-F2B0-4C13-A2FB-CA5F669F2971}"/>
              </a:ext>
            </a:extLst>
          </p:cNvPr>
          <p:cNvSpPr txBox="1"/>
          <p:nvPr/>
        </p:nvSpPr>
        <p:spPr>
          <a:xfrm>
            <a:off x="4255719" y="4103108"/>
            <a:ext cx="3647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E4161"/>
                </a:solidFill>
                <a:latin typeface="Open Sans Extrabold"/>
                <a:ea typeface="Open Sans Extrabold"/>
                <a:cs typeface="Open Sans Extrabold"/>
              </a:rPr>
              <a:t>Out of 166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C3EDB-175C-75B2-8D5C-17925EDE53BB}"/>
              </a:ext>
            </a:extLst>
          </p:cNvPr>
          <p:cNvSpPr txBox="1"/>
          <p:nvPr/>
        </p:nvSpPr>
        <p:spPr>
          <a:xfrm>
            <a:off x="211150" y="6413742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Sources: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 | Food Inflation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A75B68-718E-40C1-923A-278956CE40CE}"/>
              </a:ext>
            </a:extLst>
          </p:cNvPr>
          <p:cNvSpPr/>
          <p:nvPr/>
        </p:nvSpPr>
        <p:spPr>
          <a:xfrm>
            <a:off x="0" y="3437810"/>
            <a:ext cx="12213790" cy="342899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D4C3D-3C28-49DB-8D15-B188BC1F2A62}"/>
              </a:ext>
            </a:extLst>
          </p:cNvPr>
          <p:cNvGrpSpPr/>
          <p:nvPr/>
        </p:nvGrpSpPr>
        <p:grpSpPr>
          <a:xfrm>
            <a:off x="353149" y="1485240"/>
            <a:ext cx="3297641" cy="675570"/>
            <a:chOff x="340819" y="248500"/>
            <a:chExt cx="3297641" cy="675570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F0196B5-8633-4325-8391-856BBDD2BC36}"/>
                </a:ext>
              </a:extLst>
            </p:cNvPr>
            <p:cNvSpPr txBox="1"/>
            <p:nvPr/>
          </p:nvSpPr>
          <p:spPr>
            <a:xfrm>
              <a:off x="508033" y="248500"/>
              <a:ext cx="3130427" cy="67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mean debt level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low-income countries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reached 67 percent of GDP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2022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0" name="Graphic 29" descr="Loan with solid fill">
              <a:extLst>
                <a:ext uri="{FF2B5EF4-FFF2-40B4-BE49-F238E27FC236}">
                  <a16:creationId xmlns:a16="http://schemas.microsoft.com/office/drawing/2014/main" id="{20D84F2A-743F-4798-BECA-4E7CF5A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819" y="326994"/>
              <a:ext cx="570442" cy="5704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8DC193-A9AC-4102-98EB-32AE291D8C57}"/>
              </a:ext>
            </a:extLst>
          </p:cNvPr>
          <p:cNvGrpSpPr/>
          <p:nvPr/>
        </p:nvGrpSpPr>
        <p:grpSpPr>
          <a:xfrm>
            <a:off x="381633" y="2347490"/>
            <a:ext cx="3256827" cy="873188"/>
            <a:chOff x="381633" y="2347490"/>
            <a:chExt cx="3256827" cy="8731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B34770-239B-47E5-A9A1-B194E7FE36CE}"/>
                </a:ext>
              </a:extLst>
            </p:cNvPr>
            <p:cNvSpPr txBox="1"/>
            <p:nvPr/>
          </p:nvSpPr>
          <p:spPr>
            <a:xfrm>
              <a:off x="499280" y="2347490"/>
              <a:ext cx="3139180" cy="873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the end of 2022,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almost 60 percent of low-income countries were already in debt distress or at high risk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debt distress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3" name="Graphic 32" descr="Warning with solid fill">
              <a:extLst>
                <a:ext uri="{FF2B5EF4-FFF2-40B4-BE49-F238E27FC236}">
                  <a16:creationId xmlns:a16="http://schemas.microsoft.com/office/drawing/2014/main" id="{D287D843-3140-4578-B6A3-29AA62E0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1633" y="2527740"/>
              <a:ext cx="488814" cy="488814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4333F9-34F9-46AE-B44E-9798B710F399}"/>
              </a:ext>
            </a:extLst>
          </p:cNvPr>
          <p:cNvCxnSpPr>
            <a:cxnSpLocks/>
          </p:cNvCxnSpPr>
          <p:nvPr/>
        </p:nvCxnSpPr>
        <p:spPr>
          <a:xfrm>
            <a:off x="0" y="3438525"/>
            <a:ext cx="122015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A66E3FE-5E56-411F-A96B-2D75B25D3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490354"/>
              </p:ext>
            </p:extLst>
          </p:nvPr>
        </p:nvGraphicFramePr>
        <p:xfrm>
          <a:off x="3758741" y="716698"/>
          <a:ext cx="3420272" cy="26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C82DCC05-542C-4220-B3B7-05BF7B682FD4}"/>
              </a:ext>
            </a:extLst>
          </p:cNvPr>
          <p:cNvSpPr/>
          <p:nvPr/>
        </p:nvSpPr>
        <p:spPr>
          <a:xfrm>
            <a:off x="3714551" y="396861"/>
            <a:ext cx="3729095" cy="302261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CD73D8-F82A-443F-96B0-854ED0EB9FA3}"/>
              </a:ext>
            </a:extLst>
          </p:cNvPr>
          <p:cNvGrpSpPr/>
          <p:nvPr/>
        </p:nvGrpSpPr>
        <p:grpSpPr>
          <a:xfrm>
            <a:off x="386173" y="652228"/>
            <a:ext cx="2560732" cy="646331"/>
            <a:chOff x="397147" y="1361288"/>
            <a:chExt cx="2560732" cy="646331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C91809FB-E9A3-4785-9756-13748662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97147" y="1407946"/>
              <a:ext cx="457786" cy="49080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E76489-FD78-41C7-B00E-8CA65B752DCE}"/>
                </a:ext>
              </a:extLst>
            </p:cNvPr>
            <p:cNvSpPr txBox="1"/>
            <p:nvPr/>
          </p:nvSpPr>
          <p:spPr>
            <a:xfrm>
              <a:off x="967758" y="1361288"/>
              <a:ext cx="199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26 currencies lost 15% or more of their value </a:t>
              </a:r>
              <a:r>
                <a:rPr lang="en-U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the past year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E7704B5-9CFB-49C4-A9B1-93D921BCFE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5800D70-7028-44CE-A029-5FA4E76E9F2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1795DE-3F7F-4D55-8EFA-027BF2C69BA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512099-09D3-4359-A6E3-3F1D5DDDCBFD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4325A258-D19F-497B-A4F2-6E2C870C64E6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62A281-562D-42F8-BC52-9646953066E6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90FE20-F7E9-4D0A-8D1B-53E83074F3D2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650D2E-0B74-442E-8437-202B92210850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6944C2-6A99-4866-8ED9-6DE4C369FD93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">
            <a:extLst>
              <a:ext uri="{FF2B5EF4-FFF2-40B4-BE49-F238E27FC236}">
                <a16:creationId xmlns:a16="http://schemas.microsoft.com/office/drawing/2014/main" id="{6C3B2078-32D4-4B4B-A6CA-715612EC5CFE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C4842FFB-AA13-4ADE-972F-D5B74604B083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116E7C-6B42-48CF-BE20-188624D95BE8}"/>
              </a:ext>
            </a:extLst>
          </p:cNvPr>
          <p:cNvSpPr/>
          <p:nvPr/>
        </p:nvSpPr>
        <p:spPr>
          <a:xfrm>
            <a:off x="-4182" y="404581"/>
            <a:ext cx="3718315" cy="306008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00C2D726-B404-452C-853B-64D67FA45FAB}"/>
              </a:ext>
            </a:extLst>
          </p:cNvPr>
          <p:cNvSpPr txBox="1"/>
          <p:nvPr/>
        </p:nvSpPr>
        <p:spPr>
          <a:xfrm>
            <a:off x="3779551" y="548939"/>
            <a:ext cx="361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higher cost of debt</a:t>
            </a:r>
          </a:p>
        </p:txBody>
      </p:sp>
    </p:spTree>
    <p:extLst>
      <p:ext uri="{BB962C8B-B14F-4D97-AF65-F5344CB8AC3E}">
        <p14:creationId xmlns:p14="http://schemas.microsoft.com/office/powerpoint/2010/main" val="3028765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D8B07C6-2A69-411E-BA67-99B4BC7F62FE}"/>
              </a:ext>
            </a:extLst>
          </p:cNvPr>
          <p:cNvGraphicFramePr>
            <a:graphicFrameLocks/>
          </p:cNvGraphicFramePr>
          <p:nvPr/>
        </p:nvGraphicFramePr>
        <p:xfrm>
          <a:off x="7446656" y="464363"/>
          <a:ext cx="4473083" cy="315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A82AA8C4-19DB-4507-8322-670E4A7B32E9}"/>
              </a:ext>
            </a:extLst>
          </p:cNvPr>
          <p:cNvSpPr/>
          <p:nvPr/>
        </p:nvSpPr>
        <p:spPr>
          <a:xfrm rot="5400000">
            <a:off x="9272913" y="329969"/>
            <a:ext cx="1204831" cy="3944797"/>
          </a:xfrm>
          <a:prstGeom prst="rect">
            <a:avLst/>
          </a:prstGeom>
          <a:gradFill flip="none" rotWithShape="1">
            <a:gsLst>
              <a:gs pos="0">
                <a:srgbClr val="F96E28">
                  <a:alpha val="20000"/>
                </a:srgbClr>
              </a:gs>
              <a:gs pos="100000">
                <a:schemeClr val="accent2">
                  <a:lumMod val="20000"/>
                  <a:lumOff val="80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EC4957-9953-4DE4-94EA-C22C5633D2FF}"/>
              </a:ext>
            </a:extLst>
          </p:cNvPr>
          <p:cNvSpPr txBox="1"/>
          <p:nvPr/>
        </p:nvSpPr>
        <p:spPr>
          <a:xfrm>
            <a:off x="7296732" y="491842"/>
            <a:ext cx="4069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600" b="1">
                <a:solidFill>
                  <a:srgbClr val="FA5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600" b="1" baseline="0">
                <a:solidFill>
                  <a:srgbClr val="FA5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global growth </a:t>
            </a:r>
            <a:r>
              <a:rPr lang="en-US" sz="16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2023 and 2024</a:t>
            </a:r>
            <a:endParaRPr lang="en-US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F635691-08DF-4743-822B-688104FE3EE2}"/>
              </a:ext>
            </a:extLst>
          </p:cNvPr>
          <p:cNvGraphicFramePr/>
          <p:nvPr/>
        </p:nvGraphicFramePr>
        <p:xfrm>
          <a:off x="2701139" y="1392711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C89591D-F34A-4AD9-A6A0-6E10C04BDE6A}"/>
              </a:ext>
            </a:extLst>
          </p:cNvPr>
          <p:cNvGraphicFramePr/>
          <p:nvPr/>
        </p:nvGraphicFramePr>
        <p:xfrm>
          <a:off x="2338580" y="979549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E52A6B2-42CD-4671-8E25-00020123C2EA}"/>
              </a:ext>
            </a:extLst>
          </p:cNvPr>
          <p:cNvSpPr/>
          <p:nvPr/>
        </p:nvSpPr>
        <p:spPr>
          <a:xfrm>
            <a:off x="9671697" y="6290590"/>
            <a:ext cx="1694804" cy="246304"/>
          </a:xfrm>
          <a:prstGeom prst="rect">
            <a:avLst/>
          </a:prstGeom>
          <a:solidFill>
            <a:srgbClr val="E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D8567-A753-43BC-97C8-478B586A4FBF}"/>
              </a:ext>
            </a:extLst>
          </p:cNvPr>
          <p:cNvSpPr txBox="1"/>
          <p:nvPr/>
        </p:nvSpPr>
        <p:spPr>
          <a:xfrm>
            <a:off x="8763782" y="5696945"/>
            <a:ext cx="3217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F3F4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100%</a:t>
            </a:r>
            <a:endParaRPr lang="en-US" sz="36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3F86F-5C10-4E52-9031-C5DFC2FA794E}"/>
              </a:ext>
            </a:extLst>
          </p:cNvPr>
          <p:cNvSpPr/>
          <p:nvPr/>
        </p:nvSpPr>
        <p:spPr>
          <a:xfrm>
            <a:off x="9632905" y="4207758"/>
            <a:ext cx="1607636" cy="246304"/>
          </a:xfrm>
          <a:prstGeom prst="rect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B88E8-4452-4405-B429-0873A005F522}"/>
              </a:ext>
            </a:extLst>
          </p:cNvPr>
          <p:cNvSpPr/>
          <p:nvPr/>
        </p:nvSpPr>
        <p:spPr>
          <a:xfrm>
            <a:off x="9846409" y="5251474"/>
            <a:ext cx="1607636" cy="246304"/>
          </a:xfrm>
          <a:prstGeom prst="rect">
            <a:avLst/>
          </a:prstGeom>
          <a:solidFill>
            <a:srgbClr val="F57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0B17-8CB4-43DF-9407-B4801657D840}"/>
              </a:ext>
            </a:extLst>
          </p:cNvPr>
          <p:cNvSpPr txBox="1"/>
          <p:nvPr/>
        </p:nvSpPr>
        <p:spPr>
          <a:xfrm>
            <a:off x="8742540" y="3606478"/>
            <a:ext cx="32170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DAA600"/>
                </a:solidFill>
                <a:latin typeface="Open Sans Extrabold"/>
                <a:ea typeface="Open Sans Extrabold"/>
                <a:cs typeface="Open Sans Extrabold"/>
              </a:rPr>
              <a:t>52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FC07-B4D9-438F-9CA9-D11664292CD3}"/>
              </a:ext>
            </a:extLst>
          </p:cNvPr>
          <p:cNvSpPr txBox="1"/>
          <p:nvPr/>
        </p:nvSpPr>
        <p:spPr>
          <a:xfrm>
            <a:off x="8962603" y="4648587"/>
            <a:ext cx="339094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rgbClr val="F57745"/>
                </a:solidFill>
                <a:latin typeface="Open Sans Extrabold"/>
                <a:ea typeface="Open Sans Extrabold"/>
                <a:cs typeface="Open Sans Extrabold"/>
              </a:rPr>
              <a:t>10 </a:t>
            </a:r>
            <a:r>
              <a:rPr lang="en-US" sz="1600">
                <a:latin typeface="Open Sans"/>
                <a:ea typeface="Open Sans"/>
                <a:cs typeface="Open Sans"/>
              </a:rPr>
              <a:t>countries with food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inflation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larger than </a:t>
            </a:r>
            <a:r>
              <a:rPr lang="en-US" sz="160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50%</a:t>
            </a:r>
            <a:endParaRPr lang="en-US" sz="360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BDF68B-0C5D-47DA-84D0-4D5B22D0EDCC}"/>
              </a:ext>
            </a:extLst>
          </p:cNvPr>
          <p:cNvGraphicFramePr/>
          <p:nvPr/>
        </p:nvGraphicFramePr>
        <p:xfrm>
          <a:off x="2007579" y="555327"/>
          <a:ext cx="8176842" cy="54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87B963-08F9-4005-A9FD-B3FB8C0A27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27570" y="-505351"/>
            <a:ext cx="1434556" cy="3738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32A7EE-F2B0-4C13-A2FB-CA5F669F2971}"/>
              </a:ext>
            </a:extLst>
          </p:cNvPr>
          <p:cNvSpPr txBox="1"/>
          <p:nvPr/>
        </p:nvSpPr>
        <p:spPr>
          <a:xfrm>
            <a:off x="4255719" y="4103108"/>
            <a:ext cx="36472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E4161"/>
                </a:solidFill>
                <a:latin typeface="Open Sans Extrabold"/>
                <a:ea typeface="Open Sans Extrabold"/>
                <a:cs typeface="Open Sans Extrabold"/>
              </a:rPr>
              <a:t>Out of 166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C3EDB-175C-75B2-8D5C-17925EDE53BB}"/>
              </a:ext>
            </a:extLst>
          </p:cNvPr>
          <p:cNvSpPr txBox="1"/>
          <p:nvPr/>
        </p:nvSpPr>
        <p:spPr>
          <a:xfrm>
            <a:off x="211150" y="6413742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Sources: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Trading Economics | Food Inflation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D4C3D-3C28-49DB-8D15-B188BC1F2A62}"/>
              </a:ext>
            </a:extLst>
          </p:cNvPr>
          <p:cNvGrpSpPr/>
          <p:nvPr/>
        </p:nvGrpSpPr>
        <p:grpSpPr>
          <a:xfrm>
            <a:off x="353149" y="1485240"/>
            <a:ext cx="3297641" cy="675570"/>
            <a:chOff x="340819" y="248500"/>
            <a:chExt cx="3297641" cy="675570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F0196B5-8633-4325-8391-856BBDD2BC36}"/>
                </a:ext>
              </a:extLst>
            </p:cNvPr>
            <p:cNvSpPr txBox="1"/>
            <p:nvPr/>
          </p:nvSpPr>
          <p:spPr>
            <a:xfrm>
              <a:off x="508033" y="248500"/>
              <a:ext cx="3130427" cy="67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mean debt level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low-income countries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reached 67 percent of GDP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2022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0" name="Graphic 29" descr="Loan with solid fill">
              <a:extLst>
                <a:ext uri="{FF2B5EF4-FFF2-40B4-BE49-F238E27FC236}">
                  <a16:creationId xmlns:a16="http://schemas.microsoft.com/office/drawing/2014/main" id="{20D84F2A-743F-4798-BECA-4E7CF5A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819" y="326994"/>
              <a:ext cx="570442" cy="57044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8DC193-A9AC-4102-98EB-32AE291D8C57}"/>
              </a:ext>
            </a:extLst>
          </p:cNvPr>
          <p:cNvGrpSpPr/>
          <p:nvPr/>
        </p:nvGrpSpPr>
        <p:grpSpPr>
          <a:xfrm>
            <a:off x="381633" y="2347490"/>
            <a:ext cx="3256827" cy="873188"/>
            <a:chOff x="381633" y="2347490"/>
            <a:chExt cx="3256827" cy="8731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B34770-239B-47E5-A9A1-B194E7FE36CE}"/>
                </a:ext>
              </a:extLst>
            </p:cNvPr>
            <p:cNvSpPr txBox="1"/>
            <p:nvPr/>
          </p:nvSpPr>
          <p:spPr>
            <a:xfrm>
              <a:off x="499280" y="2347490"/>
              <a:ext cx="3139180" cy="873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the end of 2022, </a:t>
              </a:r>
              <a:r>
                <a:rPr lang="en-GB" sz="1200" b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almost 60 percent of low-income countries were already in debt distress or at high risk </a:t>
              </a:r>
              <a:r>
                <a:rPr lang="en-GB" sz="120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debt distress</a:t>
              </a:r>
              <a:endParaRPr lang="en-US" sz="12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3" name="Graphic 32" descr="Warning with solid fill">
              <a:extLst>
                <a:ext uri="{FF2B5EF4-FFF2-40B4-BE49-F238E27FC236}">
                  <a16:creationId xmlns:a16="http://schemas.microsoft.com/office/drawing/2014/main" id="{D287D843-3140-4578-B6A3-29AA62E0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1633" y="2527740"/>
              <a:ext cx="488814" cy="488814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4333F9-34F9-46AE-B44E-9798B710F399}"/>
              </a:ext>
            </a:extLst>
          </p:cNvPr>
          <p:cNvCxnSpPr>
            <a:cxnSpLocks/>
          </p:cNvCxnSpPr>
          <p:nvPr/>
        </p:nvCxnSpPr>
        <p:spPr>
          <a:xfrm>
            <a:off x="0" y="3438525"/>
            <a:ext cx="122015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A66E3FE-5E56-411F-A96B-2D75B25D30B3}"/>
              </a:ext>
            </a:extLst>
          </p:cNvPr>
          <p:cNvGraphicFramePr/>
          <p:nvPr/>
        </p:nvGraphicFramePr>
        <p:xfrm>
          <a:off x="3758741" y="716698"/>
          <a:ext cx="3420272" cy="26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57CD73D8-F82A-443F-96B0-854ED0EB9FA3}"/>
              </a:ext>
            </a:extLst>
          </p:cNvPr>
          <p:cNvGrpSpPr/>
          <p:nvPr/>
        </p:nvGrpSpPr>
        <p:grpSpPr>
          <a:xfrm>
            <a:off x="386173" y="652228"/>
            <a:ext cx="2560732" cy="646331"/>
            <a:chOff x="397147" y="1361288"/>
            <a:chExt cx="2560732" cy="646331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C91809FB-E9A3-4785-9756-13748662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97147" y="1407946"/>
              <a:ext cx="457786" cy="49080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E76489-FD78-41C7-B00E-8CA65B752DCE}"/>
                </a:ext>
              </a:extLst>
            </p:cNvPr>
            <p:cNvSpPr txBox="1"/>
            <p:nvPr/>
          </p:nvSpPr>
          <p:spPr>
            <a:xfrm>
              <a:off x="967758" y="1361288"/>
              <a:ext cx="199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26 currencies lost 15% or more of their value </a:t>
              </a:r>
              <a:r>
                <a:rPr lang="en-U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the past year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E7704B5-9CFB-49C4-A9B1-93D921BCFE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5800D70-7028-44CE-A029-5FA4E76E9F2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1795DE-3F7F-4D55-8EFA-027BF2C69BA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512099-09D3-4359-A6E3-3F1D5DDDCBFD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4325A258-D19F-497B-A4F2-6E2C870C64E6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62A281-562D-42F8-BC52-9646953066E6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90FE20-F7E9-4D0A-8D1B-53E83074F3D2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650D2E-0B74-442E-8437-202B92210850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6944C2-6A99-4866-8ED9-6DE4C369FD93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">
            <a:extLst>
              <a:ext uri="{FF2B5EF4-FFF2-40B4-BE49-F238E27FC236}">
                <a16:creationId xmlns:a16="http://schemas.microsoft.com/office/drawing/2014/main" id="{6C3B2078-32D4-4B4B-A6CA-715612EC5CFE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C4842FFB-AA13-4ADE-972F-D5B74604B083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00C2D726-B404-452C-853B-64D67FA45FAB}"/>
              </a:ext>
            </a:extLst>
          </p:cNvPr>
          <p:cNvSpPr txBox="1"/>
          <p:nvPr/>
        </p:nvSpPr>
        <p:spPr>
          <a:xfrm>
            <a:off x="3779551" y="548939"/>
            <a:ext cx="361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higher cost of debt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5F8564-DF3C-4030-B74F-83C490FBF2C6}"/>
              </a:ext>
            </a:extLst>
          </p:cNvPr>
          <p:cNvCxnSpPr>
            <a:cxnSpLocks/>
          </p:cNvCxnSpPr>
          <p:nvPr/>
        </p:nvCxnSpPr>
        <p:spPr>
          <a:xfrm flipV="1">
            <a:off x="3644005" y="497403"/>
            <a:ext cx="0" cy="28636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20236AD-7082-41AC-B78F-B8080B410D82}"/>
              </a:ext>
            </a:extLst>
          </p:cNvPr>
          <p:cNvCxnSpPr>
            <a:cxnSpLocks/>
          </p:cNvCxnSpPr>
          <p:nvPr/>
        </p:nvCxnSpPr>
        <p:spPr>
          <a:xfrm flipV="1">
            <a:off x="7460936" y="497403"/>
            <a:ext cx="0" cy="28636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5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EC8826-DA67-462C-80FE-2EDF96DA97DB}"/>
              </a:ext>
            </a:extLst>
          </p:cNvPr>
          <p:cNvCxnSpPr>
            <a:cxnSpLocks/>
          </p:cNvCxnSpPr>
          <p:nvPr/>
        </p:nvCxnSpPr>
        <p:spPr>
          <a:xfrm>
            <a:off x="-7470" y="3438525"/>
            <a:ext cx="122015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585BB3-44B0-4D66-AE1D-B51455F6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09" y="-479383"/>
            <a:ext cx="1434556" cy="373899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05285CCF-3AA4-460A-92C3-3AEAD4B4670F}"/>
              </a:ext>
            </a:extLst>
          </p:cNvPr>
          <p:cNvSpPr txBox="1"/>
          <p:nvPr/>
        </p:nvSpPr>
        <p:spPr>
          <a:xfrm>
            <a:off x="0" y="628463"/>
            <a:ext cx="121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economic effects of the food crisis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ACE9522-583E-409C-BBF8-B2378144E5DA}"/>
              </a:ext>
            </a:extLst>
          </p:cNvPr>
          <p:cNvSpPr txBox="1"/>
          <p:nvPr/>
        </p:nvSpPr>
        <p:spPr>
          <a:xfrm>
            <a:off x="1257045" y="3796699"/>
            <a:ext cx="14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GDP growth has weakened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CC8AE-ED05-4808-9033-336239101926}"/>
              </a:ext>
            </a:extLst>
          </p:cNvPr>
          <p:cNvSpPr txBox="1"/>
          <p:nvPr/>
        </p:nvSpPr>
        <p:spPr>
          <a:xfrm>
            <a:off x="7592499" y="6397226"/>
            <a:ext cx="437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IMF</a:t>
            </a:r>
            <a:endParaRPr lang="en-US" sz="100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C9465-71CC-4435-9B94-890BCAD16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4445" r="32284" b="89629"/>
          <a:stretch/>
        </p:blipFill>
        <p:spPr>
          <a:xfrm>
            <a:off x="4057650" y="-1"/>
            <a:ext cx="4076700" cy="406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5868AC-77D7-4EFE-9589-BC0684317D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35856" r="41845" b="59527"/>
          <a:stretch/>
        </p:blipFill>
        <p:spPr>
          <a:xfrm>
            <a:off x="-8" y="-2"/>
            <a:ext cx="4076703" cy="406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7AE7B4-F58E-49A4-829B-A15322766D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86667" r="34554" b="7407"/>
          <a:stretch/>
        </p:blipFill>
        <p:spPr>
          <a:xfrm>
            <a:off x="8115300" y="-1"/>
            <a:ext cx="4076700" cy="4063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B521D4-8362-464F-BA04-FFDD8BF08F01}"/>
              </a:ext>
            </a:extLst>
          </p:cNvPr>
          <p:cNvSpPr/>
          <p:nvPr/>
        </p:nvSpPr>
        <p:spPr>
          <a:xfrm rot="5400000">
            <a:off x="1835143" y="-1835154"/>
            <a:ext cx="406399" cy="4076700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D32D3802-59CD-42C0-8C68-EB525B36C114}"/>
              </a:ext>
            </a:extLst>
          </p:cNvPr>
          <p:cNvSpPr txBox="1"/>
          <p:nvPr/>
        </p:nvSpPr>
        <p:spPr>
          <a:xfrm>
            <a:off x="-19054" y="88513"/>
            <a:ext cx="407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CONFLICT &amp; INSECURITY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269D54-E011-4F6E-8BF6-20915CCD7DD9}"/>
              </a:ext>
            </a:extLst>
          </p:cNvPr>
          <p:cNvSpPr/>
          <p:nvPr/>
        </p:nvSpPr>
        <p:spPr>
          <a:xfrm rot="16200000">
            <a:off x="5892798" y="-1816116"/>
            <a:ext cx="406397" cy="4038606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1CEB5-BAF2-4191-87AA-B5A14EA259C3}"/>
              </a:ext>
            </a:extLst>
          </p:cNvPr>
          <p:cNvSpPr/>
          <p:nvPr/>
        </p:nvSpPr>
        <p:spPr>
          <a:xfrm rot="16200000">
            <a:off x="9950450" y="-1835154"/>
            <a:ext cx="406399" cy="4076704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534CCA-D4A0-480F-BA40-CA0B1ADB337D}"/>
              </a:ext>
            </a:extLst>
          </p:cNvPr>
          <p:cNvCxnSpPr>
            <a:cxnSpLocks/>
          </p:cNvCxnSpPr>
          <p:nvPr/>
        </p:nvCxnSpPr>
        <p:spPr>
          <a:xfrm flipV="1">
            <a:off x="4076692" y="-9523"/>
            <a:ext cx="0" cy="4063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4B8C5E-8FDF-43E5-80CA-2236C612D5F5}"/>
              </a:ext>
            </a:extLst>
          </p:cNvPr>
          <p:cNvCxnSpPr>
            <a:cxnSpLocks/>
          </p:cNvCxnSpPr>
          <p:nvPr/>
        </p:nvCxnSpPr>
        <p:spPr>
          <a:xfrm flipV="1">
            <a:off x="8115297" y="12813"/>
            <a:ext cx="0" cy="38404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AC3E670D-7E3D-4F6D-B1B1-34A3EC02352C}"/>
              </a:ext>
            </a:extLst>
          </p:cNvPr>
          <p:cNvSpPr txBox="1"/>
          <p:nvPr/>
        </p:nvSpPr>
        <p:spPr>
          <a:xfrm>
            <a:off x="4076691" y="88513"/>
            <a:ext cx="403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 SHOCKS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206CC80E-840C-4C63-B01F-0C41040F4297}"/>
              </a:ext>
            </a:extLst>
          </p:cNvPr>
          <p:cNvSpPr txBox="1"/>
          <p:nvPr/>
        </p:nvSpPr>
        <p:spPr>
          <a:xfrm>
            <a:off x="8153390" y="88513"/>
            <a:ext cx="401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9595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CLIMATE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C556D-55C1-98A7-ED64-BA2EF5FED874}"/>
              </a:ext>
            </a:extLst>
          </p:cNvPr>
          <p:cNvSpPr txBox="1"/>
          <p:nvPr/>
        </p:nvSpPr>
        <p:spPr>
          <a:xfrm>
            <a:off x="1792224" y="6149480"/>
            <a:ext cx="879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</a:t>
            </a:r>
            <a:r>
              <a:rPr lang="en-U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</a:t>
            </a: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</a:t>
            </a: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strongly affected by the food crisis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2E39125-7708-868E-FE03-7AF6705424BD}"/>
              </a:ext>
            </a:extLst>
          </p:cNvPr>
          <p:cNvSpPr txBox="1"/>
          <p:nvPr/>
        </p:nvSpPr>
        <p:spPr>
          <a:xfrm>
            <a:off x="5198347" y="3796699"/>
            <a:ext cx="1476000" cy="14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 balances have widened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CFB727A-AE64-D055-36EB-C3B06FFD4535}"/>
              </a:ext>
            </a:extLst>
          </p:cNvPr>
          <p:cNvSpPr txBox="1"/>
          <p:nvPr/>
        </p:nvSpPr>
        <p:spPr>
          <a:xfrm>
            <a:off x="8880526" y="3793679"/>
            <a:ext cx="170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Reserve coverage is approaching lowest level in over a decade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C721B0E-35DF-56E5-8DD6-9F11D471A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8347" y="1938273"/>
            <a:ext cx="1476000" cy="1476000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5D42A81A-6C4C-CE0A-3BAA-3AD7C5EF9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7045" y="1914021"/>
            <a:ext cx="1476000" cy="1476000"/>
          </a:xfrm>
          <a:prstGeom prst="rect">
            <a:avLst/>
          </a:prstGeom>
        </p:spPr>
      </p:pic>
      <p:pic>
        <p:nvPicPr>
          <p:cNvPr id="29" name="Graphic 28" descr="Coins with solid fill">
            <a:extLst>
              <a:ext uri="{FF2B5EF4-FFF2-40B4-BE49-F238E27FC236}">
                <a16:creationId xmlns:a16="http://schemas.microsoft.com/office/drawing/2014/main" id="{DE844AFD-1461-4202-6680-9F43F768C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0526" y="198851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3856"/>
      </p:ext>
    </p:extLst>
  </p:cSld>
  <p:clrMapOvr>
    <a:masterClrMapping/>
  </p:clrMapOvr>
  <p:transition spd="med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DA09C2C248914183080CD4E2ACD15B" ma:contentTypeVersion="17" ma:contentTypeDescription="Create a new document." ma:contentTypeScope="" ma:versionID="976516502a7be3d5b54e3e9103d564b7">
  <xsd:schema xmlns:xsd="http://www.w3.org/2001/XMLSchema" xmlns:xs="http://www.w3.org/2001/XMLSchema" xmlns:p="http://schemas.microsoft.com/office/2006/metadata/properties" xmlns:ns2="032fe4a8-e105-4310-9f45-69f5c98b73e1" xmlns:ns3="0e30cfa4-8b1b-4744-b350-402176144d49" targetNamespace="http://schemas.microsoft.com/office/2006/metadata/properties" ma:root="true" ma:fieldsID="c325d4addc9bc86ca2b48d87c8ba913c" ns2:_="" ns3:_="">
    <xsd:import namespace="032fe4a8-e105-4310-9f45-69f5c98b73e1"/>
    <xsd:import namespace="0e30cfa4-8b1b-4744-b350-402176144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fe4a8-e105-4310-9f45-69f5c98b7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0cfa4-8b1b-4744-b350-402176144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bd25d9-b32e-47d2-921d-7ee27e5f493d}" ma:internalName="TaxCatchAll" ma:showField="CatchAllData" ma:web="0e30cfa4-8b1b-4744-b350-402176144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30cfa4-8b1b-4744-b350-402176144d49" xsi:nil="true"/>
    <lcf76f155ced4ddcb4097134ff3c332f xmlns="032fe4a8-e105-4310-9f45-69f5c98b73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66C71E-401B-4071-A45C-5D2ABEFBD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3E6F8-EF2C-4624-B3BD-5A3A20B001BF}">
  <ds:schemaRefs>
    <ds:schemaRef ds:uri="032fe4a8-e105-4310-9f45-69f5c98b73e1"/>
    <ds:schemaRef ds:uri="0e30cfa4-8b1b-4744-b350-402176144d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1EC7D-468C-4E62-A774-6E47FD5E30C1}">
  <ds:schemaRefs>
    <ds:schemaRef ds:uri="032fe4a8-e105-4310-9f45-69f5c98b73e1"/>
    <ds:schemaRef ds:uri="0e30cfa4-8b1b-4744-b350-402176144d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2342</Words>
  <Application>Microsoft Office PowerPoint</Application>
  <PresentationFormat>Widescreen</PresentationFormat>
  <Paragraphs>440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ArialMT</vt:lpstr>
      <vt:lpstr>Calibri</vt:lpstr>
      <vt:lpstr>Calibri Light</vt:lpstr>
      <vt:lpstr>Open Sans</vt:lpstr>
      <vt:lpstr>Open Sans Extrabold</vt:lpstr>
      <vt:lpstr>Open Sans Extrabold</vt:lpstr>
      <vt:lpstr>Open Sans Light</vt:lpstr>
      <vt:lpstr>Segoe UI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Food Programme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ONG</dc:creator>
  <cp:lastModifiedBy>RAM Comments</cp:lastModifiedBy>
  <cp:revision>37</cp:revision>
  <dcterms:created xsi:type="dcterms:W3CDTF">2023-03-28T09:39:16Z</dcterms:created>
  <dcterms:modified xsi:type="dcterms:W3CDTF">2023-10-30T07:46:33Z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0x010100BFDA09C2C248914183080CD4E2ACD15B</vt:lpwstr>
  </property>
  <property fmtid="{D5CDD505-2E9C-101B-9397-08002B2CF9AE}" pid="3" name="MediaServiceImageTags">
    <vt:lpwstr/>
  </property>
</Properties>
</file>