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1"/>
  </p:notesMasterIdLst>
  <p:handoutMasterIdLst>
    <p:handoutMasterId r:id="rId62"/>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8" r:id="rId21"/>
    <p:sldId id="4119" r:id="rId22"/>
    <p:sldId id="4120" r:id="rId23"/>
    <p:sldId id="4121" r:id="rId24"/>
    <p:sldId id="4153" r:id="rId25"/>
    <p:sldId id="4154" r:id="rId26"/>
    <p:sldId id="277" r:id="rId27"/>
    <p:sldId id="4128" r:id="rId28"/>
    <p:sldId id="4123" r:id="rId29"/>
    <p:sldId id="4124" r:id="rId30"/>
    <p:sldId id="329" r:id="rId31"/>
    <p:sldId id="309" r:id="rId32"/>
    <p:sldId id="293" r:id="rId33"/>
    <p:sldId id="4163" r:id="rId34"/>
    <p:sldId id="4164" r:id="rId35"/>
    <p:sldId id="4115" r:id="rId36"/>
    <p:sldId id="4116" r:id="rId37"/>
    <p:sldId id="4117" r:id="rId38"/>
    <p:sldId id="322" r:id="rId39"/>
    <p:sldId id="331" r:id="rId40"/>
    <p:sldId id="4158" r:id="rId41"/>
    <p:sldId id="298" r:id="rId42"/>
    <p:sldId id="4150" r:id="rId43"/>
    <p:sldId id="4159" r:id="rId44"/>
    <p:sldId id="4131" r:id="rId45"/>
    <p:sldId id="4144" r:id="rId46"/>
    <p:sldId id="4160" r:id="rId47"/>
    <p:sldId id="324" r:id="rId48"/>
    <p:sldId id="4127" r:id="rId49"/>
    <p:sldId id="4162" r:id="rId50"/>
    <p:sldId id="4125" r:id="rId51"/>
    <p:sldId id="4161" r:id="rId52"/>
    <p:sldId id="4132" r:id="rId53"/>
    <p:sldId id="299" r:id="rId54"/>
    <p:sldId id="311" r:id="rId55"/>
    <p:sldId id="300" r:id="rId56"/>
    <p:sldId id="4129" r:id="rId57"/>
    <p:sldId id="313" r:id="rId58"/>
    <p:sldId id="296" r:id="rId59"/>
    <p:sldId id="333" r:id="rId6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8"/>
            <p14:sldId id="4119"/>
            <p14:sldId id="4120"/>
            <p14:sldId id="4121"/>
            <p14:sldId id="4153"/>
            <p14:sldId id="4154"/>
            <p14:sldId id="277"/>
            <p14:sldId id="4128"/>
            <p14:sldId id="4123"/>
            <p14:sldId id="4124"/>
            <p14:sldId id="329"/>
            <p14:sldId id="309"/>
            <p14:sldId id="293"/>
          </p14:sldIdLst>
        </p14:section>
        <p14:section name="Enumerator training (optional)" id="{F14BAD09-83F2-476E-85E4-C01F7092CFE0}">
          <p14:sldIdLst>
            <p14:sldId id="4163"/>
            <p14:sldId id="4164"/>
            <p14:sldId id="4115"/>
            <p14:sldId id="4116"/>
            <p14:sldId id="4117"/>
          </p14:sldIdLst>
        </p14:section>
        <p14:section name="Relevance: Analyst training" id="{ADA42E1E-067A-4161-B943-799BD9EB83DE}">
          <p14:sldIdLst>
            <p14:sldId id="322"/>
            <p14:sldId id="331"/>
            <p14:sldId id="4158"/>
            <p14:sldId id="298"/>
            <p14:sldId id="4150"/>
            <p14:sldId id="4159"/>
            <p14:sldId id="4131"/>
            <p14:sldId id="4144"/>
            <p14:sldId id="4160"/>
            <p14:sldId id="324"/>
            <p14:sldId id="4127"/>
            <p14:sldId id="4162"/>
            <p14:sldId id="4125"/>
            <p14:sldId id="4161"/>
            <p14:sldId id="4132"/>
            <p14:sldId id="299"/>
            <p14:sldId id="311"/>
            <p14:sldId id="300"/>
            <p14:sldId id="4129"/>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FFFFFF"/>
    <a:srgbClr val="0070BA"/>
    <a:srgbClr val="B2B2B2"/>
    <a:srgbClr val="C00000"/>
    <a:srgbClr val="F4B1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57" autoAdjust="0"/>
  </p:normalViewPr>
  <p:slideViewPr>
    <p:cSldViewPr snapToGrid="0">
      <p:cViewPr varScale="1">
        <p:scale>
          <a:sx n="65" d="100"/>
          <a:sy n="65" d="100"/>
        </p:scale>
        <p:origin x="628"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Sheet1!$B$7</c:f>
              <c:strCache>
                <c:ptCount val="1"/>
                <c:pt idx="0">
                  <c:v>Faire face aux situations d'urgence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1ECE8"/>
                    </a:solidFill>
                    <a:latin typeface="+mn-lt"/>
                    <a:ea typeface="+mn-ea"/>
                    <a:cs typeface="+mn-cs"/>
                  </a:defRPr>
                </a:pPr>
                <a:endParaRPr lang="fr-FR"/>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Sheet1!$C$7:$E$7</c:f>
              <c:numCache>
                <c:formatCode>###0%</c:formatCode>
                <c:ptCount val="3"/>
                <c:pt idx="0">
                  <c:v>0.11140274132400117</c:v>
                </c:pt>
                <c:pt idx="1">
                  <c:v>0.11811023622047244</c:v>
                </c:pt>
                <c:pt idx="2">
                  <c:v>0.1083209193445414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1A-4D40-84E3-8665C6B51DCD}"/>
            </c:ext>
          </c:extLst>
        </c:ser>
        <c:ser>
          <c:idx val="2"/>
          <c:order val="1"/>
          <c:tx>
            <c:strRef>
              <c:f>Sheet1!$B$6</c:f>
              <c:strCache>
                <c:ptCount val="1"/>
                <c:pt idx="0">
                  <c:v>Faire face à la crise </c:v>
                </c:pt>
              </c:strCache>
            </c:strRef>
          </c:tx>
          <c:spPr>
            <a:solidFill>
              <a:srgbClr val="F378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Sheet1!$C$6:$E$6</c:f>
              <c:numCache>
                <c:formatCode>###0%</c:formatCode>
                <c:ptCount val="3"/>
                <c:pt idx="0">
                  <c:v>0.17177019539224264</c:v>
                </c:pt>
                <c:pt idx="1">
                  <c:v>0.17137563686892079</c:v>
                </c:pt>
                <c:pt idx="2">
                  <c:v>0.17195147903809321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1A-4D40-84E3-8665C6B51DCD}"/>
            </c:ext>
          </c:extLst>
        </c:ser>
        <c:ser>
          <c:idx val="1"/>
          <c:order val="2"/>
          <c:tx>
            <c:strRef>
              <c:f>Sheet1!$B$5</c:f>
              <c:strCache>
                <c:ptCount val="1"/>
                <c:pt idx="0">
                  <c:v>Faire face au stress </c:v>
                </c:pt>
              </c:strCache>
            </c:strRef>
          </c:tx>
          <c:spPr>
            <a:solidFill>
              <a:srgbClr val="D5B8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Sheet1!$C$5:$E$5</c:f>
              <c:numCache>
                <c:formatCode>###0%</c:formatCode>
                <c:ptCount val="3"/>
                <c:pt idx="0">
                  <c:v>0.18693496646252553</c:v>
                </c:pt>
                <c:pt idx="1">
                  <c:v>0.22603056970819824</c:v>
                </c:pt>
                <c:pt idx="2">
                  <c:v>0.16897212172802725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C1A-4D40-84E3-8665C6B51DCD}"/>
            </c:ext>
          </c:extLst>
        </c:ser>
        <c:ser>
          <c:idx val="0"/>
          <c:order val="3"/>
          <c:tx>
            <c:strRef>
              <c:f>Sheet1!$B$4</c:f>
              <c:strCache>
                <c:ptCount val="1"/>
                <c:pt idx="0">
                  <c:v>Ne pas faire face</c:v>
                </c:pt>
              </c:strCache>
            </c:strRef>
          </c:tx>
          <c:spPr>
            <a:solidFill>
              <a:srgbClr val="F1E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Sheet1!$C$4:$E$4</c:f>
              <c:numCache>
                <c:formatCode>###0%</c:formatCode>
                <c:ptCount val="3"/>
                <c:pt idx="0">
                  <c:v>0.52989209682123073</c:v>
                </c:pt>
                <c:pt idx="1">
                  <c:v>0.48448355720240854</c:v>
                </c:pt>
                <c:pt idx="2">
                  <c:v>0.55075547988933815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C1A-4D40-84E3-8665C6B51DCD}"/>
            </c:ext>
          </c:extLst>
        </c:ser>
        <c:dLbls>
          <c:showLegendKey val="0"/>
          <c:showVal val="0"/>
          <c:showCatName val="0"/>
          <c:showSerName val="0"/>
          <c:showPercent val="0"/>
          <c:showBubbleSize val="0"/>
        </c:dLbls>
        <c:gapWidth val="150"/>
        <c:overlap val="100"/>
        <c:axId val="2052140815"/>
        <c:axId val="2052134575"/>
      </c:barChart>
      <c:catAx>
        <c:axId val="205214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fr-FR"/>
          </a:p>
        </c:txPr>
        <c:crossAx val="2052134575"/>
        <c:crosses val="autoZero"/>
        <c:auto val="1"/>
        <c:lblAlgn val="ctr"/>
        <c:lblOffset val="100"/>
        <c:noMultiLvlLbl val="0"/>
      </c:catAx>
      <c:valAx>
        <c:axId val="20521345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fr-FR"/>
          </a:p>
        </c:txPr>
        <c:crossAx val="205214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fr-FR"/>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1B-4B07-88C0-D04CF0BAFCCA}"/>
              </c:ext>
            </c:extLst>
          </c:dPt>
          <c:dPt>
            <c:idx val="1"/>
            <c:invertIfNegative val="0"/>
            <c:bubble3D val="0"/>
            <c:spPr>
              <a:solidFill>
                <a:srgbClr val="C0000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1B-4B07-88C0-D04CF0BAFCCA}"/>
              </c:ext>
            </c:extLst>
          </c:dPt>
          <c:dPt>
            <c:idx val="2"/>
            <c:invertIfNegative val="0"/>
            <c:bubble3D val="0"/>
            <c:spPr>
              <a:solidFill>
                <a:srgbClr val="C0000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1B-4B07-88C0-D04CF0BAFCCA}"/>
              </c:ext>
            </c:extLst>
          </c:dPt>
          <c:dPt>
            <c:idx val="3"/>
            <c:invertIfNegative val="0"/>
            <c:bubble3D val="0"/>
            <c:spPr>
              <a:solidFill>
                <a:srgbClr val="F3784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1B-4B07-88C0-D04CF0BAFCCA}"/>
              </c:ext>
            </c:extLst>
          </c:dPt>
          <c:dPt>
            <c:idx val="4"/>
            <c:invertIfNegative val="0"/>
            <c:bubble3D val="0"/>
            <c:spPr>
              <a:solidFill>
                <a:srgbClr val="F3784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21B-4B07-88C0-D04CF0BAFCCA}"/>
              </c:ext>
            </c:extLst>
          </c:dPt>
          <c:dPt>
            <c:idx val="5"/>
            <c:invertIfNegative val="0"/>
            <c:bubble3D val="0"/>
            <c:spPr>
              <a:solidFill>
                <a:srgbClr val="F3784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1B-4B07-88C0-D04CF0BAFCCA}"/>
              </c:ext>
            </c:extLst>
          </c:dPt>
          <c:dPt>
            <c:idx val="6"/>
            <c:invertIfNegative val="0"/>
            <c:bubble3D val="0"/>
            <c:spPr>
              <a:solidFill>
                <a:srgbClr val="D5B8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721B-4B07-88C0-D04CF0BAFCCA}"/>
              </c:ext>
            </c:extLst>
          </c:dPt>
          <c:dPt>
            <c:idx val="7"/>
            <c:invertIfNegative val="0"/>
            <c:bubble3D val="0"/>
            <c:spPr>
              <a:solidFill>
                <a:srgbClr val="D5B8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721B-4B07-88C0-D04CF0BAFCCA}"/>
              </c:ext>
            </c:extLst>
          </c:dPt>
          <c:dPt>
            <c:idx val="8"/>
            <c:invertIfNegative val="0"/>
            <c:bubble3D val="0"/>
            <c:spPr>
              <a:solidFill>
                <a:srgbClr val="D5B8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721B-4B07-88C0-D04CF0BAFCCA}"/>
              </c:ext>
            </c:extLst>
          </c:dPt>
          <c:dPt>
            <c:idx val="9"/>
            <c:invertIfNegative val="0"/>
            <c:bubble3D val="0"/>
            <c:spPr>
              <a:solidFill>
                <a:srgbClr val="D5B868"/>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721B-4B07-88C0-D04CF0BAFC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E"/>
                    </a:solidFill>
                    <a:latin typeface="+mn-lt"/>
                    <a:ea typeface="+mn-ea"/>
                    <a:cs typeface="+mn-cs"/>
                  </a:defRPr>
                </a:pPr>
                <a:endParaRPr lang="fr-FR"/>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Sheet1!$A$11:$B$20</c:f>
              <c:multiLvlStrCache>
                <c:ptCount val="10"/>
                <c:lvl>
                  <c:pt idx="0">
                    <c:v>Begged (asked strangers on the streets for money/food/other goods) or scavenged </c:v>
                  </c:pt>
                  <c:pt idx="1">
                    <c:v>Mortgaged/sold the house where the household was permanently living or land</c:v>
                  </c:pt>
                  <c:pt idx="2">
                    <c:v>Sold the last female (productive) animal</c:v>
                  </c:pt>
                  <c:pt idx="3">
                    <c:v>Moved within the country</c:v>
                  </c:pt>
                  <c:pt idx="4">
                    <c:v>Sold productive assets or means of transport</c:v>
                  </c:pt>
                  <c:pt idx="5">
                    <c:v>Reduced expenses on essential health</c:v>
                  </c:pt>
                  <c:pt idx="6">
                    <c:v>Moved children to a less expensive school </c:v>
                  </c:pt>
                  <c:pt idx="7">
                    <c:v>Sold household assets/goods (radio, furniture, television, jewellery, etc.) </c:v>
                  </c:pt>
                  <c:pt idx="8">
                    <c:v>Spent savings </c:v>
                  </c:pt>
                  <c:pt idx="9">
                    <c:v>Borrowed money to access essential needs</c:v>
                  </c:pt>
                </c:lvl>
                <c:lvl>
                  <c:pt idx="0">
                    <c:v>Emergency</c:v>
                  </c:pt>
                  <c:pt idx="3">
                    <c:v>Crisis</c:v>
                  </c:pt>
                  <c:pt idx="6">
                    <c:v>Stress</c:v>
                  </c:pt>
                </c:lvl>
              </c:multiLvlStrCache>
            </c:multiLvlStrRef>
          </c:cat>
          <c:val>
            <c:numRef>
              <c:f>Sheet1!$C$11:$C$20</c:f>
              <c:numCache>
                <c:formatCode>0%</c:formatCode>
                <c:ptCount val="10"/>
                <c:pt idx="0">
                  <c:v>0.02</c:v>
                </c:pt>
                <c:pt idx="1">
                  <c:v>0.05</c:v>
                </c:pt>
                <c:pt idx="2">
                  <c:v>0.09</c:v>
                </c:pt>
                <c:pt idx="3">
                  <c:v>0.09</c:v>
                </c:pt>
                <c:pt idx="4">
                  <c:v>0.09</c:v>
                </c:pt>
                <c:pt idx="5">
                  <c:v>0.15</c:v>
                </c:pt>
                <c:pt idx="6">
                  <c:v>0.06</c:v>
                </c:pt>
                <c:pt idx="7">
                  <c:v>0.09</c:v>
                </c:pt>
                <c:pt idx="8">
                  <c:v>0.16</c:v>
                </c:pt>
                <c:pt idx="9">
                  <c:v>0.3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4-721B-4B07-88C0-D04CF0BAFCCA}"/>
            </c:ext>
          </c:extLst>
        </c:ser>
        <c:dLbls>
          <c:showLegendKey val="0"/>
          <c:showVal val="0"/>
          <c:showCatName val="0"/>
          <c:showSerName val="0"/>
          <c:showPercent val="0"/>
          <c:showBubbleSize val="0"/>
        </c:dLbls>
        <c:gapWidth val="182"/>
        <c:axId val="2052179503"/>
        <c:axId val="2052181167"/>
      </c:barChart>
      <c:catAx>
        <c:axId val="205217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FE"/>
                </a:solidFill>
                <a:latin typeface="+mn-lt"/>
                <a:ea typeface="+mn-ea"/>
                <a:cs typeface="+mn-cs"/>
              </a:defRPr>
            </a:pPr>
            <a:endParaRPr lang="fr-FR"/>
          </a:p>
        </c:txPr>
        <c:crossAx val="2052181167"/>
        <c:crosses val="autoZero"/>
        <c:auto val="1"/>
        <c:lblAlgn val="ctr"/>
        <c:lblOffset val="100"/>
        <c:noMultiLvlLbl val="0"/>
      </c:catAx>
      <c:valAx>
        <c:axId val="205218116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FFFFFE"/>
                </a:solidFill>
                <a:latin typeface="+mn-lt"/>
                <a:ea typeface="+mn-ea"/>
                <a:cs typeface="+mn-cs"/>
              </a:defRPr>
            </a:pPr>
            <a:endParaRPr lang="fr-FR"/>
          </a:p>
        </c:txPr>
        <c:crossAx val="2052179503"/>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29/12/2023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29/12/2023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question sur le LCS-EN nécessite quelques éclaircissements :</a:t>
            </a:r>
          </a:p>
          <a:p>
            <a:endParaRPr lang="en-GB" dirty="0">
              <a:cs typeface="Calibri" panose="020F0502020204030204"/>
            </a:endParaRPr>
          </a:p>
          <a:p>
            <a:r>
              <a:rPr lang="en-GB" dirty="0">
                <a:cs typeface="Calibri" panose="020F0502020204030204"/>
              </a:rPr>
              <a:t>1) Le </a:t>
            </a:r>
            <a:r>
              <a:rPr lang="en-GB" b="1" dirty="0">
                <a:cs typeface="Calibri" panose="020F0502020204030204"/>
              </a:rPr>
              <a:t>manque de ressources </a:t>
            </a:r>
            <a:r>
              <a:rPr lang="en-GB" dirty="0">
                <a:cs typeface="Calibri" panose="020F0502020204030204"/>
              </a:rPr>
              <a:t>signifie soit un manque d'accès direct aux biens et aux services, soit un manque d'argent pour les acheter... Le raisonnement est le même que pour les services financiers.</a:t>
            </a:r>
          </a:p>
          <a:p>
            <a:endParaRPr lang="en-GB" dirty="0">
              <a:cs typeface="Calibri" panose="020F0502020204030204"/>
            </a:endParaRPr>
          </a:p>
          <a:p>
            <a:r>
              <a:rPr lang="en-GB" dirty="0">
                <a:cs typeface="Calibri" panose="020F0502020204030204"/>
              </a:rPr>
              <a:t>2) Mais qu'entendons-nous par "</a:t>
            </a:r>
            <a:r>
              <a:rPr lang="en-GB" b="1" dirty="0">
                <a:cs typeface="Calibri" panose="020F0502020204030204"/>
              </a:rPr>
              <a:t>besoins essentiels" </a:t>
            </a:r>
            <a:r>
              <a:rPr lang="en-GB" dirty="0">
                <a:cs typeface="Calibri" panose="020F0502020204030204"/>
              </a:rPr>
              <a:t>? Nous avons ici une définition générale, mais comme vous pouvez l'imaginer, ce qui est défini comme "essentiel" est quelque peu subjectif et dépend du contexte, mais se réfère généralement à la nourriture, au logement, à l'éducation, aux services de santé,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en revenir à la structure du module, une autre différence de la version EN du module LCS est que le module doit inclure une question finale supplémentaire demandant les </a:t>
            </a:r>
            <a:r>
              <a:rPr lang="en-US" b="1" dirty="0"/>
              <a:t>principales raisons </a:t>
            </a:r>
            <a:r>
              <a:rPr lang="en-US" dirty="0"/>
              <a:t>de l'adoption des stratégies. Nous y reviendrons plus tard.</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codes sont standardisés pour la conception et l'analyse des modules du questionnaire.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L'épargne est la partie du revenu qui n'est pas consacrée à la consommation courante. Épargner - mettre progressivement de l'argent ou de l'or de côté, généralement sur un compte bancaire. Les gens épargnent généralement en vue d'un objectif particulier, comme l'achat d'une voiture, le versement d'un acompte pour l'achat d'une maison ou toute autre urgence qui pourrait survenir. Elle procure à une personne ou à un ménage une certaine sécurité financière. </a:t>
            </a:r>
          </a:p>
          <a:p>
            <a:endParaRPr lang="en-US"/>
          </a:p>
          <a:p>
            <a:r>
              <a:rPr lang="en-US"/>
              <a:t>Le revenu est une </a:t>
            </a:r>
            <a:r>
              <a:rPr lang="en-US" b="0" i="0">
                <a:solidFill>
                  <a:srgbClr val="202124"/>
                </a:solidFill>
                <a:effectLst/>
                <a:latin typeface="arial" panose="020B0604020202020204" pitchFamily="34" charset="0"/>
              </a:rPr>
              <a:t>somme d'argent perçue, notamment de manière régulière ou irrégulière, dans le cadre d'un travail ou d'un investissement.</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formulaire XLS est le format Excel du contenu d'un questionnaire d'enquête. Il contient toutes les questions et les réponses.</a:t>
            </a:r>
          </a:p>
          <a:p>
            <a:r>
              <a:rPr lang="en-US"/>
              <a:t>la réponse à chaque enquête dans les langues choisies la logique de saut et les règles qui informeront les données</a:t>
            </a:r>
          </a:p>
          <a:p>
            <a:r>
              <a:rPr lang="en-US"/>
              <a:t>collecte Cela permet de transférer les questions sélectionnées dans le concepteur d'enquête vers des outils ODK en ligne pour la collecte de données.</a:t>
            </a:r>
          </a:p>
          <a:p>
            <a:r>
              <a:rPr lang="en-US"/>
              <a:t>La collecte des données est codée de manière </a:t>
            </a:r>
            <a:r>
              <a:rPr lang="en-US" err="1"/>
              <a:t>standardisée </a:t>
            </a:r>
            <a:r>
              <a:rPr lang="en-US"/>
              <a:t>et facilite l'analyse des données après l'exercice de collecte des données.</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Open Sans" panose="020B0606030504020204" pitchFamily="34" charset="0"/>
              </a:rPr>
              <a:t>Le </a:t>
            </a:r>
            <a:r>
              <a:rPr lang="en-US" sz="1200" b="1" i="0" u="none" strike="noStrike" baseline="0" dirty="0" err="1">
                <a:solidFill>
                  <a:srgbClr val="096DB4"/>
                </a:solidFill>
                <a:latin typeface="Open Sans" panose="020B0606030504020204" pitchFamily="34" charset="0"/>
              </a:rPr>
              <a:t>concepteur</a:t>
            </a:r>
            <a:r>
              <a:rPr lang="en-US" sz="1200" b="1" i="0" u="none" strike="noStrike" baseline="0" dirty="0">
                <a:solidFill>
                  <a:srgbClr val="096DB4"/>
                </a:solidFill>
                <a:latin typeface="Open Sans" panose="020B0606030504020204" pitchFamily="34" charset="0"/>
              </a:rPr>
              <a:t> </a:t>
            </a:r>
            <a:r>
              <a:rPr lang="en-US" sz="1200" b="1" i="0" u="none" strike="noStrike" baseline="0" dirty="0" err="1">
                <a:solidFill>
                  <a:srgbClr val="096DB4"/>
                </a:solidFill>
                <a:latin typeface="Open Sans" panose="020B0606030504020204" pitchFamily="34" charset="0"/>
              </a:rPr>
              <a:t>d'enquête</a:t>
            </a:r>
            <a:r>
              <a:rPr lang="en-US" sz="1200" b="1" i="0" u="none" strike="noStrike" baseline="0" dirty="0">
                <a:solidFill>
                  <a:srgbClr val="096DB4"/>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est</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l'outil</a:t>
            </a:r>
            <a:r>
              <a:rPr lang="en-US" sz="1200" b="0" i="0" u="none" strike="noStrike" baseline="0" dirty="0">
                <a:solidFill>
                  <a:srgbClr val="000000"/>
                </a:solidFill>
                <a:latin typeface="Open Sans" panose="020B0606030504020204" pitchFamily="34" charset="0"/>
              </a:rPr>
              <a:t> Web du PAM qui </a:t>
            </a:r>
            <a:r>
              <a:rPr lang="en-US" sz="1200" b="0" i="0" u="none" strike="noStrike" baseline="0" dirty="0" err="1">
                <a:solidFill>
                  <a:srgbClr val="000000"/>
                </a:solidFill>
                <a:latin typeface="Open Sans" panose="020B0606030504020204" pitchFamily="34" charset="0"/>
              </a:rPr>
              <a:t>permet</a:t>
            </a:r>
            <a:r>
              <a:rPr lang="en-US" sz="1200" b="0" i="0" u="none" strike="noStrike" baseline="0" dirty="0">
                <a:solidFill>
                  <a:srgbClr val="000000"/>
                </a:solidFill>
                <a:latin typeface="Open Sans" panose="020B0606030504020204" pitchFamily="34" charset="0"/>
              </a:rPr>
              <a:t> aux </a:t>
            </a:r>
            <a:r>
              <a:rPr lang="en-US" sz="1200" b="0" i="0" u="none" strike="noStrike" baseline="0" dirty="0" err="1">
                <a:solidFill>
                  <a:srgbClr val="000000"/>
                </a:solidFill>
                <a:latin typeface="Open Sans" panose="020B0606030504020204" pitchFamily="34" charset="0"/>
              </a:rPr>
              <a:t>utilisateurs</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d'élaborer</a:t>
            </a:r>
            <a:r>
              <a:rPr lang="en-US" sz="1200" b="0" i="0" u="none" strike="noStrike" baseline="0" dirty="0">
                <a:solidFill>
                  <a:srgbClr val="000000"/>
                </a:solidFill>
                <a:latin typeface="Open Sans" panose="020B0606030504020204" pitchFamily="34" charset="0"/>
              </a:rPr>
              <a:t> des </a:t>
            </a:r>
            <a:r>
              <a:rPr lang="en-US" sz="1200" b="1" i="0" u="none" strike="noStrike" baseline="0" dirty="0">
                <a:solidFill>
                  <a:srgbClr val="000000"/>
                </a:solidFill>
                <a:latin typeface="Open Sans" panose="020B0606030504020204" pitchFamily="34" charset="0"/>
              </a:rPr>
              <a:t>questionnaires </a:t>
            </a:r>
            <a:r>
              <a:rPr lang="en-US" sz="1200" b="1" i="0" u="none" strike="noStrike" baseline="0" dirty="0" err="1">
                <a:solidFill>
                  <a:srgbClr val="000000"/>
                </a:solidFill>
                <a:latin typeface="Open Sans" panose="020B0606030504020204" pitchFamily="34" charset="0"/>
              </a:rPr>
              <a:t>d'évaluation</a:t>
            </a:r>
            <a:r>
              <a:rPr lang="en-US" sz="1200" b="1" i="0" u="none" strike="noStrike" baseline="0" dirty="0">
                <a:solidFill>
                  <a:srgbClr val="000000"/>
                </a:solidFill>
                <a:latin typeface="Open Sans" panose="020B0606030504020204" pitchFamily="34" charset="0"/>
              </a:rPr>
              <a:t>, de </a:t>
            </a:r>
            <a:r>
              <a:rPr lang="en-US" sz="1200" b="1" i="0" u="none" strike="noStrike" baseline="0" dirty="0" err="1">
                <a:solidFill>
                  <a:srgbClr val="000000"/>
                </a:solidFill>
                <a:latin typeface="Open Sans" panose="020B0606030504020204" pitchFamily="34" charset="0"/>
              </a:rPr>
              <a:t>suivi</a:t>
            </a:r>
            <a:r>
              <a:rPr lang="en-US" sz="1200" b="1" i="0" u="none" strike="noStrike" baseline="0" dirty="0">
                <a:solidFill>
                  <a:srgbClr val="000000"/>
                </a:solidFill>
                <a:latin typeface="Open Sans" panose="020B0606030504020204" pitchFamily="34" charset="0"/>
              </a:rPr>
              <a:t> et de </a:t>
            </a:r>
            <a:r>
              <a:rPr lang="en-US" sz="1200" b="1" i="0" u="none" strike="noStrike" baseline="0" dirty="0" err="1">
                <a:solidFill>
                  <a:srgbClr val="000000"/>
                </a:solidFill>
                <a:latin typeface="Open Sans" panose="020B0606030504020204" pitchFamily="34" charset="0"/>
              </a:rPr>
              <a:t>marché</a:t>
            </a:r>
            <a:r>
              <a:rPr lang="en-US" sz="1200" b="1" i="0" u="none" strike="noStrike" baseline="0" dirty="0">
                <a:solidFill>
                  <a:srgbClr val="000000"/>
                </a:solidFill>
                <a:latin typeface="Open Sans" panose="020B0606030504020204" pitchFamily="34" charset="0"/>
              </a:rPr>
              <a:t> sur </a:t>
            </a:r>
            <a:r>
              <a:rPr lang="en-US" sz="1200" b="0" i="0" u="none" strike="noStrike" baseline="0" dirty="0" err="1">
                <a:solidFill>
                  <a:srgbClr val="000000"/>
                </a:solidFill>
                <a:latin typeface="Open Sans" panose="020B0606030504020204" pitchFamily="34" charset="0"/>
              </a:rPr>
              <a:t>mesure</a:t>
            </a:r>
            <a:r>
              <a:rPr lang="en-US" sz="1200" b="0" i="0" u="none" strike="noStrike" baseline="0" dirty="0">
                <a:solidFill>
                  <a:srgbClr val="000000"/>
                </a:solidFill>
                <a:latin typeface="Open Sans" panose="020B0606030504020204" pitchFamily="34" charset="0"/>
              </a:rPr>
              <a:t> à </a:t>
            </a:r>
            <a:r>
              <a:rPr lang="en-US" sz="1200" b="0" i="0" u="none" strike="noStrike" baseline="0" dirty="0" err="1">
                <a:solidFill>
                  <a:srgbClr val="000000"/>
                </a:solidFill>
                <a:latin typeface="Open Sans" panose="020B0606030504020204" pitchFamily="34" charset="0"/>
              </a:rPr>
              <a:t>l'aide</a:t>
            </a:r>
            <a:r>
              <a:rPr lang="en-US" sz="1200" b="0" i="0" u="none" strike="noStrike" baseline="0" dirty="0">
                <a:solidFill>
                  <a:srgbClr val="000000"/>
                </a:solidFill>
                <a:latin typeface="Open Sans" panose="020B0606030504020204" pitchFamily="34" charset="0"/>
              </a:rPr>
              <a:t> d'un </a:t>
            </a:r>
            <a:r>
              <a:rPr lang="en-US" sz="1200" b="0" i="0" u="none" strike="noStrike" baseline="0" dirty="0" err="1">
                <a:solidFill>
                  <a:srgbClr val="000000"/>
                </a:solidFill>
                <a:latin typeface="Open Sans" panose="020B0606030504020204" pitchFamily="34" charset="0"/>
              </a:rPr>
              <a:t>contenu</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normalisé</a:t>
            </a:r>
            <a:r>
              <a:rPr lang="en-US" sz="1200" b="0" i="0" u="none" strike="noStrike" baseline="0" dirty="0">
                <a:solidFill>
                  <a:srgbClr val="000000"/>
                </a:solidFill>
                <a:latin typeface="Open Sans" panose="020B0606030504020204" pitchFamily="34" charset="0"/>
              </a:rPr>
              <a:t> dans </a:t>
            </a:r>
            <a:r>
              <a:rPr lang="en-US" sz="1200" b="0" i="0" u="none" strike="noStrike" baseline="0" dirty="0" err="1">
                <a:solidFill>
                  <a:srgbClr val="000000"/>
                </a:solidFill>
                <a:latin typeface="Open Sans" panose="020B0606030504020204" pitchFamily="34" charset="0"/>
              </a:rPr>
              <a:t>plusieurs</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langues</a:t>
            </a:r>
            <a:r>
              <a:rPr lang="en-US" sz="1200" b="0" i="0" u="none" strike="noStrike" baseline="0" dirty="0">
                <a:solidFill>
                  <a:srgbClr val="000000"/>
                </a:solidFill>
                <a:latin typeface="Open Sans" panose="020B0606030504020204" pitchFamily="34" charset="0"/>
              </a:rPr>
              <a:t>. </a:t>
            </a:r>
            <a:endParaRPr lang="en-US" sz="1000" b="0" dirty="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Parlons maintenant du calcul en tant que tel....et commençons par clarifier quelque chose de très important...</a:t>
            </a:r>
          </a:p>
          <a:p>
            <a:endParaRPr lang="en-US">
              <a:cs typeface="Calibri"/>
            </a:endParaRPr>
          </a:p>
          <a:p>
            <a:r>
              <a:rPr lang="en-US">
                <a:cs typeface="Calibri"/>
              </a:rPr>
              <a:t>...</a:t>
            </a:r>
          </a:p>
          <a:p>
            <a:endParaRPr lang="en-US">
              <a:cs typeface="Calibri"/>
            </a:endParaRPr>
          </a:p>
          <a:p>
            <a:r>
              <a:rPr lang="en-US">
                <a:cs typeface="Calibri"/>
              </a:rPr>
              <a:t>Comment choisir à l'intérieur de chaque niveau ? ...</a:t>
            </a:r>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un ménage </a:t>
            </a:r>
            <a:r>
              <a:rPr lang="en-US" dirty="0" err="1"/>
              <a:t>répond</a:t>
            </a:r>
            <a:r>
              <a:rPr lang="en-US" dirty="0"/>
              <a:t> "Non, </a:t>
            </a:r>
            <a:r>
              <a:rPr lang="en-US" dirty="0" err="1"/>
              <a:t>parce</a:t>
            </a:r>
            <a:r>
              <a:rPr lang="en-US" dirty="0"/>
              <a:t> que nous </a:t>
            </a:r>
            <a:r>
              <a:rPr lang="en-US" dirty="0" err="1"/>
              <a:t>avons</a:t>
            </a:r>
            <a:r>
              <a:rPr lang="en-US" dirty="0"/>
              <a:t> déjà </a:t>
            </a:r>
            <a:r>
              <a:rPr lang="en-US" dirty="0" err="1"/>
              <a:t>vendu</a:t>
            </a:r>
            <a:r>
              <a:rPr lang="en-US" dirty="0"/>
              <a:t> </a:t>
            </a:r>
            <a:r>
              <a:rPr lang="en-US" dirty="0" err="1"/>
              <a:t>ces</a:t>
            </a:r>
            <a:r>
              <a:rPr lang="en-US" dirty="0"/>
              <a:t> </a:t>
            </a:r>
            <a:r>
              <a:rPr lang="en-US" dirty="0" err="1"/>
              <a:t>actifs</a:t>
            </a:r>
            <a:r>
              <a:rPr lang="en-US" dirty="0"/>
              <a:t> </a:t>
            </a:r>
            <a:r>
              <a:rPr lang="en-US" dirty="0" err="1"/>
              <a:t>ou</a:t>
            </a:r>
            <a:r>
              <a:rPr lang="en-US" dirty="0"/>
              <a:t> que nous </a:t>
            </a:r>
            <a:r>
              <a:rPr lang="en-US" dirty="0" err="1"/>
              <a:t>nous</a:t>
            </a:r>
            <a:r>
              <a:rPr lang="en-US" dirty="0"/>
              <a:t> </a:t>
            </a:r>
            <a:r>
              <a:rPr lang="en-US" dirty="0" err="1"/>
              <a:t>sommes</a:t>
            </a:r>
            <a:r>
              <a:rPr lang="en-US" dirty="0"/>
              <a:t> </a:t>
            </a:r>
            <a:r>
              <a:rPr lang="en-US" dirty="0" err="1"/>
              <a:t>engagés</a:t>
            </a:r>
            <a:r>
              <a:rPr lang="en-US" dirty="0"/>
              <a:t> dans </a:t>
            </a:r>
            <a:r>
              <a:rPr lang="en-US" dirty="0" err="1"/>
              <a:t>cette</a:t>
            </a:r>
            <a:r>
              <a:rPr lang="en-US" dirty="0"/>
              <a:t> </a:t>
            </a:r>
            <a:r>
              <a:rPr lang="en-US" dirty="0" err="1"/>
              <a:t>activité</a:t>
            </a:r>
            <a:r>
              <a:rPr lang="en-US" dirty="0"/>
              <a:t> au </a:t>
            </a:r>
            <a:r>
              <a:rPr lang="en-US" dirty="0" err="1"/>
              <a:t>cours</a:t>
            </a:r>
            <a:r>
              <a:rPr lang="en-US" dirty="0"/>
              <a:t> des 12 </a:t>
            </a:r>
            <a:r>
              <a:rPr lang="en-US" dirty="0" err="1"/>
              <a:t>derniers</a:t>
            </a:r>
            <a:r>
              <a:rPr lang="en-US" dirty="0"/>
              <a:t> </a:t>
            </a:r>
            <a:r>
              <a:rPr lang="en-US" dirty="0" err="1"/>
              <a:t>mois</a:t>
            </a:r>
            <a:r>
              <a:rPr lang="en-US" dirty="0"/>
              <a:t> et que nous ne </a:t>
            </a:r>
            <a:r>
              <a:rPr lang="en-US" dirty="0" err="1"/>
              <a:t>pouvons</a:t>
            </a:r>
            <a:r>
              <a:rPr lang="en-US" dirty="0"/>
              <a:t> pas continuer" à </a:t>
            </a:r>
            <a:r>
              <a:rPr lang="en-US" dirty="0" err="1"/>
              <a:t>une</a:t>
            </a:r>
            <a:r>
              <a:rPr lang="en-US" dirty="0"/>
              <a:t> </a:t>
            </a:r>
            <a:r>
              <a:rPr lang="en-US" dirty="0" err="1"/>
              <a:t>stratégie</a:t>
            </a:r>
            <a:r>
              <a:rPr lang="en-US" dirty="0"/>
              <a:t>, </a:t>
            </a:r>
            <a:r>
              <a:rPr lang="en-US" dirty="0" err="1"/>
              <a:t>ce</a:t>
            </a:r>
            <a:r>
              <a:rPr lang="en-US" dirty="0"/>
              <a:t> ménage </a:t>
            </a:r>
            <a:r>
              <a:rPr lang="en-US" dirty="0" err="1"/>
              <a:t>est</a:t>
            </a:r>
            <a:r>
              <a:rPr lang="en-US" dirty="0"/>
              <a:t> </a:t>
            </a:r>
            <a:r>
              <a:rPr lang="en-US" dirty="0" err="1"/>
              <a:t>considéré</a:t>
            </a:r>
            <a:r>
              <a:rPr lang="en-US" dirty="0"/>
              <a:t> </a:t>
            </a:r>
            <a:r>
              <a:rPr lang="en-US" dirty="0" err="1"/>
              <a:t>comme</a:t>
            </a:r>
            <a:r>
              <a:rPr lang="en-US" dirty="0"/>
              <a:t> </a:t>
            </a:r>
            <a:r>
              <a:rPr lang="en-US" dirty="0" err="1"/>
              <a:t>ayant</a:t>
            </a:r>
            <a:r>
              <a:rPr lang="en-US" dirty="0"/>
              <a:t> </a:t>
            </a:r>
            <a:r>
              <a:rPr lang="en-US" dirty="0" err="1"/>
              <a:t>expérimenté</a:t>
            </a:r>
            <a:r>
              <a:rPr lang="en-US" dirty="0"/>
              <a:t> </a:t>
            </a:r>
            <a:r>
              <a:rPr lang="en-US" dirty="0" err="1"/>
              <a:t>cette</a:t>
            </a:r>
            <a:r>
              <a:rPr lang="en-US" dirty="0"/>
              <a:t> </a:t>
            </a:r>
            <a:r>
              <a:rPr lang="en-US" dirty="0" err="1"/>
              <a:t>stratégie</a:t>
            </a:r>
            <a:r>
              <a:rPr lang="en-US" dirty="0"/>
              <a:t>. </a:t>
            </a:r>
            <a:r>
              <a:rPr lang="en-US" dirty="0" err="1"/>
              <a:t>Inversement</a:t>
            </a:r>
            <a:r>
              <a:rPr lang="en-US" dirty="0"/>
              <a:t>, </a:t>
            </a:r>
            <a:r>
              <a:rPr lang="en-US" dirty="0" err="1"/>
              <a:t>si</a:t>
            </a:r>
            <a:r>
              <a:rPr lang="en-US" dirty="0"/>
              <a:t> un ménage </a:t>
            </a:r>
            <a:r>
              <a:rPr lang="en-US" dirty="0" err="1"/>
              <a:t>répond</a:t>
            </a:r>
            <a:r>
              <a:rPr lang="en-US" dirty="0"/>
              <a:t> "Non, </a:t>
            </a:r>
            <a:r>
              <a:rPr lang="en-US" dirty="0" err="1"/>
              <a:t>parce</a:t>
            </a:r>
            <a:r>
              <a:rPr lang="en-US" dirty="0"/>
              <a:t> que nous </a:t>
            </a:r>
            <a:r>
              <a:rPr lang="en-US" dirty="0" err="1"/>
              <a:t>n'en</a:t>
            </a:r>
            <a:r>
              <a:rPr lang="en-US" dirty="0"/>
              <a:t> avions pas </a:t>
            </a:r>
            <a:r>
              <a:rPr lang="en-US" dirty="0" err="1"/>
              <a:t>besoin</a:t>
            </a:r>
            <a:r>
              <a:rPr lang="en-US" dirty="0"/>
              <a:t>" </a:t>
            </a:r>
            <a:r>
              <a:rPr lang="en-US" dirty="0" err="1"/>
              <a:t>ou</a:t>
            </a:r>
            <a:r>
              <a:rPr lang="en-US" dirty="0"/>
              <a:t> "Non applicable (nous </a:t>
            </a:r>
            <a:r>
              <a:rPr lang="en-US" dirty="0" err="1"/>
              <a:t>n'avons</a:t>
            </a:r>
            <a:r>
              <a:rPr lang="en-US" dirty="0"/>
              <a:t> pas </a:t>
            </a:r>
            <a:r>
              <a:rPr lang="en-US" dirty="0" err="1"/>
              <a:t>accès</a:t>
            </a:r>
            <a:r>
              <a:rPr lang="en-US" dirty="0"/>
              <a:t> à </a:t>
            </a:r>
            <a:r>
              <a:rPr lang="en-US" dirty="0" err="1"/>
              <a:t>cette</a:t>
            </a:r>
            <a:r>
              <a:rPr lang="en-US" dirty="0"/>
              <a:t> </a:t>
            </a:r>
            <a:r>
              <a:rPr lang="en-US" dirty="0" err="1"/>
              <a:t>stratégie</a:t>
            </a:r>
            <a:r>
              <a:rPr lang="en-US" dirty="0"/>
              <a:t>)", il </a:t>
            </a:r>
            <a:r>
              <a:rPr lang="en-US" dirty="0" err="1"/>
              <a:t>est</a:t>
            </a:r>
            <a:r>
              <a:rPr lang="en-US" dirty="0"/>
              <a:t> </a:t>
            </a:r>
            <a:r>
              <a:rPr lang="en-US" dirty="0" err="1"/>
              <a:t>considéré</a:t>
            </a:r>
            <a:r>
              <a:rPr lang="en-US" dirty="0"/>
              <a:t> </a:t>
            </a:r>
            <a:r>
              <a:rPr lang="en-US" dirty="0" err="1"/>
              <a:t>comme</a:t>
            </a:r>
            <a:r>
              <a:rPr lang="en-US" dirty="0"/>
              <a:t> </a:t>
            </a:r>
            <a:r>
              <a:rPr lang="en-US" dirty="0" err="1"/>
              <a:t>n'ayant</a:t>
            </a:r>
            <a:r>
              <a:rPr lang="en-US" dirty="0"/>
              <a:t> pas </a:t>
            </a:r>
            <a:r>
              <a:rPr lang="en-US" dirty="0" err="1"/>
              <a:t>expérimenté</a:t>
            </a:r>
            <a:r>
              <a:rPr lang="en-US" dirty="0"/>
              <a:t> </a:t>
            </a:r>
            <a:r>
              <a:rPr lang="en-US" dirty="0" err="1"/>
              <a:t>cette</a:t>
            </a:r>
            <a:r>
              <a:rPr lang="en-US" dirty="0"/>
              <a:t> </a:t>
            </a:r>
            <a:r>
              <a:rPr lang="en-US" dirty="0" err="1"/>
              <a:t>stratégie</a:t>
            </a:r>
            <a:r>
              <a:rPr lang="en-US" dirty="0"/>
              <a:t> </a:t>
            </a:r>
            <a:r>
              <a:rPr lang="en-US" dirty="0" err="1"/>
              <a:t>particulière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53</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Dernier point : Au début d'une situation d'urgence, les ménages ont tendance à recourir à des stratégies d'adaptation à court terme basées sur la consommation pour surmonter les difficultés immédiates liées aux pénuries alimentaires. Si la situation persiste, les ménages commencent à chercher d'autres moyens de satisfaire leurs besoins alimentaires de base ou d'autres besoins essentiels. Les indicateurs LCS visent spécifiquement à capturer ces comportements.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La LCS-EN peut être utilisée de différentes manières, notamment pour le suivi des activités du </a:t>
            </a:r>
            <a:r>
              <a:rPr lang="en-US" sz="1200" spc="60" dirty="0" err="1">
                <a:latin typeface="Open Sans"/>
                <a:ea typeface="Open Sans"/>
                <a:cs typeface="Open Sans"/>
              </a:rPr>
              <a:t>programme</a:t>
            </a:r>
            <a:r>
              <a:rPr lang="en-US" sz="1200" spc="60" dirty="0">
                <a:latin typeface="Open Sans"/>
                <a:ea typeface="Open Sans"/>
                <a:cs typeface="Open Sans"/>
              </a:rPr>
              <a:t>, la détermination de la sécurité alimentaire et de la vulnérabilité d'une population, et le ciblage au niveau de la population.</a:t>
            </a:r>
          </a:p>
          <a:p>
            <a:pPr>
              <a:lnSpc>
                <a:spcPts val="2700"/>
              </a:lnSpc>
              <a:buFont typeface="Wingdings" panose="05000000000000000000" pitchFamily="2" charset="2"/>
              <a:buChar char="v"/>
            </a:pPr>
            <a:r>
              <a:rPr lang="en-US" sz="1200" spc="60" dirty="0">
                <a:latin typeface="Open Sans"/>
                <a:ea typeface="Open Sans"/>
                <a:cs typeface="Open Sans"/>
              </a:rPr>
              <a:t>Le LCS-EN est utilisé pour classer les ménages en fonction de leur vulnérabilité à satisfaire les besoins essentiels dans la méthode de classification de la vulnérabilité de l'ENA.</a:t>
            </a:r>
          </a:p>
          <a:p>
            <a:pPr>
              <a:lnSpc>
                <a:spcPts val="2700"/>
              </a:lnSpc>
              <a:buFont typeface="Wingdings" panose="05000000000000000000" pitchFamily="2" charset="2"/>
              <a:buChar char="v"/>
            </a:pPr>
            <a:r>
              <a:rPr lang="en-US" sz="1200" spc="60" dirty="0">
                <a:latin typeface="Open Sans"/>
                <a:ea typeface="Open Sans"/>
                <a:cs typeface="Open Sans"/>
              </a:rPr>
              <a:t>Le LCS-EN fournit des informations sur les lacunes en matière de besoins essentiels qui conduisent à l'adoption de stratégies d'adaptation négatives.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Cela implique une modification à long terme des modèles de revenus ou de production alimentaire, ainsi que des réponses ponctuelles telles que la vente d'actifs.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Année Mois</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wfp.org/api/documents/WFP-0000155419/downl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5419/downloa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surveydesigner.vam.wfp.org/design/surve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wfp.org/api/documents/WFP-0000155419/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ocs.wfp.org/api/documents/WFP-0000152117/download/" TargetMode="External"/><Relationship Id="rId4" Type="http://schemas.openxmlformats.org/officeDocument/2006/relationships/hyperlink" Target="https://resources.vam.wfp.org/data-analysis/quantitative/essential-needs/livelihood-coping-strategies-essential-need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Global.ResearchAssessmentMonitoring@wfp.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sources.vam.wfp.org/data-analysis/quantitative/essential-needs/livelihood-coping-strategies-essential-needs" TargetMode="External"/><Relationship Id="rId5" Type="http://schemas.openxmlformats.org/officeDocument/2006/relationships/hyperlink" Target="https://github.com/WFP-VAM/RAMResourcesScripts/blob/main/Static/LCS_Sample_Survey/LHCS_EN_Sample_Survey.csv" TargetMode="External"/><Relationship Id="rId4" Type="http://schemas.openxmlformats.org/officeDocument/2006/relationships/hyperlink" Target="https://github.com/WFP-VAM/RAMResourcesScripts/tree/main/Indicators/Livelihood-Coping-Strategies-E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WFP-VAM/RAMResourcesScripts/tree/main/Indicators/Livelihood-Coping-Strategies-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fr-FR"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Stratégies d'adaptation des moyens de subsistance aux besoins essentiels (LCS-EN</a:t>
            </a:r>
            <a:r>
              <a:rPr lang="fr-FR" sz="27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br>
              <a:rPr lang="fr-FR"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fr-FR"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Unité d'évaluation des besoins et de ciblage</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2023 Septembre</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PAM/Badre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r>
              <a:rPr lang="en-US" sz="2200" spc="60" dirty="0">
                <a:latin typeface="Open Sans"/>
                <a:ea typeface="Open Sans"/>
                <a:cs typeface="Open Sans"/>
              </a:rPr>
              <a:t>Le LCS-EN mesure la mesure dans laquelle les ménages ont appliqué des stratégies d'adaptation des moyens de subsistance en réponse à un manque de ressources pour accéder aux besoins essentiels (par exemple, la nourriture, le logement, l'éducation, les services de santé, etc.) au cours des 30 derniers jours précédant l'enquête. </a:t>
            </a:r>
          </a:p>
          <a:p>
            <a:pPr>
              <a:lnSpc>
                <a:spcPts val="2700"/>
              </a:lnSpc>
              <a:buFont typeface="Wingdings" panose="05000000000000000000" pitchFamily="2" charset="2"/>
              <a:buChar char="v"/>
            </a:pPr>
            <a:r>
              <a:rPr lang="en-US" sz="2200" spc="60" dirty="0"/>
              <a:t>Cela implique une modification à plus long terme des activités génératrices de revenus et des réponses ponctuelles telles que la vente d'actifs en raison d'un manque de ressources pour répondre aux </a:t>
            </a:r>
            <a:r>
              <a:rPr lang="en-US" sz="2200" spc="60"/>
              <a:t>besoins </a:t>
            </a:r>
            <a:r>
              <a:rPr lang="en-US" sz="2200" spc="60" dirty="0"/>
              <a:t>essentiels.</a:t>
            </a:r>
            <a:endParaRPr lang="en-US" sz="2200" spc="60" dirty="0">
              <a:latin typeface="Open Sans"/>
              <a:ea typeface="Open Sans"/>
              <a:cs typeface="Open Sans"/>
            </a:endParaRPr>
          </a:p>
          <a:p>
            <a:pPr>
              <a:lnSpc>
                <a:spcPts val="2700"/>
              </a:lnSpc>
              <a:buFont typeface="Wingdings" panose="05000000000000000000" pitchFamily="2" charset="2"/>
              <a:buChar char="v"/>
            </a:pPr>
            <a:r>
              <a:rPr lang="en-US" sz="2200" spc="60" dirty="0"/>
              <a:t>Le LCS-EN permet d'évaluer les capacités d'adaptation et de production à long terme des ménages et leur impact futur sur l'accès aux besoins essentiels.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a:t>
            </a:r>
            <a:r>
              <a:rPr lang="en-GB" sz="3600" b="0" kern="1400" spc="230" dirty="0" err="1">
                <a:solidFill>
                  <a:schemeClr val="tx1"/>
                </a:solidFill>
                <a:latin typeface="HALDEN SOLID" pitchFamily="2" charset="0"/>
              </a:rPr>
              <a:t>Qu'est-ce</a:t>
            </a:r>
            <a:r>
              <a:rPr lang="en-GB" sz="3600" b="0" kern="1400" spc="230" dirty="0">
                <a:solidFill>
                  <a:schemeClr val="tx1"/>
                </a:solidFill>
                <a:latin typeface="HALDEN SOLID" pitchFamily="2" charset="0"/>
              </a:rPr>
              <a:t> que </a:t>
            </a:r>
            <a:r>
              <a:rPr lang="en-GB" sz="3600" b="0" kern="1400" spc="230" dirty="0" err="1">
                <a:solidFill>
                  <a:schemeClr val="tx1"/>
                </a:solidFill>
                <a:latin typeface="HALDEN SOLID" pitchFamily="2" charset="0"/>
              </a:rPr>
              <a:t>c'est</a:t>
            </a:r>
            <a:r>
              <a:rPr lang="en-GB" sz="3600" b="0" kern="1400" spc="230" dirty="0">
                <a:solidFill>
                  <a:schemeClr val="tx1"/>
                </a:solidFill>
                <a:latin typeface="HALDEN SOLID" pitchFamily="2" charset="0"/>
              </a:rPr>
              <a:t> ? </a:t>
            </a: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Le module LCS-EN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ct val="90000"/>
              </a:lnSpc>
            </a:pPr>
            <a:r>
              <a:rPr lang="en-US" sz="2400" spc="60" dirty="0" err="1">
                <a:latin typeface="Open Sans"/>
                <a:ea typeface="Open Sans"/>
                <a:cs typeface="Open Sans"/>
              </a:rPr>
              <a:t>Notez</a:t>
            </a:r>
            <a:r>
              <a:rPr lang="en-US" sz="2400" spc="60" dirty="0">
                <a:latin typeface="Open Sans"/>
                <a:ea typeface="Open Sans"/>
                <a:cs typeface="Open Sans"/>
              </a:rPr>
              <a:t> la formulation de la question principale (sur la diapositive suivante). Il s'agit de savoir si le ménage a appliqué chaque stratégie d'adaptation des moyens de subsistance au cours des 30 derniers jours. </a:t>
            </a:r>
          </a:p>
          <a:p>
            <a:pPr>
              <a:lnSpc>
                <a:spcPct val="90000"/>
              </a:lnSpc>
            </a:pPr>
            <a:r>
              <a:rPr lang="en-US" sz="2400" spc="60" dirty="0">
                <a:latin typeface="Open Sans"/>
                <a:ea typeface="Open Sans"/>
                <a:cs typeface="Open Sans"/>
              </a:rPr>
              <a:t>Expliquez la raison d'être de chaque stratégie d'adaptation dans le module du questionnaire en vous référant à la </a:t>
            </a:r>
            <a:r>
              <a:rPr lang="en-US" sz="2400" b="1" dirty="0">
                <a:latin typeface="Open Sans"/>
                <a:ea typeface="Open Sans"/>
                <a:cs typeface="Open Sans"/>
                <a:hlinkClick r:id="rId2">
                  <a:extLst>
                    <a:ext uri="{A12FA001-AC4F-418D-AE19-62706E023703}">
                      <ahyp:hlinkClr xmlns:ahyp="http://schemas.microsoft.com/office/drawing/2018/hyperlinkcolor" val="tx"/>
                    </a:ext>
                  </a:extLst>
                </a:hlinkClick>
              </a:rPr>
              <a:t>liste des stratégies</a:t>
            </a:r>
            <a:r>
              <a:rPr lang="en-US" sz="2400" spc="60" dirty="0">
                <a:latin typeface="Open Sans"/>
                <a:ea typeface="Open Sans"/>
                <a:cs typeface="Open Sans"/>
              </a:rPr>
              <a:t>.</a:t>
            </a:r>
          </a:p>
          <a:p>
            <a:pPr>
              <a:lnSpc>
                <a:spcPct val="90000"/>
              </a:lnSpc>
            </a:pPr>
            <a:r>
              <a:rPr lang="en-US" sz="2400" spc="60" dirty="0">
                <a:latin typeface="Open Sans"/>
                <a:ea typeface="Open Sans"/>
                <a:cs typeface="Open Sans"/>
              </a:rPr>
              <a:t>Expliquez chacune des réponses et ce qu'elles signifient, tout en veillant à ce que les éventuelles questions de suivi et les éclaircissements soient compris. </a:t>
            </a:r>
          </a:p>
          <a:p>
            <a:pPr>
              <a:lnSpc>
                <a:spcPct val="90000"/>
              </a:lnSpc>
            </a:pPr>
            <a:r>
              <a:rPr lang="en-US" sz="2400" spc="60" dirty="0">
                <a:latin typeface="Open Sans"/>
                <a:ea typeface="Open Sans"/>
                <a:cs typeface="Open Sans"/>
              </a:rPr>
              <a:t>Des sondages doivent être effectués lors de la collecte des données afin d'obtenir les réponses les plus précises. </a:t>
            </a:r>
          </a:p>
          <a:p>
            <a:pPr marL="0" indent="0">
              <a:lnSpc>
                <a:spcPct val="90000"/>
              </a:lnSpc>
              <a:buNone/>
            </a:pPr>
            <a:endParaRPr lang="en-US"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instructions de formation 2</a:t>
            </a: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MODULE LCS-EN : question </a:t>
            </a:r>
            <a:r>
              <a:rPr lang="en-GB" sz="3600" b="0" kern="1400" spc="230" dirty="0" err="1">
                <a:solidFill>
                  <a:schemeClr val="tx1"/>
                </a:solidFill>
                <a:latin typeface="HALDEN SOLID" pitchFamily="2" charset="0"/>
              </a:rPr>
              <a:t>principale</a:t>
            </a:r>
            <a:endParaRPr lang="en-GB" sz="3600" b="0" kern="1400" spc="230" dirty="0">
              <a:solidFill>
                <a:schemeClr val="tx1"/>
              </a:solidFill>
              <a:latin typeface="HALDEN SOLID" pitchFamily="2" charset="0"/>
            </a:endParaRP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3031874" cy="3785652"/>
          </a:xfrm>
          <a:prstGeom prst="rect">
            <a:avLst/>
          </a:prstGeom>
          <a:solidFill>
            <a:srgbClr val="FFFFFE"/>
          </a:solidFill>
          <a:ln w="57150">
            <a:solidFill>
              <a:schemeClr val="bg1">
                <a:lumMod val="50000"/>
              </a:schemeClr>
            </a:solidFill>
          </a:ln>
        </p:spPr>
        <p:txBody>
          <a:bodyPr wrap="square" rtlCol="0">
            <a:spAutoFit/>
          </a:bodyPr>
          <a:lstStyle/>
          <a:p>
            <a:r>
              <a:rPr lang="en-US" sz="2000" spc="60" dirty="0">
                <a:latin typeface="Open Sans" charset="0"/>
                <a:ea typeface="Open Sans" charset="0"/>
                <a:cs typeface="Open Sans" charset="0"/>
              </a:rPr>
              <a:t>Au cours des 30 derniers jours, un membre de votre ménage a-t-il dû [ ... ] en raison d'un manque de ressources pour accéder à des besoins essentiels </a:t>
            </a:r>
            <a:r>
              <a:rPr lang="en-GB" sz="2000" spc="60" dirty="0">
                <a:latin typeface="Open Sans" charset="0"/>
                <a:ea typeface="Open Sans" charset="0"/>
                <a:cs typeface="Open Sans" charset="0"/>
              </a:rPr>
              <a:t>(par exemple, nourriture, logement, éducation, services de santé, etc</a:t>
            </a:r>
            <a:r>
              <a:rPr lang="en-US" sz="2000" spc="60" dirty="0">
                <a:latin typeface="Open Sans" charset="0"/>
                <a:ea typeface="Open Sans" charset="0"/>
                <a:cs typeface="Open Sans" charset="0"/>
              </a:rPr>
              <a:t>.</a:t>
            </a: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2213362702"/>
              </p:ext>
            </p:extLst>
          </p:nvPr>
        </p:nvGraphicFramePr>
        <p:xfrm>
          <a:off x="3765336" y="1223968"/>
          <a:ext cx="8426663" cy="5573708"/>
        </p:xfrm>
        <a:graphic>
          <a:graphicData uri="http://schemas.openxmlformats.org/drawingml/2006/table">
            <a:tbl>
              <a:tblPr/>
              <a:tblGrid>
                <a:gridCol w="3151401">
                  <a:extLst>
                    <a:ext uri="{9D8B030D-6E8A-4147-A177-3AD203B41FA5}">
                      <a16:colId xmlns:a16="http://schemas.microsoft.com/office/drawing/2014/main" val="20487821"/>
                    </a:ext>
                  </a:extLst>
                </a:gridCol>
                <a:gridCol w="2489306">
                  <a:extLst>
                    <a:ext uri="{9D8B030D-6E8A-4147-A177-3AD203B41FA5}">
                      <a16:colId xmlns:a16="http://schemas.microsoft.com/office/drawing/2014/main" val="1579870510"/>
                    </a:ext>
                  </a:extLst>
                </a:gridCol>
                <a:gridCol w="1392978">
                  <a:extLst>
                    <a:ext uri="{9D8B030D-6E8A-4147-A177-3AD203B41FA5}">
                      <a16:colId xmlns:a16="http://schemas.microsoft.com/office/drawing/2014/main" val="4194993987"/>
                    </a:ext>
                  </a:extLst>
                </a:gridCol>
                <a:gridCol w="1392978">
                  <a:extLst>
                    <a:ext uri="{9D8B030D-6E8A-4147-A177-3AD203B41FA5}">
                      <a16:colId xmlns:a16="http://schemas.microsoft.com/office/drawing/2014/main" val="758318216"/>
                    </a:ext>
                  </a:extLst>
                </a:gridCol>
              </a:tblGrid>
              <a:tr h="1731954">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Au cours des </a:t>
                      </a:r>
                      <a:r>
                        <a:rPr lang="en-GB" sz="900" b="1" dirty="0">
                          <a:solidFill>
                            <a:schemeClr val="accent1">
                              <a:lumMod val="50000"/>
                            </a:schemeClr>
                          </a:solidFill>
                          <a:effectLst/>
                          <a:latin typeface="Calibri"/>
                          <a:ea typeface="Calibri" panose="020F0502020204030204" pitchFamily="34" charset="0"/>
                          <a:cs typeface="Arial"/>
                        </a:rPr>
                        <a:t>30 </a:t>
                      </a:r>
                      <a:r>
                        <a:rPr lang="en-GB" sz="900" dirty="0">
                          <a:solidFill>
                            <a:schemeClr val="accent1">
                              <a:lumMod val="50000"/>
                            </a:schemeClr>
                          </a:solidFill>
                          <a:effectLst/>
                          <a:latin typeface="Calibri"/>
                          <a:ea typeface="Calibri" panose="020F0502020204030204" pitchFamily="34" charset="0"/>
                          <a:cs typeface="Arial"/>
                        </a:rPr>
                        <a:t>derniers </a:t>
                      </a:r>
                      <a:r>
                        <a:rPr lang="en-GB" sz="900" b="1" dirty="0">
                          <a:solidFill>
                            <a:schemeClr val="accent1">
                              <a:lumMod val="50000"/>
                            </a:schemeClr>
                          </a:solidFill>
                          <a:effectLst/>
                          <a:latin typeface="Calibri"/>
                          <a:ea typeface="Calibri" panose="020F0502020204030204" pitchFamily="34" charset="0"/>
                          <a:cs typeface="Arial"/>
                        </a:rPr>
                        <a:t>jours</a:t>
                      </a:r>
                      <a:r>
                        <a:rPr lang="en-GB" sz="900" dirty="0">
                          <a:solidFill>
                            <a:schemeClr val="accent1">
                              <a:lumMod val="50000"/>
                            </a:schemeClr>
                          </a:solidFill>
                          <a:effectLst/>
                          <a:latin typeface="Calibri"/>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un membre de votre ménage a-t-il dû s'engager dans l'une des activités suivantes </a:t>
                      </a:r>
                      <a:r>
                        <a:rPr lang="en-GB" sz="900" b="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 (par exemple, nourriture, logement, éducation, services de santé, etc.</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10 = </a:t>
                      </a:r>
                      <a:r>
                        <a:rPr lang="en-GB" sz="900" dirty="0">
                          <a:solidFill>
                            <a:schemeClr val="accent1">
                              <a:lumMod val="50000"/>
                            </a:schemeClr>
                          </a:solidFill>
                          <a:effectLst/>
                          <a:latin typeface="Calibri"/>
                          <a:ea typeface="Calibri" panose="020F0502020204030204" pitchFamily="34" charset="0"/>
                          <a:cs typeface="Arial"/>
                        </a:rPr>
                        <a:t>Non, parce que nous n'en avions pas besoin</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20 = </a:t>
                      </a:r>
                      <a:r>
                        <a:rPr lang="en-GB" sz="900" dirty="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30= Oui</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9999= </a:t>
                      </a:r>
                      <a:r>
                        <a:rPr lang="en-GB" sz="900" dirty="0">
                          <a:solidFill>
                            <a:schemeClr val="accent1">
                              <a:lumMod val="50000"/>
                            </a:schemeClr>
                          </a:solidFill>
                          <a:effectLst/>
                          <a:latin typeface="Calibri"/>
                          <a:ea typeface="Times New Roman" panose="02020603050405020304" pitchFamily="18" charset="0"/>
                          <a:cs typeface="Arial"/>
                        </a:rPr>
                        <a:t>Non applicable (n'a pas accès à cette stratégie)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Gravité indicative de la stratégie</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i="1" dirty="0">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900" i="1" dirty="0">
                          <a:solidFill>
                            <a:schemeClr val="accent1">
                              <a:lumMod val="50000"/>
                            </a:schemeClr>
                          </a:solidFill>
                          <a:effectLst/>
                          <a:latin typeface="Calibri"/>
                          <a:ea typeface="Calibri" panose="020F0502020204030204" pitchFamily="34" charset="0"/>
                          <a:cs typeface="Arial"/>
                        </a:rPr>
                        <a:t>Noms des variables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84601">
                <a:tc>
                  <a:txBody>
                    <a:bodyPr/>
                    <a:lstStyle/>
                    <a:p>
                      <a:pPr marL="0" marR="0" algn="l">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1.1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Vente de biens ménagers (radio, meubles, télévision, bijoux, etc.) </a:t>
                      </a:r>
                      <a:r>
                        <a:rPr lang="en-GB" sz="900" i="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2635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1.2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Emprunter de l'argent pour </a:t>
                      </a:r>
                      <a:r>
                        <a:rPr lang="en-GB" sz="900" kern="1200" dirty="0">
                          <a:solidFill>
                            <a:schemeClr val="accent1">
                              <a:lumMod val="50000"/>
                            </a:schemeClr>
                          </a:solidFill>
                          <a:effectLst/>
                          <a:highlight>
                            <a:srgbClr val="C0C0C0"/>
                          </a:highlight>
                          <a:latin typeface="Calibri"/>
                          <a:ea typeface="Times New Roman" panose="02020603050405020304" pitchFamily="18" charset="0"/>
                          <a:cs typeface="Arial"/>
                        </a:rPr>
                        <a:t>couvrir les besoins essentiels</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564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1,3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Économies dépensées en </a:t>
                      </a:r>
                      <a:r>
                        <a:rPr lang="en-GB" sz="900" i="1" dirty="0">
                          <a:solidFill>
                            <a:schemeClr val="accent1">
                              <a:lumMod val="50000"/>
                            </a:schemeClr>
                          </a:solidFill>
                          <a:effectLst/>
                          <a:latin typeface="Calibri"/>
                          <a:ea typeface="Times New Roman" panose="02020603050405020304" pitchFamily="18" charset="0"/>
                          <a:cs typeface="Arial"/>
                        </a:rPr>
                        <a:t>raison d'un </a:t>
                      </a:r>
                      <a:r>
                        <a:rPr lang="en-GB" sz="9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564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1.4 </a:t>
                      </a:r>
                      <a:r>
                        <a:rPr lang="en-GB" sz="900" dirty="0">
                          <a:solidFill>
                            <a:schemeClr val="accent1">
                              <a:lumMod val="50000"/>
                            </a:schemeClr>
                          </a:solidFill>
                          <a:effectLst/>
                          <a:highlight>
                            <a:srgbClr val="B2B2B2"/>
                          </a:highlight>
                          <a:latin typeface="Calibri"/>
                          <a:ea typeface="Times New Roman" panose="02020603050405020304" pitchFamily="18" charset="0"/>
                          <a:cs typeface="Arial"/>
                        </a:rPr>
                        <a:t>Vendre, partager ou échanger de l'aide en nature en </a:t>
                      </a:r>
                      <a:r>
                        <a:rPr lang="en-GB" sz="900" i="1" dirty="0">
                          <a:solidFill>
                            <a:schemeClr val="accent1">
                              <a:lumMod val="50000"/>
                            </a:schemeClr>
                          </a:solidFill>
                          <a:effectLst/>
                          <a:latin typeface="Calibri"/>
                          <a:ea typeface="Times New Roman" panose="02020603050405020304" pitchFamily="18" charset="0"/>
                          <a:cs typeface="Arial"/>
                        </a:rPr>
                        <a:t>raison d'un </a:t>
                      </a:r>
                      <a:r>
                        <a:rPr lang="en-GB" sz="9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9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1.5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Vente de biens productifs ou de moyens de transport (machine à coudre, brouette, vélo, voiture, etc.) </a:t>
                      </a:r>
                      <a:r>
                        <a:rPr lang="en-GB" sz="900" i="1" dirty="0">
                          <a:solidFill>
                            <a:schemeClr val="accent1">
                              <a:lumMod val="50000"/>
                            </a:schemeClr>
                          </a:solidFill>
                          <a:effectLst/>
                          <a:latin typeface="Calibri"/>
                          <a:ea typeface="Calibri" panose="020F0502020204030204" pitchFamily="34" charset="0"/>
                          <a:cs typeface="Arial"/>
                        </a:rPr>
                        <a:t>par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1.6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essentielles (y compris les médicaments)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en raison 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564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1,7 </a:t>
                      </a:r>
                      <a:r>
                        <a:rPr lang="en-GB" sz="900" dirty="0">
                          <a:solidFill>
                            <a:schemeClr val="accent1">
                              <a:lumMod val="50000"/>
                            </a:schemeClr>
                          </a:solidFill>
                          <a:effectLst/>
                          <a:highlight>
                            <a:srgbClr val="C0C0C0"/>
                          </a:highlight>
                          <a:latin typeface="Calibri"/>
                          <a:ea typeface="Calibri" panose="020F0502020204030204" pitchFamily="34" charset="0"/>
                          <a:cs typeface="Arial"/>
                        </a:rPr>
                        <a:t>Enfants retirés de l'école en raison </a:t>
                      </a:r>
                      <a:r>
                        <a:rPr lang="en-GB" sz="900" i="1" dirty="0">
                          <a:solidFill>
                            <a:schemeClr val="accent1">
                              <a:lumMod val="50000"/>
                            </a:schemeClr>
                          </a:solidFill>
                          <a:effectLst/>
                          <a:latin typeface="Calibri"/>
                          <a:ea typeface="Times New Roman" panose="02020603050405020304" pitchFamily="18" charset="0"/>
                          <a:cs typeface="Arial"/>
                        </a:rPr>
                        <a:t>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1.8 </a:t>
                      </a:r>
                      <a:r>
                        <a:rPr lang="en-GB" sz="900" dirty="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la terre </a:t>
                      </a:r>
                      <a:r>
                        <a:rPr lang="en-GB" sz="900" i="1" dirty="0">
                          <a:solidFill>
                            <a:schemeClr val="accent1">
                              <a:lumMod val="50000"/>
                            </a:schemeClr>
                          </a:solidFill>
                          <a:effectLst/>
                          <a:latin typeface="Calibri"/>
                          <a:ea typeface="Times New Roman" panose="02020603050405020304" pitchFamily="18" charset="0"/>
                          <a:cs typeface="Arial"/>
                        </a:rPr>
                        <a:t>en raison 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Urgence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1,9 A </a:t>
                      </a:r>
                      <a:r>
                        <a:rPr lang="en-GB" sz="900" dirty="0">
                          <a:solidFill>
                            <a:schemeClr val="accent1">
                              <a:lumMod val="50000"/>
                            </a:schemeClr>
                          </a:solidFill>
                          <a:effectLst/>
                          <a:highlight>
                            <a:srgbClr val="C0C0C0"/>
                          </a:highlight>
                          <a:latin typeface="Calibri"/>
                          <a:ea typeface="Calibri" panose="020F0502020204030204" pitchFamily="34" charset="0"/>
                          <a:cs typeface="Arial"/>
                        </a:rPr>
                        <a:t>mendié (demandé de l'argent/de la nourriture à des inconnus dans la rue) ou fait les poubelles en </a:t>
                      </a:r>
                      <a:r>
                        <a:rPr lang="en-GB" sz="900" dirty="0">
                          <a:solidFill>
                            <a:schemeClr val="accent1">
                              <a:lumMod val="50000"/>
                            </a:schemeClr>
                          </a:solidFill>
                          <a:effectLst/>
                          <a:latin typeface="Calibri"/>
                          <a:ea typeface="Calibri" panose="020F0502020204030204" pitchFamily="34" charset="0"/>
                          <a:cs typeface="Arial"/>
                        </a:rPr>
                        <a:t>raison d</a:t>
                      </a:r>
                      <a:r>
                        <a:rPr lang="en-GB" sz="900" i="1" dirty="0">
                          <a:solidFill>
                            <a:schemeClr val="accent1">
                              <a:lumMod val="50000"/>
                            </a:schemeClr>
                          </a:solidFill>
                          <a:effectLst/>
                          <a:latin typeface="Calibri"/>
                          <a:ea typeface="Calibri" panose="020F0502020204030204" pitchFamily="34" charset="0"/>
                          <a:cs typeface="Arial"/>
                        </a:rPr>
                        <a:t>'un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Urgence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735044">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1.10 </a:t>
                      </a:r>
                      <a:r>
                        <a:rPr lang="en-US" sz="900" kern="1200" dirty="0">
                          <a:solidFill>
                            <a:schemeClr val="accent1">
                              <a:lumMod val="50000"/>
                            </a:schemeClr>
                          </a:solidFill>
                          <a:effectLst/>
                          <a:highlight>
                            <a:srgbClr val="C0C0C0"/>
                          </a:highlight>
                          <a:latin typeface="Calibri"/>
                          <a:ea typeface="Calibri" panose="020F0502020204030204" pitchFamily="34" charset="0"/>
                          <a:cs typeface="Arial"/>
                        </a:rPr>
                        <a:t>S'engager dans des emplois ou des activités génératrices de revenus socialement dégradants, à haut risque, exploitants ou mettant leur vie en danger (par exemple, la contrebande, le vol, l'adhésion à des groupes armés, la prostitution) </a:t>
                      </a:r>
                      <a:r>
                        <a:rPr lang="en-GB" sz="900" i="1" dirty="0">
                          <a:solidFill>
                            <a:schemeClr val="accent1">
                              <a:lumMod val="50000"/>
                            </a:schemeClr>
                          </a:solidFill>
                          <a:effectLst/>
                          <a:latin typeface="Calibri"/>
                          <a:ea typeface="Calibri" panose="020F0502020204030204" pitchFamily="34" charset="0"/>
                          <a:cs typeface="Arial"/>
                        </a:rPr>
                        <a:t>en raison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Urgence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770142" y="1385067"/>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HALDEN SOLID" pitchFamily="2" charset="0"/>
              </a:rPr>
              <a:t>MODULE LCS-EN : question </a:t>
            </a:r>
            <a:r>
              <a:rPr lang="en-GB" sz="3200" b="0" kern="1400" spc="230" dirty="0" err="1">
                <a:solidFill>
                  <a:schemeClr val="tx1"/>
                </a:solidFill>
                <a:latin typeface="HALDEN SOLID" pitchFamily="2" charset="0"/>
              </a:rPr>
              <a:t>principale</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579033" y="1671848"/>
            <a:ext cx="5612967" cy="933032"/>
          </a:xfrm>
          <a:solidFill>
            <a:schemeClr val="accent4">
              <a:lumMod val="20000"/>
              <a:lumOff val="80000"/>
            </a:schemeClr>
          </a:solidFill>
        </p:spPr>
        <p:txBody>
          <a:bodyPr vert="horz" lIns="91440" tIns="45720" rIns="91440" bIns="45720" rtlCol="0" anchor="t">
            <a:noAutofit/>
          </a:bodyPr>
          <a:lstStyle/>
          <a:p>
            <a:pPr marL="0" indent="0">
              <a:buNone/>
            </a:pPr>
            <a:r>
              <a:rPr lang="en-US" spc="60" dirty="0">
                <a:latin typeface="Open Sans"/>
                <a:ea typeface="Open Sans"/>
                <a:cs typeface="Open Sans"/>
              </a:rPr>
              <a:t>... pour </a:t>
            </a:r>
            <a:r>
              <a:rPr lang="en-US" spc="60" dirty="0" err="1">
                <a:latin typeface="Open Sans"/>
                <a:ea typeface="Open Sans"/>
                <a:cs typeface="Open Sans"/>
              </a:rPr>
              <a:t>accéder</a:t>
            </a:r>
            <a:r>
              <a:rPr lang="en-US" spc="60" dirty="0">
                <a:latin typeface="Open Sans"/>
                <a:ea typeface="Open Sans"/>
                <a:cs typeface="Open Sans"/>
              </a:rPr>
              <a:t> aux </a:t>
            </a:r>
            <a:r>
              <a:rPr lang="en-US" b="1" spc="60" dirty="0" err="1">
                <a:solidFill>
                  <a:schemeClr val="accent2">
                    <a:lumMod val="75000"/>
                  </a:schemeClr>
                </a:solidFill>
                <a:latin typeface="Open Sans"/>
                <a:ea typeface="Open Sans"/>
                <a:cs typeface="Open Sans"/>
              </a:rPr>
              <a:t>besoins</a:t>
            </a:r>
            <a:r>
              <a:rPr lang="en-US" b="1" spc="60" dirty="0">
                <a:solidFill>
                  <a:schemeClr val="accent2">
                    <a:lumMod val="75000"/>
                  </a:schemeClr>
                </a:solidFill>
                <a:latin typeface="Open Sans"/>
                <a:ea typeface="Open Sans"/>
                <a:cs typeface="Open Sans"/>
              </a:rPr>
              <a:t> </a:t>
            </a:r>
            <a:r>
              <a:rPr lang="en-US" b="1" spc="60" dirty="0" err="1">
                <a:solidFill>
                  <a:schemeClr val="accent2">
                    <a:lumMod val="75000"/>
                  </a:schemeClr>
                </a:solidFill>
                <a:latin typeface="Open Sans"/>
                <a:ea typeface="Open Sans"/>
                <a:cs typeface="Open Sans"/>
              </a:rPr>
              <a:t>essentiels</a:t>
            </a:r>
            <a:r>
              <a:rPr lang="en-US" b="1" spc="60" dirty="0">
                <a:solidFill>
                  <a:schemeClr val="accent2">
                    <a:lumMod val="75000"/>
                  </a:schemeClr>
                </a:solidFill>
                <a:latin typeface="Open Sans"/>
                <a:ea typeface="Open Sans"/>
                <a:cs typeface="Open Sans"/>
              </a:rPr>
              <a:t> </a:t>
            </a:r>
            <a:r>
              <a:rPr lang="en-GB" spc="60" dirty="0">
                <a:latin typeface="Open Sans"/>
                <a:ea typeface="Open Sans"/>
                <a:cs typeface="Open Sans"/>
              </a:rPr>
              <a:t>(</a:t>
            </a:r>
            <a:r>
              <a:rPr lang="en-GB" spc="60" dirty="0" err="1">
                <a:latin typeface="Open Sans"/>
                <a:ea typeface="Open Sans"/>
                <a:cs typeface="Open Sans"/>
              </a:rPr>
              <a:t>nourriture</a:t>
            </a:r>
            <a:r>
              <a:rPr lang="en-GB" spc="60" dirty="0">
                <a:latin typeface="Open Sans"/>
                <a:ea typeface="Open Sans"/>
                <a:cs typeface="Open Sans"/>
              </a:rPr>
              <a:t>, </a:t>
            </a:r>
            <a:r>
              <a:rPr lang="en-GB" spc="60" dirty="0" err="1">
                <a:latin typeface="Open Sans"/>
                <a:ea typeface="Open Sans"/>
                <a:cs typeface="Open Sans"/>
              </a:rPr>
              <a:t>logement</a:t>
            </a:r>
            <a:r>
              <a:rPr lang="en-GB" spc="60" dirty="0">
                <a:latin typeface="Open Sans"/>
                <a:ea typeface="Open Sans"/>
                <a:cs typeface="Open Sans"/>
              </a:rPr>
              <a:t>, </a:t>
            </a:r>
            <a:r>
              <a:rPr lang="en-GB" spc="60" dirty="0" err="1">
                <a:latin typeface="Open Sans"/>
                <a:ea typeface="Open Sans"/>
                <a:cs typeface="Open Sans"/>
              </a:rPr>
              <a:t>éducation</a:t>
            </a:r>
            <a:r>
              <a:rPr lang="en-GB" spc="60" dirty="0">
                <a:latin typeface="Open Sans"/>
                <a:ea typeface="Open Sans"/>
                <a:cs typeface="Open Sans"/>
              </a:rPr>
              <a:t>, services de </a:t>
            </a:r>
            <a:r>
              <a:rPr lang="en-GB" spc="60" dirty="0" err="1">
                <a:latin typeface="Open Sans"/>
                <a:ea typeface="Open Sans"/>
                <a:cs typeface="Open Sans"/>
              </a:rPr>
              <a:t>santé</a:t>
            </a:r>
            <a:r>
              <a:rPr lang="en-GB" spc="60" dirty="0">
                <a:latin typeface="Open Sans"/>
                <a:ea typeface="Open Sans"/>
                <a:cs typeface="Open Sans"/>
              </a:rPr>
              <a:t>, etc.) ?</a:t>
            </a:r>
            <a:endParaRPr lang="en-US" spc="60" dirty="0">
              <a:latin typeface="Open Sans"/>
              <a:ea typeface="Open Sans"/>
              <a:cs typeface="Open Sans"/>
            </a:endParaRPr>
          </a:p>
          <a:p>
            <a:endParaRPr lang="en-GB" dirty="0"/>
          </a:p>
        </p:txBody>
      </p:sp>
      <p:sp>
        <p:nvSpPr>
          <p:cNvPr id="7" name="TextBox 6">
            <a:extLst>
              <a:ext uri="{FF2B5EF4-FFF2-40B4-BE49-F238E27FC236}">
                <a16:creationId xmlns:a16="http://schemas.microsoft.com/office/drawing/2014/main" id="{73AA70E4-0E31-752C-90DF-1DC93494D2A2}"/>
              </a:ext>
            </a:extLst>
          </p:cNvPr>
          <p:cNvSpPr txBox="1"/>
          <p:nvPr/>
        </p:nvSpPr>
        <p:spPr>
          <a:xfrm>
            <a:off x="6562383" y="3167393"/>
            <a:ext cx="5629617" cy="3693319"/>
          </a:xfrm>
          <a:prstGeom prst="rect">
            <a:avLst/>
          </a:prstGeom>
          <a:noFill/>
          <a:ln w="57150">
            <a:solidFill>
              <a:schemeClr val="bg1">
                <a:lumMod val="50000"/>
              </a:schemeClr>
            </a:solidFill>
          </a:ln>
        </p:spPr>
        <p:txBody>
          <a:bodyPr wrap="square" lIns="91440" tIns="45720" rIns="91440" bIns="45720" rtlCol="0" anchor="t">
            <a:spAutoFit/>
          </a:bodyPr>
          <a:lstStyle/>
          <a:p>
            <a:r>
              <a:rPr lang="fr-FR" b="1" spc="60" dirty="0">
                <a:solidFill>
                  <a:schemeClr val="accent2">
                    <a:lumMod val="50000"/>
                  </a:schemeClr>
                </a:solidFill>
                <a:latin typeface="Open Sans"/>
                <a:ea typeface="Open Sans"/>
                <a:cs typeface="Open Sans"/>
              </a:rPr>
              <a:t>Les besoins essentiels </a:t>
            </a:r>
            <a:r>
              <a:rPr lang="fr-FR" spc="60" dirty="0">
                <a:latin typeface="Open Sans"/>
                <a:ea typeface="Open Sans"/>
                <a:cs typeface="Open Sans"/>
              </a:rPr>
              <a:t>sont "</a:t>
            </a:r>
            <a:r>
              <a:rPr lang="fr-FR" i="1" spc="60" dirty="0">
                <a:latin typeface="Open Sans"/>
                <a:ea typeface="Open Sans"/>
                <a:cs typeface="Open Sans"/>
              </a:rPr>
              <a:t>les biens, les services publics, les services ou les ressources dont les ménages ont besoin de manière régulière, saisonnière ou exceptionnelle pour assurer leur survie et leur niveau de vie minimum, sans recourir à des mécanismes d'adaptation négatifs ou compromettre leur santé, leur dignité et leurs moyens de subsistance essentiels</a:t>
            </a:r>
            <a:r>
              <a:rPr lang="fr-FR" spc="60" dirty="0">
                <a:latin typeface="Open Sans"/>
                <a:ea typeface="Open Sans"/>
                <a:cs typeface="Open Sans"/>
              </a:rPr>
              <a:t>" </a:t>
            </a:r>
            <a:endParaRPr lang="fr-FR" spc="60" dirty="0">
              <a:latin typeface="Open Sans" panose="020B0606030504020204" pitchFamily="34" charset="0"/>
              <a:ea typeface="Open Sans" panose="020B0606030504020204" pitchFamily="34" charset="0"/>
              <a:cs typeface="Open Sans" panose="020B0606030504020204" pitchFamily="34" charset="0"/>
            </a:endParaRPr>
          </a:p>
          <a:p>
            <a:endParaRPr lang="fr-FR" spc="60" dirty="0">
              <a:latin typeface="Open Sans" panose="020B0606030504020204" pitchFamily="34" charset="0"/>
              <a:ea typeface="Open Sans" panose="020B0606030504020204" pitchFamily="34" charset="0"/>
              <a:cs typeface="Open Sans" panose="020B0606030504020204" pitchFamily="34" charset="0"/>
            </a:endParaRPr>
          </a:p>
          <a:p>
            <a:r>
              <a:rPr lang="fr-FR" b="1" dirty="0">
                <a:latin typeface="Open Sans"/>
                <a:ea typeface="Open Sans"/>
                <a:cs typeface="Open Sans"/>
              </a:rPr>
              <a:t>Bien que des exemples de besoins essentiels courants soient fournis dans la question principale, ce qui est considéré comme essentiel dépend du contexte.</a:t>
            </a:r>
            <a:endParaRPr lang="fr-FR" spc="60" dirty="0">
              <a:latin typeface="Open Sans"/>
              <a:ea typeface="Open Sans"/>
              <a:cs typeface="Open Sans"/>
            </a:endParaRP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967600" y="2498968"/>
            <a:ext cx="6224400" cy="762000"/>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r>
                <a:rPr lang="en-GB" dirty="0" err="1">
                  <a:latin typeface="Open Sans"/>
                  <a:ea typeface="Open Sans"/>
                  <a:cs typeface="Open Sans"/>
                </a:rPr>
                <a:t>Qu'entend</a:t>
              </a:r>
              <a:r>
                <a:rPr lang="en-GB" dirty="0">
                  <a:latin typeface="Open Sans"/>
                  <a:ea typeface="Open Sans"/>
                  <a:cs typeface="Open Sans"/>
                </a:rPr>
                <a:t>-on par "</a:t>
              </a:r>
              <a:r>
                <a:rPr lang="en-GB" dirty="0" err="1">
                  <a:latin typeface="Open Sans"/>
                  <a:ea typeface="Open Sans"/>
                  <a:cs typeface="Open Sans"/>
                </a:rPr>
                <a:t>besoins</a:t>
              </a:r>
              <a:r>
                <a:rPr lang="en-GB" dirty="0">
                  <a:latin typeface="Open Sans"/>
                  <a:ea typeface="Open Sans"/>
                  <a:cs typeface="Open Sans"/>
                </a:rPr>
                <a:t> </a:t>
              </a:r>
              <a:r>
                <a:rPr lang="en-GB" dirty="0" err="1">
                  <a:latin typeface="Open Sans"/>
                  <a:ea typeface="Open Sans"/>
                  <a:cs typeface="Open Sans"/>
                </a:rPr>
                <a:t>essentiels</a:t>
              </a:r>
              <a:r>
                <a:rPr lang="en-GB" dirty="0">
                  <a:latin typeface="Open Sans"/>
                  <a:ea typeface="Open Sans"/>
                  <a:cs typeface="Open Sans"/>
                </a:rPr>
                <a:t>" ? </a:t>
              </a: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48774" y="3365854"/>
            <a:ext cx="5163554" cy="2308324"/>
          </a:xfrm>
          <a:prstGeom prst="rect">
            <a:avLst/>
          </a:prstGeom>
          <a:noFill/>
          <a:ln w="57150">
            <a:solidFill>
              <a:schemeClr val="bg1">
                <a:lumMod val="50000"/>
              </a:schemeClr>
            </a:solidFill>
          </a:ln>
        </p:spPr>
        <p:txBody>
          <a:bodyPr wrap="square" lIns="91440" tIns="45720" rIns="91440" bIns="45720" rtlCol="0" anchor="t">
            <a:spAutoFit/>
          </a:bodyPr>
          <a:lstStyle/>
          <a:p>
            <a:r>
              <a:rPr lang="fr-FR" spc="60" dirty="0">
                <a:latin typeface="Open Sans"/>
                <a:ea typeface="Open Sans"/>
                <a:cs typeface="Open Sans"/>
              </a:rPr>
              <a:t>On parle de </a:t>
            </a:r>
            <a:r>
              <a:rPr lang="fr-FR" b="1" spc="60" dirty="0">
                <a:solidFill>
                  <a:schemeClr val="accent2">
                    <a:lumMod val="50000"/>
                  </a:schemeClr>
                </a:solidFill>
                <a:latin typeface="Open Sans"/>
                <a:ea typeface="Open Sans"/>
                <a:cs typeface="Open Sans"/>
              </a:rPr>
              <a:t>manque de ressources </a:t>
            </a:r>
            <a:r>
              <a:rPr lang="fr-FR" spc="60" dirty="0">
                <a:latin typeface="Open Sans"/>
                <a:ea typeface="Open Sans"/>
                <a:cs typeface="Open Sans"/>
              </a:rPr>
              <a:t>lorsque les ménages n'ont pas d'accès direct aux biens et services essentiels (par exemple, production propre de nourriture et de combustibles, services de santé publique gratuits) ou lorsqu'ils n'ont pas l'argent nécessaire pour acheter ces biens et services essentiels.</a:t>
            </a:r>
          </a:p>
        </p:txBody>
      </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1"/>
            <a:ext cx="5135128" cy="680849"/>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pc="60" dirty="0">
                <a:latin typeface="Open Sans"/>
                <a:ea typeface="Open Sans"/>
                <a:cs typeface="Open Sans"/>
              </a:rPr>
              <a:t>...En raison d'un </a:t>
            </a:r>
            <a:r>
              <a:rPr lang="en-US" b="1" spc="60" dirty="0">
                <a:solidFill>
                  <a:schemeClr val="accent2">
                    <a:lumMod val="75000"/>
                  </a:schemeClr>
                </a:solidFill>
                <a:latin typeface="Open Sans"/>
                <a:ea typeface="Open Sans"/>
                <a:cs typeface="Open Sans"/>
              </a:rPr>
              <a:t>manque de </a:t>
            </a:r>
            <a:r>
              <a:rPr lang="en-US" b="1" spc="60" dirty="0" err="1">
                <a:solidFill>
                  <a:schemeClr val="accent2">
                    <a:lumMod val="75000"/>
                  </a:schemeClr>
                </a:solidFill>
                <a:latin typeface="Open Sans"/>
                <a:ea typeface="Open Sans"/>
                <a:cs typeface="Open Sans"/>
              </a:rPr>
              <a:t>ressources</a:t>
            </a:r>
            <a:endParaRPr lang="en-US" spc="60" dirty="0">
              <a:solidFill>
                <a:schemeClr val="accent2">
                  <a:lumMod val="75000"/>
                </a:schemeClr>
              </a:solidFill>
              <a:highlight>
                <a:srgbClr val="FFFFFF"/>
              </a:highlight>
              <a:latin typeface="Open Sans"/>
              <a:ea typeface="Open Sans"/>
              <a:cs typeface="Open Sans"/>
            </a:endParaRPr>
          </a:p>
          <a:p>
            <a:endParaRPr lang="en-GB" dirty="0"/>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262645" y="2251338"/>
            <a:ext cx="5649683" cy="852031"/>
            <a:chOff x="7266432" y="207670"/>
            <a:chExt cx="4970045"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12428" y="450366"/>
              <a:ext cx="4324049"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latin typeface="Open Sans" panose="020B0606030504020204" pitchFamily="34" charset="0"/>
                  <a:ea typeface="Open Sans" panose="020B0606030504020204" pitchFamily="34" charset="0"/>
                  <a:cs typeface="Open Sans" panose="020B0606030504020204" pitchFamily="34" charset="0"/>
                </a:rPr>
                <a:t>Qu'entend</a:t>
              </a:r>
              <a:r>
                <a:rPr lang="en-GB" dirty="0">
                  <a:latin typeface="Open Sans" panose="020B0606030504020204" pitchFamily="34" charset="0"/>
                  <a:ea typeface="Open Sans" panose="020B0606030504020204" pitchFamily="34" charset="0"/>
                  <a:cs typeface="Open Sans" panose="020B0606030504020204" pitchFamily="34" charset="0"/>
                </a:rPr>
                <a:t>-on par "manque de </a:t>
              </a:r>
              <a:r>
                <a:rPr lang="en-GB" dirty="0" err="1">
                  <a:latin typeface="Open Sans" panose="020B0606030504020204" pitchFamily="34" charset="0"/>
                  <a:ea typeface="Open Sans" panose="020B0606030504020204" pitchFamily="34" charset="0"/>
                  <a:cs typeface="Open Sans" panose="020B0606030504020204" pitchFamily="34" charset="0"/>
                </a:rPr>
                <a:t>ressources</a:t>
              </a:r>
              <a:r>
                <a:rPr lang="en-GB" dirty="0">
                  <a:latin typeface="Open Sans" panose="020B0606030504020204" pitchFamily="34" charset="0"/>
                  <a:ea typeface="Open Sans" panose="020B0606030504020204" pitchFamily="34" charset="0"/>
                  <a:cs typeface="Open Sans" panose="020B0606030504020204" pitchFamily="34" charset="0"/>
                </a:rPr>
                <a:t>" ? </a:t>
              </a: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11052002" cy="662558"/>
          </a:xfrm>
        </p:spPr>
        <p:txBody>
          <a:bodyPr anchor="t" anchorCtr="0"/>
          <a:lstStyle/>
          <a:p>
            <a:r>
              <a:rPr lang="en-GB" sz="3600" b="0" kern="1400" spc="230" dirty="0">
                <a:solidFill>
                  <a:schemeClr val="tx1"/>
                </a:solidFill>
                <a:latin typeface="HALDEN SOLID" pitchFamily="2" charset="0"/>
              </a:rPr>
              <a:t>MODULE LCS-EN :</a:t>
            </a:r>
            <a:br>
              <a:rPr lang="en-GB" sz="3600" b="0" kern="1400" spc="230" dirty="0">
                <a:solidFill>
                  <a:schemeClr val="tx1"/>
                </a:solidFill>
                <a:latin typeface="HALDEN SOLID" pitchFamily="2" charset="0"/>
              </a:rPr>
            </a:br>
            <a:r>
              <a:rPr lang="en-GB" sz="3600" b="0" kern="1400" spc="230" dirty="0" err="1">
                <a:solidFill>
                  <a:schemeClr val="tx1"/>
                </a:solidFill>
                <a:latin typeface="HALDEN SOLID" pitchFamily="2" charset="0"/>
              </a:rPr>
              <a:t>Suivi</a:t>
            </a:r>
            <a:r>
              <a:rPr lang="en-GB" sz="3600" b="0" kern="1400" spc="230" dirty="0">
                <a:solidFill>
                  <a:schemeClr val="tx1"/>
                </a:solidFill>
                <a:latin typeface="HALDEN SOLID" pitchFamily="2" charset="0"/>
              </a:rPr>
              <a:t> </a:t>
            </a:r>
            <a:br>
              <a:rPr lang="en-GB" sz="3600" b="0" kern="1400" spc="230" dirty="0">
                <a:solidFill>
                  <a:schemeClr val="tx1"/>
                </a:solidFill>
                <a:latin typeface="HALDEN SOLID" pitchFamily="2" charset="0"/>
              </a:rPr>
            </a:br>
            <a:r>
              <a:rPr lang="en-GB" sz="3600" b="0" kern="1400" spc="230" dirty="0">
                <a:solidFill>
                  <a:schemeClr val="tx1"/>
                </a:solidFill>
                <a:latin typeface="HALDEN SOLID" pitchFamily="2" charset="0"/>
              </a:rPr>
              <a:t>Question</a:t>
            </a: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4084208650"/>
              </p:ext>
            </p:extLst>
          </p:nvPr>
        </p:nvGraphicFramePr>
        <p:xfrm>
          <a:off x="4373267" y="62257"/>
          <a:ext cx="7709483" cy="6586528"/>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10 = </a:t>
                      </a:r>
                      <a:r>
                        <a:rPr lang="en-GB" sz="800">
                          <a:solidFill>
                            <a:schemeClr val="accent1">
                              <a:lumMod val="50000"/>
                            </a:schemeClr>
                          </a:solidFill>
                          <a:effectLst/>
                          <a:latin typeface="Calibri"/>
                          <a:ea typeface="Calibri" panose="020F0502020204030204" pitchFamily="34" charset="0"/>
                          <a:cs typeface="Arial"/>
                        </a:rPr>
                        <a:t>Non, parce que nous n'en avions pas besoin</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30= Oui</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 </a:t>
                      </a:r>
                      <a:r>
                        <a:rPr lang="en-GB" sz="800">
                          <a:solidFill>
                            <a:schemeClr val="accent1">
                              <a:lumMod val="50000"/>
                            </a:schemeClr>
                          </a:solidFill>
                          <a:effectLst/>
                          <a:latin typeface="Calibri"/>
                          <a:ea typeface="Times New Roman" panose="02020603050405020304" pitchFamily="18" charset="0"/>
                          <a:cs typeface="Arial"/>
                        </a:rPr>
                        <a:t>Non applicable (n'a pas accès à cette stratégie)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Gravité indicative de la stratégie</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a:solidFill>
                            <a:schemeClr val="accent1">
                              <a:lumMod val="50000"/>
                            </a:schemeClr>
                          </a:solidFill>
                          <a:effectLst/>
                          <a:latin typeface="Calibri"/>
                          <a:ea typeface="Calibri" panose="020F0502020204030204" pitchFamily="34" charset="0"/>
                          <a:cs typeface="Arial"/>
                        </a:rPr>
                        <a:t>Noms des variables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Biens ménagers vendus (radio, meubles, télévision, bijoux, etc.</a:t>
                      </a:r>
                      <a:r>
                        <a:rPr lang="en-GB" sz="800" i="1">
                          <a:solidFill>
                            <a:schemeClr val="accent1">
                              <a:lumMod val="50000"/>
                            </a:schemeClr>
                          </a:solidFill>
                          <a:effectLst/>
                          <a:latin typeface="Calibri"/>
                          <a:ea typeface="Times New Roman" panose="02020603050405020304" pitchFamily="18" charset="0"/>
                          <a:cs typeface="Arial"/>
                        </a:rPr>
                        <a:t>) </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Le 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en-GB" sz="8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Emprunter de l'argent pour couvrir les besoins alimentaires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Le stress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1.3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Épargne dépensée</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Le 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A envoyé les membres du ménage manger ailleurs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Le 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Lcs_stress_EatOut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Vente de biens de production ou de moyens de transport (machine à coudre, brouette, vélo, voiture, etc.)</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1,6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(y compris les médicaments)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1,7 </a:t>
                      </a:r>
                      <a:r>
                        <a:rPr lang="en-GB" sz="800">
                          <a:solidFill>
                            <a:schemeClr val="accent1">
                              <a:lumMod val="50000"/>
                            </a:schemeClr>
                          </a:solidFill>
                          <a:effectLst/>
                          <a:highlight>
                            <a:srgbClr val="C0C0C0"/>
                          </a:highlight>
                          <a:latin typeface="Calibri"/>
                          <a:ea typeface="Calibri" panose="020F0502020204030204" pitchFamily="34" charset="0"/>
                          <a:cs typeface="Arial"/>
                        </a:rPr>
                        <a:t>Retrait des enfants de l'école</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1.8 </a:t>
                      </a:r>
                      <a:r>
                        <a:rPr lang="en-GB" sz="80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un terrain</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Urgence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1,9 </a:t>
                      </a:r>
                      <a:r>
                        <a:rPr lang="en-GB" sz="800">
                          <a:solidFill>
                            <a:schemeClr val="accent1">
                              <a:lumMod val="50000"/>
                            </a:schemeClr>
                          </a:solidFill>
                          <a:effectLst/>
                          <a:highlight>
                            <a:srgbClr val="C0C0C0"/>
                          </a:highlight>
                          <a:latin typeface="Calibri"/>
                          <a:ea typeface="Calibri" panose="020F0502020204030204" pitchFamily="34" charset="0"/>
                          <a:cs typeface="Arial"/>
                        </a:rPr>
                        <a:t>Mendicité (demander de l'argent/de la nourriture à des inconnus dans la rue) ou fouille de poubelles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Urgence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en-US" sz="800" kern="120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S'engager dans des emplois ou des activités génératrices de revenus socialement dégradants, à haut risque, exploitants ou mettant la vie en danger (par exemple, la contrebande, le vol, l'adhésion à des groupes armés, la prostitution).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Urgence</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l" defTabSz="914400" rtl="0" eaLnBrk="1" fontAlgn="base" latinLnBrk="0" hangingPunct="1">
                        <a:lnSpc>
                          <a:spcPct val="115000"/>
                        </a:lnSpc>
                        <a:spcBef>
                          <a:spcPts val="0"/>
                        </a:spcBef>
                        <a:spcAft>
                          <a:spcPts val="0"/>
                        </a:spcAft>
                      </a:pPr>
                      <a:r>
                        <a:rPr lang="en-US" sz="1000" kern="1200">
                          <a:solidFill>
                            <a:schemeClr val="accent1">
                              <a:lumMod val="50000"/>
                            </a:schemeClr>
                          </a:solidFill>
                          <a:effectLst/>
                          <a:latin typeface="Calibri"/>
                          <a:ea typeface="+mn-ea"/>
                          <a:cs typeface="Arial"/>
                        </a:rPr>
                        <a:t>Quelles sont les </a:t>
                      </a:r>
                      <a:r>
                        <a:rPr lang="en-US" sz="1000" b="1" kern="1200">
                          <a:solidFill>
                            <a:schemeClr val="accent1">
                              <a:lumMod val="50000"/>
                            </a:schemeClr>
                          </a:solidFill>
                          <a:effectLst/>
                          <a:latin typeface="Calibri"/>
                          <a:ea typeface="+mn-ea"/>
                          <a:cs typeface="Arial"/>
                        </a:rPr>
                        <a:t>principales raisons </a:t>
                      </a:r>
                      <a:r>
                        <a:rPr lang="en-US" sz="1000" kern="1200">
                          <a:solidFill>
                            <a:schemeClr val="accent1">
                              <a:lumMod val="50000"/>
                            </a:schemeClr>
                          </a:solidFill>
                          <a:effectLst/>
                          <a:latin typeface="Calibri"/>
                          <a:ea typeface="+mn-ea"/>
                          <a:cs typeface="Arial"/>
                        </a:rPr>
                        <a:t>- c'est-à-dire pour accéder à quels besoins essentiels - pour lesquelles vous ou d'autres membres de votre ménage avez appliqué ces stratégies d'adaptation ?  </a:t>
                      </a:r>
                      <a:endParaRPr lang="en-GB" sz="10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1000" i="1" kern="1200">
                          <a:solidFill>
                            <a:schemeClr val="accent1">
                              <a:lumMod val="50000"/>
                            </a:schemeClr>
                          </a:solidFill>
                          <a:effectLst/>
                          <a:latin typeface="Calibri"/>
                          <a:ea typeface="+mn-ea"/>
                          <a:cs typeface="Arial"/>
                        </a:rPr>
                        <a:t>Note à l'intention de l'enquêteur : n'énoncez pas les éléments ci-dessous comme des options pour le répondant. Cochez plutôt toutes celles qui s'appliquent en fonction de la réponse fournie.</a:t>
                      </a:r>
                      <a:endParaRPr lang="en-US" sz="10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1 </a:t>
                      </a:r>
                      <a:r>
                        <a:rPr lang="en-US" sz="900" kern="1200" dirty="0" err="1">
                          <a:solidFill>
                            <a:schemeClr val="accent1">
                              <a:lumMod val="50000"/>
                            </a:schemeClr>
                          </a:solidFill>
                          <a:effectLst/>
                          <a:latin typeface="Calibri"/>
                          <a:ea typeface="+mn-ea"/>
                          <a:cs typeface="Arial"/>
                        </a:rPr>
                        <a:t>Acheter</a:t>
                      </a:r>
                      <a:r>
                        <a:rPr lang="en-US" sz="900" kern="1200" dirty="0">
                          <a:solidFill>
                            <a:schemeClr val="accent1">
                              <a:lumMod val="50000"/>
                            </a:schemeClr>
                          </a:solidFill>
                          <a:effectLst/>
                          <a:latin typeface="Calibri"/>
                          <a:ea typeface="+mn-ea"/>
                          <a:cs typeface="Arial"/>
                        </a:rPr>
                        <a:t> de la </a:t>
                      </a:r>
                      <a:r>
                        <a:rPr lang="en-US" sz="900" kern="1200" dirty="0" err="1">
                          <a:solidFill>
                            <a:schemeClr val="accent1">
                              <a:lumMod val="50000"/>
                            </a:schemeClr>
                          </a:solidFill>
                          <a:effectLst/>
                          <a:latin typeface="Calibri"/>
                          <a:ea typeface="+mn-ea"/>
                          <a:cs typeface="Arial"/>
                        </a:rPr>
                        <a:t>nourriture</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2 Pour payer le </a:t>
                      </a:r>
                      <a:r>
                        <a:rPr lang="en-US" sz="900" kern="1200" dirty="0" err="1">
                          <a:solidFill>
                            <a:schemeClr val="accent1">
                              <a:lumMod val="50000"/>
                            </a:schemeClr>
                          </a:solidFill>
                          <a:effectLst/>
                          <a:latin typeface="Calibri"/>
                          <a:ea typeface="+mn-ea"/>
                          <a:cs typeface="Arial"/>
                        </a:rPr>
                        <a:t>loyer</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3 Pour payer les frais </a:t>
                      </a:r>
                      <a:r>
                        <a:rPr lang="en-US" sz="900" kern="1200" dirty="0" err="1">
                          <a:solidFill>
                            <a:schemeClr val="accent1">
                              <a:lumMod val="50000"/>
                            </a:schemeClr>
                          </a:solidFill>
                          <a:effectLst/>
                          <a:latin typeface="Calibri"/>
                          <a:ea typeface="+mn-ea"/>
                          <a:cs typeface="Arial"/>
                        </a:rPr>
                        <a:t>d'école</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d'éducation</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4 Pour </a:t>
                      </a:r>
                      <a:r>
                        <a:rPr lang="en-US" sz="900" kern="1200" dirty="0" err="1">
                          <a:solidFill>
                            <a:schemeClr val="accent1">
                              <a:lumMod val="50000"/>
                            </a:schemeClr>
                          </a:solidFill>
                          <a:effectLst/>
                          <a:latin typeface="Calibri"/>
                          <a:ea typeface="+mn-ea"/>
                          <a:cs typeface="Arial"/>
                        </a:rPr>
                        <a:t>couvrir</a:t>
                      </a:r>
                      <a:r>
                        <a:rPr lang="en-US" sz="900" kern="1200" dirty="0">
                          <a:solidFill>
                            <a:schemeClr val="accent1">
                              <a:lumMod val="50000"/>
                            </a:schemeClr>
                          </a:solidFill>
                          <a:effectLst/>
                          <a:latin typeface="Calibri"/>
                          <a:ea typeface="+mn-ea"/>
                          <a:cs typeface="Arial"/>
                        </a:rPr>
                        <a:t> les </a:t>
                      </a:r>
                      <a:r>
                        <a:rPr lang="en-US" sz="900" kern="1200" dirty="0" err="1">
                          <a:solidFill>
                            <a:schemeClr val="accent1">
                              <a:lumMod val="50000"/>
                            </a:schemeClr>
                          </a:solidFill>
                          <a:effectLst/>
                          <a:latin typeface="Calibri"/>
                          <a:ea typeface="+mn-ea"/>
                          <a:cs typeface="Arial"/>
                        </a:rPr>
                        <a:t>dépenses</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santé</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5 Pour </a:t>
                      </a:r>
                      <a:r>
                        <a:rPr lang="en-US" sz="900" kern="1200" dirty="0" err="1">
                          <a:solidFill>
                            <a:schemeClr val="accent1">
                              <a:lumMod val="50000"/>
                            </a:schemeClr>
                          </a:solidFill>
                          <a:effectLst/>
                          <a:latin typeface="Calibri"/>
                          <a:ea typeface="+mn-ea"/>
                          <a:cs typeface="Arial"/>
                        </a:rPr>
                        <a:t>acheter</a:t>
                      </a:r>
                      <a:r>
                        <a:rPr lang="en-US" sz="900" kern="1200" dirty="0">
                          <a:solidFill>
                            <a:schemeClr val="accent1">
                              <a:lumMod val="50000"/>
                            </a:schemeClr>
                          </a:solidFill>
                          <a:effectLst/>
                          <a:latin typeface="Calibri"/>
                          <a:ea typeface="+mn-ea"/>
                          <a:cs typeface="Arial"/>
                        </a:rPr>
                        <a:t> des articles non </a:t>
                      </a:r>
                      <a:r>
                        <a:rPr lang="en-US" sz="900" kern="1200" dirty="0" err="1">
                          <a:solidFill>
                            <a:schemeClr val="accent1">
                              <a:lumMod val="50000"/>
                            </a:schemeClr>
                          </a:solidFill>
                          <a:effectLst/>
                          <a:latin typeface="Calibri"/>
                          <a:ea typeface="+mn-ea"/>
                          <a:cs typeface="Arial"/>
                        </a:rPr>
                        <a:t>alimentaires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vêtements</a:t>
                      </a:r>
                      <a:r>
                        <a:rPr lang="en-US" sz="900" kern="1200" dirty="0">
                          <a:solidFill>
                            <a:schemeClr val="accent1">
                              <a:lumMod val="50000"/>
                            </a:schemeClr>
                          </a:solidFill>
                          <a:effectLst/>
                          <a:latin typeface="Calibri"/>
                          <a:ea typeface="+mn-ea"/>
                          <a:cs typeface="Arial"/>
                        </a:rPr>
                        <a:t>, petits </a:t>
                      </a:r>
                      <a:r>
                        <a:rPr lang="en-US" sz="900" kern="1200" dirty="0" err="1">
                          <a:solidFill>
                            <a:schemeClr val="accent1">
                              <a:lumMod val="50000"/>
                            </a:schemeClr>
                          </a:solidFill>
                          <a:effectLst/>
                          <a:latin typeface="Calibri"/>
                          <a:ea typeface="+mn-ea"/>
                          <a:cs typeface="Arial"/>
                        </a:rPr>
                        <a:t>meubles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6 </a:t>
                      </a:r>
                      <a:r>
                        <a:rPr lang="en-US" sz="900" kern="1200" dirty="0" err="1">
                          <a:solidFill>
                            <a:schemeClr val="accent1">
                              <a:lumMod val="50000"/>
                            </a:schemeClr>
                          </a:solidFill>
                          <a:effectLst/>
                          <a:latin typeface="Calibri"/>
                          <a:ea typeface="+mn-ea"/>
                          <a:cs typeface="Arial"/>
                        </a:rPr>
                        <a:t>Accès</a:t>
                      </a:r>
                      <a:r>
                        <a:rPr lang="en-US" sz="900" kern="1200" dirty="0">
                          <a:solidFill>
                            <a:schemeClr val="accent1">
                              <a:lumMod val="50000"/>
                            </a:schemeClr>
                          </a:solidFill>
                          <a:effectLst/>
                          <a:latin typeface="Calibri"/>
                          <a:ea typeface="+mn-ea"/>
                          <a:cs typeface="Arial"/>
                        </a:rPr>
                        <a:t> à </a:t>
                      </a:r>
                      <a:r>
                        <a:rPr lang="en-US" sz="900" kern="1200" dirty="0" err="1">
                          <a:solidFill>
                            <a:schemeClr val="accent1">
                              <a:lumMod val="50000"/>
                            </a:schemeClr>
                          </a:solidFill>
                          <a:effectLst/>
                          <a:latin typeface="Calibri"/>
                          <a:ea typeface="+mn-ea"/>
                          <a:cs typeface="Arial"/>
                        </a:rPr>
                        <a:t>l'eau</a:t>
                      </a:r>
                      <a:r>
                        <a:rPr lang="en-US" sz="900" kern="1200" dirty="0">
                          <a:solidFill>
                            <a:schemeClr val="accent1">
                              <a:lumMod val="50000"/>
                            </a:schemeClr>
                          </a:solidFill>
                          <a:effectLst/>
                          <a:latin typeface="Calibri"/>
                          <a:ea typeface="+mn-ea"/>
                          <a:cs typeface="Arial"/>
                        </a:rPr>
                        <a:t> et aux installations </a:t>
                      </a:r>
                      <a:r>
                        <a:rPr lang="en-US" sz="900" kern="1200" dirty="0" err="1">
                          <a:solidFill>
                            <a:schemeClr val="accent1">
                              <a:lumMod val="50000"/>
                            </a:schemeClr>
                          </a:solidFill>
                          <a:effectLst/>
                          <a:latin typeface="Calibri"/>
                          <a:ea typeface="+mn-ea"/>
                          <a:cs typeface="Arial"/>
                        </a:rPr>
                        <a:t>sanitaires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7 </a:t>
                      </a:r>
                      <a:r>
                        <a:rPr lang="en-US" sz="900" kern="1200" dirty="0" err="1">
                          <a:solidFill>
                            <a:schemeClr val="accent1">
                              <a:lumMod val="50000"/>
                            </a:schemeClr>
                          </a:solidFill>
                          <a:effectLst/>
                          <a:latin typeface="Calibri"/>
                          <a:ea typeface="+mn-ea"/>
                          <a:cs typeface="Arial"/>
                        </a:rPr>
                        <a:t>Accéder</a:t>
                      </a:r>
                      <a:r>
                        <a:rPr lang="en-US" sz="900" kern="1200" dirty="0">
                          <a:solidFill>
                            <a:schemeClr val="accent1">
                              <a:lumMod val="50000"/>
                            </a:schemeClr>
                          </a:solidFill>
                          <a:effectLst/>
                          <a:latin typeface="Calibri"/>
                          <a:ea typeface="+mn-ea"/>
                          <a:cs typeface="Arial"/>
                        </a:rPr>
                        <a:t> aux services </a:t>
                      </a:r>
                      <a:r>
                        <a:rPr lang="en-US" sz="900" kern="1200" dirty="0" err="1">
                          <a:solidFill>
                            <a:schemeClr val="accent1">
                              <a:lumMod val="50000"/>
                            </a:schemeClr>
                          </a:solidFill>
                          <a:effectLst/>
                          <a:latin typeface="Calibri"/>
                          <a:ea typeface="+mn-ea"/>
                          <a:cs typeface="Arial"/>
                        </a:rPr>
                        <a:t>essentiels</a:t>
                      </a:r>
                      <a:r>
                        <a:rPr lang="en-US" sz="900" kern="1200" dirty="0">
                          <a:solidFill>
                            <a:schemeClr val="accent1">
                              <a:lumMod val="50000"/>
                            </a:schemeClr>
                          </a:solidFill>
                          <a:effectLst/>
                          <a:latin typeface="Calibri"/>
                          <a:ea typeface="+mn-ea"/>
                          <a:cs typeface="Arial"/>
                        </a:rPr>
                        <a:t> du </a:t>
                      </a:r>
                      <a:r>
                        <a:rPr lang="en-US" sz="900" kern="1200" dirty="0" err="1">
                          <a:solidFill>
                            <a:schemeClr val="accent1">
                              <a:lumMod val="50000"/>
                            </a:schemeClr>
                          </a:solidFill>
                          <a:effectLst/>
                          <a:latin typeface="Calibri"/>
                          <a:ea typeface="+mn-ea"/>
                          <a:cs typeface="Arial"/>
                        </a:rPr>
                        <a:t>logement</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électricité</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énergie</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élimination</a:t>
                      </a:r>
                      <a:r>
                        <a:rPr lang="en-US" sz="900" kern="1200" dirty="0">
                          <a:solidFill>
                            <a:schemeClr val="accent1">
                              <a:lumMod val="50000"/>
                            </a:schemeClr>
                          </a:solidFill>
                          <a:effectLst/>
                          <a:latin typeface="Calibri"/>
                          <a:ea typeface="+mn-ea"/>
                          <a:cs typeface="Arial"/>
                        </a:rPr>
                        <a:t> des </a:t>
                      </a:r>
                      <a:r>
                        <a:rPr lang="en-US" sz="900" kern="1200" dirty="0" err="1">
                          <a:solidFill>
                            <a:schemeClr val="accent1">
                              <a:lumMod val="50000"/>
                            </a:schemeClr>
                          </a:solidFill>
                          <a:effectLst/>
                          <a:latin typeface="Calibri"/>
                          <a:ea typeface="+mn-ea"/>
                          <a:cs typeface="Arial"/>
                        </a:rPr>
                        <a:t>déchets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8 Pour payer des </a:t>
                      </a:r>
                      <a:r>
                        <a:rPr lang="en-US" sz="900" kern="1200" dirty="0" err="1">
                          <a:solidFill>
                            <a:schemeClr val="accent1">
                              <a:lumMod val="50000"/>
                            </a:schemeClr>
                          </a:solidFill>
                          <a:effectLst/>
                          <a:latin typeface="Calibri"/>
                          <a:ea typeface="+mn-ea"/>
                          <a:cs typeface="Arial"/>
                        </a:rPr>
                        <a:t>dettes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existantes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999 </a:t>
                      </a:r>
                      <a:r>
                        <a:rPr lang="en-US" sz="900" kern="1200" dirty="0" err="1">
                          <a:solidFill>
                            <a:schemeClr val="accent1">
                              <a:lumMod val="50000"/>
                            </a:schemeClr>
                          </a:solidFill>
                          <a:effectLst/>
                          <a:latin typeface="Calibri"/>
                          <a:ea typeface="+mn-ea"/>
                          <a:cs typeface="Arial"/>
                        </a:rPr>
                        <a:t>Autre</a:t>
                      </a:r>
                      <a:endParaRPr lang="en-US" sz="900" kern="120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5" name="TextBox 4">
            <a:extLst>
              <a:ext uri="{FF2B5EF4-FFF2-40B4-BE49-F238E27FC236}">
                <a16:creationId xmlns:a16="http://schemas.microsoft.com/office/drawing/2014/main" id="{2E260E8F-46C0-6127-C7F4-503A4C6E80D9}"/>
              </a:ext>
            </a:extLst>
          </p:cNvPr>
          <p:cNvSpPr txBox="1"/>
          <p:nvPr/>
        </p:nvSpPr>
        <p:spPr>
          <a:xfrm>
            <a:off x="4377100" y="233013"/>
            <a:ext cx="2826486" cy="966803"/>
          </a:xfrm>
          <a:prstGeom prst="rect">
            <a:avLst/>
          </a:prstGeom>
          <a:solidFill>
            <a:srgbClr val="FFFFFF"/>
          </a:solidFill>
          <a:ln w="57150">
            <a:noFill/>
          </a:ln>
        </p:spPr>
        <p:txBody>
          <a:bodyPr wrap="square" rtlCol="0">
            <a:spAutoFit/>
          </a:bodyPr>
          <a:lstStyle>
            <a:defPPr>
              <a:defRPr lang="it-IT"/>
            </a:defPPr>
            <a:lvl1pPr>
              <a:defRPr sz="1400" b="1"/>
            </a:lvl1pPr>
          </a:lstStyle>
          <a:p>
            <a:pPr>
              <a:lnSpc>
                <a:spcPct val="115000"/>
              </a:lnSpc>
            </a:pPr>
            <a:r>
              <a:rPr lang="en-GB" sz="1000">
                <a:solidFill>
                  <a:schemeClr val="accent1">
                    <a:lumMod val="50000"/>
                  </a:schemeClr>
                </a:solidFill>
                <a:latin typeface="Calibri"/>
                <a:cs typeface="Arial"/>
              </a:rPr>
              <a:t>Au cours des 30 derniers jours, un membre de votre ménage a-t-il dû s'engager dans l'une des activités suivantes en raison d'un manque de ressources pour accéder aux besoins essentiels (par exemple, nourriture, logement, éducation, services de santé, etc.</a:t>
            </a:r>
            <a:endParaRPr lang="en-US" sz="1000">
              <a:solidFill>
                <a:schemeClr val="accent1">
                  <a:lumMod val="50000"/>
                </a:schemeClr>
              </a:solidFill>
              <a:latin typeface="Calibri"/>
              <a:cs typeface="Arial"/>
            </a:endParaRPr>
          </a:p>
        </p:txBody>
      </p:sp>
      <p:sp>
        <p:nvSpPr>
          <p:cNvPr id="7" name="TextBox 6">
            <a:extLst>
              <a:ext uri="{FF2B5EF4-FFF2-40B4-BE49-F238E27FC236}">
                <a16:creationId xmlns:a16="http://schemas.microsoft.com/office/drawing/2014/main" id="{BFEEFE5C-65FA-6D20-8303-3075408B42E9}"/>
              </a:ext>
            </a:extLst>
          </p:cNvPr>
          <p:cNvSpPr txBox="1"/>
          <p:nvPr/>
        </p:nvSpPr>
        <p:spPr>
          <a:xfrm>
            <a:off x="717180" y="2202334"/>
            <a:ext cx="2714625" cy="2635853"/>
          </a:xfrm>
          <a:prstGeom prst="rect">
            <a:avLst/>
          </a:prstGeom>
          <a:noFill/>
          <a:ln w="57150">
            <a:solidFill>
              <a:schemeClr val="accent2"/>
            </a:solidFill>
          </a:ln>
        </p:spPr>
        <p:txBody>
          <a:bodyPr wrap="square" rtlCol="0">
            <a:spAutoFit/>
          </a:bodyPr>
          <a:lstStyle/>
          <a:p>
            <a:pPr marL="0" marR="0" algn="l" defTabSz="914400" rtl="0" eaLnBrk="1" fontAlgn="base" latinLnBrk="0" hangingPunct="1">
              <a:lnSpc>
                <a:spcPct val="115000"/>
              </a:lnSpc>
              <a:spcBef>
                <a:spcPts val="0"/>
              </a:spcBef>
              <a:spcAft>
                <a:spcPts val="0"/>
              </a:spcAft>
            </a:pPr>
            <a:r>
              <a:rPr lang="en-US" sz="1800" kern="1200" dirty="0" err="1">
                <a:solidFill>
                  <a:schemeClr val="accent1">
                    <a:lumMod val="50000"/>
                  </a:schemeClr>
                </a:solidFill>
                <a:effectLst/>
                <a:latin typeface="Calibri"/>
                <a:ea typeface="+mn-ea"/>
                <a:cs typeface="Arial"/>
              </a:rPr>
              <a:t>Quelles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sont</a:t>
            </a:r>
            <a:r>
              <a:rPr lang="en-US" sz="1800" kern="1200" dirty="0">
                <a:solidFill>
                  <a:schemeClr val="accent1">
                    <a:lumMod val="50000"/>
                  </a:schemeClr>
                </a:solidFill>
                <a:effectLst/>
                <a:latin typeface="Calibri"/>
                <a:ea typeface="+mn-ea"/>
                <a:cs typeface="Arial"/>
              </a:rPr>
              <a:t> les </a:t>
            </a:r>
            <a:r>
              <a:rPr lang="en-US" sz="1800" b="1" kern="1200" dirty="0" err="1">
                <a:solidFill>
                  <a:schemeClr val="accent1">
                    <a:lumMod val="50000"/>
                  </a:schemeClr>
                </a:solidFill>
                <a:effectLst/>
                <a:latin typeface="Calibri"/>
                <a:ea typeface="+mn-ea"/>
                <a:cs typeface="Arial"/>
              </a:rPr>
              <a:t>principales</a:t>
            </a:r>
            <a:r>
              <a:rPr lang="en-US" sz="1800" b="1" kern="1200" dirty="0">
                <a:solidFill>
                  <a:schemeClr val="accent1">
                    <a:lumMod val="50000"/>
                  </a:schemeClr>
                </a:solidFill>
                <a:effectLst/>
                <a:latin typeface="Calibri"/>
                <a:ea typeface="+mn-ea"/>
                <a:cs typeface="Arial"/>
              </a:rPr>
              <a:t> raisons </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c</a:t>
            </a:r>
            <a:r>
              <a:rPr lang="en-US" sz="1800" i="1" kern="1200" dirty="0" err="1">
                <a:solidFill>
                  <a:schemeClr val="accent1">
                    <a:lumMod val="50000"/>
                  </a:schemeClr>
                </a:solidFill>
                <a:effectLst/>
                <a:latin typeface="Calibri"/>
                <a:ea typeface="+mn-ea"/>
                <a:cs typeface="Arial"/>
              </a:rPr>
              <a:t>'est</a:t>
            </a:r>
            <a:r>
              <a:rPr lang="en-US" sz="1800" i="1" kern="1200" dirty="0">
                <a:solidFill>
                  <a:schemeClr val="accent1">
                    <a:lumMod val="50000"/>
                  </a:schemeClr>
                </a:solidFill>
                <a:effectLst/>
                <a:latin typeface="Calibri"/>
                <a:ea typeface="+mn-ea"/>
                <a:cs typeface="Arial"/>
              </a:rPr>
              <a:t>-à-dire pour </a:t>
            </a:r>
            <a:r>
              <a:rPr lang="en-US" sz="1800" i="1" kern="1200" dirty="0" err="1">
                <a:solidFill>
                  <a:schemeClr val="accent1">
                    <a:lumMod val="50000"/>
                  </a:schemeClr>
                </a:solidFill>
                <a:effectLst/>
                <a:latin typeface="Calibri"/>
                <a:ea typeface="+mn-ea"/>
                <a:cs typeface="Arial"/>
              </a:rPr>
              <a:t>accéder</a:t>
            </a:r>
            <a:r>
              <a:rPr lang="en-US" sz="1800" i="1" kern="1200" dirty="0">
                <a:solidFill>
                  <a:schemeClr val="accent1">
                    <a:lumMod val="50000"/>
                  </a:schemeClr>
                </a:solidFill>
                <a:effectLst/>
                <a:latin typeface="Calibri"/>
                <a:ea typeface="+mn-ea"/>
                <a:cs typeface="Arial"/>
              </a:rPr>
              <a:t> à </a:t>
            </a:r>
            <a:r>
              <a:rPr lang="en-US" sz="1800" i="1" kern="1200" dirty="0" err="1">
                <a:solidFill>
                  <a:schemeClr val="accent1">
                    <a:lumMod val="50000"/>
                  </a:schemeClr>
                </a:solidFill>
                <a:effectLst/>
                <a:latin typeface="Calibri"/>
                <a:ea typeface="+mn-ea"/>
                <a:cs typeface="Arial"/>
              </a:rPr>
              <a:t>quels</a:t>
            </a:r>
            <a:r>
              <a:rPr lang="en-US" sz="1800" i="1" kern="1200" dirty="0">
                <a:solidFill>
                  <a:schemeClr val="accent1">
                    <a:lumMod val="50000"/>
                  </a:schemeClr>
                </a:solidFill>
                <a:effectLst/>
                <a:latin typeface="Calibri"/>
                <a:ea typeface="+mn-ea"/>
                <a:cs typeface="Arial"/>
              </a:rPr>
              <a:t> </a:t>
            </a:r>
            <a:r>
              <a:rPr lang="en-US" sz="1800" i="1" kern="1200" dirty="0" err="1">
                <a:solidFill>
                  <a:schemeClr val="accent1">
                    <a:lumMod val="50000"/>
                  </a:schemeClr>
                </a:solidFill>
                <a:effectLst/>
                <a:latin typeface="Calibri"/>
                <a:ea typeface="+mn-ea"/>
                <a:cs typeface="Arial"/>
              </a:rPr>
              <a:t>besoins</a:t>
            </a:r>
            <a:r>
              <a:rPr lang="en-US" sz="1800" i="1" kern="1200" dirty="0">
                <a:solidFill>
                  <a:schemeClr val="accent1">
                    <a:lumMod val="50000"/>
                  </a:schemeClr>
                </a:solidFill>
                <a:effectLst/>
                <a:latin typeface="Calibri"/>
                <a:ea typeface="+mn-ea"/>
                <a:cs typeface="Arial"/>
              </a:rPr>
              <a:t> </a:t>
            </a:r>
            <a:r>
              <a:rPr lang="en-US" sz="1800" i="1" kern="1200" dirty="0" err="1">
                <a:solidFill>
                  <a:schemeClr val="accent1">
                    <a:lumMod val="50000"/>
                  </a:schemeClr>
                </a:solidFill>
                <a:effectLst/>
                <a:latin typeface="Calibri"/>
                <a:ea typeface="+mn-ea"/>
                <a:cs typeface="Arial"/>
              </a:rPr>
              <a:t>essentiels</a:t>
            </a:r>
            <a:r>
              <a:rPr lang="en-US" sz="1800" i="1" kern="1200" dirty="0">
                <a:solidFill>
                  <a:schemeClr val="accent1">
                    <a:lumMod val="50000"/>
                  </a:schemeClr>
                </a:solidFill>
                <a:effectLst/>
                <a:latin typeface="Calibri"/>
                <a:ea typeface="+mn-ea"/>
                <a:cs typeface="Arial"/>
              </a:rPr>
              <a:t> </a:t>
            </a:r>
            <a:r>
              <a:rPr lang="en-US" sz="1800" kern="1200" dirty="0">
                <a:solidFill>
                  <a:schemeClr val="accent1">
                    <a:lumMod val="50000"/>
                  </a:schemeClr>
                </a:solidFill>
                <a:effectLst/>
                <a:latin typeface="Calibri"/>
                <a:ea typeface="+mn-ea"/>
                <a:cs typeface="Arial"/>
              </a:rPr>
              <a:t>- pour </a:t>
            </a:r>
            <a:r>
              <a:rPr lang="en-US" sz="1800" kern="1200" dirty="0" err="1">
                <a:solidFill>
                  <a:schemeClr val="accent1">
                    <a:lumMod val="50000"/>
                  </a:schemeClr>
                </a:solidFill>
                <a:effectLst/>
                <a:latin typeface="Calibri"/>
                <a:ea typeface="+mn-ea"/>
                <a:cs typeface="Arial"/>
              </a:rPr>
              <a:t>lesquelles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vous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ou</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d'autres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membres</a:t>
            </a:r>
            <a:r>
              <a:rPr lang="en-US" sz="1800" kern="1200" dirty="0">
                <a:solidFill>
                  <a:schemeClr val="accent1">
                    <a:lumMod val="50000"/>
                  </a:schemeClr>
                </a:solidFill>
                <a:effectLst/>
                <a:latin typeface="Calibri"/>
                <a:ea typeface="+mn-ea"/>
                <a:cs typeface="Arial"/>
              </a:rPr>
              <a:t> de </a:t>
            </a:r>
            <a:r>
              <a:rPr lang="en-US" sz="1800" kern="1200" dirty="0" err="1">
                <a:solidFill>
                  <a:schemeClr val="accent1">
                    <a:lumMod val="50000"/>
                  </a:schemeClr>
                </a:solidFill>
                <a:effectLst/>
                <a:latin typeface="Calibri"/>
                <a:ea typeface="+mn-ea"/>
                <a:cs typeface="Arial"/>
              </a:rPr>
              <a:t>votre</a:t>
            </a:r>
            <a:r>
              <a:rPr lang="en-US" sz="1800" kern="1200" dirty="0">
                <a:solidFill>
                  <a:schemeClr val="accent1">
                    <a:lumMod val="50000"/>
                  </a:schemeClr>
                </a:solidFill>
                <a:effectLst/>
                <a:latin typeface="Calibri"/>
                <a:ea typeface="+mn-ea"/>
                <a:cs typeface="Arial"/>
              </a:rPr>
              <a:t> ménage </a:t>
            </a:r>
            <a:r>
              <a:rPr lang="en-US" sz="1800" kern="1200" dirty="0" err="1">
                <a:solidFill>
                  <a:schemeClr val="accent1">
                    <a:lumMod val="50000"/>
                  </a:schemeClr>
                </a:solidFill>
                <a:effectLst/>
                <a:latin typeface="Calibri"/>
                <a:ea typeface="+mn-ea"/>
                <a:cs typeface="Arial"/>
              </a:rPr>
              <a:t>avez</a:t>
            </a:r>
            <a:r>
              <a:rPr lang="en-US" sz="1800" kern="1200" dirty="0">
                <a:solidFill>
                  <a:schemeClr val="accent1">
                    <a:lumMod val="50000"/>
                  </a:schemeClr>
                </a:solidFill>
                <a:effectLst/>
                <a:latin typeface="Calibri"/>
                <a:ea typeface="+mn-ea"/>
                <a:cs typeface="Arial"/>
              </a:rPr>
              <a:t> appliqué </a:t>
            </a:r>
            <a:r>
              <a:rPr lang="en-US" sz="1800" kern="1200" dirty="0" err="1">
                <a:solidFill>
                  <a:schemeClr val="accent1">
                    <a:lumMod val="50000"/>
                  </a:schemeClr>
                </a:solidFill>
                <a:effectLst/>
                <a:latin typeface="Calibri"/>
                <a:ea typeface="+mn-ea"/>
                <a:cs typeface="Arial"/>
              </a:rPr>
              <a:t>ces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stratégies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d'adaptation</a:t>
            </a:r>
            <a:r>
              <a:rPr lang="en-US" sz="1800" kern="1200" dirty="0">
                <a:solidFill>
                  <a:schemeClr val="accent1">
                    <a:lumMod val="50000"/>
                  </a:schemeClr>
                </a:solidFill>
                <a:effectLst/>
                <a:latin typeface="Calibri"/>
                <a:ea typeface="+mn-ea"/>
                <a:cs typeface="Arial"/>
              </a:rPr>
              <a:t> ?  </a:t>
            </a:r>
            <a:endParaRPr lang="en-GB" sz="1800" kern="1200" dirty="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p:cNvCxnSpPr>
          <p:nvPr/>
        </p:nvCxnSpPr>
        <p:spPr>
          <a:xfrm flipH="1" flipV="1">
            <a:off x="3431805" y="4187237"/>
            <a:ext cx="941462" cy="650951"/>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622355"/>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dirty="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MODULE </a:t>
            </a:r>
            <a:r>
              <a:rPr lang="en-GB" sz="3600" b="0" kern="1400" spc="230" dirty="0">
                <a:solidFill>
                  <a:schemeClr val="tx1"/>
                </a:solidFill>
                <a:highlight>
                  <a:srgbClr val="FFFFFF"/>
                </a:highlight>
                <a:latin typeface="HALDEN SOLID" pitchFamily="2" charset="0"/>
              </a:rPr>
              <a:t>LCS-EN </a:t>
            </a:r>
            <a:r>
              <a:rPr lang="en-GB" sz="3600" b="0" kern="1400" spc="230" dirty="0">
                <a:solidFill>
                  <a:schemeClr val="tx1"/>
                </a:solidFill>
                <a:latin typeface="HALDEN SOLID" pitchFamily="2" charset="0"/>
              </a:rPr>
              <a:t>: options de </a:t>
            </a:r>
            <a:r>
              <a:rPr lang="en-GB" sz="3600" b="0" kern="1400" spc="230" dirty="0" err="1">
                <a:solidFill>
                  <a:schemeClr val="tx1"/>
                </a:solidFill>
                <a:latin typeface="HALDEN SOLID" pitchFamily="2" charset="0"/>
              </a:rPr>
              <a:t>réponse</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631971" y="1629916"/>
            <a:ext cx="3085259" cy="4055263"/>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Il n'y a que 4 </a:t>
            </a:r>
            <a:r>
              <a:rPr lang="en-US" sz="1400" b="1" spc="60">
                <a:latin typeface="Open Sans" charset="0"/>
                <a:ea typeface="Open Sans" charset="0"/>
                <a:cs typeface="Open Sans" charset="0"/>
              </a:rPr>
              <a:t>options de réponse standard possibles pour chaque stratégie :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Non, car nous n'en avions pas besoin.</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Oui</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Non applicable (n'a pas accès à cette stratégie)</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1617282863"/>
              </p:ext>
            </p:extLst>
          </p:nvPr>
        </p:nvGraphicFramePr>
        <p:xfrm>
          <a:off x="3850545" y="1366971"/>
          <a:ext cx="8036656" cy="5478135"/>
        </p:xfrm>
        <a:graphic>
          <a:graphicData uri="http://schemas.openxmlformats.org/drawingml/2006/table">
            <a:tbl>
              <a:tblPr/>
              <a:tblGrid>
                <a:gridCol w="3005546">
                  <a:extLst>
                    <a:ext uri="{9D8B030D-6E8A-4147-A177-3AD203B41FA5}">
                      <a16:colId xmlns:a16="http://schemas.microsoft.com/office/drawing/2014/main" val="20487821"/>
                    </a:ext>
                  </a:extLst>
                </a:gridCol>
                <a:gridCol w="2374094">
                  <a:extLst>
                    <a:ext uri="{9D8B030D-6E8A-4147-A177-3AD203B41FA5}">
                      <a16:colId xmlns:a16="http://schemas.microsoft.com/office/drawing/2014/main" val="1579870510"/>
                    </a:ext>
                  </a:extLst>
                </a:gridCol>
                <a:gridCol w="1328508">
                  <a:extLst>
                    <a:ext uri="{9D8B030D-6E8A-4147-A177-3AD203B41FA5}">
                      <a16:colId xmlns:a16="http://schemas.microsoft.com/office/drawing/2014/main" val="4194993987"/>
                    </a:ext>
                  </a:extLst>
                </a:gridCol>
                <a:gridCol w="1328508">
                  <a:extLst>
                    <a:ext uri="{9D8B030D-6E8A-4147-A177-3AD203B41FA5}">
                      <a16:colId xmlns:a16="http://schemas.microsoft.com/office/drawing/2014/main" val="758318216"/>
                    </a:ext>
                  </a:extLst>
                </a:gridCol>
              </a:tblGrid>
              <a:tr h="1978879">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Au cours des </a:t>
                      </a:r>
                      <a:r>
                        <a:rPr lang="en-GB" sz="800" b="1" dirty="0">
                          <a:solidFill>
                            <a:schemeClr val="accent1">
                              <a:lumMod val="50000"/>
                            </a:schemeClr>
                          </a:solidFill>
                          <a:effectLst/>
                          <a:latin typeface="Calibri"/>
                          <a:ea typeface="Calibri" panose="020F0502020204030204" pitchFamily="34" charset="0"/>
                          <a:cs typeface="Arial"/>
                        </a:rPr>
                        <a:t>30 </a:t>
                      </a:r>
                      <a:r>
                        <a:rPr lang="en-GB" sz="800" dirty="0">
                          <a:solidFill>
                            <a:schemeClr val="accent1">
                              <a:lumMod val="50000"/>
                            </a:schemeClr>
                          </a:solidFill>
                          <a:effectLst/>
                          <a:latin typeface="Calibri"/>
                          <a:ea typeface="Calibri" panose="020F0502020204030204" pitchFamily="34" charset="0"/>
                          <a:cs typeface="Arial"/>
                        </a:rPr>
                        <a:t>derniers </a:t>
                      </a:r>
                      <a:r>
                        <a:rPr lang="en-GB" sz="800" b="1" dirty="0">
                          <a:solidFill>
                            <a:schemeClr val="accent1">
                              <a:lumMod val="50000"/>
                            </a:schemeClr>
                          </a:solidFill>
                          <a:effectLst/>
                          <a:latin typeface="Calibri"/>
                          <a:ea typeface="Calibri" panose="020F0502020204030204" pitchFamily="34" charset="0"/>
                          <a:cs typeface="Arial"/>
                        </a:rPr>
                        <a:t>jours</a:t>
                      </a:r>
                      <a:r>
                        <a:rPr lang="en-GB" sz="800" dirty="0">
                          <a:solidFill>
                            <a:schemeClr val="accent1">
                              <a:lumMod val="50000"/>
                            </a:schemeClr>
                          </a:solidFill>
                          <a:effectLst/>
                          <a:latin typeface="Calibri"/>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un membre de votre ménage a-t-il dû s'engager dans l'une des activités suivantes </a:t>
                      </a:r>
                      <a:r>
                        <a:rPr lang="en-GB" sz="800" b="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 (par exemple, nourriture, logement, éducation, services de santé, etc.</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panose="020F0502020204030204" pitchFamily="34" charset="0"/>
                          <a:cs typeface="Arial"/>
                        </a:rPr>
                        <a:t>Non, parce que nous n'en avions pas besoin</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Oui</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 </a:t>
                      </a:r>
                      <a:r>
                        <a:rPr lang="en-GB" sz="800" dirty="0">
                          <a:solidFill>
                            <a:schemeClr val="accent1">
                              <a:lumMod val="50000"/>
                            </a:schemeClr>
                          </a:solidFill>
                          <a:effectLst/>
                          <a:latin typeface="Calibri"/>
                          <a:ea typeface="Times New Roman" panose="02020603050405020304" pitchFamily="18" charset="0"/>
                          <a:cs typeface="Arial"/>
                        </a:rPr>
                        <a:t>Non applicable (n'a pas accès à cette stratégie)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Gravité indicative de la stratégie</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a:solidFill>
                            <a:schemeClr val="accent1">
                              <a:lumMod val="50000"/>
                            </a:schemeClr>
                          </a:solidFill>
                          <a:effectLst/>
                          <a:latin typeface="Calibri"/>
                          <a:ea typeface="Calibri" panose="020F0502020204030204" pitchFamily="34" charset="0"/>
                          <a:cs typeface="Arial"/>
                        </a:rPr>
                        <a:t>Noms des variables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51378">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Vente de biens ménagers (radio, meubles, télévision, bijoux, etc.) </a:t>
                      </a:r>
                      <a:r>
                        <a:rPr lang="en-GB" sz="800" i="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a:t>
                      </a:r>
                      <a:endParaRPr lang="en-GB" sz="8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4310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Emprunter de l'argent pour </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couvrir les besoins essentiels</a:t>
                      </a:r>
                      <a:endParaRPr lang="en-US" sz="8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34252">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Économies dépensées en </a:t>
                      </a:r>
                      <a:r>
                        <a:rPr lang="en-GB" sz="800" i="1" dirty="0">
                          <a:solidFill>
                            <a:schemeClr val="accent1">
                              <a:lumMod val="50000"/>
                            </a:schemeClr>
                          </a:solidFill>
                          <a:effectLst/>
                          <a:latin typeface="Calibri"/>
                          <a:ea typeface="Times New Roman" panose="02020603050405020304" pitchFamily="18" charset="0"/>
                          <a:cs typeface="Arial"/>
                        </a:rPr>
                        <a:t>raison d'un </a:t>
                      </a:r>
                      <a:r>
                        <a:rPr lang="en-GB" sz="8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4310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a:solidFill>
                            <a:schemeClr val="accent1">
                              <a:lumMod val="50000"/>
                            </a:schemeClr>
                          </a:solidFill>
                          <a:effectLst/>
                          <a:highlight>
                            <a:srgbClr val="B2B2B2"/>
                          </a:highlight>
                          <a:latin typeface="Calibri"/>
                          <a:ea typeface="Times New Roman" panose="02020603050405020304" pitchFamily="18" charset="0"/>
                          <a:cs typeface="Arial"/>
                        </a:rPr>
                        <a:t>Vendre, partager ou échanger de l'aide en nature en </a:t>
                      </a:r>
                      <a:r>
                        <a:rPr lang="en-GB" sz="800" i="1" dirty="0">
                          <a:solidFill>
                            <a:schemeClr val="accent1">
                              <a:lumMod val="50000"/>
                            </a:schemeClr>
                          </a:solidFill>
                          <a:effectLst/>
                          <a:latin typeface="Calibri"/>
                          <a:ea typeface="Times New Roman" panose="02020603050405020304" pitchFamily="18" charset="0"/>
                          <a:cs typeface="Arial"/>
                        </a:rPr>
                        <a:t>raison d'un </a:t>
                      </a:r>
                      <a:r>
                        <a:rPr lang="en-GB" sz="8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8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6837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Vente de biens productifs ou de moyens de transport (machine à coudre, brouette, vélo, voiture, etc.) </a:t>
                      </a:r>
                      <a:r>
                        <a:rPr lang="en-GB" sz="800" i="1" dirty="0">
                          <a:solidFill>
                            <a:schemeClr val="accent1">
                              <a:lumMod val="50000"/>
                            </a:schemeClr>
                          </a:solidFill>
                          <a:effectLst/>
                          <a:latin typeface="Calibri"/>
                          <a:ea typeface="Calibri" panose="020F0502020204030204" pitchFamily="34" charset="0"/>
                          <a:cs typeface="Arial"/>
                        </a:rPr>
                        <a:t>par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5137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essentielles (y compris les médicaments)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en raison 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4310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1,7 </a:t>
                      </a:r>
                      <a:r>
                        <a:rPr lang="en-GB" sz="800" dirty="0">
                          <a:solidFill>
                            <a:schemeClr val="accent1">
                              <a:lumMod val="50000"/>
                            </a:schemeClr>
                          </a:solidFill>
                          <a:effectLst/>
                          <a:highlight>
                            <a:srgbClr val="C0C0C0"/>
                          </a:highlight>
                          <a:latin typeface="Calibri"/>
                          <a:ea typeface="Calibri" panose="020F0502020204030204" pitchFamily="34" charset="0"/>
                          <a:cs typeface="Arial"/>
                        </a:rPr>
                        <a:t>Enfants retirés de l'école en raison </a:t>
                      </a:r>
                      <a:r>
                        <a:rPr lang="en-GB" sz="800" i="1" dirty="0">
                          <a:solidFill>
                            <a:schemeClr val="accent1">
                              <a:lumMod val="50000"/>
                            </a:schemeClr>
                          </a:solidFill>
                          <a:effectLst/>
                          <a:latin typeface="Calibri"/>
                          <a:ea typeface="Times New Roman" panose="02020603050405020304" pitchFamily="18" charset="0"/>
                          <a:cs typeface="Arial"/>
                        </a:rPr>
                        <a:t>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6837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1.8 </a:t>
                      </a:r>
                      <a:r>
                        <a:rPr lang="en-GB" sz="800" dirty="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la terre </a:t>
                      </a:r>
                      <a:r>
                        <a:rPr lang="en-GB" sz="800" i="1" dirty="0">
                          <a:solidFill>
                            <a:schemeClr val="accent1">
                              <a:lumMod val="50000"/>
                            </a:schemeClr>
                          </a:solidFill>
                          <a:effectLst/>
                          <a:latin typeface="Calibri"/>
                          <a:ea typeface="Times New Roman" panose="02020603050405020304" pitchFamily="18" charset="0"/>
                          <a:cs typeface="Arial"/>
                        </a:rPr>
                        <a:t>en raison 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Urgence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5137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1,9 A </a:t>
                      </a:r>
                      <a:r>
                        <a:rPr lang="en-GB" sz="800" dirty="0">
                          <a:solidFill>
                            <a:schemeClr val="accent1">
                              <a:lumMod val="50000"/>
                            </a:schemeClr>
                          </a:solidFill>
                          <a:effectLst/>
                          <a:highlight>
                            <a:srgbClr val="C0C0C0"/>
                          </a:highlight>
                          <a:latin typeface="Calibri"/>
                          <a:ea typeface="Calibri" panose="020F0502020204030204" pitchFamily="34" charset="0"/>
                          <a:cs typeface="Arial"/>
                        </a:rPr>
                        <a:t>mendié (demandé de l'argent/de la nourriture à des inconnus dans la rue) ou fait les poubelles en </a:t>
                      </a:r>
                      <a:r>
                        <a:rPr lang="en-GB" sz="800" dirty="0">
                          <a:solidFill>
                            <a:schemeClr val="accent1">
                              <a:lumMod val="50000"/>
                            </a:schemeClr>
                          </a:solidFill>
                          <a:effectLst/>
                          <a:latin typeface="Calibri"/>
                          <a:ea typeface="Calibri" panose="020F0502020204030204" pitchFamily="34" charset="0"/>
                          <a:cs typeface="Arial"/>
                        </a:rPr>
                        <a:t>raison d</a:t>
                      </a:r>
                      <a:r>
                        <a:rPr lang="en-GB" sz="800" i="1" dirty="0">
                          <a:solidFill>
                            <a:schemeClr val="accent1">
                              <a:lumMod val="50000"/>
                            </a:schemeClr>
                          </a:solidFill>
                          <a:effectLst/>
                          <a:latin typeface="Calibri"/>
                          <a:ea typeface="Calibri" panose="020F0502020204030204" pitchFamily="34" charset="0"/>
                          <a:cs typeface="Arial"/>
                        </a:rPr>
                        <a:t>'un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Urgence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8562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1.10 </a:t>
                      </a:r>
                      <a:r>
                        <a:rPr lang="en-US" sz="800" kern="1200" dirty="0">
                          <a:solidFill>
                            <a:schemeClr val="accent1">
                              <a:lumMod val="50000"/>
                            </a:schemeClr>
                          </a:solidFill>
                          <a:effectLst/>
                          <a:highlight>
                            <a:srgbClr val="C0C0C0"/>
                          </a:highlight>
                          <a:latin typeface="Calibri"/>
                          <a:ea typeface="Calibri" panose="020F0502020204030204" pitchFamily="34" charset="0"/>
                          <a:cs typeface="Arial"/>
                        </a:rPr>
                        <a:t>S'engager dans des emplois ou des activités génératrices de revenus socialement dégradants, à haut risque, exploitants ou mettant leur vie en danger (par exemple, la contrebande, le vol, l'adhésion à des groupes armés, la prostitution) </a:t>
                      </a:r>
                      <a:r>
                        <a:rPr lang="en-GB" sz="800" i="1" dirty="0">
                          <a:solidFill>
                            <a:schemeClr val="accent1">
                              <a:lumMod val="50000"/>
                            </a:schemeClr>
                          </a:solidFill>
                          <a:effectLst/>
                          <a:latin typeface="Calibri"/>
                          <a:ea typeface="Calibri" panose="020F0502020204030204" pitchFamily="34" charset="0"/>
                          <a:cs typeface="Arial"/>
                        </a:rPr>
                        <a:t>en raison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Urgence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669247" y="1540362"/>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highlight>
                  <a:srgbClr val="FFFFFF"/>
                </a:highlight>
                <a:latin typeface="HALDEN SOLID" pitchFamily="2" charset="0"/>
              </a:rPr>
              <a:t>MODULE LCS-EN </a:t>
            </a:r>
            <a:r>
              <a:rPr lang="en-GB" sz="3600" b="0" kern="1400" spc="230" dirty="0">
                <a:solidFill>
                  <a:schemeClr val="tx1"/>
                </a:solidFill>
                <a:latin typeface="HALDEN SOLID" pitchFamily="2" charset="0"/>
              </a:rPr>
              <a:t>: options de </a:t>
            </a:r>
            <a:r>
              <a:rPr lang="en-GB" sz="3600" b="0" kern="1400" spc="230" dirty="0" err="1">
                <a:solidFill>
                  <a:schemeClr val="tx1"/>
                </a:solidFill>
                <a:latin typeface="HALDEN SOLID" pitchFamily="2" charset="0"/>
              </a:rPr>
              <a:t>réponse</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6"/>
            <a:ext cx="3050794" cy="4003967"/>
          </a:xfrm>
          <a:prstGeom prst="rect">
            <a:avLst/>
          </a:prstGeom>
          <a:noFill/>
          <a:ln w="57150">
            <a:solidFill>
              <a:schemeClr val="bg1">
                <a:lumMod val="50000"/>
              </a:schemeClr>
            </a:solidFill>
          </a:ln>
        </p:spPr>
        <p:txBody>
          <a:bodyPr wrap="square" rtlCol="0">
            <a:spAutoFit/>
          </a:bodyPr>
          <a:lstStyle/>
          <a:p>
            <a:r>
              <a:rPr lang="fr-FR" sz="1400" b="1" u="sng" spc="60">
                <a:latin typeface="Open Sans" charset="0"/>
                <a:ea typeface="Open Sans" charset="0"/>
                <a:cs typeface="Open Sans" charset="0"/>
              </a:rPr>
              <a:t>Il n'y a que 4 </a:t>
            </a:r>
            <a:r>
              <a:rPr lang="fr-FR" sz="1400" b="1" spc="60">
                <a:latin typeface="Open Sans" charset="0"/>
                <a:ea typeface="Open Sans" charset="0"/>
                <a:cs typeface="Open Sans" charset="0"/>
              </a:rPr>
              <a:t>options de réponse standard possibles pour chaque stratégie : </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10 = Non, car nous n'en avions pas besoin.</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30= Oui</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9999= Non applicable (n'a pas accès à cette stratégie)</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231361" cy="2280427"/>
          </a:xfrm>
          <a:prstGeom prst="rect">
            <a:avLst/>
          </a:prstGeom>
          <a:noFill/>
          <a:ln w="57150">
            <a:solidFill>
              <a:schemeClr val="bg1">
                <a:lumMod val="50000"/>
              </a:schemeClr>
            </a:solidFill>
          </a:ln>
        </p:spPr>
        <p:txBody>
          <a:bodyPr wrap="square" lIns="91440" tIns="45720" rIns="91440" bIns="45720" rtlCol="0" anchor="t">
            <a:spAutoFit/>
          </a:bodyPr>
          <a:lstStyle/>
          <a:p>
            <a:r>
              <a:rPr lang="fr-FR" sz="1400" b="1" spc="60">
                <a:latin typeface="Open Sans"/>
                <a:ea typeface="Open Sans"/>
                <a:cs typeface="Open Sans"/>
              </a:rPr>
              <a:t>Démonstration de deux scénarios différents : </a:t>
            </a:r>
            <a:endParaRPr lang="fr-FR" sz="1400" b="1" spc="60">
              <a:latin typeface="Open Sans" charset="0"/>
              <a:ea typeface="Open Sans" charset="0"/>
              <a:cs typeface="Open Sans" charset="0"/>
            </a:endParaRPr>
          </a:p>
          <a:p>
            <a:endParaRPr lang="fr-FR" sz="1400" b="1" spc="60" dirty="0">
              <a:latin typeface="Open Sans" charset="0"/>
              <a:ea typeface="Open Sans" charset="0"/>
              <a:cs typeface="Open Sans" charset="0"/>
            </a:endParaRPr>
          </a:p>
          <a:p>
            <a:pPr marL="342900" indent="-342900">
              <a:buAutoNum type="alphaLcParenR"/>
            </a:pPr>
            <a:r>
              <a:rPr lang="fr-FR" sz="1400" spc="60" dirty="0">
                <a:latin typeface="Open Sans"/>
                <a:ea typeface="Open Sans"/>
                <a:cs typeface="Open Sans"/>
              </a:rPr>
              <a:t>Le ménage n'a pas eu besoin de recourir à une stratégie parce qu'il n'a pas été confronté à un </a:t>
            </a:r>
            <a:r>
              <a:rPr lang="fr-FR" sz="1400" spc="60" dirty="0">
                <a:highlight>
                  <a:srgbClr val="FFFFFF"/>
                </a:highlight>
                <a:latin typeface="Open Sans"/>
                <a:ea typeface="Open Sans"/>
                <a:cs typeface="Open Sans"/>
              </a:rPr>
              <a:t>manque de </a:t>
            </a:r>
            <a:r>
              <a:rPr lang="fr-FR" sz="1400" spc="60" dirty="0">
                <a:highlight>
                  <a:srgbClr val="FFFFFF"/>
                </a:highlight>
                <a:latin typeface="Open Sans" charset="0"/>
                <a:ea typeface="Open Sans" charset="0"/>
                <a:cs typeface="Open Sans" charset="0"/>
              </a:rPr>
              <a:t>ressources pour accéder aux besoins essentiels</a:t>
            </a:r>
            <a:r>
              <a:rPr lang="fr-FR" sz="1400" spc="60" dirty="0">
                <a:latin typeface="Open Sans"/>
                <a:ea typeface="Open Sans"/>
                <a:cs typeface="Open Sans"/>
              </a:rPr>
              <a:t>, </a:t>
            </a:r>
            <a:r>
              <a:rPr lang="fr-FR" sz="1400" u="sng" spc="60" dirty="0">
                <a:latin typeface="Open Sans"/>
                <a:ea typeface="Open Sans"/>
                <a:cs typeface="Open Sans"/>
              </a:rPr>
              <a:t>OU </a:t>
            </a:r>
            <a:endParaRPr lang="fr-FR" sz="1400" u="sng" spc="60" dirty="0">
              <a:latin typeface="Open Sans" charset="0"/>
              <a:ea typeface="Open Sans" charset="0"/>
              <a:cs typeface="Open Sans" charset="0"/>
            </a:endParaRPr>
          </a:p>
          <a:p>
            <a:pPr marL="342900" indent="-342900">
              <a:buAutoNum type="alphaLcParenR"/>
            </a:pPr>
            <a:endParaRPr lang="fr-FR" sz="1400" spc="60" dirty="0">
              <a:latin typeface="Open Sans" charset="0"/>
              <a:ea typeface="Open Sans" charset="0"/>
              <a:cs typeface="Open Sans" charset="0"/>
            </a:endParaRPr>
          </a:p>
          <a:p>
            <a:pPr marL="342900" indent="-342900">
              <a:buAutoNum type="alphaLcParenR"/>
            </a:pPr>
            <a:r>
              <a:rPr lang="fr-FR" sz="1400" spc="60" dirty="0">
                <a:latin typeface="Open Sans"/>
                <a:ea typeface="Open Sans"/>
                <a:cs typeface="Open Sans"/>
              </a:rPr>
              <a:t>Le </a:t>
            </a:r>
            <a:r>
              <a:rPr lang="fr-FR" sz="1400" spc="60" dirty="0">
                <a:highlight>
                  <a:srgbClr val="FFFFFF"/>
                </a:highlight>
                <a:latin typeface="Open Sans"/>
                <a:ea typeface="Open Sans"/>
                <a:cs typeface="Open Sans"/>
              </a:rPr>
              <a:t>ménage s'est appuyé sur une stratégie de survie différente pour surmonter le manque d'accès aux besoins essentiels.</a:t>
            </a: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096000" y="4387259"/>
            <a:ext cx="5503876" cy="12003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fr-FR" sz="2000" spc="60">
                <a:solidFill>
                  <a:schemeClr val="accent2">
                    <a:lumMod val="75000"/>
                  </a:schemeClr>
                </a:solidFill>
                <a:latin typeface="Open Sans"/>
                <a:ea typeface="Open Sans"/>
                <a:cs typeface="Open Sans"/>
              </a:rPr>
              <a:t>Si un ménage répond "non", nous devons lui demander pourquoi, afin de pouvoir choisir l'option de réponse la plus appropriée.</a:t>
            </a: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MODULE </a:t>
            </a:r>
            <a:r>
              <a:rPr lang="en-GB" sz="3600" b="0" kern="1400" spc="230" dirty="0">
                <a:solidFill>
                  <a:schemeClr val="tx1"/>
                </a:solidFill>
                <a:highlight>
                  <a:srgbClr val="FFFFFF"/>
                </a:highlight>
                <a:latin typeface="HALDEN SOLID" pitchFamily="2" charset="0"/>
              </a:rPr>
              <a:t>LCS-EN </a:t>
            </a:r>
            <a:r>
              <a:rPr lang="en-GB" sz="3600" b="0" kern="1400" spc="230" dirty="0">
                <a:solidFill>
                  <a:schemeClr val="tx1"/>
                </a:solidFill>
                <a:latin typeface="HALDEN SOLID" pitchFamily="2" charset="0"/>
              </a:rPr>
              <a:t>: options de </a:t>
            </a:r>
            <a:r>
              <a:rPr lang="en-GB" sz="3600" b="0" kern="1400" spc="230" dirty="0" err="1">
                <a:solidFill>
                  <a:schemeClr val="tx1"/>
                </a:solidFill>
                <a:latin typeface="HALDEN SOLID" pitchFamily="2" charset="0"/>
              </a:rPr>
              <a:t>réponse</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3970318"/>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u="sng" spc="60">
                <a:latin typeface="Open Sans"/>
                <a:ea typeface="Open Sans"/>
                <a:cs typeface="Open Sans"/>
              </a:rPr>
              <a:t>Il n'y a que 4 </a:t>
            </a:r>
            <a:r>
              <a:rPr lang="en-US" sz="1400" b="1" spc="60">
                <a:latin typeface="Open Sans"/>
                <a:ea typeface="Open Sans"/>
                <a:cs typeface="Open Sans"/>
              </a:rPr>
              <a:t>options de réponse standard possibles pour chaque stratégie : </a:t>
            </a:r>
            <a:endParaRPr lang="en-US" sz="1400" b="1"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10 = Non, car nous n'en avions pas besoin.</a:t>
            </a:r>
          </a:p>
          <a:p>
            <a:endParaRPr lang="en-US" sz="1400" spc="60">
              <a:latin typeface="Open Sans" charset="0"/>
              <a:ea typeface="Open Sans" charset="0"/>
              <a:cs typeface="Open Sans" charset="0"/>
            </a:endParaRPr>
          </a:p>
          <a:p>
            <a:r>
              <a:rPr lang="en-US" sz="1400" spc="60">
                <a:latin typeface="Open Sans"/>
                <a:ea typeface="Open Sans"/>
                <a:cs typeface="Open Sans"/>
              </a:rPr>
              <a:t>20 = Non, car nous avons déjà vendu ces actifs ou nous avons exercé cette activité au cours des 12 derniers mois et nous ne pouvons pas continuer à le faire. </a:t>
            </a:r>
            <a:endParaRPr lang="en-US" sz="1400"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30= Oui</a:t>
            </a:r>
          </a:p>
          <a:p>
            <a:endParaRPr lang="en-US" sz="1400" spc="60">
              <a:latin typeface="Open Sans" charset="0"/>
              <a:ea typeface="Open Sans" charset="0"/>
              <a:cs typeface="Open Sans" charset="0"/>
            </a:endParaRPr>
          </a:p>
          <a:p>
            <a:r>
              <a:rPr lang="en-US" sz="1400" spc="60">
                <a:latin typeface="Open Sans"/>
                <a:ea typeface="Open Sans"/>
                <a:cs typeface="Open Sans"/>
              </a:rPr>
              <a:t>9999= Non applicable (n'a pas accès à cette stratégie)</a:t>
            </a:r>
          </a:p>
          <a:p>
            <a:endParaRPr lang="en-US" sz="1400" spc="6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7927E180-AB69-33EF-BC86-1B5DD6F9DF15}"/>
              </a:ext>
            </a:extLst>
          </p:cNvPr>
          <p:cNvSpPr txBox="1"/>
          <p:nvPr/>
        </p:nvSpPr>
        <p:spPr>
          <a:xfrm>
            <a:off x="6096000" y="2786439"/>
            <a:ext cx="5136859" cy="1169551"/>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Cela signifie qu'un ménage peut ne pas être en mesure d'appliquer une stratégie d'adaptation qui a été mise en œuvre et épuisée avant les 30 jours (mais au cours des 12 derniers mois)</a:t>
            </a:r>
            <a:r>
              <a:rPr lang="en-US" sz="1400" spc="60" dirty="0">
                <a:highlight>
                  <a:srgbClr val="FFFFFF"/>
                </a:highlight>
                <a:latin typeface="Open Sans" charset="0"/>
                <a:ea typeface="Open Sans" charset="0"/>
                <a:cs typeface="Open Sans" charset="0"/>
              </a:rPr>
              <a:t>, en raison d'un manque de ressources pour accéder aux besoins essentiels. </a:t>
            </a:r>
          </a:p>
        </p:txBody>
      </p:sp>
      <p:sp>
        <p:nvSpPr>
          <p:cNvPr id="3" name="Oval 2">
            <a:extLst>
              <a:ext uri="{FF2B5EF4-FFF2-40B4-BE49-F238E27FC236}">
                <a16:creationId xmlns:a16="http://schemas.microsoft.com/office/drawing/2014/main" id="{1ED3B5E6-EE47-DD23-1048-DD0DF99EC29B}"/>
              </a:ext>
            </a:extLst>
          </p:cNvPr>
          <p:cNvSpPr/>
          <p:nvPr/>
        </p:nvSpPr>
        <p:spPr>
          <a:xfrm>
            <a:off x="1381013" y="2661578"/>
            <a:ext cx="3707934" cy="155196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pc="60" dirty="0">
                <a:solidFill>
                  <a:schemeClr val="accent2">
                    <a:lumMod val="75000"/>
                  </a:schemeClr>
                </a:solidFill>
                <a:latin typeface="Open Sans"/>
                <a:ea typeface="Open Sans"/>
                <a:cs typeface="Open Sans"/>
              </a:rPr>
              <a:t>Là encore, si un ménage répond "non", nous devons l'interroger pour en comprendre la raison, afin de sélectionner l'option de réponse la plus appropriée. </a:t>
            </a: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712332" y="4213538"/>
            <a:ext cx="6612190" cy="269304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1600" spc="60" dirty="0">
                <a:solidFill>
                  <a:schemeClr val="accent2">
                    <a:lumMod val="75000"/>
                  </a:schemeClr>
                </a:solidFill>
                <a:latin typeface="Open Sans"/>
                <a:ea typeface="Open Sans"/>
                <a:cs typeface="Open Sans"/>
              </a:rPr>
              <a:t>Si un ménage indique qu'il a épuisé une stratégie, alors</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s'assurer de saisir la raison. Si elle n'est PAS liée à un </a:t>
            </a:r>
            <a:r>
              <a:rPr lang="en-US" sz="1600" b="1" spc="60" dirty="0">
                <a:solidFill>
                  <a:schemeClr val="accent2">
                    <a:lumMod val="75000"/>
                  </a:schemeClr>
                </a:solidFill>
                <a:latin typeface="Open Sans"/>
                <a:ea typeface="Open Sans"/>
                <a:cs typeface="Open Sans"/>
              </a:rPr>
              <a:t>manque de ressources pour accéder aux besoins essentiels</a:t>
            </a:r>
            <a:r>
              <a:rPr lang="en-US" sz="1600" spc="60" dirty="0">
                <a:solidFill>
                  <a:schemeClr val="accent2">
                    <a:lumMod val="75000"/>
                  </a:schemeClr>
                </a:solidFill>
                <a:latin typeface="Open Sans"/>
                <a:ea typeface="Open Sans"/>
                <a:cs typeface="Open Sans"/>
              </a:rPr>
              <a:t>, la réponse appropriée est "Non, parce que nous n'en avions pas besoin".</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Assurez-vous que cela s'est produit </a:t>
            </a:r>
            <a:r>
              <a:rPr lang="en-US" sz="1600" b="1" spc="60" dirty="0">
                <a:solidFill>
                  <a:schemeClr val="accent2">
                    <a:lumMod val="75000"/>
                  </a:schemeClr>
                </a:solidFill>
                <a:latin typeface="Open Sans"/>
                <a:ea typeface="Open Sans"/>
                <a:cs typeface="Open Sans"/>
              </a:rPr>
              <a:t>au cours des 12 derniers mois</a:t>
            </a:r>
            <a:r>
              <a:rPr lang="en-US" sz="1600" spc="60" dirty="0">
                <a:solidFill>
                  <a:schemeClr val="accent2">
                    <a:lumMod val="75000"/>
                  </a:schemeClr>
                </a:solidFill>
                <a:latin typeface="Open Sans"/>
                <a:ea typeface="Open Sans"/>
                <a:cs typeface="Open Sans"/>
              </a:rPr>
              <a:t>. Dans le cas contraire, la réponse appropriée </a:t>
            </a:r>
            <a:r>
              <a:rPr lang="en-US" sz="1600" spc="60" dirty="0" err="1">
                <a:solidFill>
                  <a:schemeClr val="accent2">
                    <a:lumMod val="75000"/>
                  </a:schemeClr>
                </a:solidFill>
                <a:latin typeface="Open Sans"/>
                <a:ea typeface="Open Sans"/>
                <a:cs typeface="Open Sans"/>
              </a:rPr>
              <a:t>est</a:t>
            </a:r>
            <a:r>
              <a:rPr lang="en-US" sz="1600" spc="60" dirty="0">
                <a:solidFill>
                  <a:schemeClr val="accent2">
                    <a:lumMod val="75000"/>
                  </a:schemeClr>
                </a:solidFill>
                <a:latin typeface="Open Sans"/>
                <a:ea typeface="Open Sans"/>
                <a:cs typeface="Open Sans"/>
              </a:rPr>
              <a:t> "Non applicable...".</a:t>
            </a:r>
          </a:p>
          <a:p>
            <a:pPr marL="457200" indent="-457200">
              <a:lnSpc>
                <a:spcPct val="90000"/>
              </a:lnSpc>
              <a:spcBef>
                <a:spcPts val="1000"/>
              </a:spcBef>
              <a:buClr>
                <a:srgbClr val="0070BA"/>
              </a:buClr>
              <a:buFontTx/>
              <a:buAutoNum type="alphaLcParenR"/>
              <a:defRPr/>
            </a:pPr>
            <a:r>
              <a:rPr lang="en-US" sz="1600" spc="60" dirty="0">
                <a:solidFill>
                  <a:schemeClr val="accent2">
                    <a:lumMod val="75000"/>
                  </a:schemeClr>
                </a:solidFill>
                <a:latin typeface="Open Sans"/>
                <a:ea typeface="Open Sans"/>
                <a:cs typeface="Open Sans"/>
              </a:rPr>
              <a:t>Veiller à ce que l'</a:t>
            </a:r>
            <a:r>
              <a:rPr lang="en-US" sz="1600" b="1" spc="60" dirty="0">
                <a:solidFill>
                  <a:schemeClr val="accent2">
                    <a:lumMod val="75000"/>
                  </a:schemeClr>
                </a:solidFill>
                <a:latin typeface="Open Sans"/>
                <a:ea typeface="Open Sans"/>
                <a:cs typeface="Open Sans"/>
              </a:rPr>
              <a:t>épuisement soit possible, par exemple, il </a:t>
            </a:r>
            <a:r>
              <a:rPr lang="en-US" sz="1600" spc="60" dirty="0">
                <a:solidFill>
                  <a:schemeClr val="accent2">
                    <a:lumMod val="75000"/>
                  </a:schemeClr>
                </a:solidFill>
                <a:latin typeface="Open Sans"/>
                <a:ea typeface="Open Sans"/>
                <a:cs typeface="Open Sans"/>
              </a:rPr>
              <a:t>est rarement possible d'épuiser la mendicité.</a:t>
            </a:r>
          </a:p>
        </p:txBody>
      </p:sp>
    </p:spTree>
    <p:extLst>
      <p:ext uri="{BB962C8B-B14F-4D97-AF65-F5344CB8AC3E}">
        <p14:creationId xmlns:p14="http://schemas.microsoft.com/office/powerpoint/2010/main" val="39655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MODULE </a:t>
            </a:r>
            <a:r>
              <a:rPr lang="en-GB" sz="3600" b="0" kern="1400" spc="230" dirty="0">
                <a:solidFill>
                  <a:schemeClr val="tx1"/>
                </a:solidFill>
                <a:highlight>
                  <a:srgbClr val="FFFFFF"/>
                </a:highlight>
                <a:latin typeface="HALDEN SOLID" pitchFamily="2" charset="0"/>
              </a:rPr>
              <a:t>LCS-EN </a:t>
            </a:r>
            <a:r>
              <a:rPr lang="en-GB" sz="3600" b="0" kern="1400" spc="230" dirty="0">
                <a:solidFill>
                  <a:schemeClr val="tx1"/>
                </a:solidFill>
                <a:latin typeface="HALDEN SOLID" pitchFamily="2" charset="0"/>
              </a:rPr>
              <a:t>: options de </a:t>
            </a:r>
            <a:r>
              <a:rPr lang="en-GB" sz="3600" b="0" kern="1400" spc="230" dirty="0" err="1">
                <a:solidFill>
                  <a:schemeClr val="tx1"/>
                </a:solidFill>
                <a:latin typeface="HALDEN SOLID" pitchFamily="2" charset="0"/>
              </a:rPr>
              <a:t>réponse</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375487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Il n'y a que 4 </a:t>
            </a:r>
            <a:r>
              <a:rPr lang="en-US" sz="1400" b="1" spc="60">
                <a:latin typeface="Open Sans" charset="0"/>
                <a:ea typeface="Open Sans" charset="0"/>
                <a:cs typeface="Open Sans" charset="0"/>
              </a:rPr>
              <a:t>options de réponse standard possibles pour chaque stratégie :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Non, car nous n'en avions pas besoin.</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Oui</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Non applicable (n'a pas accès à cette stratégie)</a:t>
            </a:r>
          </a:p>
        </p:txBody>
      </p:sp>
      <p:sp>
        <p:nvSpPr>
          <p:cNvPr id="2" name="TextBox 1">
            <a:extLst>
              <a:ext uri="{FF2B5EF4-FFF2-40B4-BE49-F238E27FC236}">
                <a16:creationId xmlns:a16="http://schemas.microsoft.com/office/drawing/2014/main" id="{7927E180-AB69-33EF-BC86-1B5DD6F9DF15}"/>
              </a:ext>
            </a:extLst>
          </p:cNvPr>
          <p:cNvSpPr txBox="1"/>
          <p:nvPr/>
        </p:nvSpPr>
        <p:spPr>
          <a:xfrm>
            <a:off x="6613322" y="4454336"/>
            <a:ext cx="5155861" cy="954107"/>
          </a:xfrm>
          <a:prstGeom prst="rect">
            <a:avLst/>
          </a:prstGeom>
          <a:noFill/>
          <a:ln w="57150">
            <a:solidFill>
              <a:schemeClr val="bg1">
                <a:lumMod val="50000"/>
              </a:schemeClr>
            </a:solidFill>
          </a:ln>
        </p:spPr>
        <p:txBody>
          <a:bodyPr wrap="square" rtlCol="0">
            <a:spAutoFit/>
          </a:bodyPr>
          <a:lstStyle/>
          <a:p>
            <a:r>
              <a:rPr lang="fr-FR" sz="1400" spc="60">
                <a:latin typeface="Open Sans" charset="0"/>
                <a:ea typeface="Open Sans" charset="0"/>
                <a:cs typeface="Open Sans" charset="0"/>
              </a:rPr>
              <a:t>Cela signifie qu'un ménage a appliqué une stratégie d'adaptation au cours des 30 derniers jours en raison d'un manque de ressources pour accéder aux besoins essentiels.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4567807"/>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32871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Si un ménage répond par l'affirmative, nous devons l'interroger pour en comprendre la raison et sélectionner l'option de réponse la plus appropriée. </a:t>
            </a:r>
          </a:p>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Il se peut qu'un ménage ait adopté une stratégie ou une </a:t>
            </a:r>
            <a:r>
              <a:rPr lang="en-US" sz="2000" spc="60" dirty="0">
                <a:solidFill>
                  <a:schemeClr val="accent2">
                    <a:lumMod val="75000"/>
                  </a:schemeClr>
                </a:solidFill>
                <a:latin typeface="Open Sans"/>
                <a:ea typeface="Open Sans"/>
                <a:cs typeface="Open Sans"/>
              </a:rPr>
              <a:t>activité de </a:t>
            </a: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survie </a:t>
            </a:r>
            <a:r>
              <a:rPr lang="en-US" sz="2000" spc="60" dirty="0">
                <a:solidFill>
                  <a:schemeClr val="accent2">
                    <a:lumMod val="75000"/>
                  </a:schemeClr>
                </a:solidFill>
                <a:latin typeface="Open Sans"/>
                <a:ea typeface="Open Sans"/>
                <a:cs typeface="Open Sans"/>
              </a:rPr>
              <a:t>pour une raison autre que le manque de ressources pour accéder aux besoins essentiels.</a:t>
            </a: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Le public de ce PowerPoint peut aller des enquêteurs au personnel de la RAM et du </a:t>
            </a:r>
            <a:r>
              <a:rPr lang="en-US" sz="2400" spc="60" err="1"/>
              <a:t>programme </a:t>
            </a:r>
            <a:r>
              <a:rPr lang="en-US" sz="2400" spc="60"/>
              <a:t>dans différents bureaux. Il peut également être utilisé pour la formation des partenaires ou des prestataires de services.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Des sections de diapositives ont été insérées pour faciliter la sélection du matériel pertinent en fonction du public.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MODULE </a:t>
            </a:r>
            <a:r>
              <a:rPr lang="en-GB" sz="3600" b="0" kern="1400" spc="230" dirty="0">
                <a:solidFill>
                  <a:schemeClr val="tx1"/>
                </a:solidFill>
                <a:highlight>
                  <a:srgbClr val="FFFFFF"/>
                </a:highlight>
                <a:latin typeface="HALDEN SOLID" pitchFamily="2" charset="0"/>
              </a:rPr>
              <a:t>LCS-EN </a:t>
            </a:r>
            <a:r>
              <a:rPr lang="en-GB" sz="3600" b="0" kern="1400" spc="230" dirty="0">
                <a:solidFill>
                  <a:schemeClr val="tx1"/>
                </a:solidFill>
                <a:latin typeface="HALDEN SOLID" pitchFamily="2" charset="0"/>
              </a:rPr>
              <a:t>: options de </a:t>
            </a:r>
            <a:r>
              <a:rPr lang="en-GB" sz="3600" b="0" kern="1400" spc="230" dirty="0" err="1">
                <a:solidFill>
                  <a:schemeClr val="tx1"/>
                </a:solidFill>
                <a:latin typeface="HALDEN SOLID" pitchFamily="2" charset="0"/>
              </a:rPr>
              <a:t>réponse</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1"/>
            <a:ext cx="2975294" cy="375487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Il n'y a que 4 </a:t>
            </a:r>
            <a:r>
              <a:rPr lang="en-US" sz="1400" b="1" spc="60">
                <a:latin typeface="Open Sans" charset="0"/>
                <a:ea typeface="Open Sans" charset="0"/>
                <a:cs typeface="Open Sans" charset="0"/>
              </a:rPr>
              <a:t>options de réponse standard possibles pour chaque stratégie :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Non, car nous n'en avions pas besoin.</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Oui</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Non applicable (n'a pas accès à cette stratégie)</a:t>
            </a:r>
          </a:p>
        </p:txBody>
      </p:sp>
      <p:sp>
        <p:nvSpPr>
          <p:cNvPr id="2" name="TextBox 1">
            <a:extLst>
              <a:ext uri="{FF2B5EF4-FFF2-40B4-BE49-F238E27FC236}">
                <a16:creationId xmlns:a16="http://schemas.microsoft.com/office/drawing/2014/main" id="{7927E180-AB69-33EF-BC86-1B5DD6F9DF15}"/>
              </a:ext>
            </a:extLst>
          </p:cNvPr>
          <p:cNvSpPr txBox="1"/>
          <p:nvPr/>
        </p:nvSpPr>
        <p:spPr>
          <a:xfrm>
            <a:off x="6125605" y="4728310"/>
            <a:ext cx="5198379" cy="1384995"/>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Cela signifie qu'un ménage n'est pas en mesure de s'appuyer sur une stratégie d'adaptation car elle ne s'applique pas à lui parce qu'il n'a pas accès à cette stratégie (par exemple, il n'y a pas d'enfants dans le ménage à retirer de l'école), ou que le ménage a épuisé la stratégie il y a plus de 12 mois.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158475" y="5372926"/>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1" y="5010705"/>
            <a:ext cx="3707934" cy="7386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88256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La personne interrogée peut répondre "non" ou "cela ne s'applique pas". Nous devons l'interroger pour en comprendre la raison et sélectionner la réponse la plus appropriée. Dans ce cas, il se peut que la stratégie ne s'applique pas au ménage. </a:t>
            </a:r>
          </a:p>
          <a:p>
            <a:pPr marR="0" lvl="0" algn="l" defTabSz="914400" rtl="0" eaLnBrk="1" fontAlgn="auto" latinLnBrk="0" hangingPunct="1">
              <a:lnSpc>
                <a:spcPct val="90000"/>
              </a:lnSpc>
              <a:spcBef>
                <a:spcPts val="1000"/>
              </a:spcBef>
              <a:spcAft>
                <a:spcPts val="0"/>
              </a:spcAft>
              <a:buClr>
                <a:srgbClr val="0070BA"/>
              </a:buClr>
              <a:buSzTx/>
              <a:tabLst/>
              <a:defRPr/>
            </a:pPr>
            <a:endParaRPr lang="en-US" sz="2000" spc="60" dirty="0">
              <a:solidFill>
                <a:schemeClr val="accent2">
                  <a:lumMod val="75000"/>
                </a:schemeClr>
              </a:solidFill>
              <a:latin typeface="Open Sans"/>
              <a:ea typeface="Open Sans"/>
              <a:cs typeface="Open Sans"/>
            </a:endParaRPr>
          </a:p>
        </p:txBody>
      </p:sp>
    </p:spTree>
    <p:extLst>
      <p:ext uri="{BB962C8B-B14F-4D97-AF65-F5344CB8AC3E}">
        <p14:creationId xmlns:p14="http://schemas.microsoft.com/office/powerpoint/2010/main" val="13317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p:txBody>
          <a:bodyPr/>
          <a:lstStyle/>
          <a:p>
            <a:r>
              <a:rPr lang="en-GB" sz="3200" b="0" kern="1400" spc="230" dirty="0">
                <a:solidFill>
                  <a:schemeClr val="tx1"/>
                </a:solidFill>
                <a:highlight>
                  <a:srgbClr val="FFFFFF"/>
                </a:highlight>
                <a:latin typeface="HALDEN SOLID" pitchFamily="2" charset="0"/>
              </a:rPr>
              <a:t>LCS-EN MODULE</a:t>
            </a:r>
            <a:r>
              <a:rPr lang="en-GB" sz="3200" b="0" kern="1400" spc="230" dirty="0">
                <a:solidFill>
                  <a:schemeClr val="tx1"/>
                </a:solidFill>
                <a:latin typeface="HALDEN SOLID" pitchFamily="2" charset="0"/>
              </a:rPr>
              <a:t>:QUESTION DE SUIVI</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803566" y="1651288"/>
            <a:ext cx="4788030" cy="5078313"/>
          </a:xfrm>
          <a:prstGeom prst="rect">
            <a:avLst/>
          </a:prstGeom>
          <a:noFill/>
        </p:spPr>
        <p:txBody>
          <a:bodyPr wrap="square" lIns="91440" tIns="45720" rIns="91440" bIns="45720" rtlCol="0" anchor="t">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À la fin du module, si le répondant a déclaré avoir appliqué ou épuisé au moins une stratégie, la question suivante lui est posée :</a:t>
            </a:r>
          </a:p>
          <a:p>
            <a:endParaRPr lang="en-US" dirty="0">
              <a:latin typeface="Open Sans"/>
              <a:ea typeface="Open Sans"/>
              <a:cs typeface="Open Sans"/>
            </a:endParaRPr>
          </a:p>
          <a:p>
            <a:r>
              <a:rPr lang="en-US" dirty="0">
                <a:latin typeface="Open Sans"/>
                <a:ea typeface="Open Sans"/>
                <a:cs typeface="Open Sans"/>
              </a:rPr>
              <a:t>Objet :</a:t>
            </a:r>
          </a:p>
          <a:p>
            <a:pPr marL="342900" indent="-342900">
              <a:buFont typeface="Arial" panose="020B0604020202020204" pitchFamily="34" charset="0"/>
              <a:buChar char="•"/>
            </a:pPr>
            <a:r>
              <a:rPr lang="en-US" dirty="0">
                <a:latin typeface="Open Sans"/>
                <a:ea typeface="Open Sans"/>
                <a:cs typeface="Open Sans"/>
              </a:rPr>
              <a:t>Recueillir des informations sur les principaux besoins essentiels non satisfaits de la population</a:t>
            </a:r>
          </a:p>
          <a:p>
            <a:pPr marL="342900" indent="-342900">
              <a:buFont typeface="Arial" panose="020B0604020202020204" pitchFamily="34" charset="0"/>
              <a:buChar char="•"/>
            </a:pPr>
            <a:r>
              <a:rPr lang="en-US" dirty="0">
                <a:latin typeface="Open Sans"/>
                <a:ea typeface="Open Sans"/>
                <a:cs typeface="Open Sans"/>
              </a:rPr>
              <a:t>Être capable d'utiliser le module LCS-EN pour calculer l'indicateur LCS-FS, lorsque cela est nécessaire (par exemple, pour pouvoir calculer le CARI ou pour l'exercice IPC).</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8013183" y="540581"/>
            <a:ext cx="4205443" cy="1375536"/>
            <a:chOff x="7999765" y="540581"/>
            <a:chExt cx="4075671" cy="1094421"/>
          </a:xfrm>
        </p:grpSpPr>
        <p:sp>
          <p:nvSpPr>
            <p:cNvPr id="5" name="TextBox 4">
              <a:extLst>
                <a:ext uri="{FF2B5EF4-FFF2-40B4-BE49-F238E27FC236}">
                  <a16:creationId xmlns:a16="http://schemas.microsoft.com/office/drawing/2014/main" id="{EBC83D45-906A-28A2-3593-A580C25A5730}"/>
                </a:ext>
              </a:extLst>
            </p:cNvPr>
            <p:cNvSpPr txBox="1"/>
            <p:nvPr/>
          </p:nvSpPr>
          <p:spPr>
            <a:xfrm>
              <a:off x="7999765" y="540581"/>
              <a:ext cx="3773530" cy="955021"/>
            </a:xfrm>
            <a:prstGeom prst="rect">
              <a:avLst/>
            </a:prstGeom>
            <a:solidFill>
              <a:schemeClr val="accent5"/>
            </a:solidFill>
          </p:spPr>
          <p:txBody>
            <a:bodyPr wrap="square" lIns="91440" tIns="45720" rIns="91440" bIns="45720" rtlCol="0" anchor="t">
              <a:spAutoFit/>
            </a:bodyPr>
            <a:lstStyle/>
            <a:p>
              <a:r>
                <a:rPr lang="fr-FR">
                  <a:latin typeface="Open Sans"/>
                  <a:ea typeface="Open Sans"/>
                  <a:cs typeface="Open Sans"/>
                </a:rPr>
                <a:t>Notez que le LCS-EN comporte une question de suivi qui </a:t>
              </a:r>
              <a:r>
                <a:rPr lang="fr-FR" u="sng">
                  <a:latin typeface="Open Sans"/>
                  <a:ea typeface="Open Sans"/>
                  <a:cs typeface="Open Sans"/>
                </a:rPr>
                <a:t>doit être </a:t>
              </a:r>
              <a:r>
                <a:rPr lang="fr-FR">
                  <a:latin typeface="Open Sans"/>
                  <a:ea typeface="Open Sans"/>
                  <a:cs typeface="Open Sans"/>
                </a:rPr>
                <a:t>posée dans le cadre du module de base.</a:t>
              </a:r>
              <a:endParaRPr lang="fr-FR"/>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1152" y="1030718"/>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nvGraphicFramePr>
        <p:xfrm>
          <a:off x="5778712" y="1793865"/>
          <a:ext cx="4619319" cy="4348347"/>
        </p:xfrm>
        <a:graphic>
          <a:graphicData uri="http://schemas.openxmlformats.org/drawingml/2006/table">
            <a:tbl>
              <a:tblPr firstRow="1" firstCol="1" bandRow="1"/>
              <a:tblGrid>
                <a:gridCol w="4619319">
                  <a:extLst>
                    <a:ext uri="{9D8B030D-6E8A-4147-A177-3AD203B41FA5}">
                      <a16:colId xmlns:a16="http://schemas.microsoft.com/office/drawing/2014/main" val="180640817"/>
                    </a:ext>
                  </a:extLst>
                </a:gridCol>
              </a:tblGrid>
              <a:tr h="1391787">
                <a:tc>
                  <a:txBody>
                    <a:bodyPr/>
                    <a:lstStyle/>
                    <a:p>
                      <a:pPr>
                        <a:lnSpc>
                          <a:spcPct val="107000"/>
                        </a:lnSpc>
                        <a:spcAft>
                          <a:spcPts val="800"/>
                        </a:spcAft>
                      </a:pP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Quelles sont les </a:t>
                      </a:r>
                      <a:r>
                        <a:rPr lang="en-US" sz="1400" b="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principales raisons </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c'est-à-dire pour accéder à quels besoins essentiels - pour lesquelles vous ou d'autres membres de votre ménage avez appliqué ces stratégies d'adaptation ?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1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Acheter de la nourriture</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payer le loyer ou accéder à un logement adéquat</a:t>
                      </a:r>
                    </a:p>
                    <a:p>
                      <a:pPr marL="392430" indent="-392430" algn="l">
                        <a:lnSpc>
                          <a:spcPct val="107000"/>
                        </a:lnSpc>
                        <a:spcAft>
                          <a:spcPts val="0"/>
                        </a:spcAft>
                        <a:tabLst>
                          <a:tab pos="356235" algn="l"/>
                          <a:tab pos="740410" algn="ctr"/>
                        </a:tabLst>
                      </a:pP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3 Pour payer les frais de scolarité ou d'autres frais d'éducation</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4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couvrir les dépenses de santé</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5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acheter des produits non alimentaires de première nécessité (vêtements, petits meubles...)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6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Accès à l'eau et aux installations sanitaires </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7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Accéder aux services essentiels du logement (électricité, énergie, élimination des déchets...)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8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payer des dettes existantes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999 </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Autre, précisez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5778712" y="6317419"/>
            <a:ext cx="6413289" cy="543162"/>
          </a:xfrm>
          <a:prstGeom prst="rect">
            <a:avLst/>
          </a:prstGeom>
          <a:noFill/>
          <a:ln w="57150">
            <a:solidFill>
              <a:schemeClr val="bg1">
                <a:lumMod val="50000"/>
              </a:schemeClr>
            </a:solidFill>
          </a:ln>
        </p:spPr>
        <p:txBody>
          <a:bodyPr wrap="square" lIns="91440" tIns="45720" rIns="91440" bIns="45720" rtlCol="0" anchor="t">
            <a:spAutoFit/>
          </a:bodyPr>
          <a:lstStyle/>
          <a:p>
            <a:pPr>
              <a:lnSpc>
                <a:spcPct val="107000"/>
              </a:lnSpc>
              <a:spcAft>
                <a:spcPts val="800"/>
              </a:spcAft>
            </a:pP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L'agent recenseur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ne doit pas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énumérer ces options au répondant</a:t>
            </a:r>
            <a:r>
              <a:rPr lang="en-US" sz="1400" dirty="0">
                <a:solidFill>
                  <a:schemeClr val="accent1">
                    <a:lumMod val="50000"/>
                  </a:schemeClr>
                </a:solidFill>
                <a:effectLst/>
                <a:latin typeface="+mn-lt"/>
                <a:ea typeface="Times New Roman" panose="02020603050405020304" pitchFamily="18" charset="0"/>
                <a:cs typeface="Times New Roman" panose="02020603050405020304" pitchFamily="18" charset="0"/>
              </a:rPr>
              <a:t>. Il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doit plutôt cocher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toutes celles qui s'appliquent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en fonction de la réponse fournie.</a:t>
            </a:r>
            <a:endParaRPr lang="en-GB" sz="1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398036" y="21534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0964091" y="21534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a:ea typeface="Open Sans Extrabold"/>
                <a:cs typeface="Open Sans Extrabold"/>
              </a:rPr>
              <a:t>niveaux de gravité des stratégies de la lcs</a:t>
            </a:r>
            <a:endParaRPr lang="en-GB" b="0" kern="1400" spc="230">
              <a:solidFill>
                <a:srgbClr val="FFFFFE"/>
              </a:solidFill>
              <a:latin typeface="HALDEN SOLID"/>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052002" cy="662558"/>
          </a:xfrm>
        </p:spPr>
        <p:txBody>
          <a:bodyPr anchor="t" anchorCtr="0"/>
          <a:lstStyle/>
          <a:p>
            <a:r>
              <a:rPr lang="en-GB" sz="3600" b="0" kern="1400" spc="230" dirty="0">
                <a:solidFill>
                  <a:schemeClr val="tx1"/>
                </a:solidFill>
                <a:highlight>
                  <a:srgbClr val="FFFFFF"/>
                </a:highlight>
                <a:latin typeface="HALDEN SOLID" pitchFamily="2" charset="0"/>
              </a:rPr>
              <a:t>MODULE LCS-EN </a:t>
            </a:r>
            <a:r>
              <a:rPr lang="en-GB" sz="3600" b="0" kern="1400" spc="230" dirty="0">
                <a:solidFill>
                  <a:schemeClr val="tx1"/>
                </a:solidFill>
                <a:latin typeface="HALDEN SOLID" pitchFamily="2" charset="0"/>
              </a:rPr>
              <a:t>: STRATÉGIES D'ADAPTATION</a:t>
            </a: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1093358630"/>
              </p:ext>
            </p:extLst>
          </p:nvPr>
        </p:nvGraphicFramePr>
        <p:xfrm>
          <a:off x="2625933" y="1278980"/>
          <a:ext cx="7969536" cy="5570238"/>
        </p:xfrm>
        <a:graphic>
          <a:graphicData uri="http://schemas.openxmlformats.org/drawingml/2006/table">
            <a:tbl>
              <a:tblPr/>
              <a:tblGrid>
                <a:gridCol w="3168331">
                  <a:extLst>
                    <a:ext uri="{9D8B030D-6E8A-4147-A177-3AD203B41FA5}">
                      <a16:colId xmlns:a16="http://schemas.microsoft.com/office/drawing/2014/main" val="20487821"/>
                    </a:ext>
                  </a:extLst>
                </a:gridCol>
                <a:gridCol w="2166381">
                  <a:extLst>
                    <a:ext uri="{9D8B030D-6E8A-4147-A177-3AD203B41FA5}">
                      <a16:colId xmlns:a16="http://schemas.microsoft.com/office/drawing/2014/main" val="1579870510"/>
                    </a:ext>
                  </a:extLst>
                </a:gridCol>
                <a:gridCol w="1317412">
                  <a:extLst>
                    <a:ext uri="{9D8B030D-6E8A-4147-A177-3AD203B41FA5}">
                      <a16:colId xmlns:a16="http://schemas.microsoft.com/office/drawing/2014/main" val="4194993987"/>
                    </a:ext>
                  </a:extLst>
                </a:gridCol>
                <a:gridCol w="1317412">
                  <a:extLst>
                    <a:ext uri="{9D8B030D-6E8A-4147-A177-3AD203B41FA5}">
                      <a16:colId xmlns:a16="http://schemas.microsoft.com/office/drawing/2014/main" val="758318216"/>
                    </a:ext>
                  </a:extLst>
                </a:gridCol>
              </a:tblGrid>
              <a:tr h="1987666">
                <a:tc>
                  <a:txBody>
                    <a:bodyPr/>
                    <a:lstStyle/>
                    <a:p>
                      <a:pPr marL="0" marR="0">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Au cours des </a:t>
                      </a:r>
                      <a:r>
                        <a:rPr lang="fr-FR" sz="800" b="1" noProof="0" dirty="0">
                          <a:solidFill>
                            <a:schemeClr val="accent1">
                              <a:lumMod val="50000"/>
                            </a:schemeClr>
                          </a:solidFill>
                          <a:effectLst/>
                          <a:latin typeface="Calibri"/>
                          <a:ea typeface="Calibri" panose="020F0502020204030204" pitchFamily="34" charset="0"/>
                          <a:cs typeface="Arial"/>
                        </a:rPr>
                        <a:t>30 </a:t>
                      </a:r>
                      <a:r>
                        <a:rPr lang="fr-FR" sz="800" noProof="0" dirty="0">
                          <a:solidFill>
                            <a:schemeClr val="accent1">
                              <a:lumMod val="50000"/>
                            </a:schemeClr>
                          </a:solidFill>
                          <a:effectLst/>
                          <a:latin typeface="Calibri"/>
                          <a:ea typeface="Calibri" panose="020F0502020204030204" pitchFamily="34" charset="0"/>
                          <a:cs typeface="Arial"/>
                        </a:rPr>
                        <a:t>derniers </a:t>
                      </a:r>
                      <a:r>
                        <a:rPr lang="fr-FR" sz="800" b="1" noProof="0" dirty="0">
                          <a:solidFill>
                            <a:schemeClr val="accent1">
                              <a:lumMod val="50000"/>
                            </a:schemeClr>
                          </a:solidFill>
                          <a:effectLst/>
                          <a:latin typeface="Calibri"/>
                          <a:ea typeface="Calibri" panose="020F0502020204030204" pitchFamily="34" charset="0"/>
                          <a:cs typeface="Arial"/>
                        </a:rPr>
                        <a:t>jours</a:t>
                      </a:r>
                      <a:r>
                        <a:rPr lang="fr-FR" sz="800" noProof="0" dirty="0">
                          <a:solidFill>
                            <a:schemeClr val="accent1">
                              <a:lumMod val="50000"/>
                            </a:schemeClr>
                          </a:solidFill>
                          <a:effectLst/>
                          <a:latin typeface="Calibri"/>
                          <a:ea typeface="Calibri" panose="020F0502020204030204" pitchFamily="34" charset="0"/>
                          <a:cs typeface="Arial"/>
                        </a:rPr>
                        <a:t>, </a:t>
                      </a:r>
                      <a:r>
                        <a:rPr lang="fr-FR" sz="800" noProof="0" dirty="0">
                          <a:solidFill>
                            <a:schemeClr val="accent1">
                              <a:lumMod val="50000"/>
                            </a:schemeClr>
                          </a:solidFill>
                          <a:effectLst/>
                          <a:latin typeface="Calibri"/>
                          <a:ea typeface="Times New Roman" panose="02020603050405020304" pitchFamily="18" charset="0"/>
                          <a:cs typeface="Arial"/>
                        </a:rPr>
                        <a:t>un membre de votre ménage a-t-il dû s'engager dans l'une des activités suivantes </a:t>
                      </a:r>
                      <a:r>
                        <a:rPr lang="fr-FR" sz="800" b="1" noProof="0"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 (par exemple, nourriture, logement, éducation, services de santé, etc.</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10 = </a:t>
                      </a:r>
                      <a:r>
                        <a:rPr lang="fr-FR" sz="800" noProof="0" dirty="0">
                          <a:solidFill>
                            <a:schemeClr val="accent1">
                              <a:lumMod val="50000"/>
                            </a:schemeClr>
                          </a:solidFill>
                          <a:effectLst/>
                          <a:latin typeface="Calibri"/>
                          <a:ea typeface="Calibri" panose="020F0502020204030204" pitchFamily="34" charset="0"/>
                          <a:cs typeface="Arial"/>
                        </a:rPr>
                        <a:t>Non, parce que nous n'en avions pas besoin</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20 = </a:t>
                      </a:r>
                      <a:r>
                        <a:rPr lang="fr-FR" sz="800" noProof="0" dirty="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30= Oui</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9999= Non applicable (n'a pas accès à cette stratégie)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Gravité indicative de la stratégie</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i="1" noProof="0" dirty="0">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fr-FR" sz="800" i="1" noProof="0" dirty="0">
                          <a:solidFill>
                            <a:schemeClr val="accent1">
                              <a:lumMod val="50000"/>
                            </a:schemeClr>
                          </a:solidFill>
                          <a:effectLst/>
                          <a:latin typeface="Calibri"/>
                          <a:ea typeface="Calibri" panose="020F0502020204030204" pitchFamily="34" charset="0"/>
                          <a:cs typeface="Arial"/>
                        </a:rPr>
                        <a:t>Noms des variables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46795">
                <a:tc>
                  <a:txBody>
                    <a:bodyPr/>
                    <a:lstStyle/>
                    <a:p>
                      <a:pPr marL="0" marR="0" algn="l">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1.1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Vente de biens ménagers (radio, meubles, télévision, bijoux, etc.) </a:t>
                      </a:r>
                      <a:r>
                        <a:rPr lang="fr-FR" sz="800" i="1" noProof="0"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a:t>
                      </a:r>
                      <a:endParaRPr lang="fr-FR" sz="800" i="1" noProof="0"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Le stress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59769">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fr-FR" sz="800" noProof="0" dirty="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Emprunter de l'argent pour </a:t>
                      </a:r>
                      <a:r>
                        <a:rPr lang="fr-FR" sz="800" kern="1200" noProof="0" dirty="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couvrir les besoins essentiels</a:t>
                      </a:r>
                      <a:endParaRPr lang="fr-FR" sz="800" kern="1200" noProof="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Le stress</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kern="12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fr-FR" sz="800" kern="1200" noProof="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55891">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1,3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Economies réalisées en </a:t>
                      </a:r>
                      <a:r>
                        <a:rPr lang="fr-FR" sz="800" i="1" noProof="0" dirty="0">
                          <a:solidFill>
                            <a:schemeClr val="accent1">
                              <a:lumMod val="50000"/>
                            </a:schemeClr>
                          </a:solidFill>
                          <a:effectLst/>
                          <a:latin typeface="Calibri"/>
                          <a:ea typeface="Times New Roman" panose="02020603050405020304" pitchFamily="18" charset="0"/>
                          <a:cs typeface="Arial"/>
                        </a:rPr>
                        <a:t>raison d'un </a:t>
                      </a:r>
                      <a:r>
                        <a:rPr lang="fr-FR" sz="800" i="1" noProof="0"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Le stress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59769">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1.4 </a:t>
                      </a:r>
                      <a:r>
                        <a:rPr lang="fr-FR" sz="800" noProof="0" dirty="0">
                          <a:solidFill>
                            <a:schemeClr val="accent1">
                              <a:lumMod val="50000"/>
                            </a:schemeClr>
                          </a:solidFill>
                          <a:effectLst/>
                          <a:highlight>
                            <a:srgbClr val="B2B2B2"/>
                          </a:highlight>
                          <a:latin typeface="Calibri"/>
                          <a:ea typeface="Times New Roman" panose="02020603050405020304" pitchFamily="18" charset="0"/>
                          <a:cs typeface="Arial"/>
                        </a:rPr>
                        <a:t>Vendre, partager ou échanger de l'aide en nature en </a:t>
                      </a:r>
                      <a:r>
                        <a:rPr lang="fr-FR" sz="800" i="1" noProof="0" dirty="0">
                          <a:solidFill>
                            <a:schemeClr val="accent1">
                              <a:lumMod val="50000"/>
                            </a:schemeClr>
                          </a:solidFill>
                          <a:effectLst/>
                          <a:latin typeface="Calibri"/>
                          <a:ea typeface="Times New Roman" panose="02020603050405020304" pitchFamily="18" charset="0"/>
                          <a:cs typeface="Arial"/>
                        </a:rPr>
                        <a:t>raison d'un </a:t>
                      </a:r>
                      <a:r>
                        <a:rPr lang="fr-FR" sz="800" i="1" noProof="0"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Le stress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Lcs_stress_SellRation</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3624">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1.5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Vente de biens productifs ou de moyens de transport (machine à coudre, brouette, vélo, voiture, etc.) </a:t>
                      </a:r>
                      <a:r>
                        <a:rPr lang="fr-FR" sz="800" i="1" noProof="0" dirty="0">
                          <a:solidFill>
                            <a:schemeClr val="accent1">
                              <a:lumMod val="50000"/>
                            </a:schemeClr>
                          </a:solidFill>
                          <a:effectLst/>
                          <a:latin typeface="Calibri"/>
                          <a:ea typeface="Calibri" panose="020F0502020204030204" pitchFamily="34" charset="0"/>
                          <a:cs typeface="Arial"/>
                        </a:rPr>
                        <a:t>par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Crise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46795">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1.6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essentielles (y compris les médicaments) </a:t>
                      </a:r>
                      <a:r>
                        <a:rPr lang="fr-FR" sz="800" i="1" noProof="0" dirty="0">
                          <a:solidFill>
                            <a:schemeClr val="accent1">
                              <a:lumMod val="50000"/>
                            </a:schemeClr>
                          </a:solidFill>
                          <a:effectLst/>
                          <a:highlight>
                            <a:srgbClr val="FFFFFF"/>
                          </a:highlight>
                          <a:latin typeface="Calibri"/>
                          <a:ea typeface="Times New Roman" panose="02020603050405020304" pitchFamily="18" charset="0"/>
                          <a:cs typeface="Arial"/>
                        </a:rPr>
                        <a:t>en raison 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Crise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59769">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1,7 </a:t>
                      </a:r>
                      <a:r>
                        <a:rPr lang="fr-FR" sz="800" noProof="0" dirty="0">
                          <a:solidFill>
                            <a:schemeClr val="accent1">
                              <a:lumMod val="50000"/>
                            </a:schemeClr>
                          </a:solidFill>
                          <a:effectLst/>
                          <a:highlight>
                            <a:srgbClr val="C0C0C0"/>
                          </a:highlight>
                          <a:latin typeface="Calibri"/>
                          <a:ea typeface="Calibri" panose="020F0502020204030204" pitchFamily="34" charset="0"/>
                          <a:cs typeface="Arial"/>
                        </a:rPr>
                        <a:t>Enfants retirés de l'école en raison </a:t>
                      </a:r>
                      <a:r>
                        <a:rPr lang="fr-FR" sz="800" i="1" noProof="0" dirty="0">
                          <a:solidFill>
                            <a:schemeClr val="accent1">
                              <a:lumMod val="50000"/>
                            </a:schemeClr>
                          </a:solidFill>
                          <a:effectLst/>
                          <a:latin typeface="Calibri"/>
                          <a:ea typeface="Times New Roman" panose="02020603050405020304" pitchFamily="18" charset="0"/>
                          <a:cs typeface="Arial"/>
                        </a:rPr>
                        <a:t>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Crise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3624">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1.8 </a:t>
                      </a:r>
                      <a:r>
                        <a:rPr lang="fr-FR" sz="800" noProof="0" dirty="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la terre </a:t>
                      </a:r>
                      <a:r>
                        <a:rPr lang="fr-FR" sz="800" i="1" noProof="0" dirty="0">
                          <a:solidFill>
                            <a:schemeClr val="accent1">
                              <a:lumMod val="50000"/>
                            </a:schemeClr>
                          </a:solidFill>
                          <a:effectLst/>
                          <a:latin typeface="Calibri"/>
                          <a:ea typeface="Times New Roman" panose="02020603050405020304" pitchFamily="18" charset="0"/>
                          <a:cs typeface="Arial"/>
                        </a:rPr>
                        <a:t>en raison 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Urgence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46795">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1,9 A </a:t>
                      </a:r>
                      <a:r>
                        <a:rPr lang="fr-FR" sz="800" noProof="0" dirty="0">
                          <a:solidFill>
                            <a:schemeClr val="accent1">
                              <a:lumMod val="50000"/>
                            </a:schemeClr>
                          </a:solidFill>
                          <a:effectLst/>
                          <a:highlight>
                            <a:srgbClr val="C0C0C0"/>
                          </a:highlight>
                          <a:latin typeface="Calibri"/>
                          <a:ea typeface="Calibri" panose="020F0502020204030204" pitchFamily="34" charset="0"/>
                          <a:cs typeface="Arial"/>
                        </a:rPr>
                        <a:t>mendié (demandé de l'argent/de la nourriture à des inconnus dans la rue) ou fait les poubelles en </a:t>
                      </a:r>
                      <a:r>
                        <a:rPr lang="fr-FR" sz="800" noProof="0" dirty="0">
                          <a:solidFill>
                            <a:schemeClr val="accent1">
                              <a:lumMod val="50000"/>
                            </a:schemeClr>
                          </a:solidFill>
                          <a:effectLst/>
                          <a:latin typeface="Calibri"/>
                          <a:ea typeface="Calibri" panose="020F0502020204030204" pitchFamily="34" charset="0"/>
                          <a:cs typeface="Arial"/>
                        </a:rPr>
                        <a:t>raison d</a:t>
                      </a:r>
                      <a:r>
                        <a:rPr lang="fr-FR" sz="800" i="1" noProof="0" dirty="0">
                          <a:solidFill>
                            <a:schemeClr val="accent1">
                              <a:lumMod val="50000"/>
                            </a:schemeClr>
                          </a:solidFill>
                          <a:effectLst/>
                          <a:latin typeface="Calibri"/>
                          <a:ea typeface="Calibri" panose="020F0502020204030204" pitchFamily="34" charset="0"/>
                          <a:cs typeface="Arial"/>
                        </a:rPr>
                        <a:t>'un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Urgence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77992">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fr-FR" sz="800" kern="1200" noProof="0" dirty="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S'engager dans des emplois ou des activités génératrices de revenus socialement dégradants, à haut risque, exploitants ou mettant leur vie en danger (par exemple, la contrebande, le vol, l'adhésion à des groupes armés, la prostitution) </a:t>
                      </a:r>
                      <a:r>
                        <a:rPr lang="fr-FR" sz="800" i="1"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en raison </a:t>
                      </a:r>
                      <a:r>
                        <a:rPr lang="fr-FR" sz="800" i="1" noProof="0" dirty="0">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Urgence</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384497" y="1786553"/>
            <a:ext cx="2139197" cy="4555093"/>
          </a:xfrm>
          <a:prstGeom prst="rect">
            <a:avLst/>
          </a:prstGeom>
          <a:solidFill>
            <a:schemeClr val="accent5"/>
          </a:solidFill>
          <a:ln w="38100">
            <a:solidFill>
              <a:schemeClr val="bg1">
                <a:lumMod val="50000"/>
              </a:schemeClr>
            </a:solidFill>
          </a:ln>
        </p:spPr>
        <p:txBody>
          <a:bodyPr wrap="square" rtlCol="0">
            <a:spAutoFit/>
          </a:bodyPr>
          <a:lstStyle/>
          <a:p>
            <a:r>
              <a:rPr lang="en-US" b="1" dirty="0">
                <a:latin typeface="Segoe"/>
              </a:rPr>
              <a:t>Instructions : </a:t>
            </a:r>
          </a:p>
          <a:p>
            <a:endParaRPr lang="en-US" sz="1600" dirty="0">
              <a:latin typeface="Segoe"/>
            </a:endParaRPr>
          </a:p>
          <a:p>
            <a:r>
              <a:rPr lang="en-US" sz="1600" dirty="0">
                <a:latin typeface="Segoe"/>
              </a:rPr>
              <a:t>Pour votre présentation au niveau national, assurez-vous que les déclarations de stratégie présentées (en gris) sont mises à jour avec votre module final.</a:t>
            </a:r>
          </a:p>
          <a:p>
            <a:endParaRPr lang="en-US" sz="1600" dirty="0">
              <a:latin typeface="Segoe"/>
            </a:endParaRPr>
          </a:p>
          <a:p>
            <a:r>
              <a:rPr lang="en-US" sz="1600" dirty="0">
                <a:latin typeface="Segoe"/>
              </a:rPr>
              <a:t>Reportez-vous aux documents disponibles sur le </a:t>
            </a:r>
            <a:r>
              <a:rPr lang="en-US" sz="1600" b="1" dirty="0" err="1">
                <a:latin typeface="Segoe"/>
                <a:hlinkClick r:id="rId3">
                  <a:extLst>
                    <a:ext uri="{A12FA001-AC4F-418D-AE19-62706E023703}">
                      <ahyp:hlinkClr xmlns:ahyp="http://schemas.microsoft.com/office/drawing/2018/hyperlinkcolor" val="tx"/>
                    </a:ext>
                  </a:extLst>
                </a:hlinkClick>
              </a:rPr>
              <a:t>centre</a:t>
            </a:r>
            <a:r>
              <a:rPr lang="en-US" sz="1600" b="1" dirty="0">
                <a:latin typeface="Segoe"/>
                <a:hlinkClick r:id="rId3">
                  <a:extLst>
                    <a:ext uri="{A12FA001-AC4F-418D-AE19-62706E023703}">
                      <ahyp:hlinkClr xmlns:ahyp="http://schemas.microsoft.com/office/drawing/2018/hyperlinkcolor" val="tx"/>
                    </a:ext>
                  </a:extLst>
                </a:hlinkClick>
              </a:rPr>
              <a:t> de </a:t>
            </a:r>
            <a:r>
              <a:rPr lang="en-US" sz="1600" b="1" dirty="0" err="1">
                <a:latin typeface="Segoe"/>
                <a:hlinkClick r:id="rId3">
                  <a:extLst>
                    <a:ext uri="{A12FA001-AC4F-418D-AE19-62706E023703}">
                      <ahyp:hlinkClr xmlns:ahyp="http://schemas.microsoft.com/office/drawing/2018/hyperlinkcolor" val="tx"/>
                    </a:ext>
                  </a:extLst>
                </a:hlinkClick>
              </a:rPr>
              <a:t>ressources</a:t>
            </a:r>
            <a:r>
              <a:rPr lang="en-US" sz="1600" b="1" dirty="0">
                <a:latin typeface="Segoe"/>
                <a:hlinkClick r:id="rId3">
                  <a:extLst>
                    <a:ext uri="{A12FA001-AC4F-418D-AE19-62706E023703}">
                      <ahyp:hlinkClr xmlns:ahyp="http://schemas.microsoft.com/office/drawing/2018/hyperlinkcolor" val="tx"/>
                    </a:ext>
                  </a:extLst>
                </a:hlinkClick>
              </a:rPr>
              <a:t> VAM</a:t>
            </a:r>
            <a:r>
              <a:rPr lang="en-US" sz="1600" b="1" dirty="0">
                <a:latin typeface="Segoe"/>
              </a:rPr>
              <a:t>. </a:t>
            </a:r>
          </a:p>
          <a:p>
            <a:endParaRPr lang="en-US" sz="1600"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612070" y="3525302"/>
            <a:ext cx="125834"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F6778FE-F59A-FE46-90FA-BF292FF90E9C}"/>
              </a:ext>
            </a:extLst>
          </p:cNvPr>
          <p:cNvSpPr/>
          <p:nvPr/>
        </p:nvSpPr>
        <p:spPr>
          <a:xfrm>
            <a:off x="10612070" y="4602175"/>
            <a:ext cx="125834"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E3E8B6E-0E06-422A-7483-CD6A1A5CD38A}"/>
              </a:ext>
            </a:extLst>
          </p:cNvPr>
          <p:cNvSpPr/>
          <p:nvPr/>
        </p:nvSpPr>
        <p:spPr>
          <a:xfrm>
            <a:off x="10612070" y="5558520"/>
            <a:ext cx="125834"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2988B6E-8FD1-CAD7-DBC9-BADFB9E7B7CD}"/>
              </a:ext>
            </a:extLst>
          </p:cNvPr>
          <p:cNvSpPr/>
          <p:nvPr/>
        </p:nvSpPr>
        <p:spPr>
          <a:xfrm>
            <a:off x="10805014" y="3808430"/>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6C3D87-5FC0-7193-E50F-0377EB147F70}"/>
              </a:ext>
            </a:extLst>
          </p:cNvPr>
          <p:cNvSpPr txBox="1"/>
          <p:nvPr/>
        </p:nvSpPr>
        <p:spPr>
          <a:xfrm>
            <a:off x="10970267" y="3877898"/>
            <a:ext cx="916356" cy="307777"/>
          </a:xfrm>
          <a:prstGeom prst="rect">
            <a:avLst/>
          </a:prstGeom>
          <a:noFill/>
        </p:spPr>
        <p:txBody>
          <a:bodyPr wrap="square" rtlCol="0">
            <a:spAutoFit/>
          </a:bodyPr>
          <a:lstStyle/>
          <a:p>
            <a:r>
              <a:rPr lang="en-US" sz="1400">
                <a:solidFill>
                  <a:schemeClr val="accent5">
                    <a:lumMod val="50000"/>
                  </a:schemeClr>
                </a:solidFill>
                <a:latin typeface="Segoe"/>
              </a:rPr>
              <a:t>4 stress</a:t>
            </a:r>
            <a:endParaRPr lang="en-US">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0805014" y="4806720"/>
            <a:ext cx="115711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7E509E-A173-E8B5-CB3D-6003B6C78459}"/>
              </a:ext>
            </a:extLst>
          </p:cNvPr>
          <p:cNvSpPr txBox="1"/>
          <p:nvPr/>
        </p:nvSpPr>
        <p:spPr>
          <a:xfrm>
            <a:off x="10970268" y="4876188"/>
            <a:ext cx="798914" cy="307777"/>
          </a:xfrm>
          <a:prstGeom prst="rect">
            <a:avLst/>
          </a:prstGeom>
          <a:noFill/>
        </p:spPr>
        <p:txBody>
          <a:bodyPr wrap="square" rtlCol="0">
            <a:spAutoFit/>
          </a:bodyPr>
          <a:lstStyle/>
          <a:p>
            <a:r>
              <a:rPr lang="en-US" sz="1400" dirty="0">
                <a:solidFill>
                  <a:schemeClr val="accent6">
                    <a:lumMod val="75000"/>
                  </a:schemeClr>
                </a:solidFill>
                <a:latin typeface="Segoe"/>
              </a:rPr>
              <a:t>3 crises</a:t>
            </a:r>
            <a:endParaRPr lang="en-US" dirty="0">
              <a:solidFill>
                <a:schemeClr val="accent6">
                  <a:lumMod val="75000"/>
                </a:schemeClr>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0805014" y="5964401"/>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D34B0D-1221-15A6-C5C2-FD56E7AC9485}"/>
              </a:ext>
            </a:extLst>
          </p:cNvPr>
          <p:cNvSpPr txBox="1"/>
          <p:nvPr/>
        </p:nvSpPr>
        <p:spPr>
          <a:xfrm>
            <a:off x="10805014" y="6033869"/>
            <a:ext cx="1255251" cy="307777"/>
          </a:xfrm>
          <a:prstGeom prst="rect">
            <a:avLst/>
          </a:prstGeom>
          <a:noFill/>
        </p:spPr>
        <p:txBody>
          <a:bodyPr wrap="square" rtlCol="0">
            <a:spAutoFit/>
          </a:bodyPr>
          <a:lstStyle/>
          <a:p>
            <a:r>
              <a:rPr lang="en-US" sz="1400" dirty="0">
                <a:solidFill>
                  <a:srgbClr val="C00000"/>
                </a:solidFill>
                <a:latin typeface="Segoe"/>
              </a:rPr>
              <a:t>3 urgence</a:t>
            </a:r>
            <a:endParaRPr lang="en-US"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Lcs-EN : sévérité - stress</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11488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latin typeface="Open Sans"/>
                <a:ea typeface="Open Sans"/>
                <a:cs typeface="Open Sans"/>
              </a:rPr>
              <a:t>Par exemple, la première action d'un ménage confronté à un choc ou à un facteur de stress est de se débarrasser progressivement de ses actifs, par exemple en dépensant son épargne, en vendant des actifs simples ou en empruntant de l'argent. </a:t>
            </a:r>
            <a:endParaRPr lang="en-US" sz="2400"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indique une capacité réduite à faire face à des chocs futurs en raison d'une réduction actuelle des ressources ou d'une augmentation des dettes.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LCS-EN : </a:t>
            </a:r>
            <a:r>
              <a:rPr lang="en-GB" sz="3600" b="0" kern="1400" spc="230" dirty="0" err="1">
                <a:solidFill>
                  <a:schemeClr val="tx1"/>
                </a:solidFill>
                <a:latin typeface="HALDEN SOLID"/>
                <a:ea typeface="Open Sans Extrabold"/>
                <a:cs typeface="Open Sans Extrabold"/>
              </a:rPr>
              <a:t>Sévérité</a:t>
            </a:r>
            <a:r>
              <a:rPr lang="en-GB" sz="3600" b="0" kern="1400" spc="230" dirty="0">
                <a:solidFill>
                  <a:schemeClr val="tx1"/>
                </a:solidFill>
                <a:latin typeface="HALDEN SOLID"/>
                <a:ea typeface="Open Sans Extrabold"/>
                <a:cs typeface="Open Sans Extrabold"/>
              </a:rPr>
              <a:t> - Crise </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734315"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Si la situation persiste ou s'aggrave, ils auront recours à des stratégies d'adaptation à la crise, et lorsque, par exemple, les actifs productifs sont vendus ou que les dépenses de santé/médicaments essentiels sont réduites, il devient plus difficile pour la personne ou le ménage de revenir à la situation d'avant la crise.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78973"/>
            <a:ext cx="2993994" cy="1385517"/>
          </a:xfrm>
          <a:prstGeom prst="rect">
            <a:avLst/>
          </a:prstGeom>
          <a:solidFill>
            <a:srgbClr val="FFC000">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Le stress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indique une capacité réduite à faire face à des chocs futurs en raison d'une réduction actuelle des ressources ou d'une augmentation des dettes.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Crise</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réduit directement la productivité future, y compris la formation du capital humain</a:t>
            </a:r>
            <a:r>
              <a:rPr kumimoji="0" lang="en-GB" sz="1400" b="0" i="0" u="none" strike="noStrike" kern="0" cap="none" spc="0" normalizeH="0" baseline="0" noProof="0" dirty="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A63F94-19C6-1796-412D-A8BEC789DBB3}"/>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0457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Lcs-EN : sévérité - Urgence </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97028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Enfin, le ménage peut être amené à vendre sa seule maison/terre, à mendier ou à faire les poubelles, à vendre son dernier animal femelle productif, ce qui réduit la productivité future et est difficilement réversible, ou encore ces situations sont humiliantes et dramatiques par nature.  </a:t>
            </a:r>
          </a:p>
          <a:p>
            <a:pPr marL="0" indent="0">
              <a:buNone/>
            </a:pPr>
            <a:endParaRPr lang="en-US"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40396"/>
            <a:ext cx="2993994" cy="1385517"/>
          </a:xfrm>
          <a:prstGeom prst="rect">
            <a:avLst/>
          </a:prstGeom>
          <a:solidFill>
            <a:srgbClr val="FFC000">
              <a:lumMod val="60000"/>
              <a:lumOff val="40000"/>
            </a:srgbClr>
          </a:solidFill>
        </p:spPr>
        <p:txBody>
          <a:bodyPr wrap="square" rtlCol="0">
            <a:noAutofit/>
          </a:bodyPr>
          <a:lstStyle/>
          <a:p>
            <a:pPr marR="0" lvl="0" indent="0" algn="ctr" fontAlgn="auto">
              <a:lnSpc>
                <a:spcPct val="100000"/>
              </a:lnSpc>
              <a:spcBef>
                <a:spcPts val="0"/>
              </a:spcBef>
              <a:spcAft>
                <a:spcPts val="0"/>
              </a:spcAft>
              <a:buClrTx/>
              <a:buSzTx/>
              <a:buFontTx/>
              <a:buNone/>
              <a:tabLst/>
              <a:defRPr/>
            </a:pPr>
            <a:r>
              <a:rPr lang="en-GB" sz="1400" b="1" kern="0" dirty="0">
                <a:solidFill>
                  <a:srgbClr val="3B3838"/>
                </a:solidFill>
                <a:latin typeface="Open Sans" panose="020B0606030504020204" pitchFamily="34" charset="0"/>
                <a:cs typeface="Arial" panose="020B0604020202020204" pitchFamily="34" charset="0"/>
              </a:rPr>
              <a:t>Le stress</a:t>
            </a:r>
            <a:endParaRPr lang="en-US" sz="1400" b="1" kern="0" dirty="0">
              <a:solidFill>
                <a:srgbClr val="3B3838"/>
              </a:solidFill>
              <a:latin typeface="Open Sans" panose="020B0606030504020204" pitchFamily="34" charset="0"/>
              <a:cs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en-GB" sz="1400" kern="0" dirty="0">
                <a:solidFill>
                  <a:srgbClr val="3B3838"/>
                </a:solidFill>
                <a:latin typeface="Open Sans" panose="020B0606030504020204" pitchFamily="34" charset="0"/>
                <a:cs typeface="Arial" panose="020B0604020202020204" pitchFamily="34" charset="0"/>
              </a:rPr>
              <a:t>indique une capacité réduite à faire face à des chocs futurs en raison d'une réduction actuelle des ressources ou d'une augmentation des dettes.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Crise</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réduit directement la productivité future, y compris la formation du capital humain.</a:t>
            </a:r>
            <a:endParaRPr lang="en-US" sz="1400" kern="0" dirty="0">
              <a:solidFill>
                <a:srgbClr val="3B3838"/>
              </a:solidFill>
              <a:latin typeface="Open Sans" panose="020B0606030504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FAA82E55-A464-5D30-44B3-3F78C5C86F75}"/>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Urgence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affecte la productivité future, mais elle est plus difficile à inverser ou plus dramatique par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2F483B-B790-6776-42BD-C13E59E12852}"/>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70898898-406D-FD30-247B-188456625089}"/>
              </a:ext>
            </a:extLst>
          </p:cNvPr>
          <p:cNvSpPr/>
          <p:nvPr/>
        </p:nvSpPr>
        <p:spPr>
          <a:xfrm>
            <a:off x="8775189" y="2969449"/>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6452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LCS-EN : </a:t>
            </a:r>
            <a:r>
              <a:rPr lang="en-GB" sz="3600" b="0" kern="1400" spc="230" dirty="0" err="1">
                <a:solidFill>
                  <a:schemeClr val="tx1"/>
                </a:solidFill>
                <a:latin typeface="HALDEN SOLID"/>
                <a:ea typeface="Open Sans Extrabold"/>
                <a:cs typeface="Open Sans Extrabold"/>
              </a:rPr>
              <a:t>niveaux</a:t>
            </a:r>
            <a:r>
              <a:rPr lang="en-GB" sz="3600" b="0" kern="1400" spc="230" dirty="0">
                <a:solidFill>
                  <a:schemeClr val="tx1"/>
                </a:solidFill>
                <a:latin typeface="HALDEN SOLID"/>
                <a:ea typeface="Open Sans Extrabold"/>
                <a:cs typeface="Open Sans Extrabold"/>
              </a:rPr>
              <a:t> de </a:t>
            </a:r>
            <a:r>
              <a:rPr lang="en-GB" sz="3600" b="0" kern="1400" spc="230" dirty="0" err="1">
                <a:solidFill>
                  <a:schemeClr val="tx1"/>
                </a:solidFill>
                <a:latin typeface="HALDEN SOLID"/>
                <a:ea typeface="Open Sans Extrabold"/>
                <a:cs typeface="Open Sans Extrabold"/>
              </a:rPr>
              <a:t>sévérité</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spc="60" dirty="0"/>
          </a:p>
          <a:p>
            <a:pPr marL="0" indent="0">
              <a:buNone/>
            </a:pPr>
            <a:r>
              <a:rPr lang="en-US" sz="2800" spc="60" dirty="0" err="1"/>
              <a:t>L'adoption</a:t>
            </a:r>
            <a:r>
              <a:rPr lang="en-US" sz="2800" spc="60" dirty="0"/>
              <a:t> de </a:t>
            </a:r>
            <a:r>
              <a:rPr lang="en-US" sz="2800" spc="60" dirty="0" err="1"/>
              <a:t>stratégies</a:t>
            </a:r>
            <a:r>
              <a:rPr lang="en-US" sz="2800" spc="60" dirty="0"/>
              <a:t> </a:t>
            </a:r>
            <a:r>
              <a:rPr lang="en-US" sz="2800" spc="60" dirty="0" err="1"/>
              <a:t>d'adaptation</a:t>
            </a:r>
            <a:r>
              <a:rPr lang="en-US" sz="2800" spc="60" dirty="0"/>
              <a:t> au stress, aux crises et aux situations </a:t>
            </a:r>
            <a:r>
              <a:rPr lang="en-US" sz="2800" spc="60" dirty="0" err="1"/>
              <a:t>d'urgence</a:t>
            </a:r>
            <a:r>
              <a:rPr lang="en-US" sz="2800" spc="60" dirty="0"/>
              <a:t> se fait de manière </a:t>
            </a:r>
            <a:r>
              <a:rPr lang="en-US" sz="2800" spc="60" dirty="0" err="1"/>
              <a:t>séquentielle</a:t>
            </a:r>
            <a:r>
              <a:rPr lang="en-US" sz="2800" spc="60" dirty="0"/>
              <a:t> </a:t>
            </a:r>
            <a:r>
              <a:rPr lang="en-US" sz="2800" spc="60" dirty="0" err="1"/>
              <a:t>plutôt</a:t>
            </a:r>
            <a:r>
              <a:rPr lang="en-US" sz="2800" spc="60" dirty="0"/>
              <a:t> que </a:t>
            </a:r>
            <a:r>
              <a:rPr lang="en-US" sz="2800" spc="60" dirty="0" err="1"/>
              <a:t>simultanée</a:t>
            </a:r>
            <a:r>
              <a:rPr lang="en-US" sz="2800" spc="60" dirty="0"/>
              <a:t>.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indique une capacité réduite à faire face à des chocs futurs en raison d'une réduction actuelle des ressources ou d'une augmentation des dettes.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3" name="TextBox 6">
            <a:extLst>
              <a:ext uri="{FF2B5EF4-FFF2-40B4-BE49-F238E27FC236}">
                <a16:creationId xmlns:a16="http://schemas.microsoft.com/office/drawing/2014/main" id="{5CF725C7-C122-6590-357E-37FAC15A2A53}"/>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Crise</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réduit directement la productivité future, y compris la formation du capital humain</a:t>
            </a:r>
            <a:r>
              <a:rPr kumimoji="0" lang="en-GB" sz="1400" b="0" i="0" u="none" strike="noStrike" kern="0" cap="none" spc="0" normalizeH="0" baseline="0" noProof="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7">
            <a:extLst>
              <a:ext uri="{FF2B5EF4-FFF2-40B4-BE49-F238E27FC236}">
                <a16:creationId xmlns:a16="http://schemas.microsoft.com/office/drawing/2014/main" id="{2FF846DE-1EEC-C7A2-760B-E6AF4180B11B}"/>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Urgence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affecte la productivité future, mais elle est plus difficile à inverser ou plus dramatique par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Comment les réunir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Lcs-EN : classification des ménages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un ménage a eu recours à une ou plusieurs stratégie(</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d'</a:t>
            </a:r>
            <a:r>
              <a:rPr lang="en-US" sz="2000" b="1" spc="60">
                <a:latin typeface="Open Sans" charset="0"/>
                <a:ea typeface="Open Sans" charset="0"/>
                <a:cs typeface="Open Sans" charset="0"/>
              </a:rPr>
              <a:t>adaptation au stress </a:t>
            </a:r>
            <a:r>
              <a:rPr lang="en-US" sz="2000" spc="60">
                <a:latin typeface="Open Sans" charset="0"/>
                <a:ea typeface="Open Sans" charset="0"/>
                <a:cs typeface="Open Sans" charset="0"/>
              </a:rPr>
              <a:t>au cours des 30 derniers jours ou a épuisé cette (ces) stratégie(s</a:t>
            </a:r>
            <a:r>
              <a:rPr lang="en-US" sz="2000" spc="60" err="1">
                <a:latin typeface="Open Sans" charset="0"/>
                <a:ea typeface="Open Sans" charset="0"/>
                <a:cs typeface="Open Sans" charset="0"/>
              </a:rPr>
              <a:t>) </a:t>
            </a:r>
            <a:r>
              <a:rPr lang="en-US" sz="2000" spc="60">
                <a:latin typeface="Open Sans" charset="0"/>
                <a:ea typeface="Open Sans" charset="0"/>
                <a:cs typeface="Open Sans" charset="0"/>
              </a:rPr>
              <a:t>au cours des 12 derniers mois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le même ménage a eu recours à une ou </a:t>
            </a:r>
            <a:r>
              <a:rPr lang="en-US" sz="2000" spc="60" err="1">
                <a:latin typeface="Open Sans" charset="0"/>
                <a:ea typeface="Open Sans" charset="0"/>
                <a:cs typeface="Open Sans" charset="0"/>
              </a:rPr>
              <a:t>plusieurs </a:t>
            </a:r>
            <a:r>
              <a:rPr lang="en-US" sz="2000" spc="60">
                <a:latin typeface="Open Sans" charset="0"/>
                <a:ea typeface="Open Sans" charset="0"/>
                <a:cs typeface="Open Sans" charset="0"/>
              </a:rPr>
              <a:t>stratégies d'</a:t>
            </a:r>
            <a:r>
              <a:rPr lang="en-US" sz="2000" b="1" spc="60">
                <a:latin typeface="Open Sans" charset="0"/>
                <a:ea typeface="Open Sans" charset="0"/>
                <a:cs typeface="Open Sans" charset="0"/>
              </a:rPr>
              <a:t>adaptation à la crise </a:t>
            </a:r>
            <a:r>
              <a:rPr lang="en-US" sz="2000" spc="60">
                <a:latin typeface="Open Sans" charset="0"/>
                <a:ea typeface="Open Sans" charset="0"/>
                <a:cs typeface="Open Sans" charset="0"/>
              </a:rPr>
              <a:t>au cours des 30 derniers jours ou a épuisé cette ou ces </a:t>
            </a:r>
            <a:r>
              <a:rPr lang="en-US" sz="2000" spc="60" err="1">
                <a:latin typeface="Open Sans" charset="0"/>
                <a:ea typeface="Open Sans" charset="0"/>
                <a:cs typeface="Open Sans" charset="0"/>
              </a:rPr>
              <a:t>stratégies </a:t>
            </a:r>
            <a:r>
              <a:rPr lang="en-US" sz="2000" spc="60">
                <a:latin typeface="Open Sans" charset="0"/>
                <a:ea typeface="Open Sans" charset="0"/>
                <a:cs typeface="Open Sans" charset="0"/>
              </a:rPr>
              <a:t>au cours des 12 derniers mois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le même ménage a eu recours à une ou plusieurs stratégie(s</a:t>
            </a:r>
            <a:r>
              <a:rPr lang="en-US" sz="2000" spc="60" err="1">
                <a:latin typeface="Open Sans" charset="0"/>
                <a:ea typeface="Open Sans" charset="0"/>
                <a:cs typeface="Open Sans" charset="0"/>
              </a:rPr>
              <a:t>) </a:t>
            </a:r>
            <a:r>
              <a:rPr lang="en-US" sz="2000" spc="60">
                <a:latin typeface="Open Sans" charset="0"/>
                <a:ea typeface="Open Sans" charset="0"/>
                <a:cs typeface="Open Sans" charset="0"/>
              </a:rPr>
              <a:t>d'</a:t>
            </a:r>
            <a:r>
              <a:rPr lang="en-US" sz="2000" b="1" spc="60">
                <a:latin typeface="Open Sans" charset="0"/>
                <a:ea typeface="Open Sans" charset="0"/>
                <a:cs typeface="Open Sans" charset="0"/>
              </a:rPr>
              <a:t>urgence </a:t>
            </a:r>
            <a:r>
              <a:rPr lang="en-US" sz="2000" spc="60">
                <a:latin typeface="Open Sans" charset="0"/>
                <a:ea typeface="Open Sans" charset="0"/>
                <a:cs typeface="Open Sans" charset="0"/>
              </a:rPr>
              <a:t>au cours des 30 derniers jours ou a épuisé cette ou ces stratégie(s</a:t>
            </a:r>
            <a:r>
              <a:rPr lang="en-US" sz="2000" spc="60" err="1">
                <a:latin typeface="Open Sans" charset="0"/>
                <a:ea typeface="Open Sans" charset="0"/>
                <a:cs typeface="Open Sans" charset="0"/>
              </a:rPr>
              <a:t>) </a:t>
            </a:r>
            <a:r>
              <a:rPr lang="en-US" sz="2000" spc="60">
                <a:latin typeface="Open Sans" charset="0"/>
                <a:ea typeface="Open Sans" charset="0"/>
                <a:cs typeface="Open Sans" charset="0"/>
              </a:rPr>
              <a:t>au cours des 12 derniers </a:t>
            </a:r>
            <a:r>
              <a:rPr lang="en-US" sz="2000" spc="60">
                <a:latin typeface="Open Sans" charset="0"/>
                <a:ea typeface="Open Sans" charset="0"/>
                <a:cs typeface="Open Sans" charset="0"/>
                <a:sym typeface="Wingdings" panose="05000000000000000000" pitchFamily="2" charset="2"/>
              </a:rPr>
              <a:t>mois</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ménage applique des mesures d'adaptation au 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ménage applique des mesures d'adaptation à la crise</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Le ménage fait appel à des mesures d'urgence</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Note d'orientation pour LCS-EN</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831544"/>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Veuillez vous référer à la </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note d'orientation </a:t>
            </a:r>
            <a:r>
              <a:rPr lang="en-US" sz="2000" dirty="0">
                <a:latin typeface="Open Sans"/>
                <a:ea typeface="Open Sans"/>
                <a:cs typeface="Open Sans"/>
              </a:rPr>
              <a:t>et à la </a:t>
            </a:r>
            <a:r>
              <a:rPr lang="en-US" sz="2000" b="1" dirty="0">
                <a:latin typeface="Open Sans"/>
                <a:ea typeface="Open Sans"/>
                <a:cs typeface="Open Sans"/>
                <a:hlinkClick r:id="rId4">
                  <a:extLst>
                    <a:ext uri="{A12FA001-AC4F-418D-AE19-62706E023703}">
                      <ahyp:hlinkClr xmlns:ahyp="http://schemas.microsoft.com/office/drawing/2018/hyperlinkcolor" val="tx"/>
                    </a:ext>
                  </a:extLst>
                </a:hlinkClick>
              </a:rPr>
              <a:t>liste des stratégies </a:t>
            </a:r>
            <a:r>
              <a:rPr lang="en-US" sz="2000" dirty="0">
                <a:latin typeface="Open Sans"/>
                <a:ea typeface="Open Sans"/>
                <a:cs typeface="Open Sans"/>
              </a:rPr>
              <a:t>dans le </a:t>
            </a:r>
            <a:r>
              <a:rPr lang="en-US" sz="2000" b="1" dirty="0">
                <a:latin typeface="Open Sans"/>
                <a:ea typeface="Open Sans"/>
                <a:cs typeface="Open Sans"/>
                <a:hlinkClick r:id="rId5">
                  <a:extLst>
                    <a:ext uri="{A12FA001-AC4F-418D-AE19-62706E023703}">
                      <ahyp:hlinkClr xmlns:ahyp="http://schemas.microsoft.com/office/drawing/2018/hyperlinkcolor" val="tx"/>
                    </a:ext>
                  </a:extLst>
                </a:hlinkClick>
              </a:rPr>
              <a:t>Centre de </a:t>
            </a:r>
            <a:r>
              <a:rPr lang="en-US" sz="2000" b="1" dirty="0" err="1">
                <a:latin typeface="Open Sans"/>
                <a:ea typeface="Open Sans"/>
                <a:cs typeface="Open Sans"/>
                <a:hlinkClick r:id="rId5">
                  <a:extLst>
                    <a:ext uri="{A12FA001-AC4F-418D-AE19-62706E023703}">
                      <ahyp:hlinkClr xmlns:ahyp="http://schemas.microsoft.com/office/drawing/2018/hyperlinkcolor" val="tx"/>
                    </a:ext>
                  </a:extLst>
                </a:hlinkClick>
              </a:rPr>
              <a:t>ressources</a:t>
            </a:r>
            <a:r>
              <a:rPr lang="en-US" sz="2000" b="1" dirty="0">
                <a:latin typeface="Open Sans"/>
                <a:ea typeface="Open Sans"/>
                <a:cs typeface="Open Sans"/>
                <a:hlinkClick r:id="rId5">
                  <a:extLst>
                    <a:ext uri="{A12FA001-AC4F-418D-AE19-62706E023703}">
                      <ahyp:hlinkClr xmlns:ahyp="http://schemas.microsoft.com/office/drawing/2018/hyperlinkcolor" val="tx"/>
                    </a:ext>
                  </a:extLst>
                </a:hlinkClick>
              </a:rPr>
              <a:t> VAM</a:t>
            </a:r>
            <a:r>
              <a:rPr lang="en-US" sz="2000" b="1" dirty="0">
                <a:latin typeface="Open Sans"/>
                <a:ea typeface="Open Sans"/>
                <a:cs typeface="Open Sans"/>
              </a:rPr>
              <a:t> </a:t>
            </a:r>
            <a:r>
              <a:rPr lang="en-US" sz="2000" dirty="0">
                <a:latin typeface="Open Sans"/>
                <a:ea typeface="Open Sans"/>
                <a:cs typeface="Open Sans"/>
              </a:rPr>
              <a:t>pour</a:t>
            </a:r>
            <a:r>
              <a:rPr lang="en-US" sz="2000" b="1" dirty="0">
                <a:latin typeface="Open Sans"/>
                <a:ea typeface="Open Sans"/>
                <a:cs typeface="Open Sans"/>
              </a:rPr>
              <a:t> </a:t>
            </a:r>
            <a:r>
              <a:rPr lang="en-US" sz="2000" dirty="0">
                <a:latin typeface="Open Sans"/>
                <a:ea typeface="Open Sans"/>
                <a:cs typeface="Open Sans"/>
              </a:rPr>
              <a:t>explorer les stratégies de survie pour les besoins essentiels, ainsi que leurs explications et leur pertinence.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9" name="Picture 8">
            <a:extLst>
              <a:ext uri="{FF2B5EF4-FFF2-40B4-BE49-F238E27FC236}">
                <a16:creationId xmlns:a16="http://schemas.microsoft.com/office/drawing/2014/main" id="{3CA3DFB9-F7CB-F23C-8D30-747B56C7E09C}"/>
              </a:ext>
            </a:extLst>
          </p:cNvPr>
          <p:cNvPicPr>
            <a:picLocks noChangeAspect="1"/>
          </p:cNvPicPr>
          <p:nvPr/>
        </p:nvPicPr>
        <p:blipFill>
          <a:blip r:embed="rId6"/>
          <a:stretch>
            <a:fillRect/>
          </a:stretch>
        </p:blipFill>
        <p:spPr>
          <a:xfrm>
            <a:off x="1371899" y="1378973"/>
            <a:ext cx="3554364" cy="5019261"/>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Les stratégies d'adaptation aux moyens de subsistance</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1047694"/>
            <a:ext cx="11277443" cy="5671158"/>
          </a:xfrm>
          <a:solidFill>
            <a:schemeClr val="accent4">
              <a:lumMod val="60000"/>
              <a:lumOff val="40000"/>
            </a:schemeClr>
          </a:solidFill>
        </p:spPr>
        <p:txBody>
          <a:bodyPr vert="horz" lIns="91440" tIns="45720" rIns="91440" bIns="45720" rtlCol="0" anchor="t">
            <a:noAutofit/>
          </a:bodyPr>
          <a:lstStyle/>
          <a:p>
            <a:pPr marL="0" indent="0">
              <a:lnSpc>
                <a:spcPts val="2700"/>
              </a:lnSpc>
              <a:buNone/>
            </a:pPr>
            <a:endParaRPr lang="en-US" spc="60" dirty="0"/>
          </a:p>
          <a:p>
            <a:pPr>
              <a:lnSpc>
                <a:spcPts val="2700"/>
              </a:lnSpc>
              <a:buFont typeface="Wingdings" panose="05000000000000000000" pitchFamily="2" charset="2"/>
              <a:buChar char="v"/>
            </a:pPr>
            <a:r>
              <a:rPr lang="en-GB" sz="2400" spc="60" dirty="0">
                <a:latin typeface="Open Sans"/>
                <a:ea typeface="Open Sans"/>
                <a:cs typeface="Open Sans"/>
              </a:rPr>
              <a:t>En fonction du temps disponible pour la formation de l'agent recenseur, il est suggéré de passer en revue chacune des stratégies de la liste, ainsi que des exemples d'observations et de vérifications potentielles. </a:t>
            </a:r>
          </a:p>
          <a:p>
            <a:pPr>
              <a:lnSpc>
                <a:spcPts val="2700"/>
              </a:lnSpc>
              <a:buFont typeface="Wingdings" panose="05000000000000000000" pitchFamily="2" charset="2"/>
              <a:buChar char="v"/>
            </a:pPr>
            <a:r>
              <a:rPr lang="en-GB" sz="2400" spc="60" dirty="0">
                <a:latin typeface="Open Sans"/>
                <a:ea typeface="Open Sans"/>
                <a:cs typeface="Open Sans"/>
              </a:rPr>
              <a:t>Revoir la </a:t>
            </a:r>
            <a:r>
              <a:rPr lang="en-US" sz="24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liste des stratégies </a:t>
            </a:r>
            <a:r>
              <a:rPr lang="en-US" sz="2400" dirty="0">
                <a:latin typeface="Open Sans" panose="020B0606030504020204" pitchFamily="34" charset="0"/>
                <a:ea typeface="Open Sans" panose="020B0606030504020204" pitchFamily="34" charset="0"/>
                <a:cs typeface="Open Sans" panose="020B0606030504020204" pitchFamily="34" charset="0"/>
              </a:rPr>
              <a:t>pour inclure les tableaux avec les 10+ stratégies pertinentes sélectionnées pour le contexte de votre pays sous forme de diapositives individuelles (voir les trois diapositives suivantes à titre d'exemple).</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Veillez à mettre en évidence les éléments clés, notamment la signification de chaque option de réponse pour chaque question, ainsi que les exemples de vérification et les stratégies d'approfondissement. </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Si le temps ne le permet pas, les informations doivent au moins être incluses dans le manuel de formation de l'enquêteur.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instructions de formation 3</a:t>
            </a:r>
          </a:p>
        </p:txBody>
      </p:sp>
    </p:spTree>
    <p:extLst>
      <p:ext uri="{BB962C8B-B14F-4D97-AF65-F5344CB8AC3E}">
        <p14:creationId xmlns:p14="http://schemas.microsoft.com/office/powerpoint/2010/main" val="2851952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EXEMPLE DE DESCRIPTION D'UNE STRATÉGIE D'ADAPTATION AU STRESS</a:t>
            </a:r>
          </a:p>
        </p:txBody>
      </p:sp>
      <p:sp>
        <p:nvSpPr>
          <p:cNvPr id="7" name="TextBox 6">
            <a:extLst>
              <a:ext uri="{FF2B5EF4-FFF2-40B4-BE49-F238E27FC236}">
                <a16:creationId xmlns:a16="http://schemas.microsoft.com/office/drawing/2014/main" id="{0F4B508C-53C7-574B-4DBB-F91508BEAFD6}"/>
              </a:ext>
            </a:extLst>
          </p:cNvPr>
          <p:cNvSpPr txBox="1"/>
          <p:nvPr/>
        </p:nvSpPr>
        <p:spPr>
          <a:xfrm>
            <a:off x="736453" y="1727914"/>
            <a:ext cx="11133969" cy="461665"/>
          </a:xfrm>
          <a:prstGeom prst="rect">
            <a:avLst/>
          </a:prstGeom>
          <a:noFill/>
        </p:spPr>
        <p:txBody>
          <a:bodyPr wrap="square" rtlCol="0">
            <a:spAutoFit/>
          </a:bodyPr>
          <a:lstStyle/>
          <a:p>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(Nom de variable : </a:t>
            </a:r>
            <a:r>
              <a:rPr lang="en-GB" sz="1200" b="1" i="1"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Au cours des 30 derniers jours, un membre de votre ménage a-t-il dû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dépenser ses économies en </a:t>
            </a:r>
            <a:r>
              <a:rPr lang="en-GB" sz="1200" i="1">
                <a:solidFill>
                  <a:srgbClr val="007DBC"/>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raison d'un manque de </a:t>
            </a:r>
            <a:r>
              <a:rPr lang="en-GB" sz="1200" i="1">
                <a:solidFill>
                  <a:srgbClr val="007DBC"/>
                </a:solidFill>
                <a:highlight>
                  <a:srgbClr val="FFFFFF"/>
                </a:highlight>
                <a:latin typeface="Open Sans" panose="020B0606030504020204" pitchFamily="34" charset="0"/>
                <a:cs typeface="Times New Roman" panose="02020603050405020304" pitchFamily="18" charset="0"/>
              </a:rPr>
              <a:t>ressources pour accéder à des besoins essentiels ?</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07777"/>
          </a:xfrm>
          <a:prstGeom prst="rect">
            <a:avLst/>
          </a:prstGeom>
          <a:noFill/>
        </p:spPr>
        <p:txBody>
          <a:bodyPr wrap="square" rtlCol="0">
            <a:spAutoFit/>
          </a:bodyPr>
          <a:lstStyle/>
          <a:p>
            <a:pPr algn="ctr"/>
            <a:r>
              <a:rPr lang="en-US" sz="1400" b="1">
                <a:solidFill>
                  <a:schemeClr val="accent5">
                    <a:lumMod val="50000"/>
                  </a:schemeClr>
                </a:solidFill>
              </a:rPr>
              <a:t>Le stress</a:t>
            </a:r>
            <a:endParaRPr lang="en-US" b="1">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3603859936"/>
              </p:ext>
            </p:extLst>
          </p:nvPr>
        </p:nvGraphicFramePr>
        <p:xfrm>
          <a:off x="824938" y="2248405"/>
          <a:ext cx="10542587" cy="3705905"/>
        </p:xfrm>
        <a:graphic>
          <a:graphicData uri="http://schemas.openxmlformats.org/drawingml/2006/table">
            <a:tbl>
              <a:tblPr firstRow="1" firstCol="1" bandRow="1"/>
              <a:tblGrid>
                <a:gridCol w="3858587">
                  <a:extLst>
                    <a:ext uri="{9D8B030D-6E8A-4147-A177-3AD203B41FA5}">
                      <a16:colId xmlns:a16="http://schemas.microsoft.com/office/drawing/2014/main" val="473549370"/>
                    </a:ext>
                  </a:extLst>
                </a:gridCol>
                <a:gridCol w="3649844">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Raison d'être/Utilisation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Que signifie chaque option de réponse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Exemples de vérification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l">
                        <a:lnSpc>
                          <a:spcPct val="115000"/>
                        </a:lnSpc>
                        <a:spcBef>
                          <a:spcPts val="0"/>
                        </a:spcBef>
                        <a:spcAft>
                          <a:spcPts val="600"/>
                        </a:spcAft>
                      </a:pP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Justification :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dépense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affaiblit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capacité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ménages à se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rabattre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sur des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liquidités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facilement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disponibles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contrairement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aux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actifs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qui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doivent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être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liquidés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p>
                    <a:p>
                      <a:pPr marL="0" marR="0" algn="l">
                        <a:lnSpc>
                          <a:spcPct val="115000"/>
                        </a:lnSpc>
                        <a:spcBef>
                          <a:spcPts val="0"/>
                        </a:spcBef>
                        <a:spcAft>
                          <a:spcPts val="600"/>
                        </a:spcAft>
                      </a:pP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considérée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comme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l'argent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d'autres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objets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valeur</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(par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exemple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bijoux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or) mis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côté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vue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d'une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utilisation/</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consommation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future. Par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exemple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l'argent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liquide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mis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côté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pour les urgences domestiques, les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cérémonies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la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scolarité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d'autres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dépenses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importantes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peut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également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être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destinée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à des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investissements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futurs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(par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exemple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l'entreprise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familiale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l'achat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bétail</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etc.)</a:t>
                      </a:r>
                      <a:endPar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Les </a:t>
                      </a: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guetteurs</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 </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Il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essentiel</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poser des questions sur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l'utilisation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plutôt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que sur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l'utilisation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revenus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du ménage.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Soyez</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prudent quant à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l'utilisation</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dans un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contexte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déplacement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prolongé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car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plupart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ménages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auraient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épuisé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il y a plus de 12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mois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 par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conséquent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ne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s'appliquerait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pas à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plupart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ménages.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Notez</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que dans le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cas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bijoux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en</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or, il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peut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y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avoir</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un certain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chevauchement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avec </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DomAsset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et "Pawn", il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donc</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conseillé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d'éviter</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d'utiliser</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plus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d'une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dans le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même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module. </a:t>
                      </a:r>
                      <a:endPar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Gravité</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 </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Il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existe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presque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toujours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une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gravité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du stress. </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Non, il n'était pas nécessaire de dépenser l'épargne parce que le ménage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n'était pas </a:t>
                      </a:r>
                      <a:r>
                        <a:rPr lang="en-GB" sz="900" kern="600">
                          <a:solidFill>
                            <a:schemeClr val="tx1"/>
                          </a:solidFill>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confronté à un manque de ressources pour accéder aux besoins essentiels ou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avait appliqué une </a:t>
                      </a:r>
                      <a:r>
                        <a:rPr lang="en-GB" sz="900" kern="600">
                          <a:effectLst/>
                          <a:latin typeface="Open Sans" panose="020B0606030504020204" pitchFamily="34" charset="0"/>
                          <a:ea typeface="MS Mincho" panose="02020609040205080304" pitchFamily="49" charset="-128"/>
                          <a:cs typeface="Open Sans" panose="020B0606030504020204" pitchFamily="34" charset="0"/>
                        </a:rPr>
                        <a:t>autre stratégie d'adaptation des moyens de subsistance.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Il est nécessaire d'approfondir la question pour s'assurer de la sélection de la réponse la plus appropriée.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Votre ménage dispose-t-il d'une épargne ?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pourquoi n'avez-vous pas dépensé (ou pas) les économies réalisées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Oui, le ménage a dû dépenser des économies au cours des 30 derniers jours en raison d'un manque de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ressources pour accéder aux besoins essentiels.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S'assurer que le ménage a dépensé son épargne pour être en mesure de satisfaire ses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besoins essentiels, et non </a:t>
                      </a:r>
                      <a:r>
                        <a:rPr lang="en-GB" sz="900" kern="600">
                          <a:effectLst/>
                          <a:latin typeface="Open Sans" panose="020B0606030504020204" pitchFamily="34" charset="0"/>
                          <a:ea typeface="MS Mincho" panose="02020609040205080304" pitchFamily="49" charset="-128"/>
                          <a:cs typeface="Open Sans" panose="020B0606030504020204" pitchFamily="34" charset="0"/>
                        </a:rPr>
                        <a:t>pour d'autres raisons.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Non,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parce que le ménage a déjà dépensé son épargne au cours des 12 derniers mois et qu'il n'a plus d'épargne.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le ménage répond "nous avions des économies mais nous avons dû les dépenser avant les 30 derniers jours mais au cours de l'année écoulée", le choix de réponse approprié est "non parce qu'elles ont déjà été épuisées au cours des 12 derniers mois".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l">
                        <a:lnSpc>
                          <a:spcPct val="115000"/>
                        </a:lnSpc>
                        <a:spcBef>
                          <a:spcPts val="0"/>
                        </a:spcBef>
                        <a:spcAft>
                          <a:spcPts val="600"/>
                        </a:spcAf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Non applicable car le ménage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d'épargne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depuis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plus de 12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Si le ménage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répond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"nous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n'avons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d'épargne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avons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l'année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dernière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car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revenus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couvrent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à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peine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dépenses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 choix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réponse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approprié</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“non applicable".</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353272" y="2546405"/>
            <a:ext cx="3013790" cy="112113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27575" y="1465547"/>
            <a:ext cx="11133969" cy="503728"/>
          </a:xfrm>
          <a:prstGeom prst="rect">
            <a:avLst/>
          </a:prstGeom>
          <a:noFill/>
        </p:spPr>
        <p:txBody>
          <a:bodyPr wrap="square" rtlCol="0">
            <a:spAutoFit/>
          </a:bodyPr>
          <a:lstStyle/>
          <a:p>
            <a:pPr marL="0" marR="0">
              <a:lnSpc>
                <a:spcPct val="115000"/>
              </a:lnSpc>
              <a:spcBef>
                <a:spcPts val="200"/>
              </a:spcBef>
              <a:spcAft>
                <a:spcPts val="0"/>
              </a:spcAft>
            </a:pP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(Nom de variable : </a:t>
            </a:r>
            <a:r>
              <a:rPr lang="en-GB" sz="1200" b="1" i="1"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latin typeface="Open Sans" panose="020B0606030504020204" pitchFamily="34" charset="0"/>
                <a:cs typeface="Times New Roman" panose="02020603050405020304" pitchFamily="18" charset="0"/>
              </a:rPr>
              <a:t>Au cours des 30 derniers jours, votre ménage a-t-il dû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retirer des enfants de l'école </a:t>
            </a:r>
            <a:r>
              <a:rPr lang="en-GB" sz="1200" b="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(enseignement obligatoire) </a:t>
            </a:r>
            <a:r>
              <a:rPr lang="en-GB" sz="1200" i="1">
                <a:solidFill>
                  <a:srgbClr val="007DBC"/>
                </a:solidFill>
                <a:latin typeface="Open Sans" panose="020B0606030504020204" pitchFamily="34" charset="0"/>
                <a:cs typeface="Times New Roman" panose="02020603050405020304" pitchFamily="18" charset="0"/>
              </a:rPr>
              <a:t>en raison d'un manque de </a:t>
            </a:r>
            <a:r>
              <a:rPr lang="en-GB" sz="1200" i="1">
                <a:solidFill>
                  <a:srgbClr val="007DBC"/>
                </a:solidFill>
                <a:highlight>
                  <a:srgbClr val="FFFFFF"/>
                </a:highlight>
                <a:latin typeface="Open Sans" panose="020B0606030504020204" pitchFamily="34" charset="0"/>
                <a:cs typeface="Times New Roman" panose="02020603050405020304" pitchFamily="18" charset="0"/>
              </a:rPr>
              <a:t>ressources pour accéder aux besoins essentiels (par exemple, nourriture, logement, éducation, services de santé, etc.</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EXEMPLE DE DESCRIPTION D'UNE STRATÉGIE DE GESTION DE CRISE</a:t>
            </a: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07777"/>
          </a:xfrm>
          <a:prstGeom prst="rect">
            <a:avLst/>
          </a:prstGeom>
          <a:noFill/>
        </p:spPr>
        <p:txBody>
          <a:bodyPr wrap="square" rtlCol="0">
            <a:spAutoFit/>
          </a:bodyPr>
          <a:lstStyle/>
          <a:p>
            <a:pPr algn="ctr"/>
            <a:r>
              <a:rPr lang="en-US" sz="1400" b="1">
                <a:solidFill>
                  <a:schemeClr val="accent6">
                    <a:lumMod val="75000"/>
                  </a:schemeClr>
                </a:solidFill>
              </a:rPr>
              <a:t>Crise</a:t>
            </a:r>
            <a:endParaRPr lang="en-US" b="1">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4091647705"/>
              </p:ext>
            </p:extLst>
          </p:nvPr>
        </p:nvGraphicFramePr>
        <p:xfrm>
          <a:off x="846138" y="2038744"/>
          <a:ext cx="10542587" cy="4151959"/>
        </p:xfrm>
        <a:graphic>
          <a:graphicData uri="http://schemas.openxmlformats.org/drawingml/2006/table">
            <a:tbl>
              <a:tblPr firstRow="1" firstCol="1" bandRow="1"/>
              <a:tblGrid>
                <a:gridCol w="3858587">
                  <a:extLst>
                    <a:ext uri="{9D8B030D-6E8A-4147-A177-3AD203B41FA5}">
                      <a16:colId xmlns:a16="http://schemas.microsoft.com/office/drawing/2014/main" val="4187562312"/>
                    </a:ext>
                  </a:extLst>
                </a:gridCol>
                <a:gridCol w="3649844">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l">
                        <a:lnSpc>
                          <a:spcPct val="115000"/>
                        </a:lnSpc>
                        <a:spcBef>
                          <a:spcPts val="0"/>
                        </a:spcBef>
                        <a:spcAft>
                          <a:spcPts val="600"/>
                        </a:spcAft>
                        <a:tabLst>
                          <a:tab pos="3329940" algn="l"/>
                        </a:tabLst>
                      </a:pPr>
                      <a:r>
                        <a:rPr lang="en-G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Raison d'être/Utilisation</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Que signifie chaque option de réponse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Exemples de vérification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l">
                        <a:lnSpc>
                          <a:spcPct val="115000"/>
                        </a:lnSpc>
                        <a:spcBef>
                          <a:spcPts val="0"/>
                        </a:spcBef>
                        <a:spcAft>
                          <a:spcPts val="600"/>
                        </a:spcAft>
                      </a:pPr>
                      <a:r>
                        <a:rPr lang="en-GB"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Justification : </a:t>
                      </a:r>
                      <a:r>
                        <a:rPr lang="en-GB" sz="900" kern="600">
                          <a:effectLst/>
                          <a:latin typeface="Open Sans" panose="020B0606030504020204" pitchFamily="34" charset="0"/>
                          <a:ea typeface="MS Mincho" panose="02020609040205080304" pitchFamily="49" charset="-128"/>
                          <a:cs typeface="Open Sans" panose="020B0606030504020204" pitchFamily="34" charset="0"/>
                        </a:rPr>
                        <a:t>cela diminue le capital humain et est donc considéré comme une stratégie de crise ; retirer les enfants de l'école aura une influence considérable sur leur productivité future et c'est une violation de leur droit à l'éducation.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Guet-apens et utilisation :</a:t>
                      </a:r>
                      <a:r>
                        <a:rPr lang="en-GB" sz="900" kern="600">
                          <a:effectLst/>
                          <a:latin typeface="Open Sans" panose="020B0606030504020204" pitchFamily="34" charset="0"/>
                          <a:ea typeface="MS Mincho" panose="02020609040205080304" pitchFamily="49" charset="-128"/>
                          <a:cs typeface="Open Sans" panose="020B0606030504020204" pitchFamily="34" charset="0"/>
                        </a:rPr>
                        <a:t> Cette stratégie concerne les ménages dont les enfants sont en âge d'être scolarisés dans le cadre de l'enseignement obligatoire (normalement de 6 à 16 ans). Si un ménage a retiré ses enfants de l'école secondaire ou de l'enseignement professionnel supérieur pour contribuer au revenu du ménage, cela n'est pas pris en compte dans cette stratégie d'adaptation.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Gravité : </a:t>
                      </a:r>
                      <a:r>
                        <a:rPr lang="en-GB" sz="900" kern="600">
                          <a:effectLst/>
                          <a:latin typeface="Open Sans" panose="020B0606030504020204" pitchFamily="34" charset="0"/>
                          <a:ea typeface="MS Mincho" panose="02020609040205080304" pitchFamily="49" charset="-128"/>
                          <a:cs typeface="Open Sans" panose="020B0606030504020204" pitchFamily="34" charset="0"/>
                        </a:rPr>
                        <a:t>Normalement, le niveau de gravité est "crise" pour cette stratégie, mais dans certains contextes, il pourrait être considéré comme un niveau de gravité "urgence".</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GB" sz="900" kern="600">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Non, il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été</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nécessaire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retirer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les enfants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parce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que le ménage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n'était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confronté</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à des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pénuries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alimentaires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à un manque de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ressources</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pour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accéder</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aux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besoins</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essentiels</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ou</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parce</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qu'</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il</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avait</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appliqué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une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autre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stratégie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survie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Il est nécessaire d'approfondir la question pour s'assurer de la sélection de la réponse la plus appropriée.</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Avez-vous des enfants en âge scolaire ?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pourquoi avez-vous eu besoin d'appliquer cette stratégie (ou non)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Oui, le ménage a dû retirer ses enfants de l'école au cours des 30 derniers jours en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raison d'un manque de ressources pour accéder aux besoins essentiels</a:t>
                      </a:r>
                      <a:r>
                        <a:rPr lang="en-GB" sz="900" kern="600">
                          <a:effectLst/>
                          <a:latin typeface="Open Sans" panose="020B0606030504020204" pitchFamily="34" charset="0"/>
                          <a:ea typeface="MS Mincho" panose="02020609040205080304" pitchFamily="49" charset="-128"/>
                          <a:cs typeface="Open Sans" panose="020B0606030504020204" pitchFamily="34" charset="0"/>
                        </a:rPr>
                        <a: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Veiller à ce qu'ils retirent les enfants de l'école en raison du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manque de ressources pour accéder aux besoins essentiels.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Non, car le ménage a déjà retiré ses enfants de l'école au cours des 12 derniers mois.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le ménage a déjà retiré tous ses enfants d'âge scolaire de l'école par manque d'argent avant les 30 jours et au cours des 12 derniers mois.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531938">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US" sz="900" kern="600" dirty="0">
                          <a:effectLst/>
                          <a:latin typeface="Open Sans" panose="020B0606030504020204" pitchFamily="34" charset="0"/>
                          <a:ea typeface="MS Mincho" panose="02020609040205080304" pitchFamily="49" charset="-128"/>
                          <a:cs typeface="Open Sans" panose="020B0606030504020204" pitchFamily="34" charset="0"/>
                        </a:rPr>
                        <a:t>Non applicable car le ménage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d'enfants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âge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d'être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scolarisés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et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n'en</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 pas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eu</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au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cours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des 12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derniers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Il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est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également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possible que le ménage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ait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des enfants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d'âge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scolaire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qui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n'ont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jamais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été</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inscrits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à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ou</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qui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ont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quitté</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depuis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plus de 12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réponse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"Non applicable"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n'est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pertinente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que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si</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 ménage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1)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d'enfants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âge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scolaire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jamais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inscrit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leurs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enfants à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retirés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plus de 12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avant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l'entretien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3) il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n'y</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dans les environs.</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715620" y="4601817"/>
            <a:ext cx="6892120" cy="158888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89235" y="2346517"/>
            <a:ext cx="3174032" cy="116199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34328" y="1402337"/>
            <a:ext cx="11133969" cy="928459"/>
          </a:xfrm>
          <a:prstGeom prst="rect">
            <a:avLst/>
          </a:prstGeom>
          <a:noFill/>
        </p:spPr>
        <p:txBody>
          <a:bodyPr wrap="square" lIns="91440" tIns="45720" rIns="91440" bIns="45720" rtlCol="0" anchor="t">
            <a:spAutoFit/>
          </a:bodyPr>
          <a:lstStyle/>
          <a:p>
            <a:pPr marL="0" marR="0">
              <a:lnSpc>
                <a:spcPct val="115000"/>
              </a:lnSpc>
              <a:spcBef>
                <a:spcPts val="200"/>
              </a:spcBef>
              <a:spcAft>
                <a:spcPts val="0"/>
              </a:spcAft>
            </a:pPr>
            <a:r>
              <a:rPr lang="fr-FR" sz="1200" b="1" i="1">
                <a:solidFill>
                  <a:srgbClr val="133048"/>
                </a:solidFill>
                <a:latin typeface="Calibri Light"/>
                <a:ea typeface="Yu Gothic Light"/>
                <a:cs typeface="Open Sans"/>
              </a:rPr>
              <a:t>(Nom de variable : </a:t>
            </a:r>
            <a:r>
              <a:rPr lang="fr-FR" sz="1200" b="1" i="1" dirty="0" err="1">
                <a:solidFill>
                  <a:srgbClr val="133048"/>
                </a:solidFill>
                <a:latin typeface="Calibri Light"/>
                <a:ea typeface="Yu Gothic Light"/>
                <a:cs typeface="Open Sans"/>
              </a:rPr>
              <a:t>LcsEN_em_IllegalAct</a:t>
            </a:r>
            <a:r>
              <a:rPr lang="fr-FR" sz="1200" b="1" i="1" dirty="0">
                <a:solidFill>
                  <a:srgbClr val="133048"/>
                </a:solidFill>
                <a:latin typeface="Calibri Light"/>
                <a:ea typeface="Yu Gothic Light"/>
                <a:cs typeface="Open Sans"/>
              </a:rPr>
              <a:t>) </a:t>
            </a:r>
            <a:r>
              <a:rPr lang="fr-FR" sz="1200" i="1" dirty="0">
                <a:solidFill>
                  <a:srgbClr val="007DBC"/>
                </a:solidFill>
                <a:latin typeface="Open Sans"/>
                <a:ea typeface="Open Sans"/>
                <a:cs typeface="Times New Roman"/>
              </a:rPr>
              <a:t>Au cours des 30 derniers jours, un membre de votre ménage a-t-il été </a:t>
            </a:r>
            <a:r>
              <a:rPr lang="fr-FR" sz="1200" i="1" dirty="0">
                <a:solidFill>
                  <a:srgbClr val="007DBC"/>
                </a:solidFill>
                <a:highlight>
                  <a:srgbClr val="FFFFFF"/>
                </a:highlight>
                <a:latin typeface="Open Sans"/>
                <a:ea typeface="Open Sans"/>
                <a:cs typeface="Times New Roman"/>
              </a:rPr>
              <a:t>contraint d'exercer un </a:t>
            </a:r>
            <a:r>
              <a:rPr lang="fr-FR" sz="1200" b="1" dirty="0">
                <a:solidFill>
                  <a:srgbClr val="007DBC"/>
                </a:solidFill>
                <a:effectLst/>
                <a:highlight>
                  <a:srgbClr val="FFFFFF"/>
                </a:highlight>
                <a:latin typeface="Open Sans"/>
                <a:ea typeface="Times New Roman" panose="02020603050405020304" pitchFamily="18" charset="0"/>
                <a:cs typeface="Open Sans"/>
              </a:rPr>
              <a:t>travail ou une activité rémunératrice socialement dégradant, à haut risque, exploiteur ou mettant sa vie en danger (par exemple, la contrebande, le vol, l'adhésion à des groupes armés, la prostitution) </a:t>
            </a:r>
            <a:r>
              <a:rPr lang="fr-FR" sz="1200" i="1" dirty="0">
                <a:solidFill>
                  <a:srgbClr val="007DBC"/>
                </a:solidFill>
                <a:highlight>
                  <a:srgbClr val="FFFFFF"/>
                </a:highlight>
                <a:latin typeface="Open Sans"/>
                <a:ea typeface="Open Sans"/>
                <a:cs typeface="Times New Roman"/>
              </a:rPr>
              <a:t>en raison d'un manque de ressources pour accéder aux besoins essentiels (par exemple, la nourriture, le logement, l'éducation, les services de santé, etc.)</a:t>
            </a: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pitchFamily="2" charset="0"/>
              </a:rPr>
              <a:t>EXEMPLE DE DESCRIPTION D'UNE STRATÉGIE D'ADAPTATION D'URGENCE</a:t>
            </a: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en-US" sz="1400" b="1">
                <a:solidFill>
                  <a:srgbClr val="C00000"/>
                </a:solidFill>
              </a:rPr>
              <a:t>Urgence</a:t>
            </a:r>
            <a:endParaRPr lang="en-US" b="1">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3944259851"/>
              </p:ext>
            </p:extLst>
          </p:nvPr>
        </p:nvGraphicFramePr>
        <p:xfrm>
          <a:off x="1034172" y="2320935"/>
          <a:ext cx="10834126" cy="4423583"/>
        </p:xfrm>
        <a:graphic>
          <a:graphicData uri="http://schemas.openxmlformats.org/drawingml/2006/table">
            <a:tbl>
              <a:tblPr firstRow="1" firstCol="1" bandRow="1"/>
              <a:tblGrid>
                <a:gridCol w="3965290">
                  <a:extLst>
                    <a:ext uri="{9D8B030D-6E8A-4147-A177-3AD203B41FA5}">
                      <a16:colId xmlns:a16="http://schemas.microsoft.com/office/drawing/2014/main" val="3592757116"/>
                    </a:ext>
                  </a:extLst>
                </a:gridCol>
                <a:gridCol w="3750775">
                  <a:extLst>
                    <a:ext uri="{9D8B030D-6E8A-4147-A177-3AD203B41FA5}">
                      <a16:colId xmlns:a16="http://schemas.microsoft.com/office/drawing/2014/main" val="2206734367"/>
                    </a:ext>
                  </a:extLst>
                </a:gridCol>
                <a:gridCol w="3118061">
                  <a:extLst>
                    <a:ext uri="{9D8B030D-6E8A-4147-A177-3AD203B41FA5}">
                      <a16:colId xmlns:a16="http://schemas.microsoft.com/office/drawing/2014/main" val="3305966542"/>
                    </a:ext>
                  </a:extLst>
                </a:gridCol>
              </a:tblGrid>
              <a:tr h="383154">
                <a:tc>
                  <a:txBody>
                    <a:bodyPr/>
                    <a:lstStyle/>
                    <a:p>
                      <a:pPr marL="0" marR="0" algn="l">
                        <a:lnSpc>
                          <a:spcPct val="115000"/>
                        </a:lnSpc>
                        <a:spcBef>
                          <a:spcPts val="0"/>
                        </a:spcBef>
                        <a:spcAft>
                          <a:spcPts val="600"/>
                        </a:spcAft>
                        <a:tabLst>
                          <a:tab pos="3329940" algn="l"/>
                        </a:tabLst>
                      </a:pPr>
                      <a:r>
                        <a:rPr lang="fr-FR" sz="900" kern="600" noProof="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Raison d'être/Utilisation</a:t>
                      </a:r>
                    </a:p>
                    <a:p>
                      <a:pPr marL="0" marR="0" algn="l">
                        <a:lnSpc>
                          <a:spcPct val="115000"/>
                        </a:lnSpc>
                        <a:spcBef>
                          <a:spcPts val="0"/>
                        </a:spcBef>
                        <a:spcAft>
                          <a:spcPts val="600"/>
                        </a:spcAft>
                        <a:tabLst>
                          <a:tab pos="3329940" algn="l"/>
                        </a:tabLst>
                      </a:pP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fr-FR" sz="900" kern="600" noProof="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Que signifie chaque option de réponse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fr-FR" sz="900" kern="600" noProof="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Exemples de vérification</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953841">
                <a:tc rowSpan="4">
                  <a:txBody>
                    <a:bodyPr/>
                    <a:lstStyle/>
                    <a:p>
                      <a:pPr marL="0" marR="0" algn="l">
                        <a:lnSpc>
                          <a:spcPct val="115000"/>
                        </a:lnSpc>
                        <a:spcBef>
                          <a:spcPts val="0"/>
                        </a:spcBef>
                        <a:spcAft>
                          <a:spcPts val="600"/>
                        </a:spcAft>
                        <a:tabLst>
                          <a:tab pos="3329940" algn="l"/>
                        </a:tabLst>
                      </a:pPr>
                      <a:r>
                        <a:rPr lang="fr-FR" sz="800" kern="600" noProof="0" dirty="0">
                          <a:solidFill>
                            <a:srgbClr val="000000"/>
                          </a:solidFill>
                          <a:effectLst/>
                          <a:latin typeface="Open Sans" panose="020B0606030504020204" pitchFamily="34" charset="0"/>
                          <a:ea typeface="MS Mincho" panose="02020609040205080304" pitchFamily="49" charset="-128"/>
                          <a:cs typeface="Open Sans" panose="020B0606030504020204" pitchFamily="34" charset="0"/>
                        </a:rPr>
                        <a:t>Justification : </a:t>
                      </a:r>
                      <a:r>
                        <a:rPr lang="fr-FR" sz="800" kern="600" noProof="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 stratégie d'adaptation se réfère à des activités génératrices de revenus à haut risque ou socialement dégradantes - entraînant ainsi une perte de dignité humaine et posant des risques de protection pour les membres du ménage concernés.</a:t>
                      </a:r>
                    </a:p>
                    <a:p>
                      <a:pPr marL="0" marR="0" algn="l">
                        <a:lnSpc>
                          <a:spcPct val="115000"/>
                        </a:lnSpc>
                        <a:spcBef>
                          <a:spcPts val="0"/>
                        </a:spcBef>
                        <a:spcAft>
                          <a:spcPts val="600"/>
                        </a:spcAft>
                        <a:tabLst>
                          <a:tab pos="3329940" algn="l"/>
                        </a:tabLst>
                      </a:pPr>
                      <a:r>
                        <a:rPr lang="fr-FR" sz="800" kern="600" noProof="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Les guetteurs et l'utilisation : </a:t>
                      </a: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Il est nécessaire de mettre l'accent sur les raisons qui poussent les gens à s'engager dans des activités illégales : souvent, ces activités peuvent être financièrement gratifiantes (par exemple, la contrebande, la vente de drogues) et les gens le font pour cette raison, et non parce qu'ils sont désespérés ou qu'ils ont besoin de nourriture et/ou d'autres biens et services essentiels. Évitez d'utiliser cette stratégie dans des contextes où les ménages craindraient de signaler de telles activités.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Certaines activités sont illégales au regard de la loi, mais elles sont néanmoins considérées comme des activités normales, telles que la production de charbon de bois ou les réfugiés qui ne sont pas autorisés par la loi à travailler en dehors des camps. Étant donné que ces activités sont régulièrement acceptées, elles ne seraient pas qualifiées de stratégie d'urgence.</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fr-FR" sz="800" kern="1200" noProof="0" dirty="0">
                          <a:solidFill>
                            <a:srgbClr val="333333"/>
                          </a:solidFill>
                          <a:effectLst/>
                          <a:latin typeface="Segoe UI" panose="020B0502040204020203" pitchFamily="34" charset="0"/>
                          <a:ea typeface="MS Mincho" panose="02020609040205080304" pitchFamily="49" charset="-128"/>
                          <a:cs typeface="Arial" panose="020B0604020202020204" pitchFamily="34" charset="0"/>
                        </a:rPr>
                        <a:t>Gravité : </a:t>
                      </a: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La gravité de cette stratégie est presque toujours "d'urgence".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Non, il n'était pas nécessaire de s'engager dans des emplois ou des activités génératrices de revenus socialement dégradants, à haut risque, exploitants ou mettant la vie en danger parce que le ménage n'était pas confronté à un manque de ressources pour accéder aux besoins essentiels ou qu'il avait appliqué une autre stratégie de survie.</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fr-FR" sz="800" kern="600" noProof="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Il est nécessaire d'approfondir la question pour s'assurer de la sélection de la réponse la plus appropriée.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L'enquête doit être spécifique au contexte et se référer aux activités socialement dégradantes, risquées ou exploitantes couramment utilisées. Par exemple, si la contrebande est une activité courante pour les ménages vulnérables, l'enquête doit porter sur cette activité, entre autres. Différents termes peuvent être utilisés pour décrire ces activités afin d'adoucir le langage. Par exemple, la contrebande peut être reformulée comme le franchissement de la frontière avec des marchandises non enregistrées. Autre exemple : rejoindre des groupes armés pourrait être reformulé comme participer à des groupes pour protéger leurs familles/communautés.</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31222">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Oui, le ménage a dû s'engager dans des emplois ou des activités génératrices de revenus socialement dégradants, à haut risque, exploitants ou mettant la vie en danger au cours des 30 derniers jours en raison d'un manque de ressources pour accéder aux besoins essentiels.</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S'assurer que cette stratégie a été appliquée en raison d'un manque de ressources pour accéder aux besoins essentiels.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666151">
                <a:tc vMerge="1">
                  <a:txBody>
                    <a:bodyPr/>
                    <a:lstStyle/>
                    <a:p>
                      <a:pPr rtl="1"/>
                      <a:endParaRPr lang="ar-SY"/>
                    </a:p>
                  </a:txBody>
                  <a:tcPr/>
                </a:tc>
                <a:tc>
                  <a:txBody>
                    <a:bodyPr/>
                    <a:lstStyle/>
                    <a:p>
                      <a:pPr marL="0" marR="0" algn="l">
                        <a:lnSpc>
                          <a:spcPct val="115000"/>
                        </a:lnSpc>
                        <a:spcBef>
                          <a:spcPts val="0"/>
                        </a:spcBef>
                        <a:spcAft>
                          <a:spcPts val="600"/>
                        </a:spcAf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Non, car le ménage s'est déjà engagé dans des emplois ou des activités génératrices de revenus socialement dégradants, à haut risque, exploitants ou mettant la vie en danger au cours des 12 derniers mois et cette stratégie a été épuisée car la poursuite aurait des conséquences plus graves.</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852247">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fr-FR" sz="800" kern="600" noProof="0" dirty="0">
                          <a:solidFill>
                            <a:srgbClr val="DC480E"/>
                          </a:solidFill>
                          <a:effectLst/>
                          <a:latin typeface="Open Sans" panose="020B0606030504020204" pitchFamily="34" charset="0"/>
                          <a:ea typeface="MS Mincho" panose="02020609040205080304" pitchFamily="49" charset="-128"/>
                          <a:cs typeface="Open Sans" panose="020B0606030504020204" pitchFamily="34" charset="0"/>
                        </a:rPr>
                        <a:t>Cette option de réponse ne s'applique pas à cette stratégie spécifique.</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spcBef>
                          <a:spcPts val="0"/>
                        </a:spcBef>
                        <a:spcAft>
                          <a:spcPts val="0"/>
                        </a:spcAft>
                      </a:pPr>
                      <a:r>
                        <a:rPr lang="fr-FR" sz="800" kern="600" noProof="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 mention "Non applicable" n'est pas une option pour cette question car, techniquement, elle pourrait s'appliquer à tous les ménages s'ils sont vraiment dans le besoin. </a:t>
                      </a:r>
                    </a:p>
                    <a:p>
                      <a:pPr marL="0" marR="0" algn="l">
                        <a:spcBef>
                          <a:spcPts val="0"/>
                        </a:spcBef>
                        <a:spcAft>
                          <a:spcPts val="0"/>
                        </a:spcAft>
                      </a:pPr>
                      <a:r>
                        <a:rPr lang="fr-FR" sz="800" kern="600" noProof="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Bien que les ménages qui appliquent cette stratégie puissent hésiter à répondre à cette question, il est nécessaire de la poser afin de comprendre s'ils ont atteint un niveau d'urgence et s'ils ont eu recours à cette stratégie.</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5008308" y="5865325"/>
            <a:ext cx="6859989" cy="92408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782487" y="2725944"/>
            <a:ext cx="3085810" cy="19507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Conception du module</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HALDEN SOLID" pitchFamily="2" charset="0"/>
              </a:rPr>
              <a:t>LCS-EN : Conception du module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Lorsque vous concevez votre questionnaire, y compris le module LCS-EN, veuillez vous référer au Concepteur d'enquête qui propose les modules standard du PAM en formats </a:t>
            </a:r>
            <a:r>
              <a:rPr lang="en-US" sz="2200" spc="60" dirty="0" err="1">
                <a:latin typeface="Open Sans"/>
                <a:ea typeface="Open Sans"/>
                <a:cs typeface="Open Sans"/>
              </a:rPr>
              <a:t>XLSform</a:t>
            </a:r>
            <a:r>
              <a:rPr lang="en-US" sz="2200" spc="60" dirty="0">
                <a:latin typeface="Open Sans"/>
                <a:ea typeface="Open Sans"/>
                <a:cs typeface="Open Sans"/>
              </a:rPr>
              <a:t> et Word.</a:t>
            </a:r>
          </a:p>
          <a:p>
            <a:pPr>
              <a:buFont typeface="Wingdings" panose="05000000000000000000" pitchFamily="2" charset="2"/>
              <a:buChar char="v"/>
            </a:pPr>
            <a:endParaRPr lang="en-US" sz="16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D'autres stratégies d'adaptation aux moyens de subsistance peuvent être incluses, mais le module de base doit refléter la question principale et les stratégies standard. </a:t>
            </a:r>
          </a:p>
          <a:p>
            <a:pPr>
              <a:buFont typeface="Wingdings" panose="05000000000000000000" pitchFamily="2" charset="2"/>
              <a:buChar char="v"/>
            </a:pPr>
            <a:endParaRPr lang="en-US" sz="18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Si vous utilisez des outils de collecte de données et des plates-formes qui ne prennent pas en charge </a:t>
            </a:r>
            <a:r>
              <a:rPr lang="en-US" sz="2200" spc="60" dirty="0" err="1">
                <a:latin typeface="Open Sans"/>
                <a:ea typeface="Open Sans"/>
                <a:cs typeface="Open Sans"/>
              </a:rPr>
              <a:t>XLSforms</a:t>
            </a:r>
            <a:r>
              <a:rPr lang="en-US" sz="2200" spc="60" dirty="0">
                <a:latin typeface="Open Sans"/>
                <a:ea typeface="Open Sans"/>
                <a:cs typeface="Open Sans"/>
              </a:rPr>
              <a:t>, vous devez reproduire correctement le module standard.</a:t>
            </a:r>
          </a:p>
        </p:txBody>
      </p:sp>
    </p:spTree>
    <p:extLst>
      <p:ext uri="{BB962C8B-B14F-4D97-AF65-F5344CB8AC3E}">
        <p14:creationId xmlns:p14="http://schemas.microsoft.com/office/powerpoint/2010/main" val="425461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Concepteur d'enquêtes</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(Concepteur d'enquêtes)</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1815882"/>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pc="60" dirty="0">
                <a:latin typeface="Open Sans"/>
                <a:ea typeface="Open Sans"/>
                <a:cs typeface="Open Sans"/>
              </a:rPr>
              <a:t>Deux étapes : </a:t>
            </a:r>
            <a:endParaRPr lang="en-US" sz="1400" b="1" spc="60" dirty="0">
              <a:latin typeface="Open Sans" charset="0"/>
              <a:ea typeface="Open Sans" charset="0"/>
              <a:cs typeface="Open Sans" charset="0"/>
            </a:endParaRPr>
          </a:p>
          <a:p>
            <a:r>
              <a:rPr lang="en-US" sz="1400" spc="60" dirty="0">
                <a:latin typeface="Open Sans"/>
                <a:ea typeface="Open Sans"/>
                <a:cs typeface="Open Sans"/>
              </a:rPr>
              <a:t>1) Choisir le bon module LCS </a:t>
            </a:r>
            <a:endParaRPr lang="en-US" sz="1400" spc="60" dirty="0">
              <a:latin typeface="Open Sans" charset="0"/>
              <a:ea typeface="Open Sans" charset="0"/>
              <a:cs typeface="Open Sans" charset="0"/>
            </a:endParaRPr>
          </a:p>
          <a:p>
            <a:r>
              <a:rPr lang="en-US" sz="1400" spc="60" dirty="0">
                <a:latin typeface="Open Sans"/>
                <a:ea typeface="Open Sans"/>
                <a:cs typeface="Open Sans"/>
              </a:rPr>
              <a:t>2) Choisir les stratégies appropriées et pertinentes pour votre contexte à chaque niveau de gravité</a:t>
            </a:r>
          </a:p>
          <a:p>
            <a:endParaRPr lang="en-US" sz="1400" spc="60" dirty="0">
              <a:latin typeface="Open Sans" charset="0"/>
              <a:ea typeface="Open Sans" charset="0"/>
              <a:cs typeface="Open Sans" charset="0"/>
            </a:endParaRPr>
          </a:p>
          <a:p>
            <a:r>
              <a:rPr lang="en-US" sz="1400" b="1" spc="60" dirty="0">
                <a:latin typeface="Open Sans"/>
                <a:ea typeface="Open Sans"/>
                <a:cs typeface="Open Sans"/>
              </a:rPr>
              <a:t>Important </a:t>
            </a:r>
            <a:r>
              <a:rPr lang="en-US" sz="1400" spc="60" dirty="0">
                <a:latin typeface="Open Sans"/>
                <a:ea typeface="Open Sans"/>
                <a:cs typeface="Open Sans"/>
              </a:rPr>
              <a:t>: veiller à inclure le nombre minimum obligatoire de stratégies : </a:t>
            </a:r>
            <a:r>
              <a:rPr lang="en-US" sz="1400" spc="60" dirty="0">
                <a:solidFill>
                  <a:srgbClr val="FFFFFF"/>
                </a:solidFill>
                <a:highlight>
                  <a:srgbClr val="982B56"/>
                </a:highlight>
                <a:latin typeface="Open Sans"/>
                <a:ea typeface="Open Sans"/>
                <a:cs typeface="Open Sans"/>
              </a:rPr>
              <a:t>4 stratégies de stress</a:t>
            </a:r>
            <a:r>
              <a:rPr lang="en-US" sz="1400" spc="60" dirty="0">
                <a:latin typeface="Open Sans"/>
                <a:ea typeface="Open Sans"/>
                <a:cs typeface="Open Sans"/>
              </a:rPr>
              <a:t>, </a:t>
            </a:r>
            <a:r>
              <a:rPr lang="en-US" sz="1400" spc="60" dirty="0">
                <a:solidFill>
                  <a:srgbClr val="FFFFFF"/>
                </a:solidFill>
                <a:highlight>
                  <a:srgbClr val="982B56"/>
                </a:highlight>
                <a:latin typeface="Open Sans"/>
                <a:ea typeface="Open Sans"/>
                <a:cs typeface="Open Sans"/>
              </a:rPr>
              <a:t>3 stratégies de crise </a:t>
            </a:r>
            <a:r>
              <a:rPr lang="en-US" sz="1400" spc="60" dirty="0">
                <a:latin typeface="Open Sans"/>
                <a:ea typeface="Open Sans"/>
                <a:cs typeface="Open Sans"/>
              </a:rPr>
              <a:t>et </a:t>
            </a:r>
            <a:r>
              <a:rPr lang="en-US" sz="1400" spc="60" dirty="0">
                <a:solidFill>
                  <a:srgbClr val="FFFFFF"/>
                </a:solidFill>
                <a:highlight>
                  <a:srgbClr val="982B56"/>
                </a:highlight>
                <a:latin typeface="Open Sans"/>
                <a:ea typeface="Open Sans"/>
                <a:cs typeface="Open Sans"/>
              </a:rPr>
              <a:t>3 stratégies d'urgence</a:t>
            </a:r>
            <a:endParaRPr lang="en-US" sz="1400" spc="60" dirty="0">
              <a:latin typeface="Open Sans"/>
              <a:ea typeface="Open Sans"/>
              <a:cs typeface="Open Sans"/>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7044290" y="3429000"/>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412637" y="4689705"/>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a:t>
            </a:r>
            <a:r>
              <a:rPr lang="en-GB" sz="3600" b="0" kern="1400" spc="230" dirty="0" err="1">
                <a:solidFill>
                  <a:schemeClr val="tx1"/>
                </a:solidFill>
                <a:latin typeface="HALDEN SOLID" pitchFamily="2" charset="0"/>
              </a:rPr>
              <a:t>Concepteur</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d'enquêtes</a:t>
            </a:r>
            <a:endParaRPr lang="en-GB" sz="3600" b="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649A4464-81EA-E517-A9B8-6846BD59B40B}"/>
              </a:ext>
            </a:extLst>
          </p:cNvPr>
          <p:cNvSpPr txBox="1"/>
          <p:nvPr/>
        </p:nvSpPr>
        <p:spPr>
          <a:xfrm>
            <a:off x="2334375" y="4714212"/>
            <a:ext cx="9105563" cy="970967"/>
          </a:xfrm>
          <a:prstGeom prst="rect">
            <a:avLst/>
          </a:prstGeom>
          <a:noFill/>
          <a:ln w="57150">
            <a:solidFill>
              <a:schemeClr val="bg1">
                <a:lumMod val="50000"/>
              </a:schemeClr>
            </a:solidFill>
          </a:ln>
        </p:spPr>
        <p:txBody>
          <a:bodyPr wrap="square" lIns="91440" tIns="45720" rIns="91440" bIns="45720" rtlCol="0" anchor="t">
            <a:spAutoFit/>
          </a:bodyPr>
          <a:lstStyle/>
          <a:p>
            <a:r>
              <a:rPr lang="fr-FR" sz="1400" spc="60">
                <a:latin typeface="Open Sans"/>
                <a:ea typeface="Open Sans"/>
                <a:cs typeface="Open Sans"/>
              </a:rPr>
              <a:t>Après avoir sélectionné un minimum de 4 stratégies d'adaptation au stress, 3 stratégies d'adaptation à la crise et 3 stratégies d'adaptation à l'urgence, adaptées à votre contexte, et ajouté la ou les langue(s) locale(s), vous pouvez passer à l'étape finale du concepteur d'enquête où le formulaire XLS peut être généré. </a:t>
            </a:r>
            <a:endParaRPr lang="fr-FR" sz="1400" spc="60">
              <a:latin typeface="Open Sans" charset="0"/>
              <a:ea typeface="Open Sans" charset="0"/>
              <a:cs typeface="Open Sans" charset="0"/>
            </a:endParaRPr>
          </a:p>
        </p:txBody>
      </p:sp>
      <p:sp>
        <p:nvSpPr>
          <p:cNvPr id="4" name="TextBox 3">
            <a:extLst>
              <a:ext uri="{FF2B5EF4-FFF2-40B4-BE49-F238E27FC236}">
                <a16:creationId xmlns:a16="http://schemas.microsoft.com/office/drawing/2014/main" id="{BBBD01B6-5595-9392-533A-6136D0941666}"/>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Concepteur d'enquêtes</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E87FCD25-1A3C-E001-F344-6ECF445A4A5A}"/>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00419ADF-7E17-0ACD-1415-BA324AC777E3}"/>
              </a:ext>
            </a:extLst>
          </p:cNvPr>
          <p:cNvSpPr txBox="1"/>
          <p:nvPr/>
        </p:nvSpPr>
        <p:spPr>
          <a:xfrm>
            <a:off x="2676935" y="6060171"/>
            <a:ext cx="5711458"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Retrouvez les dernières stratégies standard LCS-EN en </a:t>
            </a:r>
            <a:r>
              <a:rPr lang="en-US" sz="1600" err="1">
                <a:solidFill>
                  <a:schemeClr val="tx1">
                    <a:lumMod val="75000"/>
                  </a:schemeClr>
                </a:solidFill>
                <a:latin typeface="Open Sans"/>
                <a:ea typeface="Open Sans"/>
                <a:cs typeface="Open Sans"/>
              </a:rPr>
              <a:t>format XLS </a:t>
            </a:r>
            <a:r>
              <a:rPr lang="en-US" sz="1600">
                <a:solidFill>
                  <a:schemeClr val="tx1">
                    <a:lumMod val="75000"/>
                  </a:schemeClr>
                </a:solidFill>
                <a:latin typeface="Open Sans"/>
                <a:ea typeface="Open Sans"/>
                <a:cs typeface="Open Sans"/>
              </a:rPr>
              <a:t>sur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4"/>
          <a:stretch>
            <a:fillRect/>
          </a:stretch>
        </p:blipFill>
        <p:spPr>
          <a:xfrm>
            <a:off x="1470042" y="1265595"/>
            <a:ext cx="9251916" cy="3279337"/>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GB" sz="2900" b="0">
                <a:solidFill>
                  <a:srgbClr val="FFFFFE"/>
                </a:solidFill>
                <a:latin typeface="HALDEN SOLID"/>
                <a:ea typeface="Open Sans"/>
                <a:cs typeface="Open Sans"/>
              </a:rPr>
              <a:t>Contextualiser le module</a:t>
            </a:r>
            <a:endParaRPr lang="en-GB" sz="2900" b="0">
              <a:solidFill>
                <a:srgbClr val="FFFFFE"/>
              </a:solidFill>
              <a:latin typeface="HALDEN SOLID"/>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dirty="0">
                <a:solidFill>
                  <a:srgbClr val="FFFFFE"/>
                </a:solidFill>
                <a:latin typeface="HALDEN SOLID" pitchFamily="2" charset="0"/>
                <a:ea typeface="Open Sans Extrabold"/>
                <a:cs typeface="Open Sans Extrabold"/>
              </a:rPr>
              <a:t>Introduction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46312" y="664870"/>
            <a:ext cx="10542124" cy="1152000"/>
          </a:xfrm>
        </p:spPr>
        <p:txBody>
          <a:bodyPr/>
          <a:lstStyle/>
          <a:p>
            <a:r>
              <a:rPr lang="en-US" sz="3600" b="0" kern="1400" spc="230">
                <a:solidFill>
                  <a:schemeClr val="tx1"/>
                </a:solidFill>
                <a:latin typeface="HALDEN SOLID" pitchFamily="2" charset="0"/>
              </a:rPr>
              <a:t>Développer de nouvelles stratégies </a:t>
            </a:r>
            <a:endParaRPr lang="en-GB" sz="3600" b="0" kern="1400" spc="230">
              <a:solidFill>
                <a:schemeClr val="tx1"/>
              </a:solidFill>
              <a:latin typeface="HALDEN SOLID" pitchFamily="2" charset="0"/>
            </a:endParaRPr>
          </a:p>
        </p:txBody>
      </p:sp>
      <p:graphicFrame>
        <p:nvGraphicFramePr>
          <p:cNvPr id="2" name="Table 1">
            <a:extLst>
              <a:ext uri="{FF2B5EF4-FFF2-40B4-BE49-F238E27FC236}">
                <a16:creationId xmlns:a16="http://schemas.microsoft.com/office/drawing/2014/main" id="{587483F3-677A-003F-9367-96F437123B0B}"/>
              </a:ext>
            </a:extLst>
          </p:cNvPr>
          <p:cNvGraphicFramePr>
            <a:graphicFrameLocks noGrp="1"/>
          </p:cNvGraphicFramePr>
          <p:nvPr>
            <p:extLst>
              <p:ext uri="{D42A27DB-BD31-4B8C-83A1-F6EECF244321}">
                <p14:modId xmlns:p14="http://schemas.microsoft.com/office/powerpoint/2010/main" val="1914964654"/>
              </p:ext>
            </p:extLst>
          </p:nvPr>
        </p:nvGraphicFramePr>
        <p:xfrm>
          <a:off x="1928192" y="1688901"/>
          <a:ext cx="8587408" cy="4213961"/>
        </p:xfrm>
        <a:graphic>
          <a:graphicData uri="http://schemas.openxmlformats.org/drawingml/2006/table">
            <a:tbl>
              <a:tblPr firstRow="1" firstCol="1" bandRow="1">
                <a:tableStyleId>{D7AC3CCA-C797-4891-BE02-D94E43425B78}</a:tableStyleId>
              </a:tblPr>
              <a:tblGrid>
                <a:gridCol w="4542024">
                  <a:extLst>
                    <a:ext uri="{9D8B030D-6E8A-4147-A177-3AD203B41FA5}">
                      <a16:colId xmlns:a16="http://schemas.microsoft.com/office/drawing/2014/main" val="2447660265"/>
                    </a:ext>
                  </a:extLst>
                </a:gridCol>
                <a:gridCol w="4045384">
                  <a:extLst>
                    <a:ext uri="{9D8B030D-6E8A-4147-A177-3AD203B41FA5}">
                      <a16:colId xmlns:a16="http://schemas.microsoft.com/office/drawing/2014/main" val="3774325555"/>
                    </a:ext>
                  </a:extLst>
                </a:gridCol>
              </a:tblGrid>
              <a:tr h="1328268">
                <a:tc gridSpan="2">
                  <a:txBody>
                    <a:bodyPr/>
                    <a:lstStyle/>
                    <a:p>
                      <a:pPr marL="91440" marR="477520" algn="just">
                        <a:lnSpc>
                          <a:spcPct val="115000"/>
                        </a:lnSpc>
                        <a:spcBef>
                          <a:spcPts val="355"/>
                        </a:spcBef>
                        <a:spcAft>
                          <a:spcPts val="600"/>
                        </a:spcAft>
                      </a:pPr>
                      <a:r>
                        <a:rPr lang="fr-FR" sz="120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Encadré 1 : Principes d'inclusion des comportements d'adaptation aux moyens de subsistance dans le LCS-FS</a:t>
                      </a:r>
                      <a:endParaRPr lang="fr-FR" sz="12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endParaRPr>
                    </a:p>
                    <a:p>
                      <a:pPr marL="91440" marR="167640" algn="just">
                        <a:lnSpc>
                          <a:spcPct val="115000"/>
                        </a:lnSpc>
                        <a:spcAft>
                          <a:spcPts val="600"/>
                        </a:spcAft>
                      </a:pPr>
                      <a:r>
                        <a:rPr lang="fr-FR" sz="1200" b="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Bien qu'il existe de nombreux types de comportements d'adaptation, seuls certains types de comportements liés aux moyens de subsistance font partie du LCS. Posez les questions suivantes sur chacun des comportements identifiés :</a:t>
                      </a:r>
                    </a:p>
                    <a:p>
                      <a:pPr marL="91440" marR="167640" algn="just">
                        <a:lnSpc>
                          <a:spcPct val="115000"/>
                        </a:lnSpc>
                        <a:spcAft>
                          <a:spcPts val="600"/>
                        </a:spcAft>
                      </a:pP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tc hMerge="1">
                  <a:txBody>
                    <a:bodyPr/>
                    <a:lstStyle/>
                    <a:p>
                      <a:endParaRPr lang="fr-FR"/>
                    </a:p>
                  </a:txBody>
                  <a:tcPr/>
                </a:tc>
                <a:extLst>
                  <a:ext uri="{0D108BD9-81ED-4DB2-BD59-A6C34878D82A}">
                    <a16:rowId xmlns:a16="http://schemas.microsoft.com/office/drawing/2014/main" val="1024593961"/>
                  </a:ext>
                </a:extLst>
              </a:tr>
              <a:tr h="222235">
                <a:tc>
                  <a:txBody>
                    <a:bodyPr/>
                    <a:lstStyle/>
                    <a:p>
                      <a:pPr marR="167640" algn="ctr">
                        <a:lnSpc>
                          <a:spcPct val="115000"/>
                        </a:lnSpc>
                        <a:spcAft>
                          <a:spcPts val="600"/>
                        </a:spcAft>
                      </a:pPr>
                      <a:r>
                        <a:rPr lang="fr-FR" sz="18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tc>
                  <a:txBody>
                    <a:bodyPr/>
                    <a:lstStyle/>
                    <a:p>
                      <a:pPr marR="167640" algn="ctr">
                        <a:lnSpc>
                          <a:spcPct val="115000"/>
                        </a:lnSpc>
                        <a:spcAft>
                          <a:spcPts val="600"/>
                        </a:spcAft>
                      </a:pPr>
                      <a:r>
                        <a:rPr lang="fr-FR" sz="18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Pas LCS</a:t>
                      </a:r>
                      <a:endParaRPr lang="fr-FR" sz="18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extLst>
                  <a:ext uri="{0D108BD9-81ED-4DB2-BD59-A6C34878D82A}">
                    <a16:rowId xmlns:a16="http://schemas.microsoft.com/office/drawing/2014/main" val="721283918"/>
                  </a:ext>
                </a:extLst>
              </a:tr>
              <a:tr h="632337">
                <a:tc>
                  <a:txBody>
                    <a:bodyPr/>
                    <a:lstStyle/>
                    <a:p>
                      <a:pPr marR="167640" algn="just">
                        <a:lnSpc>
                          <a:spcPct val="115000"/>
                        </a:lnSpc>
                        <a:spcAft>
                          <a:spcPts val="600"/>
                        </a:spcAft>
                      </a:pPr>
                      <a:r>
                        <a:rPr lang="fr-FR" sz="1200" b="0" kern="600" dirty="0">
                          <a:effectLst/>
                          <a:latin typeface="Open Sans" panose="020B0606030504020204" pitchFamily="34" charset="0"/>
                          <a:ea typeface="Open Sans" panose="020B0606030504020204" pitchFamily="34" charset="0"/>
                          <a:cs typeface="Open Sans" panose="020B0606030504020204" pitchFamily="34" charset="0"/>
                        </a:rPr>
                        <a:t>Ce comportement est-il utilisé pour faire face à un choc existant (ex post) ?</a:t>
                      </a:r>
                      <a:endParaRPr lang="fr-FR" sz="14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R="539750" algn="just">
                        <a:lnSpc>
                          <a:spcPct val="115000"/>
                        </a:lnSpc>
                        <a:spcBef>
                          <a:spcPts val="595"/>
                        </a:spcBef>
                        <a:spcAft>
                          <a:spcPts val="600"/>
                        </a:spcAft>
                        <a:tabLst>
                          <a:tab pos="178435" algn="l"/>
                        </a:tabLst>
                      </a:pPr>
                      <a:r>
                        <a:rPr lang="fr-FR" sz="1200" kern="600">
                          <a:effectLst/>
                          <a:latin typeface="Open Sans" panose="020B0606030504020204" pitchFamily="34" charset="0"/>
                          <a:ea typeface="Open Sans" panose="020B0606030504020204" pitchFamily="34" charset="0"/>
                          <a:cs typeface="Open Sans" panose="020B0606030504020204" pitchFamily="34" charset="0"/>
                        </a:rPr>
                        <a:t>...ou vise-t-elle à renforcer la résilience (ex ante) ?</a:t>
                      </a:r>
                      <a:endParaRPr lang="fr-FR"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09195470"/>
                  </a:ext>
                </a:extLst>
              </a:tr>
              <a:tr h="1113760">
                <a:tc>
                  <a:txBody>
                    <a:bodyPr/>
                    <a:lstStyle/>
                    <a:p>
                      <a:pPr marR="167640" algn="just">
                        <a:lnSpc>
                          <a:spcPct val="115000"/>
                        </a:lnSpc>
                        <a:spcAft>
                          <a:spcPts val="600"/>
                        </a:spcAft>
                      </a:pPr>
                      <a:r>
                        <a:rPr lang="fr-FR" sz="1200" b="0" kern="600" dirty="0">
                          <a:effectLst/>
                          <a:latin typeface="Open Sans" panose="020B0606030504020204" pitchFamily="34" charset="0"/>
                          <a:ea typeface="Open Sans" panose="020B0606030504020204" pitchFamily="34" charset="0"/>
                          <a:cs typeface="Open Sans" panose="020B0606030504020204" pitchFamily="34" charset="0"/>
                        </a:rPr>
                        <a:t>Influence-t-elle les ménages à moyen ou long terme en termes de moyens de subsistance, de capital humain ou de dignité ?</a:t>
                      </a:r>
                      <a:endParaRPr lang="fr-FR" sz="14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R="539750" algn="just">
                        <a:lnSpc>
                          <a:spcPct val="115000"/>
                        </a:lnSpc>
                        <a:spcBef>
                          <a:spcPts val="595"/>
                        </a:spcBef>
                        <a:spcAft>
                          <a:spcPts val="600"/>
                        </a:spcAft>
                        <a:tabLst>
                          <a:tab pos="178435" algn="l"/>
                        </a:tabLst>
                      </a:pPr>
                      <a:r>
                        <a:rPr lang="fr-FR" sz="1200" kern="600">
                          <a:effectLst/>
                          <a:latin typeface="Open Sans" panose="020B0606030504020204" pitchFamily="34" charset="0"/>
                          <a:ea typeface="Open Sans" panose="020B0606030504020204" pitchFamily="34" charset="0"/>
                          <a:cs typeface="Open Sans" panose="020B0606030504020204" pitchFamily="34" charset="0"/>
                        </a:rPr>
                        <a:t>... ou la stratégie consiste-t-elle à modifier les comportements de consommation alimentaire à court terme ? </a:t>
                      </a:r>
                      <a:endParaRPr lang="fr-FR"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25838438"/>
                  </a:ext>
                </a:extLst>
              </a:tr>
              <a:tr h="729499">
                <a:tc>
                  <a:txBody>
                    <a:bodyPr/>
                    <a:lstStyle/>
                    <a:p>
                      <a:pPr marR="167640" algn="just">
                        <a:lnSpc>
                          <a:spcPct val="115000"/>
                        </a:lnSpc>
                        <a:spcAft>
                          <a:spcPts val="600"/>
                        </a:spcAft>
                      </a:pPr>
                      <a:r>
                        <a:rPr lang="fr-FR" sz="1200" b="0" kern="600">
                          <a:effectLst/>
                          <a:latin typeface="Open Sans" panose="020B0606030504020204" pitchFamily="34" charset="0"/>
                          <a:ea typeface="Open Sans" panose="020B0606030504020204" pitchFamily="34" charset="0"/>
                          <a:cs typeface="Open Sans" panose="020B0606030504020204" pitchFamily="34" charset="0"/>
                        </a:rPr>
                        <a:t>La stratégie est-elle adoptée comme mécanisme d'adaptation aux chocs ?</a:t>
                      </a:r>
                      <a:endParaRPr lang="fr-FR" sz="1400" b="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R="167640" algn="just">
                        <a:lnSpc>
                          <a:spcPct val="115000"/>
                        </a:lnSpc>
                        <a:spcAft>
                          <a:spcPts val="600"/>
                        </a:spcAft>
                      </a:pPr>
                      <a:r>
                        <a:rPr lang="fr-FR" sz="1200" kern="600" dirty="0">
                          <a:effectLst/>
                          <a:latin typeface="Open Sans" panose="020B0606030504020204" pitchFamily="34" charset="0"/>
                          <a:ea typeface="Open Sans" panose="020B0606030504020204" pitchFamily="34" charset="0"/>
                          <a:cs typeface="Open Sans" panose="020B0606030504020204" pitchFamily="34" charset="0"/>
                        </a:rPr>
                        <a:t>... ou cela fait-il partie de la culture habituelle de la communauté ?</a:t>
                      </a:r>
                      <a:endParaRPr lang="fr-FR" sz="1400" dirty="0">
                        <a:effectLst/>
                        <a:latin typeface="Open Sans" panose="020B0606030504020204" pitchFamily="34" charset="0"/>
                        <a:ea typeface="Open Sans" panose="020B0606030504020204" pitchFamily="34" charset="0"/>
                        <a:cs typeface="Open Sans" panose="020B0606030504020204" pitchFamily="34" charset="0"/>
                      </a:endParaRPr>
                    </a:p>
                    <a:p>
                      <a:r>
                        <a:rPr lang="fr-FR" sz="18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accent1">
                        <a:lumMod val="20000"/>
                        <a:lumOff val="80000"/>
                      </a:schemeClr>
                    </a:solidFill>
                  </a:tcPr>
                </a:tc>
                <a:extLst>
                  <a:ext uri="{0D108BD9-81ED-4DB2-BD59-A6C34878D82A}">
                    <a16:rowId xmlns:a16="http://schemas.microsoft.com/office/drawing/2014/main" val="4068116748"/>
                  </a:ext>
                </a:extLst>
              </a:tr>
            </a:tbl>
          </a:graphicData>
        </a:graphic>
      </p:graphicFrame>
    </p:spTree>
    <p:extLst>
      <p:ext uri="{BB962C8B-B14F-4D97-AF65-F5344CB8AC3E}">
        <p14:creationId xmlns:p14="http://schemas.microsoft.com/office/powerpoint/2010/main" val="402741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a:solidFill>
                  <a:schemeClr val="tx1"/>
                </a:solidFill>
                <a:latin typeface="HALDEN SOLID"/>
                <a:ea typeface="Open Sans Extrabold"/>
                <a:cs typeface="Open Sans Extrabold"/>
              </a:rPr>
              <a:t>ÉTAPE 1 : Examen des dossiers  </a:t>
            </a:r>
            <a:endParaRPr lang="en-US" sz="3600" b="0" kern="1400" spc="230">
              <a:solidFill>
                <a:schemeClr val="tx1"/>
              </a:solidFill>
              <a:latin typeface="HALDEN SOLID" pitchFamily="2"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8004789" y="1845793"/>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817869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396082" y="1845793"/>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861346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8830852" y="2396501"/>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8379347" y="538443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8756336"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8002358"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7943117" y="5785660"/>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7935039" y="5654216"/>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8310681" y="5600361"/>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8687670" y="5654216"/>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8110664" y="3504608"/>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8310681" y="4178155"/>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8310681" y="4350347"/>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8584195" y="4222078"/>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8584195" y="4394271"/>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8584195" y="387769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8584195" y="404988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8293002" y="3816090"/>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8293002" y="3988283"/>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9381560" y="1861478"/>
            <a:ext cx="2219479" cy="1600438"/>
          </a:xfrm>
          <a:prstGeom prst="rect">
            <a:avLst/>
          </a:prstGeom>
          <a:noFill/>
        </p:spPr>
        <p:txBody>
          <a:bodyPr wrap="square" rtlCol="1">
            <a:spAutoFit/>
          </a:bodyPr>
          <a:lstStyle/>
          <a:p>
            <a:pPr algn="ctr"/>
            <a:r>
              <a:rPr lang="fr-FR"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Analyser les données LCS existantes provenant d'activités récentes de collecte de données, supprimer les stratégies non pertinentes. </a:t>
            </a:r>
            <a:endParaRPr lang="fr-FR"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9381560" y="3586977"/>
            <a:ext cx="2485763" cy="1384995"/>
          </a:xfrm>
          <a:prstGeom prst="rect">
            <a:avLst/>
          </a:prstGeom>
          <a:noFill/>
        </p:spPr>
        <p:txBody>
          <a:bodyPr wrap="square" rtlCol="1">
            <a:spAutoFit/>
          </a:bodyPr>
          <a:lstStyle/>
          <a:p>
            <a:pPr algn="ctr"/>
            <a:r>
              <a:rPr lang="fr-FR"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Examiner les sources de données secondaires et les informations anecdotiques sur la façon dont les gens font face à la situation.</a:t>
            </a:r>
            <a:endParaRPr lang="fr-FR"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9433570" y="5438292"/>
            <a:ext cx="2031482" cy="1169551"/>
          </a:xfrm>
          <a:prstGeom prst="rect">
            <a:avLst/>
          </a:prstGeom>
          <a:noFill/>
        </p:spPr>
        <p:txBody>
          <a:bodyPr wrap="square" rtlCol="1">
            <a:spAutoFit/>
          </a:bodyPr>
          <a:lstStyle/>
          <a:p>
            <a:pPr algn="ct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Organiser</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des discussions de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groupe</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pour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valider</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la pertinence de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ces</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stratégies</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825792" y="1708704"/>
            <a:ext cx="6115610" cy="4893647"/>
          </a:xfrm>
          <a:prstGeom prst="rect">
            <a:avLst/>
          </a:prstGeom>
          <a:noFill/>
        </p:spPr>
        <p:txBody>
          <a:bodyPr wrap="square">
            <a:spAutoFit/>
          </a:bodyPr>
          <a:lstStyle/>
          <a:p>
            <a:r>
              <a:rPr lang="en-US" sz="2400" dirty="0">
                <a:latin typeface="Open Sans"/>
                <a:ea typeface="Open Sans"/>
                <a:cs typeface="Open Sans"/>
              </a:rPr>
              <a:t>Pour </a:t>
            </a:r>
            <a:r>
              <a:rPr lang="en-US" sz="2400" b="1" dirty="0">
                <a:latin typeface="Open Sans"/>
                <a:ea typeface="Open Sans"/>
                <a:cs typeface="Open Sans"/>
              </a:rPr>
              <a:t>le </a:t>
            </a:r>
            <a:r>
              <a:rPr lang="en-US" sz="2400" b="1"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veuillez vous référer à la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note d'orientation </a:t>
            </a:r>
            <a:r>
              <a:rPr lang="en-US" sz="2400" dirty="0">
                <a:latin typeface="Open Sans"/>
                <a:ea typeface="Open Sans"/>
                <a:cs typeface="Open Sans"/>
              </a:rPr>
              <a:t>et à la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liste des stratégies </a:t>
            </a:r>
            <a:r>
              <a:rPr lang="en-US" sz="2400" dirty="0">
                <a:latin typeface="Open Sans"/>
                <a:ea typeface="Open Sans"/>
                <a:cs typeface="Open Sans"/>
              </a:rPr>
              <a:t>dans le </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Centre de </a:t>
            </a:r>
            <a:r>
              <a:rPr lang="en-US" sz="2400" b="1" dirty="0" err="1">
                <a:latin typeface="Open Sans"/>
                <a:ea typeface="Open Sans"/>
                <a:cs typeface="Open Sans"/>
                <a:hlinkClick r:id="rId4">
                  <a:extLst>
                    <a:ext uri="{A12FA001-AC4F-418D-AE19-62706E023703}">
                      <ahyp:hlinkClr xmlns:ahyp="http://schemas.microsoft.com/office/drawing/2018/hyperlinkcolor" val="tx"/>
                    </a:ext>
                  </a:extLst>
                </a:hlinkClick>
              </a:rPr>
              <a:t>ressources</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 VAM</a:t>
            </a:r>
            <a:r>
              <a:rPr lang="en-US" sz="2400" b="1" dirty="0">
                <a:latin typeface="Open Sans"/>
                <a:ea typeface="Open Sans"/>
                <a:cs typeface="Open Sans"/>
              </a:rPr>
              <a:t> </a:t>
            </a:r>
            <a:r>
              <a:rPr lang="en-US" sz="2400" dirty="0">
                <a:latin typeface="Open Sans"/>
                <a:ea typeface="Open Sans"/>
                <a:cs typeface="Open Sans"/>
              </a:rPr>
              <a:t>pour</a:t>
            </a:r>
            <a:r>
              <a:rPr lang="en-US" sz="2400" b="1" dirty="0">
                <a:latin typeface="Open Sans"/>
                <a:ea typeface="Open Sans"/>
                <a:cs typeface="Open Sans"/>
              </a:rPr>
              <a:t> </a:t>
            </a:r>
            <a:r>
              <a:rPr lang="en-US" sz="2400" dirty="0">
                <a:latin typeface="Open Sans"/>
                <a:ea typeface="Open Sans"/>
                <a:cs typeface="Open Sans"/>
              </a:rPr>
              <a:t>explorer les stratégies de </a:t>
            </a:r>
            <a:r>
              <a:rPr lang="en-US" sz="2400" dirty="0" err="1">
                <a:latin typeface="Open Sans"/>
                <a:ea typeface="Open Sans"/>
                <a:cs typeface="Open Sans"/>
              </a:rPr>
              <a:t>survie</a:t>
            </a:r>
            <a:r>
              <a:rPr lang="en-US" sz="2400" dirty="0">
                <a:latin typeface="Open Sans"/>
                <a:ea typeface="Open Sans"/>
                <a:cs typeface="Open Sans"/>
              </a:rPr>
              <a:t> pour les besoins essentiels, ainsi que leurs explications et leur pertinence. </a:t>
            </a:r>
          </a:p>
          <a:p>
            <a:endParaRPr lang="en-US" sz="2400" dirty="0">
              <a:latin typeface="Open Sans"/>
              <a:ea typeface="Open Sans"/>
              <a:cs typeface="Open Sans"/>
            </a:endParaRPr>
          </a:p>
          <a:p>
            <a:pPr marL="0" indent="0">
              <a:buNone/>
            </a:pPr>
            <a:r>
              <a:rPr lang="en-GB" sz="2400" spc="60" dirty="0">
                <a:latin typeface="Open Sans"/>
                <a:ea typeface="Open Sans"/>
                <a:cs typeface="Open Sans"/>
              </a:rPr>
              <a:t>Se référer au questionnaire qualitatif proposé pour les groupes de discussion :</a:t>
            </a:r>
          </a:p>
          <a:p>
            <a:pPr marL="0" indent="0">
              <a:buNone/>
            </a:pPr>
            <a:endParaRPr lang="en-GB" sz="2400" dirty="0"/>
          </a:p>
          <a:p>
            <a:pPr marL="0" indent="0">
              <a:buNone/>
            </a:pPr>
            <a:r>
              <a:rPr lang="en-GB" sz="2400" spc="60" dirty="0">
                <a:solidFill>
                  <a:srgbClr val="FFFFFF"/>
                </a:solidFill>
                <a:highlight>
                  <a:srgbClr val="982B56"/>
                </a:highlight>
                <a:latin typeface="Open Sans"/>
                <a:ea typeface="Open Sans"/>
                <a:cs typeface="Open Sans"/>
              </a:rPr>
              <a:t>Outil </a:t>
            </a:r>
            <a:r>
              <a:rPr lang="en-GB" sz="2400" spc="60" dirty="0" err="1">
                <a:solidFill>
                  <a:srgbClr val="FFFFFF"/>
                </a:solidFill>
                <a:highlight>
                  <a:srgbClr val="982B56"/>
                </a:highlight>
                <a:latin typeface="Open Sans"/>
                <a:ea typeface="Open Sans"/>
                <a:cs typeface="Open Sans"/>
              </a:rPr>
              <a:t>qualitatif</a:t>
            </a:r>
            <a:r>
              <a:rPr lang="en-GB" sz="2400" spc="60" dirty="0">
                <a:solidFill>
                  <a:srgbClr val="FFFFFF"/>
                </a:solidFill>
                <a:highlight>
                  <a:srgbClr val="982B56"/>
                </a:highlight>
                <a:latin typeface="Open Sans"/>
                <a:ea typeface="Open Sans"/>
                <a:cs typeface="Open Sans"/>
              </a:rPr>
              <a:t> LCS-EN </a:t>
            </a:r>
            <a:r>
              <a:rPr lang="en-GB" sz="2400" b="1" spc="60" dirty="0">
                <a:solidFill>
                  <a:srgbClr val="FFFFFF"/>
                </a:solidFill>
                <a:highlight>
                  <a:srgbClr val="982B56"/>
                </a:highlight>
                <a:latin typeface="Open Sans"/>
                <a:ea typeface="Open Sans"/>
                <a:cs typeface="Open Sans"/>
                <a:hlinkClick r:id="rId5">
                  <a:extLst>
                    <a:ext uri="{A12FA001-AC4F-418D-AE19-62706E023703}">
                      <ahyp:hlinkClr xmlns:ahyp="http://schemas.microsoft.com/office/drawing/2018/hyperlinkcolor" val="tx"/>
                    </a:ext>
                  </a:extLst>
                </a:hlinkClick>
              </a:rPr>
              <a:t>ici</a:t>
            </a:r>
            <a:endParaRPr lang="en-GB" sz="2400" b="1" spc="60" dirty="0">
              <a:solidFill>
                <a:srgbClr val="FFFFFF"/>
              </a:solidFill>
              <a:highlight>
                <a:srgbClr val="982B56"/>
              </a:highlight>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HALDEN SOLID" pitchFamily="2" charset="0"/>
              </a:rPr>
              <a:t>Étape 2 : FGD (liste des stratégies) </a:t>
            </a:r>
          </a:p>
        </p:txBody>
      </p:sp>
      <p:sp>
        <p:nvSpPr>
          <p:cNvPr id="2" name="Right Brace 1">
            <a:extLst>
              <a:ext uri="{FF2B5EF4-FFF2-40B4-BE49-F238E27FC236}">
                <a16:creationId xmlns:a16="http://schemas.microsoft.com/office/drawing/2014/main" id="{C9765B15-B9B8-B801-AA86-9F17FC935B40}"/>
              </a:ext>
            </a:extLst>
          </p:cNvPr>
          <p:cNvSpPr/>
          <p:nvPr/>
        </p:nvSpPr>
        <p:spPr>
          <a:xfrm>
            <a:off x="5078159" y="1987635"/>
            <a:ext cx="222250" cy="81978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ight Brace 3">
            <a:extLst>
              <a:ext uri="{FF2B5EF4-FFF2-40B4-BE49-F238E27FC236}">
                <a16:creationId xmlns:a16="http://schemas.microsoft.com/office/drawing/2014/main" id="{309E3341-5840-BD9E-C1C6-AA5B64FC089C}"/>
              </a:ext>
            </a:extLst>
          </p:cNvPr>
          <p:cNvSpPr/>
          <p:nvPr/>
        </p:nvSpPr>
        <p:spPr>
          <a:xfrm>
            <a:off x="5078159" y="3150587"/>
            <a:ext cx="266700" cy="110426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Text Box 5">
            <a:extLst>
              <a:ext uri="{FF2B5EF4-FFF2-40B4-BE49-F238E27FC236}">
                <a16:creationId xmlns:a16="http://schemas.microsoft.com/office/drawing/2014/main" id="{02A9222E-1C8E-051A-11B5-575D79AB4229}"/>
              </a:ext>
            </a:extLst>
          </p:cNvPr>
          <p:cNvSpPr txBox="1">
            <a:spLocks noChangeArrowheads="1"/>
          </p:cNvSpPr>
          <p:nvPr/>
        </p:nvSpPr>
        <p:spPr bwMode="auto">
          <a:xfrm>
            <a:off x="5551226" y="1987635"/>
            <a:ext cx="5544237" cy="744787"/>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1F3864"/>
                </a:solidFill>
                <a:effectLst/>
                <a:latin typeface="Open Sans" panose="020B0606030504020204" pitchFamily="34" charset="0"/>
                <a:ea typeface="Open Sans" panose="020B0606030504020204" pitchFamily="34" charset="0"/>
                <a:cs typeface="Open Sans" panose="020B0606030504020204" pitchFamily="34" charset="0"/>
              </a:rPr>
              <a:t>Veiller à ce que tous les groupes de population d'intérêt participent aux discussions de groupe de discussion. Cela vous permettra de saisir les différentes stratégies d'adaptation appliquées par différentes populations. </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6">
            <a:extLst>
              <a:ext uri="{FF2B5EF4-FFF2-40B4-BE49-F238E27FC236}">
                <a16:creationId xmlns:a16="http://schemas.microsoft.com/office/drawing/2014/main" id="{99DA4C43-9BEF-E165-421E-E573335E83D0}"/>
              </a:ext>
            </a:extLst>
          </p:cNvPr>
          <p:cNvSpPr txBox="1">
            <a:spLocks noChangeArrowheads="1"/>
          </p:cNvSpPr>
          <p:nvPr/>
        </p:nvSpPr>
        <p:spPr bwMode="auto">
          <a:xfrm>
            <a:off x="5551225" y="3268140"/>
            <a:ext cx="5544237" cy="529511"/>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1F3864"/>
                </a:solidFill>
                <a:effectLst/>
                <a:latin typeface="Open Sans" panose="020B0606030504020204" pitchFamily="34" charset="0"/>
                <a:ea typeface="Open Sans" panose="020B0606030504020204" pitchFamily="34" charset="0"/>
                <a:cs typeface="Open Sans" panose="020B0606030504020204" pitchFamily="34" charset="0"/>
              </a:rPr>
              <a:t>Il est essentiel de s'assurer également de la couverture de tous les paramètres contextuels présents dans votre bureau de pays. </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7">
            <a:extLst>
              <a:ext uri="{FF2B5EF4-FFF2-40B4-BE49-F238E27FC236}">
                <a16:creationId xmlns:a16="http://schemas.microsoft.com/office/drawing/2014/main" id="{C59BC5C8-6C9E-0E26-D3D6-AC0670C701B3}"/>
              </a:ext>
            </a:extLst>
          </p:cNvPr>
          <p:cNvSpPr>
            <a:spLocks noChangeArrowheads="1"/>
          </p:cNvSpPr>
          <p:nvPr/>
        </p:nvSpPr>
        <p:spPr bwMode="auto">
          <a:xfrm>
            <a:off x="1015428" y="1741058"/>
            <a:ext cx="3873561"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67375" algn="l"/>
              </a:tabLst>
            </a:pPr>
            <a:endParaRPr kumimoji="0" lang="fr-FR" altLang="fr-FR" sz="900" b="0" i="0" u="none" strike="noStrike" cap="none" normalizeH="0" baseline="0">
              <a:ln>
                <a:noFill/>
              </a:ln>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Les groupes de population d'intérêt comprennent :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Déplacées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résidents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réfugié</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Migrants</a:t>
            </a:r>
          </a:p>
          <a:p>
            <a:pPr marL="0" marR="0" lvl="0" indent="0" algn="l" defTabSz="914400" rtl="0" eaLnBrk="0" fontAlgn="base" latinLnBrk="0" hangingPunct="0">
              <a:lnSpc>
                <a:spcPct val="100000"/>
              </a:lnSpc>
              <a:spcBef>
                <a:spcPct val="0"/>
              </a:spcBef>
              <a:spcAft>
                <a:spcPct val="0"/>
              </a:spcAft>
              <a:buClrTx/>
              <a:buSzTx/>
              <a:buFontTx/>
              <a:buNone/>
              <a:tabLst>
                <a:tab pos="5667375" algn="l"/>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07112FBC-4249-4A06-3ADE-ED3ADF7366D0}"/>
              </a:ext>
            </a:extLst>
          </p:cNvPr>
          <p:cNvSpPr>
            <a:spLocks noChangeArrowheads="1"/>
          </p:cNvSpPr>
          <p:nvPr/>
        </p:nvSpPr>
        <p:spPr bwMode="auto">
          <a:xfrm>
            <a:off x="1015429" y="2972543"/>
            <a:ext cx="41109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tabLst>
                <a:tab pos="5667375" algn="l"/>
              </a:tabLst>
            </a:pPr>
            <a:endParaRPr lang="fr-FR" altLang="fr-FR" sz="1200">
              <a:latin typeface="Open Sans" panose="020B0606030504020204" pitchFamily="34" charset="0"/>
              <a:ea typeface="MS Mincho" panose="02020609040205080304" pitchFamily="49" charset="-128"/>
              <a:cs typeface="Open Sans" panose="020B0606030504020204" pitchFamily="34" charset="0"/>
            </a:endParaRPr>
          </a:p>
          <a:p>
            <a:pPr eaLnBrk="0" fontAlgn="base" hangingPunct="0">
              <a:spcBef>
                <a:spcPct val="0"/>
              </a:spcBef>
              <a:spcAft>
                <a:spcPct val="0"/>
              </a:spcAft>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Les paramètres contextuels d'intérêt sont les suivants :</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rural </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urbain </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camp</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etc. </a:t>
            </a:r>
          </a:p>
        </p:txBody>
      </p:sp>
      <p:sp>
        <p:nvSpPr>
          <p:cNvPr id="10" name="TextBox 9">
            <a:extLst>
              <a:ext uri="{FF2B5EF4-FFF2-40B4-BE49-F238E27FC236}">
                <a16:creationId xmlns:a16="http://schemas.microsoft.com/office/drawing/2014/main" id="{5E33D77F-FEED-625E-DAB5-344A19C6E156}"/>
              </a:ext>
            </a:extLst>
          </p:cNvPr>
          <p:cNvSpPr txBox="1"/>
          <p:nvPr/>
        </p:nvSpPr>
        <p:spPr>
          <a:xfrm>
            <a:off x="902412" y="1304638"/>
            <a:ext cx="10193051" cy="381639"/>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sz="1800" b="1"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PORTÉE DE LA RECHERCHE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5F82E68-181F-7FDA-DEBC-BCD5E4F57A73}"/>
              </a:ext>
            </a:extLst>
          </p:cNvPr>
          <p:cNvGraphicFramePr>
            <a:graphicFrameLocks noGrp="1"/>
          </p:cNvGraphicFramePr>
          <p:nvPr>
            <p:extLst>
              <p:ext uri="{D42A27DB-BD31-4B8C-83A1-F6EECF244321}">
                <p14:modId xmlns:p14="http://schemas.microsoft.com/office/powerpoint/2010/main" val="775033080"/>
              </p:ext>
            </p:extLst>
          </p:nvPr>
        </p:nvGraphicFramePr>
        <p:xfrm>
          <a:off x="2159059" y="5154285"/>
          <a:ext cx="8311935" cy="1592204"/>
        </p:xfrm>
        <a:graphic>
          <a:graphicData uri="http://schemas.openxmlformats.org/drawingml/2006/table">
            <a:tbl>
              <a:tblPr firstRow="1" firstCol="1" bandRow="1">
                <a:tableStyleId>{5C22544A-7EE6-4342-B048-85BDC9FD1C3A}</a:tableStyleId>
              </a:tblPr>
              <a:tblGrid>
                <a:gridCol w="8311935">
                  <a:extLst>
                    <a:ext uri="{9D8B030D-6E8A-4147-A177-3AD203B41FA5}">
                      <a16:colId xmlns:a16="http://schemas.microsoft.com/office/drawing/2014/main" val="2388580346"/>
                    </a:ext>
                  </a:extLst>
                </a:gridCol>
              </a:tblGrid>
              <a:tr h="1592204">
                <a:tc>
                  <a:txBody>
                    <a:bodyPr/>
                    <a:lstStyle/>
                    <a:p>
                      <a:pPr>
                        <a:lnSpc>
                          <a:spcPct val="107000"/>
                        </a:lnSpc>
                        <a:spcAft>
                          <a:spcPts val="800"/>
                        </a:spcAft>
                      </a:pPr>
                      <a:r>
                        <a:rPr lang="fr-FR"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Questions à se poser lors des FGD :</a:t>
                      </a:r>
                    </a:p>
                    <a:p>
                      <a:pPr marL="171450" indent="-171450">
                        <a:lnSpc>
                          <a:spcPct val="107000"/>
                        </a:lnSpc>
                        <a:spcAft>
                          <a:spcPts val="800"/>
                        </a:spcAft>
                        <a:buFont typeface="Wingdings" panose="05000000000000000000" pitchFamily="2" charset="2"/>
                        <a:buChar char="v"/>
                      </a:pPr>
                      <a:r>
                        <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Comment les ménages de votre communauté font-ils face à ce choc spécifique (p. ex., inondation, sécheresse, crise économique, etc.) ?
Comment les ménages de votre communauté s’adaptent-ils à l’augmentation des ressources de leur ménage pour accéder à la nourriture ?
Comment les ménages de votre communauté font-ils face à la réduction de la demande alimentaire ? 
Comment les ménages de votre communauté font-ils face à la distribution des ressources alimentaires au sein de leur ménage ?</a:t>
                      </a:r>
                      <a:r>
                        <a:rPr lang="en-US" sz="7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12" name="Rectangle 21">
            <a:extLst>
              <a:ext uri="{FF2B5EF4-FFF2-40B4-BE49-F238E27FC236}">
                <a16:creationId xmlns:a16="http://schemas.microsoft.com/office/drawing/2014/main" id="{2847AF9C-79A8-01D9-71E8-ED4E04C5B6D6}"/>
              </a:ext>
            </a:extLst>
          </p:cNvPr>
          <p:cNvSpPr>
            <a:spLocks noChangeArrowheads="1"/>
          </p:cNvSpPr>
          <p:nvPr/>
        </p:nvSpPr>
        <p:spPr bwMode="auto">
          <a:xfrm>
            <a:off x="902413" y="4363411"/>
            <a:ext cx="10193049" cy="639342"/>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alt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QUESTION DE RECHERCHE : </a:t>
            </a:r>
            <a:r>
              <a:rPr lang="fr-FR" altLang="fr-FR" sz="1600" dirty="0">
                <a:solidFill>
                  <a:srgbClr val="000000"/>
                </a:solidFill>
                <a:latin typeface="Open Sans" panose="020B0606030504020204" pitchFamily="34" charset="0"/>
                <a:ea typeface="Calibri" panose="020F0502020204030204" pitchFamily="34" charset="0"/>
                <a:cs typeface="Arial" panose="020B0604020202020204" pitchFamily="34" charset="0"/>
              </a:rPr>
              <a:t>Que font les gens lorsqu’ils n’ont pas assez de nourriture à manger ou d’argent pour acheter de la nourriture ?</a:t>
            </a:r>
            <a:endParaRPr lang="en-US" altLang="fr-FR" dirty="0">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123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ÉTAPE 3 : FGD (ajustement de la sévérité)</a:t>
            </a:r>
            <a:endParaRPr lang="en-GB" sz="3600" b="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589935" y="1552240"/>
            <a:ext cx="5874222" cy="5066567"/>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pc="60" dirty="0">
                <a:latin typeface="Open Sans"/>
                <a:ea typeface="Open Sans"/>
                <a:cs typeface="Open Sans"/>
              </a:rPr>
              <a:t>Diviser le FGD de manière à ce que la liste des stratégies ou des comportements d'adaptation soit d'abord approuvée, puis que la gravité soit discutée.</a:t>
            </a:r>
          </a:p>
          <a:p>
            <a:pPr marL="0" indent="0">
              <a:lnSpc>
                <a:spcPct val="100000"/>
              </a:lnSpc>
              <a:buNone/>
            </a:pPr>
            <a:r>
              <a:rPr lang="en-GB" spc="60" dirty="0">
                <a:latin typeface="Open Sans"/>
                <a:ea typeface="Open Sans"/>
                <a:cs typeface="Open Sans"/>
              </a:rPr>
              <a:t>La gravité doit être classée en trois catégories (stress, crise et urgence). Il faut se mettre d'accord sur la catégorie la moins grave d'abord, puis la plus grave, et le groupe intermédiaire se mettra en place naturellement.</a:t>
            </a:r>
          </a:p>
          <a:p>
            <a:pPr marL="0" indent="0">
              <a:lnSpc>
                <a:spcPct val="100000"/>
              </a:lnSpc>
              <a:buNone/>
            </a:pPr>
            <a:r>
              <a:rPr lang="en-GB" dirty="0">
                <a:latin typeface="Open Sans"/>
                <a:ea typeface="Open Sans"/>
                <a:cs typeface="Open Sans"/>
              </a:rPr>
              <a:t>La gravité finale déterminée est basée sur l'impact à moyen ou long terme sur les ménages prévu par les participants et le FGD doit parvenir à un consensus sur ce point.</a:t>
            </a:r>
            <a:endParaRPr lang="en-GB" spc="60" dirty="0">
              <a:latin typeface="Open Sans"/>
              <a:ea typeface="Open Sans"/>
              <a:cs typeface="Open Sans"/>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pc="60" dirty="0">
                <a:latin typeface="Open Sans"/>
                <a:ea typeface="Open Sans"/>
                <a:cs typeface="Open Sans"/>
              </a:rPr>
              <a:t>  </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407905" y="4958478"/>
            <a:ext cx="5579538" cy="1660329"/>
            <a:chOff x="3589225" y="4941989"/>
            <a:chExt cx="5188696" cy="131168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FFFFFF"/>
                  </a:solidFill>
                  <a:latin typeface="Open Sans"/>
                  <a:ea typeface="Open Sans"/>
                  <a:cs typeface="Open Sans"/>
                </a:rPr>
                <a:t>Les stratégies d'adaptation nouvellement formulées doivent être communiquées au RAM-N pour examen et inclusion à la fois dans le Codebook standard et dans la plateforme Survey Designer.</a:t>
              </a:r>
            </a:p>
            <a:p>
              <a:pPr algn="ctr"/>
              <a:r>
                <a:rPr lang="en-GB" sz="1400" b="1" dirty="0">
                  <a:solidFill>
                    <a:srgbClr val="FFFFFF"/>
                  </a:solidFill>
                  <a:latin typeface="Open Sans"/>
                  <a:ea typeface="Open Sans"/>
                  <a:cs typeface="Open Sans"/>
                  <a:hlinkClick r:id="rId3"/>
                </a:rPr>
                <a:t>Global.ResearchAssessmentandTargeting@wfp.org </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9225" y="4941989"/>
              <a:ext cx="612939" cy="546701"/>
            </a:xfrm>
            <a:prstGeom prst="rect">
              <a:avLst/>
            </a:prstGeom>
          </p:spPr>
        </p:pic>
      </p:grpSp>
      <p:graphicFrame>
        <p:nvGraphicFramePr>
          <p:cNvPr id="10" name="Table 9">
            <a:extLst>
              <a:ext uri="{FF2B5EF4-FFF2-40B4-BE49-F238E27FC236}">
                <a16:creationId xmlns:a16="http://schemas.microsoft.com/office/drawing/2014/main" id="{F86BC4E6-6786-5B0E-ED4B-BF4C8E4D0722}"/>
              </a:ext>
            </a:extLst>
          </p:cNvPr>
          <p:cNvGraphicFramePr>
            <a:graphicFrameLocks noGrp="1"/>
          </p:cNvGraphicFramePr>
          <p:nvPr>
            <p:extLst>
              <p:ext uri="{D42A27DB-BD31-4B8C-83A1-F6EECF244321}">
                <p14:modId xmlns:p14="http://schemas.microsoft.com/office/powerpoint/2010/main" val="1570926593"/>
              </p:ext>
            </p:extLst>
          </p:nvPr>
        </p:nvGraphicFramePr>
        <p:xfrm>
          <a:off x="6646363" y="1755457"/>
          <a:ext cx="5393690" cy="1981656"/>
        </p:xfrm>
        <a:graphic>
          <a:graphicData uri="http://schemas.openxmlformats.org/drawingml/2006/table">
            <a:tbl>
              <a:tblPr firstRow="1" firstCol="1" bandRow="1">
                <a:tableStyleId>{5C22544A-7EE6-4342-B048-85BDC9FD1C3A}</a:tableStyleId>
              </a:tblPr>
              <a:tblGrid>
                <a:gridCol w="5393690">
                  <a:extLst>
                    <a:ext uri="{9D8B030D-6E8A-4147-A177-3AD203B41FA5}">
                      <a16:colId xmlns:a16="http://schemas.microsoft.com/office/drawing/2014/main" val="3680772614"/>
                    </a:ext>
                  </a:extLst>
                </a:gridCol>
              </a:tblGrid>
              <a:tr h="1981656">
                <a:tc>
                  <a:txBody>
                    <a:bodyPr/>
                    <a:lstStyle/>
                    <a:p>
                      <a:pPr marL="91440" marR="187325" algn="just">
                        <a:lnSpc>
                          <a:spcPct val="115000"/>
                        </a:lnSpc>
                        <a:spcBef>
                          <a:spcPts val="600"/>
                        </a:spcBef>
                        <a:spcAft>
                          <a:spcPts val="600"/>
                        </a:spcAft>
                        <a:tabLst>
                          <a:tab pos="178435" algn="l"/>
                        </a:tabLst>
                      </a:pPr>
                      <a:r>
                        <a:rPr lang="fr-FR" sz="105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Encadré 3 : questions pour guider la discussion sur la sévérité pendant la discussion du groupe de discussion :</a:t>
                      </a:r>
                      <a:endParaRPr lang="fr-FR" sz="105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101600" lvl="0" indent="-342900" algn="just">
                        <a:lnSpc>
                          <a:spcPct val="115000"/>
                        </a:lnSpc>
                        <a:spcBef>
                          <a:spcPts val="600"/>
                        </a:spcBef>
                        <a:spcAft>
                          <a:spcPts val="600"/>
                        </a:spcAft>
                        <a:buSzPts val="1000"/>
                        <a:buFont typeface="Arial" panose="020B0604020202020204" pitchFamily="34" charset="0"/>
                        <a:buChar char="■"/>
                        <a:tabLst>
                          <a:tab pos="178435" algn="l"/>
                        </a:tabLst>
                      </a:pP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Est-il réversible, </a:t>
                      </a:r>
                      <a:r>
                        <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ou </a:t>
                      </a: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peut-il être inversé lorsqu'il n'est plus nécessaire ?</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101600" lvl="0" indent="-342900" algn="just">
                        <a:lnSpc>
                          <a:spcPct val="115000"/>
                        </a:lnSpc>
                        <a:spcBef>
                          <a:spcPts val="600"/>
                        </a:spcBef>
                        <a:spcAft>
                          <a:spcPts val="600"/>
                        </a:spcAft>
                        <a:buSzPts val="1000"/>
                        <a:buFont typeface="Arial" panose="020B0604020202020204" pitchFamily="34" charset="0"/>
                        <a:buChar char="■"/>
                        <a:tabLst>
                          <a:tab pos="178435" algn="l"/>
                        </a:tabLst>
                      </a:pP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Est-elle de nature dramatique ou comporte-t-elle un risque de protection (par exemple, des activités illégales, à haut risque ou d'exploitation) ? </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101600" lvl="0" indent="-342900" algn="just">
                        <a:lnSpc>
                          <a:spcPct val="115000"/>
                        </a:lnSpc>
                        <a:spcBef>
                          <a:spcPts val="600"/>
                        </a:spcBef>
                        <a:spcAft>
                          <a:spcPts val="600"/>
                        </a:spcAft>
                        <a:buSzPts val="1000"/>
                        <a:buFont typeface="Arial" panose="020B0604020202020204" pitchFamily="34" charset="0"/>
                        <a:buChar char="■"/>
                        <a:tabLst>
                          <a:tab pos="178435" algn="l"/>
                        </a:tabLst>
                      </a:pP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Le comportement peut-il être utilisé en permanence ou s'agit-il d'une stratégie ponctuelle ? </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647212122"/>
                  </a:ext>
                </a:extLst>
              </a:tr>
            </a:tbl>
          </a:graphicData>
        </a:graphic>
      </p:graphicFrame>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Contrôle de la qualité des données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Et analyse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EXPLORATION DES DONNÉES </a:t>
            </a:r>
          </a:p>
        </p:txBody>
      </p:sp>
      <p:sp>
        <p:nvSpPr>
          <p:cNvPr id="3" name="TextBox 2">
            <a:extLst>
              <a:ext uri="{FF2B5EF4-FFF2-40B4-BE49-F238E27FC236}">
                <a16:creationId xmlns:a16="http://schemas.microsoft.com/office/drawing/2014/main" id="{B7DBF77C-B24F-B1E8-C8A4-0693F7D26BF5}"/>
              </a:ext>
            </a:extLst>
          </p:cNvPr>
          <p:cNvSpPr txBox="1"/>
          <p:nvPr/>
        </p:nvSpPr>
        <p:spPr>
          <a:xfrm>
            <a:off x="8142295" y="5808763"/>
            <a:ext cx="3882527" cy="861774"/>
          </a:xfrm>
          <a:prstGeom prst="rect">
            <a:avLst/>
          </a:prstGeom>
          <a:noFill/>
        </p:spPr>
        <p:txBody>
          <a:bodyPr wrap="square" lIns="91440" tIns="45720" rIns="91440" bIns="45720" anchor="t">
            <a:spAutoFit/>
          </a:bodyPr>
          <a:lstStyle/>
          <a:p>
            <a:endParaRPr lang="en-US" sz="1600">
              <a:latin typeface="Open Sans"/>
              <a:ea typeface="Open Sans"/>
              <a:cs typeface="Open Sans"/>
              <a:hlinkClick r:id="rId3" invalidUrl="http://">
                <a:extLst>
                  <a:ext uri="{A12FA001-AC4F-418D-AE19-62706E023703}">
                    <ahyp:hlinkClr xmlns:ahyp="http://schemas.microsoft.com/office/drawing/2018/hyperlinkcolor" val="tx"/>
                  </a:ext>
                </a:extLst>
              </a:hlinkClick>
            </a:endParaRPr>
          </a:p>
          <a:p>
            <a:r>
              <a:rPr lang="en-US" sz="1600">
                <a:latin typeface="Open Sans"/>
                <a:ea typeface="Open Sans"/>
                <a:cs typeface="Open Sans"/>
                <a:hlinkClick r:id="rId4">
                  <a:extLst>
                    <a:ext uri="{A12FA001-AC4F-418D-AE19-62706E023703}">
                      <ahyp:hlinkClr xmlns:ahyp="http://schemas.microsoft.com/office/drawing/2018/hyperlinkcolor" val="tx"/>
                    </a:ext>
                  </a:extLst>
                </a:hlinkClick>
              </a:rPr>
              <a:t>scripts d'analyse en R, STATA et SPSS </a:t>
            </a:r>
            <a:endParaRPr lang="en-CA" sz="1600">
              <a:latin typeface="Open Sans"/>
              <a:ea typeface="Open Sans"/>
              <a:cs typeface="Open Sans"/>
              <a:hlinkClick r:id="" action="ppaction://noaction">
                <a:extLst>
                  <a:ext uri="{A12FA001-AC4F-418D-AE19-62706E023703}">
                    <ahyp:hlinkClr xmlns:ahyp="http://schemas.microsoft.com/office/drawing/2018/hyperlinkcolor" val="tx"/>
                  </a:ext>
                </a:extLst>
              </a:hlinkClick>
            </a:endParaRPr>
          </a:p>
          <a:p>
            <a:r>
              <a:rPr lang="en-CA" sz="160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Exemple de données </a:t>
            </a:r>
            <a:endParaRPr lang="ar-SY" sz="1600">
              <a:solidFill>
                <a:srgbClr val="0070BA"/>
              </a:solidFill>
              <a:latin typeface="Open Sans"/>
              <a:ea typeface="Open Sans"/>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646954" y="1653779"/>
            <a:ext cx="10673716" cy="3908762"/>
          </a:xfrm>
          <a:prstGeom prst="rect">
            <a:avLst/>
          </a:prstGeom>
          <a:solidFill>
            <a:srgbClr val="FFFFFE"/>
          </a:solidFill>
        </p:spPr>
        <p:txBody>
          <a:bodyPr wrap="square" lIns="91440" tIns="45720" rIns="91440" bIns="45720" rtlCol="1" anchor="t">
            <a:spAutoFit/>
          </a:bodyPr>
          <a:lstStyle/>
          <a:p>
            <a:pPr marL="342900" indent="-342900">
              <a:buFont typeface="+mj-lt"/>
              <a:buAutoNum type="arabicPeriod"/>
            </a:pPr>
            <a:r>
              <a:rPr lang="fr-FR" spc="60" dirty="0">
                <a:latin typeface="Open Sans"/>
                <a:ea typeface="Open Sans"/>
                <a:cs typeface="Open Sans"/>
              </a:rPr>
              <a:t>Exécuter des fréquences pour chacune des stratégies de votre module </a:t>
            </a:r>
            <a:endParaRPr lang="fr-FR" spc="60" dirty="0">
              <a:latin typeface="Open Sans" charset="0"/>
              <a:ea typeface="Open Sans" charset="0"/>
              <a:cs typeface="Open Sans" charset="0"/>
            </a:endParaRPr>
          </a:p>
          <a:p>
            <a:endParaRPr lang="fr-FR" spc="60" dirty="0">
              <a:latin typeface="Open Sans" charset="0"/>
              <a:ea typeface="Open Sans" charset="0"/>
              <a:cs typeface="Open Sans" charset="0"/>
            </a:endParaRPr>
          </a:p>
          <a:p>
            <a:r>
              <a:rPr lang="fr-FR" spc="60" dirty="0">
                <a:latin typeface="Open Sans"/>
                <a:ea typeface="Open Sans"/>
                <a:cs typeface="Open Sans"/>
              </a:rPr>
              <a:t>2. Le cas échéant, ventiler les résultats par groupes de population (PDI, réfugiés, etc.) et/ou par contexte (urbain, rural, camps) afin de les étudier séparément.</a:t>
            </a:r>
          </a:p>
          <a:p>
            <a:endParaRPr lang="fr-FR" spc="60" dirty="0">
              <a:latin typeface="Open Sans" charset="0"/>
              <a:ea typeface="Open Sans" charset="0"/>
              <a:cs typeface="Open Sans" charset="0"/>
            </a:endParaRPr>
          </a:p>
          <a:p>
            <a:r>
              <a:rPr lang="fr-FR" spc="60" dirty="0">
                <a:latin typeface="Open Sans"/>
                <a:ea typeface="Open Sans"/>
                <a:cs typeface="Open Sans"/>
              </a:rPr>
              <a:t>3. Examinez attentivement les résultats de chaque option de réponse pour chaque stratégie.</a:t>
            </a:r>
          </a:p>
          <a:p>
            <a:endParaRPr lang="fr-FR" spc="60" dirty="0">
              <a:latin typeface="Open Sans" charset="0"/>
              <a:ea typeface="Open Sans" charset="0"/>
              <a:cs typeface="Open Sans" charset="0"/>
            </a:endParaRPr>
          </a:p>
          <a:p>
            <a:r>
              <a:rPr lang="fr-FR" spc="60" dirty="0">
                <a:latin typeface="Open Sans"/>
                <a:ea typeface="Open Sans"/>
                <a:cs typeface="Open Sans"/>
              </a:rPr>
              <a:t>4. Si vous avez plus que les dix stratégies requises (4 stratégies de stress, 3 stratégies de crise et 4 stratégies d'urgence), examinez les résultats afin d'omettre les stratégies qui ne s'appliquent pas à plus de 50 % d'un groupe de population ou d'une strate donnée. </a:t>
            </a:r>
          </a:p>
          <a:p>
            <a:endParaRPr lang="fr-FR" sz="2000" dirty="0"/>
          </a:p>
          <a:p>
            <a:r>
              <a:rPr lang="fr-FR" sz="1600" dirty="0">
                <a:solidFill>
                  <a:schemeClr val="accent3">
                    <a:lumMod val="50000"/>
                  </a:schemeClr>
                </a:solidFill>
              </a:rPr>
              <a:t>*Important : si vous n'avez que 10 stratégies et que certaines d'entre elles comportent une proportion élevée de "non applicable", veillez à procéder à une révision complète de votre module LCS-EN en vous référant à la note d'orientation et aux documents connexes disponibles dans le </a:t>
            </a:r>
            <a:r>
              <a:rPr lang="fr-FR" sz="1600" b="1" dirty="0">
                <a:solidFill>
                  <a:schemeClr val="accent3">
                    <a:lumMod val="50000"/>
                  </a:schemeClr>
                </a:solidFill>
                <a:hlinkClick r:id="rId6">
                  <a:extLst>
                    <a:ext uri="{A12FA001-AC4F-418D-AE19-62706E023703}">
                      <ahyp:hlinkClr xmlns:ahyp="http://schemas.microsoft.com/office/drawing/2018/hyperlinkcolor" val="tx"/>
                    </a:ext>
                  </a:extLst>
                </a:hlinkClick>
              </a:rPr>
              <a:t>centre de ressources VAM. </a:t>
            </a:r>
            <a:r>
              <a:rPr lang="fr-FR" sz="1600" dirty="0">
                <a:solidFill>
                  <a:schemeClr val="accent3">
                    <a:lumMod val="50000"/>
                  </a:schemeClr>
                </a:solidFill>
              </a:rPr>
              <a:t>   </a:t>
            </a:r>
          </a:p>
        </p:txBody>
      </p:sp>
    </p:spTree>
    <p:extLst>
      <p:ext uri="{BB962C8B-B14F-4D97-AF65-F5344CB8AC3E}">
        <p14:creationId xmlns:p14="http://schemas.microsoft.com/office/powerpoint/2010/main" val="334276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Exemples de contrôles de qualité (1)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6321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Suivre les </a:t>
            </a:r>
            <a:r>
              <a:rPr lang="en-US" sz="1800" b="1" spc="60" dirty="0">
                <a:latin typeface="Open Sans"/>
                <a:ea typeface="Open Sans"/>
                <a:cs typeface="Open Sans"/>
              </a:rPr>
              <a:t>résultats de chaque stratégie et de l'indicateur par enquêteur </a:t>
            </a:r>
            <a:r>
              <a:rPr lang="en-US" sz="1800" spc="60" dirty="0">
                <a:latin typeface="Open Sans"/>
                <a:ea typeface="Open Sans"/>
                <a:cs typeface="Open Sans"/>
              </a:rPr>
              <a:t>au moyen d'un tableau croisé des LCS par enquêteur.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Si certains enquêteurs ont tendance à classer les ménages différemment de la moyenne ou à sélectionner les mêmes options de réponse dans la plupart des stratégies, cela peut être dû à un manque de compréhension du module, et ils doivent être </a:t>
            </a:r>
            <a:r>
              <a:rPr lang="en-US" sz="1800" b="1" spc="60" dirty="0">
                <a:latin typeface="Open Sans"/>
                <a:ea typeface="Open Sans"/>
                <a:cs typeface="Open Sans"/>
              </a:rPr>
              <a:t>identifiés et formés à nouveau.</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La section sur </a:t>
            </a:r>
            <a:r>
              <a:rPr lang="en-US" sz="1800" b="1" spc="60" dirty="0">
                <a:latin typeface="Open Sans"/>
                <a:ea typeface="Open Sans"/>
                <a:cs typeface="Open Sans"/>
              </a:rPr>
              <a:t>les actifs des ménages </a:t>
            </a:r>
            <a:r>
              <a:rPr lang="en-US" sz="1800" spc="60" dirty="0">
                <a:latin typeface="Open Sans"/>
                <a:ea typeface="Open Sans"/>
                <a:cs typeface="Open Sans"/>
              </a:rPr>
              <a:t>pourrait être utilisée pour vérifier certaines des réponses à l'EFT. Par exemple, si un ménage déclare posséder actuellement des actifs productifs, une stratégie d'adaptation liée à la vente de ces actifs ne peut pas être enregistrée comme "épuisée".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Lorsque la personne interrogée déclare ne pas avoir d'enfants en âge d'être scolarisés dans son ménage, la </a:t>
            </a:r>
            <a:r>
              <a:rPr lang="en-US" sz="1800" b="1" spc="60" dirty="0">
                <a:latin typeface="Open Sans"/>
                <a:ea typeface="Open Sans"/>
                <a:cs typeface="Open Sans"/>
              </a:rPr>
              <a:t>réponse doit </a:t>
            </a:r>
            <a:r>
              <a:rPr lang="en-US" sz="1800" b="1" spc="60" dirty="0" err="1">
                <a:latin typeface="Open Sans"/>
                <a:ea typeface="Open Sans"/>
                <a:cs typeface="Open Sans"/>
              </a:rPr>
              <a:t>être</a:t>
            </a:r>
            <a:r>
              <a:rPr lang="en-US" sz="1800" b="1" spc="60" dirty="0">
                <a:latin typeface="Open Sans"/>
                <a:ea typeface="Open Sans"/>
                <a:cs typeface="Open Sans"/>
              </a:rPr>
              <a:t> N/A pour </a:t>
            </a:r>
            <a:r>
              <a:rPr lang="en-US" sz="1800" spc="60" dirty="0">
                <a:latin typeface="Open Sans"/>
                <a:ea typeface="Open Sans"/>
                <a:cs typeface="Open Sans"/>
              </a:rPr>
              <a:t>les stratégies d'adaptation telles que "retirer les enfants de l'école" ou "déplacer les enfants dans une école moins chère".</a:t>
            </a:r>
          </a:p>
          <a:p>
            <a:pPr marL="342900" indent="-342900">
              <a:lnSpc>
                <a:spcPct val="100000"/>
              </a:lnSpc>
              <a:buClr>
                <a:srgbClr val="0070BA"/>
              </a:buClr>
              <a:buFont typeface="Wingdings" panose="05000000000000000000" pitchFamily="2" charset="2"/>
              <a:buChar char="v"/>
            </a:pPr>
            <a:endParaRPr lang="en-US" sz="18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Exemples de contrôles de qualité (2)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9052" y="1568805"/>
            <a:ext cx="10642103" cy="4961204"/>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Par ailleurs, pour certaines stratégies, l'option de réponse N/A n'a pas de sens ; c'est le cas notamment des stratégies de survie d'urgence que sont la mendicité et l'activité illégale. </a:t>
            </a:r>
          </a:p>
          <a:p>
            <a:pPr marL="342900" indent="-342900">
              <a:lnSpc>
                <a:spcPct val="100000"/>
              </a:lnSpc>
              <a:buClr>
                <a:srgbClr val="0070BA"/>
              </a:buClr>
              <a:buFont typeface="Wingdings" panose="05000000000000000000" pitchFamily="2" charset="2"/>
              <a:buChar char="v"/>
            </a:pPr>
            <a:r>
              <a:rPr lang="en-GB" sz="1800" kern="600" dirty="0">
                <a:effectLst/>
                <a:latin typeface="Open Sans" panose="020B0606030504020204" pitchFamily="34" charset="0"/>
                <a:ea typeface="MS Mincho" panose="02020609040205080304" pitchFamily="49" charset="-128"/>
              </a:rPr>
              <a:t>La </a:t>
            </a:r>
            <a:r>
              <a:rPr lang="en-GB" sz="1800" kern="600" dirty="0" err="1">
                <a:effectLst/>
                <a:latin typeface="Open Sans" panose="020B0606030504020204" pitchFamily="34" charset="0"/>
                <a:ea typeface="MS Mincho" panose="02020609040205080304" pitchFamily="49" charset="-128"/>
              </a:rPr>
              <a:t>réponse</a:t>
            </a:r>
            <a:r>
              <a:rPr lang="en-GB" sz="1800" kern="600" dirty="0">
                <a:effectLst/>
                <a:latin typeface="Open Sans" panose="020B0606030504020204" pitchFamily="34" charset="0"/>
                <a:ea typeface="MS Mincho" panose="02020609040205080304" pitchFamily="49" charset="-128"/>
              </a:rPr>
              <a:t> "non applicable" n'est pas une option pour cette question car elle pourrait s'appliquer à tous les ménages s'ils sont vraiment dans le besoin. Bien que les ménages qui appliquent cette stratégie puissent être inquiets à l'idée de répondre à cette question, il est nécessaire de la poser afin de comprendre s'ils ont atteint un niveau d'urgence et s'ils ont utilisé une telle stratégie.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De même, il n'est pas possible d'"épuiser" ces stratégies. L'épuisement de ces stratégies ne se produit que dans des situations de catastrophe/famine, lorsque les moyens de subsistance de la communauté sont presque épuisés. Il y a généralement toujours plus d'activités illégales à pratiquer ou d'étrangers à qui demander de l'argent.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Ainsi, si vous constatez une forte prévalence de réponses "N/A" ou "non, épuisé", les agents recenseurs qui sélectionnent ces réponses doivent être identifiés et formés à nouveau. </a:t>
            </a:r>
            <a:endParaRPr lang="en-US" sz="1800"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calcul</a:t>
            </a:r>
          </a:p>
        </p:txBody>
      </p:sp>
      <p:sp>
        <p:nvSpPr>
          <p:cNvPr id="2" name="TextBox 1">
            <a:extLst>
              <a:ext uri="{FF2B5EF4-FFF2-40B4-BE49-F238E27FC236}">
                <a16:creationId xmlns:a16="http://schemas.microsoft.com/office/drawing/2014/main" id="{1EBDB8A1-B908-BC2E-9B96-8059F73C6F22}"/>
              </a:ext>
            </a:extLst>
          </p:cNvPr>
          <p:cNvSpPr txBox="1"/>
          <p:nvPr/>
        </p:nvSpPr>
        <p:spPr>
          <a:xfrm>
            <a:off x="1373828" y="2305841"/>
            <a:ext cx="7240235" cy="1015663"/>
          </a:xfrm>
          <a:prstGeom prst="rect">
            <a:avLst/>
          </a:prstGeom>
          <a:solidFill>
            <a:schemeClr val="accent5"/>
          </a:solidFill>
        </p:spPr>
        <p:txBody>
          <a:bodyPr wrap="square" lIns="91440" tIns="45720" rIns="91440" bIns="45720" rtlCol="0" anchor="t">
            <a:spAutoFit/>
          </a:bodyPr>
          <a:lstStyle/>
          <a:p>
            <a:r>
              <a:rPr lang="en-GB" sz="2000">
                <a:latin typeface="Open Sans"/>
                <a:ea typeface="Open Sans"/>
                <a:cs typeface="Open Sans"/>
              </a:rPr>
              <a:t>Quel que soit le nombre de stratégies incluses dans votre module, l'indicateur doit être calculé UNIQUEMENT sur la base de 10 stratégies (4 de stress, 3 de crise, 3 d'urgence).</a:t>
            </a:r>
            <a:endParaRPr lang="en-US" sz="200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92" y="2787092"/>
            <a:ext cx="1088889" cy="108888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2351314" y="3629043"/>
            <a:ext cx="8740240" cy="2308324"/>
          </a:xfrm>
          <a:prstGeom prst="rect">
            <a:avLst/>
          </a:prstGeom>
          <a:noFill/>
        </p:spPr>
        <p:txBody>
          <a:bodyPr wrap="square" rtlCol="0">
            <a:spAutoFit/>
          </a:bodyPr>
          <a:lstStyle/>
          <a:p>
            <a:r>
              <a:rPr lang="en-US" b="1" spc="60">
                <a:latin typeface="Open Sans"/>
                <a:ea typeface="Open Sans"/>
                <a:cs typeface="Open Sans"/>
              </a:rPr>
              <a:t>Comment sélectionner les dix stratégies à utiliser </a:t>
            </a:r>
            <a:r>
              <a:rPr lang="en-GB" b="1" spc="60">
                <a:latin typeface="Open Sans"/>
                <a:ea typeface="Open Sans"/>
                <a:cs typeface="Open Sans"/>
              </a:rPr>
              <a:t>si vous avez plus que les dix stratégies requises </a:t>
            </a:r>
            <a:r>
              <a:rPr lang="en-US" b="1" spc="60">
                <a:latin typeface="Open Sans"/>
                <a:ea typeface="Open Sans"/>
                <a:cs typeface="Open Sans"/>
              </a:rPr>
              <a:t>?</a:t>
            </a:r>
          </a:p>
          <a:p>
            <a:endParaRPr lang="en-US" b="1"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Omettre les stratégies qui ne s'appliquent pas à plus de 50 % d'un groupe ou d'une strate de population donné(e). </a:t>
            </a:r>
          </a:p>
          <a:p>
            <a:pPr marL="342900" indent="-342900">
              <a:buFont typeface="Arial" panose="020B0604020202020204" pitchFamily="34" charset="0"/>
              <a:buChar char="•"/>
            </a:pPr>
            <a:endParaRPr lang="en-US"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Parmi les stratégies largement appliquées dans la population, on choisit généralement celles qui le sont le plus.</a:t>
            </a: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a:t>
            </a:r>
            <a:r>
              <a:rPr lang="en-GB" sz="3600" b="0" kern="1400" spc="230" dirty="0" err="1">
                <a:solidFill>
                  <a:schemeClr val="tx1"/>
                </a:solidFill>
                <a:latin typeface="HALDEN SOLID" pitchFamily="2" charset="0"/>
              </a:rPr>
              <a:t>calcul</a:t>
            </a:r>
            <a:endParaRPr lang="en-GB" sz="3600" b="0" kern="1400" spc="230" dirty="0">
              <a:solidFill>
                <a:schemeClr val="tx1"/>
              </a:solidFill>
              <a:latin typeface="HALDEN SOLID" pitchFamily="2"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Créez une variable dichotomique pour chaque niveau de sévérité de l'adaptation, représentant si un ménage a adopté ou épuisé une stratégie avec ce niveau de sévérité. </a:t>
            </a:r>
          </a:p>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Trois variables dichotomiques doivent être créées :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stress_coping_FR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crise_copin_FR </a:t>
            </a:r>
          </a:p>
          <a:p>
            <a:pPr>
              <a:lnSpc>
                <a:spcPct val="90000"/>
              </a:lnSpc>
              <a:spcBef>
                <a:spcPts val="1000"/>
              </a:spcBef>
            </a:pPr>
            <a:r>
              <a:rPr lang="en-US" sz="1600" dirty="0" err="1">
                <a:latin typeface="Open Sans" panose="020B0606030504020204" pitchFamily="34" charset="0"/>
                <a:ea typeface="Open Sans" panose="020B0606030504020204" pitchFamily="34" charset="0"/>
                <a:cs typeface="Open Sans" panose="020B0606030504020204" pitchFamily="34" charset="0"/>
              </a:rPr>
              <a:t>- emergency_coping_FR</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Ensuite, une variable catégorielle est construite, représentant le niveau de sévérité de la stratégie la plus sévère qu'un ménage a adoptée ou épuisée. La variable catégorielle va de 1 à 4 et reflète l'un des quatre groupes dans lesquels les ménages sont répartis :</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a:ea typeface="Open Sans"/>
                <a:cs typeface="Open Sans"/>
              </a:rPr>
              <a:t>- pas de recours à des stratégies de stress, de crise ou d'urgence</a:t>
            </a:r>
          </a:p>
          <a:p>
            <a:r>
              <a:rPr lang="en-US" sz="1600">
                <a:latin typeface="Open Sans"/>
                <a:ea typeface="Open Sans"/>
                <a:cs typeface="Open Sans"/>
              </a:rPr>
              <a:t>- l'utilisation de stratégies de lutte contre le stress</a:t>
            </a:r>
          </a:p>
          <a:p>
            <a:r>
              <a:rPr lang="en-US" sz="1600">
                <a:latin typeface="Open Sans"/>
                <a:ea typeface="Open Sans"/>
                <a:cs typeface="Open Sans"/>
              </a:rPr>
              <a:t>- l'utilisation de stratégies de crise</a:t>
            </a:r>
          </a:p>
          <a:p>
            <a:r>
              <a:rPr lang="en-US" sz="1600">
                <a:latin typeface="Open Sans"/>
                <a:ea typeface="Open Sans"/>
                <a:cs typeface="Open Sans"/>
              </a:rPr>
              <a:t>- l'utilisation de stratégies d'urgence</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Discuter des objectifs du module, c'est-à-dire obtenir des informations sur les stratégies de survie </a:t>
            </a:r>
            <a:r>
              <a:rPr lang="en-US" sz="2400" spc="60" dirty="0">
                <a:latin typeface="Open Sans"/>
                <a:ea typeface="Open Sans"/>
                <a:cs typeface="Open Sans"/>
              </a:rPr>
              <a:t>(pour les besoins essentiels) </a:t>
            </a:r>
            <a:r>
              <a:rPr lang="en-US" sz="2400" spc="60">
                <a:latin typeface="Open Sans"/>
                <a:ea typeface="Open Sans"/>
                <a:cs typeface="Open Sans"/>
              </a:rPr>
              <a:t>appliquées par les ménages de la population ciblée. Cela comprend la capacité des ménages à faire face aux chocs récents et à surmonter les chocs futurs. </a:t>
            </a:r>
            <a:endParaRPr lang="en-GB" sz="2400" spc="60"/>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Expliquez le rôle de cet indicateur et l'utilisation de l'information, en interne et en externe. Cela permet aux enquêteurs de bien comprendre l'importance des données qu'ils vont bientôt collecter.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instructions de formation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PAM </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RAM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513006" y="6154697"/>
            <a:ext cx="4020731" cy="338551"/>
          </a:xfrm>
          <a:prstGeom prst="rect">
            <a:avLst/>
          </a:prstGeom>
          <a:noFill/>
        </p:spPr>
        <p:txBody>
          <a:bodyPr wrap="square">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Trouver</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les scripts SPSS, STATA et R sur </a:t>
            </a:r>
          </a:p>
        </p:txBody>
      </p:sp>
      <p:pic>
        <p:nvPicPr>
          <p:cNvPr id="4" name="Picture 3">
            <a:extLst>
              <a:ext uri="{FF2B5EF4-FFF2-40B4-BE49-F238E27FC236}">
                <a16:creationId xmlns:a16="http://schemas.microsoft.com/office/drawing/2014/main" id="{C3287952-6F7D-6147-60F2-8DE1133B8C98}"/>
              </a:ext>
            </a:extLst>
          </p:cNvPr>
          <p:cNvPicPr>
            <a:picLocks noChangeAspect="1"/>
          </p:cNvPicPr>
          <p:nvPr/>
        </p:nvPicPr>
        <p:blipFill>
          <a:blip r:embed="rId4"/>
          <a:stretch>
            <a:fillRect/>
          </a:stretch>
        </p:blipFill>
        <p:spPr>
          <a:xfrm>
            <a:off x="1811308" y="1223738"/>
            <a:ext cx="7315200" cy="4878816"/>
          </a:xfrm>
          <a:prstGeom prst="rect">
            <a:avLst/>
          </a:prstGeom>
        </p:spPr>
      </p:pic>
      <p:sp>
        <p:nvSpPr>
          <p:cNvPr id="5" name="Rectangle 4">
            <a:extLst>
              <a:ext uri="{FF2B5EF4-FFF2-40B4-BE49-F238E27FC236}">
                <a16:creationId xmlns:a16="http://schemas.microsoft.com/office/drawing/2014/main" id="{D2F0E936-2698-4567-5D5E-94DD9F634E0E}"/>
              </a:ext>
            </a:extLst>
          </p:cNvPr>
          <p:cNvSpPr/>
          <p:nvPr/>
        </p:nvSpPr>
        <p:spPr>
          <a:xfrm>
            <a:off x="2318525" y="3329608"/>
            <a:ext cx="1458345"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84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Rapports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230521" y="437943"/>
            <a:ext cx="11052002" cy="662558"/>
          </a:xfrm>
        </p:spPr>
        <p:txBody>
          <a:bodyPr anchor="t" anchorCtr="0"/>
          <a:lstStyle/>
          <a:p>
            <a:r>
              <a:rPr lang="en-GB" sz="3600" b="0" kern="1400" spc="230" dirty="0">
                <a:solidFill>
                  <a:schemeClr val="tx1"/>
                </a:solidFill>
                <a:latin typeface="HALDEN SOLID" pitchFamily="2" charset="0"/>
              </a:rPr>
              <a:t>LCS-EN : EXEMPLE DE RAPPORT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de ménages dépendant de stratégies d'adaptation aux moyens de subsistance pour satisfaire leurs besoins essentiels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9E76C1D3-96DC-67E6-EBD0-3B5F72F39964}"/>
              </a:ext>
            </a:extLst>
          </p:cNvPr>
          <p:cNvGraphicFramePr/>
          <p:nvPr>
            <p:extLst>
              <p:ext uri="{D42A27DB-BD31-4B8C-83A1-F6EECF244321}">
                <p14:modId xmlns:p14="http://schemas.microsoft.com/office/powerpoint/2010/main" val="1024019167"/>
              </p:ext>
            </p:extLst>
          </p:nvPr>
        </p:nvGraphicFramePr>
        <p:xfrm>
          <a:off x="6837875" y="2440939"/>
          <a:ext cx="4444648" cy="296137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"Les résultats de l'analyse de l'indicateur LCS-EN ont montré que 47 % des ménages interrogés ont déclaré avoir eu recours à des stratégies d'adaptation des moyens de subsistance au cours du mois précédent ou les avoir épuisées au cours des 12 derniers mois en raison du manque de ressources pour accéder aux besoins essentiels. </a:t>
            </a:r>
          </a:p>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Les comparaisons entre les ménages dirigés par des femmes et ceux dirigés par des hommes ont montré que la proportion de ménages dirigés par des femmes qui ont recours à des stratégies de gestion du stress est plus élevée que celle des ménages dirigés par des hommes. Cela peut s'expliquer par les possibilités de travail limitées des femmes. "</a:t>
            </a: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05193" y="2589729"/>
            <a:ext cx="5020056" cy="2663797"/>
            <a:chOff x="730838" y="2549581"/>
            <a:chExt cx="5020056" cy="2663797"/>
          </a:xfrm>
        </p:grpSpPr>
        <p:sp>
          <p:nvSpPr>
            <p:cNvPr id="5" name="Rectangle 4">
              <a:extLst>
                <a:ext uri="{FF2B5EF4-FFF2-40B4-BE49-F238E27FC236}">
                  <a16:creationId xmlns:a16="http://schemas.microsoft.com/office/drawing/2014/main" id="{563F892B-BE3A-1536-2C27-FF17EE346942}"/>
                </a:ext>
              </a:extLst>
            </p:cNvPr>
            <p:cNvSpPr/>
            <p:nvPr/>
          </p:nvSpPr>
          <p:spPr>
            <a:xfrm>
              <a:off x="730838" y="2934116"/>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pen Sans"/>
                  <a:ea typeface="Open Sans"/>
                  <a:cs typeface="Open Sans"/>
                </a:rPr>
                <a:t>Rappel : </a:t>
              </a:r>
            </a:p>
            <a:p>
              <a:pPr algn="ctr"/>
              <a:r>
                <a:rPr lang="en-GB" b="1" dirty="0">
                  <a:solidFill>
                    <a:srgbClr val="FFFFFF"/>
                  </a:solidFill>
                  <a:latin typeface="Open Sans"/>
                  <a:ea typeface="Open Sans"/>
                  <a:cs typeface="Open Sans"/>
                </a:rPr>
                <a:t>Veuillez utiliser les couleurs standard</a:t>
              </a: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477" y="2549581"/>
              <a:ext cx="612939" cy="612939"/>
            </a:xfrm>
            <a:prstGeom prst="rect">
              <a:avLst/>
            </a:prstGeom>
          </p:spPr>
        </p:pic>
        <p:pic>
          <p:nvPicPr>
            <p:cNvPr id="10" name="Picture 9">
              <a:extLst>
                <a:ext uri="{FF2B5EF4-FFF2-40B4-BE49-F238E27FC236}">
                  <a16:creationId xmlns:a16="http://schemas.microsoft.com/office/drawing/2014/main" id="{51838615-E32D-86AE-B8A1-E30E8CFA335C}"/>
                </a:ext>
              </a:extLst>
            </p:cNvPr>
            <p:cNvPicPr>
              <a:picLocks noChangeAspect="1"/>
            </p:cNvPicPr>
            <p:nvPr/>
          </p:nvPicPr>
          <p:blipFill>
            <a:blip r:embed="rId6"/>
            <a:stretch>
              <a:fillRect/>
            </a:stretch>
          </p:blipFill>
          <p:spPr>
            <a:xfrm>
              <a:off x="1445404" y="3566580"/>
              <a:ext cx="3590925" cy="1476375"/>
            </a:xfrm>
            <a:prstGeom prst="rect">
              <a:avLst/>
            </a:prstGeom>
          </p:spPr>
        </p:pic>
      </p:grpSp>
    </p:spTree>
    <p:extLst>
      <p:ext uri="{BB962C8B-B14F-4D97-AF65-F5344CB8AC3E}">
        <p14:creationId xmlns:p14="http://schemas.microsoft.com/office/powerpoint/2010/main" val="1143575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534912"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HALDEN SOLID" pitchFamily="2" charset="0"/>
              </a:rPr>
              <a:t>LCS-EN : EXEMPLE DE RAPPORT </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376329"/>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a:latin typeface="Open Sans"/>
                <a:ea typeface="Calibri" panose="020F0502020204030204" pitchFamily="34" charset="0"/>
                <a:cs typeface="Times New Roman"/>
              </a:rPr>
              <a:t>"Lorsque l'on examine les résultats de l'analyse des stratégies individuelles d'adaptation, il apparaît que l'emprunt d'argent pour couvrir les besoins essentiels (30%), l'utilisation de l'épargne (16%), ainsi que la réduction des dépenses de santé essentielles (15%), sont les stratégies les plus souvent appliquées par les ménages. </a:t>
            </a:r>
            <a:endParaRPr lang="en-US" sz="160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a:latin typeface="Open Sans"/>
                <a:ea typeface="Calibri" panose="020F0502020204030204" pitchFamily="34" charset="0"/>
                <a:cs typeface="Times New Roman"/>
              </a:rPr>
              <a:t>En outre, une proportion relativement élevée de ménages (9 %) a eu recours à la vente de leur dernier animal femelle. Le recours à cette stratégie </a:t>
            </a:r>
            <a:r>
              <a:rPr lang="en-US" sz="1600">
                <a:latin typeface="Open Sans"/>
                <a:ea typeface="Open Sans"/>
                <a:cs typeface="Open Sans"/>
              </a:rPr>
              <a:t>peut avoir des conséquences négatives à long terme sur les moyens de subsistance des ménages touchés</a:t>
            </a:r>
            <a:r>
              <a:rPr lang="en-US" sz="1600">
                <a:latin typeface="Open Sans"/>
                <a:ea typeface="Calibri" panose="020F0502020204030204" pitchFamily="34" charset="0"/>
                <a:cs typeface="Times New Roman"/>
              </a:rPr>
              <a:t>, car il peut être difficile d'inverser cette stratégie ; les animaux femelles sont les biens reproductifs des éleveurs, qui fournissent à leurs ménages du lait et davantage d'animaux pour la génération de revenus".</a:t>
            </a:r>
          </a:p>
        </p:txBody>
      </p:sp>
      <p:graphicFrame>
        <p:nvGraphicFramePr>
          <p:cNvPr id="5" name="Chart 4">
            <a:extLst>
              <a:ext uri="{FF2B5EF4-FFF2-40B4-BE49-F238E27FC236}">
                <a16:creationId xmlns:a16="http://schemas.microsoft.com/office/drawing/2014/main" id="{96EA5FD1-852A-C838-823F-02FD1350967C}"/>
              </a:ext>
            </a:extLst>
          </p:cNvPr>
          <p:cNvGraphicFramePr/>
          <p:nvPr>
            <p:extLst>
              <p:ext uri="{D42A27DB-BD31-4B8C-83A1-F6EECF244321}">
                <p14:modId xmlns:p14="http://schemas.microsoft.com/office/powerpoint/2010/main" val="3045472570"/>
              </p:ext>
            </p:extLst>
          </p:nvPr>
        </p:nvGraphicFramePr>
        <p:xfrm>
          <a:off x="6894786" y="1916430"/>
          <a:ext cx="4727215" cy="4147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989380" y="1184867"/>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2 - Proportion de ménages dépendant de chacune des stratégies d'adaptation des moyens de subsistance pour satisfaire leurs besoins essentiels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56012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Ressources disponibles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LCS-EN : Centre de </a:t>
            </a:r>
            <a:r>
              <a:rPr lang="en-GB" sz="3600" b="0" kern="1400" spc="230" dirty="0" err="1">
                <a:solidFill>
                  <a:schemeClr val="tx1"/>
                </a:solidFill>
                <a:latin typeface="HALDEN SOLID" pitchFamily="2" charset="0"/>
              </a:rPr>
              <a:t>ressources</a:t>
            </a:r>
            <a:r>
              <a:rPr lang="en-GB" sz="3600" b="0" kern="1400" spc="230" dirty="0">
                <a:solidFill>
                  <a:schemeClr val="tx1"/>
                </a:solidFill>
                <a:latin typeface="HALDEN SOLID" pitchFamily="2" charset="0"/>
              </a:rPr>
              <a:t> VAM </a:t>
            </a:r>
          </a:p>
        </p:txBody>
      </p:sp>
      <p:sp>
        <p:nvSpPr>
          <p:cNvPr id="2" name="TextBox 1">
            <a:extLst>
              <a:ext uri="{FF2B5EF4-FFF2-40B4-BE49-F238E27FC236}">
                <a16:creationId xmlns:a16="http://schemas.microsoft.com/office/drawing/2014/main" id="{05B2D1F0-1638-78BA-8C89-EDDFA79B4D5A}"/>
              </a:ext>
            </a:extLst>
          </p:cNvPr>
          <p:cNvSpPr txBox="1"/>
          <p:nvPr/>
        </p:nvSpPr>
        <p:spPr>
          <a:xfrm>
            <a:off x="9066889" y="6141585"/>
            <a:ext cx="2955369" cy="338554"/>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LCS-EN (Centre de ressources)</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3300915" y="6141585"/>
            <a:ext cx="455760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Pour plus d'informations et de conseils, voir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621541" y="6312714"/>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A7A3395E-BD5B-6238-1D95-C23BEEA5778B}"/>
              </a:ext>
            </a:extLst>
          </p:cNvPr>
          <p:cNvPicPr>
            <a:picLocks noChangeAspect="1"/>
          </p:cNvPicPr>
          <p:nvPr/>
        </p:nvPicPr>
        <p:blipFill>
          <a:blip r:embed="rId4"/>
          <a:stretch>
            <a:fillRect/>
          </a:stretch>
        </p:blipFill>
        <p:spPr>
          <a:xfrm>
            <a:off x="3774468" y="1298654"/>
            <a:ext cx="4283601" cy="4675505"/>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Merci de votre attention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70429"/>
            <a:ext cx="11052002" cy="662558"/>
          </a:xfrm>
        </p:spPr>
        <p:txBody>
          <a:bodyPr anchor="t" anchorCtr="0"/>
          <a:lstStyle/>
          <a:p>
            <a:r>
              <a:rPr lang="en-US" sz="3600" b="0" kern="1400" spc="230" dirty="0" err="1">
                <a:solidFill>
                  <a:schemeClr val="tx1"/>
                </a:solidFill>
                <a:latin typeface="HALDEN SOLID" pitchFamily="2" charset="0"/>
              </a:rPr>
              <a:t>Indicateurs</a:t>
            </a:r>
            <a:r>
              <a:rPr lang="en-US" sz="3600" b="0" kern="1400" spc="230" dirty="0">
                <a:solidFill>
                  <a:schemeClr val="tx1"/>
                </a:solidFill>
                <a:latin typeface="HALDEN SOLID" pitchFamily="2" charset="0"/>
              </a:rPr>
              <a:t> des </a:t>
            </a:r>
            <a:r>
              <a:rPr lang="en-US" sz="3600" b="0" kern="1400" spc="230" dirty="0" err="1">
                <a:solidFill>
                  <a:schemeClr val="tx1"/>
                </a:solidFill>
                <a:latin typeface="HALDEN SOLID" pitchFamily="2" charset="0"/>
              </a:rPr>
              <a:t>stratégies</a:t>
            </a:r>
            <a:r>
              <a:rPr lang="en-US" sz="3600" b="0" kern="1400" spc="230" dirty="0">
                <a:solidFill>
                  <a:schemeClr val="tx1"/>
                </a:solidFill>
                <a:latin typeface="HALDEN SOLID" pitchFamily="2" charset="0"/>
              </a:rPr>
              <a:t> </a:t>
            </a:r>
            <a:r>
              <a:rPr lang="en-US" sz="3600" b="0" kern="1400" spc="230" dirty="0" err="1">
                <a:solidFill>
                  <a:schemeClr val="tx1"/>
                </a:solidFill>
                <a:latin typeface="HALDEN SOLID" pitchFamily="2" charset="0"/>
              </a:rPr>
              <a:t>d'adaptation</a:t>
            </a:r>
            <a:r>
              <a:rPr lang="en-US" sz="3600" b="0" kern="1400" spc="230" dirty="0">
                <a:solidFill>
                  <a:schemeClr val="tx1"/>
                </a:solidFill>
                <a:latin typeface="HALDEN SOLID" pitchFamily="2" charset="0"/>
              </a:rPr>
              <a:t> des </a:t>
            </a:r>
            <a:r>
              <a:rPr lang="en-US" sz="3600" b="0" kern="1400" spc="230" dirty="0" err="1">
                <a:solidFill>
                  <a:schemeClr val="tx1"/>
                </a:solidFill>
                <a:latin typeface="HALDEN SOLID" pitchFamily="2" charset="0"/>
              </a:rPr>
              <a:t>moyens</a:t>
            </a:r>
            <a:r>
              <a:rPr lang="en-US" sz="3600" b="0" kern="1400" spc="230" dirty="0">
                <a:solidFill>
                  <a:schemeClr val="tx1"/>
                </a:solidFill>
                <a:latin typeface="HALDEN SOLID" pitchFamily="2" charset="0"/>
              </a:rPr>
              <a:t> de </a:t>
            </a:r>
            <a:r>
              <a:rPr lang="en-US" sz="3600" b="0" kern="1400" spc="230" dirty="0" err="1">
                <a:solidFill>
                  <a:schemeClr val="tx1"/>
                </a:solidFill>
                <a:latin typeface="HALDEN SOLID" pitchFamily="2" charset="0"/>
              </a:rPr>
              <a:t>subsistance</a:t>
            </a:r>
            <a:r>
              <a:rPr lang="en-US" sz="3600" b="0" kern="1400" spc="230" dirty="0">
                <a:solidFill>
                  <a:schemeClr val="tx1"/>
                </a:solidFill>
                <a:latin typeface="HALDEN SOLID" pitchFamily="2" charset="0"/>
              </a:rPr>
              <a:t> (LCS)</a:t>
            </a:r>
            <a:endParaRPr lang="en-GB" sz="3600" b="0" kern="1400" spc="230" dirty="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3" y="1694497"/>
            <a:ext cx="11052000" cy="4100053"/>
          </a:xfrm>
        </p:spPr>
        <p:txBody>
          <a:bodyPr vert="horz" lIns="91440" tIns="45720" rIns="91440" bIns="45720" rtlCol="0" anchor="t">
            <a:noAutofit/>
          </a:bodyPr>
          <a:lstStyle/>
          <a:p>
            <a:pPr>
              <a:buFont typeface="Wingdings" panose="05000000000000000000" pitchFamily="2" charset="2"/>
              <a:buChar char="v"/>
            </a:pPr>
            <a:r>
              <a:rPr lang="en-US" sz="2400" spc="60" dirty="0"/>
              <a:t>Les indicateurs des stratégies d'adaptation des moyens de subsistance sont des indicateurs au niveau des ménages qui sont relativement simples à collecter et qui sont en corrélation avec d'autres mesures de la sécurité alimentaire et de la vulnérabilité. </a:t>
            </a:r>
          </a:p>
          <a:p>
            <a:pPr>
              <a:buFont typeface="Wingdings" panose="05000000000000000000" pitchFamily="2" charset="2"/>
              <a:buChar char="v"/>
            </a:pPr>
            <a:r>
              <a:rPr lang="en-US" sz="2400" spc="60" dirty="0"/>
              <a:t>Ils sont basés sur une série de questions concernant la manière dont les ménages parviennent à faire face aux chocs qui mettent à mal leurs moyens de subsistance. </a:t>
            </a:r>
          </a:p>
          <a:p>
            <a:pPr>
              <a:buFont typeface="Wingdings" panose="05000000000000000000" pitchFamily="2" charset="2"/>
              <a:buChar char="v"/>
            </a:pPr>
            <a:r>
              <a:rPr lang="en-US" sz="2400" spc="60" dirty="0"/>
              <a:t>Les indicateurs LCS évaluent les capacités d'adaptation et de production des ménages à moyen et long terme et leur impact futur sur les besoins alimentaires et autres besoins essentiels.</a:t>
            </a:r>
          </a:p>
          <a:p>
            <a:pPr marL="0" indent="0">
              <a:lnSpc>
                <a:spcPts val="2700"/>
              </a:lnSpc>
              <a:buNone/>
            </a:pP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170143"/>
            <a:ext cx="11052000" cy="4100053"/>
          </a:xfrm>
        </p:spPr>
        <p:txBody>
          <a:bodyPr/>
          <a:lstStyle/>
          <a:p>
            <a:pPr marL="0" indent="0">
              <a:lnSpc>
                <a:spcPts val="2700"/>
              </a:lnSpc>
              <a:buNone/>
            </a:pPr>
            <a:endParaRPr lang="en-US" spc="60" dirty="0"/>
          </a:p>
          <a:p>
            <a:pPr marL="0" indent="0">
              <a:lnSpc>
                <a:spcPts val="2700"/>
              </a:lnSpc>
              <a:buNone/>
            </a:pPr>
            <a:r>
              <a:rPr lang="en-US" sz="2400" spc="60" dirty="0" err="1"/>
              <a:t>L'indicateur</a:t>
            </a:r>
            <a:r>
              <a:rPr lang="en-US" sz="2400" spc="60" dirty="0"/>
              <a:t> des stratégies d'adaptation des moyens de subsistance existe en deux versions : l'une pour la </a:t>
            </a:r>
            <a:r>
              <a:rPr lang="en-US" sz="2400" b="1" u="sng" spc="60" dirty="0">
                <a:solidFill>
                  <a:schemeClr val="tx1">
                    <a:lumMod val="75000"/>
                  </a:schemeClr>
                </a:solidFill>
                <a:hlinkClick r:id="rId3">
                  <a:extLst>
                    <a:ext uri="{A12FA001-AC4F-418D-AE19-62706E023703}">
                      <ahyp:hlinkClr xmlns:ahyp="http://schemas.microsoft.com/office/drawing/2018/hyperlinkcolor" val="tx"/>
                    </a:ext>
                  </a:extLst>
                </a:hlinkClick>
              </a:rPr>
              <a:t>sécurité alimentaire (LCS-FS) </a:t>
            </a:r>
            <a:r>
              <a:rPr lang="en-US" sz="2400" spc="60" dirty="0"/>
              <a:t>et l'autre pour les </a:t>
            </a:r>
            <a:r>
              <a:rPr lang="en-US" sz="2400" b="1" u="sng" spc="60" dirty="0">
                <a:solidFill>
                  <a:schemeClr val="tx1">
                    <a:lumMod val="75000"/>
                  </a:schemeClr>
                </a:solidFill>
                <a:hlinkClick r:id="rId4">
                  <a:extLst>
                    <a:ext uri="{A12FA001-AC4F-418D-AE19-62706E023703}">
                      <ahyp:hlinkClr xmlns:ahyp="http://schemas.microsoft.com/office/drawing/2018/hyperlinkcolor" val="tx"/>
                    </a:ext>
                  </a:extLst>
                </a:hlinkClick>
              </a:rPr>
              <a:t>besoins essentiels (LCS-EN). </a:t>
            </a:r>
          </a:p>
          <a:p>
            <a:pPr>
              <a:lnSpc>
                <a:spcPts val="2700"/>
              </a:lnSpc>
              <a:buFont typeface="Wingdings" panose="05000000000000000000" pitchFamily="2" charset="2"/>
              <a:buChar char="v"/>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LCS : LCS-FS &amp;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4152164745"/>
              </p:ext>
            </p:extLst>
          </p:nvPr>
        </p:nvGraphicFramePr>
        <p:xfrm>
          <a:off x="1532237" y="3027406"/>
          <a:ext cx="8476736" cy="2660451"/>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Version besoins essentiels (LCS-EN) </a:t>
                      </a:r>
                      <a:endParaRPr lang="ar-SY"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Version sécurité alimentaire (LCS-FS)</a:t>
                      </a:r>
                      <a:endParaRPr lang="ar-SY"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a:latin typeface="Open Sans"/>
                          <a:ea typeface="Open Sans"/>
                          <a:cs typeface="Open Sans"/>
                        </a:rPr>
                        <a:t>Doit être utilisé dans les évaluations des besoins essentiels ou lorsque le champ d'application d'une évaluation est plus large que la sécurité alimentaire.</a:t>
                      </a:r>
                      <a:endParaRPr lang="en-US" sz="1800">
                        <a:latin typeface="Open Sans"/>
                        <a:ea typeface="Open Sans"/>
                        <a:cs typeface="Open Sans"/>
                      </a:endParaRPr>
                    </a:p>
                    <a:p>
                      <a:pPr rtl="1"/>
                      <a:endParaRPr lang="ar-SY">
                        <a:latin typeface="Open Sans" panose="020B0606030504020204" pitchFamily="34" charset="0"/>
                        <a:ea typeface="Open Sans" panose="020B0606030504020204" pitchFamily="34"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À utiliser lorsque l'objectif d'une collecte de données est spécifiquement axé sur la sécurité alimentaire. </a:t>
                      </a:r>
                    </a:p>
                    <a:p>
                      <a:pPr rtl="1"/>
                      <a:endParaRPr lang="ar-SY"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 : UTILISATION DE CES INDICATEURS</a:t>
            </a: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927124356"/>
              </p:ext>
            </p:extLst>
          </p:nvPr>
        </p:nvGraphicFramePr>
        <p:xfrm>
          <a:off x="569999" y="1386346"/>
          <a:ext cx="11052002" cy="5333891"/>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r>
                        <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rPr>
                        <a:t>LCS-FS</a:t>
                      </a:r>
                    </a:p>
                  </a:txBody>
                  <a:tcPr/>
                </a:tc>
                <a:tc>
                  <a:txBody>
                    <a:bodyPr/>
                    <a:lstStyle/>
                    <a:p>
                      <a:r>
                        <a:rPr lang="en-GB" dirty="0">
                          <a:solidFill>
                            <a:srgbClr val="FFFFFE"/>
                          </a:solidFill>
                          <a:latin typeface="Open Sans"/>
                          <a:ea typeface="Open Sans"/>
                          <a:cs typeface="Open Sans"/>
                        </a:rPr>
                        <a:t>LCS-EN</a:t>
                      </a:r>
                    </a:p>
                  </a:txBody>
                  <a:tcPr/>
                </a:tc>
                <a:extLst>
                  <a:ext uri="{0D108BD9-81ED-4DB2-BD59-A6C34878D82A}">
                    <a16:rowId xmlns:a16="http://schemas.microsoft.com/office/drawing/2014/main" val="3059212568"/>
                  </a:ext>
                </a:extLst>
              </a:tr>
              <a:tr h="170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a:ea typeface="Open Sans"/>
                          <a:cs typeface="Open Sans"/>
                        </a:rPr>
                        <a:t>Suivi des activités du </a:t>
                      </a:r>
                      <a:r>
                        <a:rPr lang="en-US" sz="1800" spc="60" dirty="0" err="1">
                          <a:latin typeface="Open Sans"/>
                          <a:ea typeface="Open Sans"/>
                          <a:cs typeface="Open Sans"/>
                        </a:rPr>
                        <a:t>programme</a:t>
                      </a:r>
                      <a:r>
                        <a:rPr lang="en-US" sz="1800" spc="60" dirty="0">
                          <a:latin typeface="Open Sans"/>
                          <a:ea typeface="Open Sans"/>
                          <a:cs typeface="Open Sans"/>
                        </a:rPr>
                        <a:t> (in-kind and cash) ; évaluation de la situation de la sécurité alimentaire d'une population ; et ciblage au niveau de la population.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Suivi des activités du </a:t>
                      </a:r>
                      <a:r>
                        <a:rPr lang="en-US" sz="1800" spc="60" dirty="0" err="1">
                          <a:latin typeface="Open Sans" panose="020B0606030504020204" pitchFamily="34" charset="0"/>
                          <a:ea typeface="Open Sans" panose="020B0606030504020204" pitchFamily="34" charset="0"/>
                          <a:cs typeface="Open Sans" panose="020B0606030504020204" pitchFamily="34" charset="0"/>
                        </a:rPr>
                        <a:t>programme</a:t>
                      </a:r>
                      <a:r>
                        <a:rPr lang="en-US" sz="1800" spc="60" dirty="0">
                          <a:latin typeface="Open Sans" panose="020B0606030504020204" pitchFamily="34" charset="0"/>
                          <a:ea typeface="Open Sans" panose="020B0606030504020204" pitchFamily="34" charset="0"/>
                          <a:cs typeface="Open Sans" panose="020B0606030504020204" pitchFamily="34" charset="0"/>
                        </a:rPr>
                        <a:t> (multi-purpose cash) ; évaluation de la vulnérabilité pour répondre aux besoins essentiels d'une population ; et ciblage au niveau de la population.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marL="0" marR="0" lvl="0" indent="0" algn="l" rtl="0" eaLnBrk="1" fontAlgn="auto" latinLnBrk="0" hangingPunct="1">
                        <a:lnSpc>
                          <a:spcPct val="100000"/>
                        </a:lnSpc>
                        <a:spcBef>
                          <a:spcPts val="0"/>
                        </a:spcBef>
                        <a:spcAft>
                          <a:spcPts val="0"/>
                        </a:spcAft>
                        <a:buClrTx/>
                        <a:buSzTx/>
                        <a:buFontTx/>
                        <a:buNone/>
                      </a:pPr>
                      <a:r>
                        <a:rPr lang="en-GB" sz="1800" spc="60" dirty="0">
                          <a:latin typeface="Open Sans"/>
                          <a:ea typeface="Open Sans"/>
                          <a:cs typeface="Open Sans"/>
                        </a:rPr>
                        <a:t>Utilisé pour classer les ménages en fonction de leur niveau de sécurité alimentaire, par le biais de l'</a:t>
                      </a:r>
                      <a:r>
                        <a:rPr lang="en-GB" sz="1800" b="1" spc="60" dirty="0">
                          <a:latin typeface="Open Sans"/>
                          <a:ea typeface="Open Sans"/>
                          <a:cs typeface="Open Sans"/>
                          <a:hlinkClick r:id="rId3">
                            <a:extLst>
                              <a:ext uri="{A12FA001-AC4F-418D-AE19-62706E023703}">
                                <ahyp:hlinkClr xmlns:ahyp="http://schemas.microsoft.com/office/drawing/2018/hyperlinkcolor" val="tx"/>
                              </a:ext>
                            </a:extLst>
                          </a:hlinkClick>
                        </a:rPr>
                        <a:t>approche consolidée pour le rapport sur l'insécurité alimentaire (CARI)</a:t>
                      </a:r>
                      <a:r>
                        <a:rPr lang="en-GB" sz="1800" spc="60" dirty="0">
                          <a:latin typeface="Open Sans"/>
                          <a:ea typeface="Open Sans"/>
                          <a:cs typeface="Open Sans"/>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spc="60" dirty="0">
                          <a:latin typeface="Open Sans"/>
                          <a:ea typeface="Open Sans"/>
                          <a:cs typeface="Open Sans"/>
                        </a:rPr>
                        <a:t>Utilisé pour classer les ménages en fonction de leur vulnérabilité à satisfaire les besoins essentiels dans la méthode de classification de la</a:t>
                      </a:r>
                      <a:r>
                        <a:rPr lang="en-US" sz="1800" b="1" kern="1200" spc="60" dirty="0">
                          <a:solidFill>
                            <a:schemeClr val="dk1"/>
                          </a:solidFill>
                          <a:latin typeface="Open Sans"/>
                          <a:ea typeface="Open Sans"/>
                          <a:cs typeface="Open Sans"/>
                          <a:hlinkClick r:id="rId4">
                            <a:extLst>
                              <a:ext uri="{A12FA001-AC4F-418D-AE19-62706E023703}">
                                <ahyp:hlinkClr xmlns:ahyp="http://schemas.microsoft.com/office/drawing/2018/hyperlinkcolor" val="tx"/>
                              </a:ext>
                            </a:extLst>
                          </a:hlinkClick>
                        </a:rPr>
                        <a:t> vulnérabilité de l'ENA.</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2677326"/>
                  </a:ext>
                </a:extLst>
              </a:tr>
              <a:tr h="1222848">
                <a:tc>
                  <a:txBody>
                    <a:bodyPr/>
                    <a:lstStyle/>
                    <a:p>
                      <a:r>
                        <a:rPr lang="en-GB" sz="1800" spc="60" dirty="0">
                          <a:latin typeface="Open Sans" panose="020B0606030504020204" pitchFamily="34" charset="0"/>
                          <a:ea typeface="Open Sans" panose="020B0606030504020204" pitchFamily="34" charset="0"/>
                          <a:cs typeface="Open Sans" panose="020B0606030504020204" pitchFamily="34" charset="0"/>
                        </a:rPr>
                        <a:t>L'</a:t>
                      </a:r>
                      <a:r>
                        <a:rPr lang="en-US" sz="1800" spc="60" dirty="0">
                          <a:latin typeface="Open Sans" panose="020B0606030504020204" pitchFamily="34" charset="0"/>
                          <a:ea typeface="Open Sans" panose="020B0606030504020204" pitchFamily="34" charset="0"/>
                          <a:cs typeface="Open Sans" panose="020B0606030504020204" pitchFamily="34" charset="0"/>
                        </a:rPr>
                        <a:t>un des indicateurs de résultats de la sécurité alimentaire dans le </a:t>
                      </a:r>
                      <a:r>
                        <a:rPr lang="en-GB" sz="1800" b="1" spc="6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tableau de référence de l'</a:t>
                      </a:r>
                      <a:r>
                        <a:rPr lang="en-GB" sz="1800" spc="60" dirty="0">
                          <a:latin typeface="Open Sans" panose="020B0606030504020204" pitchFamily="34" charset="0"/>
                          <a:ea typeface="Open Sans" panose="020B0606030504020204" pitchFamily="34" charset="0"/>
                          <a:cs typeface="Open Sans" panose="020B0606030504020204" pitchFamily="34" charset="0"/>
                        </a:rPr>
                        <a:t>insécurité alimentaire aiguë de la classification intégrée des phases de la sécurité alimentaire (IPC). </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L'un des indicateurs utilisés pour déterminer la gravité intersectorielle dans le </a:t>
                      </a:r>
                      <a:r>
                        <a:rPr lang="en-US" sz="1800" b="1" spc="6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cadre d'analyse conjointe et intersectorielle (JIAF)</a:t>
                      </a:r>
                      <a:r>
                        <a:rPr lang="en-US" sz="1800" spc="6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378973"/>
            <a:ext cx="5526001" cy="533389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9" y="1349156"/>
            <a:ext cx="5526001" cy="533389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502843"/>
          </a:xfrm>
        </p:spPr>
        <p:txBody>
          <a:bodyPr vert="horz" lIns="91440" tIns="45720" rIns="91440" bIns="45720" rtlCol="0" anchor="t">
            <a:noAutofit/>
          </a:bodyPr>
          <a:lstStyle/>
          <a:p>
            <a:pPr marL="0" indent="0">
              <a:buNone/>
            </a:pPr>
            <a:endParaRPr lang="en-US" sz="2200" spc="60" dirty="0">
              <a:latin typeface="Open Sans"/>
              <a:ea typeface="Open Sans"/>
              <a:cs typeface="Open Sans"/>
            </a:endParaRPr>
          </a:p>
          <a:p>
            <a:pPr marL="0" indent="0">
              <a:buNone/>
            </a:pPr>
            <a:r>
              <a:rPr lang="en-US" sz="2400" spc="60" dirty="0">
                <a:latin typeface="Open Sans"/>
                <a:ea typeface="Open Sans"/>
                <a:cs typeface="Open Sans"/>
              </a:rPr>
              <a:t>Les indicateurs LCS mesurent la stratégie de survie la plus sévère </a:t>
            </a:r>
            <a:r>
              <a:rPr lang="en-US" sz="2400" b="1" spc="60" dirty="0">
                <a:latin typeface="Open Sans"/>
                <a:ea typeface="Open Sans"/>
                <a:cs typeface="Open Sans"/>
              </a:rPr>
              <a:t>appliquée </a:t>
            </a:r>
            <a:r>
              <a:rPr lang="en-US" sz="2400" spc="60" dirty="0">
                <a:latin typeface="Open Sans"/>
                <a:ea typeface="Open Sans"/>
                <a:cs typeface="Open Sans"/>
              </a:rPr>
              <a:t>par le ménage au cours des </a:t>
            </a:r>
            <a:r>
              <a:rPr lang="en-US" sz="2400" b="1" spc="60" dirty="0">
                <a:latin typeface="Open Sans"/>
                <a:ea typeface="Open Sans"/>
                <a:cs typeface="Open Sans"/>
              </a:rPr>
              <a:t>30 jours </a:t>
            </a:r>
            <a:r>
              <a:rPr lang="en-US" sz="2400" spc="60" dirty="0">
                <a:latin typeface="Open Sans"/>
                <a:ea typeface="Open Sans"/>
                <a:cs typeface="Open Sans"/>
              </a:rPr>
              <a:t>précédant l'entretien </a:t>
            </a:r>
            <a:r>
              <a:rPr lang="en-US" sz="2400" b="1" spc="60" dirty="0">
                <a:solidFill>
                  <a:schemeClr val="accent1"/>
                </a:solidFill>
                <a:latin typeface="Open Sans"/>
                <a:ea typeface="Open Sans"/>
                <a:cs typeface="Open Sans"/>
              </a:rPr>
              <a:t>ou </a:t>
            </a:r>
            <a:r>
              <a:rPr lang="en-US" sz="2400" b="1" spc="60" dirty="0">
                <a:latin typeface="Open Sans"/>
                <a:ea typeface="Open Sans"/>
                <a:cs typeface="Open Sans"/>
              </a:rPr>
              <a:t>épuisée par le ménage </a:t>
            </a:r>
            <a:r>
              <a:rPr lang="en-US" sz="2400" spc="60" dirty="0">
                <a:latin typeface="Open Sans"/>
                <a:ea typeface="Open Sans"/>
                <a:cs typeface="Open Sans"/>
              </a:rPr>
              <a:t>au cours des </a:t>
            </a:r>
            <a:r>
              <a:rPr lang="en-US" sz="2400" b="1" spc="60" dirty="0">
                <a:latin typeface="Open Sans"/>
                <a:ea typeface="Open Sans"/>
                <a:cs typeface="Open Sans"/>
              </a:rPr>
              <a:t>12 mois </a:t>
            </a:r>
            <a:r>
              <a:rPr lang="en-US" sz="2400" spc="60" dirty="0">
                <a:latin typeface="Open Sans"/>
                <a:ea typeface="Open Sans"/>
                <a:cs typeface="Open Sans"/>
              </a:rPr>
              <a:t>précédant l'entretien, en réponse à....</a:t>
            </a:r>
            <a:endParaRPr lang="en-US" sz="1000" spc="60" dirty="0">
              <a:latin typeface="Open Sans"/>
              <a:ea typeface="Open Sans"/>
              <a:cs typeface="Open Sans"/>
            </a:endParaRPr>
          </a:p>
          <a:p>
            <a:pPr lvl="1"/>
            <a:r>
              <a:rPr lang="en-US" sz="2200" b="1" spc="60" dirty="0">
                <a:solidFill>
                  <a:schemeClr val="tx1">
                    <a:lumMod val="75000"/>
                  </a:schemeClr>
                </a:solidFill>
                <a:latin typeface="Open Sans"/>
                <a:ea typeface="Open Sans"/>
                <a:cs typeface="Open Sans"/>
              </a:rPr>
              <a:t>LCS-FS : </a:t>
            </a:r>
            <a:r>
              <a:rPr lang="en-US" sz="2200" spc="60" dirty="0">
                <a:latin typeface="Open Sans"/>
                <a:ea typeface="Open Sans"/>
                <a:cs typeface="Open Sans"/>
              </a:rPr>
              <a:t>manque de nourriture ou d'argent pour acheter de la nourriture </a:t>
            </a:r>
          </a:p>
          <a:p>
            <a:pPr lvl="1"/>
            <a:r>
              <a:rPr lang="en-US" sz="2200" b="1" spc="60" dirty="0">
                <a:solidFill>
                  <a:schemeClr val="tx1">
                    <a:lumMod val="75000"/>
                  </a:schemeClr>
                </a:solidFill>
                <a:latin typeface="Open Sans"/>
                <a:ea typeface="Open Sans"/>
                <a:cs typeface="Open Sans"/>
              </a:rPr>
              <a:t>LCS-EN : </a:t>
            </a:r>
            <a:r>
              <a:rPr lang="en-US" sz="2200" spc="60" dirty="0">
                <a:latin typeface="Open Sans"/>
                <a:ea typeface="Open Sans"/>
                <a:cs typeface="Open Sans"/>
              </a:rPr>
              <a:t>manque de ressources pour accéder aux besoins essentiels (par exemple, nourriture, logement, services d'éducation et de santé, etc.)</a:t>
            </a:r>
          </a:p>
          <a:p>
            <a:pPr marL="0" indent="0">
              <a:buNone/>
            </a:pPr>
            <a:endParaRPr lang="en-US" sz="2400" spc="60" dirty="0">
              <a:latin typeface="Open Sans"/>
              <a:ea typeface="Open Sans"/>
              <a:cs typeface="Open Sans"/>
            </a:endParaRPr>
          </a:p>
          <a:p>
            <a:pPr marL="0" indent="0">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LCS : Que mesure LCS </a:t>
            </a:r>
            <a:r>
              <a:rPr lang="en-GB" sz="3600" b="0" kern="1400" spc="230" err="1">
                <a:solidFill>
                  <a:schemeClr val="tx1"/>
                </a:solidFill>
                <a:latin typeface="HALDEN SOLID" pitchFamily="2" charset="0"/>
              </a:rPr>
              <a:t>? </a:t>
            </a: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7" ma:contentTypeDescription="Create a new document." ma:contentTypeScope="" ma:versionID="5104b4098f693acec562e45c0b5b1a2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4479ec4828d41ffc74c9628dd955ac38"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4BB7B-CE34-4D68-9B7C-68D737AEA431}">
  <ds:schemaRef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49256dcf-74b5-4e0f-b2ab-e17546be8a80"/>
    <ds:schemaRef ds:uri="http://schemas.microsoft.com/office/infopath/2007/PartnerControls"/>
    <ds:schemaRef ds:uri="3940b711-dc1d-4235-b0a5-48d487f0d3b9"/>
    <ds:schemaRef ds:uri="http://schemas.microsoft.com/office/2006/metadata/properties"/>
  </ds:schemaRefs>
</ds:datastoreItem>
</file>

<file path=customXml/itemProps2.xml><?xml version="1.0" encoding="utf-8"?>
<ds:datastoreItem xmlns:ds="http://schemas.openxmlformats.org/officeDocument/2006/customXml" ds:itemID="{3A1D325D-944F-4ABA-B845-6F49947AA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585</TotalTime>
  <Words>9551</Words>
  <Application>Microsoft Office PowerPoint</Application>
  <PresentationFormat>Widescreen</PresentationFormat>
  <Paragraphs>743</Paragraphs>
  <Slides>56</Slides>
  <Notes>41</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Arial</vt:lpstr>
      <vt:lpstr>Calibri</vt:lpstr>
      <vt:lpstr>Calibri Light</vt:lpstr>
      <vt:lpstr>HALDEN SOLID</vt:lpstr>
      <vt:lpstr>Open Sans</vt:lpstr>
      <vt:lpstr>Open Sans Extrabold</vt:lpstr>
      <vt:lpstr>Segoe</vt:lpstr>
      <vt:lpstr>Segoe UI</vt:lpstr>
      <vt:lpstr>Verdana</vt:lpstr>
      <vt:lpstr>Wingdings</vt:lpstr>
      <vt:lpstr>Theme2</vt:lpstr>
      <vt:lpstr>PowerPoint Presentation</vt:lpstr>
      <vt:lpstr>AUDIENCE  </vt:lpstr>
      <vt:lpstr>Note d'orientation pour LCS-EN</vt:lpstr>
      <vt:lpstr>PowerPoint Presentation</vt:lpstr>
      <vt:lpstr>LCS-EN : instructions de formation 1</vt:lpstr>
      <vt:lpstr>Indicateurs des stratégies d'adaptation des moyens de subsistance (LCS)</vt:lpstr>
      <vt:lpstr>LCS : LCS-FS &amp; LCS-EN</vt:lpstr>
      <vt:lpstr>LCS : UTILISATION DE CES INDICATEURS</vt:lpstr>
      <vt:lpstr>LCS : Que mesure LCS ? </vt:lpstr>
      <vt:lpstr>LCS-EN : Qu'est-ce que c'est ? </vt:lpstr>
      <vt:lpstr>PowerPoint Presentation</vt:lpstr>
      <vt:lpstr>LCS-EN : instructions de formation 2</vt:lpstr>
      <vt:lpstr>MODULE LCS-EN : question principale</vt:lpstr>
      <vt:lpstr>MODULE LCS-EN : question principale</vt:lpstr>
      <vt:lpstr>MODULE LCS-EN : Suivi  Question</vt:lpstr>
      <vt:lpstr>MODULE LCS-EN : options de réponse</vt:lpstr>
      <vt:lpstr>MODULE LCS-EN : options de réponse</vt:lpstr>
      <vt:lpstr>MODULE LCS-EN : options de réponse</vt:lpstr>
      <vt:lpstr>MODULE LCS-EN : options de réponse</vt:lpstr>
      <vt:lpstr>MODULE LCS-EN : options de réponse</vt:lpstr>
      <vt:lpstr>LCS-EN MODULE:QUESTION DE SUIVI</vt:lpstr>
      <vt:lpstr>PowerPoint Presentation</vt:lpstr>
      <vt:lpstr>MODULE LCS-EN : STRATÉGIES D'ADAPTATION</vt:lpstr>
      <vt:lpstr>Lcs-EN : sévérité - stress</vt:lpstr>
      <vt:lpstr>LCS-EN : Sévérité - Crise </vt:lpstr>
      <vt:lpstr>Lcs-EN : sévérité - Urgence </vt:lpstr>
      <vt:lpstr>LCS-EN : niveaux de sévérité</vt:lpstr>
      <vt:lpstr>PowerPoint Presentation</vt:lpstr>
      <vt:lpstr>Lcs-EN : classification des ménages </vt:lpstr>
      <vt:lpstr>PowerPoint Presentation</vt:lpstr>
      <vt:lpstr>LCS-EN : instructions de formation 3</vt:lpstr>
      <vt:lpstr>EXEMPLE DE DESCRIPTION D'UNE STRATÉGIE D'ADAPTATION AU STRESS</vt:lpstr>
      <vt:lpstr>EXEMPLE DE DESCRIPTION D'UNE STRATÉGIE DE GESTION DE CRISE</vt:lpstr>
      <vt:lpstr>EXEMPLE DE DESCRIPTION D'UNE STRATÉGIE D'ADAPTATION D'URGENCE</vt:lpstr>
      <vt:lpstr>PowerPoint Presentation</vt:lpstr>
      <vt:lpstr>LCS-EN : Conception du module </vt:lpstr>
      <vt:lpstr>LCS-EN : Concepteur d'enquêtes</vt:lpstr>
      <vt:lpstr>LCS-EN : Concepteur d'enquêtes</vt:lpstr>
      <vt:lpstr>PowerPoint Presentation</vt:lpstr>
      <vt:lpstr>Développer de nouvelles stratégies </vt:lpstr>
      <vt:lpstr>ÉTAPE 1 : Examen des dossiers  </vt:lpstr>
      <vt:lpstr>Étape 2 : FGD (liste des stratégies) </vt:lpstr>
      <vt:lpstr>ÉTAPE 3 : FGD (ajustement de la sévérité)</vt:lpstr>
      <vt:lpstr>PowerPoint Presentation</vt:lpstr>
      <vt:lpstr>LCS-EN : EXPLORATION DES DONNÉES </vt:lpstr>
      <vt:lpstr>Exemples de contrôles de qualité (1) </vt:lpstr>
      <vt:lpstr>Exemples de contrôles de qualité (2) </vt:lpstr>
      <vt:lpstr>LCS-EN : calcul</vt:lpstr>
      <vt:lpstr>LCS-EN : calcul</vt:lpstr>
      <vt:lpstr>LCS-EN : GITHUB</vt:lpstr>
      <vt:lpstr>PowerPoint Presentation</vt:lpstr>
      <vt:lpstr>LCS-EN : EXEMPLE DE RAPPORT </vt:lpstr>
      <vt:lpstr>LCS-EN : EXEMPLE DE RAPPORT </vt:lpstr>
      <vt:lpstr>PowerPoint Presentation</vt:lpstr>
      <vt:lpstr>LCS-EN : Centre de ressources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docId:F1F79269544563BD1C122D600B02D7A7</cp:keywords>
  <cp:lastModifiedBy>WFP-RAM-N</cp:lastModifiedBy>
  <cp:revision>54</cp:revision>
  <dcterms:created xsi:type="dcterms:W3CDTF">2018-08-20T09:35:59Z</dcterms:created>
  <dcterms:modified xsi:type="dcterms:W3CDTF">2023-12-29T18:45:52Z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