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8"/>
  </p:notesMasterIdLst>
  <p:handoutMasterIdLst>
    <p:handoutMasterId r:id="rId49"/>
  </p:handoutMasterIdLst>
  <p:sldIdLst>
    <p:sldId id="261" r:id="rId5"/>
    <p:sldId id="327" r:id="rId6"/>
    <p:sldId id="274" r:id="rId7"/>
    <p:sldId id="4137" r:id="rId8"/>
    <p:sldId id="268" r:id="rId9"/>
    <p:sldId id="4112" r:id="rId10"/>
    <p:sldId id="306" r:id="rId11"/>
    <p:sldId id="332" r:id="rId12"/>
    <p:sldId id="4139" r:id="rId13"/>
    <p:sldId id="4140" r:id="rId14"/>
    <p:sldId id="4142" r:id="rId15"/>
    <p:sldId id="4143" r:id="rId16"/>
    <p:sldId id="4144" r:id="rId17"/>
    <p:sldId id="4146" r:id="rId18"/>
    <p:sldId id="322" r:id="rId19"/>
    <p:sldId id="4138" r:id="rId20"/>
    <p:sldId id="297" r:id="rId21"/>
    <p:sldId id="331" r:id="rId22"/>
    <p:sldId id="4148" r:id="rId23"/>
    <p:sldId id="4152" r:id="rId24"/>
    <p:sldId id="4149" r:id="rId25"/>
    <p:sldId id="4153" r:id="rId26"/>
    <p:sldId id="4154" r:id="rId27"/>
    <p:sldId id="4156" r:id="rId28"/>
    <p:sldId id="4157" r:id="rId29"/>
    <p:sldId id="4171" r:id="rId30"/>
    <p:sldId id="4172" r:id="rId31"/>
    <p:sldId id="4173" r:id="rId32"/>
    <p:sldId id="4158" r:id="rId33"/>
    <p:sldId id="4163" r:id="rId34"/>
    <p:sldId id="4164" r:id="rId35"/>
    <p:sldId id="4165" r:id="rId36"/>
    <p:sldId id="4166" r:id="rId37"/>
    <p:sldId id="4167" r:id="rId38"/>
    <p:sldId id="324" r:id="rId39"/>
    <p:sldId id="4127" r:id="rId40"/>
    <p:sldId id="4168" r:id="rId41"/>
    <p:sldId id="300" r:id="rId42"/>
    <p:sldId id="4169" r:id="rId43"/>
    <p:sldId id="4170" r:id="rId44"/>
    <p:sldId id="313" r:id="rId45"/>
    <p:sldId id="296" r:id="rId46"/>
    <p:sldId id="333"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Lst>
        </p14:section>
        <p14:section name="Relevance: both" id="{B8D5A308-6A34-47A9-9898-8C8385DF4400}">
          <p14:sldIdLst>
            <p14:sldId id="274"/>
            <p14:sldId id="4137"/>
            <p14:sldId id="268"/>
            <p14:sldId id="4112"/>
            <p14:sldId id="306"/>
            <p14:sldId id="332"/>
            <p14:sldId id="4139"/>
            <p14:sldId id="4140"/>
            <p14:sldId id="4142"/>
            <p14:sldId id="4143"/>
            <p14:sldId id="4144"/>
            <p14:sldId id="4146"/>
          </p14:sldIdLst>
        </p14:section>
        <p14:section name="Relevance: Analyst training" id="{ADA42E1E-067A-4161-B943-799BD9EB83DE}">
          <p14:sldIdLst>
            <p14:sldId id="322"/>
            <p14:sldId id="4138"/>
            <p14:sldId id="297"/>
            <p14:sldId id="331"/>
          </p14:sldIdLst>
        </p14:section>
        <p14:section name="Relevance: both" id="{2FB0A8C0-D203-4F51-8FB5-D910B20951C3}">
          <p14:sldIdLst>
            <p14:sldId id="4148"/>
            <p14:sldId id="4152"/>
            <p14:sldId id="4149"/>
            <p14:sldId id="4153"/>
            <p14:sldId id="4154"/>
            <p14:sldId id="4156"/>
            <p14:sldId id="4157"/>
            <p14:sldId id="4171"/>
            <p14:sldId id="4172"/>
            <p14:sldId id="4173"/>
            <p14:sldId id="4158"/>
            <p14:sldId id="4163"/>
            <p14:sldId id="4164"/>
            <p14:sldId id="4165"/>
            <p14:sldId id="4166"/>
            <p14:sldId id="4167"/>
          </p14:sldIdLst>
        </p14:section>
        <p14:section name="Relevance: Analyst training" id="{6022E1B7-B87D-472D-82DD-44B41E6CD576}">
          <p14:sldIdLst>
            <p14:sldId id="324"/>
            <p14:sldId id="4127"/>
            <p14:sldId id="4168"/>
            <p14:sldId id="300"/>
            <p14:sldId id="4169"/>
            <p14:sldId id="4170"/>
            <p14:sldId id="313"/>
            <p14:sldId id="296"/>
          </p14:sldIdLst>
        </p14:section>
        <p14:section name="Relevance: both" id="{E0808810-59EE-43FB-BE83-B5C8A393D4A5}">
          <p14:sldIdLst>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4B435273-2B55-8C80-B12D-5CE97319A5BE}" name="Alessandra GHERARDELLI" initials="AG" userId="S::alessandra.gherardelli@wfp.org::afe74b6d-70e8-41fc-b968-36023429f87c" providerId="AD"/>
  <p188:author id="{A9D70B8F-F82D-A492-71DD-2369CBE2D9CE}" name="Majd KASEM" initials="MK" userId="S::majd.kasem@wfp.org::95df8993-4d5d-4c1f-92fb-e68884a5cb7a"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5B62"/>
    <a:srgbClr val="FFFFFF"/>
    <a:srgbClr val="E6E6E6"/>
    <a:srgbClr val="F4B183"/>
    <a:srgbClr val="B2B2B2"/>
    <a:srgbClr val="FFFFFE"/>
    <a:srgbClr val="C00000"/>
    <a:srgbClr val="FFCC00"/>
    <a:srgbClr val="007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F907E-BB20-4CD9-B048-CB2C02082B72}" v="15" dt="2023-09-26T09:02:33.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61" autoAdjust="0"/>
  </p:normalViewPr>
  <p:slideViewPr>
    <p:cSldViewPr snapToGrid="0">
      <p:cViewPr varScale="1">
        <p:scale>
          <a:sx n="46" d="100"/>
          <a:sy n="46" d="100"/>
        </p:scale>
        <p:origin x="1420" y="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Sheet1!$C$2</c:f>
              <c:strCache>
                <c:ptCount val="1"/>
                <c:pt idx="0">
                  <c:v>Serious problem</c:v>
                </c:pt>
              </c:strCache>
            </c:strRef>
          </c:tx>
          <c:spPr>
            <a:solidFill>
              <a:srgbClr val="CC3300"/>
            </a:solidFill>
            <a:ln>
              <a:noFill/>
            </a:ln>
            <a:effectLst/>
          </c:spPr>
          <c:invertIfNegative val="0"/>
          <c:cat>
            <c:strRef>
              <c:f>Sheet1!$B$3:$B$12</c:f>
              <c:strCache>
                <c:ptCount val="10"/>
                <c:pt idx="0">
                  <c:v>Food</c:v>
                </c:pt>
                <c:pt idx="1">
                  <c:v>Housing</c:v>
                </c:pt>
                <c:pt idx="2">
                  <c:v>Hygiene</c:v>
                </c:pt>
                <c:pt idx="3">
                  <c:v>Toilets</c:v>
                </c:pt>
                <c:pt idx="4">
                  <c:v>Water</c:v>
                </c:pt>
                <c:pt idx="5">
                  <c:v>Health</c:v>
                </c:pt>
                <c:pt idx="6">
                  <c:v>Clothes</c:v>
                </c:pt>
                <c:pt idx="7">
                  <c:v>Safety</c:v>
                </c:pt>
                <c:pt idx="8">
                  <c:v>Information</c:v>
                </c:pt>
                <c:pt idx="9">
                  <c:v>Education</c:v>
                </c:pt>
              </c:strCache>
            </c:strRef>
          </c:cat>
          <c:val>
            <c:numRef>
              <c:f>Sheet1!$C$3:$C$12</c:f>
              <c:numCache>
                <c:formatCode>0%</c:formatCode>
                <c:ptCount val="10"/>
                <c:pt idx="0">
                  <c:v>0.55000000000000004</c:v>
                </c:pt>
                <c:pt idx="1">
                  <c:v>0.42</c:v>
                </c:pt>
                <c:pt idx="2">
                  <c:v>0.4</c:v>
                </c:pt>
                <c:pt idx="3">
                  <c:v>0.17</c:v>
                </c:pt>
                <c:pt idx="4">
                  <c:v>0.15</c:v>
                </c:pt>
                <c:pt idx="5">
                  <c:v>0.15</c:v>
                </c:pt>
                <c:pt idx="6">
                  <c:v>0.12</c:v>
                </c:pt>
                <c:pt idx="7">
                  <c:v>0.1</c:v>
                </c:pt>
                <c:pt idx="8">
                  <c:v>0.08</c:v>
                </c:pt>
                <c:pt idx="9">
                  <c:v>7.0000000000000007E-2</c:v>
                </c:pt>
              </c:numCache>
            </c:numRef>
          </c:val>
          <c:extLst>
            <c:ext xmlns:c16="http://schemas.microsoft.com/office/drawing/2014/chart" uri="{C3380CC4-5D6E-409C-BE32-E72D297353CC}">
              <c16:uniqueId val="{00000000-76E1-4AA6-A88C-E669EE98A27F}"/>
            </c:ext>
          </c:extLst>
        </c:ser>
        <c:ser>
          <c:idx val="1"/>
          <c:order val="1"/>
          <c:tx>
            <c:strRef>
              <c:f>Sheet1!$D$2</c:f>
              <c:strCache>
                <c:ptCount val="1"/>
                <c:pt idx="0">
                  <c:v>No serious problem</c:v>
                </c:pt>
              </c:strCache>
            </c:strRef>
          </c:tx>
          <c:spPr>
            <a:solidFill>
              <a:schemeClr val="accent5"/>
            </a:solidFill>
            <a:ln>
              <a:noFill/>
            </a:ln>
            <a:effectLst/>
          </c:spPr>
          <c:invertIfNegative val="0"/>
          <c:cat>
            <c:strRef>
              <c:f>Sheet1!$B$3:$B$12</c:f>
              <c:strCache>
                <c:ptCount val="10"/>
                <c:pt idx="0">
                  <c:v>Food</c:v>
                </c:pt>
                <c:pt idx="1">
                  <c:v>Housing</c:v>
                </c:pt>
                <c:pt idx="2">
                  <c:v>Hygiene</c:v>
                </c:pt>
                <c:pt idx="3">
                  <c:v>Toilets</c:v>
                </c:pt>
                <c:pt idx="4">
                  <c:v>Water</c:v>
                </c:pt>
                <c:pt idx="5">
                  <c:v>Health</c:v>
                </c:pt>
                <c:pt idx="6">
                  <c:v>Clothes</c:v>
                </c:pt>
                <c:pt idx="7">
                  <c:v>Safety</c:v>
                </c:pt>
                <c:pt idx="8">
                  <c:v>Information</c:v>
                </c:pt>
                <c:pt idx="9">
                  <c:v>Education</c:v>
                </c:pt>
              </c:strCache>
            </c:strRef>
          </c:cat>
          <c:val>
            <c:numRef>
              <c:f>Sheet1!$D$3:$D$12</c:f>
              <c:numCache>
                <c:formatCode>0%</c:formatCode>
                <c:ptCount val="10"/>
                <c:pt idx="0">
                  <c:v>0.39999999999999991</c:v>
                </c:pt>
                <c:pt idx="1">
                  <c:v>0.56000000000000005</c:v>
                </c:pt>
                <c:pt idx="2">
                  <c:v>0.53</c:v>
                </c:pt>
                <c:pt idx="3">
                  <c:v>0.8</c:v>
                </c:pt>
                <c:pt idx="4">
                  <c:v>0.75</c:v>
                </c:pt>
                <c:pt idx="5">
                  <c:v>0.82000000000000006</c:v>
                </c:pt>
                <c:pt idx="6">
                  <c:v>0.84</c:v>
                </c:pt>
                <c:pt idx="7">
                  <c:v>0.85</c:v>
                </c:pt>
                <c:pt idx="8">
                  <c:v>0.88</c:v>
                </c:pt>
                <c:pt idx="9">
                  <c:v>0.81</c:v>
                </c:pt>
              </c:numCache>
            </c:numRef>
          </c:val>
          <c:extLst>
            <c:ext xmlns:c16="http://schemas.microsoft.com/office/drawing/2014/chart" uri="{C3380CC4-5D6E-409C-BE32-E72D297353CC}">
              <c16:uniqueId val="{00000001-76E1-4AA6-A88C-E669EE98A27F}"/>
            </c:ext>
          </c:extLst>
        </c:ser>
        <c:ser>
          <c:idx val="2"/>
          <c:order val="2"/>
          <c:tx>
            <c:strRef>
              <c:f>Sheet1!$E$2</c:f>
              <c:strCache>
                <c:ptCount val="1"/>
                <c:pt idx="0">
                  <c:v>No answer or not applicable</c:v>
                </c:pt>
              </c:strCache>
            </c:strRef>
          </c:tx>
          <c:spPr>
            <a:solidFill>
              <a:schemeClr val="accent3"/>
            </a:solidFill>
            <a:ln>
              <a:noFill/>
            </a:ln>
            <a:effectLst/>
          </c:spPr>
          <c:invertIfNegative val="0"/>
          <c:cat>
            <c:strRef>
              <c:f>Sheet1!$B$3:$B$12</c:f>
              <c:strCache>
                <c:ptCount val="10"/>
                <c:pt idx="0">
                  <c:v>Food</c:v>
                </c:pt>
                <c:pt idx="1">
                  <c:v>Housing</c:v>
                </c:pt>
                <c:pt idx="2">
                  <c:v>Hygiene</c:v>
                </c:pt>
                <c:pt idx="3">
                  <c:v>Toilets</c:v>
                </c:pt>
                <c:pt idx="4">
                  <c:v>Water</c:v>
                </c:pt>
                <c:pt idx="5">
                  <c:v>Health</c:v>
                </c:pt>
                <c:pt idx="6">
                  <c:v>Clothes</c:v>
                </c:pt>
                <c:pt idx="7">
                  <c:v>Safety</c:v>
                </c:pt>
                <c:pt idx="8">
                  <c:v>Information</c:v>
                </c:pt>
                <c:pt idx="9">
                  <c:v>Education</c:v>
                </c:pt>
              </c:strCache>
            </c:strRef>
          </c:cat>
          <c:val>
            <c:numRef>
              <c:f>Sheet1!$E$3:$E$12</c:f>
              <c:numCache>
                <c:formatCode>0%</c:formatCode>
                <c:ptCount val="10"/>
                <c:pt idx="0">
                  <c:v>0.05</c:v>
                </c:pt>
                <c:pt idx="1">
                  <c:v>0.02</c:v>
                </c:pt>
                <c:pt idx="2">
                  <c:v>7.0000000000000007E-2</c:v>
                </c:pt>
                <c:pt idx="3">
                  <c:v>0.03</c:v>
                </c:pt>
                <c:pt idx="4">
                  <c:v>0.1</c:v>
                </c:pt>
                <c:pt idx="5">
                  <c:v>0.03</c:v>
                </c:pt>
                <c:pt idx="6">
                  <c:v>0.04</c:v>
                </c:pt>
                <c:pt idx="7">
                  <c:v>0.05</c:v>
                </c:pt>
                <c:pt idx="8">
                  <c:v>0.04</c:v>
                </c:pt>
                <c:pt idx="9">
                  <c:v>0.12</c:v>
                </c:pt>
              </c:numCache>
            </c:numRef>
          </c:val>
          <c:extLst>
            <c:ext xmlns:c16="http://schemas.microsoft.com/office/drawing/2014/chart" uri="{C3380CC4-5D6E-409C-BE32-E72D297353CC}">
              <c16:uniqueId val="{00000002-76E1-4AA6-A88C-E669EE98A27F}"/>
            </c:ext>
          </c:extLst>
        </c:ser>
        <c:dLbls>
          <c:showLegendKey val="0"/>
          <c:showVal val="0"/>
          <c:showCatName val="0"/>
          <c:showSerName val="0"/>
          <c:showPercent val="0"/>
          <c:showBubbleSize val="0"/>
        </c:dLbls>
        <c:gapWidth val="150"/>
        <c:overlap val="100"/>
        <c:axId val="1002002848"/>
        <c:axId val="1002001184"/>
      </c:barChart>
      <c:catAx>
        <c:axId val="100200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1002001184"/>
        <c:crosses val="autoZero"/>
        <c:auto val="1"/>
        <c:lblAlgn val="ctr"/>
        <c:lblOffset val="100"/>
        <c:noMultiLvlLbl val="0"/>
      </c:catAx>
      <c:valAx>
        <c:axId val="10020011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100200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FFFFFF"/>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stacked"/>
        <c:varyColors val="0"/>
        <c:ser>
          <c:idx val="0"/>
          <c:order val="0"/>
          <c:tx>
            <c:strRef>
              <c:f>'Ex2'!$C$4</c:f>
              <c:strCache>
                <c:ptCount val="1"/>
                <c:pt idx="0">
                  <c:v>Priority 1</c:v>
                </c:pt>
              </c:strCache>
            </c:strRef>
          </c:tx>
          <c:spPr>
            <a:solidFill>
              <a:schemeClr val="accent3">
                <a:shade val="65000"/>
              </a:schemeClr>
            </a:solidFill>
            <a:ln>
              <a:noFill/>
            </a:ln>
            <a:effectLst/>
          </c:spPr>
          <c:invertIfNegative val="0"/>
          <c:cat>
            <c:strRef>
              <c:f>'Ex2'!$B$5:$B$14</c:f>
              <c:strCache>
                <c:ptCount val="10"/>
                <c:pt idx="0">
                  <c:v>Education</c:v>
                </c:pt>
                <c:pt idx="1">
                  <c:v>Information</c:v>
                </c:pt>
                <c:pt idx="2">
                  <c:v>Safety</c:v>
                </c:pt>
                <c:pt idx="3">
                  <c:v>Clothes</c:v>
                </c:pt>
                <c:pt idx="4">
                  <c:v>Water</c:v>
                </c:pt>
                <c:pt idx="5">
                  <c:v>Health</c:v>
                </c:pt>
                <c:pt idx="6">
                  <c:v>Toilets</c:v>
                </c:pt>
                <c:pt idx="7">
                  <c:v>Hygiene</c:v>
                </c:pt>
                <c:pt idx="8">
                  <c:v>Housing</c:v>
                </c:pt>
                <c:pt idx="9">
                  <c:v>Food</c:v>
                </c:pt>
              </c:strCache>
            </c:strRef>
          </c:cat>
          <c:val>
            <c:numRef>
              <c:f>'Ex2'!$C$5:$C$14</c:f>
              <c:numCache>
                <c:formatCode>0%</c:formatCode>
                <c:ptCount val="10"/>
                <c:pt idx="0">
                  <c:v>0.02</c:v>
                </c:pt>
                <c:pt idx="1">
                  <c:v>0.02</c:v>
                </c:pt>
                <c:pt idx="2">
                  <c:v>0.03</c:v>
                </c:pt>
                <c:pt idx="3">
                  <c:v>0.04</c:v>
                </c:pt>
                <c:pt idx="4">
                  <c:v>0.08</c:v>
                </c:pt>
                <c:pt idx="5">
                  <c:v>7.0000000000000007E-2</c:v>
                </c:pt>
                <c:pt idx="6">
                  <c:v>0.12</c:v>
                </c:pt>
                <c:pt idx="7">
                  <c:v>0.14000000000000001</c:v>
                </c:pt>
                <c:pt idx="8">
                  <c:v>0.15</c:v>
                </c:pt>
                <c:pt idx="9">
                  <c:v>0.25</c:v>
                </c:pt>
              </c:numCache>
            </c:numRef>
          </c:val>
          <c:extLst>
            <c:ext xmlns:c16="http://schemas.microsoft.com/office/drawing/2014/chart" uri="{C3380CC4-5D6E-409C-BE32-E72D297353CC}">
              <c16:uniqueId val="{00000000-C285-4964-8522-798FC6822E1B}"/>
            </c:ext>
          </c:extLst>
        </c:ser>
        <c:ser>
          <c:idx val="1"/>
          <c:order val="1"/>
          <c:tx>
            <c:strRef>
              <c:f>'Ex2'!$D$4</c:f>
              <c:strCache>
                <c:ptCount val="1"/>
                <c:pt idx="0">
                  <c:v>Priority 2</c:v>
                </c:pt>
              </c:strCache>
            </c:strRef>
          </c:tx>
          <c:spPr>
            <a:solidFill>
              <a:schemeClr val="accent3"/>
            </a:solidFill>
            <a:ln>
              <a:noFill/>
            </a:ln>
            <a:effectLst/>
          </c:spPr>
          <c:invertIfNegative val="0"/>
          <c:cat>
            <c:strRef>
              <c:f>'Ex2'!$B$5:$B$14</c:f>
              <c:strCache>
                <c:ptCount val="10"/>
                <c:pt idx="0">
                  <c:v>Education</c:v>
                </c:pt>
                <c:pt idx="1">
                  <c:v>Information</c:v>
                </c:pt>
                <c:pt idx="2">
                  <c:v>Safety</c:v>
                </c:pt>
                <c:pt idx="3">
                  <c:v>Clothes</c:v>
                </c:pt>
                <c:pt idx="4">
                  <c:v>Water</c:v>
                </c:pt>
                <c:pt idx="5">
                  <c:v>Health</c:v>
                </c:pt>
                <c:pt idx="6">
                  <c:v>Toilets</c:v>
                </c:pt>
                <c:pt idx="7">
                  <c:v>Hygiene</c:v>
                </c:pt>
                <c:pt idx="8">
                  <c:v>Housing</c:v>
                </c:pt>
                <c:pt idx="9">
                  <c:v>Food</c:v>
                </c:pt>
              </c:strCache>
            </c:strRef>
          </c:cat>
          <c:val>
            <c:numRef>
              <c:f>'Ex2'!$D$5:$D$14</c:f>
              <c:numCache>
                <c:formatCode>0%</c:formatCode>
                <c:ptCount val="10"/>
                <c:pt idx="0">
                  <c:v>0.04</c:v>
                </c:pt>
                <c:pt idx="1">
                  <c:v>0.06</c:v>
                </c:pt>
                <c:pt idx="2">
                  <c:v>0.08</c:v>
                </c:pt>
                <c:pt idx="3">
                  <c:v>0.1</c:v>
                </c:pt>
                <c:pt idx="4">
                  <c:v>0.12</c:v>
                </c:pt>
                <c:pt idx="5">
                  <c:v>0.14000000000000001</c:v>
                </c:pt>
                <c:pt idx="6">
                  <c:v>0.17</c:v>
                </c:pt>
                <c:pt idx="7">
                  <c:v>0.15</c:v>
                </c:pt>
                <c:pt idx="8">
                  <c:v>0.16</c:v>
                </c:pt>
                <c:pt idx="9">
                  <c:v>0.15</c:v>
                </c:pt>
              </c:numCache>
            </c:numRef>
          </c:val>
          <c:extLst>
            <c:ext xmlns:c16="http://schemas.microsoft.com/office/drawing/2014/chart" uri="{C3380CC4-5D6E-409C-BE32-E72D297353CC}">
              <c16:uniqueId val="{00000001-C285-4964-8522-798FC6822E1B}"/>
            </c:ext>
          </c:extLst>
        </c:ser>
        <c:ser>
          <c:idx val="2"/>
          <c:order val="2"/>
          <c:tx>
            <c:strRef>
              <c:f>'Ex2'!$E$4</c:f>
              <c:strCache>
                <c:ptCount val="1"/>
                <c:pt idx="0">
                  <c:v>Priority 3</c:v>
                </c:pt>
              </c:strCache>
            </c:strRef>
          </c:tx>
          <c:spPr>
            <a:solidFill>
              <a:schemeClr val="accent3">
                <a:tint val="65000"/>
              </a:schemeClr>
            </a:solidFill>
            <a:ln>
              <a:noFill/>
            </a:ln>
            <a:effectLst/>
          </c:spPr>
          <c:invertIfNegative val="0"/>
          <c:cat>
            <c:strRef>
              <c:f>'Ex2'!$B$5:$B$14</c:f>
              <c:strCache>
                <c:ptCount val="10"/>
                <c:pt idx="0">
                  <c:v>Education</c:v>
                </c:pt>
                <c:pt idx="1">
                  <c:v>Information</c:v>
                </c:pt>
                <c:pt idx="2">
                  <c:v>Safety</c:v>
                </c:pt>
                <c:pt idx="3">
                  <c:v>Clothes</c:v>
                </c:pt>
                <c:pt idx="4">
                  <c:v>Water</c:v>
                </c:pt>
                <c:pt idx="5">
                  <c:v>Health</c:v>
                </c:pt>
                <c:pt idx="6">
                  <c:v>Toilets</c:v>
                </c:pt>
                <c:pt idx="7">
                  <c:v>Hygiene</c:v>
                </c:pt>
                <c:pt idx="8">
                  <c:v>Housing</c:v>
                </c:pt>
                <c:pt idx="9">
                  <c:v>Food</c:v>
                </c:pt>
              </c:strCache>
            </c:strRef>
          </c:cat>
          <c:val>
            <c:numRef>
              <c:f>'Ex2'!$E$5:$E$14</c:f>
              <c:numCache>
                <c:formatCode>0%</c:formatCode>
                <c:ptCount val="10"/>
                <c:pt idx="0">
                  <c:v>0.05</c:v>
                </c:pt>
                <c:pt idx="1">
                  <c:v>0.04</c:v>
                </c:pt>
                <c:pt idx="2">
                  <c:v>0.08</c:v>
                </c:pt>
                <c:pt idx="3">
                  <c:v>0.1</c:v>
                </c:pt>
                <c:pt idx="4">
                  <c:v>0.1</c:v>
                </c:pt>
                <c:pt idx="5">
                  <c:v>0.15</c:v>
                </c:pt>
                <c:pt idx="6">
                  <c:v>0.12</c:v>
                </c:pt>
                <c:pt idx="7">
                  <c:v>0.13</c:v>
                </c:pt>
                <c:pt idx="8">
                  <c:v>0.12</c:v>
                </c:pt>
                <c:pt idx="9">
                  <c:v>0.1</c:v>
                </c:pt>
              </c:numCache>
            </c:numRef>
          </c:val>
          <c:extLst>
            <c:ext xmlns:c16="http://schemas.microsoft.com/office/drawing/2014/chart" uri="{C3380CC4-5D6E-409C-BE32-E72D297353CC}">
              <c16:uniqueId val="{00000002-C285-4964-8522-798FC6822E1B}"/>
            </c:ext>
          </c:extLst>
        </c:ser>
        <c:dLbls>
          <c:showLegendKey val="0"/>
          <c:showVal val="0"/>
          <c:showCatName val="0"/>
          <c:showSerName val="0"/>
          <c:showPercent val="0"/>
          <c:showBubbleSize val="0"/>
        </c:dLbls>
        <c:gapWidth val="219"/>
        <c:overlap val="100"/>
        <c:axId val="1008931584"/>
        <c:axId val="1008929088"/>
      </c:barChart>
      <c:catAx>
        <c:axId val="100893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1008929088"/>
        <c:crosses val="autoZero"/>
        <c:auto val="1"/>
        <c:lblAlgn val="ctr"/>
        <c:lblOffset val="100"/>
        <c:noMultiLvlLbl val="0"/>
      </c:catAx>
      <c:valAx>
        <c:axId val="1008929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1008931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FFFFFF"/>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'Ex3'!$C$2</c:f>
              <c:strCache>
                <c:ptCount val="1"/>
                <c:pt idx="0">
                  <c:v>Serious problems</c:v>
                </c:pt>
              </c:strCache>
            </c:strRef>
          </c:tx>
          <c:spPr>
            <a:solidFill>
              <a:srgbClr val="EF404C"/>
            </a:solidFill>
            <a:ln>
              <a:noFill/>
            </a:ln>
            <a:effectLst/>
          </c:spPr>
          <c:invertIfNegative val="0"/>
          <c:cat>
            <c:strRef>
              <c:f>'Ex3'!$B$3:$B$5</c:f>
              <c:strCache>
                <c:ptCount val="3"/>
                <c:pt idx="0">
                  <c:v>Female</c:v>
                </c:pt>
                <c:pt idx="1">
                  <c:v>Male</c:v>
                </c:pt>
                <c:pt idx="2">
                  <c:v>Overall</c:v>
                </c:pt>
              </c:strCache>
            </c:strRef>
          </c:cat>
          <c:val>
            <c:numRef>
              <c:f>'Ex3'!$C$3:$C$5</c:f>
              <c:numCache>
                <c:formatCode>General</c:formatCode>
                <c:ptCount val="3"/>
                <c:pt idx="0">
                  <c:v>9.1</c:v>
                </c:pt>
                <c:pt idx="1">
                  <c:v>7.4</c:v>
                </c:pt>
                <c:pt idx="2">
                  <c:v>8.1</c:v>
                </c:pt>
              </c:numCache>
            </c:numRef>
          </c:val>
          <c:extLst>
            <c:ext xmlns:c16="http://schemas.microsoft.com/office/drawing/2014/chart" uri="{C3380CC4-5D6E-409C-BE32-E72D297353CC}">
              <c16:uniqueId val="{00000000-1FBB-49F9-A7BA-6932CED054E6}"/>
            </c:ext>
          </c:extLst>
        </c:ser>
        <c:dLbls>
          <c:showLegendKey val="0"/>
          <c:showVal val="0"/>
          <c:showCatName val="0"/>
          <c:showSerName val="0"/>
          <c:showPercent val="0"/>
          <c:showBubbleSize val="0"/>
        </c:dLbls>
        <c:gapWidth val="219"/>
        <c:overlap val="-27"/>
        <c:axId val="1008934496"/>
        <c:axId val="1008929504"/>
      </c:barChart>
      <c:catAx>
        <c:axId val="100893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1008929504"/>
        <c:crosses val="autoZero"/>
        <c:auto val="1"/>
        <c:lblAlgn val="ctr"/>
        <c:lblOffset val="100"/>
        <c:noMultiLvlLbl val="0"/>
      </c:catAx>
      <c:valAx>
        <c:axId val="100892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en-US"/>
          </a:p>
        </c:txPr>
        <c:crossAx val="10089344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FFFFFF"/>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11/03/2024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11/03/2024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155958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3799827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Open Sans" panose="020B0606030504020204" pitchFamily="34" charset="0"/>
              </a:rPr>
              <a:t>The </a:t>
            </a:r>
            <a:r>
              <a:rPr lang="en-US" sz="1800" b="1" i="0" u="none" strike="noStrike" baseline="0">
                <a:solidFill>
                  <a:srgbClr val="096DB4"/>
                </a:solidFill>
                <a:latin typeface="Open Sans" panose="020B0606030504020204" pitchFamily="34" charset="0"/>
              </a:rPr>
              <a:t>Survey Designer </a:t>
            </a:r>
            <a:r>
              <a:rPr lang="en-US" sz="1800" b="0" i="0" u="none" strike="noStrike" baseline="0">
                <a:solidFill>
                  <a:srgbClr val="000000"/>
                </a:solidFill>
                <a:latin typeface="Open Sans" panose="020B0606030504020204" pitchFamily="34" charset="0"/>
              </a:rPr>
              <a:t>is WFP’s web-based tool that allows users to build tailored </a:t>
            </a:r>
            <a:r>
              <a:rPr lang="en-US" sz="1800" b="1" i="0" u="none" strike="noStrike" baseline="0">
                <a:solidFill>
                  <a:srgbClr val="000000"/>
                </a:solidFill>
                <a:latin typeface="Open Sans" panose="020B0606030504020204" pitchFamily="34" charset="0"/>
              </a:rPr>
              <a:t>assessment, monitoring, and market-based questionnaires </a:t>
            </a:r>
            <a:r>
              <a:rPr lang="en-US" sz="1800" b="0" i="0" u="none" strike="noStrike" baseline="0">
                <a:solidFill>
                  <a:srgbClr val="000000"/>
                </a:solidFill>
                <a:latin typeface="Open Sans" panose="020B0606030504020204" pitchFamily="34" charset="0"/>
              </a:rPr>
              <a:t>using standardized content in multiple languages. </a:t>
            </a:r>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XLS Form is the Excel format of the content in a Survey questionnaire It contains all the questions and</a:t>
            </a:r>
          </a:p>
          <a:p>
            <a:r>
              <a:rPr lang="en-US" dirty="0"/>
              <a:t>the answer ( of each survey in chosen languages the skip logic and the rules that will inform the data</a:t>
            </a:r>
          </a:p>
          <a:p>
            <a:r>
              <a:rPr lang="en-US" dirty="0"/>
              <a:t>collection This allows transferring questions selected in the Survey Designer to online ODK tools for data</a:t>
            </a:r>
          </a:p>
          <a:p>
            <a:r>
              <a:rPr lang="en-US" dirty="0"/>
              <a:t>collection coded in a </a:t>
            </a:r>
            <a:r>
              <a:rPr lang="en-US" dirty="0" err="1"/>
              <a:t>standardised</a:t>
            </a:r>
            <a:r>
              <a:rPr lang="en-US" dirty="0"/>
              <a:t> way and also facilitates data analysis following the data collection exercise</a:t>
            </a:r>
          </a:p>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3421384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2591993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1244146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2076185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4025663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385850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859112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1420334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31</a:t>
            </a:fld>
            <a:endParaRPr lang="it-IT"/>
          </a:p>
        </p:txBody>
      </p:sp>
    </p:spTree>
    <p:extLst>
      <p:ext uri="{BB962C8B-B14F-4D97-AF65-F5344CB8AC3E}">
        <p14:creationId xmlns:p14="http://schemas.microsoft.com/office/powerpoint/2010/main" val="2789739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3222796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2354667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2339162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3765591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4088390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38</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212987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a:t>
            </a:fld>
            <a:endParaRPr lang="it-IT"/>
          </a:p>
        </p:txBody>
      </p:sp>
    </p:spTree>
    <p:extLst>
      <p:ext uri="{BB962C8B-B14F-4D97-AF65-F5344CB8AC3E}">
        <p14:creationId xmlns:p14="http://schemas.microsoft.com/office/powerpoint/2010/main" val="3865248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2564063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5535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654621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20221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73140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options are the same</a:t>
            </a:r>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978986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surveydesigner.vam.wfp.org/design/survey"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github.com/WFP-VAM/RAMResourcesScripts/tree/main/Indicators/Perceived-need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github.com/WFP-VAM/RAMResourcesScripts/tree/dev/Indicators/Perceived-needs" TargetMode="External"/><Relationship Id="rId4" Type="http://schemas.openxmlformats.org/officeDocument/2006/relationships/hyperlink" Target="https://github.com/WFP-VAM/RAMResourcesScripts/tree/main/Indicators/Perceived-needs" TargetMode="Externa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who.int/publications-detail-redirect/9789241548236"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resources.vam.wfp.org/data-analysis/quantitative/essential-needs/perceived-needs-indicator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colorful dress&#10;&#10;Description automatically generated with low confidence">
            <a:extLst>
              <a:ext uri="{FF2B5EF4-FFF2-40B4-BE49-F238E27FC236}">
                <a16:creationId xmlns:a16="http://schemas.microsoft.com/office/drawing/2014/main" id="{6C1A3234-89CF-FB15-B3D6-C115B483BD29}"/>
              </a:ext>
            </a:extLst>
          </p:cNvPr>
          <p:cNvPicPr>
            <a:picLocks noChangeAspect="1"/>
          </p:cNvPicPr>
          <p:nvPr/>
        </p:nvPicPr>
        <p:blipFill rotWithShape="1">
          <a:blip r:embed="rId3"/>
          <a:srcRect l="-385" t="10223" r="385" b="28756"/>
          <a:stretch/>
        </p:blipFill>
        <p:spPr>
          <a:xfrm>
            <a:off x="-47127" y="0"/>
            <a:ext cx="12239127" cy="4981074"/>
          </a:xfrm>
          <a:prstGeom prst="rect">
            <a:avLst/>
          </a:prstGeom>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28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Perceived Needs Indicators</a:t>
            </a:r>
            <a:br>
              <a:rPr lang="en-GB" sz="28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GB" sz="2400" b="0">
                <a:solidFill>
                  <a:schemeClr val="tx1"/>
                </a:solidFill>
                <a:latin typeface="Open Sans" panose="020B0606030504020204" pitchFamily="34" charset="0"/>
                <a:ea typeface="Open Sans" panose="020B0606030504020204" pitchFamily="34" charset="0"/>
                <a:cs typeface="Open Sans" panose="020B0606030504020204" pitchFamily="34" charset="0"/>
              </a:rPr>
              <a:t>Needs Assessments &amp; Targeting Unit</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latin typeface="Open Sans" panose="020B0606030504020204" pitchFamily="34" charset="0"/>
                <a:ea typeface="Open Sans" panose="020B0606030504020204" pitchFamily="34" charset="0"/>
                <a:cs typeface="Open Sans" panose="020B0606030504020204" pitchFamily="34" charset="0"/>
              </a:rPr>
              <a:t>2023 July</a:t>
            </a: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r>
              <a:rPr lang="en-US" sz="900">
                <a:solidFill>
                  <a:srgbClr val="FFFFFE"/>
                </a:solidFill>
              </a:rPr>
              <a:t>WFP/Badre </a:t>
            </a:r>
            <a:r>
              <a:rPr lang="en-US" sz="900" err="1">
                <a:solidFill>
                  <a:srgbClr val="FFFFFE"/>
                </a:solidFill>
              </a:rPr>
              <a:t>Bahaji</a:t>
            </a:r>
            <a:endParaRPr lang="en-US" sz="900">
              <a:solidFill>
                <a:srgbClr val="FFFFFE"/>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5D134F2D-D601-A590-C717-20D1203B8A7F}"/>
              </a:ext>
            </a:extLst>
          </p:cNvPr>
          <p:cNvGraphicFramePr>
            <a:graphicFrameLocks noGrp="1"/>
          </p:cNvGraphicFramePr>
          <p:nvPr>
            <p:ph idx="1"/>
            <p:extLst>
              <p:ext uri="{D42A27DB-BD31-4B8C-83A1-F6EECF244321}">
                <p14:modId xmlns:p14="http://schemas.microsoft.com/office/powerpoint/2010/main" val="2221653258"/>
              </p:ext>
            </p:extLst>
          </p:nvPr>
        </p:nvGraphicFramePr>
        <p:xfrm>
          <a:off x="846138" y="1919288"/>
          <a:ext cx="8570578" cy="1483360"/>
        </p:xfrm>
        <a:graphic>
          <a:graphicData uri="http://schemas.openxmlformats.org/drawingml/2006/table">
            <a:tbl>
              <a:tblPr firstRow="1" bandRow="1">
                <a:tableStyleId>{5C22544A-7EE6-4342-B048-85BDC9FD1C3A}</a:tableStyleId>
              </a:tblPr>
              <a:tblGrid>
                <a:gridCol w="2337739">
                  <a:extLst>
                    <a:ext uri="{9D8B030D-6E8A-4147-A177-3AD203B41FA5}">
                      <a16:colId xmlns:a16="http://schemas.microsoft.com/office/drawing/2014/main" val="1713944309"/>
                    </a:ext>
                  </a:extLst>
                </a:gridCol>
                <a:gridCol w="6232839">
                  <a:extLst>
                    <a:ext uri="{9D8B030D-6E8A-4147-A177-3AD203B41FA5}">
                      <a16:colId xmlns:a16="http://schemas.microsoft.com/office/drawing/2014/main" val="731065262"/>
                    </a:ext>
                  </a:extLst>
                </a:gridCol>
              </a:tblGrid>
              <a:tr h="370840">
                <a:tc>
                  <a:txBody>
                    <a:bodyPr/>
                    <a:lstStyle/>
                    <a:p>
                      <a:r>
                        <a:rPr lang="en-GB">
                          <a:latin typeface="Open Sans" panose="020B0606030504020204" pitchFamily="34" charset="0"/>
                          <a:ea typeface="Open Sans" panose="020B0606030504020204" pitchFamily="34" charset="0"/>
                          <a:cs typeface="Open Sans" panose="020B0606030504020204" pitchFamily="34" charset="0"/>
                        </a:rPr>
                        <a:t>Question</a:t>
                      </a:r>
                    </a:p>
                  </a:txBody>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Answer options</a:t>
                      </a:r>
                    </a:p>
                  </a:txBody>
                  <a:tcPr/>
                </a:tc>
                <a:extLst>
                  <a:ext uri="{0D108BD9-81ED-4DB2-BD59-A6C34878D82A}">
                    <a16:rowId xmlns:a16="http://schemas.microsoft.com/office/drawing/2014/main" val="3478821456"/>
                  </a:ext>
                </a:extLst>
              </a:tr>
              <a:tr h="370840">
                <a:tc rowSpan="3">
                  <a:txBody>
                    <a:bodyPr/>
                    <a:lstStyle/>
                    <a:p>
                      <a:r>
                        <a:rPr lang="en-GB">
                          <a:latin typeface="Open Sans" panose="020B0606030504020204" pitchFamily="34" charset="0"/>
                          <a:ea typeface="Open Sans" panose="020B0606030504020204" pitchFamily="34" charset="0"/>
                          <a:cs typeface="Open Sans" panose="020B0606030504020204" pitchFamily="34" charset="0"/>
                        </a:rPr>
                        <a:t>Do you have a </a:t>
                      </a:r>
                      <a:r>
                        <a:rPr lang="en-GB" b="1">
                          <a:latin typeface="Open Sans" panose="020B0606030504020204" pitchFamily="34" charset="0"/>
                          <a:ea typeface="Open Sans" panose="020B0606030504020204" pitchFamily="34" charset="0"/>
                          <a:cs typeface="Open Sans" panose="020B0606030504020204" pitchFamily="34" charset="0"/>
                        </a:rPr>
                        <a:t>serious</a:t>
                      </a:r>
                      <a:r>
                        <a:rPr lang="en-GB">
                          <a:latin typeface="Open Sans" panose="020B0606030504020204" pitchFamily="34" charset="0"/>
                          <a:ea typeface="Open Sans" panose="020B0606030504020204" pitchFamily="34" charset="0"/>
                          <a:cs typeface="Open Sans" panose="020B0606030504020204" pitchFamily="34" charset="0"/>
                        </a:rPr>
                        <a:t> problem with….</a:t>
                      </a:r>
                    </a:p>
                  </a:txBody>
                  <a:tcPr/>
                </a:tc>
                <a:tc>
                  <a:txBody>
                    <a:bodyPr/>
                    <a:lstStyle/>
                    <a:p>
                      <a:r>
                        <a:rPr lang="en-US" sz="18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0  No serious problem</a:t>
                      </a:r>
                      <a:endParaRPr lang="en-GB">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3017427"/>
                  </a:ext>
                </a:extLst>
              </a:tr>
              <a:tr h="370840">
                <a:tc vMerge="1">
                  <a:txBody>
                    <a:bodyPr/>
                    <a:lstStyle/>
                    <a:p>
                      <a:endParaRPr lang="en-GB"/>
                    </a:p>
                  </a:txBody>
                  <a:tcPr/>
                </a:tc>
                <a:tc>
                  <a:txBody>
                    <a:bodyPr/>
                    <a:lstStyle/>
                    <a:p>
                      <a:r>
                        <a:rPr lang="en-US" sz="18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1  Serious problem</a:t>
                      </a:r>
                      <a:endParaRPr lang="en-GB">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4846492"/>
                  </a:ext>
                </a:extLst>
              </a:tr>
              <a:tr h="370840">
                <a:tc vMerge="1">
                  <a:txBody>
                    <a:bodyPr/>
                    <a:lstStyle/>
                    <a:p>
                      <a:endParaRPr lang="en-GB"/>
                    </a:p>
                  </a:txBody>
                  <a:tcPr/>
                </a:tc>
                <a:tc>
                  <a:txBody>
                    <a:bodyPr/>
                    <a:lstStyle/>
                    <a:p>
                      <a:r>
                        <a:rPr lang="en-US" sz="18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8888  Don't know, not applicable, declines to answer</a:t>
                      </a:r>
                      <a:endParaRPr lang="en-GB">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174446124"/>
                  </a:ext>
                </a:extLst>
              </a:tr>
            </a:tbl>
          </a:graphicData>
        </a:graphic>
      </p:graphicFrame>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Respondents’ own problems: main question</a:t>
            </a:r>
          </a:p>
        </p:txBody>
      </p:sp>
      <p:sp>
        <p:nvSpPr>
          <p:cNvPr id="4" name="TextBox 3">
            <a:extLst>
              <a:ext uri="{FF2B5EF4-FFF2-40B4-BE49-F238E27FC236}">
                <a16:creationId xmlns:a16="http://schemas.microsoft.com/office/drawing/2014/main" id="{4A8EE1F6-0792-6D21-352B-052A56B65DA3}"/>
              </a:ext>
            </a:extLst>
          </p:cNvPr>
          <p:cNvSpPr txBox="1"/>
          <p:nvPr/>
        </p:nvSpPr>
        <p:spPr>
          <a:xfrm>
            <a:off x="846138" y="4071243"/>
            <a:ext cx="9404767" cy="1323439"/>
          </a:xfrm>
          <a:prstGeom prst="rect">
            <a:avLst/>
          </a:prstGeom>
          <a:noFill/>
          <a:ln w="57150">
            <a:solidFill>
              <a:schemeClr val="bg1">
                <a:lumMod val="50000"/>
              </a:schemeClr>
            </a:solidFill>
          </a:ln>
        </p:spPr>
        <p:txBody>
          <a:bodyPr wrap="square" lIns="91440" tIns="45720" rIns="91440" bIns="45720" rtlCol="0" anchor="t">
            <a:spAutoFit/>
          </a:bodyPr>
          <a:lstStyle/>
          <a:p>
            <a:pPr marL="285750" indent="-285750">
              <a:buFont typeface="Arial" panose="020B0604020202020204" pitchFamily="34" charset="0"/>
              <a:buChar char="•"/>
            </a:pPr>
            <a:r>
              <a:rPr lang="en-US" sz="1600" dirty="0">
                <a:latin typeface="Open Sans"/>
                <a:ea typeface="Open Sans"/>
                <a:cs typeface="Open Sans"/>
              </a:rPr>
              <a:t>Read the whole question</a:t>
            </a:r>
          </a:p>
          <a:p>
            <a:pPr marL="285750" indent="-285750">
              <a:buFont typeface="Arial" panose="020B0604020202020204" pitchFamily="34" charset="0"/>
              <a:buChar char="•"/>
            </a:pPr>
            <a:r>
              <a:rPr lang="en-US" sz="1600" dirty="0">
                <a:latin typeface="Open Sans"/>
                <a:ea typeface="Open Sans"/>
                <a:cs typeface="Open Sans"/>
              </a:rPr>
              <a:t>Remember that the question refers </a:t>
            </a:r>
            <a:r>
              <a:rPr lang="en-US" sz="1600" b="1" dirty="0">
                <a:latin typeface="Open Sans"/>
                <a:ea typeface="Open Sans"/>
                <a:cs typeface="Open Sans"/>
              </a:rPr>
              <a:t>to the person </a:t>
            </a:r>
            <a:r>
              <a:rPr lang="en-US" sz="1600" dirty="0">
                <a:latin typeface="Open Sans"/>
                <a:ea typeface="Open Sans"/>
                <a:cs typeface="Open Sans"/>
              </a:rPr>
              <a:t>who is responding (not the household)</a:t>
            </a:r>
          </a:p>
          <a:p>
            <a:pPr marL="285750" indent="-285750">
              <a:buFont typeface="Arial" panose="020B0604020202020204" pitchFamily="34" charset="0"/>
              <a:buChar char="•"/>
            </a:pPr>
            <a:r>
              <a:rPr lang="en-US" sz="1600" dirty="0">
                <a:latin typeface="Open Sans"/>
                <a:ea typeface="Open Sans"/>
                <a:cs typeface="Open Sans"/>
              </a:rPr>
              <a:t>Remember that the question is </a:t>
            </a:r>
            <a:r>
              <a:rPr lang="en-US" sz="1600" b="1" dirty="0">
                <a:latin typeface="Open Sans"/>
                <a:ea typeface="Open Sans"/>
                <a:cs typeface="Open Sans"/>
              </a:rPr>
              <a:t>subjective</a:t>
            </a:r>
            <a:r>
              <a:rPr lang="en-US" sz="1600" dirty="0">
                <a:latin typeface="Open Sans"/>
                <a:ea typeface="Open Sans"/>
                <a:cs typeface="Open Sans"/>
              </a:rPr>
              <a:t>: we want to know what </a:t>
            </a:r>
            <a:r>
              <a:rPr lang="en-GB" sz="1600" dirty="0">
                <a:latin typeface="Open Sans"/>
                <a:ea typeface="Open Sans"/>
                <a:cs typeface="Open Sans"/>
              </a:rPr>
              <a:t>people feel their serious problems are, and not what you think their serious problems are</a:t>
            </a:r>
          </a:p>
          <a:p>
            <a:pPr marL="285750" indent="-285750">
              <a:buFont typeface="Arial" panose="020B0604020202020204" pitchFamily="34" charset="0"/>
              <a:buChar char="•"/>
            </a:pPr>
            <a:r>
              <a:rPr lang="en-GB" sz="1600" dirty="0">
                <a:latin typeface="Open Sans"/>
                <a:ea typeface="Open Sans"/>
                <a:cs typeface="Open Sans"/>
              </a:rPr>
              <a:t>You should capture the person’s views, even if you disagree with them</a:t>
            </a:r>
            <a:endParaRPr lang="en-US" sz="1600" dirty="0">
              <a:latin typeface="Open Sans"/>
              <a:ea typeface="Open Sans"/>
              <a:cs typeface="Open Sans"/>
            </a:endParaRPr>
          </a:p>
        </p:txBody>
      </p:sp>
      <p:cxnSp>
        <p:nvCxnSpPr>
          <p:cNvPr id="5" name="Straight Arrow Connector 4">
            <a:extLst>
              <a:ext uri="{FF2B5EF4-FFF2-40B4-BE49-F238E27FC236}">
                <a16:creationId xmlns:a16="http://schemas.microsoft.com/office/drawing/2014/main" id="{8E24F990-0282-EB89-C9B9-9101B4AB5707}"/>
              </a:ext>
            </a:extLst>
          </p:cNvPr>
          <p:cNvCxnSpPr>
            <a:cxnSpLocks/>
          </p:cNvCxnSpPr>
          <p:nvPr/>
        </p:nvCxnSpPr>
        <p:spPr>
          <a:xfrm>
            <a:off x="2003697" y="3506680"/>
            <a:ext cx="0" cy="480774"/>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26079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5D134F2D-D601-A590-C717-20D1203B8A7F}"/>
              </a:ext>
            </a:extLst>
          </p:cNvPr>
          <p:cNvGraphicFramePr>
            <a:graphicFrameLocks noGrp="1"/>
          </p:cNvGraphicFramePr>
          <p:nvPr>
            <p:ph idx="1"/>
          </p:nvPr>
        </p:nvGraphicFramePr>
        <p:xfrm>
          <a:off x="846138" y="1919288"/>
          <a:ext cx="8570578" cy="1483360"/>
        </p:xfrm>
        <a:graphic>
          <a:graphicData uri="http://schemas.openxmlformats.org/drawingml/2006/table">
            <a:tbl>
              <a:tblPr firstRow="1" bandRow="1">
                <a:tableStyleId>{5C22544A-7EE6-4342-B048-85BDC9FD1C3A}</a:tableStyleId>
              </a:tblPr>
              <a:tblGrid>
                <a:gridCol w="2337739">
                  <a:extLst>
                    <a:ext uri="{9D8B030D-6E8A-4147-A177-3AD203B41FA5}">
                      <a16:colId xmlns:a16="http://schemas.microsoft.com/office/drawing/2014/main" val="1713944309"/>
                    </a:ext>
                  </a:extLst>
                </a:gridCol>
                <a:gridCol w="6232839">
                  <a:extLst>
                    <a:ext uri="{9D8B030D-6E8A-4147-A177-3AD203B41FA5}">
                      <a16:colId xmlns:a16="http://schemas.microsoft.com/office/drawing/2014/main" val="731065262"/>
                    </a:ext>
                  </a:extLst>
                </a:gridCol>
              </a:tblGrid>
              <a:tr h="370840">
                <a:tc>
                  <a:txBody>
                    <a:bodyPr/>
                    <a:lstStyle/>
                    <a:p>
                      <a:r>
                        <a:rPr lang="en-GB">
                          <a:latin typeface="Open Sans" panose="020B0606030504020204" pitchFamily="34" charset="0"/>
                          <a:ea typeface="Open Sans" panose="020B0606030504020204" pitchFamily="34" charset="0"/>
                          <a:cs typeface="Open Sans" panose="020B0606030504020204" pitchFamily="34" charset="0"/>
                        </a:rPr>
                        <a:t>Question</a:t>
                      </a:r>
                    </a:p>
                  </a:txBody>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Answer options</a:t>
                      </a:r>
                    </a:p>
                  </a:txBody>
                  <a:tcPr/>
                </a:tc>
                <a:extLst>
                  <a:ext uri="{0D108BD9-81ED-4DB2-BD59-A6C34878D82A}">
                    <a16:rowId xmlns:a16="http://schemas.microsoft.com/office/drawing/2014/main" val="3478821456"/>
                  </a:ext>
                </a:extLst>
              </a:tr>
              <a:tr h="370840">
                <a:tc rowSpan="3">
                  <a:txBody>
                    <a:bodyPr/>
                    <a:lstStyle/>
                    <a:p>
                      <a:r>
                        <a:rPr lang="en-GB">
                          <a:latin typeface="Open Sans" panose="020B0606030504020204" pitchFamily="34" charset="0"/>
                          <a:ea typeface="Open Sans" panose="020B0606030504020204" pitchFamily="34" charset="0"/>
                          <a:cs typeface="Open Sans" panose="020B0606030504020204" pitchFamily="34" charset="0"/>
                        </a:rPr>
                        <a:t>Do you have a </a:t>
                      </a:r>
                      <a:r>
                        <a:rPr lang="en-GB" b="1">
                          <a:latin typeface="Open Sans" panose="020B0606030504020204" pitchFamily="34" charset="0"/>
                          <a:ea typeface="Open Sans" panose="020B0606030504020204" pitchFamily="34" charset="0"/>
                          <a:cs typeface="Open Sans" panose="020B0606030504020204" pitchFamily="34" charset="0"/>
                        </a:rPr>
                        <a:t>serious</a:t>
                      </a:r>
                      <a:r>
                        <a:rPr lang="en-GB">
                          <a:latin typeface="Open Sans" panose="020B0606030504020204" pitchFamily="34" charset="0"/>
                          <a:ea typeface="Open Sans" panose="020B0606030504020204" pitchFamily="34" charset="0"/>
                          <a:cs typeface="Open Sans" panose="020B0606030504020204" pitchFamily="34" charset="0"/>
                        </a:rPr>
                        <a:t> problem with….</a:t>
                      </a:r>
                    </a:p>
                  </a:txBody>
                  <a:tcPr/>
                </a:tc>
                <a:tc>
                  <a:txBody>
                    <a:bodyPr/>
                    <a:lstStyle/>
                    <a:p>
                      <a:r>
                        <a:rPr lang="en-US" sz="18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0  No serious problem</a:t>
                      </a:r>
                      <a:endParaRPr lang="en-GB">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3017427"/>
                  </a:ext>
                </a:extLst>
              </a:tr>
              <a:tr h="370840">
                <a:tc vMerge="1">
                  <a:txBody>
                    <a:bodyPr/>
                    <a:lstStyle/>
                    <a:p>
                      <a:endParaRPr lang="en-GB"/>
                    </a:p>
                  </a:txBody>
                  <a:tcPr/>
                </a:tc>
                <a:tc>
                  <a:txBody>
                    <a:bodyPr/>
                    <a:lstStyle/>
                    <a:p>
                      <a:r>
                        <a:rPr lang="en-US" sz="18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1  Serious problem</a:t>
                      </a:r>
                      <a:endParaRPr lang="en-GB">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4846492"/>
                  </a:ext>
                </a:extLst>
              </a:tr>
              <a:tr h="370840">
                <a:tc vMerge="1">
                  <a:txBody>
                    <a:bodyPr/>
                    <a:lstStyle/>
                    <a:p>
                      <a:endParaRPr lang="en-GB"/>
                    </a:p>
                  </a:txBody>
                  <a:tcPr/>
                </a:tc>
                <a:tc>
                  <a:txBody>
                    <a:bodyPr/>
                    <a:lstStyle/>
                    <a:p>
                      <a:r>
                        <a:rPr lang="en-US" sz="18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8888  Don't know, not applicable, declines to answer</a:t>
                      </a:r>
                      <a:endParaRPr lang="en-GB">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174446124"/>
                  </a:ext>
                </a:extLst>
              </a:tr>
            </a:tbl>
          </a:graphicData>
        </a:graphic>
      </p:graphicFrame>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Respondents’ own problems: Answer options</a:t>
            </a:r>
          </a:p>
        </p:txBody>
      </p:sp>
      <p:sp>
        <p:nvSpPr>
          <p:cNvPr id="4" name="TextBox 3">
            <a:extLst>
              <a:ext uri="{FF2B5EF4-FFF2-40B4-BE49-F238E27FC236}">
                <a16:creationId xmlns:a16="http://schemas.microsoft.com/office/drawing/2014/main" id="{4A8EE1F6-0792-6D21-352B-052A56B65DA3}"/>
              </a:ext>
            </a:extLst>
          </p:cNvPr>
          <p:cNvSpPr txBox="1"/>
          <p:nvPr/>
        </p:nvSpPr>
        <p:spPr>
          <a:xfrm>
            <a:off x="2130643" y="4003549"/>
            <a:ext cx="7286074" cy="2062103"/>
          </a:xfrm>
          <a:prstGeom prst="rect">
            <a:avLst/>
          </a:prstGeom>
          <a:noFill/>
          <a:ln w="57150">
            <a:solidFill>
              <a:schemeClr val="bg1">
                <a:lumMod val="50000"/>
              </a:schemeClr>
            </a:solidFill>
          </a:ln>
        </p:spPr>
        <p:txBody>
          <a:bodyPr wrap="square" lIns="91440" tIns="45720" rIns="91440" bIns="45720" rtlCol="0" anchor="t">
            <a:spAutoFit/>
          </a:bodyPr>
          <a:lstStyle/>
          <a:p>
            <a:pPr marL="285750" indent="-285750">
              <a:buFont typeface="Arial" panose="020B0604020202020204" pitchFamily="34" charset="0"/>
              <a:buChar char="•"/>
            </a:pPr>
            <a:r>
              <a:rPr lang="en-GB" sz="1600">
                <a:latin typeface="Open Sans"/>
                <a:ea typeface="Open Sans"/>
                <a:cs typeface="Open Sans"/>
              </a:rPr>
              <a:t>1 “Serious Problem” should be entered only if the respondent perceived the problem as </a:t>
            </a:r>
            <a:r>
              <a:rPr lang="en-GB" sz="1600" b="1">
                <a:latin typeface="Open Sans"/>
                <a:ea typeface="Open Sans"/>
                <a:cs typeface="Open Sans"/>
              </a:rPr>
              <a:t>serious</a:t>
            </a:r>
          </a:p>
          <a:p>
            <a:pPr marL="285750" indent="-285750">
              <a:buFont typeface="Arial" panose="020B0604020202020204" pitchFamily="34" charset="0"/>
              <a:buChar char="•"/>
            </a:pPr>
            <a:r>
              <a:rPr lang="en-GB" sz="1600">
                <a:latin typeface="Open Sans"/>
                <a:ea typeface="Open Sans"/>
                <a:cs typeface="Open Sans"/>
              </a:rPr>
              <a:t>If you are unsure, ask follow-up questions to probe or phrase the question in a different way. For example: “Am I understanding well that you are saying that […] is not a serious problem for you?”</a:t>
            </a:r>
          </a:p>
          <a:p>
            <a:pPr marL="285750" indent="-285750">
              <a:buFont typeface="Arial" panose="020B0604020202020204" pitchFamily="34" charset="0"/>
              <a:buChar char="•"/>
            </a:pPr>
            <a:r>
              <a:rPr lang="en-GB" sz="1600">
                <a:latin typeface="Open Sans"/>
                <a:ea typeface="Open Sans"/>
                <a:cs typeface="Open Sans"/>
              </a:rPr>
              <a:t>If the respondent gets upset or looks very uncomfortable (some questions might be sensitive) answering a question, do not insist too much and consider passing on to the next question.</a:t>
            </a:r>
            <a:endParaRPr lang="en-US" sz="1600">
              <a:latin typeface="Open Sans"/>
              <a:ea typeface="Open Sans"/>
              <a:cs typeface="Open Sans"/>
            </a:endParaRPr>
          </a:p>
        </p:txBody>
      </p:sp>
      <p:cxnSp>
        <p:nvCxnSpPr>
          <p:cNvPr id="5" name="Straight Arrow Connector 4">
            <a:extLst>
              <a:ext uri="{FF2B5EF4-FFF2-40B4-BE49-F238E27FC236}">
                <a16:creationId xmlns:a16="http://schemas.microsoft.com/office/drawing/2014/main" id="{8E24F990-0282-EB89-C9B9-9101B4AB5707}"/>
              </a:ext>
            </a:extLst>
          </p:cNvPr>
          <p:cNvCxnSpPr>
            <a:cxnSpLocks/>
          </p:cNvCxnSpPr>
          <p:nvPr/>
        </p:nvCxnSpPr>
        <p:spPr>
          <a:xfrm>
            <a:off x="5629680" y="3446756"/>
            <a:ext cx="0" cy="512685"/>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5479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Respondents’ own problems: EXAMPLEs</a:t>
            </a:r>
          </a:p>
        </p:txBody>
      </p:sp>
      <p:sp>
        <p:nvSpPr>
          <p:cNvPr id="12" name="TextBox 11">
            <a:extLst>
              <a:ext uri="{FF2B5EF4-FFF2-40B4-BE49-F238E27FC236}">
                <a16:creationId xmlns:a16="http://schemas.microsoft.com/office/drawing/2014/main" id="{FC9EC6C1-0A99-7584-2C16-D0770781B078}"/>
              </a:ext>
            </a:extLst>
          </p:cNvPr>
          <p:cNvSpPr txBox="1"/>
          <p:nvPr/>
        </p:nvSpPr>
        <p:spPr>
          <a:xfrm>
            <a:off x="6968972" y="2105829"/>
            <a:ext cx="3246423" cy="584775"/>
          </a:xfrm>
          <a:prstGeom prst="rect">
            <a:avLst/>
          </a:prstGeom>
          <a:noFill/>
          <a:ln w="38100">
            <a:solidFill>
              <a:srgbClr val="1B5B62"/>
            </a:solidFill>
          </a:ln>
        </p:spPr>
        <p:txBody>
          <a:bodyPr wrap="square" rtlCol="0">
            <a:spAutoFit/>
          </a:bodyPr>
          <a:lstStyle/>
          <a:p>
            <a:r>
              <a:rPr lang="en-US" sz="1600"/>
              <a:t>Correct answer option:</a:t>
            </a:r>
          </a:p>
          <a:p>
            <a:r>
              <a:rPr lang="en-US" sz="1600"/>
              <a:t>0 “No serious problem”</a:t>
            </a:r>
          </a:p>
        </p:txBody>
      </p:sp>
      <p:cxnSp>
        <p:nvCxnSpPr>
          <p:cNvPr id="13" name="Straight Arrow Connector 12">
            <a:extLst>
              <a:ext uri="{FF2B5EF4-FFF2-40B4-BE49-F238E27FC236}">
                <a16:creationId xmlns:a16="http://schemas.microsoft.com/office/drawing/2014/main" id="{7FF1E9E5-BB67-40DC-5419-111299EA3EF1}"/>
              </a:ext>
            </a:extLst>
          </p:cNvPr>
          <p:cNvCxnSpPr>
            <a:cxnSpLocks/>
          </p:cNvCxnSpPr>
          <p:nvPr/>
        </p:nvCxnSpPr>
        <p:spPr>
          <a:xfrm>
            <a:off x="6335999" y="2398217"/>
            <a:ext cx="473173" cy="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B33DDB91-1B73-3BC5-AB09-7A2763BC207D}"/>
              </a:ext>
            </a:extLst>
          </p:cNvPr>
          <p:cNvSpPr txBox="1"/>
          <p:nvPr/>
        </p:nvSpPr>
        <p:spPr>
          <a:xfrm>
            <a:off x="6968972" y="4511594"/>
            <a:ext cx="3246423" cy="584775"/>
          </a:xfrm>
          <a:prstGeom prst="rect">
            <a:avLst/>
          </a:prstGeom>
          <a:noFill/>
          <a:ln w="38100">
            <a:solidFill>
              <a:schemeClr val="bg1">
                <a:lumMod val="50000"/>
              </a:schemeClr>
            </a:solidFill>
          </a:ln>
        </p:spPr>
        <p:txBody>
          <a:bodyPr wrap="square" rtlCol="0">
            <a:spAutoFit/>
          </a:bodyPr>
          <a:lstStyle/>
          <a:p>
            <a:r>
              <a:rPr lang="en-US" sz="1600"/>
              <a:t>Correct answer option:</a:t>
            </a:r>
          </a:p>
          <a:p>
            <a:r>
              <a:rPr lang="en-US" sz="1600"/>
              <a:t>1 “Serious problem”</a:t>
            </a:r>
          </a:p>
        </p:txBody>
      </p:sp>
      <p:cxnSp>
        <p:nvCxnSpPr>
          <p:cNvPr id="17" name="Straight Arrow Connector 16">
            <a:extLst>
              <a:ext uri="{FF2B5EF4-FFF2-40B4-BE49-F238E27FC236}">
                <a16:creationId xmlns:a16="http://schemas.microsoft.com/office/drawing/2014/main" id="{EDAF4B09-DFD4-DC57-4596-7E50A2CE5A36}"/>
              </a:ext>
            </a:extLst>
          </p:cNvPr>
          <p:cNvCxnSpPr>
            <a:cxnSpLocks/>
          </p:cNvCxnSpPr>
          <p:nvPr/>
        </p:nvCxnSpPr>
        <p:spPr>
          <a:xfrm>
            <a:off x="6329984" y="4803982"/>
            <a:ext cx="473173" cy="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B88758B3-D1C1-083E-111E-FC10757CA1DB}"/>
              </a:ext>
            </a:extLst>
          </p:cNvPr>
          <p:cNvSpPr txBox="1"/>
          <p:nvPr/>
        </p:nvSpPr>
        <p:spPr>
          <a:xfrm>
            <a:off x="717180" y="1378973"/>
            <a:ext cx="5526601" cy="2124108"/>
          </a:xfrm>
          <a:prstGeom prst="rect">
            <a:avLst/>
          </a:prstGeom>
          <a:noFill/>
          <a:ln w="38100">
            <a:solidFill>
              <a:schemeClr val="accent2"/>
            </a:solidFill>
          </a:ln>
        </p:spPr>
        <p:txBody>
          <a:bodyPr wrap="square" rtlCol="0">
            <a:spAutoFit/>
          </a:bodyPr>
          <a:lstStyle/>
          <a:p>
            <a:pPr>
              <a:lnSpc>
                <a:spcPct val="107000"/>
              </a:lnSpc>
              <a:spcAft>
                <a:spcPts val="800"/>
              </a:spcAft>
            </a:pPr>
            <a:r>
              <a:rPr lang="en-GB" sz="1100" b="1" u="sng">
                <a:effectLst/>
                <a:latin typeface="Open Sans" panose="020B0606030504020204" pitchFamily="34" charset="0"/>
                <a:ea typeface="Open Sans" panose="020B0606030504020204" pitchFamily="34" charset="0"/>
                <a:cs typeface="Open Sans" panose="020B0606030504020204" pitchFamily="34" charset="0"/>
              </a:rPr>
              <a:t>Drinking water (question 1) </a:t>
            </a:r>
          </a:p>
          <a:p>
            <a:pPr>
              <a:lnSpc>
                <a:spcPct val="107000"/>
              </a:lnSpc>
              <a:spcAft>
                <a:spcPts val="800"/>
              </a:spcAft>
            </a:pPr>
            <a:r>
              <a:rPr lang="en-GB" sz="1100">
                <a:effectLst/>
                <a:latin typeface="Open Sans" panose="020B0606030504020204" pitchFamily="34" charset="0"/>
                <a:ea typeface="Open Sans" panose="020B0606030504020204" pitchFamily="34" charset="0"/>
                <a:cs typeface="Open Sans" panose="020B0606030504020204" pitchFamily="34" charset="0"/>
              </a:rPr>
              <a:t>Interviewer: “Do you have a serious problem because you do not have enough water that is safe for drinking or cooking?” </a:t>
            </a:r>
          </a:p>
          <a:p>
            <a:pPr>
              <a:lnSpc>
                <a:spcPct val="107000"/>
              </a:lnSpc>
              <a:spcAft>
                <a:spcPts val="800"/>
              </a:spcAft>
            </a:pPr>
            <a:r>
              <a:rPr lang="en-GB" sz="1100">
                <a:effectLst/>
                <a:latin typeface="Open Sans" panose="020B0606030504020204" pitchFamily="34" charset="0"/>
                <a:ea typeface="Open Sans" panose="020B0606030504020204" pitchFamily="34" charset="0"/>
                <a:cs typeface="Open Sans" panose="020B0606030504020204" pitchFamily="34" charset="0"/>
              </a:rPr>
              <a:t>Respondent: “We had problems for a long time and we had to find water wherever we could. In the last few days though aid workers have come and they have given us water to drink.” </a:t>
            </a:r>
          </a:p>
          <a:p>
            <a:pPr>
              <a:lnSpc>
                <a:spcPct val="107000"/>
              </a:lnSpc>
              <a:spcAft>
                <a:spcPts val="800"/>
              </a:spcAft>
            </a:pPr>
            <a:r>
              <a:rPr lang="en-GB" sz="1100">
                <a:effectLst/>
                <a:latin typeface="Open Sans" panose="020B0606030504020204" pitchFamily="34" charset="0"/>
                <a:ea typeface="Open Sans" panose="020B0606030504020204" pitchFamily="34" charset="0"/>
                <a:cs typeface="Open Sans" panose="020B0606030504020204" pitchFamily="34" charset="0"/>
              </a:rPr>
              <a:t>Interviewer: “That’s good. So would you say that you have still got a serious problem with this, or is it okay now?” </a:t>
            </a:r>
          </a:p>
          <a:p>
            <a:pPr>
              <a:lnSpc>
                <a:spcPct val="107000"/>
              </a:lnSpc>
              <a:spcAft>
                <a:spcPts val="800"/>
              </a:spcAft>
            </a:pPr>
            <a:r>
              <a:rPr lang="en-GB" sz="1100">
                <a:effectLst/>
                <a:latin typeface="Open Sans" panose="020B0606030504020204" pitchFamily="34" charset="0"/>
                <a:ea typeface="Open Sans" panose="020B0606030504020204" pitchFamily="34" charset="0"/>
                <a:cs typeface="Open Sans" panose="020B0606030504020204" pitchFamily="34" charset="0"/>
              </a:rPr>
              <a:t>Respondent: “It is a problem, but it is not a serious problem.” </a:t>
            </a:r>
          </a:p>
        </p:txBody>
      </p:sp>
      <p:sp>
        <p:nvSpPr>
          <p:cNvPr id="3" name="TextBox 2">
            <a:extLst>
              <a:ext uri="{FF2B5EF4-FFF2-40B4-BE49-F238E27FC236}">
                <a16:creationId xmlns:a16="http://schemas.microsoft.com/office/drawing/2014/main" id="{741B526F-C332-FAA6-15B0-0DCDD57A1EB8}"/>
              </a:ext>
            </a:extLst>
          </p:cNvPr>
          <p:cNvSpPr txBox="1"/>
          <p:nvPr/>
        </p:nvSpPr>
        <p:spPr>
          <a:xfrm>
            <a:off x="716581" y="3923068"/>
            <a:ext cx="5526601" cy="1761829"/>
          </a:xfrm>
          <a:prstGeom prst="rect">
            <a:avLst/>
          </a:prstGeom>
          <a:noFill/>
          <a:ln w="38100">
            <a:solidFill>
              <a:schemeClr val="accent2"/>
            </a:solidFill>
          </a:ln>
        </p:spPr>
        <p:txBody>
          <a:bodyPr wrap="square" rtlCol="0">
            <a:spAutoFit/>
          </a:bodyPr>
          <a:lstStyle/>
          <a:p>
            <a:pPr>
              <a:lnSpc>
                <a:spcPct val="107000"/>
              </a:lnSpc>
              <a:spcAft>
                <a:spcPts val="800"/>
              </a:spcAft>
            </a:pPr>
            <a:r>
              <a:rPr lang="en-GB" sz="1100" b="1" u="sng">
                <a:effectLst/>
                <a:latin typeface="Open Sans" panose="020B0606030504020204" pitchFamily="34" charset="0"/>
                <a:ea typeface="Open Sans" panose="020B0606030504020204" pitchFamily="34" charset="0"/>
                <a:cs typeface="Open Sans" panose="020B0606030504020204" pitchFamily="34" charset="0"/>
              </a:rPr>
              <a:t>Food (question 2) </a:t>
            </a:r>
          </a:p>
          <a:p>
            <a:pPr>
              <a:lnSpc>
                <a:spcPct val="107000"/>
              </a:lnSpc>
              <a:spcAft>
                <a:spcPts val="800"/>
              </a:spcAft>
            </a:pPr>
            <a:r>
              <a:rPr lang="en-GB" sz="1100">
                <a:effectLst/>
                <a:latin typeface="Open Sans" panose="020B0606030504020204" pitchFamily="34" charset="0"/>
                <a:ea typeface="Open Sans" panose="020B0606030504020204" pitchFamily="34" charset="0"/>
                <a:cs typeface="Open Sans" panose="020B0606030504020204" pitchFamily="34" charset="0"/>
              </a:rPr>
              <a:t>Interviewer: “Do you have a serious problem with food? For example, because you do not have enough food, or good enough food, or because you are not able to cook food.” </a:t>
            </a:r>
          </a:p>
          <a:p>
            <a:pPr>
              <a:lnSpc>
                <a:spcPct val="107000"/>
              </a:lnSpc>
              <a:spcAft>
                <a:spcPts val="800"/>
              </a:spcAft>
            </a:pPr>
            <a:r>
              <a:rPr lang="en-GB" sz="1100">
                <a:effectLst/>
                <a:latin typeface="Open Sans" panose="020B0606030504020204" pitchFamily="34" charset="0"/>
                <a:ea typeface="Open Sans" panose="020B0606030504020204" pitchFamily="34" charset="0"/>
                <a:cs typeface="Open Sans" panose="020B0606030504020204" pitchFamily="34" charset="0"/>
              </a:rPr>
              <a:t>Respondent: “We don’t have enough food at all.” </a:t>
            </a:r>
          </a:p>
          <a:p>
            <a:pPr>
              <a:lnSpc>
                <a:spcPct val="107000"/>
              </a:lnSpc>
              <a:spcAft>
                <a:spcPts val="800"/>
              </a:spcAft>
            </a:pPr>
            <a:r>
              <a:rPr lang="en-GB" sz="1100">
                <a:effectLst/>
                <a:latin typeface="Open Sans" panose="020B0606030504020204" pitchFamily="34" charset="0"/>
                <a:ea typeface="Open Sans" panose="020B0606030504020204" pitchFamily="34" charset="0"/>
                <a:cs typeface="Open Sans" panose="020B0606030504020204" pitchFamily="34" charset="0"/>
              </a:rPr>
              <a:t>Interviewer: “Would you say that this is a serious problem?” </a:t>
            </a:r>
          </a:p>
          <a:p>
            <a:pPr>
              <a:lnSpc>
                <a:spcPct val="107000"/>
              </a:lnSpc>
              <a:spcAft>
                <a:spcPts val="800"/>
              </a:spcAft>
            </a:pPr>
            <a:r>
              <a:rPr lang="en-GB" sz="1100">
                <a:effectLst/>
                <a:latin typeface="Open Sans" panose="020B0606030504020204" pitchFamily="34" charset="0"/>
                <a:ea typeface="Open Sans" panose="020B0606030504020204" pitchFamily="34" charset="0"/>
                <a:cs typeface="Open Sans" panose="020B0606030504020204" pitchFamily="34" charset="0"/>
              </a:rPr>
              <a:t>Respondent: “Yes, very serious.”</a:t>
            </a:r>
          </a:p>
        </p:txBody>
      </p:sp>
    </p:spTree>
    <p:extLst>
      <p:ext uri="{BB962C8B-B14F-4D97-AF65-F5344CB8AC3E}">
        <p14:creationId xmlns:p14="http://schemas.microsoft.com/office/powerpoint/2010/main" val="245410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5D134F2D-D601-A590-C717-20D1203B8A7F}"/>
              </a:ext>
            </a:extLst>
          </p:cNvPr>
          <p:cNvGraphicFramePr>
            <a:graphicFrameLocks noGrp="1"/>
          </p:cNvGraphicFramePr>
          <p:nvPr>
            <p:ph idx="1"/>
            <p:extLst>
              <p:ext uri="{D42A27DB-BD31-4B8C-83A1-F6EECF244321}">
                <p14:modId xmlns:p14="http://schemas.microsoft.com/office/powerpoint/2010/main" val="1672249701"/>
              </p:ext>
            </p:extLst>
          </p:nvPr>
        </p:nvGraphicFramePr>
        <p:xfrm>
          <a:off x="846138" y="1919288"/>
          <a:ext cx="8570578" cy="1559560"/>
        </p:xfrm>
        <a:graphic>
          <a:graphicData uri="http://schemas.openxmlformats.org/drawingml/2006/table">
            <a:tbl>
              <a:tblPr firstRow="1" bandRow="1">
                <a:tableStyleId>{5C22544A-7EE6-4342-B048-85BDC9FD1C3A}</a:tableStyleId>
              </a:tblPr>
              <a:tblGrid>
                <a:gridCol w="2337739">
                  <a:extLst>
                    <a:ext uri="{9D8B030D-6E8A-4147-A177-3AD203B41FA5}">
                      <a16:colId xmlns:a16="http://schemas.microsoft.com/office/drawing/2014/main" val="1713944309"/>
                    </a:ext>
                  </a:extLst>
                </a:gridCol>
                <a:gridCol w="6232839">
                  <a:extLst>
                    <a:ext uri="{9D8B030D-6E8A-4147-A177-3AD203B41FA5}">
                      <a16:colId xmlns:a16="http://schemas.microsoft.com/office/drawing/2014/main" val="731065262"/>
                    </a:ext>
                  </a:extLst>
                </a:gridCol>
              </a:tblGrid>
              <a:tr h="370840">
                <a:tc>
                  <a:txBody>
                    <a:bodyPr/>
                    <a:lstStyle/>
                    <a:p>
                      <a:r>
                        <a:rPr lang="en-GB">
                          <a:latin typeface="Open Sans" panose="020B0606030504020204" pitchFamily="34" charset="0"/>
                          <a:ea typeface="Open Sans" panose="020B0606030504020204" pitchFamily="34" charset="0"/>
                          <a:cs typeface="Open Sans" panose="020B0606030504020204" pitchFamily="34" charset="0"/>
                        </a:rPr>
                        <a:t>Question</a:t>
                      </a:r>
                    </a:p>
                  </a:txBody>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Answer options</a:t>
                      </a:r>
                    </a:p>
                  </a:txBody>
                  <a:tcPr/>
                </a:tc>
                <a:extLst>
                  <a:ext uri="{0D108BD9-81ED-4DB2-BD59-A6C34878D82A}">
                    <a16:rowId xmlns:a16="http://schemas.microsoft.com/office/drawing/2014/main" val="3478821456"/>
                  </a:ext>
                </a:extLst>
              </a:tr>
              <a:tr h="370840">
                <a:tc rowSpan="3">
                  <a:txBody>
                    <a:bodyPr/>
                    <a:lstStyle/>
                    <a:p>
                      <a:r>
                        <a:rPr lang="en-GB">
                          <a:latin typeface="Open Sans" panose="020B0606030504020204" pitchFamily="34" charset="0"/>
                          <a:ea typeface="Open Sans" panose="020B0606030504020204" pitchFamily="34" charset="0"/>
                          <a:cs typeface="Open Sans" panose="020B0606030504020204" pitchFamily="34" charset="0"/>
                        </a:rPr>
                        <a:t>Is there a </a:t>
                      </a:r>
                      <a:r>
                        <a:rPr lang="en-GB" b="1">
                          <a:latin typeface="Open Sans" panose="020B0606030504020204" pitchFamily="34" charset="0"/>
                          <a:ea typeface="Open Sans" panose="020B0606030504020204" pitchFamily="34" charset="0"/>
                          <a:cs typeface="Open Sans" panose="020B0606030504020204" pitchFamily="34" charset="0"/>
                        </a:rPr>
                        <a:t>serious</a:t>
                      </a:r>
                      <a:r>
                        <a:rPr lang="en-GB">
                          <a:latin typeface="Open Sans" panose="020B0606030504020204" pitchFamily="34" charset="0"/>
                          <a:ea typeface="Open Sans" panose="020B0606030504020204" pitchFamily="34" charset="0"/>
                          <a:cs typeface="Open Sans" panose="020B0606030504020204" pitchFamily="34" charset="0"/>
                        </a:rPr>
                        <a:t> problem in your community because of </a:t>
                      </a:r>
                    </a:p>
                  </a:txBody>
                  <a:tcPr/>
                </a:tc>
                <a:tc>
                  <a:txBody>
                    <a:bodyPr/>
                    <a:lstStyle/>
                    <a:p>
                      <a:r>
                        <a:rPr lang="en-US" sz="18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0  No serious problem</a:t>
                      </a:r>
                      <a:endParaRPr lang="en-GB">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3017427"/>
                  </a:ext>
                </a:extLst>
              </a:tr>
              <a:tr h="370840">
                <a:tc vMerge="1">
                  <a:txBody>
                    <a:bodyPr/>
                    <a:lstStyle/>
                    <a:p>
                      <a:endParaRPr lang="en-GB"/>
                    </a:p>
                  </a:txBody>
                  <a:tcPr/>
                </a:tc>
                <a:tc>
                  <a:txBody>
                    <a:bodyPr/>
                    <a:lstStyle/>
                    <a:p>
                      <a:r>
                        <a:rPr lang="en-US" sz="18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1  Serious problem</a:t>
                      </a:r>
                      <a:endParaRPr lang="en-GB">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4846492"/>
                  </a:ext>
                </a:extLst>
              </a:tr>
              <a:tr h="370840">
                <a:tc vMerge="1">
                  <a:txBody>
                    <a:bodyPr/>
                    <a:lstStyle/>
                    <a:p>
                      <a:endParaRPr lang="en-GB"/>
                    </a:p>
                  </a:txBody>
                  <a:tcPr/>
                </a:tc>
                <a:tc>
                  <a:txBody>
                    <a:bodyPr/>
                    <a:lstStyle/>
                    <a:p>
                      <a:r>
                        <a:rPr lang="en-US" sz="18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8888  Don't know, not applicable, declines to answer</a:t>
                      </a:r>
                      <a:endParaRPr lang="en-GB">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174446124"/>
                  </a:ext>
                </a:extLst>
              </a:tr>
            </a:tbl>
          </a:graphicData>
        </a:graphic>
      </p:graphicFrame>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Problems in respondents’ community: main question</a:t>
            </a:r>
          </a:p>
        </p:txBody>
      </p:sp>
      <p:sp>
        <p:nvSpPr>
          <p:cNvPr id="4" name="TextBox 3">
            <a:extLst>
              <a:ext uri="{FF2B5EF4-FFF2-40B4-BE49-F238E27FC236}">
                <a16:creationId xmlns:a16="http://schemas.microsoft.com/office/drawing/2014/main" id="{4A8EE1F6-0792-6D21-352B-052A56B65DA3}"/>
              </a:ext>
            </a:extLst>
          </p:cNvPr>
          <p:cNvSpPr txBox="1"/>
          <p:nvPr/>
        </p:nvSpPr>
        <p:spPr>
          <a:xfrm>
            <a:off x="846138" y="4071243"/>
            <a:ext cx="9404767" cy="1323439"/>
          </a:xfrm>
          <a:prstGeom prst="rect">
            <a:avLst/>
          </a:prstGeom>
          <a:noFill/>
          <a:ln w="57150">
            <a:solidFill>
              <a:schemeClr val="bg1">
                <a:lumMod val="50000"/>
              </a:schemeClr>
            </a:solidFill>
          </a:ln>
        </p:spPr>
        <p:txBody>
          <a:bodyPr wrap="square" rtlCol="0">
            <a:spAutoFit/>
          </a:bodyPr>
          <a:lstStyle/>
          <a:p>
            <a:pPr marL="285750" indent="-285750">
              <a:buFont typeface="Arial" panose="020B0604020202020204" pitchFamily="34" charset="0"/>
              <a:buChar char="•"/>
            </a:pPr>
            <a:r>
              <a:rPr lang="en-US" sz="1600"/>
              <a:t>Read the whole question</a:t>
            </a:r>
          </a:p>
          <a:p>
            <a:pPr marL="285750" indent="-285750">
              <a:buFont typeface="Arial" panose="020B0604020202020204" pitchFamily="34" charset="0"/>
              <a:buChar char="•"/>
            </a:pPr>
            <a:r>
              <a:rPr lang="en-US" sz="1600"/>
              <a:t>Remember that the question refers </a:t>
            </a:r>
            <a:r>
              <a:rPr lang="en-US" sz="1600" b="1"/>
              <a:t>to the community of the respondent this time</a:t>
            </a:r>
          </a:p>
          <a:p>
            <a:pPr marL="285750" indent="-285750">
              <a:buFont typeface="Arial" panose="020B0604020202020204" pitchFamily="34" charset="0"/>
              <a:buChar char="•"/>
            </a:pPr>
            <a:r>
              <a:rPr lang="en-US" sz="1600"/>
              <a:t>However, remember that the question remains </a:t>
            </a:r>
            <a:r>
              <a:rPr lang="en-US" sz="1600" b="1"/>
              <a:t>subjective</a:t>
            </a:r>
            <a:r>
              <a:rPr lang="en-US" sz="1600"/>
              <a:t>: we want to know what </a:t>
            </a:r>
            <a:r>
              <a:rPr lang="en-GB" sz="1600"/>
              <a:t>people feel the serious problems in their communities are</a:t>
            </a:r>
          </a:p>
          <a:p>
            <a:pPr marL="285750" indent="-285750">
              <a:buFont typeface="Arial" panose="020B0604020202020204" pitchFamily="34" charset="0"/>
              <a:buChar char="•"/>
            </a:pPr>
            <a:r>
              <a:rPr lang="en-GB" sz="1600"/>
              <a:t>You should capture the person’s views, even if you disagree with them</a:t>
            </a:r>
            <a:endParaRPr lang="en-US" sz="1600"/>
          </a:p>
        </p:txBody>
      </p:sp>
      <p:cxnSp>
        <p:nvCxnSpPr>
          <p:cNvPr id="5" name="Straight Arrow Connector 4">
            <a:extLst>
              <a:ext uri="{FF2B5EF4-FFF2-40B4-BE49-F238E27FC236}">
                <a16:creationId xmlns:a16="http://schemas.microsoft.com/office/drawing/2014/main" id="{8E24F990-0282-EB89-C9B9-9101B4AB5707}"/>
              </a:ext>
            </a:extLst>
          </p:cNvPr>
          <p:cNvCxnSpPr>
            <a:cxnSpLocks/>
          </p:cNvCxnSpPr>
          <p:nvPr/>
        </p:nvCxnSpPr>
        <p:spPr>
          <a:xfrm>
            <a:off x="2003697" y="3506680"/>
            <a:ext cx="0" cy="480774"/>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2726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RATING of PROBLEMS</a:t>
            </a:r>
          </a:p>
        </p:txBody>
      </p:sp>
      <p:sp>
        <p:nvSpPr>
          <p:cNvPr id="9" name="Content Placeholder 8">
            <a:extLst>
              <a:ext uri="{FF2B5EF4-FFF2-40B4-BE49-F238E27FC236}">
                <a16:creationId xmlns:a16="http://schemas.microsoft.com/office/drawing/2014/main" id="{1DFF7BE5-8F1D-A8B6-95C7-EBC7C56E052C}"/>
              </a:ext>
            </a:extLst>
          </p:cNvPr>
          <p:cNvSpPr>
            <a:spLocks noGrp="1"/>
          </p:cNvSpPr>
          <p:nvPr>
            <p:ph idx="1"/>
          </p:nvPr>
        </p:nvSpPr>
        <p:spPr/>
        <p:txBody>
          <a:bodyPr vert="horz" lIns="91440" tIns="45720" rIns="91440" bIns="45720" rtlCol="0" anchor="t">
            <a:noAutofit/>
          </a:bodyPr>
          <a:lstStyle/>
          <a:p>
            <a:pPr marL="0" indent="0">
              <a:spcBef>
                <a:spcPts val="1200"/>
              </a:spcBef>
              <a:buNone/>
            </a:pPr>
            <a:r>
              <a:rPr lang="en-GB">
                <a:latin typeface="Open Sans"/>
                <a:ea typeface="Open Sans"/>
                <a:cs typeface="Open Sans"/>
              </a:rPr>
              <a:t>Enumerator: “I am now going to read out all the problem areas which you have told me that you have a serious problem with. I would like you to tell me which of these are your three most serious problems”:</a:t>
            </a:r>
          </a:p>
          <a:p>
            <a:pPr marL="0" indent="0">
              <a:spcBef>
                <a:spcPts val="1200"/>
              </a:spcBef>
              <a:buNone/>
            </a:pPr>
            <a:endParaRPr lang="en-GB"/>
          </a:p>
          <a:p>
            <a:pPr>
              <a:spcBef>
                <a:spcPts val="1200"/>
              </a:spcBef>
            </a:pPr>
            <a:r>
              <a:rPr lang="en-GB">
                <a:latin typeface="Open Sans"/>
                <a:ea typeface="Open Sans"/>
                <a:cs typeface="Open Sans"/>
              </a:rPr>
              <a:t>Out of these problems, which one is the </a:t>
            </a:r>
            <a:r>
              <a:rPr lang="en-GB" b="1">
                <a:latin typeface="Open Sans"/>
                <a:ea typeface="Open Sans"/>
                <a:cs typeface="Open Sans"/>
              </a:rPr>
              <a:t>most serious?</a:t>
            </a:r>
          </a:p>
          <a:p>
            <a:pPr>
              <a:spcBef>
                <a:spcPts val="1200"/>
              </a:spcBef>
            </a:pPr>
            <a:r>
              <a:rPr lang="en-GB">
                <a:latin typeface="Open Sans"/>
                <a:ea typeface="Open Sans"/>
                <a:cs typeface="Open Sans"/>
              </a:rPr>
              <a:t>Which is the </a:t>
            </a:r>
            <a:r>
              <a:rPr lang="en-GB" b="1">
                <a:latin typeface="Open Sans"/>
                <a:ea typeface="Open Sans"/>
                <a:cs typeface="Open Sans"/>
              </a:rPr>
              <a:t>second most serious</a:t>
            </a:r>
            <a:r>
              <a:rPr lang="en-GB">
                <a:latin typeface="Open Sans"/>
                <a:ea typeface="Open Sans"/>
                <a:cs typeface="Open Sans"/>
              </a:rPr>
              <a:t>? </a:t>
            </a:r>
            <a:endParaRPr lang="en-GB"/>
          </a:p>
          <a:p>
            <a:pPr>
              <a:spcBef>
                <a:spcPts val="1200"/>
              </a:spcBef>
            </a:pPr>
            <a:r>
              <a:rPr lang="en-GB">
                <a:latin typeface="Open Sans"/>
                <a:ea typeface="Open Sans"/>
                <a:cs typeface="Open Sans"/>
              </a:rPr>
              <a:t>Which is the </a:t>
            </a:r>
            <a:r>
              <a:rPr lang="en-GB" b="1">
                <a:latin typeface="Open Sans"/>
                <a:ea typeface="Open Sans"/>
                <a:cs typeface="Open Sans"/>
              </a:rPr>
              <a:t>third most serious</a:t>
            </a:r>
            <a:r>
              <a:rPr lang="en-GB">
                <a:latin typeface="Open Sans"/>
                <a:ea typeface="Open Sans"/>
                <a:cs typeface="Open Sans"/>
              </a:rPr>
              <a:t>?</a:t>
            </a:r>
            <a:endParaRPr lang="en-GB"/>
          </a:p>
        </p:txBody>
      </p:sp>
    </p:spTree>
    <p:extLst>
      <p:ext uri="{BB962C8B-B14F-4D97-AF65-F5344CB8AC3E}">
        <p14:creationId xmlns:p14="http://schemas.microsoft.com/office/powerpoint/2010/main" val="34017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Module Design</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a:lnSpc>
                <a:spcPts val="2700"/>
              </a:lnSpc>
              <a:buFont typeface="Wingdings" panose="05000000000000000000" pitchFamily="2" charset="2"/>
              <a:buChar char="v"/>
            </a:pPr>
            <a:endParaRPr lang="en-US" sz="2200" spc="60" dirty="0"/>
          </a:p>
          <a:p>
            <a:pPr marL="0" indent="0">
              <a:lnSpc>
                <a:spcPts val="2700"/>
              </a:lnSpc>
              <a:spcBef>
                <a:spcPts val="1200"/>
              </a:spcBef>
              <a:buNone/>
            </a:pPr>
            <a:r>
              <a:rPr lang="en-GB" sz="2200" spc="60" dirty="0"/>
              <a:t>WFP’s perceived needs module is based on a subset of questions of the original HESPER scale. WFP’s module includes three parts: </a:t>
            </a:r>
          </a:p>
          <a:p>
            <a:pPr marL="914400" lvl="1" indent="-457200">
              <a:lnSpc>
                <a:spcPts val="2700"/>
              </a:lnSpc>
              <a:spcBef>
                <a:spcPts val="1200"/>
              </a:spcBef>
              <a:buFont typeface="+mj-lt"/>
              <a:buAutoNum type="alphaLcParenR"/>
            </a:pPr>
            <a:r>
              <a:rPr lang="en-GB" sz="2000" spc="60" dirty="0">
                <a:solidFill>
                  <a:schemeClr val="accent2"/>
                </a:solidFill>
              </a:rPr>
              <a:t>14 questions </a:t>
            </a:r>
            <a:r>
              <a:rPr lang="en-GB" sz="2000" spc="60" dirty="0"/>
              <a:t>related to </a:t>
            </a:r>
            <a:r>
              <a:rPr lang="en-GB" sz="2000" spc="60" dirty="0">
                <a:solidFill>
                  <a:srgbClr val="0070C0"/>
                </a:solidFill>
              </a:rPr>
              <a:t>respondents’ own problems</a:t>
            </a:r>
          </a:p>
          <a:p>
            <a:pPr marL="914400" lvl="1" indent="-457200">
              <a:lnSpc>
                <a:spcPts val="2700"/>
              </a:lnSpc>
              <a:spcBef>
                <a:spcPts val="1200"/>
              </a:spcBef>
              <a:buFont typeface="+mj-lt"/>
              <a:buAutoNum type="alphaLcParenR"/>
            </a:pPr>
            <a:r>
              <a:rPr lang="en-GB" sz="2000" spc="60" dirty="0">
                <a:solidFill>
                  <a:schemeClr val="accent2"/>
                </a:solidFill>
              </a:rPr>
              <a:t>5 questions </a:t>
            </a:r>
            <a:r>
              <a:rPr lang="en-GB" sz="2000" spc="60" dirty="0">
                <a:solidFill>
                  <a:srgbClr val="0070C0"/>
                </a:solidFill>
              </a:rPr>
              <a:t>related to problems in the respondent’s community</a:t>
            </a:r>
          </a:p>
          <a:p>
            <a:pPr marL="914400" lvl="1" indent="-457200">
              <a:lnSpc>
                <a:spcPts val="2700"/>
              </a:lnSpc>
              <a:spcBef>
                <a:spcPts val="1200"/>
              </a:spcBef>
              <a:buFont typeface="+mj-lt"/>
              <a:buAutoNum type="alphaLcParenR"/>
            </a:pPr>
            <a:r>
              <a:rPr lang="en-GB" sz="2000" spc="60" dirty="0">
                <a:solidFill>
                  <a:schemeClr val="accent2"/>
                </a:solidFill>
              </a:rPr>
              <a:t>3 questions </a:t>
            </a:r>
            <a:r>
              <a:rPr lang="en-GB" sz="2000" spc="60" dirty="0"/>
              <a:t>asking to rank the first, second, and third most important problem faced</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Module overview</a:t>
            </a:r>
          </a:p>
        </p:txBody>
      </p:sp>
      <p:sp>
        <p:nvSpPr>
          <p:cNvPr id="5" name="TextBox 4">
            <a:extLst>
              <a:ext uri="{FF2B5EF4-FFF2-40B4-BE49-F238E27FC236}">
                <a16:creationId xmlns:a16="http://schemas.microsoft.com/office/drawing/2014/main" id="{587AB033-1CE4-5E11-39DC-B9C30EEF1B65}"/>
              </a:ext>
            </a:extLst>
          </p:cNvPr>
          <p:cNvSpPr txBox="1"/>
          <p:nvPr/>
        </p:nvSpPr>
        <p:spPr>
          <a:xfrm>
            <a:off x="2275975" y="4757508"/>
            <a:ext cx="8449322" cy="1477328"/>
          </a:xfrm>
          <a:prstGeom prst="rect">
            <a:avLst/>
          </a:prstGeom>
          <a:solidFill>
            <a:schemeClr val="accent5"/>
          </a:solidFill>
        </p:spPr>
        <p:txBody>
          <a:bodyPr wrap="square" lIns="91440" tIns="45720" rIns="91440" bIns="45720" anchor="t">
            <a:spAutoFit/>
          </a:bodyPr>
          <a:lstStyle/>
          <a:p>
            <a:r>
              <a:rPr lang="en-GB" b="1" spc="60" dirty="0">
                <a:solidFill>
                  <a:schemeClr val="accent2">
                    <a:lumMod val="75000"/>
                  </a:schemeClr>
                </a:solidFill>
                <a:latin typeface="Open Sans"/>
                <a:ea typeface="Open Sans"/>
                <a:cs typeface="Open Sans"/>
              </a:rPr>
              <a:t>Important! </a:t>
            </a:r>
            <a:r>
              <a:rPr lang="en-GB" spc="60" dirty="0">
                <a:solidFill>
                  <a:schemeClr val="accent2">
                    <a:lumMod val="75000"/>
                  </a:schemeClr>
                </a:solidFill>
                <a:latin typeface="Open Sans"/>
                <a:ea typeface="Open Sans"/>
                <a:cs typeface="Open Sans"/>
              </a:rPr>
              <a:t>It is </a:t>
            </a:r>
            <a:r>
              <a:rPr lang="en-GB" u="sng" spc="60" dirty="0">
                <a:solidFill>
                  <a:schemeClr val="accent2">
                    <a:lumMod val="75000"/>
                  </a:schemeClr>
                </a:solidFill>
                <a:latin typeface="Open Sans"/>
                <a:ea typeface="Open Sans"/>
                <a:cs typeface="Open Sans"/>
              </a:rPr>
              <a:t>not </a:t>
            </a:r>
            <a:r>
              <a:rPr lang="en-GB" spc="60" dirty="0">
                <a:solidFill>
                  <a:schemeClr val="accent2">
                    <a:lumMod val="75000"/>
                  </a:schemeClr>
                </a:solidFill>
                <a:latin typeface="Open Sans"/>
                <a:ea typeface="Open Sans"/>
                <a:cs typeface="Open Sans"/>
              </a:rPr>
              <a:t>necessary to use the whole module. </a:t>
            </a:r>
            <a:endParaRPr lang="en-GB" dirty="0">
              <a:solidFill>
                <a:schemeClr val="accent2">
                  <a:lumMod val="75000"/>
                </a:schemeClr>
              </a:solidFill>
              <a:latin typeface="Calibri" panose="020F0502020204030204"/>
              <a:ea typeface="Open Sans"/>
              <a:cs typeface="Calibri" panose="020F0502020204030204"/>
            </a:endParaRPr>
          </a:p>
          <a:p>
            <a:r>
              <a:rPr lang="en-GB" spc="60" dirty="0">
                <a:solidFill>
                  <a:schemeClr val="accent2">
                    <a:lumMod val="75000"/>
                  </a:schemeClr>
                </a:solidFill>
                <a:latin typeface="Open Sans"/>
                <a:ea typeface="Open Sans"/>
                <a:cs typeface="Open Sans"/>
              </a:rPr>
              <a:t>It is ok to focus on the questions in the first and second part that are more relevant to the context. In addition to previous assessments, these can be identified through focus group discussions and key informant interviews.</a:t>
            </a:r>
            <a:endParaRPr lang="en-GB" dirty="0">
              <a:solidFill>
                <a:schemeClr val="accent2">
                  <a:lumMod val="75000"/>
                </a:schemeClr>
              </a:solidFill>
              <a:cs typeface="Calibri"/>
            </a:endParaRPr>
          </a:p>
        </p:txBody>
      </p:sp>
      <p:pic>
        <p:nvPicPr>
          <p:cNvPr id="2" name="Graphic 3" descr="Warning with solid fill">
            <a:extLst>
              <a:ext uri="{FF2B5EF4-FFF2-40B4-BE49-F238E27FC236}">
                <a16:creationId xmlns:a16="http://schemas.microsoft.com/office/drawing/2014/main" id="{215C5355-A0F6-C2FF-18BA-7D4E9769A2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3474" y="5531777"/>
            <a:ext cx="606176" cy="606176"/>
          </a:xfrm>
          <a:prstGeom prst="rect">
            <a:avLst/>
          </a:prstGeom>
        </p:spPr>
      </p:pic>
    </p:spTree>
    <p:extLst>
      <p:ext uri="{BB962C8B-B14F-4D97-AF65-F5344CB8AC3E}">
        <p14:creationId xmlns:p14="http://schemas.microsoft.com/office/powerpoint/2010/main" val="228670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PERCEIVED NEEDS: Survey Designer</a:t>
            </a:r>
          </a:p>
        </p:txBody>
      </p:sp>
      <p:pic>
        <p:nvPicPr>
          <p:cNvPr id="3" name="Picture 2">
            <a:extLst>
              <a:ext uri="{FF2B5EF4-FFF2-40B4-BE49-F238E27FC236}">
                <a16:creationId xmlns:a16="http://schemas.microsoft.com/office/drawing/2014/main" id="{7C2B69C7-3FE7-5EC7-47B2-704E1EBB4A72}"/>
              </a:ext>
            </a:extLst>
          </p:cNvPr>
          <p:cNvPicPr>
            <a:picLocks noChangeAspect="1"/>
          </p:cNvPicPr>
          <p:nvPr/>
        </p:nvPicPr>
        <p:blipFill>
          <a:blip r:embed="rId3"/>
          <a:stretch>
            <a:fillRect/>
          </a:stretch>
        </p:blipFill>
        <p:spPr>
          <a:xfrm>
            <a:off x="865855" y="1660457"/>
            <a:ext cx="5422042" cy="3453668"/>
          </a:xfrm>
          <a:prstGeom prst="rect">
            <a:avLst/>
          </a:prstGeom>
        </p:spPr>
      </p:pic>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a:off x="8316091" y="4145130"/>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B643BACC-1D09-3280-BFD7-C82684585418}"/>
              </a:ext>
            </a:extLst>
          </p:cNvPr>
          <p:cNvPicPr>
            <a:picLocks noChangeAspect="1"/>
          </p:cNvPicPr>
          <p:nvPr/>
        </p:nvPicPr>
        <p:blipFill>
          <a:blip r:embed="rId4"/>
          <a:stretch>
            <a:fillRect/>
          </a:stretch>
        </p:blipFill>
        <p:spPr>
          <a:xfrm>
            <a:off x="6287897" y="1660457"/>
            <a:ext cx="5186921" cy="3614667"/>
          </a:xfrm>
          <a:prstGeom prst="rect">
            <a:avLst/>
          </a:prstGeom>
        </p:spPr>
      </p:pic>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a:off x="7812027" y="4648113"/>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D1E8C441-866A-6515-02FC-D8154D12625E}"/>
              </a:ext>
            </a:extLst>
          </p:cNvPr>
          <p:cNvSpPr txBox="1"/>
          <p:nvPr/>
        </p:nvSpPr>
        <p:spPr>
          <a:xfrm>
            <a:off x="8614919" y="716415"/>
            <a:ext cx="2327377" cy="584775"/>
          </a:xfrm>
          <a:prstGeom prst="rect">
            <a:avLst/>
          </a:prstGeom>
          <a:noFill/>
        </p:spPr>
        <p:txBody>
          <a:bodyPr wrap="square" lIns="91440" tIns="45720" rIns="91440" bIns="4572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a:solidFill>
                  <a:srgbClr val="0070BA"/>
                </a:solidFill>
                <a:latin typeface="Open Sans"/>
                <a:ea typeface="Open Sans"/>
                <a:cs typeface="Open Sans"/>
                <a:hlinkClick r:id="rId5">
                  <a:extLst>
                    <a:ext uri="{A12FA001-AC4F-418D-AE19-62706E023703}">
                      <ahyp:hlinkClr xmlns:ahyp="http://schemas.microsoft.com/office/drawing/2018/hyperlinkcolor" val="tx"/>
                    </a:ext>
                  </a:extLst>
                </a:hlinkClick>
              </a:rPr>
              <a:t>Perceived Needs (Survey Designer)</a:t>
            </a:r>
            <a:endParaRPr lang="en-GB" sz="1600">
              <a:solidFill>
                <a:srgbClr val="0070BA"/>
              </a:solidFill>
              <a:latin typeface="Open Sans"/>
              <a:ea typeface="Open Sans"/>
              <a:cs typeface="Open Sans"/>
            </a:endParaRPr>
          </a:p>
        </p:txBody>
      </p:sp>
    </p:spTree>
    <p:extLst>
      <p:ext uri="{BB962C8B-B14F-4D97-AF65-F5344CB8AC3E}">
        <p14:creationId xmlns:p14="http://schemas.microsoft.com/office/powerpoint/2010/main" val="107838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r>
              <a:rPr lang="en-US" sz="3600" b="0" kern="1400" spc="230">
                <a:solidFill>
                  <a:schemeClr val="tx1"/>
                </a:solidFill>
                <a:latin typeface="HALDEN SOLID" pitchFamily="2" charset="0"/>
              </a:rPr>
              <a:t>Perceived needs: Module design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buFont typeface="Wingdings" panose="05000000000000000000" pitchFamily="2" charset="2"/>
              <a:buChar char="v"/>
            </a:pPr>
            <a:r>
              <a:rPr lang="en-US" sz="2200" spc="60">
                <a:latin typeface="Open Sans"/>
                <a:ea typeface="Open Sans"/>
                <a:cs typeface="Open Sans"/>
              </a:rPr>
              <a:t>When designing your questionnaire including the Perceived Needs module, please refer to the </a:t>
            </a:r>
            <a:r>
              <a:rPr lang="en-US" spc="60">
                <a:latin typeface="Open Sans"/>
                <a:ea typeface="Open Sans"/>
                <a:cs typeface="Open Sans"/>
                <a:hlinkClick r:id="rId3">
                  <a:extLst>
                    <a:ext uri="{A12FA001-AC4F-418D-AE19-62706E023703}">
                      <ahyp:hlinkClr xmlns:ahyp="http://schemas.microsoft.com/office/drawing/2018/hyperlinkcolor" val="tx"/>
                    </a:ext>
                  </a:extLst>
                </a:hlinkClick>
              </a:rPr>
              <a:t>Survey Designer</a:t>
            </a:r>
            <a:r>
              <a:rPr lang="en-US" spc="60">
                <a:latin typeface="Open Sans"/>
                <a:ea typeface="Open Sans"/>
                <a:cs typeface="Open Sans"/>
              </a:rPr>
              <a:t> </a:t>
            </a:r>
            <a:r>
              <a:rPr lang="en-US" sz="2200" spc="60">
                <a:latin typeface="Open Sans"/>
                <a:ea typeface="Open Sans"/>
                <a:cs typeface="Open Sans"/>
              </a:rPr>
              <a:t> as it offers the WFP’s standard modules in </a:t>
            </a:r>
            <a:r>
              <a:rPr lang="en-US" sz="2200" spc="60" err="1">
                <a:latin typeface="Open Sans"/>
                <a:ea typeface="Open Sans"/>
                <a:cs typeface="Open Sans"/>
              </a:rPr>
              <a:t>XLSform</a:t>
            </a:r>
            <a:r>
              <a:rPr lang="en-US" sz="2200" spc="60">
                <a:latin typeface="Open Sans"/>
                <a:ea typeface="Open Sans"/>
                <a:cs typeface="Open Sans"/>
              </a:rPr>
              <a:t> and Word formats.</a:t>
            </a:r>
          </a:p>
          <a:p>
            <a:pPr>
              <a:buFont typeface="Wingdings" panose="05000000000000000000" pitchFamily="2" charset="2"/>
              <a:buChar char="v"/>
            </a:pPr>
            <a:endParaRPr lang="en-US" sz="1600" spc="60">
              <a:solidFill>
                <a:srgbClr val="FFC000"/>
              </a:solidFill>
            </a:endParaRPr>
          </a:p>
          <a:p>
            <a:pPr>
              <a:buFont typeface="Wingdings" panose="05000000000000000000" pitchFamily="2" charset="2"/>
              <a:buChar char="v"/>
            </a:pPr>
            <a:r>
              <a:rPr lang="en-US" sz="2200" spc="60">
                <a:latin typeface="Open Sans"/>
                <a:ea typeface="Open Sans"/>
                <a:cs typeface="Open Sans"/>
              </a:rPr>
              <a:t>If you rely on data collection tools and platforms that do not support </a:t>
            </a:r>
            <a:r>
              <a:rPr lang="en-US" sz="2200" spc="60" err="1">
                <a:latin typeface="Open Sans"/>
                <a:ea typeface="Open Sans"/>
                <a:cs typeface="Open Sans"/>
              </a:rPr>
              <a:t>XLSforms</a:t>
            </a:r>
            <a:r>
              <a:rPr lang="en-US" sz="2200" spc="60">
                <a:latin typeface="Open Sans"/>
                <a:ea typeface="Open Sans"/>
                <a:cs typeface="Open Sans"/>
              </a:rPr>
              <a:t>, you must replicate the standard module correctly, including skip patterns and validation constraints.</a:t>
            </a:r>
          </a:p>
        </p:txBody>
      </p:sp>
    </p:spTree>
    <p:extLst>
      <p:ext uri="{BB962C8B-B14F-4D97-AF65-F5344CB8AC3E}">
        <p14:creationId xmlns:p14="http://schemas.microsoft.com/office/powerpoint/2010/main" val="425461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379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Explanation of individual questionS</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91117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The audience of this PowerPoint can range from enumerators to RAM and </a:t>
            </a:r>
            <a:r>
              <a:rPr lang="en-US" sz="2400" spc="60" err="1"/>
              <a:t>Programme</a:t>
            </a:r>
            <a:r>
              <a:rPr lang="en-US" sz="2400" spc="60"/>
              <a:t> staff in various offices. It can also be used for the training of partners or service providers. </a:t>
            </a:r>
          </a:p>
          <a:p>
            <a:pPr marL="0" indent="0">
              <a:lnSpc>
                <a:spcPts val="2700"/>
              </a:lnSpc>
              <a:buNone/>
            </a:pPr>
            <a:endParaRPr lang="en-US" sz="2400" spc="60"/>
          </a:p>
          <a:p>
            <a:pPr marL="0" indent="0">
              <a:lnSpc>
                <a:spcPts val="2700"/>
              </a:lnSpc>
              <a:buNone/>
            </a:pPr>
            <a:r>
              <a:rPr lang="en-US" sz="2400" spc="60">
                <a:latin typeface="Open Sans"/>
                <a:ea typeface="Open Sans"/>
                <a:cs typeface="Open Sans"/>
              </a:rPr>
              <a:t>Slide sections have been inserted to assist in the selection of relevant material based on the audience. </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a:solidFill>
                  <a:schemeClr val="tx1"/>
                </a:solidFill>
                <a:latin typeface="HALDEN SOLID" pitchFamily="2" charset="0"/>
              </a:rPr>
              <a:t>AUDIENCE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z="2400" spc="60">
                <a:latin typeface="Open Sans"/>
                <a:ea typeface="Open Sans"/>
                <a:cs typeface="Open Sans"/>
              </a:rPr>
              <a:t>If your module does not include all the questions included in the standard module, make sure to adjust this section accordingly.</a:t>
            </a:r>
          </a:p>
          <a:p>
            <a:pPr marL="0" indent="0">
              <a:lnSpc>
                <a:spcPts val="2700"/>
              </a:lnSpc>
              <a:buNone/>
            </a:pPr>
            <a:endParaRPr lang="en-US" sz="2400" spc="60">
              <a:latin typeface="Open Sans"/>
              <a:ea typeface="Open Sans"/>
              <a:cs typeface="Open Sans"/>
            </a:endParaRPr>
          </a:p>
          <a:p>
            <a:pPr marL="0" indent="0">
              <a:lnSpc>
                <a:spcPts val="2700"/>
              </a:lnSpc>
              <a:buNone/>
            </a:pPr>
            <a:r>
              <a:rPr lang="en-US" sz="2400" spc="60">
                <a:latin typeface="Open Sans"/>
                <a:ea typeface="Open Sans"/>
                <a:cs typeface="Open Sans"/>
              </a:rPr>
              <a:t>Some questions do not have a standard explanation as they are straightforward. However, you might provide additional clarifications based on the context.</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Perceived needs: training instructions 2</a:t>
            </a:r>
          </a:p>
        </p:txBody>
      </p:sp>
    </p:spTree>
    <p:extLst>
      <p:ext uri="{BB962C8B-B14F-4D97-AF65-F5344CB8AC3E}">
        <p14:creationId xmlns:p14="http://schemas.microsoft.com/office/powerpoint/2010/main" val="88733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Explanations</a:t>
            </a:r>
          </a:p>
        </p:txBody>
      </p:sp>
      <p:graphicFrame>
        <p:nvGraphicFramePr>
          <p:cNvPr id="6" name="Table 6">
            <a:extLst>
              <a:ext uri="{FF2B5EF4-FFF2-40B4-BE49-F238E27FC236}">
                <a16:creationId xmlns:a16="http://schemas.microsoft.com/office/drawing/2014/main" id="{CDC3919F-2FB8-2FA7-3F8C-7EB1E98A7D27}"/>
              </a:ext>
            </a:extLst>
          </p:cNvPr>
          <p:cNvGraphicFramePr>
            <a:graphicFrameLocks noGrp="1"/>
          </p:cNvGraphicFramePr>
          <p:nvPr>
            <p:extLst>
              <p:ext uri="{D42A27DB-BD31-4B8C-83A1-F6EECF244321}">
                <p14:modId xmlns:p14="http://schemas.microsoft.com/office/powerpoint/2010/main" val="709959800"/>
              </p:ext>
            </p:extLst>
          </p:nvPr>
        </p:nvGraphicFramePr>
        <p:xfrm>
          <a:off x="717180" y="1513993"/>
          <a:ext cx="10849177" cy="4189401"/>
        </p:xfrm>
        <a:graphic>
          <a:graphicData uri="http://schemas.openxmlformats.org/drawingml/2006/table">
            <a:tbl>
              <a:tblPr firstRow="1" bandRow="1">
                <a:tableStyleId>{5C22544A-7EE6-4342-B048-85BDC9FD1C3A}</a:tableStyleId>
              </a:tblPr>
              <a:tblGrid>
                <a:gridCol w="5079195">
                  <a:extLst>
                    <a:ext uri="{9D8B030D-6E8A-4147-A177-3AD203B41FA5}">
                      <a16:colId xmlns:a16="http://schemas.microsoft.com/office/drawing/2014/main" val="3274684851"/>
                    </a:ext>
                  </a:extLst>
                </a:gridCol>
                <a:gridCol w="5769982">
                  <a:extLst>
                    <a:ext uri="{9D8B030D-6E8A-4147-A177-3AD203B41FA5}">
                      <a16:colId xmlns:a16="http://schemas.microsoft.com/office/drawing/2014/main" val="198309371"/>
                    </a:ext>
                  </a:extLst>
                </a:gridCol>
              </a:tblGrid>
              <a:tr h="370840">
                <a:tc>
                  <a:txBody>
                    <a:bodyPr/>
                    <a:lstStyle/>
                    <a:p>
                      <a:r>
                        <a:rPr lang="en-GB" sz="1400">
                          <a:latin typeface="Open Sans"/>
                          <a:ea typeface="Open Sans"/>
                          <a:cs typeface="Open Sans"/>
                        </a:rPr>
                        <a:t>Question</a:t>
                      </a:r>
                    </a:p>
                  </a:txBody>
                  <a:tcPr/>
                </a:tc>
                <a:tc>
                  <a:txBody>
                    <a:bodyPr/>
                    <a:lstStyle/>
                    <a:p>
                      <a:r>
                        <a:rPr lang="en-GB" sz="1400">
                          <a:latin typeface="Open Sans"/>
                          <a:ea typeface="Open Sans"/>
                          <a:cs typeface="Open Sans"/>
                        </a:rPr>
                        <a:t>Explanation</a:t>
                      </a:r>
                    </a:p>
                  </a:txBody>
                  <a:tcPr/>
                </a:tc>
                <a:extLst>
                  <a:ext uri="{0D108BD9-81ED-4DB2-BD59-A6C34878D82A}">
                    <a16:rowId xmlns:a16="http://schemas.microsoft.com/office/drawing/2014/main" val="3211393268"/>
                  </a:ext>
                </a:extLst>
              </a:tr>
              <a:tr h="370840">
                <a:tc>
                  <a:txBody>
                    <a:bodyPr/>
                    <a:lstStyle/>
                    <a:p>
                      <a:r>
                        <a:rPr lang="en-GB" sz="1400" b="1">
                          <a:latin typeface="Open Sans"/>
                          <a:ea typeface="Open Sans"/>
                          <a:cs typeface="Open Sans"/>
                        </a:rPr>
                        <a:t>Water</a:t>
                      </a:r>
                    </a:p>
                    <a:p>
                      <a:r>
                        <a:rPr lang="en-GB" sz="1400">
                          <a:latin typeface="Open Sans"/>
                          <a:ea typeface="Open Sans"/>
                          <a:cs typeface="Open Sans"/>
                        </a:rPr>
                        <a:t>Do you have a serious problem because you do not have enough water that is safe for drinking or cooking?</a:t>
                      </a:r>
                    </a:p>
                  </a:txBody>
                  <a:tcPr/>
                </a:tc>
                <a:tc>
                  <a:txBody>
                    <a:bodyPr/>
                    <a:lstStyle/>
                    <a:p>
                      <a:r>
                        <a:rPr lang="en-GB" sz="1400" b="0" kern="1200">
                          <a:solidFill>
                            <a:schemeClr val="dk1"/>
                          </a:solidFill>
                          <a:effectLst/>
                          <a:latin typeface="Open Sans"/>
                          <a:ea typeface="Open Sans"/>
                          <a:cs typeface="Open Sans"/>
                        </a:rPr>
                        <a:t>This question includes any water that is used either for drinking or for cooking. For example, this may include drinking water from taps in the person’s home, water from shared taps, or bottled water. </a:t>
                      </a:r>
                    </a:p>
                    <a:p>
                      <a:pPr lvl="0">
                        <a:buNone/>
                      </a:pPr>
                      <a:r>
                        <a:rPr lang="en-GB" sz="1400" b="0" kern="1200">
                          <a:solidFill>
                            <a:schemeClr val="accent2"/>
                          </a:solidFill>
                          <a:effectLst/>
                          <a:latin typeface="Open Sans"/>
                          <a:ea typeface="Open Sans"/>
                          <a:cs typeface="Open Sans"/>
                        </a:rPr>
                        <a:t>The question does not include water for washing (falls under hygiene).</a:t>
                      </a:r>
                    </a:p>
                  </a:txBody>
                  <a:tcPr/>
                </a:tc>
                <a:extLst>
                  <a:ext uri="{0D108BD9-81ED-4DB2-BD59-A6C34878D82A}">
                    <a16:rowId xmlns:a16="http://schemas.microsoft.com/office/drawing/2014/main" val="2232941191"/>
                  </a:ext>
                </a:extLst>
              </a:tr>
              <a:tr h="904125">
                <a:tc>
                  <a:txBody>
                    <a:bodyPr/>
                    <a:lstStyle/>
                    <a:p>
                      <a:r>
                        <a:rPr lang="en-GB" sz="1400" b="1">
                          <a:latin typeface="Open Sans"/>
                          <a:ea typeface="Open Sans"/>
                          <a:cs typeface="Open Sans"/>
                        </a:rPr>
                        <a:t>Food </a:t>
                      </a:r>
                    </a:p>
                    <a:p>
                      <a:r>
                        <a:rPr lang="en-GB" sz="1400">
                          <a:latin typeface="Open Sans"/>
                          <a:ea typeface="Open Sans"/>
                          <a:cs typeface="Open Sans"/>
                        </a:rPr>
                        <a:t>Do you have a serious problem with food? For example, you do not have enough food, or good enough food, or you are not able to cook your food?</a:t>
                      </a:r>
                    </a:p>
                  </a:txBody>
                  <a:tcPr/>
                </a:tc>
                <a:tc>
                  <a:txBody>
                    <a:bodyPr/>
                    <a:lstStyle/>
                    <a:p>
                      <a:r>
                        <a:rPr lang="en-GB" sz="1400" b="0" kern="1200">
                          <a:solidFill>
                            <a:schemeClr val="dk1"/>
                          </a:solidFill>
                          <a:effectLst/>
                          <a:latin typeface="Open Sans"/>
                          <a:ea typeface="Open Sans"/>
                          <a:cs typeface="Open Sans"/>
                        </a:rPr>
                        <a:t>This question is about whether the person has enough food, and whether they have food that is appropriate and suitable to their needs. It also includes having suitable equipment and facilities to cook food, for example a stove, firewood, pots or pans.</a:t>
                      </a:r>
                    </a:p>
                  </a:txBody>
                  <a:tcPr/>
                </a:tc>
                <a:extLst>
                  <a:ext uri="{0D108BD9-81ED-4DB2-BD59-A6C34878D82A}">
                    <a16:rowId xmlns:a16="http://schemas.microsoft.com/office/drawing/2014/main" val="912269218"/>
                  </a:ext>
                </a:extLst>
              </a:tr>
              <a:tr h="770561">
                <a:tc>
                  <a:txBody>
                    <a:bodyPr/>
                    <a:lstStyle/>
                    <a:p>
                      <a:r>
                        <a:rPr lang="en-GB" sz="1400" b="1" kern="1200" dirty="0">
                          <a:solidFill>
                            <a:schemeClr val="dk1"/>
                          </a:solidFill>
                          <a:effectLst/>
                          <a:latin typeface="Open Sans"/>
                          <a:ea typeface="Open Sans"/>
                          <a:cs typeface="Open Sans"/>
                        </a:rPr>
                        <a:t>Place to live</a:t>
                      </a:r>
                    </a:p>
                    <a:p>
                      <a:r>
                        <a:rPr lang="en-US" sz="1400" b="0" kern="1200" dirty="0">
                          <a:solidFill>
                            <a:schemeClr val="dk1"/>
                          </a:solidFill>
                          <a:effectLst/>
                          <a:latin typeface="Open Sans"/>
                          <a:ea typeface="Open Sans"/>
                          <a:cs typeface="Open Sans"/>
                        </a:rPr>
                        <a:t>Do you have a serious problem because you do not have a suitable place to live?</a:t>
                      </a:r>
                      <a:endParaRPr lang="en-GB" sz="1400" b="0" kern="1200" dirty="0">
                        <a:solidFill>
                          <a:schemeClr val="dk1"/>
                        </a:solidFill>
                        <a:effectLst/>
                        <a:latin typeface="Open Sans"/>
                        <a:ea typeface="Open Sans"/>
                        <a:cs typeface="Open Sans"/>
                      </a:endParaRPr>
                    </a:p>
                  </a:txBody>
                  <a:tcPr/>
                </a:tc>
                <a:tc>
                  <a:txBody>
                    <a:bodyPr/>
                    <a:lstStyle/>
                    <a:p>
                      <a:r>
                        <a:rPr lang="en-GB" sz="1400" b="0" kern="1200">
                          <a:solidFill>
                            <a:schemeClr val="dk1"/>
                          </a:solidFill>
                          <a:effectLst/>
                          <a:latin typeface="Open Sans"/>
                          <a:ea typeface="Open Sans"/>
                          <a:cs typeface="Open Sans"/>
                        </a:rPr>
                        <a:t>This question may include a temporary or permanent house, hut, tent, or any other kind of shelter.</a:t>
                      </a:r>
                    </a:p>
                  </a:txBody>
                  <a:tcPr/>
                </a:tc>
                <a:extLst>
                  <a:ext uri="{0D108BD9-81ED-4DB2-BD59-A6C34878D82A}">
                    <a16:rowId xmlns:a16="http://schemas.microsoft.com/office/drawing/2014/main" val="2853514753"/>
                  </a:ext>
                </a:extLst>
              </a:tr>
              <a:tr h="370840">
                <a:tc>
                  <a:txBody>
                    <a:bodyPr/>
                    <a:lstStyle/>
                    <a:p>
                      <a:r>
                        <a:rPr lang="en-GB" sz="1400" b="1">
                          <a:latin typeface="Open Sans"/>
                          <a:ea typeface="Open Sans"/>
                          <a:cs typeface="Open Sans"/>
                        </a:rPr>
                        <a:t>Toilet</a:t>
                      </a:r>
                    </a:p>
                    <a:p>
                      <a:r>
                        <a:rPr lang="en-GB" sz="1400">
                          <a:latin typeface="Open Sans"/>
                          <a:ea typeface="Open Sans"/>
                          <a:cs typeface="Open Sans"/>
                        </a:rPr>
                        <a:t>Do you have a serious problem because you do not have easy and safe access to a clean toilet?</a:t>
                      </a:r>
                    </a:p>
                  </a:txBody>
                  <a:tcPr/>
                </a:tc>
                <a:tc>
                  <a:txBody>
                    <a:bodyPr/>
                    <a:lstStyle/>
                    <a:p>
                      <a:r>
                        <a:rPr lang="en-GB" sz="1400" b="0" kern="1200" dirty="0">
                          <a:solidFill>
                            <a:schemeClr val="dk1"/>
                          </a:solidFill>
                          <a:effectLst/>
                          <a:latin typeface="Open Sans"/>
                          <a:ea typeface="Open Sans"/>
                          <a:cs typeface="Open Sans"/>
                        </a:rPr>
                        <a:t>This question refers to the toilet (or toilets) that the person uses on a regular basis. If they have a toilet in their home, this may refer to that toilet. If the person uses shared toilets (for instance in a camp setting), this may refer to the shared toilets.</a:t>
                      </a:r>
                    </a:p>
                  </a:txBody>
                  <a:tcPr/>
                </a:tc>
                <a:extLst>
                  <a:ext uri="{0D108BD9-81ED-4DB2-BD59-A6C34878D82A}">
                    <a16:rowId xmlns:a16="http://schemas.microsoft.com/office/drawing/2014/main" val="2279213048"/>
                  </a:ext>
                </a:extLst>
              </a:tr>
            </a:tbl>
          </a:graphicData>
        </a:graphic>
      </p:graphicFrame>
    </p:spTree>
    <p:extLst>
      <p:ext uri="{BB962C8B-B14F-4D97-AF65-F5344CB8AC3E}">
        <p14:creationId xmlns:p14="http://schemas.microsoft.com/office/powerpoint/2010/main" val="22015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Explanations</a:t>
            </a:r>
          </a:p>
        </p:txBody>
      </p:sp>
      <p:graphicFrame>
        <p:nvGraphicFramePr>
          <p:cNvPr id="6" name="Table 6">
            <a:extLst>
              <a:ext uri="{FF2B5EF4-FFF2-40B4-BE49-F238E27FC236}">
                <a16:creationId xmlns:a16="http://schemas.microsoft.com/office/drawing/2014/main" id="{CDC3919F-2FB8-2FA7-3F8C-7EB1E98A7D27}"/>
              </a:ext>
            </a:extLst>
          </p:cNvPr>
          <p:cNvGraphicFramePr>
            <a:graphicFrameLocks noGrp="1"/>
          </p:cNvGraphicFramePr>
          <p:nvPr>
            <p:extLst>
              <p:ext uri="{D42A27DB-BD31-4B8C-83A1-F6EECF244321}">
                <p14:modId xmlns:p14="http://schemas.microsoft.com/office/powerpoint/2010/main" val="4127823107"/>
              </p:ext>
            </p:extLst>
          </p:nvPr>
        </p:nvGraphicFramePr>
        <p:xfrm>
          <a:off x="717180" y="1378294"/>
          <a:ext cx="10849177" cy="4577080"/>
        </p:xfrm>
        <a:graphic>
          <a:graphicData uri="http://schemas.openxmlformats.org/drawingml/2006/table">
            <a:tbl>
              <a:tblPr firstRow="1" bandRow="1">
                <a:tableStyleId>{5C22544A-7EE6-4342-B048-85BDC9FD1C3A}</a:tableStyleId>
              </a:tblPr>
              <a:tblGrid>
                <a:gridCol w="5079195">
                  <a:extLst>
                    <a:ext uri="{9D8B030D-6E8A-4147-A177-3AD203B41FA5}">
                      <a16:colId xmlns:a16="http://schemas.microsoft.com/office/drawing/2014/main" val="3274684851"/>
                    </a:ext>
                  </a:extLst>
                </a:gridCol>
                <a:gridCol w="5769982">
                  <a:extLst>
                    <a:ext uri="{9D8B030D-6E8A-4147-A177-3AD203B41FA5}">
                      <a16:colId xmlns:a16="http://schemas.microsoft.com/office/drawing/2014/main" val="198309371"/>
                    </a:ext>
                  </a:extLst>
                </a:gridCol>
              </a:tblGrid>
              <a:tr h="370840">
                <a:tc>
                  <a:txBody>
                    <a:bodyPr/>
                    <a:lstStyle/>
                    <a:p>
                      <a:r>
                        <a:rPr lang="en-GB" sz="1400">
                          <a:latin typeface="Open Sans"/>
                          <a:ea typeface="Open Sans"/>
                          <a:cs typeface="Open Sans"/>
                        </a:rPr>
                        <a:t>Question</a:t>
                      </a:r>
                    </a:p>
                  </a:txBody>
                  <a:tcPr/>
                </a:tc>
                <a:tc>
                  <a:txBody>
                    <a:bodyPr/>
                    <a:lstStyle/>
                    <a:p>
                      <a:r>
                        <a:rPr lang="en-GB" sz="1400">
                          <a:latin typeface="Open Sans"/>
                          <a:ea typeface="Open Sans"/>
                          <a:cs typeface="Open Sans"/>
                        </a:rPr>
                        <a:t>Explanation</a:t>
                      </a:r>
                    </a:p>
                  </a:txBody>
                  <a:tcPr/>
                </a:tc>
                <a:extLst>
                  <a:ext uri="{0D108BD9-81ED-4DB2-BD59-A6C34878D82A}">
                    <a16:rowId xmlns:a16="http://schemas.microsoft.com/office/drawing/2014/main" val="3211393268"/>
                  </a:ext>
                </a:extLst>
              </a:tr>
              <a:tr h="441540">
                <a:tc>
                  <a:txBody>
                    <a:bodyPr/>
                    <a:lstStyle/>
                    <a:p>
                      <a:r>
                        <a:rPr lang="en-GB" sz="1400" b="1" dirty="0">
                          <a:latin typeface="Open Sans"/>
                          <a:ea typeface="Open Sans"/>
                          <a:cs typeface="Open Sans"/>
                        </a:rPr>
                        <a:t>Hygiene</a:t>
                      </a:r>
                    </a:p>
                    <a:p>
                      <a:r>
                        <a:rPr lang="en-US" sz="1400" b="0" kern="1200" dirty="0">
                          <a:solidFill>
                            <a:schemeClr val="dk1"/>
                          </a:solidFill>
                          <a:effectLst/>
                          <a:latin typeface="Open Sans"/>
                          <a:ea typeface="Open Sans"/>
                          <a:cs typeface="Open Sans"/>
                        </a:rPr>
                        <a:t>Do you have a serious problem because in your situation it is difficult to keep clean? For example, because you do not have enough soap, sanitary materials, water or a suitable place to wash?</a:t>
                      </a:r>
                      <a:endParaRPr lang="en-GB" sz="1400" b="0" kern="1200" dirty="0">
                        <a:solidFill>
                          <a:schemeClr val="dk1"/>
                        </a:solidFill>
                        <a:effectLst/>
                        <a:latin typeface="Open Sans"/>
                        <a:ea typeface="Open Sans"/>
                        <a:cs typeface="Open Sans"/>
                      </a:endParaRPr>
                    </a:p>
                  </a:txBody>
                  <a:tcPr/>
                </a:tc>
                <a:tc>
                  <a:txBody>
                    <a:bodyPr/>
                    <a:lstStyle/>
                    <a:p>
                      <a:endParaRPr lang="en-GB" sz="1400" b="0" kern="1200">
                        <a:solidFill>
                          <a:schemeClr val="dk1"/>
                        </a:solidFill>
                        <a:effectLst/>
                        <a:latin typeface="Open Sans"/>
                        <a:ea typeface="Open Sans"/>
                        <a:cs typeface="Open Sans"/>
                      </a:endParaRPr>
                    </a:p>
                  </a:txBody>
                  <a:tcPr/>
                </a:tc>
                <a:extLst>
                  <a:ext uri="{0D108BD9-81ED-4DB2-BD59-A6C34878D82A}">
                    <a16:rowId xmlns:a16="http://schemas.microsoft.com/office/drawing/2014/main" val="2232941191"/>
                  </a:ext>
                </a:extLst>
              </a:tr>
              <a:tr h="441540">
                <a:tc>
                  <a:txBody>
                    <a:bodyPr/>
                    <a:lstStyle/>
                    <a:p>
                      <a:r>
                        <a:rPr lang="en-GB" sz="1400" b="1" kern="1200">
                          <a:solidFill>
                            <a:schemeClr val="dk1"/>
                          </a:solidFill>
                          <a:effectLst/>
                          <a:latin typeface="Open Sans"/>
                          <a:ea typeface="Open Sans"/>
                          <a:cs typeface="Open Sans"/>
                        </a:rPr>
                        <a:t>Clothes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effectLst/>
                          <a:latin typeface="Open Sans"/>
                          <a:ea typeface="Open Sans"/>
                          <a:cs typeface="Open Sans"/>
                        </a:rPr>
                        <a:t>Do you have a serious problem because you do not have enough, or good enough, clothes, shoes, bedding or blankets?</a:t>
                      </a:r>
                      <a:endParaRPr lang="en-GB" sz="1400" b="0" kern="1200">
                        <a:solidFill>
                          <a:schemeClr val="dk1"/>
                        </a:solidFill>
                        <a:effectLst/>
                        <a:latin typeface="Open Sans"/>
                        <a:ea typeface="Open Sans"/>
                        <a:cs typeface="Open Sans"/>
                      </a:endParaRPr>
                    </a:p>
                  </a:txBody>
                  <a:tcPr/>
                </a:tc>
                <a:tc>
                  <a:txBody>
                    <a:bodyPr/>
                    <a:lstStyle/>
                    <a:p>
                      <a:endParaRPr lang="en-GB" sz="1400" b="0" kern="1200">
                        <a:solidFill>
                          <a:schemeClr val="dk1"/>
                        </a:solidFill>
                        <a:effectLst/>
                        <a:latin typeface="Open Sans"/>
                        <a:ea typeface="Open Sans"/>
                        <a:cs typeface="Open Sans"/>
                      </a:endParaRPr>
                    </a:p>
                  </a:txBody>
                  <a:tcPr/>
                </a:tc>
                <a:extLst>
                  <a:ext uri="{0D108BD9-81ED-4DB2-BD59-A6C34878D82A}">
                    <a16:rowId xmlns:a16="http://schemas.microsoft.com/office/drawing/2014/main" val="3028965862"/>
                  </a:ext>
                </a:extLst>
              </a:tr>
              <a:tr h="475228">
                <a:tc>
                  <a:txBody>
                    <a:bodyPr/>
                    <a:lstStyle/>
                    <a:p>
                      <a:r>
                        <a:rPr lang="en-GB" sz="1400" b="1">
                          <a:latin typeface="Open Sans"/>
                          <a:ea typeface="Open Sans"/>
                          <a:cs typeface="Open Sans"/>
                        </a:rPr>
                        <a:t>Income or livelihood</a:t>
                      </a:r>
                    </a:p>
                    <a:p>
                      <a:r>
                        <a:rPr lang="en-US" sz="1400" b="0" kern="1200">
                          <a:solidFill>
                            <a:schemeClr val="dk1"/>
                          </a:solidFill>
                          <a:effectLst/>
                          <a:latin typeface="Open Sans"/>
                          <a:ea typeface="Open Sans"/>
                          <a:cs typeface="Open Sans"/>
                        </a:rPr>
                        <a:t>Do you have a serious problem because you do not have enough income, money or resources to live?</a:t>
                      </a:r>
                      <a:endParaRPr lang="en-GB" sz="1400" b="0" kern="1200">
                        <a:solidFill>
                          <a:schemeClr val="dk1"/>
                        </a:solidFill>
                        <a:effectLst/>
                        <a:latin typeface="Open Sans"/>
                        <a:ea typeface="Open Sans"/>
                        <a:cs typeface="Open Sans"/>
                      </a:endParaRPr>
                    </a:p>
                  </a:txBody>
                  <a:tcPr/>
                </a:tc>
                <a:tc>
                  <a:txBody>
                    <a:bodyPr/>
                    <a:lstStyle/>
                    <a:p>
                      <a:r>
                        <a:rPr lang="en-GB" sz="1400">
                          <a:latin typeface="Open Sans"/>
                          <a:ea typeface="Open Sans"/>
                          <a:cs typeface="Open Sans"/>
                        </a:rPr>
                        <a:t>This question may include a wide range of problems to do with the person’s livelihood, for example lack of income from employment, lack of access to farmland, lack of tools for farming, lack of boats or nets for fishing, or lack of access to other resources on which their livelihood depends.</a:t>
                      </a:r>
                      <a:endParaRPr lang="en-GB" sz="1400" b="0" kern="1200">
                        <a:solidFill>
                          <a:schemeClr val="dk1"/>
                        </a:solidFill>
                        <a:effectLst/>
                        <a:latin typeface="Open Sans"/>
                        <a:ea typeface="Open Sans"/>
                        <a:cs typeface="Open Sans"/>
                      </a:endParaRPr>
                    </a:p>
                  </a:txBody>
                  <a:tcPr/>
                </a:tc>
                <a:extLst>
                  <a:ext uri="{0D108BD9-81ED-4DB2-BD59-A6C34878D82A}">
                    <a16:rowId xmlns:a16="http://schemas.microsoft.com/office/drawing/2014/main" val="912269218"/>
                  </a:ext>
                </a:extLst>
              </a:tr>
              <a:tr h="370840">
                <a:tc>
                  <a:txBody>
                    <a:bodyPr/>
                    <a:lstStyle/>
                    <a:p>
                      <a:r>
                        <a:rPr lang="en-GB" sz="1400" b="1">
                          <a:latin typeface="Open Sans"/>
                          <a:ea typeface="Open Sans"/>
                          <a:cs typeface="Open Sans"/>
                        </a:rPr>
                        <a:t>Physical health</a:t>
                      </a:r>
                    </a:p>
                    <a:p>
                      <a:r>
                        <a:rPr lang="en-US" sz="1400" b="0" kern="1200">
                          <a:solidFill>
                            <a:schemeClr val="dk1"/>
                          </a:solidFill>
                          <a:effectLst/>
                          <a:latin typeface="Open Sans"/>
                          <a:ea typeface="Open Sans"/>
                          <a:cs typeface="Open Sans"/>
                        </a:rPr>
                        <a:t>Do you have a serious problem with your physical health? For example, because you have a physical illness, injury or disability</a:t>
                      </a:r>
                      <a:endParaRPr lang="en-GB" sz="1400" b="0" kern="1200">
                        <a:solidFill>
                          <a:schemeClr val="dk1"/>
                        </a:solidFill>
                        <a:effectLst/>
                        <a:latin typeface="Open Sans"/>
                        <a:ea typeface="Open Sans"/>
                        <a:cs typeface="Open Sans"/>
                      </a:endParaRPr>
                    </a:p>
                  </a:txBody>
                  <a:tcPr/>
                </a:tc>
                <a:tc>
                  <a:txBody>
                    <a:bodyPr/>
                    <a:lstStyle/>
                    <a:p>
                      <a:r>
                        <a:rPr lang="en-GB" sz="1400" dirty="0">
                          <a:latin typeface="Open Sans"/>
                          <a:ea typeface="Open Sans"/>
                          <a:cs typeface="Open Sans"/>
                        </a:rPr>
                        <a:t>This question may include any kind of physical illnesses or injuries, including physical disabilities.</a:t>
                      </a:r>
                      <a:endParaRPr lang="en-GB" sz="1400" b="0" kern="1200" dirty="0">
                        <a:solidFill>
                          <a:schemeClr val="dk1"/>
                        </a:solidFill>
                        <a:effectLst/>
                        <a:latin typeface="Open Sans"/>
                        <a:ea typeface="Open Sans"/>
                        <a:cs typeface="Open Sans"/>
                      </a:endParaRPr>
                    </a:p>
                  </a:txBody>
                  <a:tcPr/>
                </a:tc>
                <a:extLst>
                  <a:ext uri="{0D108BD9-81ED-4DB2-BD59-A6C34878D82A}">
                    <a16:rowId xmlns:a16="http://schemas.microsoft.com/office/drawing/2014/main" val="2853514753"/>
                  </a:ext>
                </a:extLst>
              </a:tr>
            </a:tbl>
          </a:graphicData>
        </a:graphic>
      </p:graphicFrame>
    </p:spTree>
    <p:extLst>
      <p:ext uri="{BB962C8B-B14F-4D97-AF65-F5344CB8AC3E}">
        <p14:creationId xmlns:p14="http://schemas.microsoft.com/office/powerpoint/2010/main" val="2670687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Explanations</a:t>
            </a:r>
          </a:p>
        </p:txBody>
      </p:sp>
      <p:graphicFrame>
        <p:nvGraphicFramePr>
          <p:cNvPr id="6" name="Table 6">
            <a:extLst>
              <a:ext uri="{FF2B5EF4-FFF2-40B4-BE49-F238E27FC236}">
                <a16:creationId xmlns:a16="http://schemas.microsoft.com/office/drawing/2014/main" id="{CDC3919F-2FB8-2FA7-3F8C-7EB1E98A7D27}"/>
              </a:ext>
            </a:extLst>
          </p:cNvPr>
          <p:cNvGraphicFramePr>
            <a:graphicFrameLocks noGrp="1"/>
          </p:cNvGraphicFramePr>
          <p:nvPr>
            <p:extLst>
              <p:ext uri="{D42A27DB-BD31-4B8C-83A1-F6EECF244321}">
                <p14:modId xmlns:p14="http://schemas.microsoft.com/office/powerpoint/2010/main" val="1047152096"/>
              </p:ext>
            </p:extLst>
          </p:nvPr>
        </p:nvGraphicFramePr>
        <p:xfrm>
          <a:off x="219205" y="1242164"/>
          <a:ext cx="11751062" cy="5492702"/>
        </p:xfrm>
        <a:graphic>
          <a:graphicData uri="http://schemas.openxmlformats.org/drawingml/2006/table">
            <a:tbl>
              <a:tblPr firstRow="1" bandRow="1">
                <a:tableStyleId>{5C22544A-7EE6-4342-B048-85BDC9FD1C3A}</a:tableStyleId>
              </a:tblPr>
              <a:tblGrid>
                <a:gridCol w="5501425">
                  <a:extLst>
                    <a:ext uri="{9D8B030D-6E8A-4147-A177-3AD203B41FA5}">
                      <a16:colId xmlns:a16="http://schemas.microsoft.com/office/drawing/2014/main" val="3274684851"/>
                    </a:ext>
                  </a:extLst>
                </a:gridCol>
                <a:gridCol w="6249637">
                  <a:extLst>
                    <a:ext uri="{9D8B030D-6E8A-4147-A177-3AD203B41FA5}">
                      <a16:colId xmlns:a16="http://schemas.microsoft.com/office/drawing/2014/main" val="198309371"/>
                    </a:ext>
                  </a:extLst>
                </a:gridCol>
              </a:tblGrid>
              <a:tr h="338202">
                <a:tc>
                  <a:txBody>
                    <a:bodyPr/>
                    <a:lstStyle/>
                    <a:p>
                      <a:r>
                        <a:rPr lang="en-GB" sz="1400">
                          <a:latin typeface="Open Sans"/>
                          <a:ea typeface="Open Sans"/>
                          <a:cs typeface="Open Sans"/>
                        </a:rPr>
                        <a:t>Question</a:t>
                      </a:r>
                    </a:p>
                  </a:txBody>
                  <a:tcPr/>
                </a:tc>
                <a:tc>
                  <a:txBody>
                    <a:bodyPr/>
                    <a:lstStyle/>
                    <a:p>
                      <a:r>
                        <a:rPr lang="en-GB" sz="1400">
                          <a:latin typeface="Open Sans"/>
                          <a:ea typeface="Open Sans"/>
                          <a:cs typeface="Open Sans"/>
                        </a:rPr>
                        <a:t>Explanation</a:t>
                      </a:r>
                    </a:p>
                  </a:txBody>
                  <a:tcPr/>
                </a:tc>
                <a:extLst>
                  <a:ext uri="{0D108BD9-81ED-4DB2-BD59-A6C34878D82A}">
                    <a16:rowId xmlns:a16="http://schemas.microsoft.com/office/drawing/2014/main" val="3211393268"/>
                  </a:ext>
                </a:extLst>
              </a:tr>
              <a:tr h="1304861">
                <a:tc>
                  <a:txBody>
                    <a:bodyPr/>
                    <a:lstStyle/>
                    <a:p>
                      <a:r>
                        <a:rPr lang="en-GB" sz="1400" b="1" dirty="0">
                          <a:latin typeface="Open Sans"/>
                          <a:ea typeface="Open Sans"/>
                          <a:cs typeface="Open Sans"/>
                        </a:rPr>
                        <a:t>Health care </a:t>
                      </a:r>
                    </a:p>
                    <a:p>
                      <a:r>
                        <a:rPr lang="en-US" sz="1400" b="0" kern="1200" dirty="0">
                          <a:solidFill>
                            <a:schemeClr val="dk1"/>
                          </a:solidFill>
                          <a:effectLst/>
                          <a:latin typeface="Open Sans"/>
                          <a:ea typeface="Open Sans"/>
                          <a:cs typeface="Open Sans"/>
                        </a:rPr>
                        <a:t>Do you have a serious problem because you are not able to get adequate health care for yourself? For example, treatment or </a:t>
                      </a:r>
                      <a:r>
                        <a:rPr lang="en-US" sz="1400" b="0" kern="1200" dirty="0">
                          <a:solidFill>
                            <a:schemeClr val="tx1"/>
                          </a:solidFill>
                          <a:effectLst/>
                          <a:latin typeface="Open Sans"/>
                          <a:ea typeface="Open Sans"/>
                          <a:cs typeface="Open Sans"/>
                        </a:rPr>
                        <a:t>medicines [ENUMERATOR: READ THE FOLLOWING ONLY FOR WOMEN] o</a:t>
                      </a:r>
                      <a:r>
                        <a:rPr lang="en-US" sz="1400" b="0" kern="1200" dirty="0">
                          <a:solidFill>
                            <a:schemeClr val="dk1"/>
                          </a:solidFill>
                          <a:effectLst/>
                          <a:latin typeface="Open Sans"/>
                          <a:ea typeface="Open Sans"/>
                          <a:cs typeface="Open Sans"/>
                        </a:rPr>
                        <a:t>r health care during pregnancy or childbirth.</a:t>
                      </a:r>
                      <a:endParaRPr lang="en-GB" sz="1400" b="0" kern="1200" dirty="0">
                        <a:solidFill>
                          <a:schemeClr val="dk1"/>
                        </a:solidFill>
                        <a:effectLst/>
                        <a:latin typeface="Open Sans"/>
                        <a:ea typeface="Open Sans"/>
                        <a:cs typeface="Open Sans"/>
                      </a:endParaRPr>
                    </a:p>
                  </a:txBody>
                  <a:tcPr/>
                </a:tc>
                <a:tc>
                  <a:txBody>
                    <a:bodyPr/>
                    <a:lstStyle/>
                    <a:p>
                      <a:r>
                        <a:rPr lang="en-GB" sz="1400">
                          <a:latin typeface="Open Sans"/>
                          <a:ea typeface="Open Sans"/>
                          <a:cs typeface="Open Sans"/>
                        </a:rPr>
                        <a:t>You should read out different questions for men and women. </a:t>
                      </a:r>
                      <a:endParaRPr lang="en-GB" sz="1400" b="0" kern="1200">
                        <a:solidFill>
                          <a:schemeClr val="dk1"/>
                        </a:solidFill>
                        <a:effectLst/>
                        <a:latin typeface="Open Sans"/>
                        <a:ea typeface="Open Sans"/>
                        <a:cs typeface="Open Sans"/>
                      </a:endParaRPr>
                    </a:p>
                    <a:p>
                      <a:pPr lvl="0">
                        <a:buNone/>
                      </a:pPr>
                      <a:r>
                        <a:rPr lang="en-GB" sz="1400">
                          <a:latin typeface="Open Sans"/>
                          <a:ea typeface="Open Sans"/>
                          <a:cs typeface="Open Sans"/>
                        </a:rPr>
                        <a:t>Any kind of health care is included, for example hospital treatment, access to a doctor or nurse, access to medications, and sexual health care (including access to contraceptives). The question for women also includes access to support and health care during pregnancy and childbirth. </a:t>
                      </a:r>
                      <a:endParaRPr lang="en-GB" sz="1400" b="0" kern="1200">
                        <a:solidFill>
                          <a:schemeClr val="dk1"/>
                        </a:solidFill>
                        <a:effectLst/>
                        <a:latin typeface="Open Sans"/>
                        <a:ea typeface="Open Sans"/>
                        <a:cs typeface="Open Sans"/>
                      </a:endParaRPr>
                    </a:p>
                  </a:txBody>
                  <a:tcPr/>
                </a:tc>
                <a:extLst>
                  <a:ext uri="{0D108BD9-81ED-4DB2-BD59-A6C34878D82A}">
                    <a16:rowId xmlns:a16="http://schemas.microsoft.com/office/drawing/2014/main" val="2232941191"/>
                  </a:ext>
                </a:extLst>
              </a:tr>
              <a:tr h="1197120">
                <a:tc>
                  <a:txBody>
                    <a:bodyPr/>
                    <a:lstStyle/>
                    <a:p>
                      <a:r>
                        <a:rPr lang="en-GB" sz="1400" b="1">
                          <a:latin typeface="Open Sans"/>
                          <a:ea typeface="Open Sans"/>
                          <a:cs typeface="Open Sans"/>
                        </a:rPr>
                        <a:t>Safety</a:t>
                      </a:r>
                    </a:p>
                    <a:p>
                      <a:r>
                        <a:rPr lang="en-US" sz="1400" b="0" kern="1200">
                          <a:solidFill>
                            <a:schemeClr val="dk1"/>
                          </a:solidFill>
                          <a:effectLst/>
                          <a:latin typeface="Open Sans"/>
                          <a:ea typeface="Open Sans"/>
                          <a:cs typeface="Open Sans"/>
                        </a:rPr>
                        <a:t>Do you have a serious problem because you or your family are not safe or protected where you live now? For example, because of conflict, violence or crime in your community, city or village?</a:t>
                      </a:r>
                      <a:endParaRPr lang="en-GB" sz="1400" b="0">
                        <a:latin typeface="Open Sans"/>
                        <a:ea typeface="Open Sans"/>
                        <a:cs typeface="Open Sans"/>
                      </a:endParaRPr>
                    </a:p>
                  </a:txBody>
                  <a:tcPr/>
                </a:tc>
                <a:tc>
                  <a:txBody>
                    <a:bodyPr/>
                    <a:lstStyle/>
                    <a:p>
                      <a:r>
                        <a:rPr lang="en-GB" sz="1400">
                          <a:latin typeface="Open Sans"/>
                          <a:ea typeface="Open Sans"/>
                          <a:cs typeface="Open Sans"/>
                        </a:rPr>
                        <a:t>This question may refer to any serious problem that the person has with safety or security. This could include if they do not feel safe because of crime, conflict, war, violence, the political situation, or any other kind of instability. The question asks about the person’s family, so it includes their children, husband or wife, or other family members.</a:t>
                      </a:r>
                      <a:endParaRPr lang="en-GB" sz="1400" b="0" kern="1200">
                        <a:solidFill>
                          <a:schemeClr val="dk1"/>
                        </a:solidFill>
                        <a:effectLst/>
                        <a:latin typeface="Open Sans"/>
                        <a:ea typeface="Open Sans"/>
                        <a:cs typeface="Open Sans"/>
                      </a:endParaRPr>
                    </a:p>
                  </a:txBody>
                  <a:tcPr/>
                </a:tc>
                <a:extLst>
                  <a:ext uri="{0D108BD9-81ED-4DB2-BD59-A6C34878D82A}">
                    <a16:rowId xmlns:a16="http://schemas.microsoft.com/office/drawing/2014/main" val="912269218"/>
                  </a:ext>
                </a:extLst>
              </a:tr>
              <a:tr h="1388660">
                <a:tc>
                  <a:txBody>
                    <a:bodyPr/>
                    <a:lstStyle/>
                    <a:p>
                      <a:r>
                        <a:rPr lang="en-GB" sz="1400" b="1">
                          <a:latin typeface="Open Sans"/>
                          <a:ea typeface="Open Sans"/>
                          <a:cs typeface="Open Sans"/>
                        </a:rPr>
                        <a:t>Education</a:t>
                      </a:r>
                    </a:p>
                    <a:p>
                      <a:r>
                        <a:rPr lang="en-US" sz="1400" b="0" kern="1200">
                          <a:solidFill>
                            <a:schemeClr val="dk1"/>
                          </a:solidFill>
                          <a:effectLst/>
                          <a:latin typeface="Open Sans"/>
                          <a:ea typeface="Open Sans"/>
                          <a:cs typeface="Open Sans"/>
                        </a:rPr>
                        <a:t>Do you have a serious problem because your children are not in school, or are not getting a good enough education?</a:t>
                      </a:r>
                      <a:endParaRPr lang="en-GB" sz="1400" b="0">
                        <a:latin typeface="Open Sans"/>
                        <a:ea typeface="Open Sans"/>
                        <a:cs typeface="Open Sans"/>
                      </a:endParaRPr>
                    </a:p>
                  </a:txBody>
                  <a:tcPr/>
                </a:tc>
                <a:tc>
                  <a:txBody>
                    <a:bodyPr/>
                    <a:lstStyle/>
                    <a:p>
                      <a:r>
                        <a:rPr lang="en-GB" sz="1400" dirty="0">
                          <a:latin typeface="Open Sans"/>
                          <a:ea typeface="Open Sans"/>
                          <a:cs typeface="Open Sans"/>
                        </a:rPr>
                        <a:t>If the person has already told you at the beginning of the interview that they do not have any children, you do not need to ask this question and can give a rating of ‘not applicable’. If the person only has children who are not of school age [</a:t>
                      </a:r>
                      <a:r>
                        <a:rPr lang="en-GB" sz="1400" i="1" dirty="0">
                          <a:latin typeface="Open Sans"/>
                          <a:ea typeface="Open Sans"/>
                          <a:cs typeface="Open Sans"/>
                        </a:rPr>
                        <a:t>provide specific range based on country’s compulsory education age</a:t>
                      </a:r>
                      <a:r>
                        <a:rPr lang="en-GB" sz="1400" dirty="0">
                          <a:latin typeface="Open Sans"/>
                          <a:ea typeface="Open Sans"/>
                          <a:cs typeface="Open Sans"/>
                        </a:rPr>
                        <a:t>] (that is, they are either too old or too young to go to school), you should also rate the question as ‘not applicable’.</a:t>
                      </a:r>
                      <a:endParaRPr lang="en-GB" sz="1400" b="0" kern="1200" dirty="0">
                        <a:solidFill>
                          <a:schemeClr val="dk1"/>
                        </a:solidFill>
                        <a:effectLst/>
                        <a:latin typeface="Open Sans"/>
                        <a:ea typeface="Open Sans"/>
                        <a:cs typeface="Open Sans"/>
                      </a:endParaRPr>
                    </a:p>
                  </a:txBody>
                  <a:tcPr/>
                </a:tc>
                <a:extLst>
                  <a:ext uri="{0D108BD9-81ED-4DB2-BD59-A6C34878D82A}">
                    <a16:rowId xmlns:a16="http://schemas.microsoft.com/office/drawing/2014/main" val="2853514753"/>
                  </a:ext>
                </a:extLst>
              </a:tr>
              <a:tr h="1197120">
                <a:tc>
                  <a:txBody>
                    <a:bodyPr/>
                    <a:lstStyle/>
                    <a:p>
                      <a:r>
                        <a:rPr lang="en-GB" sz="1400" b="1" dirty="0">
                          <a:latin typeface="Open Sans"/>
                          <a:ea typeface="Open Sans"/>
                          <a:cs typeface="Open Sans"/>
                        </a:rPr>
                        <a:t>Care for family members</a:t>
                      </a:r>
                    </a:p>
                    <a:p>
                      <a:r>
                        <a:rPr lang="en-US" sz="1400" b="0" kern="1200" dirty="0">
                          <a:solidFill>
                            <a:schemeClr val="dk1"/>
                          </a:solidFill>
                          <a:effectLst/>
                          <a:latin typeface="Open Sans"/>
                          <a:ea typeface="Open Sans"/>
                          <a:cs typeface="Open Sans"/>
                        </a:rPr>
                        <a:t>Do you have a serious problem because in your situation it is difficult to care for family members who live with you? For example, young children in your family, or family members who are elderly, physically or mentally ill, or disabled</a:t>
                      </a:r>
                      <a:endParaRPr lang="en-GB" sz="1400" b="0" dirty="0">
                        <a:latin typeface="Open Sans"/>
                        <a:ea typeface="Open Sans"/>
                        <a:cs typeface="Open Sans"/>
                      </a:endParaRPr>
                    </a:p>
                  </a:txBody>
                  <a:tcPr/>
                </a:tc>
                <a:tc>
                  <a:txBody>
                    <a:bodyPr/>
                    <a:lstStyle/>
                    <a:p>
                      <a:endParaRPr lang="en-GB" sz="1400" b="0" kern="1200" dirty="0">
                        <a:solidFill>
                          <a:schemeClr val="dk1"/>
                        </a:solidFill>
                        <a:effectLst/>
                        <a:latin typeface="Open Sans"/>
                        <a:ea typeface="Open Sans"/>
                        <a:cs typeface="Open Sans"/>
                      </a:endParaRPr>
                    </a:p>
                  </a:txBody>
                  <a:tcPr/>
                </a:tc>
                <a:extLst>
                  <a:ext uri="{0D108BD9-81ED-4DB2-BD59-A6C34878D82A}">
                    <a16:rowId xmlns:a16="http://schemas.microsoft.com/office/drawing/2014/main" val="2279213048"/>
                  </a:ext>
                </a:extLst>
              </a:tr>
            </a:tbl>
          </a:graphicData>
        </a:graphic>
      </p:graphicFrame>
    </p:spTree>
    <p:extLst>
      <p:ext uri="{BB962C8B-B14F-4D97-AF65-F5344CB8AC3E}">
        <p14:creationId xmlns:p14="http://schemas.microsoft.com/office/powerpoint/2010/main" val="193448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Explanations</a:t>
            </a:r>
          </a:p>
        </p:txBody>
      </p:sp>
      <p:graphicFrame>
        <p:nvGraphicFramePr>
          <p:cNvPr id="6" name="Table 6">
            <a:extLst>
              <a:ext uri="{FF2B5EF4-FFF2-40B4-BE49-F238E27FC236}">
                <a16:creationId xmlns:a16="http://schemas.microsoft.com/office/drawing/2014/main" id="{CDC3919F-2FB8-2FA7-3F8C-7EB1E98A7D27}"/>
              </a:ext>
            </a:extLst>
          </p:cNvPr>
          <p:cNvGraphicFramePr>
            <a:graphicFrameLocks noGrp="1"/>
          </p:cNvGraphicFramePr>
          <p:nvPr>
            <p:extLst>
              <p:ext uri="{D42A27DB-BD31-4B8C-83A1-F6EECF244321}">
                <p14:modId xmlns:p14="http://schemas.microsoft.com/office/powerpoint/2010/main" val="597948787"/>
              </p:ext>
            </p:extLst>
          </p:nvPr>
        </p:nvGraphicFramePr>
        <p:xfrm>
          <a:off x="717180" y="1513993"/>
          <a:ext cx="10849177" cy="4180840"/>
        </p:xfrm>
        <a:graphic>
          <a:graphicData uri="http://schemas.openxmlformats.org/drawingml/2006/table">
            <a:tbl>
              <a:tblPr firstRow="1" bandRow="1">
                <a:tableStyleId>{5C22544A-7EE6-4342-B048-85BDC9FD1C3A}</a:tableStyleId>
              </a:tblPr>
              <a:tblGrid>
                <a:gridCol w="5079195">
                  <a:extLst>
                    <a:ext uri="{9D8B030D-6E8A-4147-A177-3AD203B41FA5}">
                      <a16:colId xmlns:a16="http://schemas.microsoft.com/office/drawing/2014/main" val="3274684851"/>
                    </a:ext>
                  </a:extLst>
                </a:gridCol>
                <a:gridCol w="5769982">
                  <a:extLst>
                    <a:ext uri="{9D8B030D-6E8A-4147-A177-3AD203B41FA5}">
                      <a16:colId xmlns:a16="http://schemas.microsoft.com/office/drawing/2014/main" val="198309371"/>
                    </a:ext>
                  </a:extLst>
                </a:gridCol>
              </a:tblGrid>
              <a:tr h="370840">
                <a:tc>
                  <a:txBody>
                    <a:bodyPr/>
                    <a:lstStyle/>
                    <a:p>
                      <a:r>
                        <a:rPr lang="en-GB" sz="1400">
                          <a:latin typeface="Open Sans"/>
                          <a:ea typeface="Open Sans"/>
                          <a:cs typeface="Open Sans"/>
                        </a:rPr>
                        <a:t>Question</a:t>
                      </a:r>
                    </a:p>
                  </a:txBody>
                  <a:tcPr/>
                </a:tc>
                <a:tc>
                  <a:txBody>
                    <a:bodyPr/>
                    <a:lstStyle/>
                    <a:p>
                      <a:r>
                        <a:rPr lang="en-GB" sz="1400">
                          <a:latin typeface="Open Sans"/>
                          <a:ea typeface="Open Sans"/>
                          <a:cs typeface="Open Sans"/>
                        </a:rPr>
                        <a:t>Explanation</a:t>
                      </a:r>
                    </a:p>
                  </a:txBody>
                  <a:tcPr/>
                </a:tc>
                <a:extLst>
                  <a:ext uri="{0D108BD9-81ED-4DB2-BD59-A6C34878D82A}">
                    <a16:rowId xmlns:a16="http://schemas.microsoft.com/office/drawing/2014/main" val="3211393268"/>
                  </a:ext>
                </a:extLst>
              </a:tr>
              <a:tr h="1469204">
                <a:tc>
                  <a:txBody>
                    <a:bodyPr/>
                    <a:lstStyle/>
                    <a:p>
                      <a:r>
                        <a:rPr lang="en-GB" sz="1400" b="1" dirty="0">
                          <a:latin typeface="Open Sans"/>
                          <a:ea typeface="Open Sans"/>
                          <a:cs typeface="Open Sans"/>
                        </a:rPr>
                        <a:t>Information</a:t>
                      </a:r>
                    </a:p>
                    <a:p>
                      <a:r>
                        <a:rPr lang="en-US" sz="1400" b="0" kern="1200" dirty="0">
                          <a:solidFill>
                            <a:schemeClr val="dk1"/>
                          </a:solidFill>
                          <a:effectLst/>
                          <a:latin typeface="Open Sans"/>
                          <a:ea typeface="Open Sans"/>
                          <a:cs typeface="Open Sans"/>
                        </a:rPr>
                        <a:t>Do you have a serious problem because you do not have enough information? For example, because you do not have enough information about the aid that is available; [ENUMERATOR: READ THE FOLLOWING ONLY FOR DISPLACED PEOPLE] or because you do not have enough information about what is happening in your home country or hometown?</a:t>
                      </a:r>
                      <a:endParaRPr lang="en-GB" sz="1400" b="0" dirty="0">
                        <a:latin typeface="Open Sans"/>
                        <a:ea typeface="Open Sans"/>
                        <a:cs typeface="Open Sans"/>
                      </a:endParaRPr>
                    </a:p>
                  </a:txBody>
                  <a:tcPr/>
                </a:tc>
                <a:tc>
                  <a:txBody>
                    <a:bodyPr/>
                    <a:lstStyle/>
                    <a:p>
                      <a:r>
                        <a:rPr lang="en-GB" sz="1400">
                          <a:latin typeface="Open Sans"/>
                          <a:ea typeface="Open Sans"/>
                          <a:cs typeface="Open Sans"/>
                        </a:rPr>
                        <a:t>You should read out different questions for people who have been displaced from home and people who have not been displaced from home</a:t>
                      </a:r>
                      <a:endParaRPr lang="en-GB" sz="1400" b="0" kern="1200">
                        <a:solidFill>
                          <a:schemeClr val="dk1"/>
                        </a:solidFill>
                        <a:effectLst/>
                        <a:latin typeface="Open Sans"/>
                        <a:ea typeface="Open Sans"/>
                        <a:cs typeface="Open Sans"/>
                      </a:endParaRPr>
                    </a:p>
                  </a:txBody>
                  <a:tcPr/>
                </a:tc>
                <a:extLst>
                  <a:ext uri="{0D108BD9-81ED-4DB2-BD59-A6C34878D82A}">
                    <a16:rowId xmlns:a16="http://schemas.microsoft.com/office/drawing/2014/main" val="2232941191"/>
                  </a:ext>
                </a:extLst>
              </a:tr>
              <a:tr h="370840">
                <a:tc>
                  <a:txBody>
                    <a:bodyPr/>
                    <a:lstStyle/>
                    <a:p>
                      <a:r>
                        <a:rPr lang="en-GB" sz="1400" b="1">
                          <a:latin typeface="Open Sans"/>
                          <a:ea typeface="Open Sans"/>
                          <a:cs typeface="Open Sans"/>
                        </a:rPr>
                        <a:t>Assistance</a:t>
                      </a:r>
                    </a:p>
                    <a:p>
                      <a:r>
                        <a:rPr lang="en-US" sz="1400" b="0" kern="1200">
                          <a:solidFill>
                            <a:schemeClr val="dk1"/>
                          </a:solidFill>
                          <a:effectLst/>
                          <a:latin typeface="Open Sans"/>
                          <a:ea typeface="Open Sans"/>
                          <a:cs typeface="Open Sans"/>
                        </a:rPr>
                        <a:t>Do you have a serious problem because of inadequate aid? For example, because you do not have fair access to the aid that is available, or because aid agencies are working on their own without involvement from people in your community.</a:t>
                      </a:r>
                      <a:endParaRPr lang="en-GB" sz="1400" b="0">
                        <a:latin typeface="Open Sans"/>
                        <a:ea typeface="Open Sans"/>
                        <a:cs typeface="Open Sans"/>
                      </a:endParaRPr>
                    </a:p>
                  </a:txBody>
                  <a:tcPr/>
                </a:tc>
                <a:tc>
                  <a:txBody>
                    <a:bodyPr/>
                    <a:lstStyle/>
                    <a:p>
                      <a:r>
                        <a:rPr lang="en-GB" sz="1400" dirty="0">
                          <a:latin typeface="Open Sans"/>
                          <a:ea typeface="Open Sans"/>
                          <a:cs typeface="Open Sans"/>
                        </a:rPr>
                        <a:t>It is important to remember that you are assessing whether the person thinks that there is a serious problem in this area. You should rate the question as ‘no serious problem’ (0) if the person feels that aid is being, or has been, handed out fairly, and that aid agencies are involving the community in the aid process. You should also rate this question as ‘no serious problem’ (0) if the person does not have fair access to aid, or the community is not involved in the aid process, but the person does not see this as a serious problem.</a:t>
                      </a:r>
                      <a:endParaRPr lang="en-GB" sz="1400" b="0" kern="1200" dirty="0">
                        <a:solidFill>
                          <a:schemeClr val="dk1"/>
                        </a:solidFill>
                        <a:effectLst/>
                        <a:latin typeface="Open Sans"/>
                        <a:ea typeface="Open Sans"/>
                        <a:cs typeface="Open Sans"/>
                      </a:endParaRPr>
                    </a:p>
                  </a:txBody>
                  <a:tcPr/>
                </a:tc>
                <a:extLst>
                  <a:ext uri="{0D108BD9-81ED-4DB2-BD59-A6C34878D82A}">
                    <a16:rowId xmlns:a16="http://schemas.microsoft.com/office/drawing/2014/main" val="912269218"/>
                  </a:ext>
                </a:extLst>
              </a:tr>
            </a:tbl>
          </a:graphicData>
        </a:graphic>
      </p:graphicFrame>
    </p:spTree>
    <p:extLst>
      <p:ext uri="{BB962C8B-B14F-4D97-AF65-F5344CB8AC3E}">
        <p14:creationId xmlns:p14="http://schemas.microsoft.com/office/powerpoint/2010/main" val="1042622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Explanations</a:t>
            </a:r>
          </a:p>
        </p:txBody>
      </p:sp>
      <p:graphicFrame>
        <p:nvGraphicFramePr>
          <p:cNvPr id="6" name="Table 6">
            <a:extLst>
              <a:ext uri="{FF2B5EF4-FFF2-40B4-BE49-F238E27FC236}">
                <a16:creationId xmlns:a16="http://schemas.microsoft.com/office/drawing/2014/main" id="{CDC3919F-2FB8-2FA7-3F8C-7EB1E98A7D27}"/>
              </a:ext>
            </a:extLst>
          </p:cNvPr>
          <p:cNvGraphicFramePr>
            <a:graphicFrameLocks noGrp="1"/>
          </p:cNvGraphicFramePr>
          <p:nvPr>
            <p:extLst>
              <p:ext uri="{D42A27DB-BD31-4B8C-83A1-F6EECF244321}">
                <p14:modId xmlns:p14="http://schemas.microsoft.com/office/powerpoint/2010/main" val="10251405"/>
              </p:ext>
            </p:extLst>
          </p:nvPr>
        </p:nvGraphicFramePr>
        <p:xfrm>
          <a:off x="618178" y="1556004"/>
          <a:ext cx="11250008" cy="2958825"/>
        </p:xfrm>
        <a:graphic>
          <a:graphicData uri="http://schemas.openxmlformats.org/drawingml/2006/table">
            <a:tbl>
              <a:tblPr firstRow="1" bandRow="1">
                <a:tableStyleId>{5C22544A-7EE6-4342-B048-85BDC9FD1C3A}</a:tableStyleId>
              </a:tblPr>
              <a:tblGrid>
                <a:gridCol w="5032175">
                  <a:extLst>
                    <a:ext uri="{9D8B030D-6E8A-4147-A177-3AD203B41FA5}">
                      <a16:colId xmlns:a16="http://schemas.microsoft.com/office/drawing/2014/main" val="3274684851"/>
                    </a:ext>
                  </a:extLst>
                </a:gridCol>
                <a:gridCol w="6217833">
                  <a:extLst>
                    <a:ext uri="{9D8B030D-6E8A-4147-A177-3AD203B41FA5}">
                      <a16:colId xmlns:a16="http://schemas.microsoft.com/office/drawing/2014/main" val="198309371"/>
                    </a:ext>
                  </a:extLst>
                </a:gridCol>
              </a:tblGrid>
              <a:tr h="282687">
                <a:tc>
                  <a:txBody>
                    <a:bodyPr/>
                    <a:lstStyle/>
                    <a:p>
                      <a:r>
                        <a:rPr lang="en-GB" sz="1400">
                          <a:latin typeface="Open Sans"/>
                          <a:ea typeface="Open Sans"/>
                          <a:cs typeface="Open Sans"/>
                        </a:rPr>
                        <a:t>Question</a:t>
                      </a:r>
                    </a:p>
                  </a:txBody>
                  <a:tcPr/>
                </a:tc>
                <a:tc>
                  <a:txBody>
                    <a:bodyPr/>
                    <a:lstStyle/>
                    <a:p>
                      <a:r>
                        <a:rPr lang="en-GB" sz="1400">
                          <a:latin typeface="Open Sans"/>
                          <a:ea typeface="Open Sans"/>
                          <a:cs typeface="Open Sans"/>
                        </a:rPr>
                        <a:t>Explanation</a:t>
                      </a:r>
                    </a:p>
                  </a:txBody>
                  <a:tcPr/>
                </a:tc>
                <a:extLst>
                  <a:ext uri="{0D108BD9-81ED-4DB2-BD59-A6C34878D82A}">
                    <a16:rowId xmlns:a16="http://schemas.microsoft.com/office/drawing/2014/main" val="3211393268"/>
                  </a:ext>
                </a:extLst>
              </a:tr>
              <a:tr h="883396">
                <a:tc>
                  <a:txBody>
                    <a:bodyPr/>
                    <a:lstStyle/>
                    <a:p>
                      <a:r>
                        <a:rPr lang="en-GB" sz="1400" b="1">
                          <a:latin typeface="Open Sans"/>
                          <a:ea typeface="Open Sans"/>
                          <a:cs typeface="Open Sans"/>
                        </a:rPr>
                        <a:t>Justice</a:t>
                      </a:r>
                    </a:p>
                    <a:p>
                      <a:r>
                        <a:rPr lang="en-US" sz="1400" b="0" kern="1200">
                          <a:solidFill>
                            <a:schemeClr val="dk1"/>
                          </a:solidFill>
                          <a:effectLst/>
                          <a:latin typeface="Open Sans"/>
                          <a:ea typeface="Open Sans"/>
                          <a:cs typeface="Open Sans"/>
                        </a:rPr>
                        <a:t>Is there a serious problem in your community because of an inadequate system for law and justice, or because people do not know enough about their legal rights?</a:t>
                      </a:r>
                      <a:endParaRPr lang="en-GB" sz="1400" b="0">
                        <a:latin typeface="Open Sans"/>
                        <a:ea typeface="Open Sans"/>
                        <a:cs typeface="Open Sans"/>
                      </a:endParaRPr>
                    </a:p>
                  </a:txBody>
                  <a:tcPr/>
                </a:tc>
                <a:tc>
                  <a:txBody>
                    <a:bodyPr/>
                    <a:lstStyle/>
                    <a:p>
                      <a:endParaRPr lang="en-GB" sz="1400" b="0" kern="1200">
                        <a:solidFill>
                          <a:schemeClr val="dk1"/>
                        </a:solidFill>
                        <a:effectLst/>
                        <a:latin typeface="Open Sans"/>
                        <a:ea typeface="Open Sans"/>
                        <a:cs typeface="Open Sans"/>
                      </a:endParaRPr>
                    </a:p>
                  </a:txBody>
                  <a:tcPr/>
                </a:tc>
                <a:extLst>
                  <a:ext uri="{0D108BD9-81ED-4DB2-BD59-A6C34878D82A}">
                    <a16:rowId xmlns:a16="http://schemas.microsoft.com/office/drawing/2014/main" val="2232941191"/>
                  </a:ext>
                </a:extLst>
              </a:tr>
              <a:tr h="977625">
                <a:tc>
                  <a:txBody>
                    <a:bodyPr/>
                    <a:lstStyle/>
                    <a:p>
                      <a:r>
                        <a:rPr lang="en-GB" sz="1400" b="1">
                          <a:latin typeface="Open Sans"/>
                          <a:ea typeface="Open Sans"/>
                          <a:cs typeface="Open Sans"/>
                        </a:rPr>
                        <a:t>Gender Based Violence</a:t>
                      </a:r>
                    </a:p>
                    <a:p>
                      <a:r>
                        <a:rPr lang="en-US" sz="1400" b="0" kern="1200">
                          <a:solidFill>
                            <a:schemeClr val="dk1"/>
                          </a:solidFill>
                          <a:effectLst/>
                          <a:latin typeface="Open Sans"/>
                          <a:ea typeface="Open Sans"/>
                          <a:cs typeface="Open Sans"/>
                        </a:rPr>
                        <a:t>Is there a serious problem for women in your community because of physical or sexual violence towards them, either in the community or in their homes?</a:t>
                      </a:r>
                      <a:endParaRPr lang="en-GB" sz="1400" b="0">
                        <a:latin typeface="Open Sans"/>
                        <a:ea typeface="Open Sans"/>
                        <a:cs typeface="Open Sans"/>
                      </a:endParaRPr>
                    </a:p>
                  </a:txBody>
                  <a:tcPr/>
                </a:tc>
                <a:tc>
                  <a:txBody>
                    <a:bodyPr/>
                    <a:lstStyle/>
                    <a:p>
                      <a:endParaRPr lang="en-GB" sz="1400" b="0" kern="1200">
                        <a:solidFill>
                          <a:schemeClr val="dk1"/>
                        </a:solidFill>
                        <a:effectLst/>
                        <a:latin typeface="Open Sans"/>
                        <a:ea typeface="Open Sans"/>
                        <a:cs typeface="Open Sans"/>
                      </a:endParaRPr>
                    </a:p>
                  </a:txBody>
                  <a:tcPr/>
                </a:tc>
                <a:extLst>
                  <a:ext uri="{0D108BD9-81ED-4DB2-BD59-A6C34878D82A}">
                    <a16:rowId xmlns:a16="http://schemas.microsoft.com/office/drawing/2014/main" val="912269218"/>
                  </a:ext>
                </a:extLst>
              </a:tr>
              <a:tr h="683159">
                <a:tc>
                  <a:txBody>
                    <a:bodyPr/>
                    <a:lstStyle/>
                    <a:p>
                      <a:r>
                        <a:rPr lang="en-GB" sz="1400" b="1">
                          <a:latin typeface="Open Sans"/>
                          <a:ea typeface="Open Sans"/>
                          <a:cs typeface="Open Sans"/>
                        </a:rPr>
                        <a:t>Alcohol or drug use</a:t>
                      </a:r>
                    </a:p>
                    <a:p>
                      <a:r>
                        <a:rPr lang="en-US" sz="1400" b="0" kern="1200">
                          <a:solidFill>
                            <a:schemeClr val="dk1"/>
                          </a:solidFill>
                          <a:effectLst/>
                          <a:latin typeface="Open Sans"/>
                          <a:ea typeface="Open Sans"/>
                          <a:cs typeface="Open Sans"/>
                        </a:rPr>
                        <a:t>Is there a serious problem in your community because people drink a lot of alcohol, or use harmful drugs?</a:t>
                      </a:r>
                      <a:endParaRPr lang="en-GB" sz="1400" b="0">
                        <a:latin typeface="Open Sans"/>
                        <a:ea typeface="Open Sans"/>
                        <a:cs typeface="Open Sans"/>
                      </a:endParaRPr>
                    </a:p>
                  </a:txBody>
                  <a:tcPr/>
                </a:tc>
                <a:tc>
                  <a:txBody>
                    <a:bodyPr/>
                    <a:lstStyle/>
                    <a:p>
                      <a:r>
                        <a:rPr lang="en-GB" sz="1400" dirty="0">
                          <a:latin typeface="Open Sans"/>
                          <a:ea typeface="Open Sans"/>
                          <a:cs typeface="Open Sans"/>
                        </a:rPr>
                        <a:t>This question may include harmful drugs that can be bought from pharmacies or other shops, as well as illegal drugs.</a:t>
                      </a:r>
                      <a:endParaRPr lang="en-GB" sz="1400" b="0" kern="1200" dirty="0">
                        <a:solidFill>
                          <a:schemeClr val="dk1"/>
                        </a:solidFill>
                        <a:effectLst/>
                        <a:latin typeface="Open Sans"/>
                        <a:ea typeface="Open Sans"/>
                        <a:cs typeface="Open Sans"/>
                      </a:endParaRPr>
                    </a:p>
                  </a:txBody>
                  <a:tcPr/>
                </a:tc>
                <a:extLst>
                  <a:ext uri="{0D108BD9-81ED-4DB2-BD59-A6C34878D82A}">
                    <a16:rowId xmlns:a16="http://schemas.microsoft.com/office/drawing/2014/main" val="2853514753"/>
                  </a:ext>
                </a:extLst>
              </a:tr>
            </a:tbl>
          </a:graphicData>
        </a:graphic>
      </p:graphicFrame>
    </p:spTree>
    <p:extLst>
      <p:ext uri="{BB962C8B-B14F-4D97-AF65-F5344CB8AC3E}">
        <p14:creationId xmlns:p14="http://schemas.microsoft.com/office/powerpoint/2010/main" val="3251882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Explanations</a:t>
            </a:r>
          </a:p>
        </p:txBody>
      </p:sp>
      <p:graphicFrame>
        <p:nvGraphicFramePr>
          <p:cNvPr id="6" name="Table 6">
            <a:extLst>
              <a:ext uri="{FF2B5EF4-FFF2-40B4-BE49-F238E27FC236}">
                <a16:creationId xmlns:a16="http://schemas.microsoft.com/office/drawing/2014/main" id="{CDC3919F-2FB8-2FA7-3F8C-7EB1E98A7D27}"/>
              </a:ext>
            </a:extLst>
          </p:cNvPr>
          <p:cNvGraphicFramePr>
            <a:graphicFrameLocks noGrp="1"/>
          </p:cNvGraphicFramePr>
          <p:nvPr>
            <p:extLst>
              <p:ext uri="{D42A27DB-BD31-4B8C-83A1-F6EECF244321}">
                <p14:modId xmlns:p14="http://schemas.microsoft.com/office/powerpoint/2010/main" val="282374618"/>
              </p:ext>
            </p:extLst>
          </p:nvPr>
        </p:nvGraphicFramePr>
        <p:xfrm>
          <a:off x="615863" y="1263043"/>
          <a:ext cx="11250008" cy="4610056"/>
        </p:xfrm>
        <a:graphic>
          <a:graphicData uri="http://schemas.openxmlformats.org/drawingml/2006/table">
            <a:tbl>
              <a:tblPr firstRow="1" bandRow="1">
                <a:tableStyleId>{5C22544A-7EE6-4342-B048-85BDC9FD1C3A}</a:tableStyleId>
              </a:tblPr>
              <a:tblGrid>
                <a:gridCol w="4870537">
                  <a:extLst>
                    <a:ext uri="{9D8B030D-6E8A-4147-A177-3AD203B41FA5}">
                      <a16:colId xmlns:a16="http://schemas.microsoft.com/office/drawing/2014/main" val="3274684851"/>
                    </a:ext>
                  </a:extLst>
                </a:gridCol>
                <a:gridCol w="6379471">
                  <a:extLst>
                    <a:ext uri="{9D8B030D-6E8A-4147-A177-3AD203B41FA5}">
                      <a16:colId xmlns:a16="http://schemas.microsoft.com/office/drawing/2014/main" val="198309371"/>
                    </a:ext>
                  </a:extLst>
                </a:gridCol>
              </a:tblGrid>
              <a:tr h="296967">
                <a:tc>
                  <a:txBody>
                    <a:bodyPr/>
                    <a:lstStyle/>
                    <a:p>
                      <a:r>
                        <a:rPr lang="en-GB" sz="1400">
                          <a:latin typeface="Open Sans"/>
                          <a:ea typeface="Open Sans"/>
                          <a:cs typeface="Open Sans"/>
                        </a:rPr>
                        <a:t>Question</a:t>
                      </a:r>
                    </a:p>
                  </a:txBody>
                  <a:tcPr/>
                </a:tc>
                <a:tc>
                  <a:txBody>
                    <a:bodyPr/>
                    <a:lstStyle/>
                    <a:p>
                      <a:r>
                        <a:rPr lang="en-GB" sz="1400">
                          <a:latin typeface="Open Sans"/>
                          <a:ea typeface="Open Sans"/>
                          <a:cs typeface="Open Sans"/>
                        </a:rPr>
                        <a:t>Explanation</a:t>
                      </a:r>
                    </a:p>
                  </a:txBody>
                  <a:tcPr/>
                </a:tc>
                <a:extLst>
                  <a:ext uri="{0D108BD9-81ED-4DB2-BD59-A6C34878D82A}">
                    <a16:rowId xmlns:a16="http://schemas.microsoft.com/office/drawing/2014/main" val="3211393268"/>
                  </a:ext>
                </a:extLst>
              </a:tr>
              <a:tr h="2583613">
                <a:tc>
                  <a:txBody>
                    <a:bodyPr/>
                    <a:lstStyle/>
                    <a:p>
                      <a:r>
                        <a:rPr lang="en-GB" sz="1400" b="1" dirty="0">
                          <a:latin typeface="Open Sans"/>
                          <a:ea typeface="Open Sans"/>
                          <a:cs typeface="Open Sans"/>
                        </a:rPr>
                        <a:t>Mental illness</a:t>
                      </a:r>
                    </a:p>
                    <a:p>
                      <a:r>
                        <a:rPr lang="en-US" sz="1400" b="0" kern="1200" dirty="0">
                          <a:solidFill>
                            <a:schemeClr val="dk1"/>
                          </a:solidFill>
                          <a:effectLst/>
                          <a:latin typeface="Open Sans"/>
                          <a:ea typeface="Open Sans"/>
                          <a:cs typeface="Open Sans"/>
                        </a:rPr>
                        <a:t>Is there a serious problem in your community because people have mental illnesses?</a:t>
                      </a:r>
                      <a:endParaRPr lang="en-GB" sz="1400" b="0" dirty="0">
                        <a:latin typeface="Open Sans"/>
                        <a:ea typeface="Open Sans"/>
                        <a:cs typeface="Open Sans"/>
                      </a:endParaRPr>
                    </a:p>
                  </a:txBody>
                  <a:tcPr/>
                </a:tc>
                <a:tc>
                  <a:txBody>
                    <a:bodyPr/>
                    <a:lstStyle/>
                    <a:p>
                      <a:pPr lvl="0" algn="just"/>
                      <a:r>
                        <a:rPr lang="en-GB" sz="1400" dirty="0">
                          <a:latin typeface="Open Sans"/>
                          <a:ea typeface="Open Sans"/>
                          <a:cs typeface="Open Sans"/>
                        </a:rPr>
                        <a:t>This question may refer to any mental illnesses or mental health problems that people in the community are experiencing. It is important to remember that you are not assessing whether these mental illnesses exist in the community, but rather </a:t>
                      </a:r>
                      <a:r>
                        <a:rPr lang="en-GB" sz="1400" b="1" u="sng" dirty="0">
                          <a:latin typeface="Open Sans"/>
                          <a:ea typeface="Open Sans"/>
                          <a:cs typeface="Open Sans"/>
                        </a:rPr>
                        <a:t>whether the person feels there is a serious problem in the community because people have a mental illness (however the person defines this)</a:t>
                      </a:r>
                      <a:r>
                        <a:rPr lang="en-GB" sz="1400" dirty="0">
                          <a:latin typeface="Open Sans"/>
                          <a:ea typeface="Open Sans"/>
                          <a:cs typeface="Open Sans"/>
                        </a:rPr>
                        <a:t>. </a:t>
                      </a:r>
                      <a:endParaRPr lang="en-GB" sz="1400" b="0" kern="1200" dirty="0">
                        <a:solidFill>
                          <a:schemeClr val="dk1"/>
                        </a:solidFill>
                        <a:effectLst/>
                        <a:latin typeface="Open Sans"/>
                        <a:ea typeface="Open Sans"/>
                        <a:cs typeface="Open Sans"/>
                      </a:endParaRPr>
                    </a:p>
                    <a:p>
                      <a:pPr lvl="0" algn="just">
                        <a:buNone/>
                      </a:pPr>
                      <a:r>
                        <a:rPr lang="en-GB" sz="1400" dirty="0">
                          <a:latin typeface="Open Sans"/>
                          <a:ea typeface="Open Sans"/>
                          <a:cs typeface="Open Sans"/>
                        </a:rPr>
                        <a:t>For example, if the person thinks that many people in the community have a mental illness but does not think that this is a serious problem, you should rate the question as ‘no serious problem’ (0). </a:t>
                      </a:r>
                      <a:endParaRPr lang="en-GB" sz="1400" b="0" kern="1200" dirty="0">
                        <a:solidFill>
                          <a:schemeClr val="dk1"/>
                        </a:solidFill>
                        <a:effectLst/>
                        <a:latin typeface="Open Sans"/>
                        <a:ea typeface="Open Sans"/>
                        <a:cs typeface="Open Sans"/>
                      </a:endParaRPr>
                    </a:p>
                    <a:p>
                      <a:pPr lvl="0" algn="just">
                        <a:buNone/>
                      </a:pPr>
                      <a:r>
                        <a:rPr lang="en-GB" sz="1400" dirty="0">
                          <a:latin typeface="Open Sans"/>
                          <a:ea typeface="Open Sans"/>
                          <a:cs typeface="Open Sans"/>
                        </a:rPr>
                        <a:t>However, if the person thinks that people in the community have a mental illness, and thinks that this is a serious problem, you should rate the question as ‘serious problem’ (1).</a:t>
                      </a:r>
                      <a:endParaRPr lang="en-GB" sz="1400" b="0" kern="1200" dirty="0">
                        <a:solidFill>
                          <a:schemeClr val="dk1"/>
                        </a:solidFill>
                        <a:effectLst/>
                        <a:latin typeface="Open Sans"/>
                        <a:ea typeface="Open Sans"/>
                        <a:cs typeface="Open Sans"/>
                      </a:endParaRPr>
                    </a:p>
                  </a:txBody>
                  <a:tcPr/>
                </a:tc>
                <a:extLst>
                  <a:ext uri="{0D108BD9-81ED-4DB2-BD59-A6C34878D82A}">
                    <a16:rowId xmlns:a16="http://schemas.microsoft.com/office/drawing/2014/main" val="2279213048"/>
                  </a:ext>
                </a:extLst>
              </a:tr>
              <a:tr h="1653496">
                <a:tc>
                  <a:txBody>
                    <a:bodyPr/>
                    <a:lstStyle/>
                    <a:p>
                      <a:r>
                        <a:rPr lang="en-GB" sz="1400" b="1" kern="1200" dirty="0">
                          <a:solidFill>
                            <a:schemeClr val="dk1"/>
                          </a:solidFill>
                          <a:latin typeface="Open Sans"/>
                          <a:ea typeface="Open Sans"/>
                          <a:cs typeface="Open Sans"/>
                        </a:rPr>
                        <a:t>Care for people in your community who are on their own </a:t>
                      </a:r>
                    </a:p>
                    <a:p>
                      <a:r>
                        <a:rPr lang="en-GB" sz="1400" b="0" kern="1200" dirty="0">
                          <a:solidFill>
                            <a:schemeClr val="dk1"/>
                          </a:solidFill>
                          <a:effectLst/>
                          <a:latin typeface="Open Sans"/>
                          <a:ea typeface="Open Sans"/>
                          <a:cs typeface="Open Sans"/>
                        </a:rPr>
                        <a:t>Is there a serious problem in your community because there is not enough care for people who are on their own? For example, care for unaccompanied children, widows or elderly people, or unaccompanied people who have a physical or mental illness, or disability?</a:t>
                      </a:r>
                    </a:p>
                  </a:txBody>
                  <a:tcPr/>
                </a:tc>
                <a:tc>
                  <a:txBody>
                    <a:bodyPr/>
                    <a:lstStyle/>
                    <a:p>
                      <a:pPr lvl="0" algn="just">
                        <a:buNone/>
                      </a:pPr>
                      <a:endParaRPr lang="en-GB" sz="1400" b="0" kern="1200" dirty="0">
                        <a:solidFill>
                          <a:schemeClr val="dk1"/>
                        </a:solidFill>
                        <a:effectLst/>
                        <a:latin typeface="Open Sans"/>
                        <a:ea typeface="Open Sans"/>
                        <a:cs typeface="Open Sans"/>
                      </a:endParaRPr>
                    </a:p>
                  </a:txBody>
                  <a:tcPr/>
                </a:tc>
                <a:extLst>
                  <a:ext uri="{0D108BD9-81ED-4DB2-BD59-A6C34878D82A}">
                    <a16:rowId xmlns:a16="http://schemas.microsoft.com/office/drawing/2014/main" val="1284763223"/>
                  </a:ext>
                </a:extLst>
              </a:tr>
            </a:tbl>
          </a:graphicData>
        </a:graphic>
      </p:graphicFrame>
    </p:spTree>
    <p:extLst>
      <p:ext uri="{BB962C8B-B14F-4D97-AF65-F5344CB8AC3E}">
        <p14:creationId xmlns:p14="http://schemas.microsoft.com/office/powerpoint/2010/main" val="1834772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379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exercises</a:t>
            </a:r>
            <a:endParaRPr lang="en-GB" b="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364770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dirty="0"/>
          </a:p>
          <a:p>
            <a:pPr marL="0" indent="0">
              <a:lnSpc>
                <a:spcPts val="2700"/>
              </a:lnSpc>
              <a:buNone/>
            </a:pPr>
            <a:r>
              <a:rPr lang="en-US" sz="2400" spc="60" dirty="0">
                <a:latin typeface="Open Sans"/>
                <a:ea typeface="Open Sans"/>
                <a:cs typeface="Open Sans"/>
              </a:rPr>
              <a:t>If your module does not include all scenarios included in this section, make sure to adjust accordingly.</a:t>
            </a:r>
          </a:p>
          <a:p>
            <a:pPr marL="0" indent="0">
              <a:lnSpc>
                <a:spcPts val="2700"/>
              </a:lnSpc>
              <a:buNone/>
            </a:pPr>
            <a:r>
              <a:rPr lang="en-US" sz="2400" spc="60" dirty="0">
                <a:latin typeface="Open Sans"/>
                <a:ea typeface="Open Sans"/>
                <a:cs typeface="Open Sans"/>
              </a:rPr>
              <a:t>In this section, let trainees give their answer and discuss before providing the right answer to each scenario.</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pitchFamily="2" charset="0"/>
              </a:rPr>
              <a:t>Perceived needs: training instructions 3</a:t>
            </a:r>
          </a:p>
        </p:txBody>
      </p:sp>
    </p:spTree>
    <p:extLst>
      <p:ext uri="{BB962C8B-B14F-4D97-AF65-F5344CB8AC3E}">
        <p14:creationId xmlns:p14="http://schemas.microsoft.com/office/powerpoint/2010/main" val="3592227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SCENARIO 1</a:t>
            </a:r>
            <a:endParaRPr lang="en-GB" sz="3600" b="0" kern="1400" spc="230">
              <a:solidFill>
                <a:schemeClr val="tx1"/>
              </a:solidFill>
              <a:latin typeface="HALDEN SOLID" pitchFamily="2" charset="0"/>
            </a:endParaRPr>
          </a:p>
        </p:txBody>
      </p:sp>
      <p:sp>
        <p:nvSpPr>
          <p:cNvPr id="10" name="TextBox 9">
            <a:extLst>
              <a:ext uri="{FF2B5EF4-FFF2-40B4-BE49-F238E27FC236}">
                <a16:creationId xmlns:a16="http://schemas.microsoft.com/office/drawing/2014/main" id="{BDB41004-F16F-E176-35A6-3B49EE89A973}"/>
              </a:ext>
            </a:extLst>
          </p:cNvPr>
          <p:cNvSpPr txBox="1"/>
          <p:nvPr/>
        </p:nvSpPr>
        <p:spPr>
          <a:xfrm>
            <a:off x="717180" y="3831184"/>
            <a:ext cx="10119572" cy="369332"/>
          </a:xfrm>
          <a:prstGeom prst="rect">
            <a:avLst/>
          </a:prstGeom>
          <a:solidFill>
            <a:schemeClr val="tx1">
              <a:lumMod val="50000"/>
            </a:schemeClr>
          </a:solidFill>
          <a:ln>
            <a:solidFill>
              <a:srgbClr val="FFFFFF"/>
            </a:solidFill>
          </a:ln>
        </p:spPr>
        <p:txBody>
          <a:bodyPr wrap="square" lIns="91440" tIns="45720" rIns="91440" bIns="45720" anchor="t">
            <a:spAutoFit/>
          </a:bodyPr>
          <a:lstStyle/>
          <a:p>
            <a:r>
              <a:rPr lang="en-GB" dirty="0">
                <a:solidFill>
                  <a:srgbClr val="FFFFFF"/>
                </a:solidFill>
                <a:latin typeface="Open Sans"/>
                <a:ea typeface="Open Sans"/>
                <a:cs typeface="Open Sans"/>
              </a:rPr>
              <a:t>The interviewer should rate the question as ‘0’ (‘no serious problem’)</a:t>
            </a:r>
            <a:endParaRPr lang="en-US" dirty="0">
              <a:solidFill>
                <a:srgbClr val="FFFFFF"/>
              </a:solidFill>
              <a:cs typeface="Calibri"/>
            </a:endParaRPr>
          </a:p>
        </p:txBody>
      </p:sp>
      <p:sp>
        <p:nvSpPr>
          <p:cNvPr id="2" name="TextBox 1">
            <a:extLst>
              <a:ext uri="{FF2B5EF4-FFF2-40B4-BE49-F238E27FC236}">
                <a16:creationId xmlns:a16="http://schemas.microsoft.com/office/drawing/2014/main" id="{3843CDA8-5B7A-ED0A-3E81-07FA26C48A18}"/>
              </a:ext>
            </a:extLst>
          </p:cNvPr>
          <p:cNvSpPr txBox="1"/>
          <p:nvPr/>
        </p:nvSpPr>
        <p:spPr>
          <a:xfrm>
            <a:off x="720903" y="1676400"/>
            <a:ext cx="10117113" cy="1754326"/>
          </a:xfrm>
          <a:prstGeom prst="rect">
            <a:avLst/>
          </a:prstGeom>
          <a:solidFill>
            <a:schemeClr val="accent4">
              <a:lumMod val="20000"/>
              <a:lumOff val="8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latin typeface="Open Sans"/>
                <a:ea typeface="Open Sans"/>
                <a:cs typeface="Calibri"/>
              </a:rPr>
              <a:t>Food</a:t>
            </a:r>
          </a:p>
          <a:p>
            <a:r>
              <a:rPr lang="en-US" i="1" dirty="0">
                <a:solidFill>
                  <a:srgbClr val="002060"/>
                </a:solidFill>
                <a:latin typeface="Open Sans"/>
                <a:ea typeface="Open Sans"/>
                <a:cs typeface="Calibri"/>
              </a:rPr>
              <a:t>Interviewer</a:t>
            </a:r>
            <a:r>
              <a:rPr lang="en-US" dirty="0">
                <a:solidFill>
                  <a:srgbClr val="002060"/>
                </a:solidFill>
                <a:latin typeface="Open Sans"/>
                <a:ea typeface="Open Sans"/>
                <a:cs typeface="Calibri"/>
              </a:rPr>
              <a:t>: "Do you have a serious problem with food? For example, because you do not have enough food, or because you are not able to cook the food you have."</a:t>
            </a:r>
          </a:p>
          <a:p>
            <a:r>
              <a:rPr lang="en-US" i="1" dirty="0">
                <a:solidFill>
                  <a:srgbClr val="002060"/>
                </a:solidFill>
                <a:latin typeface="Open Sans"/>
                <a:ea typeface="Open Sans"/>
                <a:cs typeface="Calibri"/>
              </a:rPr>
              <a:t>Respondent</a:t>
            </a:r>
            <a:r>
              <a:rPr lang="en-US" dirty="0">
                <a:solidFill>
                  <a:srgbClr val="002060"/>
                </a:solidFill>
                <a:latin typeface="Open Sans"/>
                <a:ea typeface="Open Sans"/>
                <a:cs typeface="Calibri"/>
              </a:rPr>
              <a:t>: "No"</a:t>
            </a:r>
          </a:p>
          <a:p>
            <a:endParaRPr lang="en-US" dirty="0">
              <a:solidFill>
                <a:srgbClr val="002060"/>
              </a:solidFill>
              <a:latin typeface="Open Sans"/>
              <a:ea typeface="Open Sans"/>
              <a:cs typeface="Calibri"/>
            </a:endParaRPr>
          </a:p>
          <a:p>
            <a:r>
              <a:rPr lang="en-US" b="1" dirty="0">
                <a:solidFill>
                  <a:srgbClr val="002060"/>
                </a:solidFill>
                <a:latin typeface="Open Sans"/>
                <a:ea typeface="Open Sans"/>
                <a:cs typeface="Calibri"/>
              </a:rPr>
              <a:t>What should the interviewer do next?</a:t>
            </a:r>
          </a:p>
        </p:txBody>
      </p:sp>
    </p:spTree>
    <p:extLst>
      <p:ext uri="{BB962C8B-B14F-4D97-AF65-F5344CB8AC3E}">
        <p14:creationId xmlns:p14="http://schemas.microsoft.com/office/powerpoint/2010/main" val="90813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kern="1400" spc="230">
                <a:solidFill>
                  <a:srgbClr val="FFFFFE"/>
                </a:solidFill>
                <a:latin typeface="HALDEN SOLID"/>
                <a:ea typeface="Open Sans Extrabold"/>
                <a:cs typeface="Open Sans Extrabold"/>
              </a:rPr>
              <a:t>Introduction</a:t>
            </a:r>
            <a:r>
              <a:rPr lang="it-IT" sz="3400" b="0">
                <a:solidFill>
                  <a:srgbClr val="FFFFFE"/>
                </a:solidFill>
                <a:latin typeface="Open Sans Extrabold"/>
                <a:ea typeface="Open Sans Extrabold"/>
                <a:cs typeface="Open Sans Extrabold"/>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SCENARIO 2</a:t>
            </a:r>
            <a:endParaRPr lang="en-GB" sz="3600" b="0" kern="1400" spc="230">
              <a:solidFill>
                <a:schemeClr val="tx1"/>
              </a:solidFill>
              <a:latin typeface="HALDEN SOLID" pitchFamily="2" charset="0"/>
            </a:endParaRPr>
          </a:p>
        </p:txBody>
      </p:sp>
      <p:sp>
        <p:nvSpPr>
          <p:cNvPr id="9" name="TextBox 8">
            <a:extLst>
              <a:ext uri="{FF2B5EF4-FFF2-40B4-BE49-F238E27FC236}">
                <a16:creationId xmlns:a16="http://schemas.microsoft.com/office/drawing/2014/main" id="{5C248739-9B2B-1DB7-2318-29EA07D16597}"/>
              </a:ext>
            </a:extLst>
          </p:cNvPr>
          <p:cNvSpPr txBox="1"/>
          <p:nvPr/>
        </p:nvSpPr>
        <p:spPr>
          <a:xfrm>
            <a:off x="717180" y="3226199"/>
            <a:ext cx="10458932" cy="1200329"/>
          </a:xfrm>
          <a:prstGeom prst="rect">
            <a:avLst/>
          </a:prstGeom>
          <a:solidFill>
            <a:schemeClr val="tx1">
              <a:lumMod val="50000"/>
            </a:schemeClr>
          </a:solidFill>
          <a:ln>
            <a:solidFill>
              <a:schemeClr val="accent1"/>
            </a:solidFill>
          </a:ln>
        </p:spPr>
        <p:txBody>
          <a:bodyPr wrap="square" lIns="91440" tIns="45720" rIns="91440" bIns="45720" anchor="t">
            <a:spAutoFit/>
          </a:bodyPr>
          <a:lstStyle/>
          <a:p>
            <a:pPr marL="285750" indent="-285750">
              <a:buFont typeface="Wingdings"/>
              <a:buChar char="§"/>
            </a:pPr>
            <a:r>
              <a:rPr lang="en-GB">
                <a:solidFill>
                  <a:srgbClr val="FFFFFF"/>
                </a:solidFill>
                <a:latin typeface="Open Sans"/>
                <a:ea typeface="Open Sans"/>
                <a:cs typeface="Open Sans"/>
              </a:rPr>
              <a:t>The interviewer should ask: “Would you say this is a serious problem?” </a:t>
            </a:r>
            <a:endParaRPr lang="en-US">
              <a:solidFill>
                <a:srgbClr val="FFFFFF"/>
              </a:solidFill>
              <a:latin typeface="Open Sans"/>
              <a:ea typeface="Open Sans"/>
              <a:cs typeface="Open Sans"/>
            </a:endParaRPr>
          </a:p>
          <a:p>
            <a:pPr marL="285750" indent="-285750">
              <a:buFont typeface="Wingdings"/>
              <a:buChar char="§"/>
            </a:pPr>
            <a:r>
              <a:rPr lang="en-GB">
                <a:solidFill>
                  <a:srgbClr val="FFFFFF"/>
                </a:solidFill>
                <a:latin typeface="Open Sans"/>
                <a:ea typeface="Open Sans"/>
                <a:cs typeface="Open Sans"/>
              </a:rPr>
              <a:t>If the person answers “Yes”, the interviewer should rate the question as ‘1’ (‘serious problem’). </a:t>
            </a:r>
          </a:p>
          <a:p>
            <a:pPr marL="285750" indent="-285750">
              <a:buFont typeface="Wingdings"/>
              <a:buChar char="§"/>
            </a:pPr>
            <a:r>
              <a:rPr lang="en-GB">
                <a:solidFill>
                  <a:srgbClr val="FFFFFF"/>
                </a:solidFill>
                <a:latin typeface="Open Sans"/>
                <a:ea typeface="Open Sans"/>
                <a:cs typeface="Open Sans"/>
              </a:rPr>
              <a:t>If the person answers “No”, the interviewer should rate the question as ‘0’ (‘no serious problem’).</a:t>
            </a:r>
          </a:p>
        </p:txBody>
      </p:sp>
      <p:sp>
        <p:nvSpPr>
          <p:cNvPr id="4" name="TextBox 3">
            <a:extLst>
              <a:ext uri="{FF2B5EF4-FFF2-40B4-BE49-F238E27FC236}">
                <a16:creationId xmlns:a16="http://schemas.microsoft.com/office/drawing/2014/main" id="{021527FD-08B9-0FBF-008F-8062BD590868}"/>
              </a:ext>
            </a:extLst>
          </p:cNvPr>
          <p:cNvSpPr txBox="1"/>
          <p:nvPr/>
        </p:nvSpPr>
        <p:spPr>
          <a:xfrm>
            <a:off x="720903" y="1498948"/>
            <a:ext cx="10461578" cy="1477328"/>
          </a:xfrm>
          <a:prstGeom prst="rect">
            <a:avLst/>
          </a:prstGeom>
          <a:solidFill>
            <a:schemeClr val="accent4">
              <a:lumMod val="20000"/>
              <a:lumOff val="8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latin typeface="Open Sans"/>
                <a:ea typeface="Open Sans"/>
                <a:cs typeface="Calibri"/>
              </a:rPr>
              <a:t>Place to live</a:t>
            </a:r>
          </a:p>
          <a:p>
            <a:r>
              <a:rPr lang="en-US" i="1" dirty="0">
                <a:solidFill>
                  <a:srgbClr val="002060"/>
                </a:solidFill>
                <a:latin typeface="Open Sans"/>
                <a:ea typeface="Open Sans"/>
                <a:cs typeface="Calibri"/>
              </a:rPr>
              <a:t>Interviewer</a:t>
            </a:r>
            <a:r>
              <a:rPr lang="en-US" dirty="0">
                <a:solidFill>
                  <a:srgbClr val="002060"/>
                </a:solidFill>
                <a:latin typeface="Open Sans"/>
                <a:ea typeface="Open Sans"/>
                <a:cs typeface="Calibri"/>
              </a:rPr>
              <a:t>: "Do you have a serious problem because you do not have a suitable place to live?"</a:t>
            </a:r>
          </a:p>
          <a:p>
            <a:r>
              <a:rPr lang="en-US" i="1" dirty="0">
                <a:solidFill>
                  <a:srgbClr val="002060"/>
                </a:solidFill>
                <a:latin typeface="Open Sans"/>
                <a:ea typeface="Open Sans"/>
                <a:cs typeface="Calibri"/>
              </a:rPr>
              <a:t>Respondent</a:t>
            </a:r>
            <a:r>
              <a:rPr lang="en-US" dirty="0">
                <a:solidFill>
                  <a:srgbClr val="002060"/>
                </a:solidFill>
                <a:latin typeface="Open Sans"/>
                <a:ea typeface="Open Sans"/>
                <a:cs typeface="Calibri"/>
              </a:rPr>
              <a:t>: "I have a house. It is not great but it is okay"</a:t>
            </a:r>
          </a:p>
          <a:p>
            <a:endParaRPr lang="en-US" dirty="0">
              <a:solidFill>
                <a:srgbClr val="002060"/>
              </a:solidFill>
              <a:latin typeface="Open Sans"/>
              <a:ea typeface="Open Sans"/>
              <a:cs typeface="Calibri"/>
            </a:endParaRPr>
          </a:p>
          <a:p>
            <a:r>
              <a:rPr lang="en-US" b="1" dirty="0">
                <a:solidFill>
                  <a:srgbClr val="002060"/>
                </a:solidFill>
                <a:latin typeface="Open Sans"/>
                <a:ea typeface="Open Sans"/>
                <a:cs typeface="Calibri"/>
              </a:rPr>
              <a:t>What should the interviewer do next?</a:t>
            </a:r>
          </a:p>
        </p:txBody>
      </p:sp>
    </p:spTree>
    <p:extLst>
      <p:ext uri="{BB962C8B-B14F-4D97-AF65-F5344CB8AC3E}">
        <p14:creationId xmlns:p14="http://schemas.microsoft.com/office/powerpoint/2010/main" val="1843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SCENARIO 3</a:t>
            </a:r>
            <a:endParaRPr lang="en-GB" sz="3600" b="0" kern="1400" spc="230">
              <a:solidFill>
                <a:schemeClr val="tx1"/>
              </a:solidFill>
              <a:latin typeface="HALDEN SOLID" pitchFamily="2" charset="0"/>
            </a:endParaRPr>
          </a:p>
        </p:txBody>
      </p:sp>
      <p:sp>
        <p:nvSpPr>
          <p:cNvPr id="9" name="TextBox 8">
            <a:extLst>
              <a:ext uri="{FF2B5EF4-FFF2-40B4-BE49-F238E27FC236}">
                <a16:creationId xmlns:a16="http://schemas.microsoft.com/office/drawing/2014/main" id="{CC409FFD-5B61-FEFE-D003-02FF60E3AD7C}"/>
              </a:ext>
            </a:extLst>
          </p:cNvPr>
          <p:cNvSpPr txBox="1"/>
          <p:nvPr/>
        </p:nvSpPr>
        <p:spPr>
          <a:xfrm>
            <a:off x="717180" y="3696036"/>
            <a:ext cx="7265441" cy="369332"/>
          </a:xfrm>
          <a:prstGeom prst="rect">
            <a:avLst/>
          </a:prstGeom>
          <a:noFill/>
        </p:spPr>
        <p:txBody>
          <a:bodyPr wrap="square" lIns="91440" tIns="45720" rIns="91440" bIns="45720" anchor="t">
            <a:spAutoFit/>
          </a:bodyPr>
          <a:lstStyle/>
          <a:p>
            <a:endParaRPr lang="en-GB">
              <a:cs typeface="Calibri"/>
            </a:endParaRPr>
          </a:p>
        </p:txBody>
      </p:sp>
      <p:sp>
        <p:nvSpPr>
          <p:cNvPr id="4" name="TextBox 3">
            <a:extLst>
              <a:ext uri="{FF2B5EF4-FFF2-40B4-BE49-F238E27FC236}">
                <a16:creationId xmlns:a16="http://schemas.microsoft.com/office/drawing/2014/main" id="{164E4504-F0A4-FF9D-8475-4D3010E1722D}"/>
              </a:ext>
            </a:extLst>
          </p:cNvPr>
          <p:cNvSpPr txBox="1"/>
          <p:nvPr/>
        </p:nvSpPr>
        <p:spPr>
          <a:xfrm>
            <a:off x="717180" y="3695925"/>
            <a:ext cx="10458932" cy="1200329"/>
          </a:xfrm>
          <a:prstGeom prst="rect">
            <a:avLst/>
          </a:prstGeom>
          <a:solidFill>
            <a:schemeClr val="tx1">
              <a:lumMod val="50000"/>
            </a:schemeClr>
          </a:solidFill>
          <a:ln>
            <a:solidFill>
              <a:schemeClr val="accent1"/>
            </a:solidFill>
          </a:ln>
        </p:spPr>
        <p:txBody>
          <a:bodyPr wrap="square" lIns="91440" tIns="45720" rIns="91440" bIns="45720" anchor="t">
            <a:spAutoFit/>
          </a:bodyPr>
          <a:lstStyle/>
          <a:p>
            <a:pPr marL="285750" indent="-285750">
              <a:buFont typeface="Wingdings"/>
              <a:buChar char="§"/>
            </a:pPr>
            <a:r>
              <a:rPr lang="en-GB" dirty="0">
                <a:solidFill>
                  <a:srgbClr val="FFFFFF"/>
                </a:solidFill>
                <a:latin typeface="Open Sans"/>
                <a:ea typeface="Open Sans"/>
                <a:cs typeface="Open Sans"/>
              </a:rPr>
              <a:t>The interviewer should ask: “Is this a serious problem for you?” </a:t>
            </a:r>
            <a:endParaRPr lang="en-US" dirty="0">
              <a:solidFill>
                <a:srgbClr val="FFFFFF"/>
              </a:solidFill>
              <a:latin typeface="Open Sans"/>
              <a:ea typeface="Open Sans"/>
              <a:cs typeface="Open Sans"/>
            </a:endParaRPr>
          </a:p>
          <a:p>
            <a:pPr marL="285750" indent="-285750">
              <a:buFont typeface="Wingdings"/>
              <a:buChar char="§"/>
            </a:pPr>
            <a:r>
              <a:rPr lang="en-GB" dirty="0">
                <a:solidFill>
                  <a:srgbClr val="FFFFFF"/>
                </a:solidFill>
                <a:latin typeface="Open Sans"/>
                <a:ea typeface="Open Sans"/>
                <a:cs typeface="Open Sans"/>
              </a:rPr>
              <a:t>If the person answers “Yes”, the interviewer should rate the question as ‘1’ (‘serious problem’). </a:t>
            </a:r>
            <a:endParaRPr lang="en-US" dirty="0">
              <a:solidFill>
                <a:srgbClr val="FFFFFF"/>
              </a:solidFill>
              <a:latin typeface="Open Sans"/>
              <a:ea typeface="Open Sans"/>
              <a:cs typeface="Open Sans"/>
            </a:endParaRPr>
          </a:p>
          <a:p>
            <a:pPr marL="285750" indent="-285750">
              <a:buFont typeface="Wingdings"/>
              <a:buChar char="§"/>
            </a:pPr>
            <a:r>
              <a:rPr lang="en-GB" dirty="0">
                <a:solidFill>
                  <a:srgbClr val="FFFFFF"/>
                </a:solidFill>
                <a:latin typeface="Open Sans"/>
                <a:ea typeface="Open Sans"/>
                <a:cs typeface="Open Sans"/>
              </a:rPr>
              <a:t>If the person answers “No”, the interviewer should rate the question as ‘0’ (‘no serious problem’).</a:t>
            </a:r>
            <a:endParaRPr lang="en-US" dirty="0">
              <a:solidFill>
                <a:srgbClr val="FFFFFF"/>
              </a:solidFill>
              <a:latin typeface="Open Sans"/>
              <a:ea typeface="Open Sans"/>
              <a:cs typeface="Open Sans"/>
            </a:endParaRPr>
          </a:p>
        </p:txBody>
      </p:sp>
      <p:sp>
        <p:nvSpPr>
          <p:cNvPr id="6" name="TextBox 5">
            <a:extLst>
              <a:ext uri="{FF2B5EF4-FFF2-40B4-BE49-F238E27FC236}">
                <a16:creationId xmlns:a16="http://schemas.microsoft.com/office/drawing/2014/main" id="{DEF1FA4D-AD04-B393-8E83-AFC22E5575B8}"/>
              </a:ext>
            </a:extLst>
          </p:cNvPr>
          <p:cNvSpPr txBox="1"/>
          <p:nvPr/>
        </p:nvSpPr>
        <p:spPr>
          <a:xfrm>
            <a:off x="720903" y="1498948"/>
            <a:ext cx="10461578" cy="2031325"/>
          </a:xfrm>
          <a:prstGeom prst="rect">
            <a:avLst/>
          </a:prstGeom>
          <a:solidFill>
            <a:schemeClr val="accent4">
              <a:lumMod val="20000"/>
              <a:lumOff val="8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latin typeface="Open Sans"/>
                <a:ea typeface="Open Sans"/>
                <a:cs typeface="Calibri"/>
              </a:rPr>
              <a:t>Toilets</a:t>
            </a:r>
          </a:p>
          <a:p>
            <a:r>
              <a:rPr lang="en-US" i="1" dirty="0">
                <a:solidFill>
                  <a:srgbClr val="002060"/>
                </a:solidFill>
                <a:latin typeface="Open Sans"/>
                <a:ea typeface="Open Sans"/>
                <a:cs typeface="Calibri"/>
              </a:rPr>
              <a:t>Interviewer</a:t>
            </a:r>
            <a:r>
              <a:rPr lang="en-US" dirty="0">
                <a:solidFill>
                  <a:srgbClr val="002060"/>
                </a:solidFill>
                <a:latin typeface="Open Sans"/>
                <a:ea typeface="Open Sans"/>
                <a:cs typeface="Calibri"/>
              </a:rPr>
              <a:t>: "Do you have a serious problem because you do not have easy and safe access to a clean toilet?"</a:t>
            </a:r>
          </a:p>
          <a:p>
            <a:r>
              <a:rPr lang="en-US" i="1" dirty="0">
                <a:solidFill>
                  <a:srgbClr val="002060"/>
                </a:solidFill>
                <a:latin typeface="Open Sans"/>
                <a:ea typeface="Open Sans"/>
                <a:cs typeface="Calibri"/>
              </a:rPr>
              <a:t>Respondent</a:t>
            </a:r>
            <a:r>
              <a:rPr lang="en-US" dirty="0">
                <a:solidFill>
                  <a:srgbClr val="002060"/>
                </a:solidFill>
                <a:latin typeface="Open Sans"/>
                <a:ea typeface="Open Sans"/>
                <a:cs typeface="Calibri"/>
              </a:rPr>
              <a:t>: "I can use the toilets in the camp, but I am scared of going there. It is very dark at night?"</a:t>
            </a:r>
          </a:p>
          <a:p>
            <a:endParaRPr lang="en-US" dirty="0">
              <a:solidFill>
                <a:srgbClr val="002060"/>
              </a:solidFill>
              <a:latin typeface="Open Sans"/>
              <a:ea typeface="Open Sans"/>
              <a:cs typeface="Calibri"/>
            </a:endParaRPr>
          </a:p>
          <a:p>
            <a:r>
              <a:rPr lang="en-US" b="1" dirty="0">
                <a:solidFill>
                  <a:srgbClr val="002060"/>
                </a:solidFill>
                <a:latin typeface="Open Sans"/>
                <a:ea typeface="Open Sans"/>
                <a:cs typeface="Calibri"/>
              </a:rPr>
              <a:t>What should the interviewer do next?</a:t>
            </a:r>
          </a:p>
        </p:txBody>
      </p:sp>
    </p:spTree>
    <p:extLst>
      <p:ext uri="{BB962C8B-B14F-4D97-AF65-F5344CB8AC3E}">
        <p14:creationId xmlns:p14="http://schemas.microsoft.com/office/powerpoint/2010/main" val="115475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SCENARIO 4</a:t>
            </a:r>
            <a:endParaRPr lang="en-GB" sz="3600" b="0" kern="1400" spc="230">
              <a:solidFill>
                <a:schemeClr val="tx1"/>
              </a:solidFill>
              <a:latin typeface="HALDEN SOLID" pitchFamily="2" charset="0"/>
            </a:endParaRPr>
          </a:p>
        </p:txBody>
      </p:sp>
      <p:sp>
        <p:nvSpPr>
          <p:cNvPr id="9" name="TextBox 8">
            <a:extLst>
              <a:ext uri="{FF2B5EF4-FFF2-40B4-BE49-F238E27FC236}">
                <a16:creationId xmlns:a16="http://schemas.microsoft.com/office/drawing/2014/main" id="{C406BF13-8CB9-BD01-9AB7-D7E9DED61A6D}"/>
              </a:ext>
            </a:extLst>
          </p:cNvPr>
          <p:cNvSpPr txBox="1"/>
          <p:nvPr/>
        </p:nvSpPr>
        <p:spPr>
          <a:xfrm>
            <a:off x="846137" y="3783614"/>
            <a:ext cx="7815224" cy="369332"/>
          </a:xfrm>
          <a:prstGeom prst="rect">
            <a:avLst/>
          </a:prstGeom>
          <a:noFill/>
        </p:spPr>
        <p:txBody>
          <a:bodyPr wrap="square" lIns="91440" tIns="45720" rIns="91440" bIns="45720" anchor="t">
            <a:spAutoFit/>
          </a:bodyPr>
          <a:lstStyle/>
          <a:p>
            <a:endParaRPr lang="en-GB">
              <a:cs typeface="Calibri"/>
            </a:endParaRPr>
          </a:p>
        </p:txBody>
      </p:sp>
      <p:sp>
        <p:nvSpPr>
          <p:cNvPr id="4" name="TextBox 3">
            <a:extLst>
              <a:ext uri="{FF2B5EF4-FFF2-40B4-BE49-F238E27FC236}">
                <a16:creationId xmlns:a16="http://schemas.microsoft.com/office/drawing/2014/main" id="{2F413701-3A41-CE18-0212-CE4D1DA39405}"/>
              </a:ext>
            </a:extLst>
          </p:cNvPr>
          <p:cNvSpPr txBox="1"/>
          <p:nvPr/>
        </p:nvSpPr>
        <p:spPr>
          <a:xfrm>
            <a:off x="790249" y="3570665"/>
            <a:ext cx="10458932" cy="646331"/>
          </a:xfrm>
          <a:prstGeom prst="rect">
            <a:avLst/>
          </a:prstGeom>
          <a:solidFill>
            <a:schemeClr val="tx1">
              <a:lumMod val="50000"/>
            </a:schemeClr>
          </a:solidFill>
          <a:ln>
            <a:solidFill>
              <a:schemeClr val="accent1"/>
            </a:solidFill>
          </a:ln>
        </p:spPr>
        <p:txBody>
          <a:bodyPr wrap="square" lIns="91440" tIns="45720" rIns="91440" bIns="45720" anchor="t">
            <a:spAutoFit/>
          </a:bodyPr>
          <a:lstStyle/>
          <a:p>
            <a:r>
              <a:rPr lang="en-GB">
                <a:solidFill>
                  <a:srgbClr val="FFFFFF"/>
                </a:solidFill>
                <a:latin typeface="Open Sans"/>
                <a:ea typeface="Open Sans"/>
                <a:cs typeface="Calibri"/>
              </a:rPr>
              <a:t>The interviewer should not pry. They should rate the question as  ‘does not know / not applicable / declines to answer’.</a:t>
            </a:r>
            <a:endParaRPr lang="en-US">
              <a:solidFill>
                <a:srgbClr val="FFFFFF"/>
              </a:solidFill>
              <a:latin typeface="Open Sans"/>
              <a:ea typeface="Open Sans"/>
              <a:cs typeface="Open Sans"/>
            </a:endParaRPr>
          </a:p>
        </p:txBody>
      </p:sp>
      <p:sp>
        <p:nvSpPr>
          <p:cNvPr id="6" name="TextBox 5">
            <a:extLst>
              <a:ext uri="{FF2B5EF4-FFF2-40B4-BE49-F238E27FC236}">
                <a16:creationId xmlns:a16="http://schemas.microsoft.com/office/drawing/2014/main" id="{2EC93F6A-A8A7-6815-AF18-EF690010F272}"/>
              </a:ext>
            </a:extLst>
          </p:cNvPr>
          <p:cNvSpPr txBox="1"/>
          <p:nvPr/>
        </p:nvSpPr>
        <p:spPr>
          <a:xfrm>
            <a:off x="793972" y="1561578"/>
            <a:ext cx="10461578" cy="1754326"/>
          </a:xfrm>
          <a:prstGeom prst="rect">
            <a:avLst/>
          </a:prstGeom>
          <a:solidFill>
            <a:schemeClr val="accent4">
              <a:lumMod val="20000"/>
              <a:lumOff val="8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latin typeface="Open Sans"/>
                <a:ea typeface="Open Sans"/>
                <a:cs typeface="Calibri"/>
              </a:rPr>
              <a:t>Keeping Clean</a:t>
            </a:r>
          </a:p>
          <a:p>
            <a:r>
              <a:rPr lang="en-US" i="1" dirty="0">
                <a:solidFill>
                  <a:srgbClr val="002060"/>
                </a:solidFill>
                <a:latin typeface="Open Sans"/>
                <a:ea typeface="Open Sans"/>
                <a:cs typeface="Calibri"/>
              </a:rPr>
              <a:t>Interviewer</a:t>
            </a:r>
            <a:r>
              <a:rPr lang="en-US" dirty="0">
                <a:solidFill>
                  <a:srgbClr val="002060"/>
                </a:solidFill>
                <a:latin typeface="Open Sans"/>
                <a:ea typeface="Open Sans"/>
                <a:cs typeface="Calibri"/>
              </a:rPr>
              <a:t>: "Do you have a serious problem because it is difficult to keep clean in your current situation. For example, you do not have enough soap, water, or a suitable place to wash?"</a:t>
            </a:r>
          </a:p>
          <a:p>
            <a:r>
              <a:rPr lang="en-US" i="1" dirty="0">
                <a:solidFill>
                  <a:srgbClr val="002060"/>
                </a:solidFill>
                <a:latin typeface="Open Sans"/>
                <a:ea typeface="Open Sans"/>
                <a:cs typeface="Calibri"/>
              </a:rPr>
              <a:t>Respondent</a:t>
            </a:r>
            <a:r>
              <a:rPr lang="en-US" dirty="0">
                <a:solidFill>
                  <a:srgbClr val="002060"/>
                </a:solidFill>
                <a:latin typeface="Open Sans"/>
                <a:ea typeface="Open Sans"/>
                <a:cs typeface="Calibri"/>
              </a:rPr>
              <a:t>: "I don't want to talk about that. That is private."</a:t>
            </a:r>
          </a:p>
          <a:p>
            <a:endParaRPr lang="en-US" dirty="0">
              <a:solidFill>
                <a:srgbClr val="002060"/>
              </a:solidFill>
              <a:latin typeface="Open Sans"/>
              <a:ea typeface="Open Sans"/>
              <a:cs typeface="Calibri"/>
            </a:endParaRPr>
          </a:p>
          <a:p>
            <a:r>
              <a:rPr lang="en-US" b="1" dirty="0">
                <a:solidFill>
                  <a:srgbClr val="002060"/>
                </a:solidFill>
                <a:latin typeface="Open Sans"/>
                <a:ea typeface="Open Sans"/>
                <a:cs typeface="Calibri"/>
              </a:rPr>
              <a:t>What should the interviewer do next?</a:t>
            </a:r>
          </a:p>
        </p:txBody>
      </p:sp>
    </p:spTree>
    <p:extLst>
      <p:ext uri="{BB962C8B-B14F-4D97-AF65-F5344CB8AC3E}">
        <p14:creationId xmlns:p14="http://schemas.microsoft.com/office/powerpoint/2010/main" val="355593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SCENARIO 5</a:t>
            </a:r>
            <a:endParaRPr lang="en-GB" sz="3600" b="0" kern="1400" spc="230">
              <a:solidFill>
                <a:schemeClr val="tx1"/>
              </a:solidFill>
              <a:latin typeface="HALDEN SOLID" pitchFamily="2" charset="0"/>
            </a:endParaRPr>
          </a:p>
        </p:txBody>
      </p:sp>
      <p:sp>
        <p:nvSpPr>
          <p:cNvPr id="9" name="TextBox 8">
            <a:extLst>
              <a:ext uri="{FF2B5EF4-FFF2-40B4-BE49-F238E27FC236}">
                <a16:creationId xmlns:a16="http://schemas.microsoft.com/office/drawing/2014/main" id="{A53AFFD5-125D-DE25-3163-F7841C315990}"/>
              </a:ext>
            </a:extLst>
          </p:cNvPr>
          <p:cNvSpPr txBox="1"/>
          <p:nvPr/>
        </p:nvSpPr>
        <p:spPr>
          <a:xfrm>
            <a:off x="717181" y="3891108"/>
            <a:ext cx="8415993" cy="369332"/>
          </a:xfrm>
          <a:prstGeom prst="rect">
            <a:avLst/>
          </a:prstGeom>
          <a:noFill/>
        </p:spPr>
        <p:txBody>
          <a:bodyPr wrap="square" lIns="91440" tIns="45720" rIns="91440" bIns="45720" anchor="t">
            <a:spAutoFit/>
          </a:bodyPr>
          <a:lstStyle/>
          <a:p>
            <a:endParaRPr lang="en-GB">
              <a:cs typeface="Calibri"/>
            </a:endParaRPr>
          </a:p>
        </p:txBody>
      </p:sp>
      <p:sp>
        <p:nvSpPr>
          <p:cNvPr id="4" name="TextBox 3">
            <a:extLst>
              <a:ext uri="{FF2B5EF4-FFF2-40B4-BE49-F238E27FC236}">
                <a16:creationId xmlns:a16="http://schemas.microsoft.com/office/drawing/2014/main" id="{C3BCDB50-B4D4-4723-C5FD-F42E17BB8C3B}"/>
              </a:ext>
            </a:extLst>
          </p:cNvPr>
          <p:cNvSpPr txBox="1"/>
          <p:nvPr/>
        </p:nvSpPr>
        <p:spPr>
          <a:xfrm>
            <a:off x="790249" y="3570665"/>
            <a:ext cx="10458932" cy="1200329"/>
          </a:xfrm>
          <a:prstGeom prst="rect">
            <a:avLst/>
          </a:prstGeom>
          <a:solidFill>
            <a:schemeClr val="tx1">
              <a:lumMod val="50000"/>
            </a:schemeClr>
          </a:solidFill>
          <a:ln>
            <a:solidFill>
              <a:schemeClr val="accent1"/>
            </a:solidFill>
          </a:ln>
        </p:spPr>
        <p:txBody>
          <a:bodyPr wrap="square" lIns="91440" tIns="45720" rIns="91440" bIns="45720" anchor="t">
            <a:spAutoFit/>
          </a:bodyPr>
          <a:lstStyle/>
          <a:p>
            <a:r>
              <a:rPr lang="en-GB">
                <a:solidFill>
                  <a:srgbClr val="FFFFFF"/>
                </a:solidFill>
                <a:latin typeface="Open Sans"/>
                <a:ea typeface="Open Sans"/>
                <a:cs typeface="Calibri"/>
              </a:rPr>
              <a:t>The interviewer should say something like: “I am sorry but unfortunately, I do not have any information about that, but I am happy to talk about this after the interview. Would it be okay to continue with the interview for now? Do you think it is a serious problem that your clothes are old?” ….</a:t>
            </a:r>
            <a:endParaRPr lang="en-US">
              <a:solidFill>
                <a:srgbClr val="FFFFFF"/>
              </a:solidFill>
              <a:latin typeface="Open Sans"/>
              <a:ea typeface="Open Sans"/>
              <a:cs typeface="Calibri"/>
            </a:endParaRPr>
          </a:p>
        </p:txBody>
      </p:sp>
      <p:sp>
        <p:nvSpPr>
          <p:cNvPr id="6" name="TextBox 5">
            <a:extLst>
              <a:ext uri="{FF2B5EF4-FFF2-40B4-BE49-F238E27FC236}">
                <a16:creationId xmlns:a16="http://schemas.microsoft.com/office/drawing/2014/main" id="{751232A8-85FF-3736-2137-3AEB87F2B163}"/>
              </a:ext>
            </a:extLst>
          </p:cNvPr>
          <p:cNvSpPr txBox="1"/>
          <p:nvPr/>
        </p:nvSpPr>
        <p:spPr>
          <a:xfrm>
            <a:off x="793972" y="1561578"/>
            <a:ext cx="10461578" cy="1754326"/>
          </a:xfrm>
          <a:prstGeom prst="rect">
            <a:avLst/>
          </a:prstGeom>
          <a:solidFill>
            <a:schemeClr val="accent4">
              <a:lumMod val="20000"/>
              <a:lumOff val="8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latin typeface="Open Sans"/>
                <a:ea typeface="Open Sans"/>
                <a:cs typeface="Calibri"/>
              </a:rPr>
              <a:t>Clothing, shoes, bedding or blankets</a:t>
            </a:r>
          </a:p>
          <a:p>
            <a:r>
              <a:rPr lang="en-US" i="1" dirty="0">
                <a:solidFill>
                  <a:srgbClr val="002060"/>
                </a:solidFill>
                <a:latin typeface="Open Sans"/>
                <a:ea typeface="Open Sans"/>
                <a:cs typeface="Calibri"/>
              </a:rPr>
              <a:t>Interviewer</a:t>
            </a:r>
            <a:r>
              <a:rPr lang="en-US" dirty="0">
                <a:solidFill>
                  <a:srgbClr val="002060"/>
                </a:solidFill>
                <a:latin typeface="Open Sans"/>
                <a:ea typeface="Open Sans"/>
                <a:cs typeface="Calibri"/>
              </a:rPr>
              <a:t>: "Do you have a serious problem because you do not have enough, or good enough, clothes, shoes, bedding or blankets?"</a:t>
            </a:r>
          </a:p>
          <a:p>
            <a:r>
              <a:rPr lang="en-US" i="1" dirty="0">
                <a:solidFill>
                  <a:srgbClr val="002060"/>
                </a:solidFill>
                <a:latin typeface="Open Sans"/>
                <a:ea typeface="Open Sans"/>
                <a:cs typeface="Calibri"/>
              </a:rPr>
              <a:t>Respondent</a:t>
            </a:r>
            <a:r>
              <a:rPr lang="en-US" dirty="0">
                <a:solidFill>
                  <a:srgbClr val="002060"/>
                </a:solidFill>
                <a:latin typeface="Open Sans"/>
                <a:ea typeface="Open Sans"/>
                <a:cs typeface="Calibri"/>
              </a:rPr>
              <a:t>: "Could you tell me where I could find some? My clothes are very old."</a:t>
            </a:r>
          </a:p>
          <a:p>
            <a:endParaRPr lang="en-US" dirty="0">
              <a:solidFill>
                <a:srgbClr val="002060"/>
              </a:solidFill>
              <a:latin typeface="Open Sans"/>
              <a:ea typeface="Open Sans"/>
              <a:cs typeface="Calibri"/>
            </a:endParaRPr>
          </a:p>
          <a:p>
            <a:r>
              <a:rPr lang="en-US" b="1" dirty="0">
                <a:solidFill>
                  <a:srgbClr val="002060"/>
                </a:solidFill>
                <a:latin typeface="Open Sans"/>
                <a:ea typeface="Open Sans"/>
                <a:cs typeface="Calibri"/>
              </a:rPr>
              <a:t>What should the interviewer do next?</a:t>
            </a:r>
          </a:p>
        </p:txBody>
      </p:sp>
    </p:spTree>
    <p:extLst>
      <p:ext uri="{BB962C8B-B14F-4D97-AF65-F5344CB8AC3E}">
        <p14:creationId xmlns:p14="http://schemas.microsoft.com/office/powerpoint/2010/main" val="424992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a:ea typeface="Open Sans Extrabold"/>
                <a:cs typeface="Open Sans Extrabold"/>
              </a:rPr>
              <a:t>SCENARIO 6</a:t>
            </a:r>
            <a:endParaRPr lang="en-GB" sz="3600" b="0" kern="1400" spc="230">
              <a:solidFill>
                <a:schemeClr val="tx1"/>
              </a:solidFill>
              <a:latin typeface="HALDEN SOLID" pitchFamily="2" charset="0"/>
            </a:endParaRPr>
          </a:p>
        </p:txBody>
      </p:sp>
      <p:sp>
        <p:nvSpPr>
          <p:cNvPr id="9" name="TextBox 8">
            <a:extLst>
              <a:ext uri="{FF2B5EF4-FFF2-40B4-BE49-F238E27FC236}">
                <a16:creationId xmlns:a16="http://schemas.microsoft.com/office/drawing/2014/main" id="{2FFFC78F-A0AF-0845-5540-0B3C54AFF681}"/>
              </a:ext>
            </a:extLst>
          </p:cNvPr>
          <p:cNvSpPr txBox="1"/>
          <p:nvPr/>
        </p:nvSpPr>
        <p:spPr>
          <a:xfrm>
            <a:off x="717180" y="3506681"/>
            <a:ext cx="7829919" cy="369332"/>
          </a:xfrm>
          <a:prstGeom prst="rect">
            <a:avLst/>
          </a:prstGeom>
          <a:noFill/>
        </p:spPr>
        <p:txBody>
          <a:bodyPr wrap="square" lIns="91440" tIns="45720" rIns="91440" bIns="45720" anchor="t">
            <a:spAutoFit/>
          </a:bodyPr>
          <a:lstStyle/>
          <a:p>
            <a:endParaRPr lang="en-GB">
              <a:cs typeface="Calibri"/>
            </a:endParaRPr>
          </a:p>
        </p:txBody>
      </p:sp>
      <p:sp>
        <p:nvSpPr>
          <p:cNvPr id="4" name="TextBox 3">
            <a:extLst>
              <a:ext uri="{FF2B5EF4-FFF2-40B4-BE49-F238E27FC236}">
                <a16:creationId xmlns:a16="http://schemas.microsoft.com/office/drawing/2014/main" id="{5D28D2B3-FF43-C935-C7EC-714EDC36B99C}"/>
              </a:ext>
            </a:extLst>
          </p:cNvPr>
          <p:cNvSpPr txBox="1"/>
          <p:nvPr/>
        </p:nvSpPr>
        <p:spPr>
          <a:xfrm>
            <a:off x="790249" y="3768993"/>
            <a:ext cx="10458932" cy="923330"/>
          </a:xfrm>
          <a:prstGeom prst="rect">
            <a:avLst/>
          </a:prstGeom>
          <a:solidFill>
            <a:schemeClr val="tx1">
              <a:lumMod val="50000"/>
            </a:schemeClr>
          </a:solidFill>
          <a:ln>
            <a:solidFill>
              <a:schemeClr val="accent1"/>
            </a:solidFill>
          </a:ln>
        </p:spPr>
        <p:txBody>
          <a:bodyPr wrap="square" lIns="91440" tIns="45720" rIns="91440" bIns="45720" anchor="t">
            <a:spAutoFit/>
          </a:bodyPr>
          <a:lstStyle/>
          <a:p>
            <a:r>
              <a:rPr lang="en-GB">
                <a:solidFill>
                  <a:srgbClr val="FFFFFF"/>
                </a:solidFill>
                <a:latin typeface="Open Sans"/>
                <a:ea typeface="Open Sans"/>
                <a:cs typeface="Calibri"/>
              </a:rPr>
              <a:t>The interviewer should pause for a minute, and then ask: “Are you okay to continue?” </a:t>
            </a:r>
            <a:endParaRPr lang="en-US">
              <a:solidFill>
                <a:srgbClr val="FFFFFF"/>
              </a:solidFill>
              <a:latin typeface="Open Sans"/>
              <a:ea typeface="Open Sans"/>
              <a:cs typeface="Calibri"/>
            </a:endParaRPr>
          </a:p>
          <a:p>
            <a:r>
              <a:rPr lang="en-GB">
                <a:solidFill>
                  <a:srgbClr val="FFFFFF"/>
                </a:solidFill>
                <a:latin typeface="Open Sans"/>
                <a:ea typeface="Open Sans"/>
                <a:cs typeface="Calibri"/>
              </a:rPr>
              <a:t>If the person says “Yes”, the interviewer should ask: “Is this a serious problem?” </a:t>
            </a:r>
            <a:endParaRPr lang="en-US">
              <a:solidFill>
                <a:srgbClr val="FFFFFF"/>
              </a:solidFill>
              <a:latin typeface="Open Sans"/>
              <a:ea typeface="Open Sans"/>
              <a:cs typeface="Calibri"/>
            </a:endParaRPr>
          </a:p>
          <a:p>
            <a:r>
              <a:rPr lang="en-GB">
                <a:solidFill>
                  <a:srgbClr val="FFFFFF"/>
                </a:solidFill>
                <a:latin typeface="Open Sans"/>
                <a:ea typeface="Open Sans"/>
                <a:cs typeface="Calibri"/>
              </a:rPr>
              <a:t>If the person answers, the enumerator should select the correct response accordingly</a:t>
            </a:r>
            <a:endParaRPr lang="en-US">
              <a:solidFill>
                <a:srgbClr val="FFFFFF"/>
              </a:solidFill>
              <a:latin typeface="Open Sans"/>
              <a:ea typeface="Open Sans"/>
              <a:cs typeface="Calibri"/>
            </a:endParaRPr>
          </a:p>
        </p:txBody>
      </p:sp>
      <p:sp>
        <p:nvSpPr>
          <p:cNvPr id="6" name="TextBox 5">
            <a:extLst>
              <a:ext uri="{FF2B5EF4-FFF2-40B4-BE49-F238E27FC236}">
                <a16:creationId xmlns:a16="http://schemas.microsoft.com/office/drawing/2014/main" id="{2D42DD99-5BDD-EBD9-4A10-ECD32E4FA1D7}"/>
              </a:ext>
            </a:extLst>
          </p:cNvPr>
          <p:cNvSpPr txBox="1"/>
          <p:nvPr/>
        </p:nvSpPr>
        <p:spPr>
          <a:xfrm>
            <a:off x="793972" y="1561578"/>
            <a:ext cx="10461578" cy="2031325"/>
          </a:xfrm>
          <a:prstGeom prst="rect">
            <a:avLst/>
          </a:prstGeom>
          <a:solidFill>
            <a:schemeClr val="accent4">
              <a:lumMod val="20000"/>
              <a:lumOff val="80000"/>
            </a:schemeClr>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latin typeface="Open Sans"/>
                <a:ea typeface="Open Sans"/>
                <a:cs typeface="Calibri"/>
              </a:rPr>
              <a:t>Health care</a:t>
            </a:r>
          </a:p>
          <a:p>
            <a:r>
              <a:rPr lang="en-US" i="1" dirty="0">
                <a:solidFill>
                  <a:srgbClr val="002060"/>
                </a:solidFill>
                <a:latin typeface="Open Sans"/>
                <a:ea typeface="Open Sans"/>
                <a:cs typeface="Calibri"/>
              </a:rPr>
              <a:t>Interviewer</a:t>
            </a:r>
            <a:r>
              <a:rPr lang="en-US" dirty="0">
                <a:solidFill>
                  <a:srgbClr val="002060"/>
                </a:solidFill>
                <a:latin typeface="Open Sans"/>
                <a:ea typeface="Open Sans"/>
                <a:cs typeface="Calibri"/>
              </a:rPr>
              <a:t>: "Do you have a serious problem because you are not able to get adequate health care for yourself? For example, this may include treatment, medicines, or health care during pregnancy or childbirth"</a:t>
            </a:r>
          </a:p>
          <a:p>
            <a:r>
              <a:rPr lang="en-US" i="1" dirty="0">
                <a:solidFill>
                  <a:srgbClr val="002060"/>
                </a:solidFill>
                <a:latin typeface="Open Sans"/>
                <a:ea typeface="Open Sans"/>
                <a:cs typeface="Calibri"/>
              </a:rPr>
              <a:t>Respondent (female)</a:t>
            </a:r>
            <a:r>
              <a:rPr lang="en-US" dirty="0">
                <a:solidFill>
                  <a:srgbClr val="002060"/>
                </a:solidFill>
                <a:latin typeface="Open Sans"/>
                <a:ea typeface="Open Sans"/>
                <a:cs typeface="Calibri"/>
              </a:rPr>
              <a:t>: </a:t>
            </a:r>
            <a:r>
              <a:rPr lang="en-US" i="1">
                <a:solidFill>
                  <a:srgbClr val="002060"/>
                </a:solidFill>
                <a:latin typeface="Open Sans"/>
                <a:ea typeface="Open Sans"/>
                <a:cs typeface="Calibri"/>
              </a:rPr>
              <a:t>Looks upset and </a:t>
            </a:r>
            <a:r>
              <a:rPr lang="en-US" i="1" dirty="0">
                <a:solidFill>
                  <a:srgbClr val="002060"/>
                </a:solidFill>
                <a:latin typeface="Open Sans"/>
                <a:ea typeface="Open Sans"/>
                <a:cs typeface="Calibri"/>
              </a:rPr>
              <a:t>cries a bit.</a:t>
            </a:r>
          </a:p>
          <a:p>
            <a:endParaRPr lang="en-US" dirty="0">
              <a:solidFill>
                <a:srgbClr val="002060"/>
              </a:solidFill>
              <a:latin typeface="Open Sans"/>
              <a:ea typeface="Open Sans"/>
              <a:cs typeface="Calibri"/>
            </a:endParaRPr>
          </a:p>
          <a:p>
            <a:r>
              <a:rPr lang="en-US" b="1" dirty="0">
                <a:solidFill>
                  <a:srgbClr val="002060"/>
                </a:solidFill>
                <a:latin typeface="Open Sans"/>
                <a:ea typeface="Open Sans"/>
                <a:cs typeface="Calibri"/>
              </a:rPr>
              <a:t>What should the interviewer do next?</a:t>
            </a:r>
          </a:p>
        </p:txBody>
      </p:sp>
    </p:spTree>
    <p:extLst>
      <p:ext uri="{BB962C8B-B14F-4D97-AF65-F5344CB8AC3E}">
        <p14:creationId xmlns:p14="http://schemas.microsoft.com/office/powerpoint/2010/main" val="318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a:ea typeface="Open Sans Extrabold"/>
                <a:cs typeface="Open Sans Extrabold"/>
              </a:rPr>
              <a:t>Data quality checks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HALDEN SOLID"/>
                <a:ea typeface="Open Sans Extrabold"/>
                <a:cs typeface="Open Sans Extrabold"/>
              </a:rPr>
              <a:t>And Analysis</a:t>
            </a:r>
            <a:r>
              <a:rPr lang="it-IT" sz="3400" b="0" dirty="0">
                <a:solidFill>
                  <a:srgbClr val="FFFFFE"/>
                </a:solidFill>
                <a:latin typeface="Open Sans Extrabold"/>
                <a:ea typeface="Open Sans Extrabold"/>
                <a:cs typeface="Open Sans Extrabold"/>
              </a:rPr>
              <a:t>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EXPLORATION OF DATA and quality checks </a:t>
            </a:r>
          </a:p>
        </p:txBody>
      </p:sp>
      <p:sp>
        <p:nvSpPr>
          <p:cNvPr id="3" name="TextBox 2">
            <a:extLst>
              <a:ext uri="{FF2B5EF4-FFF2-40B4-BE49-F238E27FC236}">
                <a16:creationId xmlns:a16="http://schemas.microsoft.com/office/drawing/2014/main" id="{B7DBF77C-B24F-B1E8-C8A4-0693F7D26BF5}"/>
              </a:ext>
            </a:extLst>
          </p:cNvPr>
          <p:cNvSpPr txBox="1"/>
          <p:nvPr/>
        </p:nvSpPr>
        <p:spPr>
          <a:xfrm>
            <a:off x="8142295" y="5808763"/>
            <a:ext cx="3882527" cy="584775"/>
          </a:xfrm>
          <a:prstGeom prst="rect">
            <a:avLst/>
          </a:prstGeom>
          <a:noFill/>
        </p:spPr>
        <p:txBody>
          <a:bodyPr wrap="square" lIns="91440" tIns="45720" rIns="91440" bIns="45720" anchor="t">
            <a:spAutoFit/>
          </a:bodyPr>
          <a:lstStyle/>
          <a:p>
            <a:endParaRPr lang="en-US" sz="1600">
              <a:latin typeface="Open Sans"/>
              <a:ea typeface="Open Sans"/>
              <a:cs typeface="Open Sans"/>
              <a:hlinkClick r:id="rId3" invalidUrl="http://">
                <a:extLst>
                  <a:ext uri="{A12FA001-AC4F-418D-AE19-62706E023703}">
                    <ahyp:hlinkClr xmlns:ahyp="http://schemas.microsoft.com/office/drawing/2018/hyperlinkcolor" val="tx"/>
                  </a:ext>
                </a:extLst>
              </a:hlinkClick>
            </a:endParaRPr>
          </a:p>
          <a:p>
            <a:r>
              <a:rPr lang="en-US" sz="1600">
                <a:solidFill>
                  <a:srgbClr val="0070C0"/>
                </a:solidFill>
                <a:latin typeface="Open Sans"/>
                <a:ea typeface="Open Sans"/>
                <a:cs typeface="Open Sans"/>
                <a:hlinkClick r:id="rId4">
                  <a:extLst>
                    <a:ext uri="{A12FA001-AC4F-418D-AE19-62706E023703}">
                      <ahyp:hlinkClr xmlns:ahyp="http://schemas.microsoft.com/office/drawing/2018/hyperlinkcolor" val="tx"/>
                    </a:ext>
                  </a:extLst>
                </a:hlinkClick>
              </a:rPr>
              <a:t>Analysis scripts</a:t>
            </a:r>
            <a:r>
              <a:rPr lang="en-CA" sz="1600">
                <a:solidFill>
                  <a:srgbClr val="0070C0"/>
                </a:solidFill>
                <a:latin typeface="Open Sans"/>
                <a:ea typeface="Open Sans"/>
                <a:cs typeface="Open Sans"/>
                <a:hlinkClick r:id="rId4">
                  <a:extLst>
                    <a:ext uri="{A12FA001-AC4F-418D-AE19-62706E023703}">
                      <ahyp:hlinkClr xmlns:ahyp="http://schemas.microsoft.com/office/drawing/2018/hyperlinkcolor" val="tx"/>
                    </a:ext>
                  </a:extLst>
                </a:hlinkClick>
              </a:rPr>
              <a:t> </a:t>
            </a:r>
            <a:endParaRPr lang="ar-SY" sz="1600">
              <a:solidFill>
                <a:srgbClr val="0070C0"/>
              </a:solidFill>
              <a:latin typeface="Open Sans"/>
              <a:ea typeface="Open Sans"/>
            </a:endParaRPr>
          </a:p>
        </p:txBody>
      </p:sp>
      <p:sp>
        <p:nvSpPr>
          <p:cNvPr id="6" name="TextBox 5">
            <a:extLst>
              <a:ext uri="{FF2B5EF4-FFF2-40B4-BE49-F238E27FC236}">
                <a16:creationId xmlns:a16="http://schemas.microsoft.com/office/drawing/2014/main" id="{7DA59290-1B2B-DA4E-7217-32D693E82F01}"/>
              </a:ext>
            </a:extLst>
          </p:cNvPr>
          <p:cNvSpPr txBox="1"/>
          <p:nvPr/>
        </p:nvSpPr>
        <p:spPr>
          <a:xfrm>
            <a:off x="1024641" y="1885708"/>
            <a:ext cx="9984509" cy="4462760"/>
          </a:xfrm>
          <a:prstGeom prst="rect">
            <a:avLst/>
          </a:prstGeom>
          <a:noFill/>
        </p:spPr>
        <p:txBody>
          <a:bodyPr wrap="square" lIns="91440" tIns="45720" rIns="91440" bIns="45720" rtlCol="1" anchor="t">
            <a:spAutoFit/>
          </a:bodyPr>
          <a:lstStyle/>
          <a:p>
            <a:pPr marL="342900" indent="-342900">
              <a:buFont typeface="+mj-lt"/>
              <a:buAutoNum type="arabicPeriod"/>
            </a:pPr>
            <a:r>
              <a:rPr lang="en-US" spc="60" dirty="0">
                <a:latin typeface="Open Sans"/>
                <a:ea typeface="Open Sans"/>
                <a:cs typeface="Open Sans"/>
              </a:rPr>
              <a:t>Tabulate each of the questions in your module. </a:t>
            </a:r>
          </a:p>
          <a:p>
            <a:pPr marL="342900" indent="-342900">
              <a:buFont typeface="+mj-lt"/>
              <a:buAutoNum type="arabicPeriod"/>
            </a:pPr>
            <a:endParaRPr lang="en-US" spc="60" dirty="0">
              <a:latin typeface="Open Sans"/>
              <a:ea typeface="Open Sans"/>
              <a:cs typeface="Open Sans"/>
            </a:endParaRPr>
          </a:p>
          <a:p>
            <a:pPr marL="342900" indent="-342900">
              <a:buFont typeface="+mj-lt"/>
              <a:buAutoNum type="arabicPeriod"/>
            </a:pPr>
            <a:r>
              <a:rPr lang="en-US" spc="60" dirty="0">
                <a:latin typeface="Open Sans"/>
                <a:ea typeface="Open Sans"/>
                <a:cs typeface="Open Sans"/>
              </a:rPr>
              <a:t>If applicable, disaggregate the results by population groups (IDPs, refugees, etc.) and/or context setting (urban, rural, camps) to explore them separately.</a:t>
            </a:r>
          </a:p>
          <a:p>
            <a:pPr marL="342900" indent="-342900">
              <a:buFont typeface="+mj-lt"/>
              <a:buAutoNum type="arabicPeriod"/>
            </a:pPr>
            <a:endParaRPr lang="en-US" sz="1800" spc="60" dirty="0">
              <a:latin typeface="Open Sans"/>
              <a:ea typeface="Open Sans"/>
              <a:cs typeface="Open Sans"/>
            </a:endParaRPr>
          </a:p>
          <a:p>
            <a:pPr marL="342900" indent="-342900">
              <a:buFont typeface="+mj-lt"/>
              <a:buAutoNum type="arabicPeriod"/>
            </a:pPr>
            <a:r>
              <a:rPr lang="en-US" sz="1800" dirty="0">
                <a:latin typeface="Open Sans"/>
                <a:ea typeface="Calibri" panose="020F0502020204030204" pitchFamily="34" charset="0"/>
                <a:cs typeface="Times New Roman"/>
              </a:rPr>
              <a:t>Track the results of each question per enumerator to detect data quality issues</a:t>
            </a:r>
            <a:r>
              <a:rPr lang="en-US" dirty="0">
                <a:latin typeface="Open Sans"/>
                <a:ea typeface="Calibri" panose="020F0502020204030204" pitchFamily="34" charset="0"/>
                <a:cs typeface="Times New Roman"/>
              </a:rPr>
              <a:t>.</a:t>
            </a:r>
            <a:r>
              <a:rPr lang="en-US" sz="1800" dirty="0">
                <a:latin typeface="Open Sans"/>
                <a:ea typeface="Calibri" panose="020F0502020204030204" pitchFamily="34" charset="0"/>
                <a:cs typeface="Times New Roman"/>
              </a:rPr>
              <a:t>  If enumerators tend to classify households very differently than the average or tend to select the same answer options across </a:t>
            </a:r>
            <a:r>
              <a:rPr lang="en-US" sz="1800">
                <a:latin typeface="Open Sans"/>
                <a:ea typeface="Calibri" panose="020F0502020204030204" pitchFamily="34" charset="0"/>
                <a:cs typeface="Times New Roman"/>
              </a:rPr>
              <a:t>most questions, </a:t>
            </a:r>
            <a:r>
              <a:rPr lang="en-US" sz="1800" dirty="0">
                <a:latin typeface="Open Sans"/>
                <a:ea typeface="Calibri" panose="020F0502020204030204" pitchFamily="34" charset="0"/>
                <a:cs typeface="Times New Roman"/>
              </a:rPr>
              <a:t>then this could be due to a lack of understanding of the module, and they should be identified and re-trained</a:t>
            </a:r>
            <a:r>
              <a:rPr lang="en-US" dirty="0">
                <a:latin typeface="Open Sans"/>
                <a:ea typeface="Calibri" panose="020F0502020204030204" pitchFamily="34" charset="0"/>
                <a:cs typeface="Times New Roman"/>
              </a:rPr>
              <a:t>.</a:t>
            </a:r>
            <a:endParaRPr lang="en-US" sz="1800" dirty="0">
              <a:latin typeface="Open Sans"/>
              <a:ea typeface="Calibri" panose="020F0502020204030204" pitchFamily="34" charset="0"/>
              <a:cs typeface="Times New Roman"/>
            </a:endParaRPr>
          </a:p>
          <a:p>
            <a:pPr marL="342900" indent="-342900">
              <a:buFont typeface="+mj-lt"/>
              <a:buAutoNum type="arabicPeriod"/>
            </a:pPr>
            <a:endParaRPr lang="en-US" sz="1800" dirty="0">
              <a:latin typeface="Open Sans"/>
              <a:ea typeface="Calibri" panose="020F0502020204030204" pitchFamily="34" charset="0"/>
              <a:cs typeface="Times New Roman"/>
            </a:endParaRPr>
          </a:p>
          <a:p>
            <a:pPr marL="342900" indent="-342900">
              <a:buFont typeface="+mj-lt"/>
              <a:buAutoNum type="arabicPeriod"/>
            </a:pPr>
            <a:r>
              <a:rPr lang="en-US" dirty="0">
                <a:latin typeface="Open Sans"/>
                <a:ea typeface="Calibri" panose="020F0502020204030204" pitchFamily="34" charset="0"/>
                <a:cs typeface="Times New Roman"/>
              </a:rPr>
              <a:t>Perform logical tests. For example, w</a:t>
            </a:r>
            <a:r>
              <a:rPr lang="en-US" sz="1800" dirty="0">
                <a:latin typeface="Open Sans"/>
                <a:ea typeface="Calibri" panose="020F0502020204030204" pitchFamily="34" charset="0"/>
                <a:cs typeface="Times New Roman"/>
              </a:rPr>
              <a:t>hen the interviewee reports not having any school-aged children in their household  composition section, then question on having serious problem with sending children to school should be “not applicable</a:t>
            </a:r>
            <a:r>
              <a:rPr lang="en-US" dirty="0">
                <a:latin typeface="Open Sans"/>
                <a:ea typeface="Calibri" panose="020F0502020204030204" pitchFamily="34" charset="0"/>
                <a:cs typeface="Times New Roman"/>
              </a:rPr>
              <a:t>.”</a:t>
            </a:r>
            <a:endParaRPr lang="en-US" sz="1800" dirty="0">
              <a:latin typeface="Open Sans"/>
              <a:ea typeface="Calibri" panose="020F0502020204030204" pitchFamily="34" charset="0"/>
              <a:cs typeface="Times New Roman"/>
            </a:endParaRPr>
          </a:p>
          <a:p>
            <a:pPr marL="342900" indent="-342900">
              <a:buFont typeface="+mj-lt"/>
              <a:buAutoNum type="arabicPeriod"/>
            </a:pPr>
            <a:endParaRPr lang="en-US" sz="1800" dirty="0">
              <a:latin typeface="Open Sans" panose="020B0606030504020204" pitchFamily="34" charset="0"/>
              <a:ea typeface="Calibri" panose="020F0502020204030204" pitchFamily="34" charset="0"/>
              <a:cs typeface="Times New Roman" panose="02020603050405020304" pitchFamily="18" charset="0"/>
            </a:endParaRPr>
          </a:p>
          <a:p>
            <a:endParaRPr lang="en-US" spc="60" dirty="0">
              <a:latin typeface="Open Sans"/>
              <a:ea typeface="Open Sans"/>
              <a:cs typeface="Open Sans"/>
            </a:endParaRPr>
          </a:p>
          <a:p>
            <a:r>
              <a:rPr lang="en-US" sz="1400" dirty="0">
                <a:solidFill>
                  <a:schemeClr val="accent3">
                    <a:lumMod val="50000"/>
                  </a:schemeClr>
                </a:solidFill>
              </a:rPr>
              <a:t>   </a:t>
            </a:r>
            <a:endParaRPr lang="ar-SY" sz="1400" dirty="0">
              <a:solidFill>
                <a:schemeClr val="accent3">
                  <a:lumMod val="50000"/>
                </a:schemeClr>
              </a:solidFill>
            </a:endParaRPr>
          </a:p>
        </p:txBody>
      </p:sp>
    </p:spTree>
    <p:extLst>
      <p:ext uri="{BB962C8B-B14F-4D97-AF65-F5344CB8AC3E}">
        <p14:creationId xmlns:p14="http://schemas.microsoft.com/office/powerpoint/2010/main" val="3342767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Perceived needs: analysis </a:t>
            </a:r>
          </a:p>
        </p:txBody>
      </p:sp>
      <p:sp>
        <p:nvSpPr>
          <p:cNvPr id="3" name="TextBox 2">
            <a:extLst>
              <a:ext uri="{FF2B5EF4-FFF2-40B4-BE49-F238E27FC236}">
                <a16:creationId xmlns:a16="http://schemas.microsoft.com/office/drawing/2014/main" id="{B7DBF77C-B24F-B1E8-C8A4-0693F7D26BF5}"/>
              </a:ext>
            </a:extLst>
          </p:cNvPr>
          <p:cNvSpPr txBox="1"/>
          <p:nvPr/>
        </p:nvSpPr>
        <p:spPr>
          <a:xfrm>
            <a:off x="8142295" y="5808763"/>
            <a:ext cx="3882527" cy="584775"/>
          </a:xfrm>
          <a:prstGeom prst="rect">
            <a:avLst/>
          </a:prstGeom>
          <a:noFill/>
        </p:spPr>
        <p:txBody>
          <a:bodyPr wrap="square" lIns="91440" tIns="45720" rIns="91440" bIns="45720" anchor="t">
            <a:spAutoFit/>
          </a:bodyPr>
          <a:lstStyle/>
          <a:p>
            <a:endParaRPr lang="en-US" sz="1600">
              <a:latin typeface="Open Sans"/>
              <a:ea typeface="Open Sans"/>
              <a:cs typeface="Open Sans"/>
              <a:hlinkClick r:id="rId3" invalidUrl="http://">
                <a:extLst>
                  <a:ext uri="{A12FA001-AC4F-418D-AE19-62706E023703}">
                    <ahyp:hlinkClr xmlns:ahyp="http://schemas.microsoft.com/office/drawing/2018/hyperlinkcolor" val="tx"/>
                  </a:ext>
                </a:extLst>
              </a:hlinkClick>
            </a:endParaRPr>
          </a:p>
          <a:p>
            <a:r>
              <a:rPr lang="en-US" sz="1600">
                <a:solidFill>
                  <a:srgbClr val="0070C0"/>
                </a:solidFill>
                <a:latin typeface="Open Sans"/>
                <a:ea typeface="Open Sans"/>
                <a:cs typeface="Open Sans"/>
                <a:hlinkClick r:id="rId4">
                  <a:extLst>
                    <a:ext uri="{A12FA001-AC4F-418D-AE19-62706E023703}">
                      <ahyp:hlinkClr xmlns:ahyp="http://schemas.microsoft.com/office/drawing/2018/hyperlinkcolor" val="tx"/>
                    </a:ext>
                  </a:extLst>
                </a:hlinkClick>
              </a:rPr>
              <a:t>Analysis scripts</a:t>
            </a:r>
            <a:r>
              <a:rPr lang="en-CA" sz="1600">
                <a:solidFill>
                  <a:srgbClr val="0070C0"/>
                </a:solidFill>
                <a:latin typeface="Open Sans"/>
                <a:ea typeface="Open Sans"/>
                <a:cs typeface="Open Sans"/>
                <a:hlinkClick r:id="rId4">
                  <a:extLst>
                    <a:ext uri="{A12FA001-AC4F-418D-AE19-62706E023703}">
                      <ahyp:hlinkClr xmlns:ahyp="http://schemas.microsoft.com/office/drawing/2018/hyperlinkcolor" val="tx"/>
                    </a:ext>
                  </a:extLst>
                </a:hlinkClick>
              </a:rPr>
              <a:t> </a:t>
            </a:r>
            <a:endParaRPr lang="ar-SY" sz="1600">
              <a:solidFill>
                <a:srgbClr val="0070C0"/>
              </a:solidFill>
              <a:latin typeface="Open Sans"/>
              <a:ea typeface="Open Sans"/>
            </a:endParaRPr>
          </a:p>
        </p:txBody>
      </p:sp>
      <p:sp>
        <p:nvSpPr>
          <p:cNvPr id="6" name="TextBox 5">
            <a:extLst>
              <a:ext uri="{FF2B5EF4-FFF2-40B4-BE49-F238E27FC236}">
                <a16:creationId xmlns:a16="http://schemas.microsoft.com/office/drawing/2014/main" id="{7DA59290-1B2B-DA4E-7217-32D693E82F01}"/>
              </a:ext>
            </a:extLst>
          </p:cNvPr>
          <p:cNvSpPr txBox="1"/>
          <p:nvPr/>
        </p:nvSpPr>
        <p:spPr>
          <a:xfrm>
            <a:off x="1024641" y="1885708"/>
            <a:ext cx="9984509" cy="3262432"/>
          </a:xfrm>
          <a:prstGeom prst="rect">
            <a:avLst/>
          </a:prstGeom>
          <a:noFill/>
        </p:spPr>
        <p:txBody>
          <a:bodyPr wrap="square" lIns="91440" tIns="45720" rIns="91440" bIns="45720" rtlCol="1" anchor="t">
            <a:spAutoFit/>
          </a:bodyPr>
          <a:lstStyle/>
          <a:p>
            <a:pPr>
              <a:spcBef>
                <a:spcPts val="1200"/>
              </a:spcBef>
            </a:pPr>
            <a:r>
              <a:rPr lang="en-US" spc="60">
                <a:latin typeface="Open Sans"/>
                <a:ea typeface="Open Sans"/>
                <a:cs typeface="Open Sans"/>
              </a:rPr>
              <a:t>Perceived needs are analyzed in three main ways:</a:t>
            </a:r>
          </a:p>
          <a:p>
            <a:pPr marL="800100" lvl="1" indent="-342900">
              <a:spcBef>
                <a:spcPts val="1200"/>
              </a:spcBef>
              <a:buFont typeface="+mj-lt"/>
              <a:buAutoNum type="arabicPeriod"/>
            </a:pPr>
            <a:r>
              <a:rPr lang="en-US">
                <a:latin typeface="Open Sans"/>
                <a:ea typeface="Calibri" panose="020F0502020204030204" pitchFamily="34" charset="0"/>
                <a:cs typeface="Times New Roman"/>
              </a:rPr>
              <a:t>For each aspect/question, report the share of households who indicated it is a “serious problem.”</a:t>
            </a:r>
            <a:endParaRPr lang="en-US">
              <a:latin typeface="Open Sans" panose="020B0606030504020204" pitchFamily="34" charset="0"/>
              <a:ea typeface="Calibri" panose="020F0502020204030204" pitchFamily="34" charset="0"/>
              <a:cs typeface="Times New Roman" panose="02020603050405020304" pitchFamily="18" charset="0"/>
            </a:endParaRPr>
          </a:p>
          <a:p>
            <a:pPr marL="800100" lvl="1" indent="-342900">
              <a:spcBef>
                <a:spcPts val="1200"/>
              </a:spcBef>
              <a:buFont typeface="+mj-lt"/>
              <a:buAutoNum type="arabicPeriod"/>
            </a:pPr>
            <a:r>
              <a:rPr lang="en-US">
                <a:latin typeface="Open Sans"/>
                <a:ea typeface="Calibri" panose="020F0502020204030204" pitchFamily="34" charset="0"/>
                <a:cs typeface="Times New Roman"/>
              </a:rPr>
              <a:t>For each aspect/question, report the share of households who indicated it among their top three problems.</a:t>
            </a:r>
            <a:endParaRPr lang="en-US">
              <a:latin typeface="Open Sans" panose="020B0606030504020204" pitchFamily="34" charset="0"/>
              <a:ea typeface="Calibri" panose="020F0502020204030204" pitchFamily="34" charset="0"/>
              <a:cs typeface="Times New Roman" panose="02020603050405020304" pitchFamily="18" charset="0"/>
            </a:endParaRPr>
          </a:p>
          <a:p>
            <a:pPr marL="800100" lvl="1" indent="-342900">
              <a:spcBef>
                <a:spcPts val="1200"/>
              </a:spcBef>
              <a:buFont typeface="+mj-lt"/>
              <a:buAutoNum type="arabicPeriod"/>
            </a:pPr>
            <a:r>
              <a:rPr lang="en-US">
                <a:latin typeface="Open Sans"/>
                <a:ea typeface="Calibri" panose="020F0502020204030204" pitchFamily="34" charset="0"/>
                <a:cs typeface="Times New Roman"/>
              </a:rPr>
              <a:t>Mean/median number of aspects indicated as “serious problems.”</a:t>
            </a:r>
            <a:endParaRPr lang="en-US">
              <a:latin typeface="Open Sans" panose="020B0606030504020204" pitchFamily="34" charset="0"/>
              <a:ea typeface="Calibri" panose="020F0502020204030204" pitchFamily="34" charset="0"/>
              <a:cs typeface="Times New Roman" panose="02020603050405020304" pitchFamily="18" charset="0"/>
            </a:endParaRPr>
          </a:p>
          <a:p>
            <a:pPr marL="800100" lvl="1" indent="-342900">
              <a:buFont typeface="+mj-lt"/>
              <a:buAutoNum type="arabicPeriod"/>
            </a:pPr>
            <a:endParaRPr lang="en-US">
              <a:latin typeface="Open Sans" panose="020B0606030504020204" pitchFamily="34" charset="0"/>
              <a:ea typeface="Calibri" panose="020F0502020204030204" pitchFamily="34" charset="0"/>
              <a:cs typeface="Times New Roman" panose="02020603050405020304" pitchFamily="18" charset="0"/>
            </a:endParaRPr>
          </a:p>
          <a:p>
            <a:pPr marL="800100" lvl="1" indent="-342900">
              <a:buFont typeface="+mj-lt"/>
              <a:buAutoNum type="arabicPeriod"/>
            </a:pPr>
            <a:endParaRPr lang="en-US">
              <a:latin typeface="Open Sans" panose="020B0606030504020204" pitchFamily="34" charset="0"/>
              <a:ea typeface="Calibri" panose="020F0502020204030204" pitchFamily="34" charset="0"/>
              <a:cs typeface="Times New Roman" panose="02020603050405020304" pitchFamily="18" charset="0"/>
            </a:endParaRPr>
          </a:p>
          <a:p>
            <a:endParaRPr lang="en-US" spc="60">
              <a:latin typeface="Open Sans"/>
              <a:ea typeface="Open Sans"/>
              <a:cs typeface="Open Sans"/>
            </a:endParaRPr>
          </a:p>
          <a:p>
            <a:r>
              <a:rPr lang="en-US" sz="1400">
                <a:solidFill>
                  <a:schemeClr val="accent3">
                    <a:lumMod val="50000"/>
                  </a:schemeClr>
                </a:solidFill>
              </a:rPr>
              <a:t>   </a:t>
            </a:r>
            <a:r>
              <a:rPr lang="en-US" sz="1400">
                <a:solidFill>
                  <a:schemeClr val="accent3">
                    <a:lumMod val="50000"/>
                  </a:schemeClr>
                </a:solidFill>
                <a:hlinkClick r:id="rId5"/>
              </a:rPr>
              <a:t>https://github.com/WFP-VAM/RAMResourcesScripts/tree/dev/Indicators/Perceived-needs</a:t>
            </a:r>
            <a:endParaRPr lang="ar-SY" sz="1400">
              <a:solidFill>
                <a:schemeClr val="accent3">
                  <a:lumMod val="50000"/>
                </a:schemeClr>
              </a:solidFill>
            </a:endParaRPr>
          </a:p>
        </p:txBody>
      </p:sp>
    </p:spTree>
    <p:extLst>
      <p:ext uri="{BB962C8B-B14F-4D97-AF65-F5344CB8AC3E}">
        <p14:creationId xmlns:p14="http://schemas.microsoft.com/office/powerpoint/2010/main" val="1213125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r>
              <a:rPr lang="en-GB" sz="3600" b="0" kern="1400" spc="230">
                <a:solidFill>
                  <a:schemeClr val="tx1"/>
                </a:solidFill>
                <a:latin typeface="HALDEN SOLID" pitchFamily="2" charset="0"/>
              </a:rPr>
              <a:t>Analysis EXAMPLE 1</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1 - Share of households indicating various aspects as a serious problem (top 10 problems)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53339" y="1817763"/>
            <a:ext cx="537505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a:latin typeface="Open Sans"/>
                <a:ea typeface="Calibri" panose="020F0502020204030204" pitchFamily="34" charset="0"/>
                <a:cs typeface="Times New Roman"/>
              </a:rPr>
              <a:t>“The analysis of perceived needs reveals that food is perceived as a serious problem by more than half of all households. </a:t>
            </a:r>
            <a:endParaRPr lang="en-US"/>
          </a:p>
          <a:p>
            <a:pPr marL="0" indent="0">
              <a:buNone/>
            </a:pPr>
            <a:r>
              <a:rPr lang="en-US" sz="1800">
                <a:latin typeface="Open Sans"/>
                <a:ea typeface="Calibri" panose="020F0502020204030204" pitchFamily="34" charset="0"/>
                <a:cs typeface="Times New Roman"/>
              </a:rPr>
              <a:t>Housing and hygiene are also perceived as serious problems by a large share of the population (about 40 percent of households). This might indicate that households are in need of both food and non-food assistance “</a:t>
            </a:r>
            <a:endParaRPr lang="en-US"/>
          </a:p>
        </p:txBody>
      </p:sp>
      <p:graphicFrame>
        <p:nvGraphicFramePr>
          <p:cNvPr id="12" name="Chart 11">
            <a:extLst>
              <a:ext uri="{FF2B5EF4-FFF2-40B4-BE49-F238E27FC236}">
                <a16:creationId xmlns:a16="http://schemas.microsoft.com/office/drawing/2014/main" id="{B5A464E2-8257-FD1F-49E9-F9E158ED372D}"/>
              </a:ext>
            </a:extLst>
          </p:cNvPr>
          <p:cNvGraphicFramePr>
            <a:graphicFrameLocks/>
          </p:cNvGraphicFramePr>
          <p:nvPr>
            <p:extLst>
              <p:ext uri="{D42A27DB-BD31-4B8C-83A1-F6EECF244321}">
                <p14:modId xmlns:p14="http://schemas.microsoft.com/office/powerpoint/2010/main" val="666870085"/>
              </p:ext>
            </p:extLst>
          </p:nvPr>
        </p:nvGraphicFramePr>
        <p:xfrm>
          <a:off x="6882399" y="2440939"/>
          <a:ext cx="4572000" cy="3224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575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r>
              <a:rPr lang="en-GB" sz="3600" b="0" kern="1400" spc="230">
                <a:solidFill>
                  <a:schemeClr val="tx1"/>
                </a:solidFill>
                <a:latin typeface="HALDEN SOLID" pitchFamily="2" charset="0"/>
              </a:rPr>
              <a:t>Analysis EXAMPLE 2</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2 – Share of the population who rated </a:t>
            </a:r>
            <a:r>
              <a:rPr lang="en-GB" sz="1200" i="1">
                <a:solidFill>
                  <a:srgbClr val="FFFFFE"/>
                </a:solidFill>
                <a:latin typeface="Open Sans" panose="020B0606030504020204" pitchFamily="34" charset="0"/>
                <a:ea typeface="MS Mincho" panose="02020609040205080304" pitchFamily="49" charset="-128"/>
                <a:cs typeface="Arial" panose="020B0604020202020204" pitchFamily="34" charset="0"/>
              </a:rPr>
              <a:t>various aspects as </a:t>
            </a: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one of their three most serious problems (top 10 aspects)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53339" y="1817763"/>
            <a:ext cx="537505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a:latin typeface="Open Sans"/>
                <a:ea typeface="Calibri" panose="020F0502020204030204" pitchFamily="34" charset="0"/>
                <a:cs typeface="Times New Roman"/>
              </a:rPr>
              <a:t>“Food, housing and hygiene appear as the aspects that households identify more often as their top problems. </a:t>
            </a:r>
            <a:endParaRPr lang="en-US">
              <a:latin typeface="Open Sans"/>
              <a:cs typeface="Times New Roman"/>
            </a:endParaRPr>
          </a:p>
          <a:p>
            <a:pPr marL="0" indent="0">
              <a:buNone/>
            </a:pPr>
            <a:endParaRPr lang="en-US" sz="1800">
              <a:latin typeface="Open Sans"/>
              <a:ea typeface="Calibri" panose="020F0502020204030204" pitchFamily="34" charset="0"/>
              <a:cs typeface="Times New Roman"/>
            </a:endParaRPr>
          </a:p>
          <a:p>
            <a:pPr marL="0" indent="0">
              <a:buNone/>
            </a:pPr>
            <a:r>
              <a:rPr lang="en-US" sz="1800">
                <a:latin typeface="Open Sans"/>
                <a:ea typeface="Calibri" panose="020F0502020204030204" pitchFamily="34" charset="0"/>
                <a:cs typeface="Times New Roman"/>
              </a:rPr>
              <a:t>This finding suggests that these could be the needs that households would prioritize through cash assistance, if provided“.</a:t>
            </a:r>
            <a:endParaRPr lang="en-US"/>
          </a:p>
        </p:txBody>
      </p:sp>
      <p:graphicFrame>
        <p:nvGraphicFramePr>
          <p:cNvPr id="5" name="Chart 4">
            <a:extLst>
              <a:ext uri="{FF2B5EF4-FFF2-40B4-BE49-F238E27FC236}">
                <a16:creationId xmlns:a16="http://schemas.microsoft.com/office/drawing/2014/main" id="{FBD1FE8E-3BFD-5875-CEFA-988095486D7F}"/>
              </a:ext>
            </a:extLst>
          </p:cNvPr>
          <p:cNvGraphicFramePr>
            <a:graphicFrameLocks/>
          </p:cNvGraphicFramePr>
          <p:nvPr>
            <p:extLst>
              <p:ext uri="{D42A27DB-BD31-4B8C-83A1-F6EECF244321}">
                <p14:modId xmlns:p14="http://schemas.microsoft.com/office/powerpoint/2010/main" val="1691562949"/>
              </p:ext>
            </p:extLst>
          </p:nvPr>
        </p:nvGraphicFramePr>
        <p:xfrm>
          <a:off x="6711924" y="2531038"/>
          <a:ext cx="5062602" cy="3098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174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378973"/>
            <a:ext cx="5316949" cy="4100053"/>
          </a:xfrm>
        </p:spPr>
        <p:txBody>
          <a:bodyPr vert="horz" lIns="91440" tIns="45720" rIns="91440" bIns="45720" rtlCol="0" anchor="t">
            <a:noAutofit/>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r>
              <a:rPr lang="en-GB" sz="2400" spc="60">
                <a:latin typeface="Open Sans"/>
                <a:ea typeface="Open Sans"/>
                <a:cs typeface="Open Sans"/>
              </a:rPr>
              <a:t>The perceived needs indicators are largely based on the Humanitarian Emergency Settings Perceived Needs Scale (HESPER).</a:t>
            </a:r>
            <a:endParaRPr lang="en-US" sz="1800">
              <a:solidFill>
                <a:srgbClr val="000000"/>
              </a:solidFill>
              <a:latin typeface="Open Sans" panose="020B0606030504020204" pitchFamily="34" charset="0"/>
            </a:endParaRPr>
          </a:p>
          <a:p>
            <a:pPr marL="0" indent="0">
              <a:lnSpc>
                <a:spcPts val="2700"/>
              </a:lnSpc>
              <a:buNone/>
            </a:pPr>
            <a:endParaRPr lang="en-GB" sz="2400" spc="60">
              <a:latin typeface="Open Sans"/>
              <a:ea typeface="Open Sans"/>
              <a:cs typeface="Open Sans"/>
            </a:endParaRPr>
          </a:p>
          <a:p>
            <a:pPr marL="0" indent="0">
              <a:lnSpc>
                <a:spcPts val="2700"/>
              </a:lnSpc>
              <a:buNone/>
            </a:pPr>
            <a:r>
              <a:rPr lang="en-US" sz="2400" spc="60">
                <a:latin typeface="Open Sans"/>
                <a:ea typeface="Open Sans"/>
                <a:cs typeface="Open Sans"/>
              </a:rPr>
              <a:t>Part of the content of this presentation is taken from the HESPER guide.</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HALDEN SOLID"/>
                <a:ea typeface="Open Sans Extrabold"/>
                <a:cs typeface="Open Sans Extrabold"/>
              </a:rPr>
              <a:t>HESPER  </a:t>
            </a:r>
            <a:endParaRPr lang="en-GB" sz="3600" b="0" kern="1400" spc="230" dirty="0">
              <a:solidFill>
                <a:schemeClr val="tx1"/>
              </a:solidFill>
              <a:latin typeface="HALDEN SOLID" pitchFamily="2" charset="0"/>
            </a:endParaRP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pic>
        <p:nvPicPr>
          <p:cNvPr id="5" name="Picture 4">
            <a:extLst>
              <a:ext uri="{FF2B5EF4-FFF2-40B4-BE49-F238E27FC236}">
                <a16:creationId xmlns:a16="http://schemas.microsoft.com/office/drawing/2014/main" id="{1F55F279-A7A6-C9D0-9DEE-D3309A82528A}"/>
              </a:ext>
            </a:extLst>
          </p:cNvPr>
          <p:cNvPicPr>
            <a:picLocks noChangeAspect="1"/>
          </p:cNvPicPr>
          <p:nvPr/>
        </p:nvPicPr>
        <p:blipFill>
          <a:blip r:embed="rId4"/>
          <a:stretch>
            <a:fillRect/>
          </a:stretch>
        </p:blipFill>
        <p:spPr>
          <a:xfrm>
            <a:off x="7349292" y="0"/>
            <a:ext cx="4856745" cy="6875292"/>
          </a:xfrm>
          <a:prstGeom prst="rect">
            <a:avLst/>
          </a:prstGeom>
        </p:spPr>
      </p:pic>
      <p:sp>
        <p:nvSpPr>
          <p:cNvPr id="6" name="TextBox 5">
            <a:extLst>
              <a:ext uri="{FF2B5EF4-FFF2-40B4-BE49-F238E27FC236}">
                <a16:creationId xmlns:a16="http://schemas.microsoft.com/office/drawing/2014/main" id="{F499F196-A59F-5FF1-58A6-E5ADE75C9B02}"/>
              </a:ext>
            </a:extLst>
          </p:cNvPr>
          <p:cNvSpPr txBox="1"/>
          <p:nvPr/>
        </p:nvSpPr>
        <p:spPr>
          <a:xfrm>
            <a:off x="717181" y="5202789"/>
            <a:ext cx="4856745" cy="646331"/>
          </a:xfrm>
          <a:prstGeom prst="rect">
            <a:avLst/>
          </a:prstGeom>
          <a:noFill/>
        </p:spPr>
        <p:txBody>
          <a:bodyPr wrap="square" lIns="91440" tIns="45720" rIns="91440" bIns="45720" rtlCol="0" anchor="t">
            <a:spAutoFit/>
          </a:bodyPr>
          <a:lstStyle/>
          <a:p>
            <a:r>
              <a:rPr lang="en-GB" sz="1200" dirty="0">
                <a:latin typeface="Open Sans"/>
                <a:ea typeface="Open Sans"/>
                <a:cs typeface="Open Sans"/>
              </a:rPr>
              <a:t>World Health Organization &amp; King’s College London (2011). </a:t>
            </a:r>
            <a:r>
              <a:rPr lang="en-GB" sz="1200" dirty="0">
                <a:solidFill>
                  <a:srgbClr val="1B5B62"/>
                </a:solidFill>
                <a:latin typeface="Open Sans"/>
                <a:ea typeface="Open Sans"/>
                <a:cs typeface="Open Sans"/>
                <a:hlinkClick r:id="rId5">
                  <a:extLst>
                    <a:ext uri="{A12FA001-AC4F-418D-AE19-62706E023703}">
                      <ahyp:hlinkClr xmlns:ahyp="http://schemas.microsoft.com/office/drawing/2018/hyperlinkcolor" val="tx"/>
                    </a:ext>
                  </a:extLst>
                </a:hlinkClick>
              </a:rPr>
              <a:t>The Humanitarian Emergency Settings Perceived Needs Scale (HESPER): Manual with Scale</a:t>
            </a:r>
            <a:r>
              <a:rPr lang="en-GB" sz="1200" dirty="0">
                <a:latin typeface="Open Sans"/>
                <a:ea typeface="Open Sans"/>
                <a:cs typeface="Open Sans"/>
              </a:rPr>
              <a:t>. Geneva: World Health Organization. </a:t>
            </a:r>
            <a:endParaRPr lang="en-GB" sz="12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12637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r>
              <a:rPr lang="en-GB" sz="3600" b="0" kern="1400" spc="230">
                <a:solidFill>
                  <a:schemeClr val="tx1"/>
                </a:solidFill>
                <a:latin typeface="HALDEN SOLID" pitchFamily="2" charset="0"/>
              </a:rPr>
              <a:t>Analysis EXAMPLE 3</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3 – Average number of aspects indicated as serious problems by gender of head of household</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53339" y="1817763"/>
            <a:ext cx="537505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a:latin typeface="Open Sans"/>
                <a:ea typeface="Calibri" panose="020F0502020204030204" pitchFamily="34" charset="0"/>
                <a:cs typeface="Times New Roman"/>
              </a:rPr>
              <a:t>“The analysis shows that, on average, women-headed household report a slightly higher number of serious problems than households headed by men. </a:t>
            </a:r>
            <a:endParaRPr lang="en-US"/>
          </a:p>
          <a:p>
            <a:pPr marL="0" indent="0">
              <a:buNone/>
            </a:pPr>
            <a:endParaRPr lang="en-US" sz="1800">
              <a:latin typeface="Open Sans"/>
              <a:ea typeface="Calibri" panose="020F0502020204030204" pitchFamily="34" charset="0"/>
              <a:cs typeface="Times New Roman"/>
            </a:endParaRPr>
          </a:p>
          <a:p>
            <a:pPr marL="0" indent="0">
              <a:buNone/>
            </a:pPr>
            <a:r>
              <a:rPr lang="en-US" sz="1800">
                <a:latin typeface="Open Sans"/>
                <a:ea typeface="Calibri" panose="020F0502020204030204" pitchFamily="34" charset="0"/>
                <a:cs typeface="Times New Roman"/>
              </a:rPr>
              <a:t>This aligns with other findings of this report, which show greater vulnerability among women-headed households“.</a:t>
            </a:r>
            <a:endParaRPr lang="en-US"/>
          </a:p>
        </p:txBody>
      </p:sp>
      <p:graphicFrame>
        <p:nvGraphicFramePr>
          <p:cNvPr id="4" name="Chart 3">
            <a:extLst>
              <a:ext uri="{FF2B5EF4-FFF2-40B4-BE49-F238E27FC236}">
                <a16:creationId xmlns:a16="http://schemas.microsoft.com/office/drawing/2014/main" id="{F86450CF-513B-84AC-9C94-C402AF4F3A29}"/>
              </a:ext>
            </a:extLst>
          </p:cNvPr>
          <p:cNvGraphicFramePr>
            <a:graphicFrameLocks/>
          </p:cNvGraphicFramePr>
          <p:nvPr>
            <p:extLst>
              <p:ext uri="{D42A27DB-BD31-4B8C-83A1-F6EECF244321}">
                <p14:modId xmlns:p14="http://schemas.microsoft.com/office/powerpoint/2010/main" val="132137155"/>
              </p:ext>
            </p:extLst>
          </p:nvPr>
        </p:nvGraphicFramePr>
        <p:xfrm>
          <a:off x="7002840" y="2440939"/>
          <a:ext cx="3814763"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8374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Available Resources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Perceived needs: VAM Resource Centre </a:t>
            </a:r>
          </a:p>
        </p:txBody>
      </p:sp>
      <p:sp>
        <p:nvSpPr>
          <p:cNvPr id="2" name="TextBox 1">
            <a:extLst>
              <a:ext uri="{FF2B5EF4-FFF2-40B4-BE49-F238E27FC236}">
                <a16:creationId xmlns:a16="http://schemas.microsoft.com/office/drawing/2014/main" id="{05B2D1F0-1638-78BA-8C89-EDDFA79B4D5A}"/>
              </a:ext>
            </a:extLst>
          </p:cNvPr>
          <p:cNvSpPr txBox="1"/>
          <p:nvPr/>
        </p:nvSpPr>
        <p:spPr>
          <a:xfrm>
            <a:off x="9066889" y="6141585"/>
            <a:ext cx="2694411" cy="584775"/>
          </a:xfrm>
          <a:prstGeom prst="rect">
            <a:avLst/>
          </a:prstGeom>
          <a:noFill/>
        </p:spPr>
        <p:txBody>
          <a:bodyPr wrap="square">
            <a:spAutoFit/>
          </a:bodyPr>
          <a:lstStyle/>
          <a:p>
            <a:pPr algn="ct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Perceived Needs (Resource Centre)</a:t>
            </a:r>
            <a:endPar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ECC02B55-2265-D707-F87A-C5F1DBBA58D9}"/>
              </a:ext>
            </a:extLst>
          </p:cNvPr>
          <p:cNvSpPr txBox="1"/>
          <p:nvPr/>
        </p:nvSpPr>
        <p:spPr>
          <a:xfrm>
            <a:off x="3300915" y="6141585"/>
            <a:ext cx="4557600"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For more information and guidance go to </a:t>
            </a:r>
          </a:p>
        </p:txBody>
      </p:sp>
      <p:cxnSp>
        <p:nvCxnSpPr>
          <p:cNvPr id="6" name="Straight Arrow Connector 5">
            <a:extLst>
              <a:ext uri="{FF2B5EF4-FFF2-40B4-BE49-F238E27FC236}">
                <a16:creationId xmlns:a16="http://schemas.microsoft.com/office/drawing/2014/main" id="{10B7CA26-3888-0B9D-8F48-A13EC3384266}"/>
              </a:ext>
            </a:extLst>
          </p:cNvPr>
          <p:cNvCxnSpPr>
            <a:cxnSpLocks/>
          </p:cNvCxnSpPr>
          <p:nvPr/>
        </p:nvCxnSpPr>
        <p:spPr>
          <a:xfrm>
            <a:off x="7621541" y="6312714"/>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4" name="Picture 4" descr="A screenshot of a web page&#10;&#10;Description automatically generated">
            <a:extLst>
              <a:ext uri="{FF2B5EF4-FFF2-40B4-BE49-F238E27FC236}">
                <a16:creationId xmlns:a16="http://schemas.microsoft.com/office/drawing/2014/main" id="{93504F2E-49FB-15F2-C02C-AC5135205102}"/>
              </a:ext>
            </a:extLst>
          </p:cNvPr>
          <p:cNvPicPr>
            <a:picLocks noChangeAspect="1"/>
          </p:cNvPicPr>
          <p:nvPr/>
        </p:nvPicPr>
        <p:blipFill>
          <a:blip r:embed="rId4"/>
          <a:stretch>
            <a:fillRect/>
          </a:stretch>
        </p:blipFill>
        <p:spPr>
          <a:xfrm>
            <a:off x="2344455" y="1298454"/>
            <a:ext cx="6480131" cy="4647310"/>
          </a:xfrm>
          <a:prstGeom prst="rect">
            <a:avLst/>
          </a:prstGeom>
        </p:spPr>
      </p:pic>
    </p:spTree>
    <p:extLst>
      <p:ext uri="{BB962C8B-B14F-4D97-AF65-F5344CB8AC3E}">
        <p14:creationId xmlns:p14="http://schemas.microsoft.com/office/powerpoint/2010/main" val="3829754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Thank You!</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z="2400" spc="60" dirty="0">
                <a:latin typeface="Open Sans"/>
                <a:ea typeface="Open Sans"/>
                <a:cs typeface="Open Sans"/>
              </a:rPr>
              <a:t>Discuss the objectives of the module and explain the role of these indicators. This gives the enumerators a clear understanding of the importance of the data they would be soon collecting.</a:t>
            </a:r>
            <a:endParaRPr lang="en-GB" sz="2400" spc="60"/>
          </a:p>
          <a:p>
            <a:pPr marL="0" indent="0">
              <a:lnSpc>
                <a:spcPts val="2700"/>
              </a:lnSpc>
              <a:buNone/>
            </a:pPr>
            <a:endParaRPr lang="en-GB" sz="2400" spc="60" dirty="0"/>
          </a:p>
          <a:p>
            <a:pPr marL="0" indent="0">
              <a:lnSpc>
                <a:spcPts val="2700"/>
              </a:lnSpc>
              <a:buNone/>
            </a:pPr>
            <a:r>
              <a:rPr lang="en-GB" sz="2400" spc="60" dirty="0">
                <a:latin typeface="Open Sans"/>
                <a:ea typeface="Open Sans"/>
                <a:cs typeface="Open Sans"/>
              </a:rPr>
              <a:t>Explain that the module is important to better understand people's vulnerabilities, priorities, and their need of assistance from their own perspective.</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Perceived needs: training instructions 1</a:t>
            </a:r>
          </a:p>
        </p:txBody>
      </p:sp>
    </p:spTree>
    <p:extLst>
      <p:ext uri="{BB962C8B-B14F-4D97-AF65-F5344CB8AC3E}">
        <p14:creationId xmlns:p14="http://schemas.microsoft.com/office/powerpoint/2010/main" val="206393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600" b="0" kern="1400" spc="230">
                <a:solidFill>
                  <a:schemeClr val="tx1"/>
                </a:solidFill>
                <a:latin typeface="HALDEN SOLID" pitchFamily="2" charset="0"/>
              </a:rPr>
              <a:t>Perceived needs indicators</a:t>
            </a:r>
            <a:endParaRPr lang="en-GB" sz="3600" b="0" kern="1400" spc="230">
              <a:solidFill>
                <a:schemeClr val="tx1"/>
              </a:solidFill>
              <a:latin typeface="HALDEN SOLID" pitchFamily="2" charset="0"/>
            </a:endParaRPr>
          </a:p>
        </p:txBody>
      </p:sp>
      <p:sp>
        <p:nvSpPr>
          <p:cNvPr id="10" name="Content Placeholder 2">
            <a:extLst>
              <a:ext uri="{FF2B5EF4-FFF2-40B4-BE49-F238E27FC236}">
                <a16:creationId xmlns:a16="http://schemas.microsoft.com/office/drawing/2014/main" id="{B5AE55B3-7711-47A0-B7A6-117E68749A25}"/>
              </a:ext>
            </a:extLst>
          </p:cNvPr>
          <p:cNvSpPr>
            <a:spLocks noGrp="1"/>
          </p:cNvSpPr>
          <p:nvPr>
            <p:ph idx="1"/>
          </p:nvPr>
        </p:nvSpPr>
        <p:spPr>
          <a:xfrm>
            <a:off x="717181" y="1557392"/>
            <a:ext cx="11052000" cy="4100053"/>
          </a:xfrm>
        </p:spPr>
        <p:txBody>
          <a:bodyPr vert="horz" lIns="91440" tIns="45720" rIns="91440" bIns="45720" rtlCol="0" anchor="t">
            <a:noAutofit/>
          </a:bodyPr>
          <a:lstStyle/>
          <a:p>
            <a:pPr marL="0" indent="0">
              <a:lnSpc>
                <a:spcPts val="2700"/>
              </a:lnSpc>
              <a:buNone/>
            </a:pPr>
            <a:r>
              <a:rPr lang="en-US" sz="2200" spc="60" dirty="0"/>
              <a:t>The perceived needs indicators show how a population perceives and prioritizes their unmet needs.</a:t>
            </a:r>
          </a:p>
          <a:p>
            <a:pPr marL="0" indent="0">
              <a:lnSpc>
                <a:spcPts val="2700"/>
              </a:lnSpc>
              <a:buNone/>
            </a:pPr>
            <a:endParaRPr lang="en-US" sz="2200" spc="60"/>
          </a:p>
          <a:p>
            <a:pPr marL="0" indent="0">
              <a:lnSpc>
                <a:spcPct val="107000"/>
              </a:lnSpc>
              <a:spcBef>
                <a:spcPts val="0"/>
              </a:spcBef>
              <a:spcAft>
                <a:spcPts val="800"/>
              </a:spcAft>
              <a:buNone/>
            </a:pPr>
            <a:r>
              <a:rPr lang="en-US" sz="2200" spc="60" dirty="0">
                <a:latin typeface="Open Sans"/>
                <a:ea typeface="Open Sans"/>
                <a:cs typeface="Open Sans"/>
              </a:rPr>
              <a:t>They are based on a series of questions asking households whether they perceive certain areas (e.g., food, shelter, education…) as being “a serious problem”. </a:t>
            </a:r>
            <a:endParaRPr lang="en-US" sz="2200" spc="60" dirty="0"/>
          </a:p>
          <a:p>
            <a:pPr marL="0" marR="0" indent="0">
              <a:lnSpc>
                <a:spcPct val="107000"/>
              </a:lnSpc>
              <a:spcBef>
                <a:spcPts val="0"/>
              </a:spcBef>
              <a:spcAft>
                <a:spcPts val="800"/>
              </a:spcAft>
              <a:buNone/>
            </a:pPr>
            <a:endParaRPr lang="en-US" sz="2200" spc="60"/>
          </a:p>
          <a:p>
            <a:pPr marL="0" marR="0" indent="0">
              <a:lnSpc>
                <a:spcPct val="107000"/>
              </a:lnSpc>
              <a:spcBef>
                <a:spcPts val="0"/>
              </a:spcBef>
              <a:spcAft>
                <a:spcPts val="800"/>
              </a:spcAft>
              <a:buNone/>
            </a:pPr>
            <a:r>
              <a:rPr lang="en-GB" sz="2200" spc="60" dirty="0">
                <a:latin typeface="Open Sans"/>
                <a:ea typeface="Open Sans"/>
                <a:cs typeface="Open Sans"/>
              </a:rPr>
              <a:t>Understanding self-identified needs is important to understanding the main concerns of a population and helps design responses that are more people-centred.</a:t>
            </a:r>
            <a:endParaRPr lang="en-US" sz="2200" spc="60" dirty="0">
              <a:latin typeface="Open Sans"/>
              <a:ea typeface="Open Sans"/>
              <a:cs typeface="Open Sans"/>
            </a:endParaRPr>
          </a:p>
        </p:txBody>
      </p:sp>
    </p:spTree>
    <p:extLst>
      <p:ext uri="{BB962C8B-B14F-4D97-AF65-F5344CB8AC3E}">
        <p14:creationId xmlns:p14="http://schemas.microsoft.com/office/powerpoint/2010/main" val="373595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a:solidFill>
                  <a:srgbClr val="FFFFFE"/>
                </a:solidFill>
                <a:latin typeface="HALDEN SOLID" pitchFamily="2" charset="0"/>
                <a:ea typeface="Open Sans Extrabold" panose="020B0606030504020204" pitchFamily="34" charset="0"/>
                <a:cs typeface="Open Sans Extrabold" panose="020B0606030504020204" pitchFamily="34" charset="0"/>
              </a:rPr>
              <a:t>The PERCEIVED NEEDS Module </a:t>
            </a:r>
            <a:endParaRPr lang="en-GB" b="0" kern="1400" spc="23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a:lnSpc>
                <a:spcPts val="2700"/>
              </a:lnSpc>
              <a:buFont typeface="Wingdings" panose="05000000000000000000" pitchFamily="2" charset="2"/>
              <a:buChar char="v"/>
            </a:pPr>
            <a:endParaRPr lang="en-US" sz="2200" spc="60"/>
          </a:p>
          <a:p>
            <a:pPr>
              <a:lnSpc>
                <a:spcPts val="2700"/>
              </a:lnSpc>
              <a:buFont typeface="Wingdings" panose="05000000000000000000" pitchFamily="2" charset="2"/>
              <a:buChar char="v"/>
            </a:pPr>
            <a:r>
              <a:rPr lang="en-US" sz="2200" spc="60"/>
              <a:t>Normally used in Essential Needs/Multisectoral Assessments.</a:t>
            </a:r>
          </a:p>
          <a:p>
            <a:pPr marL="0" indent="0">
              <a:lnSpc>
                <a:spcPts val="2700"/>
              </a:lnSpc>
              <a:buNone/>
            </a:pPr>
            <a:endParaRPr lang="en-US" sz="2200" spc="60"/>
          </a:p>
          <a:p>
            <a:pPr>
              <a:lnSpc>
                <a:spcPts val="2700"/>
              </a:lnSpc>
              <a:buFont typeface="Wingdings" panose="05000000000000000000" pitchFamily="2" charset="2"/>
              <a:buChar char="v"/>
            </a:pPr>
            <a:r>
              <a:rPr lang="en-US" sz="2200" spc="60"/>
              <a:t>They highlight sector-specific gaps faced by the population, helping to design multisectoral responses.</a:t>
            </a:r>
          </a:p>
          <a:p>
            <a:pPr marL="0" indent="0">
              <a:lnSpc>
                <a:spcPts val="2700"/>
              </a:lnSpc>
              <a:buNone/>
            </a:pPr>
            <a:endParaRPr lang="en-US" sz="2200" spc="60"/>
          </a:p>
          <a:p>
            <a:pPr>
              <a:lnSpc>
                <a:spcPts val="2700"/>
              </a:lnSpc>
              <a:buFont typeface="Wingdings" panose="05000000000000000000" pitchFamily="2" charset="2"/>
              <a:buChar char="v"/>
            </a:pPr>
            <a:r>
              <a:rPr lang="en-US" sz="2200" spc="60"/>
              <a:t>They provide important information for multipurpose cash </a:t>
            </a:r>
            <a:r>
              <a:rPr lang="en-US" sz="2200" spc="60" err="1"/>
              <a:t>programmes</a:t>
            </a:r>
            <a:r>
              <a:rPr lang="en-US" sz="2200" spc="60"/>
              <a:t>, as they indicate the needs that households are likely to prioritize with the cash assistance.</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600" b="0" kern="1400" spc="230">
                <a:solidFill>
                  <a:schemeClr val="tx1"/>
                </a:solidFill>
                <a:latin typeface="HALDEN SOLID" pitchFamily="2" charset="0"/>
              </a:rPr>
              <a:t>USE OF THE Perceived needs indicators</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1265753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lnSpc>
                <a:spcPts val="2700"/>
              </a:lnSpc>
              <a:buFont typeface="Wingdings" panose="05000000000000000000" pitchFamily="2" charset="2"/>
              <a:buChar char="v"/>
            </a:pPr>
            <a:endParaRPr lang="en-US" sz="2200" spc="60"/>
          </a:p>
          <a:p>
            <a:pPr marL="0" indent="0">
              <a:lnSpc>
                <a:spcPts val="2700"/>
              </a:lnSpc>
              <a:spcBef>
                <a:spcPts val="1200"/>
              </a:spcBef>
              <a:buNone/>
            </a:pPr>
            <a:r>
              <a:rPr lang="en-GB" sz="2200" spc="60" dirty="0">
                <a:latin typeface="Open Sans"/>
                <a:ea typeface="Open Sans"/>
                <a:cs typeface="Open Sans"/>
              </a:rPr>
              <a:t>The perceived needs module is divided into three parts:</a:t>
            </a:r>
            <a:endParaRPr lang="en-GB" sz="2200" spc="60"/>
          </a:p>
          <a:p>
            <a:pPr marL="914400" lvl="1" indent="-457200">
              <a:lnSpc>
                <a:spcPts val="2700"/>
              </a:lnSpc>
              <a:spcBef>
                <a:spcPts val="1200"/>
              </a:spcBef>
              <a:buFont typeface="+mj-lt"/>
              <a:buAutoNum type="arabicPeriod"/>
            </a:pPr>
            <a:r>
              <a:rPr lang="en-GB" sz="2000" spc="60" dirty="0">
                <a:latin typeface="Open Sans"/>
                <a:ea typeface="Open Sans"/>
                <a:cs typeface="Open Sans"/>
              </a:rPr>
              <a:t>Questions related to </a:t>
            </a:r>
            <a:r>
              <a:rPr lang="en-GB" sz="2000" spc="60" dirty="0">
                <a:solidFill>
                  <a:schemeClr val="accent2"/>
                </a:solidFill>
                <a:latin typeface="Open Sans"/>
                <a:ea typeface="Open Sans"/>
                <a:cs typeface="Open Sans"/>
              </a:rPr>
              <a:t>respondents’ own problems</a:t>
            </a:r>
          </a:p>
          <a:p>
            <a:pPr marL="914400" lvl="1" indent="-457200">
              <a:lnSpc>
                <a:spcPts val="2700"/>
              </a:lnSpc>
              <a:spcBef>
                <a:spcPts val="1200"/>
              </a:spcBef>
              <a:buFont typeface="+mj-lt"/>
              <a:buAutoNum type="arabicPeriod"/>
            </a:pPr>
            <a:r>
              <a:rPr lang="en-GB" sz="2000" spc="60" dirty="0">
                <a:latin typeface="Open Sans"/>
                <a:ea typeface="Open Sans"/>
                <a:cs typeface="Open Sans"/>
              </a:rPr>
              <a:t>Questions related to </a:t>
            </a:r>
            <a:r>
              <a:rPr lang="en-GB" sz="2000" spc="60" dirty="0">
                <a:solidFill>
                  <a:schemeClr val="accent2"/>
                </a:solidFill>
                <a:latin typeface="Open Sans"/>
                <a:ea typeface="Open Sans"/>
                <a:cs typeface="Open Sans"/>
              </a:rPr>
              <a:t>problems in the respondent’s community</a:t>
            </a:r>
          </a:p>
          <a:p>
            <a:pPr marL="914400" lvl="1" indent="-457200">
              <a:lnSpc>
                <a:spcPts val="2700"/>
              </a:lnSpc>
              <a:spcBef>
                <a:spcPts val="1200"/>
              </a:spcBef>
              <a:buFont typeface="+mj-lt"/>
              <a:buAutoNum type="arabicPeriod"/>
            </a:pPr>
            <a:r>
              <a:rPr lang="en-GB" sz="2000" spc="60" dirty="0">
                <a:latin typeface="Open Sans"/>
                <a:ea typeface="Open Sans"/>
                <a:cs typeface="Open Sans"/>
              </a:rPr>
              <a:t>Questions asking to </a:t>
            </a:r>
            <a:r>
              <a:rPr lang="en-GB" sz="2000" spc="60" dirty="0">
                <a:solidFill>
                  <a:schemeClr val="accent2"/>
                </a:solidFill>
                <a:latin typeface="Open Sans"/>
                <a:ea typeface="Open Sans"/>
                <a:cs typeface="Open Sans"/>
              </a:rPr>
              <a:t>rank the first, second, and third most important problems </a:t>
            </a:r>
            <a:r>
              <a:rPr lang="en-GB" sz="2000" spc="60" dirty="0">
                <a:latin typeface="Open Sans"/>
                <a:ea typeface="Open Sans"/>
                <a:cs typeface="Open Sans"/>
              </a:rPr>
              <a:t>faced overall</a:t>
            </a:r>
            <a:endParaRPr lang="en-GB" sz="20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a:solidFill>
                  <a:schemeClr val="tx1"/>
                </a:solidFill>
                <a:latin typeface="HALDEN SOLID" pitchFamily="2" charset="0"/>
              </a:rPr>
              <a:t>Module Structure</a:t>
            </a:r>
          </a:p>
        </p:txBody>
      </p:sp>
    </p:spTree>
    <p:extLst>
      <p:ext uri="{BB962C8B-B14F-4D97-AF65-F5344CB8AC3E}">
        <p14:creationId xmlns:p14="http://schemas.microsoft.com/office/powerpoint/2010/main" val="2568443646"/>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7" ma:contentTypeDescription="Create a new document." ma:contentTypeScope="" ma:versionID="5104b4098f693acec562e45c0b5b1a24">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4479ec4828d41ffc74c9628dd955ac38"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37D184FC-4707-4DEB-B1DF-8D8F04B0A335}">
  <ds:schemaRefs>
    <ds:schemaRef ds:uri="3940b711-dc1d-4235-b0a5-48d487f0d3b9"/>
    <ds:schemaRef ds:uri="49256dcf-74b5-4e0f-b2ab-e17546be8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26</TotalTime>
  <Words>3927</Words>
  <Application>Microsoft Office PowerPoint</Application>
  <PresentationFormat>Widescreen</PresentationFormat>
  <Paragraphs>331</Paragraphs>
  <Slides>43</Slides>
  <Notes>31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Theme2</vt:lpstr>
      <vt:lpstr>PowerPoint Presentation</vt:lpstr>
      <vt:lpstr>AUDIENCE  </vt:lpstr>
      <vt:lpstr>PowerPoint Presentation</vt:lpstr>
      <vt:lpstr>HESPER  </vt:lpstr>
      <vt:lpstr>Perceived needs: training instructions 1</vt:lpstr>
      <vt:lpstr>Perceived needs indicators</vt:lpstr>
      <vt:lpstr>PowerPoint Presentation</vt:lpstr>
      <vt:lpstr>USE OF THE Perceived needs indicators</vt:lpstr>
      <vt:lpstr>Module Structure</vt:lpstr>
      <vt:lpstr>Respondents’ own problems: main question</vt:lpstr>
      <vt:lpstr>Respondents’ own problems: Answer options</vt:lpstr>
      <vt:lpstr>Respondents’ own problems: EXAMPLEs</vt:lpstr>
      <vt:lpstr>Problems in respondents’ community: main question</vt:lpstr>
      <vt:lpstr>RATING of PROBLEMS</vt:lpstr>
      <vt:lpstr>PowerPoint Presentation</vt:lpstr>
      <vt:lpstr>Module overview</vt:lpstr>
      <vt:lpstr>PERCEIVED NEEDS: Survey Designer</vt:lpstr>
      <vt:lpstr>Perceived needs: Module design </vt:lpstr>
      <vt:lpstr>PowerPoint Presentation</vt:lpstr>
      <vt:lpstr>Perceived needs: training instructions 2</vt:lpstr>
      <vt:lpstr>Explanations</vt:lpstr>
      <vt:lpstr>Explanations</vt:lpstr>
      <vt:lpstr>Explanations</vt:lpstr>
      <vt:lpstr>Explanations</vt:lpstr>
      <vt:lpstr>Explanations</vt:lpstr>
      <vt:lpstr>Explanations</vt:lpstr>
      <vt:lpstr>PowerPoint Presentation</vt:lpstr>
      <vt:lpstr>Perceived needs: training instructions 3</vt:lpstr>
      <vt:lpstr>SCENARIO 1</vt:lpstr>
      <vt:lpstr>SCENARIO 2</vt:lpstr>
      <vt:lpstr>SCENARIO 3</vt:lpstr>
      <vt:lpstr>SCENARIO 4</vt:lpstr>
      <vt:lpstr>SCENARIO 5</vt:lpstr>
      <vt:lpstr>SCENARIO 6</vt:lpstr>
      <vt:lpstr>PowerPoint Presentation</vt:lpstr>
      <vt:lpstr>EXPLORATION OF DATA and quality checks </vt:lpstr>
      <vt:lpstr>Perceived needs: analysis </vt:lpstr>
      <vt:lpstr>Analysis EXAMPLE 1</vt:lpstr>
      <vt:lpstr>Analysis EXAMPLE 2</vt:lpstr>
      <vt:lpstr>Analysis EXAMPLE 3</vt:lpstr>
      <vt:lpstr>PowerPoint Presentation</vt:lpstr>
      <vt:lpstr>Perceived needs: VAM Resource Centre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Lorenzo MONCADA</cp:lastModifiedBy>
  <cp:revision>47</cp:revision>
  <dcterms:created xsi:type="dcterms:W3CDTF">2018-08-20T09:35:59Z</dcterms:created>
  <dcterms:modified xsi:type="dcterms:W3CDTF">2024-03-11T14:56:45Z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ies>
</file>