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35"/>
  </p:notesMasterIdLst>
  <p:handoutMasterIdLst>
    <p:handoutMasterId r:id="rId36"/>
  </p:handoutMasterIdLst>
  <p:sldIdLst>
    <p:sldId id="261" r:id="rId5"/>
    <p:sldId id="327" r:id="rId6"/>
    <p:sldId id="274" r:id="rId7"/>
    <p:sldId id="268" r:id="rId8"/>
    <p:sldId id="291" r:id="rId9"/>
    <p:sldId id="373" r:id="rId10"/>
    <p:sldId id="332" r:id="rId11"/>
    <p:sldId id="306" r:id="rId12"/>
    <p:sldId id="383" r:id="rId13"/>
    <p:sldId id="385" r:id="rId14"/>
    <p:sldId id="379" r:id="rId15"/>
    <p:sldId id="374" r:id="rId16"/>
    <p:sldId id="375" r:id="rId17"/>
    <p:sldId id="322" r:id="rId18"/>
    <p:sldId id="386" r:id="rId19"/>
    <p:sldId id="384" r:id="rId20"/>
    <p:sldId id="387" r:id="rId21"/>
    <p:sldId id="331" r:id="rId22"/>
    <p:sldId id="382" r:id="rId23"/>
    <p:sldId id="297" r:id="rId24"/>
    <p:sldId id="380" r:id="rId25"/>
    <p:sldId id="309" r:id="rId26"/>
    <p:sldId id="293" r:id="rId27"/>
    <p:sldId id="324" r:id="rId28"/>
    <p:sldId id="299" r:id="rId29"/>
    <p:sldId id="311" r:id="rId30"/>
    <p:sldId id="300" r:id="rId31"/>
    <p:sldId id="313" r:id="rId32"/>
    <p:sldId id="296" r:id="rId33"/>
    <p:sldId id="333"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Lst>
        </p14:section>
        <p14:section name="Relevance: both" id="{B8D5A308-6A34-47A9-9898-8C8385DF4400}">
          <p14:sldIdLst>
            <p14:sldId id="274"/>
            <p14:sldId id="268"/>
            <p14:sldId id="291"/>
            <p14:sldId id="373"/>
            <p14:sldId id="332"/>
            <p14:sldId id="306"/>
            <p14:sldId id="383"/>
            <p14:sldId id="385"/>
            <p14:sldId id="379"/>
            <p14:sldId id="374"/>
            <p14:sldId id="375"/>
          </p14:sldIdLst>
        </p14:section>
        <p14:section name="Relevance: Analyst training" id="{7E87BF92-3A7D-4E63-A594-6397CC96B705}">
          <p14:sldIdLst>
            <p14:sldId id="322"/>
            <p14:sldId id="386"/>
            <p14:sldId id="384"/>
            <p14:sldId id="387"/>
            <p14:sldId id="331"/>
            <p14:sldId id="382"/>
            <p14:sldId id="297"/>
            <p14:sldId id="380"/>
            <p14:sldId id="309"/>
            <p14:sldId id="293"/>
            <p14:sldId id="324"/>
            <p14:sldId id="299"/>
          </p14:sldIdLst>
        </p14:section>
        <p14:section name="Relevance: both" id="{C4E5C8C1-942B-43B4-BB14-91179D714B55}">
          <p14:sldIdLst>
            <p14:sldId id="311"/>
            <p14:sldId id="300"/>
            <p14:sldId id="313"/>
            <p14:sldId id="29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2E1C0B-D5E6-00FA-FBDB-BA138CF7CDBF}" name="Marianne JENSBY" initials="MJ" userId="S::marianne.jensby@wfp.org::138ee585-774f-4d33-910f-eb8f633c7eea" providerId="AD"/>
  <p188:author id="{267EE71F-E4CF-2640-16B2-A6A6650BB44B}" name="Cassandra WALKER" initials="CW" userId="S::cassandra.walker@wfp.org::7d551a76-2a3b-46ce-9612-27f9694a0380" providerId="AD"/>
  <p188:author id="{48B76E41-EE3A-55C5-FA23-E4EF01351F8D}" name="WFP-RAM-N" initials="RAMN" userId="WFP-RAM-N" providerId="None"/>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E"/>
    <a:srgbClr val="FFFFFF"/>
    <a:srgbClr val="B2B2B2"/>
    <a:srgbClr val="007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44"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wfp.sharepoint.com/sites/NeedsAssessmentsTeam/Shared%20Documents/General/11.%20Standardization/8.%20HDDS/HDDS%20reporting%20exampl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r>
              <a:rPr lang="fr-FR"/>
              <a:t>Household Dietary Diversity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title>
    <c:autoTitleDeleted val="0"/>
    <c:plotArea>
      <c:layout/>
      <c:barChart>
        <c:barDir val="col"/>
        <c:grouping val="stacked"/>
        <c:varyColors val="0"/>
        <c:ser>
          <c:idx val="0"/>
          <c:order val="0"/>
          <c:tx>
            <c:strRef>
              <c:f>Sheet1!$C$2</c:f>
              <c:strCache>
                <c:ptCount val="1"/>
                <c:pt idx="0">
                  <c:v>Low (0-2 food groups)</c:v>
                </c:pt>
              </c:strCache>
            </c:strRef>
          </c:tx>
          <c:spPr>
            <a:solidFill>
              <a:srgbClr val="D7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FFFE"/>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District 1</c:v>
                </c:pt>
                <c:pt idx="1">
                  <c:v>District 2</c:v>
                </c:pt>
                <c:pt idx="2">
                  <c:v>District 3</c:v>
                </c:pt>
                <c:pt idx="3">
                  <c:v>District 4</c:v>
                </c:pt>
                <c:pt idx="4">
                  <c:v>District 5</c:v>
                </c:pt>
                <c:pt idx="5">
                  <c:v>District 6</c:v>
                </c:pt>
              </c:strCache>
            </c:strRef>
          </c:cat>
          <c:val>
            <c:numRef>
              <c:f>Sheet1!$C$3:$C$8</c:f>
              <c:numCache>
                <c:formatCode>0%</c:formatCode>
                <c:ptCount val="6"/>
                <c:pt idx="0">
                  <c:v>0.14000000000000001</c:v>
                </c:pt>
                <c:pt idx="1">
                  <c:v>0.14000000000000001</c:v>
                </c:pt>
                <c:pt idx="2">
                  <c:v>0.37</c:v>
                </c:pt>
                <c:pt idx="3">
                  <c:v>0.18</c:v>
                </c:pt>
                <c:pt idx="4">
                  <c:v>0.2</c:v>
                </c:pt>
                <c:pt idx="5">
                  <c:v>0.19</c:v>
                </c:pt>
              </c:numCache>
            </c:numRef>
          </c:val>
          <c:extLst>
            <c:ext xmlns:c16="http://schemas.microsoft.com/office/drawing/2014/chart" uri="{C3380CC4-5D6E-409C-BE32-E72D297353CC}">
              <c16:uniqueId val="{00000000-5D38-4F3A-BFE2-6662FBA6E015}"/>
            </c:ext>
          </c:extLst>
        </c:ser>
        <c:ser>
          <c:idx val="1"/>
          <c:order val="1"/>
          <c:tx>
            <c:strRef>
              <c:f>Sheet1!$D$2</c:f>
              <c:strCache>
                <c:ptCount val="1"/>
                <c:pt idx="0">
                  <c:v>Medium (3-4 food groups) </c:v>
                </c:pt>
              </c:strCache>
            </c:strRef>
          </c:tx>
          <c:spPr>
            <a:solidFill>
              <a:srgbClr val="E6753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District 1</c:v>
                </c:pt>
                <c:pt idx="1">
                  <c:v>District 2</c:v>
                </c:pt>
                <c:pt idx="2">
                  <c:v>District 3</c:v>
                </c:pt>
                <c:pt idx="3">
                  <c:v>District 4</c:v>
                </c:pt>
                <c:pt idx="4">
                  <c:v>District 5</c:v>
                </c:pt>
                <c:pt idx="5">
                  <c:v>District 6</c:v>
                </c:pt>
              </c:strCache>
            </c:strRef>
          </c:cat>
          <c:val>
            <c:numRef>
              <c:f>Sheet1!$D$3:$D$8</c:f>
              <c:numCache>
                <c:formatCode>0%</c:formatCode>
                <c:ptCount val="6"/>
                <c:pt idx="0">
                  <c:v>0.56000000000000005</c:v>
                </c:pt>
                <c:pt idx="1">
                  <c:v>0.72</c:v>
                </c:pt>
                <c:pt idx="2">
                  <c:v>0.56999999999999995</c:v>
                </c:pt>
                <c:pt idx="3">
                  <c:v>0.57999999999999996</c:v>
                </c:pt>
                <c:pt idx="4">
                  <c:v>0.75</c:v>
                </c:pt>
                <c:pt idx="5">
                  <c:v>0.64</c:v>
                </c:pt>
              </c:numCache>
            </c:numRef>
          </c:val>
          <c:extLst>
            <c:ext xmlns:c16="http://schemas.microsoft.com/office/drawing/2014/chart" uri="{C3380CC4-5D6E-409C-BE32-E72D297353CC}">
              <c16:uniqueId val="{00000001-5D38-4F3A-BFE2-6662FBA6E015}"/>
            </c:ext>
          </c:extLst>
        </c:ser>
        <c:ser>
          <c:idx val="2"/>
          <c:order val="2"/>
          <c:tx>
            <c:strRef>
              <c:f>Sheet1!$E$2</c:f>
              <c:strCache>
                <c:ptCount val="1"/>
                <c:pt idx="0">
                  <c:v>High (5-12 or more food groups)</c:v>
                </c:pt>
              </c:strCache>
            </c:strRef>
          </c:tx>
          <c:spPr>
            <a:solidFill>
              <a:srgbClr val="ECE1B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District 1</c:v>
                </c:pt>
                <c:pt idx="1">
                  <c:v>District 2</c:v>
                </c:pt>
                <c:pt idx="2">
                  <c:v>District 3</c:v>
                </c:pt>
                <c:pt idx="3">
                  <c:v>District 4</c:v>
                </c:pt>
                <c:pt idx="4">
                  <c:v>District 5</c:v>
                </c:pt>
                <c:pt idx="5">
                  <c:v>District 6</c:v>
                </c:pt>
              </c:strCache>
            </c:strRef>
          </c:cat>
          <c:val>
            <c:numRef>
              <c:f>Sheet1!$E$3:$E$8</c:f>
              <c:numCache>
                <c:formatCode>0%</c:formatCode>
                <c:ptCount val="6"/>
                <c:pt idx="0">
                  <c:v>0.3</c:v>
                </c:pt>
                <c:pt idx="1">
                  <c:v>0.14000000000000001</c:v>
                </c:pt>
                <c:pt idx="2">
                  <c:v>0.06</c:v>
                </c:pt>
                <c:pt idx="3">
                  <c:v>0.24</c:v>
                </c:pt>
                <c:pt idx="4">
                  <c:v>0.05</c:v>
                </c:pt>
                <c:pt idx="5">
                  <c:v>0.17</c:v>
                </c:pt>
              </c:numCache>
            </c:numRef>
          </c:val>
          <c:extLst>
            <c:ext xmlns:c16="http://schemas.microsoft.com/office/drawing/2014/chart" uri="{C3380CC4-5D6E-409C-BE32-E72D297353CC}">
              <c16:uniqueId val="{00000002-5D38-4F3A-BFE2-6662FBA6E015}"/>
            </c:ext>
          </c:extLst>
        </c:ser>
        <c:dLbls>
          <c:dLblPos val="ctr"/>
          <c:showLegendKey val="0"/>
          <c:showVal val="1"/>
          <c:showCatName val="0"/>
          <c:showSerName val="0"/>
          <c:showPercent val="0"/>
          <c:showBubbleSize val="0"/>
        </c:dLbls>
        <c:gapWidth val="150"/>
        <c:overlap val="100"/>
        <c:axId val="854947039"/>
        <c:axId val="855418767"/>
      </c:barChart>
      <c:catAx>
        <c:axId val="854947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855418767"/>
        <c:crosses val="autoZero"/>
        <c:auto val="1"/>
        <c:lblAlgn val="ctr"/>
        <c:lblOffset val="100"/>
        <c:noMultiLvlLbl val="0"/>
      </c:catAx>
      <c:valAx>
        <c:axId val="85541876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854947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legend>
    <c:plotVisOnly val="1"/>
    <c:dispBlanksAs val="gap"/>
    <c:showDLblsOverMax val="0"/>
  </c:chart>
  <c:spPr>
    <a:noFill/>
    <a:ln>
      <a:noFill/>
    </a:ln>
    <a:effectLst/>
  </c:spPr>
  <c:txPr>
    <a:bodyPr/>
    <a:lstStyle/>
    <a:p>
      <a:pPr>
        <a:defRPr>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11/04/2024</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11/04/2024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o.org/3/i1983e/i1983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130136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1674-2F3B-970F-3CF6-7B27E2FD9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B86CD-2D27-D6D2-E723-2C253D49E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75BC6-C634-B581-4EE4-34FD36C3DF0C}"/>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6438C61-1DBE-C624-9C66-D178C93990D0}"/>
              </a:ext>
            </a:extLst>
          </p:cNvPr>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3723051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pc="60">
                <a:latin typeface="Open Sans"/>
                <a:ea typeface="Open Sans"/>
                <a:cs typeface="Open Sans"/>
              </a:rPr>
              <a:t>Regardless, time-savings are negated by the fact that this is not the accurate way to collect the module. </a:t>
            </a:r>
            <a:endParaRPr lang="en-US"/>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19</a:t>
            </a:fld>
            <a:endParaRPr lang="it-IT"/>
          </a:p>
        </p:txBody>
      </p:sp>
    </p:spTree>
    <p:extLst>
      <p:ext uri="{BB962C8B-B14F-4D97-AF65-F5344CB8AC3E}">
        <p14:creationId xmlns:p14="http://schemas.microsoft.com/office/powerpoint/2010/main" val="263495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3428755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here: https://www.ipcinfo.org/ipc/technical/manual_en</a:t>
            </a:r>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25</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monitoring beneficiaries of WFP </a:t>
            </a:r>
            <a:r>
              <a:rPr lang="en-US" err="1"/>
              <a:t>programme</a:t>
            </a:r>
            <a:r>
              <a:rPr lang="en-US"/>
              <a:t> activities, it is expected that the proportion of households with poor and borderline consumption decreases and the proportion of households with acceptable consumption increases following the receipt of food assistance. </a:t>
            </a:r>
          </a:p>
        </p:txBody>
      </p:sp>
      <p:sp>
        <p:nvSpPr>
          <p:cNvPr id="4" name="Slide Number Placeholder 3"/>
          <p:cNvSpPr>
            <a:spLocks noGrp="1"/>
          </p:cNvSpPr>
          <p:nvPr>
            <p:ph type="sldNum" sz="quarter" idx="5"/>
          </p:nvPr>
        </p:nvSpPr>
        <p:spPr/>
        <p:txBody>
          <a:bodyPr/>
          <a:lstStyle/>
          <a:p>
            <a:fld id="{C227884D-8063-894A-9B96-2E8B250142EB}" type="slidenum">
              <a:rPr lang="it-IT" smtClean="0"/>
              <a:t>27</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29</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57680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According to the FANTA guidance: “The respondent should be instructed to include the food groups consumed by household members </a:t>
            </a:r>
            <a:r>
              <a:rPr lang="en-GB" b="1"/>
              <a:t>in the home</a:t>
            </a:r>
            <a:r>
              <a:rPr lang="en-GB"/>
              <a:t>, or prepared in the home for consumption by household members outside the home (e.g., at lunchtime in the field.) As a general rule</a:t>
            </a:r>
            <a:r>
              <a:rPr lang="en-GB" b="1" u="sng"/>
              <a:t>, foods consumed outside the home that were not prepared in the home should not be included</a:t>
            </a:r>
            <a:r>
              <a:rPr lang="en-GB"/>
              <a:t>. </a:t>
            </a:r>
          </a:p>
          <a:p>
            <a:endParaRPr lang="en-GB"/>
          </a:p>
          <a:p>
            <a:r>
              <a:rPr lang="en-GB"/>
              <a:t>While this may result in an underestimation of the dietary diversity of individual family members (who may, for example, purchase food in the street), HDDS is designed to reflect household dietary diversity, on average, among all members. </a:t>
            </a:r>
            <a:r>
              <a:rPr lang="en-GB" b="1"/>
              <a:t>Including food purchased and consumed outside the household by individual members may lead to overestimating HDDS overall</a:t>
            </a:r>
            <a:r>
              <a:rPr lang="en-GB"/>
              <a:t>. </a:t>
            </a:r>
          </a:p>
          <a:p>
            <a:endParaRPr lang="en-GB"/>
          </a:p>
          <a:p>
            <a:r>
              <a:rPr lang="en-GB"/>
              <a:t>However, in situations where consumption outside the home of foods not prepared in the household is common, survey implementers [Country offices] may decide to include those foods. Such decisions should be clearly documented, so that subsequent surveys will use the same protocol and to ensure correct interpretation and comparison.”</a:t>
            </a:r>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599007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this questionnaire food consumed by only one member of the household and not by the others is still recorded. For example if a child was given a piece of fruit to eat as a snack, this is recorded as ‘yes’ for fruit even if no other members of the household ate fruit.” (FAO, 2010).</a:t>
            </a:r>
            <a:endParaRPr lang="fr-FR"/>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1347884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a:hlinkClick r:id="rId3" tooltip="https://www.fao.org/3/i1983e/i1983e.pdf"/>
              </a:rPr>
              <a:t>Guidelines for measuring household and individual dietary diversity (fao.org)</a:t>
            </a:r>
            <a:r>
              <a:rPr lang="en-GB"/>
              <a:t> "If meals/snacks are purchased and consumed outside the home on a regular basis by one or more family members, administering the questionnaire at the individual level is more appropriate as it is not possible to capture accurately meals/snacks purchased and eaten outside the home at household level.“</a:t>
            </a:r>
          </a:p>
          <a:p>
            <a:pPr rtl="0"/>
            <a:endParaRPr lang="en-GB"/>
          </a:p>
          <a:p>
            <a:pPr rtl="0"/>
            <a:r>
              <a:rPr lang="en-GB"/>
              <a:t>While for FCS, the question refers to the majority of the household, meaning 50% or more, HDDS concerns the consumption of anyone in the household. The suggestion is to limit consumption to in the home only, because it is possible that the respondent may not know what all household members consumed outside of the home, if the meal was not eaten together (or by the majority of the HH).</a:t>
            </a:r>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28416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3652296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1674-2F3B-970F-3CF6-7B27E2FD9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B86CD-2D27-D6D2-E723-2C253D49E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75BC6-C634-B581-4EE4-34FD36C3DF0C}"/>
              </a:ext>
            </a:extLst>
          </p:cNvPr>
          <p:cNvSpPr>
            <a:spLocks noGrp="1"/>
          </p:cNvSpPr>
          <p:nvPr>
            <p:ph type="body" idx="1"/>
          </p:nvPr>
        </p:nvSpPr>
        <p:spPr/>
        <p:txBody>
          <a:bodyPr/>
          <a:lstStyle/>
          <a:p>
            <a:endParaRPr lang="en-US">
              <a:cs typeface="Calibri"/>
            </a:endParaRPr>
          </a:p>
          <a:p>
            <a:r>
              <a:rPr lang="en-US">
                <a:cs typeface="Calibri"/>
              </a:rPr>
              <a:t>So how do you choose within each level? …</a:t>
            </a:r>
          </a:p>
        </p:txBody>
      </p:sp>
      <p:sp>
        <p:nvSpPr>
          <p:cNvPr id="4" name="Slide Number Placeholder 3">
            <a:extLst>
              <a:ext uri="{FF2B5EF4-FFF2-40B4-BE49-F238E27FC236}">
                <a16:creationId xmlns:a16="http://schemas.microsoft.com/office/drawing/2014/main" id="{46438C61-1DBE-C624-9C66-D178C93990D0}"/>
              </a:ext>
            </a:extLst>
          </p:cNvPr>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3952718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userDrawn="1"/>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hyperlink" Target="https://www.surveydesigner.vam.wfp.org/design/modul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urveydesigner.vam.wfp.org/design/surve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surveydesigner.vam.wfp.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github.com/WFP-VAM/RAMResourcesScripts/tree/dev/Indicator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resources.vam.wfp.org/data-analysis/quantitative/food-security/household-dietary-diversity-score-hdd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antaproject.org/sites/default/files/resources/HDDS_v2_Sep06_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resources.vam.wfp.org/data-analysis/quantitative/food-security/household-dietary-diversity-score-hdd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ewgo.wfp.org/documents/minimum-dietary-diversity-for-women-mdd-w-guidance-docu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pcinfo.org/ipc-manual-interactive/ipc-acute-food-insecurity-protocols/function-2-classify-severity-and-identify-key-drivers/protocol-22-compare-evidence-against-the-ipc-acute-food-insecurity-reference-table/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red head wrap cutting vegetables&#10;&#10;Description automatically generated">
            <a:extLst>
              <a:ext uri="{FF2B5EF4-FFF2-40B4-BE49-F238E27FC236}">
                <a16:creationId xmlns:a16="http://schemas.microsoft.com/office/drawing/2014/main" id="{8453C7A2-7F49-F0B5-F9A4-BDDF8E3F0FFA}"/>
              </a:ext>
            </a:extLst>
          </p:cNvPr>
          <p:cNvPicPr>
            <a:picLocks noChangeAspect="1"/>
          </p:cNvPicPr>
          <p:nvPr/>
        </p:nvPicPr>
        <p:blipFill rotWithShape="1">
          <a:blip r:embed="rId2"/>
          <a:srcRect t="39570" b="1"/>
          <a:stretch/>
        </p:blipFill>
        <p:spPr>
          <a:xfrm>
            <a:off x="0" y="1"/>
            <a:ext cx="12192000" cy="4908666"/>
          </a:xfrm>
          <a:prstGeom prst="rect">
            <a:avLst/>
          </a:prstGeom>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8235387" cy="1006409"/>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GB" sz="3400">
                <a:solidFill>
                  <a:schemeClr val="tx1"/>
                </a:solidFill>
                <a:latin typeface="Open Sans Extrabold"/>
                <a:ea typeface="Open Sans Extrabold"/>
                <a:cs typeface="Open Sans Extrabold"/>
              </a:rPr>
              <a:t>Household Dietary Diversity Score (HDDS)</a:t>
            </a:r>
          </a:p>
          <a:p>
            <a:r>
              <a:rPr lang="en-GB" sz="2900" b="0">
                <a:solidFill>
                  <a:schemeClr val="tx1"/>
                </a:solidFill>
                <a:latin typeface="Open Sans"/>
                <a:ea typeface="Open Sans"/>
                <a:cs typeface="Open Sans"/>
              </a:rPr>
              <a:t>Needs Assessments &amp; Targeting Unit</a:t>
            </a:r>
            <a:endParaRPr lang="en-GB">
              <a:solidFill>
                <a:schemeClr val="tx1"/>
              </a:solidFill>
            </a:endParaRPr>
          </a:p>
        </p:txBody>
      </p:sp>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latin typeface="Open Sans" panose="020B0606030504020204" pitchFamily="34" charset="0"/>
                <a:ea typeface="Open Sans" panose="020B0606030504020204" pitchFamily="34" charset="0"/>
                <a:cs typeface="Open Sans" panose="020B0606030504020204" pitchFamily="34" charset="0"/>
              </a:rPr>
              <a:t>2024 January</a:t>
            </a: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HDDS MODULE: What to ask?</a:t>
            </a:r>
          </a:p>
        </p:txBody>
      </p:sp>
      <p:graphicFrame>
        <p:nvGraphicFramePr>
          <p:cNvPr id="6" name="Table 5">
            <a:extLst>
              <a:ext uri="{FF2B5EF4-FFF2-40B4-BE49-F238E27FC236}">
                <a16:creationId xmlns:a16="http://schemas.microsoft.com/office/drawing/2014/main" id="{44FF1C59-BB06-1504-692C-7C4E47702221}"/>
              </a:ext>
            </a:extLst>
          </p:cNvPr>
          <p:cNvGraphicFramePr>
            <a:graphicFrameLocks noGrp="1"/>
          </p:cNvGraphicFramePr>
          <p:nvPr/>
        </p:nvGraphicFramePr>
        <p:xfrm>
          <a:off x="347662" y="1378973"/>
          <a:ext cx="11496675" cy="5272979"/>
        </p:xfrm>
        <a:graphic>
          <a:graphicData uri="http://schemas.openxmlformats.org/drawingml/2006/table">
            <a:tbl>
              <a:tblPr>
                <a:tableStyleId>{5C22544A-7EE6-4342-B048-85BDC9FD1C3A}</a:tableStyleId>
              </a:tblPr>
              <a:tblGrid>
                <a:gridCol w="474374">
                  <a:extLst>
                    <a:ext uri="{9D8B030D-6E8A-4147-A177-3AD203B41FA5}">
                      <a16:colId xmlns:a16="http://schemas.microsoft.com/office/drawing/2014/main" val="1061052608"/>
                    </a:ext>
                  </a:extLst>
                </a:gridCol>
                <a:gridCol w="8013500">
                  <a:extLst>
                    <a:ext uri="{9D8B030D-6E8A-4147-A177-3AD203B41FA5}">
                      <a16:colId xmlns:a16="http://schemas.microsoft.com/office/drawing/2014/main" val="2997625062"/>
                    </a:ext>
                  </a:extLst>
                </a:gridCol>
                <a:gridCol w="1854542">
                  <a:extLst>
                    <a:ext uri="{9D8B030D-6E8A-4147-A177-3AD203B41FA5}">
                      <a16:colId xmlns:a16="http://schemas.microsoft.com/office/drawing/2014/main" val="3498943043"/>
                    </a:ext>
                  </a:extLst>
                </a:gridCol>
                <a:gridCol w="1154259">
                  <a:extLst>
                    <a:ext uri="{9D8B030D-6E8A-4147-A177-3AD203B41FA5}">
                      <a16:colId xmlns:a16="http://schemas.microsoft.com/office/drawing/2014/main" val="3338312220"/>
                    </a:ext>
                  </a:extLst>
                </a:gridCol>
              </a:tblGrid>
              <a:tr h="400867">
                <a:tc gridSpan="4">
                  <a:txBody>
                    <a:bodyPr/>
                    <a:lstStyle/>
                    <a:p>
                      <a:pPr algn="l">
                        <a:lnSpc>
                          <a:spcPct val="107000"/>
                        </a:lnSpc>
                        <a:spcAft>
                          <a:spcPts val="800"/>
                        </a:spcAft>
                      </a:pPr>
                      <a:r>
                        <a:rPr lang="en-US" sz="1200" b="1">
                          <a:effectLst/>
                          <a:latin typeface="Open Sans" panose="020B0606030504020204" pitchFamily="34" charset="0"/>
                          <a:ea typeface="Open Sans" panose="020B0606030504020204" pitchFamily="34" charset="0"/>
                          <a:cs typeface="Open Sans" panose="020B0606030504020204" pitchFamily="34" charset="0"/>
                        </a:rPr>
                        <a:t>Module 1: Household Dietary Diversity Score</a:t>
                      </a:r>
                      <a:endParaRPr lang="en-GB" sz="1200" b="1">
                        <a:effectLst/>
                        <a:latin typeface="Open Sans" panose="020B0606030504020204" pitchFamily="34" charset="0"/>
                        <a:ea typeface="Open Sans" panose="020B0606030504020204" pitchFamily="34" charset="0"/>
                        <a:cs typeface="Open Sans" panose="020B0606030504020204" pitchFamily="34" charset="0"/>
                      </a:endParaRPr>
                    </a:p>
                    <a:p>
                      <a:pPr algn="l">
                        <a:lnSpc>
                          <a:spcPct val="107000"/>
                        </a:lnSpc>
                        <a:spcAft>
                          <a:spcPts val="800"/>
                        </a:spcAft>
                      </a:pPr>
                      <a:r>
                        <a:rPr lang="en-US" sz="1200" b="1">
                          <a:effectLst/>
                          <a:latin typeface="Open Sans" panose="020B0606030504020204" pitchFamily="34" charset="0"/>
                          <a:ea typeface="Open Sans" panose="020B0606030504020204" pitchFamily="34" charset="0"/>
                          <a:cs typeface="Open Sans" panose="020B0606030504020204" pitchFamily="34" charset="0"/>
                        </a:rPr>
                        <a:t>This module will allow you to collect information needed to compute HDDS – 24hr recall   </a:t>
                      </a:r>
                    </a:p>
                  </a:txBody>
                  <a:tcPr marL="9595" marR="9595" marT="0" marB="0">
                    <a:solidFill>
                      <a:schemeClr val="accent4">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l">
                        <a:lnSpc>
                          <a:spcPct val="107000"/>
                        </a:lnSpc>
                        <a:spcAft>
                          <a:spcPts val="800"/>
                        </a:spcAft>
                      </a:pPr>
                      <a:r>
                        <a:rPr lang="en-GB" sz="1200">
                          <a:effectLst/>
                        </a:rPr>
                        <a:t>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09880588"/>
                  </a:ext>
                </a:extLst>
              </a:tr>
              <a:tr h="553372">
                <a:tc gridSpan="3">
                  <a:txBody>
                    <a:bodyPr/>
                    <a:lstStyle/>
                    <a:p>
                      <a:pPr algn="l">
                        <a:lnSpc>
                          <a:spcPct val="115000"/>
                        </a:lnSpc>
                        <a:spcAft>
                          <a:spcPts val="800"/>
                        </a:spcAft>
                      </a:pPr>
                      <a:r>
                        <a:rPr lang="en-GB" sz="11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Now I would like to ask you about the types of foods that you or anyone else in your household ate yesterday during the day and at night.</a:t>
                      </a:r>
                    </a:p>
                    <a:p>
                      <a:pPr algn="l">
                        <a:lnSpc>
                          <a:spcPct val="115000"/>
                        </a:lnSpc>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Note for enumerator:  Read the list of foods. Place </a:t>
                      </a:r>
                      <a:r>
                        <a:rPr lang="en-US" sz="11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 1 in the box if </a:t>
                      </a:r>
                      <a:r>
                        <a:rPr lang="en-US" sz="11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anyone</a:t>
                      </a:r>
                      <a:r>
                        <a:rPr lang="en-US" sz="11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in the household ate the food in question, place a zero in the box </a:t>
                      </a:r>
                      <a:r>
                        <a:rPr lang="en-US" sz="11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if no one in the household</a:t>
                      </a:r>
                      <a:r>
                        <a:rPr lang="en-US" sz="11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US" sz="1100">
                          <a:effectLst/>
                          <a:latin typeface="Open Sans" panose="020B0606030504020204" pitchFamily="34" charset="0"/>
                          <a:ea typeface="Open Sans" panose="020B0606030504020204" pitchFamily="34" charset="0"/>
                          <a:cs typeface="Open Sans" panose="020B0606030504020204" pitchFamily="34" charset="0"/>
                        </a:rPr>
                        <a:t>ate this food</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solidFill>
                      <a:srgbClr val="FFFFFE"/>
                    </a:solidFill>
                  </a:tcPr>
                </a:tc>
                <a:tc hMerge="1">
                  <a:txBody>
                    <a:bodyPr/>
                    <a:lstStyle/>
                    <a:p>
                      <a:endParaRPr lang="en-GB"/>
                    </a:p>
                  </a:txBody>
                  <a:tcPr/>
                </a:tc>
                <a:tc hMerge="1">
                  <a:txBody>
                    <a:bodyPr/>
                    <a:lstStyle/>
                    <a:p>
                      <a:endParaRPr lang="en-GB"/>
                    </a:p>
                  </a:txBody>
                  <a:tcPr/>
                </a:tc>
                <a:tc>
                  <a:txBody>
                    <a:bodyPr/>
                    <a:lstStyle/>
                    <a:p>
                      <a:pPr algn="ctr"/>
                      <a:r>
                        <a:rPr lang="en-GB" sz="1100">
                          <a:effectLst/>
                          <a:latin typeface="Open Sans" panose="020B0606030504020204" pitchFamily="34" charset="0"/>
                          <a:ea typeface="Open Sans" panose="020B0606030504020204" pitchFamily="34" charset="0"/>
                          <a:cs typeface="Open Sans" panose="020B0606030504020204" pitchFamily="34" charset="0"/>
                        </a:rPr>
                        <a:t>Variable Name</a:t>
                      </a:r>
                      <a:endParaRPr lang="en-GB">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extLst>
                  <a:ext uri="{0D108BD9-81ED-4DB2-BD59-A6C34878D82A}">
                    <a16:rowId xmlns:a16="http://schemas.microsoft.com/office/drawing/2014/main" val="1592858627"/>
                  </a:ext>
                </a:extLst>
              </a:tr>
              <a:tr h="0">
                <a:tc gridSpan="3">
                  <a:txBody>
                    <a:bodyPr/>
                    <a:lstStyle/>
                    <a:p>
                      <a:pPr algn="ctr">
                        <a:lnSpc>
                          <a:spcPct val="107000"/>
                        </a:lnSpc>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 </a:t>
                      </a:r>
                      <a:r>
                        <a:rPr lang="fr-FR" sz="1100" b="1" err="1">
                          <a:effectLst/>
                          <a:latin typeface="Open Sans" panose="020B0606030504020204" pitchFamily="34" charset="0"/>
                          <a:ea typeface="Open Sans" panose="020B0606030504020204" pitchFamily="34" charset="0"/>
                          <a:cs typeface="Open Sans" panose="020B0606030504020204" pitchFamily="34" charset="0"/>
                        </a:rPr>
                        <a:t>Foods</a:t>
                      </a:r>
                      <a:r>
                        <a:rPr lang="en-US" sz="1100">
                          <a:effectLst/>
                          <a:latin typeface="Open Sans" panose="020B0606030504020204" pitchFamily="34" charset="0"/>
                          <a:ea typeface="Open Sans" panose="020B0606030504020204" pitchFamily="34" charset="0"/>
                          <a:cs typeface="Open Sans" panose="020B0606030504020204" pitchFamily="34" charset="0"/>
                        </a:rPr>
                        <a:t> </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solidFill>
                      <a:srgbClr val="FFFFFE"/>
                    </a:solidFill>
                  </a:tcPr>
                </a:tc>
                <a:tc hMerge="1">
                  <a:txBody>
                    <a:bodyPr/>
                    <a:lstStyle/>
                    <a:p>
                      <a:pPr algn="l">
                        <a:lnSpc>
                          <a:spcPct val="107000"/>
                        </a:lnSpc>
                        <a:spcAft>
                          <a:spcPts val="800"/>
                        </a:spcAft>
                      </a:pPr>
                      <a:r>
                        <a:rPr lang="fr-FR" sz="1100" err="1">
                          <a:effectLst/>
                        </a:rPr>
                        <a:t>Foods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9595" marR="9595" marT="0" marB="0" anchor="ctr">
                    <a:noFill/>
                  </a:tcPr>
                </a:tc>
                <a:tc hMerge="1">
                  <a:txBody>
                    <a:bodyPr/>
                    <a:lstStyle/>
                    <a:p>
                      <a:pPr algn="ctr">
                        <a:lnSpc>
                          <a:spcPct val="107000"/>
                        </a:lnSpc>
                        <a:spcAft>
                          <a:spcPts val="800"/>
                        </a:spcAft>
                      </a:pPr>
                      <a:r>
                        <a:rPr lang="en-US" sz="1100">
                          <a:effectLst/>
                        </a:rPr>
                        <a:t>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9595" marR="9595" marT="0" marB="0" anchor="ctr">
                    <a:noFill/>
                  </a:tcPr>
                </a:tc>
                <a:tc>
                  <a:txBody>
                    <a:bodyPr/>
                    <a:lstStyle/>
                    <a:p>
                      <a:r>
                        <a:rPr lang="en-US" sz="1100">
                          <a:effectLst/>
                          <a:latin typeface="Open Sans" panose="020B0606030504020204" pitchFamily="34" charset="0"/>
                          <a:ea typeface="Open Sans" panose="020B0606030504020204" pitchFamily="34" charset="0"/>
                          <a:cs typeface="Open Sans" panose="020B0606030504020204" pitchFamily="34" charset="0"/>
                        </a:rPr>
                        <a:t> </a:t>
                      </a:r>
                      <a:endParaRPr lang="en-GB">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solidFill>
                      <a:srgbClr val="FFFFFE"/>
                    </a:solidFill>
                  </a:tcPr>
                </a:tc>
                <a:extLst>
                  <a:ext uri="{0D108BD9-81ED-4DB2-BD59-A6C34878D82A}">
                    <a16:rowId xmlns:a16="http://schemas.microsoft.com/office/drawing/2014/main" val="1465825231"/>
                  </a:ext>
                </a:extLst>
              </a:tr>
              <a:tr h="239179">
                <a:tc>
                  <a:txBody>
                    <a:bodyPr/>
                    <a:lstStyle/>
                    <a:p>
                      <a:pPr marL="0" lvl="0" indent="0" algn="ctr">
                        <a:lnSpc>
                          <a:spcPct val="107000"/>
                        </a:lnSpc>
                        <a:spcAft>
                          <a:spcPts val="800"/>
                        </a:spcAft>
                        <a:buClr>
                          <a:srgbClr val="000000"/>
                        </a:buClr>
                        <a:buSzPts val="800"/>
                        <a:buFont typeface="Times New Roman" panose="02020603050405020304" pitchFamily="18" charset="0"/>
                        <a:buNone/>
                        <a:tabLst>
                          <a:tab pos="228600" algn="l"/>
                        </a:tabLst>
                      </a:pPr>
                      <a:r>
                        <a:rPr lang="en-US" sz="1100" u="none" strike="noStrike">
                          <a:effectLst/>
                          <a:latin typeface="Open Sans" panose="020B0606030504020204" pitchFamily="34" charset="0"/>
                          <a:ea typeface="Open Sans" panose="020B0606030504020204" pitchFamily="34" charset="0"/>
                          <a:cs typeface="Open Sans" panose="020B0606030504020204" pitchFamily="34" charset="0"/>
                        </a:rPr>
                        <a:t>1.</a:t>
                      </a:r>
                      <a:endParaRPr lang="en-GB" sz="120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panose="020B0606030504020204" pitchFamily="34" charset="0"/>
                          <a:ea typeface="Open Sans" panose="020B0606030504020204" pitchFamily="34" charset="0"/>
                          <a:cs typeface="Open Sans" panose="020B0606030504020204" pitchFamily="34" charset="0"/>
                        </a:rPr>
                        <a:t>Cereals, grains</a:t>
                      </a:r>
                      <a:r>
                        <a:rPr lang="en-US" sz="1100">
                          <a:effectLst/>
                          <a:latin typeface="Open Sans" panose="020B0606030504020204" pitchFamily="34" charset="0"/>
                          <a:ea typeface="Open Sans" panose="020B0606030504020204" pitchFamily="34" charset="0"/>
                          <a:cs typeface="Open Sans" panose="020B0606030504020204" pitchFamily="34" charset="0"/>
                        </a:rPr>
                        <a:t>: rice, pasta, bread, sorghum, millet, maize </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|___|</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r>
                        <a:rPr lang="en-US" sz="1100">
                          <a:effectLst/>
                          <a:latin typeface="Open Sans" panose="020B0606030504020204" pitchFamily="34" charset="0"/>
                          <a:ea typeface="Open Sans" panose="020B0606030504020204" pitchFamily="34" charset="0"/>
                          <a:cs typeface="Open Sans" panose="020B0606030504020204" pitchFamily="34" charset="0"/>
                        </a:rPr>
                        <a:t>HDDSStapCer</a:t>
                      </a:r>
                      <a:endParaRPr lang="en-GB">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extLst>
                  <a:ext uri="{0D108BD9-81ED-4DB2-BD59-A6C34878D82A}">
                    <a16:rowId xmlns:a16="http://schemas.microsoft.com/office/drawing/2014/main" val="3328991704"/>
                  </a:ext>
                </a:extLst>
              </a:tr>
              <a:tr h="313743">
                <a:tc>
                  <a:txBody>
                    <a:bodyPr/>
                    <a:lstStyle/>
                    <a:p>
                      <a:pPr marL="0" lvl="0" indent="0" algn="ctr">
                        <a:lnSpc>
                          <a:spcPct val="107000"/>
                        </a:lnSpc>
                        <a:spcAft>
                          <a:spcPts val="800"/>
                        </a:spcAft>
                        <a:buClr>
                          <a:srgbClr val="000000"/>
                        </a:buClr>
                        <a:buSzPts val="800"/>
                        <a:buFont typeface="Times New Roman" panose="02020603050405020304" pitchFamily="18" charset="0"/>
                        <a:buNone/>
                        <a:tabLst>
                          <a:tab pos="228600" algn="l"/>
                        </a:tabLst>
                      </a:pPr>
                      <a:r>
                        <a:rPr lang="en-US" sz="1100" u="none" strike="noStrike">
                          <a:effectLst/>
                          <a:latin typeface="Open Sans" panose="020B0606030504020204" pitchFamily="34" charset="0"/>
                          <a:ea typeface="Open Sans" panose="020B0606030504020204" pitchFamily="34" charset="0"/>
                          <a:cs typeface="Open Sans" panose="020B0606030504020204" pitchFamily="34" charset="0"/>
                        </a:rPr>
                        <a:t>2. </a:t>
                      </a:r>
                      <a:endParaRPr lang="en-GB" sz="120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panose="020B0606030504020204" pitchFamily="34" charset="0"/>
                          <a:ea typeface="Open Sans" panose="020B0606030504020204" pitchFamily="34" charset="0"/>
                          <a:cs typeface="Open Sans" panose="020B0606030504020204" pitchFamily="34" charset="0"/>
                        </a:rPr>
                        <a:t>Roots and tubers</a:t>
                      </a:r>
                      <a:r>
                        <a:rPr lang="en-US" sz="1100">
                          <a:effectLst/>
                          <a:latin typeface="Open Sans" panose="020B0606030504020204" pitchFamily="34" charset="0"/>
                          <a:ea typeface="Open Sans" panose="020B0606030504020204" pitchFamily="34" charset="0"/>
                          <a:cs typeface="Open Sans" panose="020B0606030504020204" pitchFamily="34" charset="0"/>
                        </a:rPr>
                        <a:t>:  </a:t>
                      </a:r>
                      <a:r>
                        <a:rPr lang="en-GB" sz="11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potato, yam, cassava, white sweet potato, taro, plantain</a:t>
                      </a: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|___|</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r>
                        <a:rPr lang="en-GB" sz="1100">
                          <a:effectLst/>
                          <a:latin typeface="Open Sans" panose="020B0606030504020204" pitchFamily="34" charset="0"/>
                          <a:ea typeface="Open Sans" panose="020B0606030504020204" pitchFamily="34" charset="0"/>
                          <a:cs typeface="Open Sans" panose="020B0606030504020204" pitchFamily="34" charset="0"/>
                        </a:rPr>
                        <a:t>HDDS</a:t>
                      </a:r>
                      <a:r>
                        <a:rPr lang="en-US" sz="1100">
                          <a:effectLst/>
                          <a:latin typeface="Open Sans" panose="020B0606030504020204" pitchFamily="34" charset="0"/>
                          <a:ea typeface="Open Sans" panose="020B0606030504020204" pitchFamily="34" charset="0"/>
                          <a:cs typeface="Open Sans" panose="020B0606030504020204" pitchFamily="34" charset="0"/>
                        </a:rPr>
                        <a:t>StapRoot</a:t>
                      </a:r>
                      <a:endParaRPr lang="en-GB">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extLst>
                  <a:ext uri="{0D108BD9-81ED-4DB2-BD59-A6C34878D82A}">
                    <a16:rowId xmlns:a16="http://schemas.microsoft.com/office/drawing/2014/main" val="581957837"/>
                  </a:ext>
                </a:extLst>
              </a:tr>
              <a:tr h="290350">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panose="020B0606030504020204" pitchFamily="34" charset="0"/>
                          <a:ea typeface="Open Sans" panose="020B0606030504020204" pitchFamily="34" charset="0"/>
                          <a:cs typeface="Open Sans" panose="020B0606030504020204" pitchFamily="34" charset="0"/>
                        </a:rPr>
                        <a:t>3. </a:t>
                      </a:r>
                      <a:endParaRPr lang="en-GB" sz="120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panose="020B0606030504020204" pitchFamily="34" charset="0"/>
                          <a:ea typeface="Open Sans" panose="020B0606030504020204" pitchFamily="34" charset="0"/>
                          <a:cs typeface="Open Sans" panose="020B0606030504020204" pitchFamily="34" charset="0"/>
                        </a:rPr>
                        <a:t>Pulses/legumes, nuts and seeds</a:t>
                      </a:r>
                      <a:r>
                        <a:rPr lang="en-US" sz="1100">
                          <a:effectLst/>
                          <a:latin typeface="Open Sans" panose="020B0606030504020204" pitchFamily="34" charset="0"/>
                          <a:ea typeface="Open Sans" panose="020B0606030504020204" pitchFamily="34" charset="0"/>
                          <a:cs typeface="Open Sans" panose="020B0606030504020204" pitchFamily="34" charset="0"/>
                        </a:rPr>
                        <a:t>: </a:t>
                      </a:r>
                      <a:r>
                        <a:rPr lang="en-GB" sz="11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beans, cowpeas, lentils, soy, pigeon pea, peanuts, other nuts</a:t>
                      </a: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|___|</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r>
                        <a:rPr lang="en-GB" sz="1100">
                          <a:effectLst/>
                          <a:latin typeface="Open Sans" panose="020B0606030504020204" pitchFamily="34" charset="0"/>
                          <a:ea typeface="Open Sans" panose="020B0606030504020204" pitchFamily="34" charset="0"/>
                          <a:cs typeface="Open Sans" panose="020B0606030504020204" pitchFamily="34" charset="0"/>
                        </a:rPr>
                        <a:t>HDDSPulse</a:t>
                      </a:r>
                      <a:endParaRPr lang="en-GB">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extLst>
                  <a:ext uri="{0D108BD9-81ED-4DB2-BD59-A6C34878D82A}">
                    <a16:rowId xmlns:a16="http://schemas.microsoft.com/office/drawing/2014/main" val="2318030013"/>
                  </a:ext>
                </a:extLst>
              </a:tr>
              <a:tr h="327167">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panose="020B0606030504020204" pitchFamily="34" charset="0"/>
                          <a:ea typeface="Open Sans" panose="020B0606030504020204" pitchFamily="34" charset="0"/>
                          <a:cs typeface="Open Sans" panose="020B0606030504020204" pitchFamily="34" charset="0"/>
                        </a:rPr>
                        <a:t>4. </a:t>
                      </a:r>
                      <a:endParaRPr lang="en-GB" sz="120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panose="020B0606030504020204" pitchFamily="34" charset="0"/>
                          <a:ea typeface="Open Sans" panose="020B0606030504020204" pitchFamily="34" charset="0"/>
                          <a:cs typeface="Open Sans" panose="020B0606030504020204" pitchFamily="34" charset="0"/>
                        </a:rPr>
                        <a:t>Dairy products</a:t>
                      </a:r>
                      <a:r>
                        <a:rPr lang="en-US" sz="1100">
                          <a:effectLst/>
                          <a:latin typeface="Open Sans" panose="020B0606030504020204" pitchFamily="34" charset="0"/>
                          <a:ea typeface="Open Sans" panose="020B0606030504020204" pitchFamily="34" charset="0"/>
                          <a:cs typeface="Open Sans" panose="020B0606030504020204" pitchFamily="34" charset="0"/>
                        </a:rPr>
                        <a:t>: milk, yogurt, cheese, other dairy products </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|___|</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r>
                        <a:rPr lang="en-GB" sz="1100" err="1">
                          <a:effectLst/>
                          <a:latin typeface="Open Sans" panose="020B0606030504020204" pitchFamily="34" charset="0"/>
                          <a:ea typeface="Open Sans" panose="020B0606030504020204" pitchFamily="34" charset="0"/>
                          <a:cs typeface="Open Sans" panose="020B0606030504020204" pitchFamily="34" charset="0"/>
                        </a:rPr>
                        <a:t>HDDSDairy</a:t>
                      </a:r>
                      <a:endParaRPr lang="en-GB">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extLst>
                  <a:ext uri="{0D108BD9-81ED-4DB2-BD59-A6C34878D82A}">
                    <a16:rowId xmlns:a16="http://schemas.microsoft.com/office/drawing/2014/main" val="1942520588"/>
                  </a:ext>
                </a:extLst>
              </a:tr>
              <a:tr h="344384">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panose="020B0606030504020204" pitchFamily="34" charset="0"/>
                          <a:ea typeface="Open Sans" panose="020B0606030504020204" pitchFamily="34" charset="0"/>
                          <a:cs typeface="Open Sans" panose="020B0606030504020204" pitchFamily="34" charset="0"/>
                        </a:rPr>
                        <a:t>5. </a:t>
                      </a:r>
                      <a:endParaRPr lang="en-GB" sz="120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panose="020B0606030504020204" pitchFamily="34" charset="0"/>
                          <a:ea typeface="Open Sans" panose="020B0606030504020204" pitchFamily="34" charset="0"/>
                          <a:cs typeface="Open Sans" panose="020B0606030504020204" pitchFamily="34" charset="0"/>
                        </a:rPr>
                        <a:t>Meat, poultry, offal</a:t>
                      </a:r>
                      <a:r>
                        <a:rPr lang="en-US" sz="1100">
                          <a:effectLst/>
                          <a:latin typeface="Open Sans" panose="020B0606030504020204" pitchFamily="34" charset="0"/>
                          <a:ea typeface="Open Sans" panose="020B0606030504020204" pitchFamily="34" charset="0"/>
                          <a:cs typeface="Open Sans" panose="020B0606030504020204" pitchFamily="34" charset="0"/>
                        </a:rPr>
                        <a:t>:  goat, beef, chicken, pork</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|___|</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r>
                        <a:rPr lang="en-GB" sz="1100">
                          <a:effectLst/>
                          <a:latin typeface="Open Sans" panose="020B0606030504020204" pitchFamily="34" charset="0"/>
                          <a:ea typeface="Open Sans" panose="020B0606030504020204" pitchFamily="34" charset="0"/>
                          <a:cs typeface="Open Sans" panose="020B0606030504020204" pitchFamily="34" charset="0"/>
                        </a:rPr>
                        <a:t>HDDSPrMeat</a:t>
                      </a:r>
                      <a:endParaRPr lang="en-GB">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extLst>
                  <a:ext uri="{0D108BD9-81ED-4DB2-BD59-A6C34878D82A}">
                    <a16:rowId xmlns:a16="http://schemas.microsoft.com/office/drawing/2014/main" val="2548361035"/>
                  </a:ext>
                </a:extLst>
              </a:tr>
              <a:tr h="273133">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panose="020B0606030504020204" pitchFamily="34" charset="0"/>
                          <a:ea typeface="Open Sans" panose="020B0606030504020204" pitchFamily="34" charset="0"/>
                          <a:cs typeface="Open Sans" panose="020B0606030504020204" pitchFamily="34" charset="0"/>
                        </a:rPr>
                        <a:t>6. </a:t>
                      </a:r>
                      <a:endParaRPr lang="en-GB" sz="120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panose="020B0606030504020204" pitchFamily="34" charset="0"/>
                          <a:ea typeface="Open Sans" panose="020B0606030504020204" pitchFamily="34" charset="0"/>
                          <a:cs typeface="Open Sans" panose="020B0606030504020204" pitchFamily="34" charset="0"/>
                        </a:rPr>
                        <a:t>Fish and seafood</a:t>
                      </a:r>
                      <a:r>
                        <a:rPr lang="en-US" sz="1100">
                          <a:effectLst/>
                          <a:latin typeface="Open Sans" panose="020B0606030504020204" pitchFamily="34" charset="0"/>
                          <a:ea typeface="Open Sans" panose="020B0606030504020204" pitchFamily="34" charset="0"/>
                          <a:cs typeface="Open Sans" panose="020B0606030504020204" pitchFamily="34" charset="0"/>
                        </a:rPr>
                        <a:t>:  </a:t>
                      </a:r>
                      <a:r>
                        <a:rPr lang="en-GB" sz="11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fish and other seafood (including canned tuna)</a:t>
                      </a: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|___|</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r>
                        <a:rPr lang="en-US" sz="1100">
                          <a:effectLst/>
                          <a:latin typeface="Open Sans" panose="020B0606030504020204" pitchFamily="34" charset="0"/>
                          <a:ea typeface="Open Sans" panose="020B0606030504020204" pitchFamily="34" charset="0"/>
                          <a:cs typeface="Open Sans" panose="020B0606030504020204" pitchFamily="34" charset="0"/>
                        </a:rPr>
                        <a:t>HDDSPrFish</a:t>
                      </a:r>
                      <a:endParaRPr lang="en-GB">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extLst>
                  <a:ext uri="{0D108BD9-81ED-4DB2-BD59-A6C34878D82A}">
                    <a16:rowId xmlns:a16="http://schemas.microsoft.com/office/drawing/2014/main" val="1051232170"/>
                  </a:ext>
                </a:extLst>
              </a:tr>
              <a:tr h="220647">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panose="020B0606030504020204" pitchFamily="34" charset="0"/>
                          <a:ea typeface="Open Sans" panose="020B0606030504020204" pitchFamily="34" charset="0"/>
                          <a:cs typeface="Open Sans" panose="020B0606030504020204" pitchFamily="34" charset="0"/>
                        </a:rPr>
                        <a:t>7. </a:t>
                      </a:r>
                      <a:endParaRPr lang="en-GB" sz="120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panose="020B0606030504020204" pitchFamily="34" charset="0"/>
                          <a:ea typeface="Open Sans" panose="020B0606030504020204" pitchFamily="34" charset="0"/>
                          <a:cs typeface="Open Sans" panose="020B0606030504020204" pitchFamily="34" charset="0"/>
                        </a:rPr>
                        <a:t>Eggs</a:t>
                      </a:r>
                      <a:endParaRPr lang="en-GB" sz="1200" b="1">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|___|</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r>
                        <a:rPr lang="en-US" sz="1100">
                          <a:effectLst/>
                          <a:latin typeface="Open Sans" panose="020B0606030504020204" pitchFamily="34" charset="0"/>
                          <a:ea typeface="Open Sans" panose="020B0606030504020204" pitchFamily="34" charset="0"/>
                          <a:cs typeface="Open Sans" panose="020B0606030504020204" pitchFamily="34" charset="0"/>
                        </a:rPr>
                        <a:t>HDDSPrEgg</a:t>
                      </a:r>
                      <a:endParaRPr lang="en-GB">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extLst>
                  <a:ext uri="{0D108BD9-81ED-4DB2-BD59-A6C34878D82A}">
                    <a16:rowId xmlns:a16="http://schemas.microsoft.com/office/drawing/2014/main" val="1972737414"/>
                  </a:ext>
                </a:extLst>
              </a:tr>
              <a:tr h="420620">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panose="020B0606030504020204" pitchFamily="34" charset="0"/>
                          <a:ea typeface="Open Sans" panose="020B0606030504020204" pitchFamily="34" charset="0"/>
                          <a:cs typeface="Open Sans" panose="020B0606030504020204" pitchFamily="34" charset="0"/>
                        </a:rPr>
                        <a:t>8. </a:t>
                      </a:r>
                      <a:endParaRPr lang="en-GB" sz="120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panose="020B0606030504020204" pitchFamily="34" charset="0"/>
                          <a:ea typeface="Open Sans" panose="020B0606030504020204" pitchFamily="34" charset="0"/>
                          <a:cs typeface="Open Sans" panose="020B0606030504020204" pitchFamily="34" charset="0"/>
                        </a:rPr>
                        <a:t>Vegetables and leaves</a:t>
                      </a:r>
                      <a:r>
                        <a:rPr lang="en-US" sz="1100">
                          <a:effectLst/>
                          <a:latin typeface="Open Sans" panose="020B0606030504020204" pitchFamily="34" charset="0"/>
                          <a:ea typeface="Open Sans" panose="020B0606030504020204" pitchFamily="34" charset="0"/>
                          <a:cs typeface="Open Sans" panose="020B0606030504020204" pitchFamily="34" charset="0"/>
                        </a:rPr>
                        <a:t>: spinach, onion, tomatoes, carrots, peppers, green beans, lettuce, etc.</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|___|</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r>
                        <a:rPr lang="en-US" sz="1100">
                          <a:effectLst/>
                          <a:latin typeface="Open Sans" panose="020B0606030504020204" pitchFamily="34" charset="0"/>
                          <a:ea typeface="Open Sans" panose="020B0606030504020204" pitchFamily="34" charset="0"/>
                          <a:cs typeface="Open Sans" panose="020B0606030504020204" pitchFamily="34" charset="0"/>
                        </a:rPr>
                        <a:t>HDDSVeg</a:t>
                      </a:r>
                      <a:endParaRPr lang="en-GB">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extLst>
                  <a:ext uri="{0D108BD9-81ED-4DB2-BD59-A6C34878D82A}">
                    <a16:rowId xmlns:a16="http://schemas.microsoft.com/office/drawing/2014/main" val="1012333936"/>
                  </a:ext>
                </a:extLst>
              </a:tr>
              <a:tr h="268148">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panose="020B0606030504020204" pitchFamily="34" charset="0"/>
                          <a:ea typeface="Open Sans" panose="020B0606030504020204" pitchFamily="34" charset="0"/>
                          <a:cs typeface="Open Sans" panose="020B0606030504020204" pitchFamily="34" charset="0"/>
                        </a:rPr>
                        <a:t>9. </a:t>
                      </a:r>
                      <a:endParaRPr lang="en-GB" sz="120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panose="020B0606030504020204" pitchFamily="34" charset="0"/>
                          <a:ea typeface="Open Sans" panose="020B0606030504020204" pitchFamily="34" charset="0"/>
                          <a:cs typeface="Open Sans" panose="020B0606030504020204" pitchFamily="34" charset="0"/>
                        </a:rPr>
                        <a:t>Fruits</a:t>
                      </a:r>
                      <a:r>
                        <a:rPr lang="en-US" sz="1100">
                          <a:effectLst/>
                          <a:latin typeface="Open Sans" panose="020B0606030504020204" pitchFamily="34" charset="0"/>
                          <a:ea typeface="Open Sans" panose="020B0606030504020204" pitchFamily="34" charset="0"/>
                          <a:cs typeface="Open Sans" panose="020B0606030504020204" pitchFamily="34" charset="0"/>
                        </a:rPr>
                        <a:t>: banana, apple, lemon, mango, papaya, apricot, peach, etc.</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|___|</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r>
                        <a:rPr lang="en-US" sz="1100">
                          <a:effectLst/>
                          <a:latin typeface="Open Sans" panose="020B0606030504020204" pitchFamily="34" charset="0"/>
                          <a:ea typeface="Open Sans" panose="020B0606030504020204" pitchFamily="34" charset="0"/>
                          <a:cs typeface="Open Sans" panose="020B0606030504020204" pitchFamily="34" charset="0"/>
                        </a:rPr>
                        <a:t>HDDSFruit</a:t>
                      </a:r>
                      <a:endParaRPr lang="en-GB">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extLst>
                  <a:ext uri="{0D108BD9-81ED-4DB2-BD59-A6C34878D82A}">
                    <a16:rowId xmlns:a16="http://schemas.microsoft.com/office/drawing/2014/main" val="4014398067"/>
                  </a:ext>
                </a:extLst>
              </a:tr>
              <a:tr h="325618">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panose="020B0606030504020204" pitchFamily="34" charset="0"/>
                          <a:ea typeface="Open Sans" panose="020B0606030504020204" pitchFamily="34" charset="0"/>
                          <a:cs typeface="Open Sans" panose="020B0606030504020204" pitchFamily="34" charset="0"/>
                        </a:rPr>
                        <a:t>10. </a:t>
                      </a:r>
                      <a:endParaRPr lang="en-GB" sz="120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panose="020B0606030504020204" pitchFamily="34" charset="0"/>
                          <a:ea typeface="Open Sans" panose="020B0606030504020204" pitchFamily="34" charset="0"/>
                          <a:cs typeface="Open Sans" panose="020B0606030504020204" pitchFamily="34" charset="0"/>
                        </a:rPr>
                        <a:t>Oils and fats</a:t>
                      </a:r>
                      <a:r>
                        <a:rPr lang="en-US" sz="1100">
                          <a:effectLst/>
                          <a:latin typeface="Open Sans" panose="020B0606030504020204" pitchFamily="34" charset="0"/>
                          <a:ea typeface="Open Sans" panose="020B0606030504020204" pitchFamily="34" charset="0"/>
                          <a:cs typeface="Open Sans" panose="020B0606030504020204" pitchFamily="34" charset="0"/>
                        </a:rPr>
                        <a:t>: vegetable oil, palm oil, ghee, butter, margarine, other fats or oils</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|___|</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r>
                        <a:rPr lang="en-US" sz="1100">
                          <a:effectLst/>
                          <a:latin typeface="Open Sans" panose="020B0606030504020204" pitchFamily="34" charset="0"/>
                          <a:ea typeface="Open Sans" panose="020B0606030504020204" pitchFamily="34" charset="0"/>
                          <a:cs typeface="Open Sans" panose="020B0606030504020204" pitchFamily="34" charset="0"/>
                        </a:rPr>
                        <a:t>HDDSFat</a:t>
                      </a:r>
                      <a:endParaRPr lang="en-GB">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extLst>
                  <a:ext uri="{0D108BD9-81ED-4DB2-BD59-A6C34878D82A}">
                    <a16:rowId xmlns:a16="http://schemas.microsoft.com/office/drawing/2014/main" val="556643973"/>
                  </a:ext>
                </a:extLst>
              </a:tr>
              <a:tr h="290350">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panose="020B0606030504020204" pitchFamily="34" charset="0"/>
                          <a:ea typeface="Open Sans" panose="020B0606030504020204" pitchFamily="34" charset="0"/>
                          <a:cs typeface="Open Sans" panose="020B0606030504020204" pitchFamily="34" charset="0"/>
                        </a:rPr>
                        <a:t>11. </a:t>
                      </a:r>
                      <a:endParaRPr lang="en-GB" sz="120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panose="020B0606030504020204" pitchFamily="34" charset="0"/>
                          <a:ea typeface="Open Sans" panose="020B0606030504020204" pitchFamily="34" charset="0"/>
                          <a:cs typeface="Open Sans" panose="020B0606030504020204" pitchFamily="34" charset="0"/>
                        </a:rPr>
                        <a:t>Sugar and sweets</a:t>
                      </a:r>
                      <a:r>
                        <a:rPr lang="en-US" sz="1100">
                          <a:effectLst/>
                          <a:latin typeface="Open Sans" panose="020B0606030504020204" pitchFamily="34" charset="0"/>
                          <a:ea typeface="Open Sans" panose="020B0606030504020204" pitchFamily="34" charset="0"/>
                          <a:cs typeface="Open Sans" panose="020B0606030504020204" pitchFamily="34" charset="0"/>
                        </a:rPr>
                        <a:t>: </a:t>
                      </a:r>
                      <a:r>
                        <a:rPr lang="en-GB" sz="11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sugar, honey, jam, candy, chocolate, biscuits/cookies, pastries, cakes, ice cream, and other sweets (including sugary drinks)</a:t>
                      </a: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|___|</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r>
                        <a:rPr lang="en-GB" sz="1100">
                          <a:effectLst/>
                          <a:latin typeface="Open Sans" panose="020B0606030504020204" pitchFamily="34" charset="0"/>
                          <a:ea typeface="Open Sans" panose="020B0606030504020204" pitchFamily="34" charset="0"/>
                          <a:cs typeface="Open Sans" panose="020B0606030504020204" pitchFamily="34" charset="0"/>
                        </a:rPr>
                        <a:t>HDDSSugar</a:t>
                      </a:r>
                      <a:endParaRPr lang="en-GB">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extLst>
                  <a:ext uri="{0D108BD9-81ED-4DB2-BD59-A6C34878D82A}">
                    <a16:rowId xmlns:a16="http://schemas.microsoft.com/office/drawing/2014/main" val="403939369"/>
                  </a:ext>
                </a:extLst>
              </a:tr>
              <a:tr h="578034">
                <a:tc>
                  <a:txBody>
                    <a:bodyPr/>
                    <a:lstStyle/>
                    <a:p>
                      <a:pPr marL="0" lvl="0" indent="0" algn="ctr">
                        <a:lnSpc>
                          <a:spcPct val="107000"/>
                        </a:lnSpc>
                        <a:buClr>
                          <a:srgbClr val="000000"/>
                        </a:buClr>
                        <a:buSzPts val="800"/>
                        <a:buFont typeface="Times New Roman" panose="02020603050405020304" pitchFamily="18" charset="0"/>
                        <a:buNone/>
                        <a:tabLst>
                          <a:tab pos="228600" algn="l"/>
                        </a:tabLst>
                      </a:pPr>
                      <a:r>
                        <a:rPr lang="en-GB" sz="1100" u="none" strike="noStrike">
                          <a:effectLst/>
                          <a:latin typeface="Open Sans" panose="020B0606030504020204" pitchFamily="34" charset="0"/>
                          <a:ea typeface="Open Sans" panose="020B0606030504020204" pitchFamily="34" charset="0"/>
                          <a:cs typeface="Open Sans" panose="020B0606030504020204" pitchFamily="34" charset="0"/>
                        </a:rPr>
                        <a:t>12. </a:t>
                      </a:r>
                      <a:endParaRPr lang="en-GB" sz="120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pPr algn="l">
                        <a:lnSpc>
                          <a:spcPct val="107000"/>
                        </a:lnSpc>
                        <a:spcAft>
                          <a:spcPts val="800"/>
                        </a:spcAft>
                      </a:pPr>
                      <a:r>
                        <a:rPr lang="en-US" sz="1100" b="1">
                          <a:effectLst/>
                          <a:latin typeface="Open Sans" panose="020B0606030504020204" pitchFamily="34" charset="0"/>
                          <a:ea typeface="Open Sans" panose="020B0606030504020204" pitchFamily="34" charset="0"/>
                          <a:cs typeface="Open Sans" panose="020B0606030504020204" pitchFamily="34" charset="0"/>
                        </a:rPr>
                        <a:t>Miscellaneous/ Condiments and spices</a:t>
                      </a:r>
                      <a:r>
                        <a:rPr lang="en-US" sz="1100">
                          <a:effectLst/>
                          <a:latin typeface="Open Sans" panose="020B0606030504020204" pitchFamily="34" charset="0"/>
                          <a:ea typeface="Open Sans" panose="020B0606030504020204" pitchFamily="34" charset="0"/>
                          <a:cs typeface="Open Sans" panose="020B0606030504020204" pitchFamily="34" charset="0"/>
                        </a:rPr>
                        <a:t>: </a:t>
                      </a:r>
                      <a:r>
                        <a:rPr lang="en-GB" sz="11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tea, coffee, cocoa powder, salt, garlic, spices, yeast, tomato paste</a:t>
                      </a:r>
                    </a:p>
                  </a:txBody>
                  <a:tcPr marL="9595" marR="9595" marT="0" marB="0" anchor="ctr">
                    <a:solidFill>
                      <a:srgbClr val="FFFFFE"/>
                    </a:solidFill>
                  </a:tcPr>
                </a:tc>
                <a:tc>
                  <a:txBody>
                    <a:bodyPr/>
                    <a:lstStyle/>
                    <a:p>
                      <a:pPr algn="ctr">
                        <a:lnSpc>
                          <a:spcPct val="107000"/>
                        </a:lnSpc>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|___|</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tc>
                  <a:txBody>
                    <a:bodyPr/>
                    <a:lstStyle/>
                    <a:p>
                      <a:r>
                        <a:rPr lang="en-US" sz="1100" err="1">
                          <a:effectLst/>
                          <a:latin typeface="Open Sans" panose="020B0606030504020204" pitchFamily="34" charset="0"/>
                          <a:ea typeface="Open Sans" panose="020B0606030504020204" pitchFamily="34" charset="0"/>
                          <a:cs typeface="Open Sans" panose="020B0606030504020204" pitchFamily="34" charset="0"/>
                        </a:rPr>
                        <a:t>HDDSCond</a:t>
                      </a:r>
                      <a:endParaRPr lang="en-GB">
                        <a:latin typeface="Open Sans" panose="020B0606030504020204" pitchFamily="34" charset="0"/>
                        <a:ea typeface="Open Sans" panose="020B0606030504020204" pitchFamily="34" charset="0"/>
                        <a:cs typeface="Open Sans" panose="020B0606030504020204" pitchFamily="34" charset="0"/>
                      </a:endParaRPr>
                    </a:p>
                  </a:txBody>
                  <a:tcPr marL="9595" marR="9595" marT="0" marB="0" anchor="ctr">
                    <a:solidFill>
                      <a:srgbClr val="FFFFFE"/>
                    </a:solidFill>
                  </a:tcPr>
                </a:tc>
                <a:extLst>
                  <a:ext uri="{0D108BD9-81ED-4DB2-BD59-A6C34878D82A}">
                    <a16:rowId xmlns:a16="http://schemas.microsoft.com/office/drawing/2014/main" val="88574536"/>
                  </a:ext>
                </a:extLst>
              </a:tr>
            </a:tbl>
          </a:graphicData>
        </a:graphic>
      </p:graphicFrame>
      <p:grpSp>
        <p:nvGrpSpPr>
          <p:cNvPr id="2" name="Group 1">
            <a:extLst>
              <a:ext uri="{FF2B5EF4-FFF2-40B4-BE49-F238E27FC236}">
                <a16:creationId xmlns:a16="http://schemas.microsoft.com/office/drawing/2014/main" id="{B388DA2B-FA2B-E936-4672-B4386EEE3D27}"/>
              </a:ext>
            </a:extLst>
          </p:cNvPr>
          <p:cNvGrpSpPr/>
          <p:nvPr/>
        </p:nvGrpSpPr>
        <p:grpSpPr>
          <a:xfrm>
            <a:off x="6021508" y="314076"/>
            <a:ext cx="6192348" cy="1411452"/>
            <a:chOff x="4807122" y="5340794"/>
            <a:chExt cx="6192348" cy="1411452"/>
          </a:xfrm>
        </p:grpSpPr>
        <p:sp>
          <p:nvSpPr>
            <p:cNvPr id="3" name="TextBox 2">
              <a:extLst>
                <a:ext uri="{FF2B5EF4-FFF2-40B4-BE49-F238E27FC236}">
                  <a16:creationId xmlns:a16="http://schemas.microsoft.com/office/drawing/2014/main" id="{F757049F-627E-3B6F-5A8B-875D1CE1D658}"/>
                </a:ext>
              </a:extLst>
            </p:cNvPr>
            <p:cNvSpPr txBox="1"/>
            <p:nvPr/>
          </p:nvSpPr>
          <p:spPr>
            <a:xfrm>
              <a:off x="5353050" y="5340794"/>
              <a:ext cx="5646420" cy="1200329"/>
            </a:xfrm>
            <a:prstGeom prst="rect">
              <a:avLst/>
            </a:prstGeom>
            <a:solidFill>
              <a:schemeClr val="accent2">
                <a:lumMod val="20000"/>
                <a:lumOff val="80000"/>
              </a:schemeClr>
            </a:solidFill>
          </p:spPr>
          <p:txBody>
            <a:bodyPr wrap="square" rtlCol="0">
              <a:spAutoFit/>
            </a:bodyPr>
            <a:lstStyle/>
            <a:p>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*Note that unlike the FCS, small quantities should be counted in the main groups (not as miscellaneous/condiments) and the methodologies should not be mixed up!</a:t>
              </a:r>
            </a:p>
          </p:txBody>
        </p:sp>
        <p:pic>
          <p:nvPicPr>
            <p:cNvPr id="4" name="Graphic 3" descr="Warning with solid fill">
              <a:extLst>
                <a:ext uri="{FF2B5EF4-FFF2-40B4-BE49-F238E27FC236}">
                  <a16:creationId xmlns:a16="http://schemas.microsoft.com/office/drawing/2014/main" id="{B879ABD6-6AB0-45F4-E7B3-D4298E7BA81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07122" y="6028346"/>
              <a:ext cx="723900" cy="723900"/>
            </a:xfrm>
            <a:prstGeom prst="rect">
              <a:avLst/>
            </a:prstGeom>
          </p:spPr>
        </p:pic>
      </p:grpSp>
    </p:spTree>
    <p:extLst>
      <p:ext uri="{BB962C8B-B14F-4D97-AF65-F5344CB8AC3E}">
        <p14:creationId xmlns:p14="http://schemas.microsoft.com/office/powerpoint/2010/main" val="10703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en-US"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US" b="0">
                <a:solidFill>
                  <a:srgbClr val="FFFFFE"/>
                </a:solidFill>
                <a:latin typeface="HALDEN SOLID"/>
                <a:ea typeface="Open Sans Extrabold"/>
                <a:cs typeface="Open Sans Extrabold"/>
              </a:rPr>
              <a:t>What are the differences between HDDS &amp; FCS?</a:t>
            </a:r>
          </a:p>
        </p:txBody>
      </p:sp>
    </p:spTree>
    <p:extLst>
      <p:ext uri="{BB962C8B-B14F-4D97-AF65-F5344CB8AC3E}">
        <p14:creationId xmlns:p14="http://schemas.microsoft.com/office/powerpoint/2010/main" val="245808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HDDS vs. FCS</a:t>
            </a:r>
          </a:p>
        </p:txBody>
      </p:sp>
      <p:graphicFrame>
        <p:nvGraphicFramePr>
          <p:cNvPr id="2" name="Table 2">
            <a:extLst>
              <a:ext uri="{FF2B5EF4-FFF2-40B4-BE49-F238E27FC236}">
                <a16:creationId xmlns:a16="http://schemas.microsoft.com/office/drawing/2014/main" id="{9A967218-51FC-6185-A8E5-A54D146789C4}"/>
              </a:ext>
            </a:extLst>
          </p:cNvPr>
          <p:cNvGraphicFramePr>
            <a:graphicFrameLocks noGrp="1"/>
          </p:cNvGraphicFramePr>
          <p:nvPr>
            <p:extLst>
              <p:ext uri="{D42A27DB-BD31-4B8C-83A1-F6EECF244321}">
                <p14:modId xmlns:p14="http://schemas.microsoft.com/office/powerpoint/2010/main" val="346894685"/>
              </p:ext>
            </p:extLst>
          </p:nvPr>
        </p:nvGraphicFramePr>
        <p:xfrm>
          <a:off x="159774" y="1327354"/>
          <a:ext cx="11873154" cy="5109074"/>
        </p:xfrm>
        <a:graphic>
          <a:graphicData uri="http://schemas.openxmlformats.org/drawingml/2006/table">
            <a:tbl>
              <a:tblPr firstRow="1" bandRow="1">
                <a:tableStyleId>{5C22544A-7EE6-4342-B048-85BDC9FD1C3A}</a:tableStyleId>
              </a:tblPr>
              <a:tblGrid>
                <a:gridCol w="5936577">
                  <a:extLst>
                    <a:ext uri="{9D8B030D-6E8A-4147-A177-3AD203B41FA5}">
                      <a16:colId xmlns:a16="http://schemas.microsoft.com/office/drawing/2014/main" val="445251199"/>
                    </a:ext>
                  </a:extLst>
                </a:gridCol>
                <a:gridCol w="5936577">
                  <a:extLst>
                    <a:ext uri="{9D8B030D-6E8A-4147-A177-3AD203B41FA5}">
                      <a16:colId xmlns:a16="http://schemas.microsoft.com/office/drawing/2014/main" val="804220394"/>
                    </a:ext>
                  </a:extLst>
                </a:gridCol>
              </a:tblGrid>
              <a:tr h="657168">
                <a:tc>
                  <a:txBody>
                    <a:bodyPr/>
                    <a:lstStyle/>
                    <a:p>
                      <a:r>
                        <a:rPr lang="en-GB" sz="2400">
                          <a:latin typeface="Open Sans"/>
                          <a:ea typeface="Open Sans"/>
                          <a:cs typeface="Open Sans"/>
                        </a:rPr>
                        <a:t>HDDS</a:t>
                      </a:r>
                    </a:p>
                  </a:txBody>
                  <a:tcPr/>
                </a:tc>
                <a:tc>
                  <a:txBody>
                    <a:bodyPr/>
                    <a:lstStyle/>
                    <a:p>
                      <a:r>
                        <a:rPr lang="en-GB" sz="2400">
                          <a:latin typeface="Open Sans"/>
                          <a:ea typeface="Open Sans"/>
                          <a:cs typeface="Open Sans"/>
                        </a:rPr>
                        <a:t>FCS</a:t>
                      </a:r>
                    </a:p>
                  </a:txBody>
                  <a:tcPr/>
                </a:tc>
                <a:extLst>
                  <a:ext uri="{0D108BD9-81ED-4DB2-BD59-A6C34878D82A}">
                    <a16:rowId xmlns:a16="http://schemas.microsoft.com/office/drawing/2014/main" val="704328180"/>
                  </a:ext>
                </a:extLst>
              </a:tr>
              <a:tr h="483211">
                <a:tc>
                  <a:txBody>
                    <a:bodyPr/>
                    <a:lstStyle/>
                    <a:p>
                      <a:r>
                        <a:rPr lang="en-GB" i="1">
                          <a:latin typeface="Open Sans"/>
                          <a:ea typeface="Open Sans"/>
                          <a:cs typeface="Open Sans"/>
                        </a:rPr>
                        <a:t>Recall period of previous 24H</a:t>
                      </a:r>
                    </a:p>
                  </a:txBody>
                  <a:tcPr/>
                </a:tc>
                <a:tc>
                  <a:txBody>
                    <a:bodyPr/>
                    <a:lstStyle/>
                    <a:p>
                      <a:r>
                        <a:rPr lang="en-GB" i="1">
                          <a:latin typeface="Open Sans"/>
                          <a:ea typeface="Open Sans"/>
                          <a:cs typeface="Open Sans"/>
                        </a:rPr>
                        <a:t>Recall period of last 7 days</a:t>
                      </a:r>
                    </a:p>
                  </a:txBody>
                  <a:tcPr/>
                </a:tc>
                <a:extLst>
                  <a:ext uri="{0D108BD9-81ED-4DB2-BD59-A6C34878D82A}">
                    <a16:rowId xmlns:a16="http://schemas.microsoft.com/office/drawing/2014/main" val="2773039058"/>
                  </a:ext>
                </a:extLst>
              </a:tr>
              <a:tr h="947096">
                <a:tc>
                  <a:txBody>
                    <a:bodyPr/>
                    <a:lstStyle/>
                    <a:p>
                      <a:r>
                        <a:rPr lang="en-GB" b="1">
                          <a:latin typeface="Open Sans"/>
                          <a:ea typeface="Open Sans"/>
                          <a:cs typeface="Open Sans"/>
                        </a:rPr>
                        <a:t>12 food groups (including ‘miscellaneous’)</a:t>
                      </a:r>
                    </a:p>
                    <a:p>
                      <a:r>
                        <a:rPr lang="en-GB" b="1" i="1">
                          <a:latin typeface="Open Sans"/>
                          <a:ea typeface="Open Sans"/>
                          <a:cs typeface="Open Sans"/>
                        </a:rPr>
                        <a:t>But similarly, food items are adapted to local context</a:t>
                      </a:r>
                    </a:p>
                  </a:txBody>
                  <a:tcPr/>
                </a:tc>
                <a:tc>
                  <a:txBody>
                    <a:bodyPr/>
                    <a:lstStyle/>
                    <a:p>
                      <a:r>
                        <a:rPr lang="en-GB" b="1">
                          <a:latin typeface="Open Sans"/>
                          <a:ea typeface="Open Sans"/>
                          <a:cs typeface="Open Sans"/>
                        </a:rPr>
                        <a:t>8 food groups + condiments</a:t>
                      </a:r>
                    </a:p>
                    <a:p>
                      <a:r>
                        <a:rPr lang="en-GB" b="1" i="1">
                          <a:latin typeface="Open Sans"/>
                          <a:ea typeface="Open Sans"/>
                          <a:cs typeface="Open Sans"/>
                        </a:rPr>
                        <a:t>But similarly, food items are adapted to local context</a:t>
                      </a:r>
                    </a:p>
                  </a:txBody>
                  <a:tcPr/>
                </a:tc>
                <a:extLst>
                  <a:ext uri="{0D108BD9-81ED-4DB2-BD59-A6C34878D82A}">
                    <a16:rowId xmlns:a16="http://schemas.microsoft.com/office/drawing/2014/main" val="540390321"/>
                  </a:ext>
                </a:extLst>
              </a:tr>
              <a:tr h="691501">
                <a:tc>
                  <a:txBody>
                    <a:bodyPr/>
                    <a:lstStyle/>
                    <a:p>
                      <a:r>
                        <a:rPr lang="en-GB" b="1">
                          <a:latin typeface="Open Sans"/>
                          <a:ea typeface="Open Sans"/>
                          <a:cs typeface="Open Sans"/>
                        </a:rPr>
                        <a:t>Refers to the household as a whole, among all members (anyone)</a:t>
                      </a:r>
                    </a:p>
                  </a:txBody>
                  <a:tcPr/>
                </a:tc>
                <a:tc>
                  <a:txBody>
                    <a:bodyPr/>
                    <a:lstStyle/>
                    <a:p>
                      <a:r>
                        <a:rPr lang="en-GB" b="1">
                          <a:latin typeface="Open Sans"/>
                          <a:ea typeface="Open Sans"/>
                          <a:cs typeface="Open Sans"/>
                        </a:rPr>
                        <a:t>Refers to at least half of household (50% or more)</a:t>
                      </a:r>
                    </a:p>
                  </a:txBody>
                  <a:tcPr/>
                </a:tc>
                <a:extLst>
                  <a:ext uri="{0D108BD9-81ED-4DB2-BD59-A6C34878D82A}">
                    <a16:rowId xmlns:a16="http://schemas.microsoft.com/office/drawing/2014/main" val="2353197591"/>
                  </a:ext>
                </a:extLst>
              </a:tr>
              <a:tr h="947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a:latin typeface="Open Sans" panose="020B0606030504020204" pitchFamily="34" charset="0"/>
                          <a:ea typeface="Open Sans" panose="020B0606030504020204" pitchFamily="34" charset="0"/>
                          <a:cs typeface="Open Sans" panose="020B0606030504020204" pitchFamily="34" charset="0"/>
                        </a:rPr>
                        <a:t>Normally includes only foods consumed or prepared at home, and does not include foods prepared outside the home. </a:t>
                      </a:r>
                    </a:p>
                  </a:txBody>
                  <a:tcPr/>
                </a:tc>
                <a:tc>
                  <a:txBody>
                    <a:bodyPr/>
                    <a:lstStyle/>
                    <a:p>
                      <a:r>
                        <a:rPr lang="en-GB" i="1">
                          <a:latin typeface="Open Sans"/>
                          <a:ea typeface="Open Sans"/>
                          <a:cs typeface="Open Sans"/>
                        </a:rPr>
                        <a:t>Includes foods consumed by the household, whether inside or outside the home. </a:t>
                      </a:r>
                      <a:endParaRPr lang="en-GB" i="1">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95398747"/>
                  </a:ext>
                </a:extLst>
              </a:tr>
              <a:tr h="691501">
                <a:tc>
                  <a:txBody>
                    <a:bodyPr/>
                    <a:lstStyle/>
                    <a:p>
                      <a:r>
                        <a:rPr lang="en-GB" b="1">
                          <a:latin typeface="Open Sans"/>
                          <a:ea typeface="Open Sans"/>
                          <a:cs typeface="Open Sans"/>
                        </a:rPr>
                        <a:t>Values the consumption of ‘miscellaneous’ or ‘condiments’ in the scoring. </a:t>
                      </a:r>
                      <a:endParaRPr lang="en-GB" b="1">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b="1">
                          <a:latin typeface="Open Sans"/>
                          <a:ea typeface="Open Sans"/>
                          <a:cs typeface="Open Sans"/>
                        </a:rPr>
                        <a:t>Does not value the consumption of ‘condiments’ in the scoring. </a:t>
                      </a:r>
                      <a:endParaRPr lang="en-GB" b="1">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6911632"/>
                  </a:ext>
                </a:extLst>
              </a:tr>
              <a:tr h="691501">
                <a:tc>
                  <a:txBody>
                    <a:bodyPr/>
                    <a:lstStyle/>
                    <a:p>
                      <a:pPr lvl="0">
                        <a:buNone/>
                      </a:pPr>
                      <a:r>
                        <a:rPr lang="en-GB" b="1">
                          <a:latin typeface="Open Sans"/>
                          <a:ea typeface="Open Sans"/>
                          <a:cs typeface="Open Sans"/>
                        </a:rPr>
                        <a:t>Any quantity consumed should be counted.</a:t>
                      </a:r>
                    </a:p>
                    <a:p>
                      <a:pPr lvl="0">
                        <a:buNone/>
                      </a:pPr>
                      <a:r>
                        <a:rPr lang="en-GB" b="1">
                          <a:latin typeface="Open Sans"/>
                          <a:ea typeface="Open Sans"/>
                          <a:cs typeface="Open Sans"/>
                        </a:rPr>
                        <a:t>Does not distinguish small quantities. </a:t>
                      </a:r>
                    </a:p>
                  </a:txBody>
                  <a:tcPr/>
                </a:tc>
                <a:tc>
                  <a:txBody>
                    <a:bodyPr/>
                    <a:lstStyle/>
                    <a:p>
                      <a:pPr lvl="0">
                        <a:buNone/>
                      </a:pPr>
                      <a:r>
                        <a:rPr lang="en-GB" b="1">
                          <a:latin typeface="Open Sans"/>
                          <a:ea typeface="Open Sans"/>
                          <a:cs typeface="Open Sans"/>
                        </a:rPr>
                        <a:t>Indicates to be careful about small quantities, which should be counted as condiments.</a:t>
                      </a:r>
                    </a:p>
                  </a:txBody>
                  <a:tcPr/>
                </a:tc>
                <a:extLst>
                  <a:ext uri="{0D108BD9-81ED-4DB2-BD59-A6C34878D82A}">
                    <a16:rowId xmlns:a16="http://schemas.microsoft.com/office/drawing/2014/main" val="3420020986"/>
                  </a:ext>
                </a:extLst>
              </a:tr>
            </a:tbl>
          </a:graphicData>
        </a:graphic>
      </p:graphicFrame>
      <p:grpSp>
        <p:nvGrpSpPr>
          <p:cNvPr id="7" name="Group 6">
            <a:extLst>
              <a:ext uri="{FF2B5EF4-FFF2-40B4-BE49-F238E27FC236}">
                <a16:creationId xmlns:a16="http://schemas.microsoft.com/office/drawing/2014/main" id="{5AF6F122-9354-2284-E379-C067695770B0}"/>
              </a:ext>
            </a:extLst>
          </p:cNvPr>
          <p:cNvGrpSpPr/>
          <p:nvPr/>
        </p:nvGrpSpPr>
        <p:grpSpPr>
          <a:xfrm>
            <a:off x="4718378" y="2211691"/>
            <a:ext cx="1921163" cy="1217309"/>
            <a:chOff x="5031565" y="2332255"/>
            <a:chExt cx="1921163" cy="1217309"/>
          </a:xfrm>
        </p:grpSpPr>
        <p:sp>
          <p:nvSpPr>
            <p:cNvPr id="17" name="Rectangle 16">
              <a:extLst>
                <a:ext uri="{FF2B5EF4-FFF2-40B4-BE49-F238E27FC236}">
                  <a16:creationId xmlns:a16="http://schemas.microsoft.com/office/drawing/2014/main" id="{F80F158C-7376-B9FC-8D36-6366A830721C}"/>
                </a:ext>
              </a:extLst>
            </p:cNvPr>
            <p:cNvSpPr/>
            <p:nvPr/>
          </p:nvSpPr>
          <p:spPr>
            <a:xfrm>
              <a:off x="5031565" y="3235528"/>
              <a:ext cx="1921163" cy="314036"/>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a:latin typeface="Open Sans" panose="020B0606030504020204" pitchFamily="34" charset="0"/>
                  <a:ea typeface="Open Sans" panose="020B0606030504020204" pitchFamily="34" charset="0"/>
                  <a:cs typeface="Open Sans" panose="020B0606030504020204" pitchFamily="34" charset="0"/>
                </a:rPr>
                <a:t>see next slide </a:t>
              </a:r>
            </a:p>
          </p:txBody>
        </p:sp>
        <p:pic>
          <p:nvPicPr>
            <p:cNvPr id="4" name="Graphic 3" descr="Line arrow: Rotate right with solid fill">
              <a:extLst>
                <a:ext uri="{FF2B5EF4-FFF2-40B4-BE49-F238E27FC236}">
                  <a16:creationId xmlns:a16="http://schemas.microsoft.com/office/drawing/2014/main" id="{DA10007F-57A1-63C3-2781-3D5025531D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742584">
              <a:off x="5987875" y="2332255"/>
              <a:ext cx="914400" cy="914400"/>
            </a:xfrm>
            <a:prstGeom prst="rect">
              <a:avLst/>
            </a:prstGeom>
          </p:spPr>
        </p:pic>
      </p:grpSp>
      <p:grpSp>
        <p:nvGrpSpPr>
          <p:cNvPr id="6" name="Group 5">
            <a:extLst>
              <a:ext uri="{FF2B5EF4-FFF2-40B4-BE49-F238E27FC236}">
                <a16:creationId xmlns:a16="http://schemas.microsoft.com/office/drawing/2014/main" id="{877498E7-9554-EB26-3A3B-282C3F0A6A70}"/>
              </a:ext>
            </a:extLst>
          </p:cNvPr>
          <p:cNvGrpSpPr/>
          <p:nvPr/>
        </p:nvGrpSpPr>
        <p:grpSpPr>
          <a:xfrm>
            <a:off x="4438845" y="4499563"/>
            <a:ext cx="1921163" cy="1315632"/>
            <a:chOff x="4909715" y="4652317"/>
            <a:chExt cx="1921163" cy="1315632"/>
          </a:xfrm>
        </p:grpSpPr>
        <p:sp>
          <p:nvSpPr>
            <p:cNvPr id="3" name="Rectangle 2">
              <a:extLst>
                <a:ext uri="{FF2B5EF4-FFF2-40B4-BE49-F238E27FC236}">
                  <a16:creationId xmlns:a16="http://schemas.microsoft.com/office/drawing/2014/main" id="{1D4EF790-40F8-CC57-0EC2-A18DDC6DDA2C}"/>
                </a:ext>
              </a:extLst>
            </p:cNvPr>
            <p:cNvSpPr/>
            <p:nvPr/>
          </p:nvSpPr>
          <p:spPr>
            <a:xfrm>
              <a:off x="4909715" y="5653913"/>
              <a:ext cx="1921163" cy="314036"/>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a:latin typeface="Open Sans" panose="020B0606030504020204" pitchFamily="34" charset="0"/>
                  <a:ea typeface="Open Sans" panose="020B0606030504020204" pitchFamily="34" charset="0"/>
                  <a:cs typeface="Open Sans" panose="020B0606030504020204" pitchFamily="34" charset="0"/>
                </a:rPr>
                <a:t>see next slide </a:t>
              </a:r>
            </a:p>
          </p:txBody>
        </p:sp>
        <p:pic>
          <p:nvPicPr>
            <p:cNvPr id="5" name="Graphic 4" descr="Line arrow: Rotate right with solid fill">
              <a:extLst>
                <a:ext uri="{FF2B5EF4-FFF2-40B4-BE49-F238E27FC236}">
                  <a16:creationId xmlns:a16="http://schemas.microsoft.com/office/drawing/2014/main" id="{F576C4B3-65D7-3FA3-91C8-21B9532ADC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742584">
              <a:off x="5866025" y="4652317"/>
              <a:ext cx="914400" cy="914400"/>
            </a:xfrm>
            <a:prstGeom prst="rect">
              <a:avLst/>
            </a:prstGeom>
          </p:spPr>
        </p:pic>
      </p:grpSp>
      <p:sp>
        <p:nvSpPr>
          <p:cNvPr id="9" name="Speech Bubble: Oval 8">
            <a:extLst>
              <a:ext uri="{FF2B5EF4-FFF2-40B4-BE49-F238E27FC236}">
                <a16:creationId xmlns:a16="http://schemas.microsoft.com/office/drawing/2014/main" id="{CD9579B3-9132-5C7A-685C-97F8BFF24414}"/>
              </a:ext>
            </a:extLst>
          </p:cNvPr>
          <p:cNvSpPr/>
          <p:nvPr/>
        </p:nvSpPr>
        <p:spPr>
          <a:xfrm rot="300438">
            <a:off x="2767245" y="4796529"/>
            <a:ext cx="2661005" cy="1786849"/>
          </a:xfrm>
          <a:prstGeom prst="wedgeEllipseCallout">
            <a:avLst>
              <a:gd name="adj1" fmla="val -63201"/>
              <a:gd name="adj2" fmla="val -4294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rgbClr val="FFFFFE"/>
                </a:solidFill>
                <a:latin typeface="Open Sans" panose="020B0606030504020204" pitchFamily="34" charset="0"/>
                <a:ea typeface="Open Sans" panose="020B0606030504020204" pitchFamily="34" charset="0"/>
                <a:cs typeface="Open Sans" panose="020B0606030504020204" pitchFamily="34" charset="0"/>
              </a:rPr>
              <a:t>Decisions should be documented for following surveys to follow the same protocol in future for comparison.</a:t>
            </a:r>
            <a:endParaRPr lang="en-US" sz="14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4417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HDDS vs. FCS (cont.)</a:t>
            </a:r>
          </a:p>
        </p:txBody>
      </p:sp>
      <p:graphicFrame>
        <p:nvGraphicFramePr>
          <p:cNvPr id="2" name="Table 2">
            <a:extLst>
              <a:ext uri="{FF2B5EF4-FFF2-40B4-BE49-F238E27FC236}">
                <a16:creationId xmlns:a16="http://schemas.microsoft.com/office/drawing/2014/main" id="{9A967218-51FC-6185-A8E5-A54D146789C4}"/>
              </a:ext>
            </a:extLst>
          </p:cNvPr>
          <p:cNvGraphicFramePr>
            <a:graphicFrameLocks noGrp="1"/>
          </p:cNvGraphicFramePr>
          <p:nvPr>
            <p:extLst>
              <p:ext uri="{D42A27DB-BD31-4B8C-83A1-F6EECF244321}">
                <p14:modId xmlns:p14="http://schemas.microsoft.com/office/powerpoint/2010/main" val="3622936637"/>
              </p:ext>
            </p:extLst>
          </p:nvPr>
        </p:nvGraphicFramePr>
        <p:xfrm>
          <a:off x="842482" y="1378973"/>
          <a:ext cx="10335802" cy="4157278"/>
        </p:xfrm>
        <a:graphic>
          <a:graphicData uri="http://schemas.openxmlformats.org/drawingml/2006/table">
            <a:tbl>
              <a:tblPr firstRow="1" bandRow="1">
                <a:tableStyleId>{5C22544A-7EE6-4342-B048-85BDC9FD1C3A}</a:tableStyleId>
              </a:tblPr>
              <a:tblGrid>
                <a:gridCol w="5167901">
                  <a:extLst>
                    <a:ext uri="{9D8B030D-6E8A-4147-A177-3AD203B41FA5}">
                      <a16:colId xmlns:a16="http://schemas.microsoft.com/office/drawing/2014/main" val="445251199"/>
                    </a:ext>
                  </a:extLst>
                </a:gridCol>
                <a:gridCol w="5167901">
                  <a:extLst>
                    <a:ext uri="{9D8B030D-6E8A-4147-A177-3AD203B41FA5}">
                      <a16:colId xmlns:a16="http://schemas.microsoft.com/office/drawing/2014/main" val="804220394"/>
                    </a:ext>
                  </a:extLst>
                </a:gridCol>
              </a:tblGrid>
              <a:tr h="499678">
                <a:tc>
                  <a:txBody>
                    <a:bodyPr/>
                    <a:lstStyle/>
                    <a:p>
                      <a:r>
                        <a:rPr lang="en-GB">
                          <a:latin typeface="Open Sans" panose="020B0606030504020204" pitchFamily="34" charset="0"/>
                          <a:ea typeface="Open Sans" panose="020B0606030504020204" pitchFamily="34" charset="0"/>
                          <a:cs typeface="Open Sans" panose="020B0606030504020204" pitchFamily="34" charset="0"/>
                        </a:rPr>
                        <a:t>HDDS</a:t>
                      </a:r>
                    </a:p>
                  </a:txBody>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FCS</a:t>
                      </a:r>
                    </a:p>
                  </a:txBody>
                  <a:tcPr/>
                </a:tc>
                <a:extLst>
                  <a:ext uri="{0D108BD9-81ED-4DB2-BD59-A6C34878D82A}">
                    <a16:rowId xmlns:a16="http://schemas.microsoft.com/office/drawing/2014/main" val="704328180"/>
                  </a:ext>
                </a:extLst>
              </a:tr>
              <a:tr h="499678">
                <a:tc>
                  <a:txBody>
                    <a:bodyPr/>
                    <a:lstStyle/>
                    <a:p>
                      <a:r>
                        <a:rPr lang="en-GB" b="1" u="sng">
                          <a:latin typeface="Open Sans" panose="020B0606030504020204" pitchFamily="34" charset="0"/>
                          <a:ea typeface="Open Sans" panose="020B0606030504020204" pitchFamily="34" charset="0"/>
                          <a:cs typeface="Open Sans" panose="020B0606030504020204" pitchFamily="34" charset="0"/>
                        </a:rPr>
                        <a:t>12 food groups (including ‘misc.’)</a:t>
                      </a:r>
                    </a:p>
                    <a:p>
                      <a:pPr marL="342900" indent="-342900">
                        <a:buFont typeface="+mj-lt"/>
                        <a:buAutoNum type="arabicPeriod"/>
                      </a:pPr>
                      <a:r>
                        <a:rPr lang="en-GB">
                          <a:latin typeface="Open Sans" panose="020B0606030504020204" pitchFamily="34" charset="0"/>
                          <a:ea typeface="Open Sans" panose="020B0606030504020204" pitchFamily="34" charset="0"/>
                          <a:cs typeface="Open Sans" panose="020B0606030504020204" pitchFamily="34" charset="0"/>
                        </a:rPr>
                        <a:t>Cereals and grains</a:t>
                      </a:r>
                    </a:p>
                    <a:p>
                      <a:pPr marL="342900" indent="-342900">
                        <a:buFont typeface="+mj-lt"/>
                        <a:buAutoNum type="arabicPeriod"/>
                      </a:pPr>
                      <a:r>
                        <a:rPr lang="en-GB">
                          <a:latin typeface="Open Sans" panose="020B0606030504020204" pitchFamily="34" charset="0"/>
                          <a:ea typeface="Open Sans" panose="020B0606030504020204" pitchFamily="34" charset="0"/>
                          <a:cs typeface="Open Sans" panose="020B0606030504020204" pitchFamily="34" charset="0"/>
                        </a:rPr>
                        <a:t>Roots and tubers</a:t>
                      </a:r>
                    </a:p>
                    <a:p>
                      <a:pPr marL="342900" indent="-342900">
                        <a:buFont typeface="+mj-lt"/>
                        <a:buAutoNum type="arabicPeriod"/>
                      </a:pPr>
                      <a:r>
                        <a:rPr lang="en-GB">
                          <a:latin typeface="Open Sans" panose="020B0606030504020204" pitchFamily="34" charset="0"/>
                          <a:ea typeface="Open Sans" panose="020B0606030504020204" pitchFamily="34" charset="0"/>
                          <a:cs typeface="Open Sans" panose="020B0606030504020204" pitchFamily="34" charset="0"/>
                        </a:rPr>
                        <a:t>Pulses/legumes/nuts</a:t>
                      </a:r>
                    </a:p>
                    <a:p>
                      <a:pPr marL="342900" indent="-342900">
                        <a:buFont typeface="+mj-lt"/>
                        <a:buAutoNum type="arabicPeriod"/>
                      </a:pPr>
                      <a:r>
                        <a:rPr lang="en-GB">
                          <a:latin typeface="Open Sans" panose="020B0606030504020204" pitchFamily="34" charset="0"/>
                          <a:ea typeface="Open Sans" panose="020B0606030504020204" pitchFamily="34" charset="0"/>
                          <a:cs typeface="Open Sans" panose="020B0606030504020204" pitchFamily="34" charset="0"/>
                        </a:rPr>
                        <a:t>Milk and other dairy products</a:t>
                      </a:r>
                    </a:p>
                    <a:p>
                      <a:pPr marL="342900" indent="-342900">
                        <a:buFont typeface="+mj-lt"/>
                        <a:buAutoNum type="arabicPeriod"/>
                      </a:pPr>
                      <a:r>
                        <a:rPr lang="en-GB">
                          <a:latin typeface="Open Sans" panose="020B0606030504020204" pitchFamily="34" charset="0"/>
                          <a:ea typeface="Open Sans" panose="020B0606030504020204" pitchFamily="34" charset="0"/>
                          <a:cs typeface="Open Sans" panose="020B0606030504020204" pitchFamily="34" charset="0"/>
                        </a:rPr>
                        <a:t>Meat</a:t>
                      </a:r>
                    </a:p>
                    <a:p>
                      <a:pPr marL="342900" indent="-342900">
                        <a:buFont typeface="+mj-lt"/>
                        <a:buAutoNum type="arabicPeriod"/>
                      </a:pPr>
                      <a:r>
                        <a:rPr lang="en-GB">
                          <a:latin typeface="Open Sans" panose="020B0606030504020204" pitchFamily="34" charset="0"/>
                          <a:ea typeface="Open Sans" panose="020B0606030504020204" pitchFamily="34" charset="0"/>
                          <a:cs typeface="Open Sans" panose="020B0606030504020204" pitchFamily="34" charset="0"/>
                        </a:rPr>
                        <a:t>Fish/shellfish</a:t>
                      </a:r>
                    </a:p>
                    <a:p>
                      <a:pPr marL="342900" indent="-342900">
                        <a:buFont typeface="+mj-lt"/>
                        <a:buAutoNum type="arabicPeriod"/>
                      </a:pPr>
                      <a:r>
                        <a:rPr lang="en-GB">
                          <a:latin typeface="Open Sans" panose="020B0606030504020204" pitchFamily="34" charset="0"/>
                          <a:ea typeface="Open Sans" panose="020B0606030504020204" pitchFamily="34" charset="0"/>
                          <a:cs typeface="Open Sans" panose="020B0606030504020204" pitchFamily="34" charset="0"/>
                        </a:rPr>
                        <a:t>Eggs</a:t>
                      </a:r>
                    </a:p>
                    <a:p>
                      <a:pPr marL="342900" indent="-342900">
                        <a:buFont typeface="+mj-lt"/>
                        <a:buAutoNum type="arabicPeriod"/>
                      </a:pPr>
                      <a:r>
                        <a:rPr lang="en-GB">
                          <a:latin typeface="Open Sans" panose="020B0606030504020204" pitchFamily="34" charset="0"/>
                          <a:ea typeface="Open Sans" panose="020B0606030504020204" pitchFamily="34" charset="0"/>
                          <a:cs typeface="Open Sans" panose="020B0606030504020204" pitchFamily="34" charset="0"/>
                        </a:rPr>
                        <a:t>Vegetables and leaves</a:t>
                      </a:r>
                    </a:p>
                    <a:p>
                      <a:pPr marL="342900" indent="-342900">
                        <a:buFont typeface="+mj-lt"/>
                        <a:buAutoNum type="arabicPeriod"/>
                      </a:pPr>
                      <a:r>
                        <a:rPr lang="en-GB">
                          <a:latin typeface="Open Sans" panose="020B0606030504020204" pitchFamily="34" charset="0"/>
                          <a:ea typeface="Open Sans" panose="020B0606030504020204" pitchFamily="34" charset="0"/>
                          <a:cs typeface="Open Sans" panose="020B0606030504020204" pitchFamily="34" charset="0"/>
                        </a:rPr>
                        <a:t>Fruits</a:t>
                      </a:r>
                    </a:p>
                    <a:p>
                      <a:pPr marL="342900" indent="-342900">
                        <a:buFont typeface="+mj-lt"/>
                        <a:buAutoNum type="arabicPeriod"/>
                      </a:pPr>
                      <a:r>
                        <a:rPr lang="en-GB">
                          <a:latin typeface="Open Sans" panose="020B0606030504020204" pitchFamily="34" charset="0"/>
                          <a:ea typeface="Open Sans" panose="020B0606030504020204" pitchFamily="34" charset="0"/>
                          <a:cs typeface="Open Sans" panose="020B0606030504020204" pitchFamily="34" charset="0"/>
                        </a:rPr>
                        <a:t>Oil, fat, butter</a:t>
                      </a:r>
                    </a:p>
                    <a:p>
                      <a:pPr marL="342900" indent="-342900">
                        <a:buFont typeface="+mj-lt"/>
                        <a:buAutoNum type="arabicPeriod"/>
                      </a:pPr>
                      <a:r>
                        <a:rPr lang="en-GB">
                          <a:latin typeface="Open Sans" panose="020B0606030504020204" pitchFamily="34" charset="0"/>
                          <a:ea typeface="Open Sans" panose="020B0606030504020204" pitchFamily="34" charset="0"/>
                          <a:cs typeface="Open Sans" panose="020B0606030504020204" pitchFamily="34" charset="0"/>
                        </a:rPr>
                        <a:t>Sugar or sweet</a:t>
                      </a:r>
                    </a:p>
                    <a:p>
                      <a:pPr marL="342900" indent="-342900">
                        <a:buFont typeface="+mj-lt"/>
                        <a:buAutoNum type="arabicPeriod"/>
                      </a:pPr>
                      <a:r>
                        <a:rPr lang="en-GB">
                          <a:latin typeface="Open Sans" panose="020B0606030504020204" pitchFamily="34" charset="0"/>
                          <a:ea typeface="Open Sans" panose="020B0606030504020204" pitchFamily="34" charset="0"/>
                          <a:cs typeface="Open Sans" panose="020B0606030504020204" pitchFamily="34" charset="0"/>
                        </a:rPr>
                        <a:t>Condiments (Miscellaneous)</a:t>
                      </a:r>
                    </a:p>
                  </a:txBody>
                  <a:tcPr/>
                </a:tc>
                <a:tc>
                  <a:txBody>
                    <a:bodyPr/>
                    <a:lstStyle/>
                    <a:p>
                      <a:r>
                        <a:rPr lang="en-GB" b="1" u="sng">
                          <a:latin typeface="Open Sans" panose="020B0606030504020204" pitchFamily="34" charset="0"/>
                          <a:ea typeface="Open Sans" panose="020B0606030504020204" pitchFamily="34" charset="0"/>
                          <a:cs typeface="Open Sans" panose="020B0606030504020204" pitchFamily="34" charset="0"/>
                        </a:rPr>
                        <a:t>8 food groups + condiments</a:t>
                      </a:r>
                    </a:p>
                    <a:p>
                      <a:pPr marL="342900" indent="-342900">
                        <a:buAutoNum type="arabicPeriod"/>
                      </a:pPr>
                      <a:r>
                        <a:rPr lang="en-GB">
                          <a:latin typeface="Open Sans" panose="020B0606030504020204" pitchFamily="34" charset="0"/>
                          <a:ea typeface="Open Sans" panose="020B0606030504020204" pitchFamily="34" charset="0"/>
                          <a:cs typeface="Open Sans" panose="020B0606030504020204" pitchFamily="34" charset="0"/>
                        </a:rPr>
                        <a:t>Cereals, grains, roots and tubers</a:t>
                      </a:r>
                    </a:p>
                    <a:p>
                      <a:pPr marL="342900" indent="-342900">
                        <a:buAutoNum type="arabicPeriod"/>
                      </a:pPr>
                      <a:r>
                        <a:rPr lang="en-GB">
                          <a:latin typeface="Open Sans" panose="020B0606030504020204" pitchFamily="34" charset="0"/>
                          <a:ea typeface="Open Sans" panose="020B0606030504020204" pitchFamily="34" charset="0"/>
                          <a:cs typeface="Open Sans" panose="020B0606030504020204" pitchFamily="34" charset="0"/>
                        </a:rPr>
                        <a:t>Pulses/legumes, nuts and seeds</a:t>
                      </a:r>
                    </a:p>
                    <a:p>
                      <a:pPr marL="342900" indent="-342900">
                        <a:buAutoNum type="arabicPeriod"/>
                      </a:pPr>
                      <a:r>
                        <a:rPr lang="en-GB">
                          <a:latin typeface="Open Sans" panose="020B0606030504020204" pitchFamily="34" charset="0"/>
                          <a:ea typeface="Open Sans" panose="020B0606030504020204" pitchFamily="34" charset="0"/>
                          <a:cs typeface="Open Sans" panose="020B0606030504020204" pitchFamily="34" charset="0"/>
                        </a:rPr>
                        <a:t>Milk and other dairy products</a:t>
                      </a:r>
                    </a:p>
                    <a:p>
                      <a:pPr marL="342900" indent="-342900">
                        <a:buAutoNum type="arabicPeriod"/>
                      </a:pPr>
                      <a:r>
                        <a:rPr lang="en-GB">
                          <a:latin typeface="Open Sans" panose="020B0606030504020204" pitchFamily="34" charset="0"/>
                          <a:ea typeface="Open Sans" panose="020B0606030504020204" pitchFamily="34" charset="0"/>
                          <a:cs typeface="Open Sans" panose="020B0606030504020204" pitchFamily="34" charset="0"/>
                        </a:rPr>
                        <a:t>Meat, fish and eggs</a:t>
                      </a:r>
                    </a:p>
                    <a:p>
                      <a:pPr marL="342900" indent="-342900">
                        <a:buAutoNum type="arabicPeriod"/>
                      </a:pPr>
                      <a:r>
                        <a:rPr lang="en-GB">
                          <a:latin typeface="Open Sans" panose="020B0606030504020204" pitchFamily="34" charset="0"/>
                          <a:ea typeface="Open Sans" panose="020B0606030504020204" pitchFamily="34" charset="0"/>
                          <a:cs typeface="Open Sans" panose="020B0606030504020204" pitchFamily="34" charset="0"/>
                        </a:rPr>
                        <a:t>Vegetables and leaves</a:t>
                      </a:r>
                    </a:p>
                    <a:p>
                      <a:pPr marL="342900" indent="-342900">
                        <a:buAutoNum type="arabicPeriod"/>
                      </a:pPr>
                      <a:r>
                        <a:rPr lang="en-GB">
                          <a:latin typeface="Open Sans" panose="020B0606030504020204" pitchFamily="34" charset="0"/>
                          <a:ea typeface="Open Sans" panose="020B0606030504020204" pitchFamily="34" charset="0"/>
                          <a:cs typeface="Open Sans" panose="020B0606030504020204" pitchFamily="34" charset="0"/>
                        </a:rPr>
                        <a:t>Fruits</a:t>
                      </a:r>
                    </a:p>
                    <a:p>
                      <a:pPr marL="342900" indent="-342900">
                        <a:buAutoNum type="arabicPeriod"/>
                      </a:pPr>
                      <a:r>
                        <a:rPr lang="en-GB">
                          <a:latin typeface="Open Sans" panose="020B0606030504020204" pitchFamily="34" charset="0"/>
                          <a:ea typeface="Open Sans" panose="020B0606030504020204" pitchFamily="34" charset="0"/>
                          <a:cs typeface="Open Sans" panose="020B0606030504020204" pitchFamily="34" charset="0"/>
                        </a:rPr>
                        <a:t>Oil, fat, butter</a:t>
                      </a:r>
                    </a:p>
                    <a:p>
                      <a:pPr marL="342900" indent="-342900">
                        <a:buAutoNum type="arabicPeriod"/>
                      </a:pPr>
                      <a:r>
                        <a:rPr lang="en-GB">
                          <a:latin typeface="Open Sans" panose="020B0606030504020204" pitchFamily="34" charset="0"/>
                          <a:ea typeface="Open Sans" panose="020B0606030504020204" pitchFamily="34" charset="0"/>
                          <a:cs typeface="Open Sans" panose="020B0606030504020204" pitchFamily="34" charset="0"/>
                        </a:rPr>
                        <a:t>Sugar or sweets</a:t>
                      </a:r>
                    </a:p>
                    <a:p>
                      <a:pPr marL="342900" indent="-342900">
                        <a:buAutoNum type="arabicPeriod"/>
                      </a:pPr>
                      <a:r>
                        <a:rPr lang="en-GB">
                          <a:latin typeface="Open Sans" panose="020B0606030504020204" pitchFamily="34" charset="0"/>
                          <a:ea typeface="Open Sans" panose="020B0606030504020204" pitchFamily="34" charset="0"/>
                          <a:cs typeface="Open Sans" panose="020B0606030504020204" pitchFamily="34" charset="0"/>
                        </a:rPr>
                        <a:t>Condiments</a:t>
                      </a:r>
                    </a:p>
                  </a:txBody>
                  <a:tcPr/>
                </a:tc>
                <a:extLst>
                  <a:ext uri="{0D108BD9-81ED-4DB2-BD59-A6C34878D82A}">
                    <a16:rowId xmlns:a16="http://schemas.microsoft.com/office/drawing/2014/main" val="540390321"/>
                  </a:ext>
                </a:extLst>
              </a:tr>
            </a:tbl>
          </a:graphicData>
        </a:graphic>
      </p:graphicFrame>
      <p:grpSp>
        <p:nvGrpSpPr>
          <p:cNvPr id="11" name="Group 10">
            <a:extLst>
              <a:ext uri="{FF2B5EF4-FFF2-40B4-BE49-F238E27FC236}">
                <a16:creationId xmlns:a16="http://schemas.microsoft.com/office/drawing/2014/main" id="{2A1DC847-C6A6-2468-D192-6003C3AD34D2}"/>
              </a:ext>
            </a:extLst>
          </p:cNvPr>
          <p:cNvGrpSpPr/>
          <p:nvPr/>
        </p:nvGrpSpPr>
        <p:grpSpPr>
          <a:xfrm>
            <a:off x="1205003" y="2169487"/>
            <a:ext cx="4712912" cy="573713"/>
            <a:chOff x="618836" y="2634673"/>
            <a:chExt cx="5127746" cy="573713"/>
          </a:xfrm>
        </p:grpSpPr>
        <p:sp>
          <p:nvSpPr>
            <p:cNvPr id="3" name="Rectangle 2">
              <a:extLst>
                <a:ext uri="{FF2B5EF4-FFF2-40B4-BE49-F238E27FC236}">
                  <a16:creationId xmlns:a16="http://schemas.microsoft.com/office/drawing/2014/main" id="{C0290460-F6D8-4333-192A-0D835538BDEA}"/>
                </a:ext>
              </a:extLst>
            </p:cNvPr>
            <p:cNvSpPr/>
            <p:nvPr/>
          </p:nvSpPr>
          <p:spPr>
            <a:xfrm>
              <a:off x="618836" y="2634673"/>
              <a:ext cx="2375247" cy="57371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A37A3691-2356-32B3-F86E-6C5C1336A0E4}"/>
                </a:ext>
              </a:extLst>
            </p:cNvPr>
            <p:cNvCxnSpPr>
              <a:cxnSpLocks/>
            </p:cNvCxnSpPr>
            <p:nvPr/>
          </p:nvCxnSpPr>
          <p:spPr>
            <a:xfrm flipV="1">
              <a:off x="2994083" y="2814573"/>
              <a:ext cx="2752499" cy="11468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42FCB56-229A-220B-A79D-489804D76F8B}"/>
              </a:ext>
            </a:extLst>
          </p:cNvPr>
          <p:cNvGrpSpPr/>
          <p:nvPr/>
        </p:nvGrpSpPr>
        <p:grpSpPr>
          <a:xfrm>
            <a:off x="1205002" y="3151375"/>
            <a:ext cx="4699132" cy="985266"/>
            <a:chOff x="661762" y="3560663"/>
            <a:chExt cx="5140146" cy="985266"/>
          </a:xfrm>
        </p:grpSpPr>
        <p:sp>
          <p:nvSpPr>
            <p:cNvPr id="9" name="Rectangle 8">
              <a:extLst>
                <a:ext uri="{FF2B5EF4-FFF2-40B4-BE49-F238E27FC236}">
                  <a16:creationId xmlns:a16="http://schemas.microsoft.com/office/drawing/2014/main" id="{4366D6D3-E09A-ED5E-2D5B-D2E427B20373}"/>
                </a:ext>
              </a:extLst>
            </p:cNvPr>
            <p:cNvSpPr/>
            <p:nvPr/>
          </p:nvSpPr>
          <p:spPr>
            <a:xfrm>
              <a:off x="661762" y="3700319"/>
              <a:ext cx="2152659" cy="84561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F70BADB6-56A3-07F5-1860-3AA1C37F77C4}"/>
                </a:ext>
              </a:extLst>
            </p:cNvPr>
            <p:cNvCxnSpPr>
              <a:cxnSpLocks/>
              <a:stCxn id="9" idx="3"/>
            </p:cNvCxnSpPr>
            <p:nvPr/>
          </p:nvCxnSpPr>
          <p:spPr>
            <a:xfrm flipV="1">
              <a:off x="2814421" y="3560663"/>
              <a:ext cx="2987487" cy="56246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9ABC3FC9-A95A-E812-A979-442A0C5077B4}"/>
              </a:ext>
            </a:extLst>
          </p:cNvPr>
          <p:cNvSpPr/>
          <p:nvPr/>
        </p:nvSpPr>
        <p:spPr>
          <a:xfrm>
            <a:off x="5141595" y="5650006"/>
            <a:ext cx="6839164" cy="11456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2"/>
                </a:solidFill>
                <a:latin typeface="Open Sans" panose="020B0606030504020204" pitchFamily="34" charset="0"/>
                <a:ea typeface="Open Sans" panose="020B0606030504020204" pitchFamily="34" charset="0"/>
                <a:cs typeface="Open Sans" panose="020B0606030504020204" pitchFamily="34" charset="0"/>
              </a:rPr>
              <a:t>While the food groups are different, the food items should be the same, just categorised differently. </a:t>
            </a:r>
          </a:p>
          <a:p>
            <a:pPr algn="ctr"/>
            <a:r>
              <a:rPr lang="en-GB">
                <a:solidFill>
                  <a:schemeClr val="accent2"/>
                </a:solidFill>
                <a:latin typeface="Open Sans" panose="020B0606030504020204" pitchFamily="34" charset="0"/>
                <a:ea typeface="Open Sans" panose="020B0606030504020204" pitchFamily="34" charset="0"/>
                <a:cs typeface="Open Sans" panose="020B0606030504020204" pitchFamily="34" charset="0"/>
              </a:rPr>
              <a:t>In both cases, the food items should be contextualised to the country context.</a:t>
            </a:r>
          </a:p>
        </p:txBody>
      </p:sp>
      <p:pic>
        <p:nvPicPr>
          <p:cNvPr id="7" name="Graphic 6" descr="Warning with solid fill">
            <a:extLst>
              <a:ext uri="{FF2B5EF4-FFF2-40B4-BE49-F238E27FC236}">
                <a16:creationId xmlns:a16="http://schemas.microsoft.com/office/drawing/2014/main" id="{C6F23E74-D811-6BBC-C01D-596BCF75AF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4226" y="6294714"/>
            <a:ext cx="614737" cy="614737"/>
          </a:xfrm>
          <a:prstGeom prst="rect">
            <a:avLst/>
          </a:prstGeom>
        </p:spPr>
      </p:pic>
    </p:spTree>
    <p:extLst>
      <p:ext uri="{BB962C8B-B14F-4D97-AF65-F5344CB8AC3E}">
        <p14:creationId xmlns:p14="http://schemas.microsoft.com/office/powerpoint/2010/main" val="1960282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Module Design</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374A6-1831-8CF6-DFB5-FB044A14BA0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CF397CD-0BB8-3B7D-6DFC-9D295DD871E3}"/>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HDDS vs. FCS: what’s the added value?</a:t>
            </a:r>
            <a:endParaRPr lang="en-GB" sz="3600" b="0" kern="1400" spc="230">
              <a:solidFill>
                <a:schemeClr val="tx1"/>
              </a:solidFill>
              <a:latin typeface="HALDEN SOLID" pitchFamily="2" charset="0"/>
            </a:endParaRPr>
          </a:p>
        </p:txBody>
      </p:sp>
      <p:pic>
        <p:nvPicPr>
          <p:cNvPr id="2" name="Picture 2">
            <a:extLst>
              <a:ext uri="{FF2B5EF4-FFF2-40B4-BE49-F238E27FC236}">
                <a16:creationId xmlns:a16="http://schemas.microsoft.com/office/drawing/2014/main" id="{C685B7D0-B081-3673-53BC-C65921DDE9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6960871" y="2376555"/>
            <a:ext cx="4819733" cy="31888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91174E9-7EAA-F5E1-6D61-E82DBD23D200}"/>
              </a:ext>
            </a:extLst>
          </p:cNvPr>
          <p:cNvSpPr txBox="1"/>
          <p:nvPr/>
        </p:nvSpPr>
        <p:spPr>
          <a:xfrm>
            <a:off x="486775" y="1803301"/>
            <a:ext cx="7189931" cy="4566635"/>
          </a:xfrm>
          <a:prstGeom prst="rect">
            <a:avLst/>
          </a:prstGeom>
          <a:solidFill>
            <a:srgbClr val="FFFFFE"/>
          </a:solidFill>
        </p:spPr>
        <p:txBody>
          <a:bodyPr wrap="square">
            <a:spAutoFit/>
          </a:bodyPr>
          <a:lstStyle/>
          <a:p>
            <a:pPr marL="285750" indent="-285750">
              <a:lnSpc>
                <a:spcPts val="2700"/>
              </a:lnSpc>
              <a:buFont typeface="Wingdings" panose="05000000000000000000" pitchFamily="2" charset="2"/>
              <a:buChar char="v"/>
            </a:pPr>
            <a:r>
              <a:rPr lang="en-GB">
                <a:latin typeface="Open Sans" panose="020B0606030504020204" pitchFamily="34" charset="0"/>
                <a:ea typeface="Open Sans" panose="020B0606030504020204" pitchFamily="34" charset="0"/>
                <a:cs typeface="Open Sans" panose="020B0606030504020204" pitchFamily="34" charset="0"/>
              </a:rPr>
              <a:t>While it may seem that HDDS and FCS/FCS-N are quite similar, due to the key differences in the methodology, it means that they are measuring slightly different things. </a:t>
            </a:r>
          </a:p>
          <a:p>
            <a:pPr marL="285750" indent="-285750">
              <a:lnSpc>
                <a:spcPts val="2700"/>
              </a:lnSpc>
              <a:buFont typeface="Wingdings" panose="05000000000000000000" pitchFamily="2" charset="2"/>
              <a:buChar char="v"/>
            </a:pPr>
            <a:endParaRPr lang="en-GB" spc="6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ts val="2700"/>
              </a:lnSpc>
              <a:buFont typeface="Wingdings" panose="05000000000000000000" pitchFamily="2" charset="2"/>
              <a:buChar char="v"/>
            </a:pPr>
            <a:r>
              <a:rPr lang="en-GB" spc="60">
                <a:latin typeface="Open Sans" panose="020B0606030504020204" pitchFamily="34" charset="0"/>
                <a:ea typeface="Open Sans" panose="020B0606030504020204" pitchFamily="34" charset="0"/>
                <a:cs typeface="Open Sans" panose="020B0606030504020204" pitchFamily="34" charset="0"/>
              </a:rPr>
              <a:t>Given that HDDS counts the consumption of food items by anyone in the household, and in any quantity, it means that how foods are counted is different. </a:t>
            </a:r>
          </a:p>
          <a:p>
            <a:pPr marL="285750" indent="-285750">
              <a:lnSpc>
                <a:spcPts val="2700"/>
              </a:lnSpc>
              <a:buFont typeface="Wingdings" panose="05000000000000000000" pitchFamily="2" charset="2"/>
              <a:buChar char="v"/>
            </a:pPr>
            <a:endParaRPr lang="en-GB" spc="6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ts val="2700"/>
              </a:lnSpc>
              <a:buFont typeface="Wingdings" panose="05000000000000000000" pitchFamily="2" charset="2"/>
              <a:buChar char="v"/>
            </a:pPr>
            <a:r>
              <a:rPr lang="en-GB" spc="60">
                <a:latin typeface="Open Sans" panose="020B0606030504020204" pitchFamily="34" charset="0"/>
                <a:ea typeface="Open Sans" panose="020B0606030504020204" pitchFamily="34" charset="0"/>
                <a:cs typeface="Open Sans" panose="020B0606030504020204" pitchFamily="34" charset="0"/>
              </a:rPr>
              <a:t>For example, 2 members of a 5-person household drink tea with a splash of milk and a spoonful of sugar at home. </a:t>
            </a:r>
          </a:p>
          <a:p>
            <a:pPr marL="742950" lvl="1" indent="-285750">
              <a:lnSpc>
                <a:spcPts val="2700"/>
              </a:lnSpc>
              <a:buFont typeface="Wingdings" panose="05000000000000000000" pitchFamily="2" charset="2"/>
              <a:buChar char="v"/>
            </a:pPr>
            <a:r>
              <a:rPr lang="en-GB" spc="60">
                <a:latin typeface="Open Sans" panose="020B0606030504020204" pitchFamily="34" charset="0"/>
                <a:ea typeface="Open Sans" panose="020B0606030504020204" pitchFamily="34" charset="0"/>
                <a:cs typeface="Open Sans" panose="020B0606030504020204" pitchFamily="34" charset="0"/>
              </a:rPr>
              <a:t>In HDDS, this would be counted in dairy, sugar and miscellaneous/condiments. </a:t>
            </a:r>
          </a:p>
          <a:p>
            <a:pPr marL="742950" lvl="1" indent="-285750">
              <a:lnSpc>
                <a:spcPts val="2700"/>
              </a:lnSpc>
              <a:buFont typeface="Wingdings" panose="05000000000000000000" pitchFamily="2" charset="2"/>
              <a:buChar char="v"/>
            </a:pPr>
            <a:r>
              <a:rPr lang="en-GB" spc="60">
                <a:latin typeface="Open Sans" panose="020B0606030504020204" pitchFamily="34" charset="0"/>
                <a:ea typeface="Open Sans" panose="020B0606030504020204" pitchFamily="34" charset="0"/>
                <a:cs typeface="Open Sans" panose="020B0606030504020204" pitchFamily="34" charset="0"/>
              </a:rPr>
              <a:t>In FCS, this would not be counted. </a:t>
            </a:r>
          </a:p>
        </p:txBody>
      </p:sp>
      <p:sp>
        <p:nvSpPr>
          <p:cNvPr id="10" name="Speech Bubble: Oval 9">
            <a:extLst>
              <a:ext uri="{FF2B5EF4-FFF2-40B4-BE49-F238E27FC236}">
                <a16:creationId xmlns:a16="http://schemas.microsoft.com/office/drawing/2014/main" id="{5CB418BF-C3BA-0B49-0444-705FE78A170B}"/>
              </a:ext>
            </a:extLst>
          </p:cNvPr>
          <p:cNvSpPr/>
          <p:nvPr/>
        </p:nvSpPr>
        <p:spPr>
          <a:xfrm rot="300438">
            <a:off x="7366517" y="5238845"/>
            <a:ext cx="3626872" cy="1377701"/>
          </a:xfrm>
          <a:prstGeom prst="wedgeEllipseCallout">
            <a:avLst>
              <a:gd name="adj1" fmla="val -56526"/>
              <a:gd name="adj2" fmla="val 4646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rgbClr val="FFFFFE"/>
                </a:solidFill>
                <a:latin typeface="Open Sans" panose="020B0606030504020204" pitchFamily="34" charset="0"/>
                <a:ea typeface="Open Sans" panose="020B0606030504020204" pitchFamily="34" charset="0"/>
                <a:cs typeface="Open Sans" panose="020B0606030504020204" pitchFamily="34" charset="0"/>
              </a:rPr>
              <a:t>As the majority of the household did not consume tea, it should not be counted in FCS.</a:t>
            </a:r>
            <a:endParaRPr lang="en-US" sz="14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7125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394048" y="588381"/>
            <a:ext cx="11052002" cy="662558"/>
          </a:xfrm>
        </p:spPr>
        <p:txBody>
          <a:bodyPr anchor="t" anchorCtr="0"/>
          <a:lstStyle/>
          <a:p>
            <a:r>
              <a:rPr lang="en-GB" sz="3600" b="0" kern="1400" spc="230">
                <a:solidFill>
                  <a:schemeClr val="tx1"/>
                </a:solidFill>
                <a:latin typeface="HALDEN SOLID"/>
                <a:ea typeface="Open Sans Extrabold"/>
                <a:cs typeface="Open Sans Extrabold"/>
              </a:rPr>
              <a:t>Foods consumed </a:t>
            </a:r>
            <a:r>
              <a:rPr lang="en-GB" sz="3600" b="0" strike="sngStrike" kern="1400" spc="230">
                <a:solidFill>
                  <a:schemeClr val="accent2"/>
                </a:solidFill>
                <a:latin typeface="HALDEN SOLID"/>
                <a:ea typeface="Open Sans Extrabold"/>
                <a:cs typeface="Open Sans Extrabold"/>
              </a:rPr>
              <a:t>outside the home</a:t>
            </a:r>
          </a:p>
        </p:txBody>
      </p:sp>
      <p:sp>
        <p:nvSpPr>
          <p:cNvPr id="7" name="TextBox 6">
            <a:extLst>
              <a:ext uri="{FF2B5EF4-FFF2-40B4-BE49-F238E27FC236}">
                <a16:creationId xmlns:a16="http://schemas.microsoft.com/office/drawing/2014/main" id="{50A4FC6B-3500-80F1-7C49-663B434A0C0D}"/>
              </a:ext>
            </a:extLst>
          </p:cNvPr>
          <p:cNvSpPr txBox="1"/>
          <p:nvPr/>
        </p:nvSpPr>
        <p:spPr>
          <a:xfrm>
            <a:off x="259624" y="1318853"/>
            <a:ext cx="6483720" cy="5259132"/>
          </a:xfrm>
          <a:prstGeom prst="rect">
            <a:avLst/>
          </a:prstGeom>
          <a:solidFill>
            <a:srgbClr val="FFFFFE"/>
          </a:solidFill>
        </p:spPr>
        <p:txBody>
          <a:bodyPr wrap="square">
            <a:spAutoFit/>
          </a:bodyPr>
          <a:lstStyle/>
          <a:p>
            <a:pPr marL="285750" indent="-285750">
              <a:lnSpc>
                <a:spcPts val="2700"/>
              </a:lnSpc>
              <a:buFont typeface="Wingdings" panose="05000000000000000000" pitchFamily="2" charset="2"/>
              <a:buChar char="v"/>
            </a:pPr>
            <a:r>
              <a:rPr lang="en-GB">
                <a:latin typeface="Open Sans" panose="020B0606030504020204" pitchFamily="34" charset="0"/>
                <a:ea typeface="Open Sans" panose="020B0606030504020204" pitchFamily="34" charset="0"/>
                <a:cs typeface="Open Sans" panose="020B0606030504020204" pitchFamily="34" charset="0"/>
              </a:rPr>
              <a:t>The HDDS guidance indicates that foods consumed outside the home that were not prepared in the home should not be included. </a:t>
            </a:r>
          </a:p>
          <a:p>
            <a:pPr marL="285750" indent="-285750">
              <a:lnSpc>
                <a:spcPts val="2700"/>
              </a:lnSpc>
              <a:buFont typeface="Wingdings" panose="05000000000000000000" pitchFamily="2" charset="2"/>
              <a:buChar char="v"/>
            </a:pPr>
            <a:r>
              <a:rPr lang="en-GB">
                <a:latin typeface="Open Sans" panose="020B0606030504020204" pitchFamily="34" charset="0"/>
                <a:ea typeface="Open Sans" panose="020B0606030504020204" pitchFamily="34" charset="0"/>
                <a:cs typeface="Open Sans" panose="020B0606030504020204" pitchFamily="34" charset="0"/>
              </a:rPr>
              <a:t>While this may result in an underestimation of the dietary diversity of individual family members (who may, for example, purchase food on the street), HDDS is designed to reflect household dietary diversity, on average, among all members. </a:t>
            </a:r>
          </a:p>
          <a:p>
            <a:pPr marL="285750" indent="-285750">
              <a:lnSpc>
                <a:spcPts val="2700"/>
              </a:lnSpc>
              <a:buFont typeface="Wingdings" panose="05000000000000000000" pitchFamily="2" charset="2"/>
              <a:buChar char="v"/>
            </a:pPr>
            <a:r>
              <a:rPr lang="en-GB">
                <a:latin typeface="Open Sans" panose="020B0606030504020204" pitchFamily="34" charset="0"/>
                <a:ea typeface="Open Sans" panose="020B0606030504020204" pitchFamily="34" charset="0"/>
                <a:cs typeface="Open Sans" panose="020B0606030504020204" pitchFamily="34" charset="0"/>
              </a:rPr>
              <a:t>Including food purchased and consumed outside the household by individual members may lead to overestimating HDDS overall. </a:t>
            </a:r>
          </a:p>
          <a:p>
            <a:pPr marL="285750" indent="-285750">
              <a:lnSpc>
                <a:spcPts val="2700"/>
              </a:lnSpc>
              <a:buFont typeface="Wingdings" panose="05000000000000000000" pitchFamily="2" charset="2"/>
              <a:buChar char="v"/>
            </a:pPr>
            <a:r>
              <a:rPr lang="en-GB">
                <a:latin typeface="Open Sans" panose="020B0606030504020204" pitchFamily="34" charset="0"/>
                <a:ea typeface="Open Sans" panose="020B0606030504020204" pitchFamily="34" charset="0"/>
                <a:cs typeface="Open Sans" panose="020B0606030504020204" pitchFamily="34" charset="0"/>
              </a:rPr>
              <a:t>However, in situations where consumption outside the home of foods not prepared in the household is common, especially by the majority of the household, COs may decide to include those foods. </a:t>
            </a:r>
            <a:endParaRPr lang="en-GB" spc="6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le 2">
            <a:extLst>
              <a:ext uri="{FF2B5EF4-FFF2-40B4-BE49-F238E27FC236}">
                <a16:creationId xmlns:a16="http://schemas.microsoft.com/office/drawing/2014/main" id="{EE4BA145-E9F2-EBC1-755D-DEC06E29D113}"/>
              </a:ext>
            </a:extLst>
          </p:cNvPr>
          <p:cNvGraphicFramePr>
            <a:graphicFrameLocks noGrp="1"/>
          </p:cNvGraphicFramePr>
          <p:nvPr/>
        </p:nvGraphicFramePr>
        <p:xfrm>
          <a:off x="6877768" y="1250939"/>
          <a:ext cx="5121446" cy="5394960"/>
        </p:xfrm>
        <a:graphic>
          <a:graphicData uri="http://schemas.openxmlformats.org/drawingml/2006/table">
            <a:tbl>
              <a:tblPr firstRow="1" bandRow="1">
                <a:tableStyleId>{5C22544A-7EE6-4342-B048-85BDC9FD1C3A}</a:tableStyleId>
              </a:tblPr>
              <a:tblGrid>
                <a:gridCol w="2560723">
                  <a:extLst>
                    <a:ext uri="{9D8B030D-6E8A-4147-A177-3AD203B41FA5}">
                      <a16:colId xmlns:a16="http://schemas.microsoft.com/office/drawing/2014/main" val="1062704714"/>
                    </a:ext>
                  </a:extLst>
                </a:gridCol>
                <a:gridCol w="2560723">
                  <a:extLst>
                    <a:ext uri="{9D8B030D-6E8A-4147-A177-3AD203B41FA5}">
                      <a16:colId xmlns:a16="http://schemas.microsoft.com/office/drawing/2014/main" val="2549113952"/>
                    </a:ext>
                  </a:extLst>
                </a:gridCol>
              </a:tblGrid>
              <a:tr h="626460">
                <a:tc>
                  <a:txBody>
                    <a:bodyPr/>
                    <a:lstStyle/>
                    <a:p>
                      <a:r>
                        <a:rPr lang="en-GB">
                          <a:latin typeface="Open Sans" panose="020B0606030504020204" pitchFamily="34" charset="0"/>
                          <a:ea typeface="Open Sans" panose="020B0606030504020204" pitchFamily="34" charset="0"/>
                          <a:cs typeface="Open Sans" panose="020B0606030504020204" pitchFamily="34" charset="0"/>
                        </a:rPr>
                        <a:t>Includes foods</a:t>
                      </a:r>
                      <a:endParaRPr lang="fr-FR">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Normally does not include foods</a:t>
                      </a:r>
                      <a:endParaRPr lang="fr-FR">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530577330"/>
                  </a:ext>
                </a:extLst>
              </a:tr>
              <a:tr h="3311289">
                <a:tc>
                  <a:txBody>
                    <a:bodyPr/>
                    <a:lstStyle/>
                    <a:p>
                      <a:r>
                        <a:rPr lang="en-GB">
                          <a:latin typeface="Open Sans" panose="020B0606030504020204" pitchFamily="34" charset="0"/>
                          <a:ea typeface="Open Sans" panose="020B0606030504020204" pitchFamily="34" charset="0"/>
                          <a:cs typeface="Open Sans" panose="020B0606030504020204" pitchFamily="34" charset="0"/>
                        </a:rPr>
                        <a:t>-Prepared in the home and consumed in the home or outside the home; or</a:t>
                      </a:r>
                    </a:p>
                    <a:p>
                      <a:r>
                        <a:rPr lang="en-GB">
                          <a:latin typeface="Open Sans" panose="020B0606030504020204" pitchFamily="34" charset="0"/>
                          <a:ea typeface="Open Sans" panose="020B0606030504020204" pitchFamily="34" charset="0"/>
                          <a:cs typeface="Open Sans" panose="020B0606030504020204" pitchFamily="34" charset="0"/>
                        </a:rPr>
                        <a:t> </a:t>
                      </a:r>
                    </a:p>
                    <a:p>
                      <a:r>
                        <a:rPr lang="en-GB">
                          <a:latin typeface="Open Sans" panose="020B0606030504020204" pitchFamily="34" charset="0"/>
                          <a:ea typeface="Open Sans" panose="020B0606030504020204" pitchFamily="34" charset="0"/>
                          <a:cs typeface="Open Sans" panose="020B0606030504020204" pitchFamily="34" charset="0"/>
                        </a:rPr>
                        <a:t>-Purchased or gathered outside and consumed in the home</a:t>
                      </a:r>
                      <a:endParaRPr lang="fr-FR">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-Purchased outside the home and consumed outside</a:t>
                      </a:r>
                    </a:p>
                    <a:p>
                      <a:endParaRPr lang="en-GB">
                        <a:latin typeface="Open Sans" panose="020B0606030504020204" pitchFamily="34" charset="0"/>
                        <a:ea typeface="Open Sans" panose="020B0606030504020204" pitchFamily="34" charset="0"/>
                        <a:cs typeface="Open Sans" panose="020B0606030504020204" pitchFamily="34" charset="0"/>
                      </a:endParaRPr>
                    </a:p>
                    <a:p>
                      <a:r>
                        <a:rPr lang="en-GB" b="1" i="1">
                          <a:latin typeface="Open Sans" panose="020B0606030504020204" pitchFamily="34" charset="0"/>
                          <a:ea typeface="Open Sans" panose="020B0606030504020204" pitchFamily="34" charset="0"/>
                          <a:cs typeface="Open Sans" panose="020B0606030504020204" pitchFamily="34" charset="0"/>
                        </a:rPr>
                        <a:t>Because respondents may not know exactly which foods were purchased &amp; consumed outside the home by every household member, and we want to avoid that the respondent guesses what was consumed, overestimating consumption.</a:t>
                      </a:r>
                      <a:endParaRPr lang="fr-FR" b="1" i="1">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36961822"/>
                  </a:ext>
                </a:extLst>
              </a:tr>
            </a:tbl>
          </a:graphicData>
        </a:graphic>
      </p:graphicFrame>
      <p:sp>
        <p:nvSpPr>
          <p:cNvPr id="9" name="Speech Bubble: Oval 8">
            <a:extLst>
              <a:ext uri="{FF2B5EF4-FFF2-40B4-BE49-F238E27FC236}">
                <a16:creationId xmlns:a16="http://schemas.microsoft.com/office/drawing/2014/main" id="{32A9657D-26D2-B411-6E8E-C15898F0E360}"/>
              </a:ext>
            </a:extLst>
          </p:cNvPr>
          <p:cNvSpPr/>
          <p:nvPr/>
        </p:nvSpPr>
        <p:spPr>
          <a:xfrm rot="300438">
            <a:off x="6681822" y="4958432"/>
            <a:ext cx="2661005" cy="1786849"/>
          </a:xfrm>
          <a:prstGeom prst="wedgeEllipseCallout">
            <a:avLst>
              <a:gd name="adj1" fmla="val -76587"/>
              <a:gd name="adj2" fmla="val 4258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rgbClr val="FFFFFE"/>
                </a:solidFill>
                <a:latin typeface="Open Sans" panose="020B0606030504020204" pitchFamily="34" charset="0"/>
                <a:ea typeface="Open Sans" panose="020B0606030504020204" pitchFamily="34" charset="0"/>
                <a:cs typeface="Open Sans" panose="020B0606030504020204" pitchFamily="34" charset="0"/>
              </a:rPr>
              <a:t>Decisions should be documented for following surveys to follow the same protocol in future for comparison.</a:t>
            </a:r>
            <a:endParaRPr lang="en-US" sz="14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Warning with solid fill">
            <a:extLst>
              <a:ext uri="{FF2B5EF4-FFF2-40B4-BE49-F238E27FC236}">
                <a16:creationId xmlns:a16="http://schemas.microsoft.com/office/drawing/2014/main" id="{3B405330-3F9D-8883-C58C-D2A22CA9449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02570" y="5546057"/>
            <a:ext cx="723900" cy="723900"/>
          </a:xfrm>
          <a:prstGeom prst="rect">
            <a:avLst/>
          </a:prstGeom>
        </p:spPr>
      </p:pic>
      <p:cxnSp>
        <p:nvCxnSpPr>
          <p:cNvPr id="5" name="Straight Arrow Connector 4">
            <a:extLst>
              <a:ext uri="{FF2B5EF4-FFF2-40B4-BE49-F238E27FC236}">
                <a16:creationId xmlns:a16="http://schemas.microsoft.com/office/drawing/2014/main" id="{8B6F589A-1145-3E70-3EB7-93C4EE7BD304}"/>
              </a:ext>
            </a:extLst>
          </p:cNvPr>
          <p:cNvCxnSpPr>
            <a:cxnSpLocks/>
          </p:cNvCxnSpPr>
          <p:nvPr/>
        </p:nvCxnSpPr>
        <p:spPr>
          <a:xfrm>
            <a:off x="3645074" y="2001251"/>
            <a:ext cx="3232694"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37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374A6-1831-8CF6-DFB5-FB044A14BA0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CF397CD-0BB8-3B7D-6DFC-9D295DD871E3}"/>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HDDs: data quality checks</a:t>
            </a:r>
            <a:endParaRPr lang="en-GB" sz="3600" b="0" kern="1400" spc="230">
              <a:solidFill>
                <a:schemeClr val="tx1"/>
              </a:solidFill>
              <a:latin typeface="HALDEN SOLID" pitchFamily="2" charset="0"/>
            </a:endParaRPr>
          </a:p>
        </p:txBody>
      </p:sp>
      <p:sp>
        <p:nvSpPr>
          <p:cNvPr id="5" name="TextBox 4">
            <a:extLst>
              <a:ext uri="{FF2B5EF4-FFF2-40B4-BE49-F238E27FC236}">
                <a16:creationId xmlns:a16="http://schemas.microsoft.com/office/drawing/2014/main" id="{2B380CD5-0927-83DD-5A96-689A5BC00657}"/>
              </a:ext>
            </a:extLst>
          </p:cNvPr>
          <p:cNvSpPr txBox="1"/>
          <p:nvPr/>
        </p:nvSpPr>
        <p:spPr>
          <a:xfrm>
            <a:off x="998035" y="1685694"/>
            <a:ext cx="10378802"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b="1">
                <a:latin typeface="Open Sans"/>
              </a:rPr>
              <a:t>Inconsistencies</a:t>
            </a:r>
            <a:r>
              <a:rPr lang="en-GB" b="1">
                <a:latin typeface="Open Sans"/>
                <a:ea typeface="Open Sans"/>
                <a:cs typeface="Open Sans"/>
              </a:rPr>
              <a:t> </a:t>
            </a:r>
            <a:r>
              <a:rPr lang="en-GB" b="1">
                <a:latin typeface="Open Sans"/>
              </a:rPr>
              <a:t>between </a:t>
            </a:r>
            <a:r>
              <a:rPr lang="en-GB" b="1">
                <a:latin typeface="Open Sans"/>
                <a:ea typeface="Open Sans"/>
                <a:cs typeface="Open Sans"/>
              </a:rPr>
              <a:t>FCS </a:t>
            </a:r>
            <a:r>
              <a:rPr lang="en-GB" b="1">
                <a:latin typeface="Open Sans"/>
              </a:rPr>
              <a:t>and HDDS. </a:t>
            </a:r>
            <a:r>
              <a:rPr lang="en-GB">
                <a:latin typeface="Open Sans"/>
              </a:rPr>
              <a:t>If a household  reports having consumed an FCS food group all 7 days</a:t>
            </a:r>
            <a:r>
              <a:rPr lang="en-GB">
                <a:latin typeface="Open Sans"/>
                <a:ea typeface="Open Sans"/>
                <a:cs typeface="Open Sans"/>
              </a:rPr>
              <a:t> (e.g. oil, or sugar/sweets), </a:t>
            </a:r>
            <a:r>
              <a:rPr lang="en-GB">
                <a:latin typeface="Open Sans"/>
              </a:rPr>
              <a:t>then the corresponding food group in HDDS (</a:t>
            </a:r>
            <a:r>
              <a:rPr lang="en-GB">
                <a:latin typeface="Open Sans"/>
                <a:ea typeface="Open Sans"/>
              </a:rPr>
              <a:t>oil) must be counted as 1/yes.</a:t>
            </a:r>
            <a:r>
              <a:rPr lang="en-GB">
                <a:latin typeface="Open Sans"/>
              </a:rPr>
              <a:t> </a:t>
            </a:r>
          </a:p>
          <a:p>
            <a:pPr algn="just"/>
            <a:endParaRPr lang="en-GB">
              <a:latin typeface="Open Sans"/>
            </a:endParaRPr>
          </a:p>
          <a:p>
            <a:pPr algn="just"/>
            <a:r>
              <a:rPr lang="en-GB" i="1">
                <a:latin typeface="Open Sans"/>
              </a:rPr>
              <a:t>However, it should be noted that small quantities consumed by anyone in the household are counted in HDDS, so it is not possible to apply the reverse logic; meaning that HDDS can have </a:t>
            </a:r>
            <a:r>
              <a:rPr lang="en-GB" i="1">
                <a:latin typeface="Open Sans"/>
                <a:ea typeface="Open Sans"/>
                <a:cs typeface="Open Sans"/>
              </a:rPr>
              <a:t>a value of 1, while the corresponding food group in FCS can still be 0. </a:t>
            </a:r>
            <a:r>
              <a:rPr lang="en-GB" b="1" i="1">
                <a:latin typeface="Open Sans"/>
                <a:ea typeface="Open Sans"/>
                <a:cs typeface="Open Sans"/>
              </a:rPr>
              <a:t> </a:t>
            </a:r>
            <a:endParaRPr lang="en-US" b="1" i="1"/>
          </a:p>
          <a:p>
            <a:pPr algn="just"/>
            <a:endParaRPr lang="en-GB" sz="1600" i="1">
              <a:latin typeface="Open Sans"/>
              <a:ea typeface="Open Sans"/>
              <a:cs typeface="Open Sans"/>
            </a:endParaRPr>
          </a:p>
        </p:txBody>
      </p:sp>
      <p:pic>
        <p:nvPicPr>
          <p:cNvPr id="3" name="Graphic 2" descr="Warning with solid fill">
            <a:extLst>
              <a:ext uri="{FF2B5EF4-FFF2-40B4-BE49-F238E27FC236}">
                <a16:creationId xmlns:a16="http://schemas.microsoft.com/office/drawing/2014/main" id="{FC5BB6AA-E662-0EE3-A2AC-B772EC6B0DF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6792" y="1770900"/>
            <a:ext cx="528754" cy="547340"/>
          </a:xfrm>
          <a:prstGeom prst="rect">
            <a:avLst/>
          </a:prstGeom>
        </p:spPr>
      </p:pic>
      <p:pic>
        <p:nvPicPr>
          <p:cNvPr id="1030" name="Picture 6" descr="Database Icon Png at GetDrawings | Free download">
            <a:extLst>
              <a:ext uri="{FF2B5EF4-FFF2-40B4-BE49-F238E27FC236}">
                <a16:creationId xmlns:a16="http://schemas.microsoft.com/office/drawing/2014/main" id="{AB6AB734-49C7-7B3E-0C43-5D8431FF2930}"/>
              </a:ext>
            </a:extLst>
          </p:cNvPr>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10675620" y="5231130"/>
            <a:ext cx="1436370" cy="143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22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p:txBody>
          <a:bodyPr/>
          <a:lstStyle/>
          <a:p>
            <a:r>
              <a:rPr lang="en-US" sz="3600" b="0" kern="1400" spc="230">
                <a:solidFill>
                  <a:schemeClr val="tx1"/>
                </a:solidFill>
                <a:latin typeface="HALDEN SOLID" pitchFamily="2" charset="0"/>
              </a:rPr>
              <a:t>HDDS Module design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p:txBody>
          <a:bodyPr vert="horz" lIns="91440" tIns="45720" rIns="91440" bIns="45720" rtlCol="0" anchor="t">
            <a:noAutofit/>
          </a:bodyPr>
          <a:lstStyle/>
          <a:p>
            <a:pPr>
              <a:buFont typeface="Wingdings" panose="05000000000000000000" pitchFamily="2" charset="2"/>
              <a:buChar char="v"/>
            </a:pPr>
            <a:r>
              <a:rPr lang="en-US" spc="60">
                <a:latin typeface="Open Sans"/>
                <a:ea typeface="Open Sans"/>
                <a:cs typeface="Open Sans"/>
              </a:rPr>
              <a:t>When designing your questionnaire, including the HDDS module, please refer to the </a:t>
            </a:r>
            <a:r>
              <a:rPr lang="en-US" spc="60">
                <a:latin typeface="Open Sans"/>
                <a:ea typeface="Open Sans"/>
                <a:cs typeface="Open Sans"/>
                <a:hlinkClick r:id="rId3">
                  <a:extLst>
                    <a:ext uri="{A12FA001-AC4F-418D-AE19-62706E023703}">
                      <ahyp:hlinkClr xmlns:ahyp="http://schemas.microsoft.com/office/drawing/2018/hyperlinkcolor" val="tx"/>
                    </a:ext>
                  </a:extLst>
                </a:hlinkClick>
              </a:rPr>
              <a:t>Survey Designer </a:t>
            </a:r>
            <a:r>
              <a:rPr lang="en-US" spc="60">
                <a:latin typeface="Open Sans"/>
                <a:ea typeface="Open Sans"/>
                <a:cs typeface="Open Sans"/>
              </a:rPr>
              <a:t>as it offers the WFP’s standard modules in </a:t>
            </a:r>
            <a:r>
              <a:rPr lang="en-US" spc="60" err="1">
                <a:latin typeface="Open Sans"/>
                <a:ea typeface="Open Sans"/>
                <a:cs typeface="Open Sans"/>
              </a:rPr>
              <a:t>XLSform</a:t>
            </a:r>
            <a:r>
              <a:rPr lang="en-US" spc="60">
                <a:latin typeface="Open Sans"/>
                <a:ea typeface="Open Sans"/>
                <a:cs typeface="Open Sans"/>
              </a:rPr>
              <a:t> and word formats.</a:t>
            </a:r>
            <a:endParaRPr lang="en-US"/>
          </a:p>
          <a:p>
            <a:pPr>
              <a:buFont typeface="Wingdings" panose="05000000000000000000" pitchFamily="2" charset="2"/>
              <a:buChar char="v"/>
            </a:pPr>
            <a:endParaRPr lang="en-US" spc="60">
              <a:latin typeface="Open Sans"/>
              <a:ea typeface="Open Sans"/>
              <a:cs typeface="Open Sans"/>
            </a:endParaRPr>
          </a:p>
          <a:p>
            <a:pPr>
              <a:buFont typeface="Wingdings" panose="05000000000000000000" pitchFamily="2" charset="2"/>
              <a:buChar char="v"/>
            </a:pPr>
            <a:r>
              <a:rPr lang="en-US" spc="60">
                <a:latin typeface="Open Sans"/>
                <a:ea typeface="Open Sans"/>
                <a:cs typeface="Open Sans"/>
              </a:rPr>
              <a:t>The </a:t>
            </a:r>
            <a:r>
              <a:rPr lang="en-US" b="1" spc="60">
                <a:latin typeface="Open Sans"/>
                <a:ea typeface="Open Sans"/>
                <a:cs typeface="Open Sans"/>
              </a:rPr>
              <a:t>food items should be contextualized </a:t>
            </a:r>
            <a:r>
              <a:rPr lang="en-US" spc="60">
                <a:latin typeface="Open Sans"/>
                <a:ea typeface="Open Sans"/>
                <a:cs typeface="Open Sans"/>
              </a:rPr>
              <a:t>to reflect the most common local food items. However, the</a:t>
            </a:r>
            <a:r>
              <a:rPr lang="en-US" b="1" spc="60">
                <a:latin typeface="Open Sans"/>
                <a:ea typeface="Open Sans"/>
                <a:cs typeface="Open Sans"/>
              </a:rPr>
              <a:t> 12 food groups (including condiments/misc.)</a:t>
            </a:r>
            <a:r>
              <a:rPr lang="en-US" spc="60">
                <a:latin typeface="Open Sans"/>
                <a:ea typeface="Open Sans"/>
                <a:cs typeface="Open Sans"/>
              </a:rPr>
              <a:t> must remain as proposed.</a:t>
            </a:r>
            <a:endParaRPr lang="en-US" spc="60"/>
          </a:p>
          <a:p>
            <a:pPr>
              <a:buFont typeface="Wingdings" panose="05000000000000000000" pitchFamily="2" charset="2"/>
              <a:buChar char="v"/>
            </a:pPr>
            <a:endParaRPr lang="en-US" spc="60">
              <a:latin typeface="Open Sans"/>
              <a:ea typeface="Open Sans"/>
              <a:cs typeface="Open Sans"/>
            </a:endParaRPr>
          </a:p>
          <a:p>
            <a:pPr>
              <a:buFont typeface="Wingdings" panose="05000000000000000000" pitchFamily="2" charset="2"/>
              <a:buChar char="v"/>
            </a:pPr>
            <a:r>
              <a:rPr lang="en-US" spc="60">
                <a:latin typeface="Open Sans"/>
                <a:ea typeface="Open Sans"/>
                <a:cs typeface="Open Sans"/>
              </a:rPr>
              <a:t>If you have to rely on data collection tools and platforms that do not support </a:t>
            </a:r>
            <a:r>
              <a:rPr lang="en-US" spc="60" err="1">
                <a:latin typeface="Open Sans"/>
                <a:ea typeface="Open Sans"/>
                <a:cs typeface="Open Sans"/>
              </a:rPr>
              <a:t>XLSforms</a:t>
            </a:r>
            <a:r>
              <a:rPr lang="en-US" spc="60">
                <a:latin typeface="Open Sans"/>
                <a:ea typeface="Open Sans"/>
                <a:cs typeface="Open Sans"/>
              </a:rPr>
              <a:t> then you must replicate the standard module correctly, including the visibility and validation constraints. </a:t>
            </a:r>
          </a:p>
        </p:txBody>
      </p:sp>
    </p:spTree>
    <p:extLst>
      <p:ext uri="{BB962C8B-B14F-4D97-AF65-F5344CB8AC3E}">
        <p14:creationId xmlns:p14="http://schemas.microsoft.com/office/powerpoint/2010/main" val="4254616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p:txBody>
          <a:bodyPr/>
          <a:lstStyle/>
          <a:p>
            <a:r>
              <a:rPr lang="en-US" sz="3600" b="0" kern="1400" spc="230">
                <a:solidFill>
                  <a:schemeClr val="tx1"/>
                </a:solidFill>
                <a:latin typeface="HALDEN SOLID" pitchFamily="2" charset="0"/>
              </a:rPr>
              <a:t>HDDS Module design – </a:t>
            </a:r>
            <a:r>
              <a:rPr lang="en-US" sz="3600" b="0" kern="1400" spc="230">
                <a:solidFill>
                  <a:schemeClr val="accent2"/>
                </a:solidFill>
                <a:latin typeface="HALDEN SOLID" pitchFamily="2" charset="0"/>
              </a:rPr>
              <a:t>a forbidden merger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567179" y="1746686"/>
            <a:ext cx="10542124" cy="4673364"/>
          </a:xfrm>
          <a:solidFill>
            <a:srgbClr val="FFFFFE"/>
          </a:solidFill>
        </p:spPr>
        <p:txBody>
          <a:bodyPr vert="horz" lIns="91440" tIns="45720" rIns="91440" bIns="45720" rtlCol="0" anchor="t">
            <a:noAutofit/>
          </a:bodyPr>
          <a:lstStyle/>
          <a:p>
            <a:pPr>
              <a:buFont typeface="Wingdings" panose="05000000000000000000" pitchFamily="2" charset="2"/>
              <a:buChar char="v"/>
            </a:pPr>
            <a:r>
              <a:rPr lang="en-US" spc="60">
                <a:latin typeface="Open Sans"/>
                <a:ea typeface="Open Sans"/>
                <a:cs typeface="Open Sans"/>
              </a:rPr>
              <a:t>Note that, in the past, a merged version of the FCS/FCS-N and HDDS modules have emerged. </a:t>
            </a:r>
          </a:p>
          <a:p>
            <a:pPr>
              <a:buFont typeface="Wingdings" panose="05000000000000000000" pitchFamily="2" charset="2"/>
              <a:buChar char="v"/>
            </a:pPr>
            <a:r>
              <a:rPr lang="en-US" spc="60">
                <a:latin typeface="Open Sans"/>
                <a:ea typeface="Open Sans"/>
                <a:cs typeface="Open Sans"/>
              </a:rPr>
              <a:t>However, due to the significant differences between the methodologies for FCS and HDDS (i.e., in the recall period, who is included, and how to deal with small quantities), </a:t>
            </a:r>
            <a:r>
              <a:rPr lang="en-US" b="1" i="1" u="sng" spc="60">
                <a:latin typeface="Open Sans"/>
                <a:ea typeface="Open Sans"/>
                <a:cs typeface="Open Sans"/>
              </a:rPr>
              <a:t>it goes against guidance to merge the modules for assessments.</a:t>
            </a:r>
            <a:r>
              <a:rPr lang="en-US" spc="60">
                <a:latin typeface="Open Sans"/>
                <a:ea typeface="Open Sans"/>
                <a:cs typeface="Open Sans"/>
              </a:rPr>
              <a:t> </a:t>
            </a:r>
          </a:p>
          <a:p>
            <a:pPr>
              <a:buFont typeface="Wingdings" panose="05000000000000000000" pitchFamily="2" charset="2"/>
              <a:buChar char="v"/>
            </a:pPr>
            <a:r>
              <a:rPr lang="en-US" spc="60">
                <a:latin typeface="Open Sans"/>
                <a:ea typeface="Open Sans"/>
                <a:cs typeface="Open Sans"/>
              </a:rPr>
              <a:t>Thus, if collecting HDDS, namely for IPC but also for FS assessments in general, HDDS must be collected according to the validated methodology, which means that this should be collected as a </a:t>
            </a:r>
            <a:r>
              <a:rPr lang="en-US" u="sng" spc="60">
                <a:latin typeface="Open Sans"/>
                <a:ea typeface="Open Sans"/>
                <a:cs typeface="Open Sans"/>
              </a:rPr>
              <a:t>separate module</a:t>
            </a:r>
            <a:r>
              <a:rPr lang="en-US" spc="60">
                <a:latin typeface="Open Sans"/>
                <a:ea typeface="Open Sans"/>
                <a:cs typeface="Open Sans"/>
              </a:rPr>
              <a:t>. </a:t>
            </a:r>
          </a:p>
          <a:p>
            <a:pPr>
              <a:buFont typeface="Wingdings" panose="05000000000000000000" pitchFamily="2" charset="2"/>
              <a:buChar char="v"/>
            </a:pPr>
            <a:r>
              <a:rPr lang="en-US" spc="60">
                <a:latin typeface="Open Sans"/>
                <a:ea typeface="Open Sans"/>
                <a:cs typeface="Open Sans"/>
              </a:rPr>
              <a:t>This is true for both face-to-face and remote methodologies. Even if merging the modules appears to save time, it can create confusion and goes against the tested and validated form of HDDS. </a:t>
            </a:r>
          </a:p>
        </p:txBody>
      </p:sp>
      <p:pic>
        <p:nvPicPr>
          <p:cNvPr id="4" name="Graphic 3" descr="Flag with solid fill">
            <a:extLst>
              <a:ext uri="{FF2B5EF4-FFF2-40B4-BE49-F238E27FC236}">
                <a16:creationId xmlns:a16="http://schemas.microsoft.com/office/drawing/2014/main" id="{B1FB2E88-96B1-52AA-0AC3-2120E1CE48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45140" y="464573"/>
            <a:ext cx="914400" cy="914400"/>
          </a:xfrm>
          <a:prstGeom prst="rect">
            <a:avLst/>
          </a:prstGeom>
        </p:spPr>
      </p:pic>
    </p:spTree>
    <p:extLst>
      <p:ext uri="{BB962C8B-B14F-4D97-AF65-F5344CB8AC3E}">
        <p14:creationId xmlns:p14="http://schemas.microsoft.com/office/powerpoint/2010/main" val="407058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nSpc>
                <a:spcPts val="2700"/>
              </a:lnSpc>
              <a:buNone/>
            </a:pPr>
            <a:r>
              <a:rPr lang="en-US" sz="2400" spc="60"/>
              <a:t>The audience of this PowerPoint can range from enumerators to RAM and Programme staff in various offices. It can also be used for the training of partners or service providers. </a:t>
            </a:r>
          </a:p>
          <a:p>
            <a:pPr marL="0" indent="0">
              <a:lnSpc>
                <a:spcPts val="2700"/>
              </a:lnSpc>
              <a:buNone/>
            </a:pPr>
            <a:endParaRPr lang="en-US" sz="2400" spc="60"/>
          </a:p>
          <a:p>
            <a:pPr marL="0" indent="0">
              <a:lnSpc>
                <a:spcPts val="2700"/>
              </a:lnSpc>
              <a:buNone/>
            </a:pPr>
            <a:r>
              <a:rPr lang="en-US" sz="2400" spc="60"/>
              <a:t>Slide sections have been inserted to assist in the selection of material. </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a:solidFill>
                  <a:schemeClr val="tx1"/>
                </a:solidFill>
                <a:latin typeface="HALDEN SOLID" pitchFamily="2" charset="0"/>
              </a:rPr>
              <a:t>AUDIENCE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HDDS: Survey Designer</a:t>
            </a:r>
          </a:p>
        </p:txBody>
      </p:sp>
      <p:sp>
        <p:nvSpPr>
          <p:cNvPr id="6" name="TextBox 5">
            <a:extLst>
              <a:ext uri="{FF2B5EF4-FFF2-40B4-BE49-F238E27FC236}">
                <a16:creationId xmlns:a16="http://schemas.microsoft.com/office/drawing/2014/main" id="{A2BED8FA-5D6A-4507-95F4-A5723A663FC6}"/>
              </a:ext>
            </a:extLst>
          </p:cNvPr>
          <p:cNvSpPr txBox="1"/>
          <p:nvPr/>
        </p:nvSpPr>
        <p:spPr>
          <a:xfrm>
            <a:off x="7570380" y="716415"/>
            <a:ext cx="3157871" cy="584775"/>
          </a:xfrm>
          <a:prstGeom prst="rect">
            <a:avLst/>
          </a:prstGeom>
          <a:noFill/>
        </p:spPr>
        <p:txBody>
          <a:bodyPr wrap="square">
            <a:spAutoFit/>
          </a:bodyPr>
          <a:lstStyle/>
          <a:p>
            <a:pPr algn="ctr"/>
            <a:r>
              <a:rPr lang="en-GB" sz="160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HDDS Codebook                        (Survey Designer)</a:t>
            </a:r>
            <a:endParaRPr lang="en-GB" sz="160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5ED3DF59-778D-041A-D05F-B3C50ACA7E5D}"/>
              </a:ext>
            </a:extLst>
          </p:cNvPr>
          <p:cNvPicPr>
            <a:picLocks noChangeAspect="1"/>
          </p:cNvPicPr>
          <p:nvPr/>
        </p:nvPicPr>
        <p:blipFill>
          <a:blip r:embed="rId4"/>
          <a:stretch>
            <a:fillRect/>
          </a:stretch>
        </p:blipFill>
        <p:spPr>
          <a:xfrm>
            <a:off x="2999071" y="1713297"/>
            <a:ext cx="6673380" cy="5144703"/>
          </a:xfrm>
          <a:prstGeom prst="rect">
            <a:avLst/>
          </a:prstGeom>
        </p:spPr>
      </p:pic>
      <p:cxnSp>
        <p:nvCxnSpPr>
          <p:cNvPr id="3" name="Straight Arrow Connector 2">
            <a:extLst>
              <a:ext uri="{FF2B5EF4-FFF2-40B4-BE49-F238E27FC236}">
                <a16:creationId xmlns:a16="http://schemas.microsoft.com/office/drawing/2014/main" id="{3E48D480-8F33-4344-9F87-A17A145CF98A}"/>
              </a:ext>
            </a:extLst>
          </p:cNvPr>
          <p:cNvCxnSpPr>
            <a:cxnSpLocks/>
          </p:cNvCxnSpPr>
          <p:nvPr/>
        </p:nvCxnSpPr>
        <p:spPr>
          <a:xfrm flipH="1">
            <a:off x="8674743" y="2874488"/>
            <a:ext cx="1583474" cy="30666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89A41D13-4A06-E243-FD1B-833342750220}"/>
              </a:ext>
            </a:extLst>
          </p:cNvPr>
          <p:cNvCxnSpPr>
            <a:cxnSpLocks/>
          </p:cNvCxnSpPr>
          <p:nvPr/>
        </p:nvCxnSpPr>
        <p:spPr>
          <a:xfrm>
            <a:off x="2261937" y="6740893"/>
            <a:ext cx="1155809"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838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8040D4-EBD3-0AD4-BF63-FD9B4BECD4B9}"/>
              </a:ext>
            </a:extLst>
          </p:cNvPr>
          <p:cNvPicPr>
            <a:picLocks noChangeAspect="1"/>
          </p:cNvPicPr>
          <p:nvPr/>
        </p:nvPicPr>
        <p:blipFill>
          <a:blip r:embed="rId3"/>
          <a:stretch>
            <a:fillRect/>
          </a:stretch>
        </p:blipFill>
        <p:spPr>
          <a:xfrm>
            <a:off x="608473" y="1726128"/>
            <a:ext cx="10262839" cy="3883054"/>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HDDS: Survey Designer</a:t>
            </a:r>
          </a:p>
        </p:txBody>
      </p:sp>
      <p:sp>
        <p:nvSpPr>
          <p:cNvPr id="6" name="TextBox 5">
            <a:extLst>
              <a:ext uri="{FF2B5EF4-FFF2-40B4-BE49-F238E27FC236}">
                <a16:creationId xmlns:a16="http://schemas.microsoft.com/office/drawing/2014/main" id="{7FA3692C-3546-4E12-A391-AAD190AB0C22}"/>
              </a:ext>
            </a:extLst>
          </p:cNvPr>
          <p:cNvSpPr txBox="1"/>
          <p:nvPr/>
        </p:nvSpPr>
        <p:spPr>
          <a:xfrm>
            <a:off x="10081690" y="6270622"/>
            <a:ext cx="1795236"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Survey Designer</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15A31D97-CB4F-4C42-BCF2-92B088EEC0B2}"/>
              </a:ext>
            </a:extLst>
          </p:cNvPr>
          <p:cNvCxnSpPr>
            <a:cxnSpLocks/>
          </p:cNvCxnSpPr>
          <p:nvPr/>
        </p:nvCxnSpPr>
        <p:spPr>
          <a:xfrm>
            <a:off x="8397537" y="6488740"/>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F6338871-EC55-46E3-AE4B-322D9E3BB2D6}"/>
              </a:ext>
            </a:extLst>
          </p:cNvPr>
          <p:cNvSpPr txBox="1"/>
          <p:nvPr/>
        </p:nvSpPr>
        <p:spPr>
          <a:xfrm>
            <a:off x="3082248" y="6270622"/>
            <a:ext cx="5315290"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latest standard HDDS module in </a:t>
            </a:r>
            <a:r>
              <a:rPr lang="en-US" sz="16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XLSform</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on </a:t>
            </a:r>
          </a:p>
        </p:txBody>
      </p:sp>
      <p:sp>
        <p:nvSpPr>
          <p:cNvPr id="4" name="Rectangle 3">
            <a:extLst>
              <a:ext uri="{FF2B5EF4-FFF2-40B4-BE49-F238E27FC236}">
                <a16:creationId xmlns:a16="http://schemas.microsoft.com/office/drawing/2014/main" id="{2A9B5B64-AB6D-4A15-8007-03B93B3556D1}"/>
              </a:ext>
            </a:extLst>
          </p:cNvPr>
          <p:cNvSpPr/>
          <p:nvPr/>
        </p:nvSpPr>
        <p:spPr>
          <a:xfrm>
            <a:off x="6766161" y="1447466"/>
            <a:ext cx="2415497" cy="4161716"/>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peech Bubble: Oval 1">
            <a:extLst>
              <a:ext uri="{FF2B5EF4-FFF2-40B4-BE49-F238E27FC236}">
                <a16:creationId xmlns:a16="http://schemas.microsoft.com/office/drawing/2014/main" id="{F32E5B17-6F5C-F265-D120-C5A8CBA7C25F}"/>
              </a:ext>
            </a:extLst>
          </p:cNvPr>
          <p:cNvSpPr/>
          <p:nvPr/>
        </p:nvSpPr>
        <p:spPr>
          <a:xfrm>
            <a:off x="8813814" y="114263"/>
            <a:ext cx="2661005" cy="1786849"/>
          </a:xfrm>
          <a:prstGeom prst="wedgeEllipseCallout">
            <a:avLst>
              <a:gd name="adj1" fmla="val -58059"/>
              <a:gd name="adj2" fmla="val 4178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rgbClr val="FFFFFE"/>
                </a:solidFill>
                <a:latin typeface="Open Sans"/>
                <a:ea typeface="Open Sans"/>
                <a:cs typeface="Open Sans"/>
              </a:rPr>
              <a:t>Food items must adjusted to the local context </a:t>
            </a:r>
            <a:endParaRPr lang="en-US" sz="16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492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How to calculate HDDS?</a:t>
            </a:r>
            <a:endParaRPr lang="en-GB" b="0">
              <a:solidFill>
                <a:srgbClr val="FFFFFE"/>
              </a:solidFill>
              <a:latin typeface="HALDEN SOLID"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HDDS: CALCULATION example 1</a:t>
            </a:r>
          </a:p>
        </p:txBody>
      </p:sp>
      <p:sp>
        <p:nvSpPr>
          <p:cNvPr id="22" name="TextBox 21">
            <a:extLst>
              <a:ext uri="{FF2B5EF4-FFF2-40B4-BE49-F238E27FC236}">
                <a16:creationId xmlns:a16="http://schemas.microsoft.com/office/drawing/2014/main" id="{845AE3E5-9674-445E-B4FF-AE4477728629}"/>
              </a:ext>
            </a:extLst>
          </p:cNvPr>
          <p:cNvSpPr txBox="1"/>
          <p:nvPr/>
        </p:nvSpPr>
        <p:spPr>
          <a:xfrm>
            <a:off x="717181" y="1627636"/>
            <a:ext cx="11052002" cy="746871"/>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The HDDS variable is calculated for each household. </a:t>
            </a:r>
          </a:p>
          <a:p>
            <a:pPr>
              <a:lnSpc>
                <a:spcPct val="90000"/>
              </a:lnSpc>
              <a:spcBef>
                <a:spcPts val="1000"/>
              </a:spcBef>
            </a:pPr>
            <a:endParaRPr lang="en-US" spc="60">
              <a:latin typeface="Open Sans" charset="0"/>
              <a:ea typeface="Open Sans" charset="0"/>
              <a:cs typeface="Open Sans" charset="0"/>
            </a:endParaRPr>
          </a:p>
        </p:txBody>
      </p:sp>
      <p:graphicFrame>
        <p:nvGraphicFramePr>
          <p:cNvPr id="2" name="Table 3">
            <a:extLst>
              <a:ext uri="{FF2B5EF4-FFF2-40B4-BE49-F238E27FC236}">
                <a16:creationId xmlns:a16="http://schemas.microsoft.com/office/drawing/2014/main" id="{3C484916-417C-3B4C-86C8-51751FCB72F3}"/>
              </a:ext>
            </a:extLst>
          </p:cNvPr>
          <p:cNvGraphicFramePr>
            <a:graphicFrameLocks noGrp="1"/>
          </p:cNvGraphicFramePr>
          <p:nvPr>
            <p:extLst>
              <p:ext uri="{D42A27DB-BD31-4B8C-83A1-F6EECF244321}">
                <p14:modId xmlns:p14="http://schemas.microsoft.com/office/powerpoint/2010/main" val="4029690357"/>
              </p:ext>
            </p:extLst>
          </p:nvPr>
        </p:nvGraphicFramePr>
        <p:xfrm>
          <a:off x="848159" y="2148840"/>
          <a:ext cx="10626659" cy="2011680"/>
        </p:xfrm>
        <a:graphic>
          <a:graphicData uri="http://schemas.openxmlformats.org/drawingml/2006/table">
            <a:tbl>
              <a:tblPr firstRow="1" bandRow="1">
                <a:tableStyleId>{D7AC3CCA-C797-4891-BE02-D94E43425B78}</a:tableStyleId>
              </a:tblPr>
              <a:tblGrid>
                <a:gridCol w="1843246">
                  <a:extLst>
                    <a:ext uri="{9D8B030D-6E8A-4147-A177-3AD203B41FA5}">
                      <a16:colId xmlns:a16="http://schemas.microsoft.com/office/drawing/2014/main" val="4288245195"/>
                    </a:ext>
                  </a:extLst>
                </a:gridCol>
                <a:gridCol w="8783413">
                  <a:extLst>
                    <a:ext uri="{9D8B030D-6E8A-4147-A177-3AD203B41FA5}">
                      <a16:colId xmlns:a16="http://schemas.microsoft.com/office/drawing/2014/main" val="2398264558"/>
                    </a:ext>
                  </a:extLst>
                </a:gridCol>
              </a:tblGrid>
              <a:tr h="1897380">
                <a:tc>
                  <a:txBody>
                    <a:bodyPr/>
                    <a:lstStyle/>
                    <a:p>
                      <a:r>
                        <a:rPr lang="en-GB"/>
                        <a:t>HDDS </a:t>
                      </a:r>
                    </a:p>
                    <a:p>
                      <a:r>
                        <a:rPr lang="en-GB"/>
                        <a:t>(0-12)</a:t>
                      </a:r>
                    </a:p>
                  </a:txBody>
                  <a:tcPr/>
                </a:tc>
                <a:tc>
                  <a:txBody>
                    <a:bodyPr/>
                    <a:lstStyle/>
                    <a:p>
                      <a:r>
                        <a:rPr lang="en-GB" dirty="0"/>
                        <a:t>Total number of food groups consumed by household members. </a:t>
                      </a:r>
                    </a:p>
                    <a:p>
                      <a:r>
                        <a:rPr lang="en-GB" dirty="0"/>
                        <a:t>Values for food groups from 1-12 will be either 0 or 1. </a:t>
                      </a:r>
                    </a:p>
                    <a:p>
                      <a:endParaRPr lang="en-GB" dirty="0"/>
                    </a:p>
                    <a:p>
                      <a:r>
                        <a:rPr lang="en-GB" dirty="0"/>
                        <a:t>Add up all the variables: </a:t>
                      </a:r>
                      <a:r>
                        <a:rPr lang="en-US" sz="1800" b="0" i="1" kern="1200" dirty="0" err="1">
                          <a:solidFill>
                            <a:schemeClr val="dk1"/>
                          </a:solidFill>
                          <a:effectLst/>
                          <a:latin typeface="+mn-lt"/>
                          <a:ea typeface="+mn-ea"/>
                          <a:cs typeface="+mn-cs"/>
                        </a:rPr>
                        <a:t>HDDSStapCer</a:t>
                      </a:r>
                      <a:r>
                        <a:rPr lang="en-US" sz="1800" b="0" i="1" kern="1200" dirty="0">
                          <a:solidFill>
                            <a:schemeClr val="dk1"/>
                          </a:solidFill>
                          <a:effectLst/>
                          <a:latin typeface="+mn-lt"/>
                          <a:ea typeface="+mn-ea"/>
                          <a:cs typeface="+mn-cs"/>
                        </a:rPr>
                        <a:t>+ </a:t>
                      </a:r>
                      <a:r>
                        <a:rPr lang="en-GB" sz="1800" b="0" i="1" kern="1200" dirty="0">
                          <a:solidFill>
                            <a:schemeClr val="dk1"/>
                          </a:solidFill>
                          <a:effectLst/>
                          <a:latin typeface="+mn-lt"/>
                          <a:ea typeface="+mn-ea"/>
                          <a:cs typeface="+mn-cs"/>
                        </a:rPr>
                        <a:t>HDDS</a:t>
                      </a:r>
                      <a:r>
                        <a:rPr lang="en-US" sz="1800" b="0" i="1" kern="1200" dirty="0" err="1">
                          <a:solidFill>
                            <a:schemeClr val="dk1"/>
                          </a:solidFill>
                          <a:effectLst/>
                          <a:latin typeface="+mn-lt"/>
                          <a:ea typeface="+mn-ea"/>
                          <a:cs typeface="+mn-cs"/>
                        </a:rPr>
                        <a:t>StapRoot</a:t>
                      </a:r>
                      <a:r>
                        <a:rPr lang="en-US" sz="1800" b="0" i="1" kern="1200" dirty="0">
                          <a:solidFill>
                            <a:schemeClr val="dk1"/>
                          </a:solidFill>
                          <a:effectLst/>
                          <a:latin typeface="+mn-lt"/>
                          <a:ea typeface="+mn-ea"/>
                          <a:cs typeface="+mn-cs"/>
                        </a:rPr>
                        <a:t>+ </a:t>
                      </a:r>
                      <a:r>
                        <a:rPr lang="en-GB" sz="1800" b="0" i="1" kern="1200" dirty="0" err="1">
                          <a:solidFill>
                            <a:schemeClr val="dk1"/>
                          </a:solidFill>
                          <a:effectLst/>
                          <a:latin typeface="+mn-lt"/>
                          <a:ea typeface="+mn-ea"/>
                          <a:cs typeface="+mn-cs"/>
                        </a:rPr>
                        <a:t>HDDSPulse</a:t>
                      </a:r>
                      <a:r>
                        <a:rPr lang="en-GB" sz="1800" b="0" i="1" kern="1200" dirty="0">
                          <a:solidFill>
                            <a:schemeClr val="dk1"/>
                          </a:solidFill>
                          <a:effectLst/>
                          <a:latin typeface="+mn-lt"/>
                          <a:ea typeface="+mn-ea"/>
                          <a:cs typeface="+mn-cs"/>
                        </a:rPr>
                        <a:t>+ </a:t>
                      </a:r>
                      <a:r>
                        <a:rPr lang="en-GB" sz="1800" b="0" i="1" kern="1200" dirty="0" err="1">
                          <a:solidFill>
                            <a:schemeClr val="dk1"/>
                          </a:solidFill>
                          <a:effectLst/>
                          <a:latin typeface="+mn-lt"/>
                          <a:ea typeface="+mn-ea"/>
                          <a:cs typeface="+mn-cs"/>
                        </a:rPr>
                        <a:t>HDDSDairy</a:t>
                      </a:r>
                      <a:r>
                        <a:rPr lang="en-GB" sz="1800" b="0" i="1" kern="1200" dirty="0">
                          <a:solidFill>
                            <a:schemeClr val="dk1"/>
                          </a:solidFill>
                          <a:effectLst/>
                          <a:latin typeface="+mn-lt"/>
                          <a:ea typeface="+mn-ea"/>
                          <a:cs typeface="+mn-cs"/>
                        </a:rPr>
                        <a:t>+ </a:t>
                      </a:r>
                      <a:r>
                        <a:rPr lang="en-GB" sz="1800" b="0" i="1" kern="1200" dirty="0" err="1">
                          <a:solidFill>
                            <a:schemeClr val="dk1"/>
                          </a:solidFill>
                          <a:effectLst/>
                          <a:latin typeface="+mn-lt"/>
                          <a:ea typeface="+mn-ea"/>
                          <a:cs typeface="+mn-cs"/>
                        </a:rPr>
                        <a:t>HDDSPrMeat</a:t>
                      </a:r>
                      <a:r>
                        <a:rPr lang="en-GB" sz="1800" b="0" i="1" kern="1200" dirty="0">
                          <a:solidFill>
                            <a:schemeClr val="dk1"/>
                          </a:solidFill>
                          <a:effectLst/>
                          <a:latin typeface="+mn-lt"/>
                          <a:ea typeface="+mn-ea"/>
                          <a:cs typeface="+mn-cs"/>
                        </a:rPr>
                        <a:t>+ </a:t>
                      </a:r>
                      <a:r>
                        <a:rPr lang="en-US" sz="1800" b="0" i="1" kern="1200" dirty="0" err="1">
                          <a:solidFill>
                            <a:schemeClr val="dk1"/>
                          </a:solidFill>
                          <a:effectLst/>
                          <a:latin typeface="+mn-lt"/>
                          <a:ea typeface="+mn-ea"/>
                          <a:cs typeface="+mn-cs"/>
                        </a:rPr>
                        <a:t>HDDSPrFish</a:t>
                      </a:r>
                      <a:r>
                        <a:rPr lang="en-US" sz="1800" b="0" i="1" kern="1200" dirty="0">
                          <a:solidFill>
                            <a:schemeClr val="dk1"/>
                          </a:solidFill>
                          <a:effectLst/>
                          <a:latin typeface="+mn-lt"/>
                          <a:ea typeface="+mn-ea"/>
                          <a:cs typeface="+mn-cs"/>
                        </a:rPr>
                        <a:t>+ </a:t>
                      </a:r>
                      <a:r>
                        <a:rPr lang="en-US" sz="1800" b="0" i="1" kern="1200" dirty="0" err="1">
                          <a:solidFill>
                            <a:schemeClr val="dk1"/>
                          </a:solidFill>
                          <a:effectLst/>
                          <a:latin typeface="+mn-lt"/>
                          <a:ea typeface="+mn-ea"/>
                          <a:cs typeface="+mn-cs"/>
                        </a:rPr>
                        <a:t>HDDSPrEgg</a:t>
                      </a:r>
                      <a:r>
                        <a:rPr lang="en-US" sz="1800" b="0" i="1" kern="1200" dirty="0">
                          <a:solidFill>
                            <a:schemeClr val="dk1"/>
                          </a:solidFill>
                          <a:effectLst/>
                          <a:latin typeface="+mn-lt"/>
                          <a:ea typeface="+mn-ea"/>
                          <a:cs typeface="+mn-cs"/>
                        </a:rPr>
                        <a:t>+ </a:t>
                      </a:r>
                      <a:r>
                        <a:rPr lang="en-US" sz="1800" b="0" i="1" kern="1200" dirty="0" err="1">
                          <a:solidFill>
                            <a:schemeClr val="dk1"/>
                          </a:solidFill>
                          <a:effectLst/>
                          <a:latin typeface="+mn-lt"/>
                          <a:ea typeface="+mn-ea"/>
                          <a:cs typeface="+mn-cs"/>
                        </a:rPr>
                        <a:t>HDDSVeg</a:t>
                      </a:r>
                      <a:r>
                        <a:rPr lang="en-US" sz="1800" b="0" i="1" kern="1200" dirty="0">
                          <a:solidFill>
                            <a:schemeClr val="dk1"/>
                          </a:solidFill>
                          <a:effectLst/>
                          <a:latin typeface="+mn-lt"/>
                          <a:ea typeface="+mn-ea"/>
                          <a:cs typeface="+mn-cs"/>
                        </a:rPr>
                        <a:t>+ </a:t>
                      </a:r>
                      <a:r>
                        <a:rPr lang="en-US" sz="1800" b="0" i="1" kern="1200" dirty="0" err="1">
                          <a:solidFill>
                            <a:schemeClr val="dk1"/>
                          </a:solidFill>
                          <a:effectLst/>
                          <a:latin typeface="+mn-lt"/>
                          <a:ea typeface="+mn-ea"/>
                          <a:cs typeface="+mn-cs"/>
                        </a:rPr>
                        <a:t>HDDSFruit</a:t>
                      </a:r>
                      <a:r>
                        <a:rPr lang="en-US" sz="1800" b="0" i="1" kern="1200" dirty="0">
                          <a:solidFill>
                            <a:schemeClr val="dk1"/>
                          </a:solidFill>
                          <a:effectLst/>
                          <a:latin typeface="+mn-lt"/>
                          <a:ea typeface="+mn-ea"/>
                          <a:cs typeface="+mn-cs"/>
                        </a:rPr>
                        <a:t>+ </a:t>
                      </a:r>
                      <a:r>
                        <a:rPr lang="en-US" sz="1800" b="0" i="1" kern="1200" dirty="0" err="1">
                          <a:solidFill>
                            <a:schemeClr val="dk1"/>
                          </a:solidFill>
                          <a:effectLst/>
                          <a:latin typeface="+mn-lt"/>
                          <a:ea typeface="+mn-ea"/>
                          <a:cs typeface="+mn-cs"/>
                        </a:rPr>
                        <a:t>HDDSFat</a:t>
                      </a:r>
                      <a:r>
                        <a:rPr lang="en-US" sz="1800" b="0" i="1" kern="1200" dirty="0">
                          <a:solidFill>
                            <a:schemeClr val="dk1"/>
                          </a:solidFill>
                          <a:effectLst/>
                          <a:latin typeface="+mn-lt"/>
                          <a:ea typeface="+mn-ea"/>
                          <a:cs typeface="+mn-cs"/>
                        </a:rPr>
                        <a:t>+ </a:t>
                      </a:r>
                      <a:r>
                        <a:rPr lang="en-GB" sz="1800" b="0" i="1" kern="1200" dirty="0" err="1">
                          <a:solidFill>
                            <a:schemeClr val="dk1"/>
                          </a:solidFill>
                          <a:effectLst/>
                          <a:latin typeface="+mn-lt"/>
                          <a:ea typeface="+mn-ea"/>
                          <a:cs typeface="+mn-cs"/>
                        </a:rPr>
                        <a:t>HDDSSugar</a:t>
                      </a:r>
                      <a:r>
                        <a:rPr lang="en-GB" sz="1800" b="0" i="1" kern="1200" dirty="0">
                          <a:solidFill>
                            <a:schemeClr val="dk1"/>
                          </a:solidFill>
                          <a:effectLst/>
                          <a:latin typeface="+mn-lt"/>
                          <a:ea typeface="+mn-ea"/>
                          <a:cs typeface="+mn-cs"/>
                        </a:rPr>
                        <a:t>+ </a:t>
                      </a:r>
                      <a:r>
                        <a:rPr lang="en-US" sz="1800" b="0" i="1" kern="1200" dirty="0" err="1">
                          <a:solidFill>
                            <a:schemeClr val="dk1"/>
                          </a:solidFill>
                          <a:effectLst/>
                          <a:latin typeface="+mn-lt"/>
                          <a:ea typeface="+mn-ea"/>
                          <a:cs typeface="+mn-cs"/>
                        </a:rPr>
                        <a:t>HDDSCond</a:t>
                      </a:r>
                      <a:endParaRPr lang="en-GB" b="0" dirty="0"/>
                    </a:p>
                    <a:p>
                      <a:endParaRPr lang="en-GB" dirty="0"/>
                    </a:p>
                  </a:txBody>
                  <a:tcPr/>
                </a:tc>
                <a:extLst>
                  <a:ext uri="{0D108BD9-81ED-4DB2-BD59-A6C34878D82A}">
                    <a16:rowId xmlns:a16="http://schemas.microsoft.com/office/drawing/2014/main" val="4038289772"/>
                  </a:ext>
                </a:extLst>
              </a:tr>
            </a:tbl>
          </a:graphicData>
        </a:graphic>
      </p:graphicFrame>
      <p:sp>
        <p:nvSpPr>
          <p:cNvPr id="3" name="Rounded Rectangle 3">
            <a:extLst>
              <a:ext uri="{FF2B5EF4-FFF2-40B4-BE49-F238E27FC236}">
                <a16:creationId xmlns:a16="http://schemas.microsoft.com/office/drawing/2014/main" id="{3CC76991-055A-85AE-828C-6283E9DD3D94}"/>
              </a:ext>
            </a:extLst>
          </p:cNvPr>
          <p:cNvSpPr/>
          <p:nvPr/>
        </p:nvSpPr>
        <p:spPr>
          <a:xfrm>
            <a:off x="6938010" y="3903051"/>
            <a:ext cx="4968333" cy="2654625"/>
          </a:xfrm>
          <a:prstGeom prst="roundRect">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800">
                <a:effectLst/>
                <a:latin typeface="Segoe UI" panose="020B0502040204020203" pitchFamily="34" charset="0"/>
              </a:rPr>
              <a:t>Recode HDDS (lowest thru 2=1) (3 thru 4=2) (5 thru highest = 3) into </a:t>
            </a:r>
            <a:r>
              <a:rPr lang="en-GB" sz="1800" err="1">
                <a:effectLst/>
                <a:latin typeface="Segoe UI" panose="020B0502040204020203" pitchFamily="34" charset="0"/>
              </a:rPr>
              <a:t>HDDSCat_IPC</a:t>
            </a:r>
            <a:r>
              <a:rPr lang="en-GB" sz="1800">
                <a:effectLst/>
                <a:latin typeface="Segoe UI" panose="020B0502040204020203" pitchFamily="34" charset="0"/>
              </a:rPr>
              <a:t>. </a:t>
            </a:r>
            <a:br>
              <a:rPr lang="en-GB" sz="1800">
                <a:effectLst/>
                <a:latin typeface="Segoe UI" panose="020B0502040204020203" pitchFamily="34" charset="0"/>
              </a:rPr>
            </a:br>
            <a:br>
              <a:rPr lang="en-GB" sz="1800">
                <a:effectLst/>
                <a:latin typeface="Segoe UI" panose="020B0502040204020203" pitchFamily="34" charset="0"/>
              </a:rPr>
            </a:br>
            <a:r>
              <a:rPr lang="en-GB" sz="1800">
                <a:effectLst/>
                <a:latin typeface="Segoe UI" panose="020B0502040204020203" pitchFamily="34" charset="0"/>
              </a:rPr>
              <a:t>Value labels </a:t>
            </a:r>
            <a:r>
              <a:rPr lang="en-GB" sz="1800" err="1">
                <a:effectLst/>
                <a:latin typeface="Segoe UI" panose="020B0502040204020203" pitchFamily="34" charset="0"/>
              </a:rPr>
              <a:t>HDDSCat_IPC</a:t>
            </a:r>
            <a:r>
              <a:rPr lang="en-GB" sz="1800">
                <a:effectLst/>
                <a:latin typeface="Segoe UI" panose="020B0502040204020203" pitchFamily="34" charset="0"/>
              </a:rPr>
              <a:t> </a:t>
            </a:r>
          </a:p>
          <a:p>
            <a:r>
              <a:rPr lang="en-GB" sz="1800">
                <a:effectLst/>
                <a:latin typeface="Segoe UI" panose="020B0502040204020203" pitchFamily="34" charset="0"/>
              </a:rPr>
              <a:t>1 '0 - 2 food groups (phase 4 to 5)’ </a:t>
            </a:r>
          </a:p>
          <a:p>
            <a:r>
              <a:rPr lang="en-GB" sz="1800">
                <a:effectLst/>
                <a:latin typeface="Segoe UI" panose="020B0502040204020203" pitchFamily="34" charset="0"/>
              </a:rPr>
              <a:t>2 '3 - 4 food groups (phase 3)’ </a:t>
            </a:r>
          </a:p>
          <a:p>
            <a:r>
              <a:rPr lang="en-GB" sz="1800">
                <a:effectLst/>
                <a:latin typeface="Segoe UI" panose="020B0502040204020203" pitchFamily="34" charset="0"/>
              </a:rPr>
              <a:t>3 ‘5-12 food groups (phase 1 to 2)’ </a:t>
            </a:r>
          </a:p>
        </p:txBody>
      </p:sp>
    </p:spTree>
    <p:extLst>
      <p:ext uri="{BB962C8B-B14F-4D97-AF65-F5344CB8AC3E}">
        <p14:creationId xmlns:p14="http://schemas.microsoft.com/office/powerpoint/2010/main" val="166201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Analysis</a:t>
            </a: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E3F6CE-1D54-7014-9142-D7C735F7B906}"/>
              </a:ext>
            </a:extLst>
          </p:cNvPr>
          <p:cNvPicPr>
            <a:picLocks noChangeAspect="1"/>
          </p:cNvPicPr>
          <p:nvPr/>
        </p:nvPicPr>
        <p:blipFill>
          <a:blip r:embed="rId3"/>
          <a:stretch>
            <a:fillRect/>
          </a:stretch>
        </p:blipFill>
        <p:spPr>
          <a:xfrm>
            <a:off x="3442007" y="563531"/>
            <a:ext cx="7478090" cy="5273566"/>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HDDS: GITHUB</a:t>
            </a:r>
          </a:p>
        </p:txBody>
      </p:sp>
      <p:sp>
        <p:nvSpPr>
          <p:cNvPr id="4" name="Rectangle 3">
            <a:extLst>
              <a:ext uri="{FF2B5EF4-FFF2-40B4-BE49-F238E27FC236}">
                <a16:creationId xmlns:a16="http://schemas.microsoft.com/office/drawing/2014/main" id="{2A9B5B64-AB6D-4A15-8007-03B93B3556D1}"/>
              </a:ext>
            </a:extLst>
          </p:cNvPr>
          <p:cNvSpPr/>
          <p:nvPr/>
        </p:nvSpPr>
        <p:spPr>
          <a:xfrm>
            <a:off x="3301871" y="2724009"/>
            <a:ext cx="1653118" cy="203886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B9ACE82-5EB1-4EF7-A52A-9658BDC06B8F}"/>
              </a:ext>
            </a:extLst>
          </p:cNvPr>
          <p:cNvSpPr txBox="1"/>
          <p:nvPr/>
        </p:nvSpPr>
        <p:spPr>
          <a:xfrm>
            <a:off x="10234596" y="6363943"/>
            <a:ext cx="1957403"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GitHub WFP RAM</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7" name="Straight Arrow Connector 6">
            <a:extLst>
              <a:ext uri="{FF2B5EF4-FFF2-40B4-BE49-F238E27FC236}">
                <a16:creationId xmlns:a16="http://schemas.microsoft.com/office/drawing/2014/main" id="{B263832D-551F-4C8F-A76F-E6BFD8B6F8F3}"/>
              </a:ext>
            </a:extLst>
          </p:cNvPr>
          <p:cNvCxnSpPr>
            <a:cxnSpLocks/>
          </p:cNvCxnSpPr>
          <p:nvPr/>
        </p:nvCxnSpPr>
        <p:spPr>
          <a:xfrm>
            <a:off x="8533735" y="6584433"/>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9B1C4202-C9D2-4169-922D-3A369043400C}"/>
              </a:ext>
            </a:extLst>
          </p:cNvPr>
          <p:cNvSpPr txBox="1"/>
          <p:nvPr/>
        </p:nvSpPr>
        <p:spPr>
          <a:xfrm>
            <a:off x="4848447" y="6377055"/>
            <a:ext cx="3685289"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SPSS, STATA and R scripts on </a:t>
            </a:r>
          </a:p>
        </p:txBody>
      </p:sp>
    </p:spTree>
    <p:extLst>
      <p:ext uri="{BB962C8B-B14F-4D97-AF65-F5344CB8AC3E}">
        <p14:creationId xmlns:p14="http://schemas.microsoft.com/office/powerpoint/2010/main" val="3329884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Reporting</a:t>
            </a: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HDDS: REPORTING EXAMPLE </a:t>
            </a:r>
          </a:p>
        </p:txBody>
      </p:sp>
      <p:sp>
        <p:nvSpPr>
          <p:cNvPr id="3" name="Text Box 28">
            <a:extLst>
              <a:ext uri="{FF2B5EF4-FFF2-40B4-BE49-F238E27FC236}">
                <a16:creationId xmlns:a16="http://schemas.microsoft.com/office/drawing/2014/main" id="{C996EF58-19F3-AB83-61D9-590B1A33C5D7}"/>
              </a:ext>
            </a:extLst>
          </p:cNvPr>
          <p:cNvSpPr txBox="1">
            <a:spLocks noChangeArrowheads="1"/>
          </p:cNvSpPr>
          <p:nvPr/>
        </p:nvSpPr>
        <p:spPr bwMode="auto">
          <a:xfrm>
            <a:off x="538212" y="1779148"/>
            <a:ext cx="3739786" cy="3165414"/>
          </a:xfrm>
          <a:prstGeom prst="rect">
            <a:avLst/>
          </a:prstGeom>
          <a:solidFill>
            <a:schemeClr val="accent5"/>
          </a:solid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accent1"/>
                </a:solidFill>
                <a:effectLst/>
                <a:latin typeface="Open Sans" panose="020B0606030504020204" pitchFamily="34" charset="0"/>
                <a:ea typeface="Calibri" panose="020F0502020204030204" pitchFamily="34" charset="0"/>
                <a:cs typeface="Arial" panose="020B0604020202020204" pitchFamily="34" charset="0"/>
              </a:rPr>
              <a:t>“Analysis results of the </a:t>
            </a:r>
            <a:r>
              <a:rPr lang="en-GB" sz="1600" dirty="0">
                <a:solidFill>
                  <a:schemeClr val="accent1"/>
                </a:solidFill>
                <a:effectLst/>
                <a:latin typeface="Open Sans" panose="020B0606030504020204" pitchFamily="34" charset="0"/>
                <a:ea typeface="Calibri" panose="020F0502020204030204" pitchFamily="34" charset="0"/>
                <a:cs typeface="Arial" panose="020B0604020202020204" pitchFamily="34" charset="0"/>
              </a:rPr>
              <a:t>household dietary diversity score in a country indicate that households in District 3 are worse off compared to the other districts, where 37% of households have low dietary diversity scores.</a:t>
            </a:r>
          </a:p>
          <a:p>
            <a:endParaRPr lang="en-GB" sz="1600" dirty="0">
              <a:solidFill>
                <a:schemeClr val="accent1"/>
              </a:solidFill>
              <a:latin typeface="Open Sans" panose="020B0606030504020204" pitchFamily="34" charset="0"/>
              <a:cs typeface="Arial" panose="020B0604020202020204" pitchFamily="34" charset="0"/>
            </a:endParaRPr>
          </a:p>
          <a:p>
            <a:r>
              <a:rPr lang="en-GB" sz="1600" dirty="0">
                <a:solidFill>
                  <a:schemeClr val="accent1"/>
                </a:solidFill>
                <a:latin typeface="Open Sans" panose="020B0606030504020204" pitchFamily="34" charset="0"/>
                <a:cs typeface="Arial" panose="020B0604020202020204" pitchFamily="34" charset="0"/>
              </a:rPr>
              <a:t>Meanwhile, Districts 1 and 4 have the highest household dietary diversity scores in the country, where 30% and 24% of households have high dietary diversity, respectively.</a:t>
            </a:r>
            <a:r>
              <a:rPr lang="en-US" sz="1600" dirty="0">
                <a:solidFill>
                  <a:schemeClr val="accent1"/>
                </a:solidFill>
                <a:latin typeface="Open Sans" panose="020B0606030504020204" pitchFamily="34" charset="0"/>
                <a:cs typeface="Arial" panose="020B0604020202020204" pitchFamily="34" charset="0"/>
              </a:rPr>
              <a:t>“</a:t>
            </a:r>
            <a:endParaRPr lang="fr-FR" sz="1600" dirty="0">
              <a:solidFill>
                <a:schemeClr val="accent1"/>
              </a:solidFill>
              <a:latin typeface="Open Sans" panose="020B0606030504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9CC8A7C3-39FF-9E22-3DD5-951E9B71909F}"/>
              </a:ext>
            </a:extLst>
          </p:cNvPr>
          <p:cNvGraphicFramePr>
            <a:graphicFrameLocks/>
          </p:cNvGraphicFramePr>
          <p:nvPr>
            <p:extLst>
              <p:ext uri="{D42A27DB-BD31-4B8C-83A1-F6EECF244321}">
                <p14:modId xmlns:p14="http://schemas.microsoft.com/office/powerpoint/2010/main" val="2147411984"/>
              </p:ext>
            </p:extLst>
          </p:nvPr>
        </p:nvGraphicFramePr>
        <p:xfrm>
          <a:off x="4735630" y="1779148"/>
          <a:ext cx="6918158" cy="3299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3575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Available Resources </a:t>
            </a:r>
            <a:endParaRPr lang="en-GB" b="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HDDS: VAM Resource Centre </a:t>
            </a:r>
          </a:p>
        </p:txBody>
      </p:sp>
      <p:sp>
        <p:nvSpPr>
          <p:cNvPr id="5" name="TextBox 4">
            <a:extLst>
              <a:ext uri="{FF2B5EF4-FFF2-40B4-BE49-F238E27FC236}">
                <a16:creationId xmlns:a16="http://schemas.microsoft.com/office/drawing/2014/main" id="{814B5D5B-B545-4179-BFA2-2D9C4887A466}"/>
              </a:ext>
            </a:extLst>
          </p:cNvPr>
          <p:cNvSpPr txBox="1"/>
          <p:nvPr/>
        </p:nvSpPr>
        <p:spPr>
          <a:xfrm>
            <a:off x="9048692" y="5996472"/>
            <a:ext cx="2955369" cy="338554"/>
          </a:xfrm>
          <a:prstGeom prst="rect">
            <a:avLst/>
          </a:prstGeom>
          <a:noFill/>
        </p:spPr>
        <p:txBody>
          <a:bodyPr wrap="square">
            <a:spAutoFit/>
          </a:bodyPr>
          <a:lstStyle/>
          <a:p>
            <a:pPr algn="ctr"/>
            <a:r>
              <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HDDS (Resource Centre)</a:t>
            </a:r>
            <a:endPar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CE3A2678-3AC2-4C1F-828E-8E0D19B55491}"/>
              </a:ext>
            </a:extLst>
          </p:cNvPr>
          <p:cNvSpPr txBox="1"/>
          <p:nvPr/>
        </p:nvSpPr>
        <p:spPr>
          <a:xfrm>
            <a:off x="3637052" y="5965526"/>
            <a:ext cx="4212319"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For more information and guidance go to </a:t>
            </a:r>
          </a:p>
        </p:txBody>
      </p:sp>
      <p:cxnSp>
        <p:nvCxnSpPr>
          <p:cNvPr id="7" name="Straight Arrow Connector 6">
            <a:extLst>
              <a:ext uri="{FF2B5EF4-FFF2-40B4-BE49-F238E27FC236}">
                <a16:creationId xmlns:a16="http://schemas.microsoft.com/office/drawing/2014/main" id="{6E6E3362-664F-4B56-BC75-F663D2E445C9}"/>
              </a:ext>
            </a:extLst>
          </p:cNvPr>
          <p:cNvCxnSpPr>
            <a:cxnSpLocks/>
          </p:cNvCxnSpPr>
          <p:nvPr/>
        </p:nvCxnSpPr>
        <p:spPr>
          <a:xfrm>
            <a:off x="7721911" y="6165749"/>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ED127D24-3F8F-C465-690D-7BBC1C19D8F1}"/>
              </a:ext>
            </a:extLst>
          </p:cNvPr>
          <p:cNvPicPr>
            <a:picLocks noChangeAspect="1"/>
          </p:cNvPicPr>
          <p:nvPr/>
        </p:nvPicPr>
        <p:blipFill>
          <a:blip r:embed="rId4"/>
          <a:stretch>
            <a:fillRect/>
          </a:stretch>
        </p:blipFill>
        <p:spPr>
          <a:xfrm>
            <a:off x="717181" y="1548249"/>
            <a:ext cx="9929128" cy="3347023"/>
          </a:xfrm>
          <a:prstGeom prst="rect">
            <a:avLst/>
          </a:prstGeom>
        </p:spPr>
      </p:pic>
    </p:spTree>
    <p:extLst>
      <p:ext uri="{BB962C8B-B14F-4D97-AF65-F5344CB8AC3E}">
        <p14:creationId xmlns:p14="http://schemas.microsoft.com/office/powerpoint/2010/main" val="382975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Introduction </a:t>
            </a:r>
            <a:endParaRPr lang="en-GB" sz="3200" b="0">
              <a:solidFill>
                <a:srgbClr val="FFFFFE"/>
              </a:solidFill>
              <a:latin typeface="HALDEN SOLID"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Thank You!</a:t>
            </a:r>
            <a:endParaRPr lang="en-GB" b="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a:p>
          <a:p>
            <a:pPr marL="0" indent="0">
              <a:lnSpc>
                <a:spcPts val="2700"/>
              </a:lnSpc>
              <a:buNone/>
            </a:pPr>
            <a:r>
              <a:rPr lang="en-US" sz="2400" spc="60">
                <a:latin typeface="Open Sans"/>
                <a:ea typeface="Open Sans"/>
                <a:cs typeface="Open Sans"/>
              </a:rPr>
              <a:t>Discuss the objectives of the module, i.e., to gain information on the dietary diversity of households in the targeted population. </a:t>
            </a:r>
          </a:p>
          <a:p>
            <a:pPr marL="0" indent="0">
              <a:lnSpc>
                <a:spcPts val="2700"/>
              </a:lnSpc>
              <a:buNone/>
            </a:pPr>
            <a:endParaRPr lang="en-US" spc="60"/>
          </a:p>
          <a:p>
            <a:pPr marL="0" indent="0">
              <a:lnSpc>
                <a:spcPct val="90000"/>
              </a:lnSpc>
              <a:buNone/>
            </a:pPr>
            <a:r>
              <a:rPr lang="en-US" sz="2400" spc="60">
                <a:latin typeface="Open Sans"/>
                <a:ea typeface="Open Sans"/>
                <a:cs typeface="Open Sans"/>
              </a:rPr>
              <a:t>Explain the role of this indicator in food insecurity figures and the use of information, internally and externally. This gives the enumerators a clear understanding of the importance of the data they would be soon collecting. </a:t>
            </a:r>
            <a:endParaRPr lang="en-GB"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HDDS: training instructions 1</a:t>
            </a:r>
          </a:p>
        </p:txBody>
      </p:sp>
    </p:spTree>
    <p:extLst>
      <p:ext uri="{BB962C8B-B14F-4D97-AF65-F5344CB8AC3E}">
        <p14:creationId xmlns:p14="http://schemas.microsoft.com/office/powerpoint/2010/main" val="206393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109" y="1286164"/>
            <a:ext cx="11335074" cy="5126181"/>
          </a:xfrm>
          <a:solidFill>
            <a:srgbClr val="FFFFFE"/>
          </a:solidFill>
        </p:spPr>
        <p:txBody>
          <a:bodyPr vert="horz" lIns="91440" tIns="45720" rIns="91440" bIns="45720" rtlCol="0" anchor="t">
            <a:noAutofit/>
          </a:bodyPr>
          <a:lstStyle/>
          <a:p>
            <a:pPr>
              <a:lnSpc>
                <a:spcPct val="150000"/>
              </a:lnSpc>
              <a:buFont typeface="Wingdings" panose="05000000000000000000" pitchFamily="2" charset="2"/>
              <a:buChar char="v"/>
            </a:pPr>
            <a:r>
              <a:rPr lang="en-GB" spc="60">
                <a:latin typeface="Open Sans"/>
                <a:ea typeface="Open Sans"/>
                <a:cs typeface="Open Sans"/>
              </a:rPr>
              <a:t>The </a:t>
            </a:r>
            <a:r>
              <a:rPr lang="en-GB" b="1" spc="60">
                <a:latin typeface="Open Sans"/>
                <a:ea typeface="Open Sans"/>
                <a:cs typeface="Open Sans"/>
              </a:rPr>
              <a:t>Household Dietary Diversity Score (HDDS)</a:t>
            </a:r>
            <a:r>
              <a:rPr lang="en-GB" spc="60">
                <a:latin typeface="Open Sans"/>
                <a:ea typeface="Open Sans"/>
                <a:cs typeface="Open Sans"/>
              </a:rPr>
              <a:t> is an indicator that was developed by USAID’s Food and Nutrition Technical Assistance Project (FANTA). </a:t>
            </a:r>
          </a:p>
          <a:p>
            <a:pPr>
              <a:lnSpc>
                <a:spcPct val="150000"/>
              </a:lnSpc>
              <a:buFont typeface="Wingdings" panose="05000000000000000000" pitchFamily="2" charset="2"/>
              <a:buChar char="v"/>
            </a:pPr>
            <a:r>
              <a:rPr lang="en-GB" spc="60">
                <a:latin typeface="Open Sans"/>
                <a:ea typeface="Open Sans"/>
                <a:cs typeface="Open Sans"/>
              </a:rPr>
              <a:t>It aims to reflect the </a:t>
            </a:r>
            <a:r>
              <a:rPr lang="en-GB" b="1" spc="60">
                <a:latin typeface="Open Sans"/>
                <a:ea typeface="Open Sans"/>
                <a:cs typeface="Open Sans"/>
              </a:rPr>
              <a:t>economic ability of a household to access a variety of foods</a:t>
            </a:r>
            <a:r>
              <a:rPr lang="en-GB" spc="60">
                <a:latin typeface="Open Sans"/>
                <a:ea typeface="Open Sans"/>
                <a:cs typeface="Open Sans"/>
              </a:rPr>
              <a:t>, as a proxy of household access to food</a:t>
            </a:r>
            <a:r>
              <a:rPr lang="en-GB" b="1" spc="60">
                <a:latin typeface="Open Sans"/>
                <a:ea typeface="Open Sans"/>
                <a:cs typeface="Open Sans"/>
              </a:rPr>
              <a:t>. </a:t>
            </a:r>
          </a:p>
          <a:p>
            <a:pPr>
              <a:lnSpc>
                <a:spcPct val="150000"/>
              </a:lnSpc>
              <a:buFont typeface="Wingdings" panose="05000000000000000000" pitchFamily="2" charset="2"/>
              <a:buChar char="v"/>
            </a:pPr>
            <a:r>
              <a:rPr lang="en-GB" spc="60">
                <a:latin typeface="Open Sans"/>
                <a:ea typeface="Open Sans"/>
                <a:cs typeface="Open Sans"/>
              </a:rPr>
              <a:t>It is based on the key concept of </a:t>
            </a:r>
            <a:r>
              <a:rPr lang="en-GB" b="1" spc="60">
                <a:latin typeface="Open Sans"/>
                <a:ea typeface="Open Sans"/>
                <a:cs typeface="Open Sans"/>
              </a:rPr>
              <a:t>household dietary diversity, </a:t>
            </a:r>
            <a:r>
              <a:rPr lang="en-GB" spc="60">
                <a:latin typeface="Open Sans"/>
                <a:ea typeface="Open Sans"/>
                <a:cs typeface="Open Sans"/>
              </a:rPr>
              <a:t>or</a:t>
            </a:r>
            <a:r>
              <a:rPr lang="en-GB" b="1" spc="60">
                <a:latin typeface="Open Sans"/>
                <a:ea typeface="Open Sans"/>
                <a:cs typeface="Open Sans"/>
              </a:rPr>
              <a:t> </a:t>
            </a:r>
            <a:r>
              <a:rPr lang="en-GB" spc="60">
                <a:latin typeface="Open Sans"/>
                <a:ea typeface="Open Sans"/>
                <a:cs typeface="Open Sans"/>
              </a:rPr>
              <a:t>the number of different food groups consumed over a given reference period.</a:t>
            </a:r>
          </a:p>
          <a:p>
            <a:pPr>
              <a:lnSpc>
                <a:spcPct val="150000"/>
              </a:lnSpc>
              <a:buFont typeface="Wingdings" panose="05000000000000000000" pitchFamily="2" charset="2"/>
              <a:buChar char="v"/>
            </a:pPr>
            <a:r>
              <a:rPr lang="en-GB" spc="60">
                <a:latin typeface="Open Sans"/>
                <a:ea typeface="Open Sans"/>
                <a:cs typeface="Open Sans"/>
              </a:rPr>
              <a:t>It is measured based on the </a:t>
            </a:r>
            <a:r>
              <a:rPr lang="en-GB" b="1" spc="60">
                <a:latin typeface="Open Sans"/>
                <a:ea typeface="Open Sans"/>
                <a:cs typeface="Open Sans"/>
              </a:rPr>
              <a:t>households’ self-reported consumption </a:t>
            </a:r>
            <a:r>
              <a:rPr lang="en-GB" spc="60">
                <a:latin typeface="Open Sans"/>
                <a:ea typeface="Open Sans"/>
                <a:cs typeface="Open Sans"/>
              </a:rPr>
              <a:t>of </a:t>
            </a:r>
            <a:r>
              <a:rPr lang="en-GB" b="1" spc="60">
                <a:latin typeface="Open Sans"/>
                <a:ea typeface="Open Sans"/>
                <a:cs typeface="Open Sans"/>
              </a:rPr>
              <a:t>12 food groups </a:t>
            </a:r>
            <a:r>
              <a:rPr lang="en-GB" spc="60">
                <a:latin typeface="Open Sans"/>
                <a:ea typeface="Open Sans"/>
                <a:cs typeface="Open Sans"/>
              </a:rPr>
              <a:t>in the </a:t>
            </a:r>
            <a:r>
              <a:rPr lang="en-GB" b="1" spc="60">
                <a:latin typeface="Open Sans"/>
                <a:ea typeface="Open Sans"/>
                <a:cs typeface="Open Sans"/>
              </a:rPr>
              <a:t>previous 24 hours (yesterday). </a:t>
            </a:r>
          </a:p>
          <a:p>
            <a:pPr>
              <a:lnSpc>
                <a:spcPct val="150000"/>
              </a:lnSpc>
              <a:buFont typeface="Wingdings" panose="05000000000000000000" pitchFamily="2" charset="2"/>
              <a:buChar char="v"/>
            </a:pPr>
            <a:r>
              <a:rPr lang="en-GB" spc="60">
                <a:latin typeface="Open Sans"/>
                <a:ea typeface="Open Sans"/>
                <a:cs typeface="Open Sans"/>
              </a:rPr>
              <a:t>This presentation was prepared based on the full </a:t>
            </a:r>
            <a:r>
              <a:rPr lang="en-GB" b="1" spc="60">
                <a:latin typeface="Open Sans"/>
                <a:ea typeface="Open Sans"/>
                <a:cs typeface="Open Sans"/>
                <a:hlinkClick r:id="rId3">
                  <a:extLst>
                    <a:ext uri="{A12FA001-AC4F-418D-AE19-62706E023703}">
                      <ahyp:hlinkClr xmlns:ahyp="http://schemas.microsoft.com/office/drawing/2018/hyperlinkcolor" val="tx"/>
                    </a:ext>
                  </a:extLst>
                </a:hlinkClick>
              </a:rPr>
              <a:t>FANTA guidelines</a:t>
            </a:r>
            <a:r>
              <a:rPr lang="en-GB" b="1" spc="60">
                <a:latin typeface="Open Sans"/>
                <a:ea typeface="Open Sans"/>
                <a:cs typeface="Open Sans"/>
              </a:rPr>
              <a:t> </a:t>
            </a:r>
            <a:r>
              <a:rPr lang="en-GB" spc="60">
                <a:latin typeface="Open Sans"/>
                <a:ea typeface="Open Sans"/>
                <a:cs typeface="Open Sans"/>
              </a:rPr>
              <a:t>found on the </a:t>
            </a:r>
            <a:r>
              <a:rPr lang="en-GB" spc="60">
                <a:latin typeface="Open Sans"/>
                <a:ea typeface="Open Sans"/>
                <a:cs typeface="Open Sans"/>
                <a:hlinkClick r:id="rId4">
                  <a:extLst>
                    <a:ext uri="{A12FA001-AC4F-418D-AE19-62706E023703}">
                      <ahyp:hlinkClr xmlns:ahyp="http://schemas.microsoft.com/office/drawing/2018/hyperlinkcolor" val="tx"/>
                    </a:ext>
                  </a:extLst>
                </a:hlinkClick>
              </a:rPr>
              <a:t>VAM Resource Centre</a:t>
            </a:r>
            <a:r>
              <a:rPr lang="en-GB" spc="60">
                <a:latin typeface="Open Sans"/>
                <a:ea typeface="Open Sans"/>
                <a:cs typeface="Open Sans"/>
              </a:rPr>
              <a:t>. </a:t>
            </a:r>
            <a:endParaRPr lang="en-GB" sz="1000" spc="6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HDDS: What is it? </a:t>
            </a:r>
          </a:p>
        </p:txBody>
      </p:sp>
    </p:spTree>
    <p:extLst>
      <p:ext uri="{BB962C8B-B14F-4D97-AF65-F5344CB8AC3E}">
        <p14:creationId xmlns:p14="http://schemas.microsoft.com/office/powerpoint/2010/main" val="97674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00" y="1543360"/>
            <a:ext cx="11052000" cy="5006030"/>
          </a:xfrm>
          <a:solidFill>
            <a:srgbClr val="FFFFFE"/>
          </a:solidFill>
        </p:spPr>
        <p:txBody>
          <a:bodyPr vert="horz" lIns="91440" tIns="45720" rIns="91440" bIns="45720" rtlCol="0" anchor="t">
            <a:noAutofit/>
          </a:bodyPr>
          <a:lstStyle/>
          <a:p>
            <a:pPr>
              <a:lnSpc>
                <a:spcPct val="120000"/>
              </a:lnSpc>
              <a:buFont typeface="Wingdings" panose="05000000000000000000" pitchFamily="2" charset="2"/>
              <a:buChar char="v"/>
            </a:pPr>
            <a:r>
              <a:rPr lang="en-US" spc="60">
                <a:latin typeface="Open Sans"/>
                <a:ea typeface="Open Sans"/>
                <a:cs typeface="Open Sans"/>
              </a:rPr>
              <a:t>A </a:t>
            </a:r>
            <a:r>
              <a:rPr lang="en-US" b="1" spc="60">
                <a:latin typeface="Open Sans"/>
                <a:ea typeface="Open Sans"/>
                <a:cs typeface="Open Sans"/>
              </a:rPr>
              <a:t>more diversified diet </a:t>
            </a:r>
            <a:r>
              <a:rPr lang="en-US" spc="60">
                <a:latin typeface="Open Sans"/>
                <a:ea typeface="Open Sans"/>
                <a:cs typeface="Open Sans"/>
              </a:rPr>
              <a:t>is an important outcome in and of itself.</a:t>
            </a:r>
          </a:p>
          <a:p>
            <a:pPr>
              <a:lnSpc>
                <a:spcPct val="120000"/>
              </a:lnSpc>
              <a:buFont typeface="Wingdings" panose="05000000000000000000" pitchFamily="2" charset="2"/>
              <a:buChar char="v"/>
            </a:pPr>
            <a:r>
              <a:rPr lang="en-GB" spc="60">
                <a:latin typeface="Open Sans"/>
                <a:ea typeface="Open Sans"/>
                <a:cs typeface="Open Sans"/>
              </a:rPr>
              <a:t>It is associated with </a:t>
            </a:r>
            <a:r>
              <a:rPr lang="en-GB" b="1" spc="60">
                <a:latin typeface="Open Sans"/>
                <a:ea typeface="Open Sans"/>
                <a:cs typeface="Open Sans"/>
              </a:rPr>
              <a:t>improved outcomes in birth weights</a:t>
            </a:r>
            <a:r>
              <a:rPr lang="en-GB" spc="60">
                <a:latin typeface="Open Sans"/>
                <a:ea typeface="Open Sans"/>
                <a:cs typeface="Open Sans"/>
              </a:rPr>
              <a:t>, child anthropometric status, and improved haemoglobin concentrations.</a:t>
            </a:r>
          </a:p>
          <a:p>
            <a:pPr>
              <a:lnSpc>
                <a:spcPct val="120000"/>
              </a:lnSpc>
              <a:buFont typeface="Wingdings" panose="05000000000000000000" pitchFamily="2" charset="2"/>
              <a:buChar char="v"/>
            </a:pPr>
            <a:r>
              <a:rPr lang="en-GB" spc="60">
                <a:latin typeface="Open Sans"/>
                <a:ea typeface="Open Sans"/>
                <a:cs typeface="Open Sans"/>
              </a:rPr>
              <a:t>A more diversified diet is </a:t>
            </a:r>
            <a:r>
              <a:rPr lang="en-GB" b="1" spc="60">
                <a:latin typeface="Open Sans"/>
                <a:ea typeface="Open Sans"/>
                <a:cs typeface="Open Sans"/>
              </a:rPr>
              <a:t>highly correlated with caloric and protein adequacy</a:t>
            </a:r>
            <a:r>
              <a:rPr lang="en-GB" spc="60">
                <a:latin typeface="Open Sans"/>
                <a:ea typeface="Open Sans"/>
                <a:cs typeface="Open Sans"/>
              </a:rPr>
              <a:t>, percentage of protein from animal sources (i.e., high quality protein), and </a:t>
            </a:r>
            <a:r>
              <a:rPr lang="en-GB" b="1" spc="60">
                <a:latin typeface="Open Sans"/>
                <a:ea typeface="Open Sans"/>
                <a:cs typeface="Open Sans"/>
              </a:rPr>
              <a:t>household income</a:t>
            </a:r>
            <a:r>
              <a:rPr lang="en-GB" spc="60">
                <a:latin typeface="Open Sans"/>
                <a:ea typeface="Open Sans"/>
                <a:cs typeface="Open Sans"/>
              </a:rPr>
              <a:t>.</a:t>
            </a:r>
          </a:p>
          <a:p>
            <a:pPr>
              <a:lnSpc>
                <a:spcPct val="120000"/>
              </a:lnSpc>
              <a:buFont typeface="Wingdings" panose="05000000000000000000" pitchFamily="2" charset="2"/>
              <a:buChar char="v"/>
            </a:pPr>
            <a:r>
              <a:rPr lang="en-GB" spc="60">
                <a:latin typeface="Open Sans"/>
                <a:ea typeface="Open Sans"/>
                <a:cs typeface="Open Sans"/>
              </a:rPr>
              <a:t>Studies have shown that </a:t>
            </a:r>
            <a:r>
              <a:rPr lang="en-GB" b="1" spc="60">
                <a:latin typeface="Open Sans"/>
                <a:ea typeface="Open Sans"/>
                <a:cs typeface="Open Sans"/>
              </a:rPr>
              <a:t>an increase in dietary diversity is associated with socio-economic status </a:t>
            </a:r>
            <a:r>
              <a:rPr lang="en-GB" spc="60">
                <a:latin typeface="Open Sans"/>
                <a:ea typeface="Open Sans"/>
                <a:cs typeface="Open Sans"/>
              </a:rPr>
              <a:t>&amp; household food security (household energy availability).</a:t>
            </a:r>
          </a:p>
          <a:p>
            <a:pPr>
              <a:lnSpc>
                <a:spcPct val="120000"/>
              </a:lnSpc>
              <a:buFont typeface="Wingdings" panose="05000000000000000000" pitchFamily="2" charset="2"/>
              <a:buChar char="v"/>
            </a:pPr>
            <a:r>
              <a:rPr lang="en-GB" spc="60">
                <a:latin typeface="Open Sans"/>
                <a:ea typeface="Open Sans"/>
                <a:cs typeface="Open Sans"/>
              </a:rPr>
              <a:t>While questions on dietary diversity can be asked at the household or individual level, </a:t>
            </a:r>
            <a:r>
              <a:rPr lang="en-GB" b="1" spc="60">
                <a:latin typeface="Open Sans"/>
                <a:ea typeface="Open Sans"/>
                <a:cs typeface="Open Sans"/>
              </a:rPr>
              <a:t>this module specifically focuses on the household level. </a:t>
            </a:r>
          </a:p>
          <a:p>
            <a:pPr>
              <a:lnSpc>
                <a:spcPct val="120000"/>
              </a:lnSpc>
              <a:buFont typeface="Wingdings" panose="05000000000000000000" pitchFamily="2" charset="2"/>
              <a:buChar char="v"/>
            </a:pPr>
            <a:r>
              <a:rPr lang="en-GB" spc="60">
                <a:latin typeface="Open Sans"/>
                <a:ea typeface="Open Sans"/>
                <a:cs typeface="Open Sans"/>
              </a:rPr>
              <a:t>Individual dietary diversity is usually captured through other indicators, such as the </a:t>
            </a:r>
            <a:r>
              <a:rPr lang="en-GB" b="1" spc="60">
                <a:latin typeface="Open Sans"/>
                <a:ea typeface="Open Sans"/>
                <a:cs typeface="Open Sans"/>
                <a:hlinkClick r:id="rId3">
                  <a:extLst>
                    <a:ext uri="{A12FA001-AC4F-418D-AE19-62706E023703}">
                      <ahyp:hlinkClr xmlns:ahyp="http://schemas.microsoft.com/office/drawing/2018/hyperlinkcolor" val="tx"/>
                    </a:ext>
                  </a:extLst>
                </a:hlinkClick>
              </a:rPr>
              <a:t>Minimum Dietary Diversity for Women (MDD-W)</a:t>
            </a:r>
            <a:r>
              <a:rPr lang="en-GB" b="1" spc="60">
                <a:latin typeface="Open Sans"/>
                <a:ea typeface="Open Sans"/>
                <a:cs typeface="Open Sans"/>
              </a:rPr>
              <a:t>.</a:t>
            </a:r>
          </a:p>
          <a:p>
            <a:pPr marL="457200" lvl="1" indent="0">
              <a:buNone/>
            </a:pPr>
            <a:endParaRPr lang="en-GB" spc="60">
              <a:solidFill>
                <a:srgbClr val="B2B2B2"/>
              </a:solidFill>
              <a:highlight>
                <a:srgbClr val="FFFF00"/>
              </a:highlight>
            </a:endParaRPr>
          </a:p>
          <a:p>
            <a:pPr marL="0" indent="0">
              <a:buNone/>
            </a:pPr>
            <a:endParaRPr lang="en-GB" spc="60">
              <a:solidFill>
                <a:schemeClr val="accent4"/>
              </a:solidFill>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HDDS: Why Dietary Diversity?</a:t>
            </a:r>
          </a:p>
        </p:txBody>
      </p:sp>
    </p:spTree>
    <p:extLst>
      <p:ext uri="{BB962C8B-B14F-4D97-AF65-F5344CB8AC3E}">
        <p14:creationId xmlns:p14="http://schemas.microsoft.com/office/powerpoint/2010/main" val="290854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a:buFont typeface="Wingdings" panose="05000000000000000000" pitchFamily="2" charset="2"/>
              <a:buChar char="v"/>
            </a:pPr>
            <a:r>
              <a:rPr lang="en-US" spc="60"/>
              <a:t>HDDS can be used in food security assessments to complement other food security indicators.</a:t>
            </a:r>
          </a:p>
          <a:p>
            <a:pPr>
              <a:buFont typeface="Wingdings" panose="05000000000000000000" pitchFamily="2" charset="2"/>
              <a:buChar char="v"/>
            </a:pPr>
            <a:r>
              <a:rPr lang="en-GB" spc="60">
                <a:latin typeface="Open Sans"/>
                <a:ea typeface="Open Sans"/>
                <a:cs typeface="Open Sans"/>
              </a:rPr>
              <a:t>It is not a standalone measure of food insecurity and should be used alongside other measures, </a:t>
            </a:r>
            <a:r>
              <a:rPr lang="en-GB" spc="60">
                <a:solidFill>
                  <a:schemeClr val="accent2"/>
                </a:solidFill>
                <a:latin typeface="Open Sans"/>
                <a:ea typeface="Open Sans"/>
                <a:cs typeface="Open Sans"/>
              </a:rPr>
              <a:t>e.g., food consumption, coping strategies, anthropometric data, household income and expenditures.</a:t>
            </a:r>
            <a:r>
              <a:rPr lang="en-GB" spc="60">
                <a:latin typeface="Open Sans"/>
                <a:ea typeface="Open Sans"/>
                <a:cs typeface="Open Sans"/>
              </a:rPr>
              <a:t> </a:t>
            </a:r>
            <a:endParaRPr lang="en-GB" spc="60">
              <a:highlight>
                <a:srgbClr val="FFFF00"/>
              </a:highlight>
            </a:endParaRPr>
          </a:p>
          <a:p>
            <a:pPr>
              <a:buFont typeface="Wingdings" panose="05000000000000000000" pitchFamily="2" charset="2"/>
              <a:buChar char="v"/>
            </a:pPr>
            <a:r>
              <a:rPr lang="en-GB" spc="60">
                <a:latin typeface="Open Sans"/>
                <a:ea typeface="Open Sans"/>
                <a:cs typeface="Open Sans"/>
              </a:rPr>
              <a:t>The HDDS is one of the food security outcome indicators in the Integrated Food Security Phase Classification (IPC) acute food insecurity </a:t>
            </a:r>
            <a:r>
              <a:rPr lang="en-GB" spc="60">
                <a:latin typeface="Open Sans"/>
                <a:ea typeface="Open Sans"/>
                <a:cs typeface="Open Sans"/>
                <a:hlinkClick r:id="rId3">
                  <a:extLst>
                    <a:ext uri="{A12FA001-AC4F-418D-AE19-62706E023703}">
                      <ahyp:hlinkClr xmlns:ahyp="http://schemas.microsoft.com/office/drawing/2018/hyperlinkcolor" val="tx"/>
                    </a:ext>
                  </a:extLst>
                </a:hlinkClick>
              </a:rPr>
              <a:t>reference table</a:t>
            </a:r>
            <a:r>
              <a:rPr lang="en-GB" spc="60">
                <a:latin typeface="Open Sans"/>
                <a:ea typeface="Open Sans"/>
                <a:cs typeface="Open Sans"/>
              </a:rPr>
              <a:t>. </a:t>
            </a:r>
          </a:p>
          <a:p>
            <a:pPr>
              <a:buFont typeface="Wingdings" panose="05000000000000000000" pitchFamily="2" charset="2"/>
              <a:buChar char="v"/>
            </a:pPr>
            <a:endParaRPr lang="en-GB" spc="60">
              <a:latin typeface="Open Sans"/>
              <a:ea typeface="Open Sans"/>
              <a:cs typeface="Open Sans"/>
            </a:endParaRPr>
          </a:p>
          <a:p>
            <a:pPr>
              <a:buFont typeface="Wingdings" panose="05000000000000000000" pitchFamily="2" charset="2"/>
              <a:buChar char="v"/>
            </a:pPr>
            <a:endParaRPr lang="en-US" spc="6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HDDS: USEs OF this indicator</a:t>
            </a:r>
          </a:p>
        </p:txBody>
      </p:sp>
      <p:grpSp>
        <p:nvGrpSpPr>
          <p:cNvPr id="5" name="Group 4">
            <a:extLst>
              <a:ext uri="{FF2B5EF4-FFF2-40B4-BE49-F238E27FC236}">
                <a16:creationId xmlns:a16="http://schemas.microsoft.com/office/drawing/2014/main" id="{4C9E751B-943F-A9B6-B235-53689072C49C}"/>
              </a:ext>
            </a:extLst>
          </p:cNvPr>
          <p:cNvGrpSpPr/>
          <p:nvPr/>
        </p:nvGrpSpPr>
        <p:grpSpPr>
          <a:xfrm>
            <a:off x="717181" y="2857850"/>
            <a:ext cx="11342412" cy="1142298"/>
            <a:chOff x="717180" y="3855351"/>
            <a:chExt cx="11342412" cy="1142298"/>
          </a:xfrm>
        </p:grpSpPr>
        <p:sp>
          <p:nvSpPr>
            <p:cNvPr id="2" name="Rectangle 1">
              <a:extLst>
                <a:ext uri="{FF2B5EF4-FFF2-40B4-BE49-F238E27FC236}">
                  <a16:creationId xmlns:a16="http://schemas.microsoft.com/office/drawing/2014/main" id="{FE1A6D3E-D012-A232-2A3D-7CE123EA3DDC}"/>
                </a:ext>
              </a:extLst>
            </p:cNvPr>
            <p:cNvSpPr/>
            <p:nvPr/>
          </p:nvSpPr>
          <p:spPr>
            <a:xfrm>
              <a:off x="717180" y="4169665"/>
              <a:ext cx="11021629" cy="827984"/>
            </a:xfrm>
            <a:prstGeom prst="rect">
              <a:avLst/>
            </a:prstGeom>
            <a:solidFill>
              <a:schemeClr val="accent2">
                <a:lumMod val="20000"/>
                <a:lumOff val="80000"/>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c 3" descr="Warning with solid fill">
              <a:extLst>
                <a:ext uri="{FF2B5EF4-FFF2-40B4-BE49-F238E27FC236}">
                  <a16:creationId xmlns:a16="http://schemas.microsoft.com/office/drawing/2014/main" id="{9E7E6D2C-708B-22DE-4D28-D2165B15FDA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35692" y="3855351"/>
              <a:ext cx="723900" cy="723900"/>
            </a:xfrm>
            <a:prstGeom prst="rect">
              <a:avLst/>
            </a:prstGeom>
          </p:spPr>
        </p:pic>
      </p:grpSp>
      <p:grpSp>
        <p:nvGrpSpPr>
          <p:cNvPr id="6" name="Group 5">
            <a:extLst>
              <a:ext uri="{FF2B5EF4-FFF2-40B4-BE49-F238E27FC236}">
                <a16:creationId xmlns:a16="http://schemas.microsoft.com/office/drawing/2014/main" id="{EE66AA10-8DB3-C07B-9FF8-444195CB7AD9}"/>
              </a:ext>
            </a:extLst>
          </p:cNvPr>
          <p:cNvGrpSpPr/>
          <p:nvPr/>
        </p:nvGrpSpPr>
        <p:grpSpPr>
          <a:xfrm>
            <a:off x="1262500" y="4499183"/>
            <a:ext cx="10929500" cy="1122887"/>
            <a:chOff x="238404" y="5326356"/>
            <a:chExt cx="10929500" cy="1122887"/>
          </a:xfrm>
        </p:grpSpPr>
        <p:sp>
          <p:nvSpPr>
            <p:cNvPr id="7" name="TextBox 6">
              <a:extLst>
                <a:ext uri="{FF2B5EF4-FFF2-40B4-BE49-F238E27FC236}">
                  <a16:creationId xmlns:a16="http://schemas.microsoft.com/office/drawing/2014/main" id="{7AA644D8-355D-F02F-3A7C-7E00B84A5E93}"/>
                </a:ext>
              </a:extLst>
            </p:cNvPr>
            <p:cNvSpPr txBox="1"/>
            <p:nvPr/>
          </p:nvSpPr>
          <p:spPr>
            <a:xfrm>
              <a:off x="238404" y="5326356"/>
              <a:ext cx="10587609" cy="923330"/>
            </a:xfrm>
            <a:prstGeom prst="rect">
              <a:avLst/>
            </a:prstGeom>
            <a:solidFill>
              <a:schemeClr val="accent5"/>
            </a:solidFill>
          </p:spPr>
          <p:txBody>
            <a:bodyPr wrap="square" rtlCol="0">
              <a:spAutoFit/>
            </a:bodyPr>
            <a:lstStyle/>
            <a:p>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Note that while other versions of indicators for dietary diversity exist (namely the Dietary Diversity Score or DDS, which is a country-level indicator used for WFP monitoring purposes only and calculated based on the FCS), the FANTA version is the one used by WFP assessments &amp; IPC.</a:t>
              </a:r>
            </a:p>
          </p:txBody>
        </p:sp>
        <p:pic>
          <p:nvPicPr>
            <p:cNvPr id="9" name="Graphic 8" descr="Warning with solid fill">
              <a:extLst>
                <a:ext uri="{FF2B5EF4-FFF2-40B4-BE49-F238E27FC236}">
                  <a16:creationId xmlns:a16="http://schemas.microsoft.com/office/drawing/2014/main" id="{27BFCEE6-58AD-F642-8CD6-B80E96DBF9B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44004" y="5725343"/>
              <a:ext cx="723900" cy="723900"/>
            </a:xfrm>
            <a:prstGeom prst="rect">
              <a:avLst/>
            </a:prstGeom>
          </p:spPr>
        </p:pic>
      </p:grpSp>
    </p:spTree>
    <p:extLst>
      <p:ext uri="{BB962C8B-B14F-4D97-AF65-F5344CB8AC3E}">
        <p14:creationId xmlns:p14="http://schemas.microsoft.com/office/powerpoint/2010/main" val="126575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US" b="0">
                <a:solidFill>
                  <a:srgbClr val="FFFFFE"/>
                </a:solidFill>
                <a:latin typeface="HALDEN SOLID"/>
                <a:ea typeface="Open Sans Extrabold"/>
                <a:cs typeface="Open Sans Extrabold"/>
              </a:rPr>
              <a:t>The Household Dietary Diversity Module </a:t>
            </a:r>
            <a:endParaRPr lang="en-US" b="0">
              <a:solidFill>
                <a:srgbClr val="FFFFFE"/>
              </a:solidFill>
              <a:latin typeface="HALDEN SOLID"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00" y="1471440"/>
            <a:ext cx="11052000" cy="5035686"/>
          </a:xfrm>
          <a:noFill/>
        </p:spPr>
        <p:txBody>
          <a:bodyPr vert="horz" lIns="91440" tIns="45720" rIns="91440" bIns="45720" rtlCol="0" anchor="t">
            <a:noAutofit/>
          </a:bodyPr>
          <a:lstStyle/>
          <a:p>
            <a:pPr>
              <a:lnSpc>
                <a:spcPct val="150000"/>
              </a:lnSpc>
              <a:buFont typeface="Wingdings" panose="05000000000000000000" pitchFamily="2" charset="2"/>
              <a:buChar char="v"/>
            </a:pPr>
            <a:r>
              <a:rPr lang="en-US" sz="2300" spc="60">
                <a:latin typeface="Open Sans"/>
                <a:ea typeface="Open Sans"/>
                <a:cs typeface="Open Sans"/>
              </a:rPr>
              <a:t>Note how the main question is worded. </a:t>
            </a:r>
            <a:r>
              <a:rPr lang="en-GB" sz="2300" spc="60">
                <a:latin typeface="Open Sans"/>
                <a:ea typeface="Open Sans"/>
                <a:cs typeface="Open Sans"/>
              </a:rPr>
              <a:t>"Now I would like to ask you about the types of foods that </a:t>
            </a:r>
            <a:r>
              <a:rPr lang="en-GB" sz="2300" u="sng" spc="60">
                <a:latin typeface="Open Sans"/>
                <a:ea typeface="Open Sans"/>
                <a:cs typeface="Open Sans"/>
              </a:rPr>
              <a:t>you or anyone else* </a:t>
            </a:r>
            <a:r>
              <a:rPr lang="en-GB" sz="2300" spc="60">
                <a:latin typeface="Open Sans"/>
                <a:ea typeface="Open Sans"/>
                <a:cs typeface="Open Sans"/>
              </a:rPr>
              <a:t>in your household ate yesterday during the day and at night.“</a:t>
            </a:r>
          </a:p>
          <a:p>
            <a:pPr>
              <a:lnSpc>
                <a:spcPct val="150000"/>
              </a:lnSpc>
              <a:buFont typeface="Wingdings" panose="05000000000000000000" pitchFamily="2" charset="2"/>
              <a:buChar char="v"/>
            </a:pPr>
            <a:r>
              <a:rPr lang="en-US" sz="2300" spc="60">
                <a:latin typeface="Open Sans"/>
                <a:ea typeface="Open Sans"/>
                <a:cs typeface="Open Sans"/>
              </a:rPr>
              <a:t>Normally, foods consumed </a:t>
            </a:r>
            <a:r>
              <a:rPr lang="en-US" sz="2300" u="sng" spc="60">
                <a:latin typeface="Open Sans"/>
                <a:ea typeface="Open Sans"/>
                <a:cs typeface="Open Sans"/>
              </a:rPr>
              <a:t>outside the home are not counted, but this is a decision to be taken by the CO, and the training materials should be adjusted accordingly</a:t>
            </a:r>
            <a:r>
              <a:rPr lang="en-US" sz="2300" spc="60">
                <a:latin typeface="Open Sans"/>
                <a:ea typeface="Open Sans"/>
                <a:cs typeface="Open Sans"/>
              </a:rPr>
              <a:t>*.</a:t>
            </a:r>
          </a:p>
          <a:p>
            <a:pPr>
              <a:lnSpc>
                <a:spcPct val="150000"/>
              </a:lnSpc>
              <a:buFont typeface="Wingdings" panose="05000000000000000000" pitchFamily="2" charset="2"/>
              <a:buChar char="v"/>
            </a:pPr>
            <a:r>
              <a:rPr lang="en-US" sz="2300" spc="60">
                <a:latin typeface="Open Sans"/>
                <a:ea typeface="Open Sans"/>
                <a:cs typeface="Open Sans"/>
              </a:rPr>
              <a:t>Be sure the question includes a </a:t>
            </a:r>
            <a:r>
              <a:rPr lang="en-US" sz="2300" u="sng" spc="60">
                <a:latin typeface="Open Sans"/>
                <a:ea typeface="Open Sans"/>
                <a:cs typeface="Open Sans"/>
              </a:rPr>
              <a:t>recall period of the last 24 hours*</a:t>
            </a:r>
            <a:r>
              <a:rPr lang="en-US" sz="2300" spc="60">
                <a:latin typeface="Open Sans"/>
                <a:ea typeface="Open Sans"/>
                <a:cs typeface="Open Sans"/>
              </a:rPr>
              <a:t>; this is the standard timeframe.</a:t>
            </a:r>
            <a:endParaRPr lang="en-US" sz="2300" strike="sngStrike" spc="6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HDDS: training instructions 2</a:t>
            </a:r>
          </a:p>
        </p:txBody>
      </p:sp>
      <p:grpSp>
        <p:nvGrpSpPr>
          <p:cNvPr id="6" name="Group 5">
            <a:extLst>
              <a:ext uri="{FF2B5EF4-FFF2-40B4-BE49-F238E27FC236}">
                <a16:creationId xmlns:a16="http://schemas.microsoft.com/office/drawing/2014/main" id="{67061DC6-D24B-98E9-F2BF-2D441C291EA0}"/>
              </a:ext>
            </a:extLst>
          </p:cNvPr>
          <p:cNvGrpSpPr/>
          <p:nvPr/>
        </p:nvGrpSpPr>
        <p:grpSpPr>
          <a:xfrm>
            <a:off x="5500233" y="5571493"/>
            <a:ext cx="6268950" cy="1041982"/>
            <a:chOff x="4730520" y="4945143"/>
            <a:chExt cx="6268950" cy="1041982"/>
          </a:xfrm>
        </p:grpSpPr>
        <p:sp>
          <p:nvSpPr>
            <p:cNvPr id="2" name="TextBox 1">
              <a:extLst>
                <a:ext uri="{FF2B5EF4-FFF2-40B4-BE49-F238E27FC236}">
                  <a16:creationId xmlns:a16="http://schemas.microsoft.com/office/drawing/2014/main" id="{509849AD-C5CA-8435-6D05-FE7E3B738DB3}"/>
                </a:ext>
              </a:extLst>
            </p:cNvPr>
            <p:cNvSpPr txBox="1"/>
            <p:nvPr/>
          </p:nvSpPr>
          <p:spPr>
            <a:xfrm>
              <a:off x="5353050" y="5340794"/>
              <a:ext cx="5646420" cy="646331"/>
            </a:xfrm>
            <a:prstGeom prst="rect">
              <a:avLst/>
            </a:prstGeom>
            <a:solidFill>
              <a:schemeClr val="accent2">
                <a:lumMod val="20000"/>
                <a:lumOff val="80000"/>
              </a:schemeClr>
            </a:solidFill>
          </p:spPr>
          <p:txBody>
            <a:bodyPr wrap="square" rtlCol="0">
              <a:spAutoFit/>
            </a:bodyPr>
            <a:lstStyle/>
            <a:p>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*Note that these are key differences with the FCS, and the methodologies should not be mixed up!</a:t>
              </a:r>
            </a:p>
          </p:txBody>
        </p:sp>
        <p:pic>
          <p:nvPicPr>
            <p:cNvPr id="5" name="Graphic 4" descr="Warning with solid fill">
              <a:extLst>
                <a:ext uri="{FF2B5EF4-FFF2-40B4-BE49-F238E27FC236}">
                  <a16:creationId xmlns:a16="http://schemas.microsoft.com/office/drawing/2014/main" id="{18AB0ED0-4696-6485-5949-3C244622189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30520" y="4945143"/>
              <a:ext cx="723900" cy="723900"/>
            </a:xfrm>
            <a:prstGeom prst="rect">
              <a:avLst/>
            </a:prstGeom>
          </p:spPr>
        </p:pic>
      </p:grpSp>
    </p:spTree>
    <p:extLst>
      <p:ext uri="{BB962C8B-B14F-4D97-AF65-F5344CB8AC3E}">
        <p14:creationId xmlns:p14="http://schemas.microsoft.com/office/powerpoint/2010/main" val="2891020904"/>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521831-36AD-4E48-83B1-2C1F90844D47}">
  <ds:schemaRefs>
    <ds:schemaRef ds:uri="3940b711-dc1d-4235-b0a5-48d487f0d3b9"/>
    <ds:schemaRef ds:uri="49256dcf-74b5-4e0f-b2ab-e17546be8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44BB7B-CE34-4D68-9B7C-68D737AEA431}">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3AC776-BB22-46C6-94CA-DE5319E328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17243</TotalTime>
  <Words>2875</Words>
  <Application>Microsoft Office PowerPoint</Application>
  <PresentationFormat>Widescreen</PresentationFormat>
  <Paragraphs>261</Paragraphs>
  <Slides>30</Slides>
  <Notes>19</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HALDEN SOLID</vt:lpstr>
      <vt:lpstr>Open Sans</vt:lpstr>
      <vt:lpstr>Open Sans Extrabold</vt:lpstr>
      <vt:lpstr>Segoe UI</vt:lpstr>
      <vt:lpstr>Times New Roman</vt:lpstr>
      <vt:lpstr>Wingdings</vt:lpstr>
      <vt:lpstr>Theme2</vt:lpstr>
      <vt:lpstr>PowerPoint Presentation</vt:lpstr>
      <vt:lpstr>AUDIENCE  </vt:lpstr>
      <vt:lpstr>PowerPoint Presentation</vt:lpstr>
      <vt:lpstr>HDDS: training instructions 1</vt:lpstr>
      <vt:lpstr>HDDS: What is it? </vt:lpstr>
      <vt:lpstr>HDDS: Why Dietary Diversity?</vt:lpstr>
      <vt:lpstr>HDDS: USEs OF this indicator</vt:lpstr>
      <vt:lpstr>PowerPoint Presentation</vt:lpstr>
      <vt:lpstr>HDDS: training instructions 2</vt:lpstr>
      <vt:lpstr>HDDS MODULE: What to ask?</vt:lpstr>
      <vt:lpstr>PowerPoint Presentation</vt:lpstr>
      <vt:lpstr>HDDS vs. FCS</vt:lpstr>
      <vt:lpstr>HDDS vs. FCS (cont.)</vt:lpstr>
      <vt:lpstr>PowerPoint Presentation</vt:lpstr>
      <vt:lpstr>HDDS vs. FCS: what’s the added value?</vt:lpstr>
      <vt:lpstr>Foods consumed outside the home</vt:lpstr>
      <vt:lpstr>HDDs: data quality checks</vt:lpstr>
      <vt:lpstr>HDDS Module design </vt:lpstr>
      <vt:lpstr>HDDS Module design – a forbidden merger </vt:lpstr>
      <vt:lpstr>HDDS: Survey Designer</vt:lpstr>
      <vt:lpstr>HDDS: Survey Designer</vt:lpstr>
      <vt:lpstr>PowerPoint Presentation</vt:lpstr>
      <vt:lpstr>HDDS: CALCULATION example 1</vt:lpstr>
      <vt:lpstr>PowerPoint Presentation</vt:lpstr>
      <vt:lpstr>HDDS: GITHUB</vt:lpstr>
      <vt:lpstr>PowerPoint Presentation</vt:lpstr>
      <vt:lpstr>HDDS: REPORTING EXAMPLE </vt:lpstr>
      <vt:lpstr>PowerPoint Presentation</vt:lpstr>
      <vt:lpstr>HDDS: VAM Resource Centre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WFP-RAM-N</cp:lastModifiedBy>
  <cp:revision>2</cp:revision>
  <dcterms:created xsi:type="dcterms:W3CDTF">2018-08-20T09:35:59Z</dcterms:created>
  <dcterms:modified xsi:type="dcterms:W3CDTF">2024-04-11T14:13:04Z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ies>
</file>