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42"/>
  </p:notesMasterIdLst>
  <p:handoutMasterIdLst>
    <p:handoutMasterId r:id="rId43"/>
  </p:handoutMasterIdLst>
  <p:sldIdLst>
    <p:sldId id="261" r:id="rId5"/>
    <p:sldId id="327" r:id="rId6"/>
    <p:sldId id="387" r:id="rId7"/>
    <p:sldId id="268" r:id="rId8"/>
    <p:sldId id="291" r:id="rId9"/>
    <p:sldId id="383" r:id="rId10"/>
    <p:sldId id="332" r:id="rId11"/>
    <p:sldId id="292" r:id="rId12"/>
    <p:sldId id="398" r:id="rId13"/>
    <p:sldId id="399" r:id="rId14"/>
    <p:sldId id="388" r:id="rId15"/>
    <p:sldId id="338" r:id="rId16"/>
    <p:sldId id="391" r:id="rId17"/>
    <p:sldId id="389" r:id="rId18"/>
    <p:sldId id="392" r:id="rId19"/>
    <p:sldId id="390" r:id="rId20"/>
    <p:sldId id="394" r:id="rId21"/>
    <p:sldId id="393" r:id="rId22"/>
    <p:sldId id="397" r:id="rId23"/>
    <p:sldId id="385" r:id="rId24"/>
    <p:sldId id="384" r:id="rId25"/>
    <p:sldId id="381" r:id="rId26"/>
    <p:sldId id="322" r:id="rId27"/>
    <p:sldId id="382" r:id="rId28"/>
    <p:sldId id="297" r:id="rId29"/>
    <p:sldId id="380" r:id="rId30"/>
    <p:sldId id="309" r:id="rId31"/>
    <p:sldId id="293" r:id="rId32"/>
    <p:sldId id="395" r:id="rId33"/>
    <p:sldId id="396" r:id="rId34"/>
    <p:sldId id="324" r:id="rId35"/>
    <p:sldId id="299" r:id="rId36"/>
    <p:sldId id="311" r:id="rId37"/>
    <p:sldId id="300" r:id="rId38"/>
    <p:sldId id="313" r:id="rId39"/>
    <p:sldId id="440" r:id="rId40"/>
    <p:sldId id="333"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87"/>
          </p14:sldIdLst>
        </p14:section>
        <p14:section name="Relevance: both" id="{71027F9D-3AB5-4CD0-ABC4-83576DA9BA56}">
          <p14:sldIdLst>
            <p14:sldId id="268"/>
            <p14:sldId id="291"/>
            <p14:sldId id="383"/>
            <p14:sldId id="332"/>
            <p14:sldId id="292"/>
            <p14:sldId id="398"/>
            <p14:sldId id="399"/>
            <p14:sldId id="388"/>
            <p14:sldId id="338"/>
            <p14:sldId id="391"/>
            <p14:sldId id="389"/>
            <p14:sldId id="392"/>
            <p14:sldId id="390"/>
            <p14:sldId id="394"/>
            <p14:sldId id="393"/>
          </p14:sldIdLst>
        </p14:section>
        <p14:section name="Relevance: Optional" id="{05A19A9E-B174-4791-98BC-AA01FC155DDE}">
          <p14:sldIdLst>
            <p14:sldId id="397"/>
            <p14:sldId id="385"/>
            <p14:sldId id="384"/>
            <p14:sldId id="381"/>
          </p14:sldIdLst>
        </p14:section>
        <p14:section name="Relevance: Analyst training" id="{7E87BF92-3A7D-4E63-A594-6397CC96B705}">
          <p14:sldIdLst>
            <p14:sldId id="322"/>
            <p14:sldId id="382"/>
            <p14:sldId id="297"/>
            <p14:sldId id="380"/>
            <p14:sldId id="309"/>
            <p14:sldId id="293"/>
            <p14:sldId id="395"/>
            <p14:sldId id="396"/>
            <p14:sldId id="324"/>
            <p14:sldId id="299"/>
          </p14:sldIdLst>
        </p14:section>
        <p14:section name="Relevance: both" id="{C4E5C8C1-942B-43B4-BB14-91179D714B55}">
          <p14:sldIdLst>
            <p14:sldId id="311"/>
            <p14:sldId id="300"/>
            <p14:sldId id="313"/>
            <p14:sldId id="440"/>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2E1C0B-D5E6-00FA-FBDB-BA138CF7CDBF}" name="Marianne JENSBY" initials="MJ" userId="S::marianne.jensby@wfp.org::138ee585-774f-4d33-910f-eb8f633c7eea" providerId="AD"/>
  <p188:author id="{267EE71F-E4CF-2640-16B2-A6A6650BB44B}" name="Cassandra WALKER" initials="CW" userId="S::cassandra.walker@wfp.org::7d551a76-2a3b-46ce-9612-27f9694a0380" providerId="AD"/>
  <p188:author id="{48B76E41-EE3A-55C5-FA23-E4EF01351F8D}" name="WFP-RAM-N" initials="RAMN" userId="WFP-RAM-N" providerId="None"/>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C"/>
    <a:srgbClr val="002F5A"/>
    <a:srgbClr val="B4CFED"/>
    <a:srgbClr val="FFD6EB"/>
    <a:srgbClr val="C1759D"/>
    <a:srgbClr val="810054"/>
    <a:srgbClr val="FFFFFE"/>
    <a:srgbClr val="38101F"/>
    <a:srgbClr val="AD3163"/>
    <a:srgbClr val="C93F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973CAE-EE5B-4F53-8B0A-1A7854B90DE5}" v="1" dt="2025-07-22T10:28:15.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27" autoAdjust="0"/>
  </p:normalViewPr>
  <p:slideViewPr>
    <p:cSldViewPr snapToGrid="0">
      <p:cViewPr varScale="1">
        <p:scale>
          <a:sx n="51" d="100"/>
          <a:sy n="51" d="100"/>
        </p:scale>
        <p:origin x="1164"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ai SALEH" userId="a27f7d6a-f034-4578-8764-df3cfd5aa258" providerId="ADAL" clId="{C2973CAE-EE5B-4F53-8B0A-1A7854B90DE5}"/>
    <pc:docChg chg="custSel modSld">
      <pc:chgData name="Odai SALEH" userId="a27f7d6a-f034-4578-8764-df3cfd5aa258" providerId="ADAL" clId="{C2973CAE-EE5B-4F53-8B0A-1A7854B90DE5}" dt="2025-07-22T08:31:20.946" v="5" actId="14100"/>
      <pc:docMkLst>
        <pc:docMk/>
      </pc:docMkLst>
      <pc:sldChg chg="addSp delSp modSp mod">
        <pc:chgData name="Odai SALEH" userId="a27f7d6a-f034-4578-8764-df3cfd5aa258" providerId="ADAL" clId="{C2973CAE-EE5B-4F53-8B0A-1A7854B90DE5}" dt="2025-07-22T08:31:20.946" v="5" actId="14100"/>
        <pc:sldMkLst>
          <pc:docMk/>
          <pc:sldMk cId="3829754699" sldId="296"/>
        </pc:sldMkLst>
        <pc:picChg chg="add mod">
          <ac:chgData name="Odai SALEH" userId="a27f7d6a-f034-4578-8764-df3cfd5aa258" providerId="ADAL" clId="{C2973CAE-EE5B-4F53-8B0A-1A7854B90DE5}" dt="2025-07-22T08:31:20.946" v="5" actId="14100"/>
          <ac:picMkLst>
            <pc:docMk/>
            <pc:sldMk cId="3829754699" sldId="296"/>
            <ac:picMk id="3" creationId="{950DA4A2-96B5-A78B-7F96-F77DC80B7A5A}"/>
          </ac:picMkLst>
        </pc:picChg>
        <pc:picChg chg="del">
          <ac:chgData name="Odai SALEH" userId="a27f7d6a-f034-4578-8764-df3cfd5aa258" providerId="ADAL" clId="{C2973CAE-EE5B-4F53-8B0A-1A7854B90DE5}" dt="2025-07-22T08:30:20.869" v="0" actId="478"/>
          <ac:picMkLst>
            <pc:docMk/>
            <pc:sldMk cId="3829754699" sldId="296"/>
            <ac:picMk id="4" creationId="{CBE27C49-7482-8F50-3194-32D7BD73120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fp.sharepoint.com/sites/NeedsAssessmentsTeam/Shared%20Documents/General/11.%20Standardization/9.%20HHS/Reporting%20figure%20Gaza%20Exampl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'[Reporting figure Gaza Example.xlsx]Sheet1'!$B$2</c:f>
              <c:strCache>
                <c:ptCount val="1"/>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'[Reporting figure Gaza Example.xlsx]Sheet1'!$C$1:$D$1</c:f>
              <c:strCache>
                <c:ptCount val="2"/>
                <c:pt idx="0">
                  <c:v>Baseline</c:v>
                </c:pt>
                <c:pt idx="1">
                  <c:v>Endline</c:v>
                </c:pt>
              </c:strCache>
            </c:strRef>
          </c:cat>
          <c:val>
            <c:numRef>
              <c:f>'[Reporting figure Gaza Example.xlsx]Sheet1'!$C$2:$D$2</c:f>
              <c:numCache>
                <c:formatCode>General</c:formatCode>
                <c:ptCount val="2"/>
              </c:numCache>
            </c:numRef>
          </c:val>
          <c:extLst>
            <c:ext xmlns:c16="http://schemas.microsoft.com/office/drawing/2014/chart" uri="{C3380CC4-5D6E-409C-BE32-E72D297353CC}">
              <c16:uniqueId val="{00000000-9785-422F-9354-871E9826FBCE}"/>
            </c:ext>
          </c:extLst>
        </c:ser>
        <c:ser>
          <c:idx val="1"/>
          <c:order val="1"/>
          <c:tx>
            <c:strRef>
              <c:f>'[Reporting figure Gaza Example.xlsx]Sheet1'!$B$3</c:f>
              <c:strCache>
                <c:ptCount val="1"/>
                <c:pt idx="0">
                  <c:v>Severe hunger</c:v>
                </c:pt>
              </c:strCache>
            </c:strRef>
          </c:tx>
          <c:spPr>
            <a:solidFill>
              <a:srgbClr val="002F5A"/>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FFFFFE"/>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'[Reporting figure Gaza Example.xlsx]Sheet1'!$C$1:$D$1</c:f>
              <c:strCache>
                <c:ptCount val="2"/>
                <c:pt idx="0">
                  <c:v>Baseline</c:v>
                </c:pt>
                <c:pt idx="1">
                  <c:v>Endline</c:v>
                </c:pt>
              </c:strCache>
            </c:strRef>
          </c:cat>
          <c:val>
            <c:numRef>
              <c:f>'[Reporting figure Gaza Example.xlsx]Sheet1'!$C$3:$D$3</c:f>
              <c:numCache>
                <c:formatCode>0%</c:formatCode>
                <c:ptCount val="2"/>
                <c:pt idx="0">
                  <c:v>0.15</c:v>
                </c:pt>
                <c:pt idx="1">
                  <c:v>0.05</c:v>
                </c:pt>
              </c:numCache>
            </c:numRef>
          </c:val>
          <c:extLst>
            <c:ext xmlns:c16="http://schemas.microsoft.com/office/drawing/2014/chart" uri="{C3380CC4-5D6E-409C-BE32-E72D297353CC}">
              <c16:uniqueId val="{00000001-9785-422F-9354-871E9826FBCE}"/>
            </c:ext>
          </c:extLst>
        </c:ser>
        <c:ser>
          <c:idx val="2"/>
          <c:order val="2"/>
          <c:tx>
            <c:strRef>
              <c:f>'[Reporting figure Gaza Example.xlsx]Sheet1'!$B$4</c:f>
              <c:strCache>
                <c:ptCount val="1"/>
                <c:pt idx="0">
                  <c:v>Moderate hunger</c:v>
                </c:pt>
              </c:strCache>
            </c:strRef>
          </c:tx>
          <c:spPr>
            <a:solidFill>
              <a:srgbClr val="007DBC"/>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FFFFFE"/>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'[Reporting figure Gaza Example.xlsx]Sheet1'!$C$1:$D$1</c:f>
              <c:strCache>
                <c:ptCount val="2"/>
                <c:pt idx="0">
                  <c:v>Baseline</c:v>
                </c:pt>
                <c:pt idx="1">
                  <c:v>Endline</c:v>
                </c:pt>
              </c:strCache>
            </c:strRef>
          </c:cat>
          <c:val>
            <c:numRef>
              <c:f>'[Reporting figure Gaza Example.xlsx]Sheet1'!$C$4:$D$4</c:f>
              <c:numCache>
                <c:formatCode>0%</c:formatCode>
                <c:ptCount val="2"/>
                <c:pt idx="0">
                  <c:v>0.31</c:v>
                </c:pt>
                <c:pt idx="1">
                  <c:v>0.22</c:v>
                </c:pt>
              </c:numCache>
            </c:numRef>
          </c:val>
          <c:extLst>
            <c:ext xmlns:c16="http://schemas.microsoft.com/office/drawing/2014/chart" uri="{C3380CC4-5D6E-409C-BE32-E72D297353CC}">
              <c16:uniqueId val="{00000002-9785-422F-9354-871E9826FBCE}"/>
            </c:ext>
          </c:extLst>
        </c:ser>
        <c:ser>
          <c:idx val="3"/>
          <c:order val="3"/>
          <c:tx>
            <c:strRef>
              <c:f>'[Reporting figure Gaza Example.xlsx]Sheet1'!$B$5</c:f>
              <c:strCache>
                <c:ptCount val="1"/>
                <c:pt idx="0">
                  <c:v>Little to no hunger</c:v>
                </c:pt>
              </c:strCache>
            </c:strRef>
          </c:tx>
          <c:spPr>
            <a:solidFill>
              <a:srgbClr val="B4CFED"/>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'[Reporting figure Gaza Example.xlsx]Sheet1'!$C$1:$D$1</c:f>
              <c:strCache>
                <c:ptCount val="2"/>
                <c:pt idx="0">
                  <c:v>Baseline</c:v>
                </c:pt>
                <c:pt idx="1">
                  <c:v>Endline</c:v>
                </c:pt>
              </c:strCache>
            </c:strRef>
          </c:cat>
          <c:val>
            <c:numRef>
              <c:f>'[Reporting figure Gaza Example.xlsx]Sheet1'!$C$5:$D$5</c:f>
              <c:numCache>
                <c:formatCode>0%</c:formatCode>
                <c:ptCount val="2"/>
                <c:pt idx="0">
                  <c:v>0.54</c:v>
                </c:pt>
                <c:pt idx="1">
                  <c:v>0.73</c:v>
                </c:pt>
              </c:numCache>
            </c:numRef>
          </c:val>
          <c:extLst>
            <c:ext xmlns:c16="http://schemas.microsoft.com/office/drawing/2014/chart" uri="{C3380CC4-5D6E-409C-BE32-E72D297353CC}">
              <c16:uniqueId val="{00000003-9785-422F-9354-871E9826FBCE}"/>
            </c:ext>
          </c:extLst>
        </c:ser>
        <c:ser>
          <c:idx val="4"/>
          <c:order val="4"/>
          <c:tx>
            <c:strRef>
              <c:f>'[Reporting figure Gaza Example.xlsx]Sheet1'!$B$6</c:f>
              <c:strCache>
                <c:ptCount val="1"/>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'[Reporting figure Gaza Example.xlsx]Sheet1'!$C$1:$D$1</c:f>
              <c:strCache>
                <c:ptCount val="2"/>
                <c:pt idx="0">
                  <c:v>Baseline</c:v>
                </c:pt>
                <c:pt idx="1">
                  <c:v>Endline</c:v>
                </c:pt>
              </c:strCache>
            </c:strRef>
          </c:cat>
          <c:val>
            <c:numRef>
              <c:f>'[Reporting figure Gaza Example.xlsx]Sheet1'!$C$6:$D$6</c:f>
              <c:numCache>
                <c:formatCode>General</c:formatCode>
                <c:ptCount val="2"/>
              </c:numCache>
            </c:numRef>
          </c:val>
          <c:extLst>
            <c:ext xmlns:c16="http://schemas.microsoft.com/office/drawing/2014/chart" uri="{C3380CC4-5D6E-409C-BE32-E72D297353CC}">
              <c16:uniqueId val="{00000004-9785-422F-9354-871E9826FBCE}"/>
            </c:ext>
          </c:extLst>
        </c:ser>
        <c:dLbls>
          <c:dLblPos val="ctr"/>
          <c:showLegendKey val="0"/>
          <c:showVal val="1"/>
          <c:showCatName val="0"/>
          <c:showSerName val="0"/>
          <c:showPercent val="0"/>
          <c:showBubbleSize val="0"/>
        </c:dLbls>
        <c:gapWidth val="150"/>
        <c:overlap val="100"/>
        <c:axId val="913051936"/>
        <c:axId val="916102720"/>
      </c:barChart>
      <c:catAx>
        <c:axId val="91305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916102720"/>
        <c:crosses val="autoZero"/>
        <c:auto val="1"/>
        <c:lblAlgn val="ctr"/>
        <c:lblOffset val="100"/>
        <c:noMultiLvlLbl val="0"/>
      </c:catAx>
      <c:valAx>
        <c:axId val="9161027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913051936"/>
        <c:crosses val="autoZero"/>
        <c:crossBetween val="between"/>
      </c:valAx>
      <c:spPr>
        <a:noFill/>
        <a:ln>
          <a:noFill/>
        </a:ln>
        <a:effectLst/>
      </c:spPr>
    </c:plotArea>
    <c:legend>
      <c:legendPos val="b"/>
      <c:legendEntry>
        <c:idx val="0"/>
        <c:delete val="1"/>
      </c:legendEntry>
      <c:legendEntry>
        <c:idx val="4"/>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legend>
    <c:plotVisOnly val="1"/>
    <c:dispBlanksAs val="gap"/>
    <c:showDLblsOverMax val="0"/>
  </c:chart>
  <c:spPr>
    <a:noFill/>
    <a:ln>
      <a:noFill/>
    </a:ln>
    <a:effectLst/>
  </c:spPr>
  <c:txPr>
    <a:bodyPr/>
    <a:lstStyle/>
    <a:p>
      <a:pPr>
        <a:defRPr sz="110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2F1D0C-68EC-47B6-A39B-F185B3E2E1BC}" type="doc">
      <dgm:prSet loTypeId="urn:microsoft.com/office/officeart/2005/8/layout/hProcess11" loCatId="process" qsTypeId="urn:microsoft.com/office/officeart/2005/8/quickstyle/simple1" qsCatId="simple" csTypeId="urn:microsoft.com/office/officeart/2005/8/colors/colorful5" csCatId="colorful" phldr="1"/>
      <dgm:spPr/>
    </dgm:pt>
    <dgm:pt modelId="{445FA325-EEEA-44B8-B747-8367973CA197}">
      <dgm:prSet phldrT="[Tex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You were </a:t>
          </a:r>
          <a:r>
            <a:rPr lang="en-GB" sz="1050" b="1">
              <a:latin typeface="Open Sans" panose="020B0606030504020204" pitchFamily="34" charset="0"/>
              <a:ea typeface="Open Sans" panose="020B0606030504020204" pitchFamily="34" charset="0"/>
              <a:cs typeface="Open Sans" panose="020B0606030504020204" pitchFamily="34" charset="0"/>
            </a:rPr>
            <a:t>worried</a:t>
          </a:r>
          <a:r>
            <a:rPr lang="en-GB" sz="1050" b="0">
              <a:latin typeface="Open Sans" panose="020B0606030504020204" pitchFamily="34" charset="0"/>
              <a:ea typeface="Open Sans" panose="020B0606030504020204" pitchFamily="34" charset="0"/>
              <a:cs typeface="Open Sans" panose="020B0606030504020204" pitchFamily="34" charset="0"/>
            </a:rPr>
            <a:t> that your household would not have enough food to eat?</a:t>
          </a:r>
        </a:p>
      </dgm:t>
    </dgm:pt>
    <dgm:pt modelId="{10D0D2C5-AB2B-4457-8FC3-BF1483CF241A}" type="parTrans" cxnId="{01164E0F-20CC-45DC-A266-5A06B5E6CEB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B80BD7F9-489A-401F-ABF8-E952E06648BF}" type="sibTrans" cxnId="{01164E0F-20CC-45DC-A266-5A06B5E6CEB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851F924D-87CB-4F78-8934-44FA32535C34}">
      <dgm:prSet phldrT="[Tex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You (or any other HH member) </a:t>
          </a:r>
          <a:r>
            <a:rPr lang="en-GB" sz="1050" b="1">
              <a:latin typeface="Open Sans" panose="020B0606030504020204" pitchFamily="34" charset="0"/>
              <a:ea typeface="Open Sans" panose="020B0606030504020204" pitchFamily="34" charset="0"/>
              <a:cs typeface="Open Sans" panose="020B0606030504020204" pitchFamily="34" charset="0"/>
            </a:rPr>
            <a:t>went to sleep at night hungry </a:t>
          </a:r>
          <a:r>
            <a:rPr lang="en-GB" sz="1050" b="0">
              <a:latin typeface="Open Sans" panose="020B0606030504020204" pitchFamily="34" charset="0"/>
              <a:ea typeface="Open Sans" panose="020B0606030504020204" pitchFamily="34" charset="0"/>
              <a:cs typeface="Open Sans" panose="020B0606030504020204" pitchFamily="34" charset="0"/>
            </a:rPr>
            <a:t>because there was not enough food?</a:t>
          </a:r>
        </a:p>
      </dgm:t>
    </dgm:pt>
    <dgm:pt modelId="{8058988E-B336-4E8C-8528-5F45F1900739}" type="parTrans" cxnId="{AD470D0A-7426-47B0-92E3-661AA868CE6E}">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8FFDD0E4-F64A-4FB2-BE65-F6906AFB59E8}" type="sibTrans" cxnId="{AD470D0A-7426-47B0-92E3-661AA868CE6E}">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80C9442B-FC45-4E04-B93E-F1A91213B853}">
      <dgm:prSet phldrT="[Tex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You (or another HH member) went </a:t>
          </a:r>
          <a:r>
            <a:rPr lang="en-GB" sz="1050" b="1">
              <a:latin typeface="Open Sans" panose="020B0606030504020204" pitchFamily="34" charset="0"/>
              <a:ea typeface="Open Sans" panose="020B0606030504020204" pitchFamily="34" charset="0"/>
              <a:cs typeface="Open Sans" panose="020B0606030504020204" pitchFamily="34" charset="0"/>
            </a:rPr>
            <a:t>a whole day and night  without eating anything </a:t>
          </a:r>
          <a:r>
            <a:rPr lang="en-GB" sz="1050" b="0">
              <a:latin typeface="Open Sans" panose="020B0606030504020204" pitchFamily="34" charset="0"/>
              <a:ea typeface="Open Sans" panose="020B0606030504020204" pitchFamily="34" charset="0"/>
              <a:cs typeface="Open Sans" panose="020B0606030504020204" pitchFamily="34" charset="0"/>
            </a:rPr>
            <a:t>because there was not enough food?</a:t>
          </a:r>
        </a:p>
      </dgm:t>
    </dgm:pt>
    <dgm:pt modelId="{67E0D5CB-93B6-4DC1-BB3E-D36C5EFE70F2}" type="parTrans" cxnId="{A4D655DA-71E6-4B35-A084-B7D2A3130457}">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6F5956E8-B84C-4C28-AA62-965350967C7F}" type="sibTrans" cxnId="{A4D655DA-71E6-4B35-A084-B7D2A3130457}">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17371EC1-1D4F-4341-AAC7-678E21E2B575}">
      <dgm:prSe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You (or another HH member) were </a:t>
          </a:r>
          <a:r>
            <a:rPr lang="en-GB" sz="1050" b="1">
              <a:latin typeface="Open Sans" panose="020B0606030504020204" pitchFamily="34" charset="0"/>
              <a:ea typeface="Open Sans" panose="020B0606030504020204" pitchFamily="34" charset="0"/>
              <a:cs typeface="Open Sans" panose="020B0606030504020204" pitchFamily="34" charset="0"/>
            </a:rPr>
            <a:t>not able to eat the kinds of foods you preferred </a:t>
          </a:r>
          <a:r>
            <a:rPr lang="en-GB" sz="1050" b="0">
              <a:latin typeface="Open Sans" panose="020B0606030504020204" pitchFamily="34" charset="0"/>
              <a:ea typeface="Open Sans" panose="020B0606030504020204" pitchFamily="34" charset="0"/>
              <a:cs typeface="Open Sans" panose="020B0606030504020204" pitchFamily="34" charset="0"/>
            </a:rPr>
            <a:t>due to lack of resources?</a:t>
          </a:r>
        </a:p>
      </dgm:t>
    </dgm:pt>
    <dgm:pt modelId="{CBFA564B-F36A-48BC-8D41-144CF6B6F637}" type="parTrans" cxnId="{D510C484-EF5B-45BF-8382-7D57DC02EE04}">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949303BF-6A00-48D9-81B2-C907AF91FC73}" type="sibTrans" cxnId="{D510C484-EF5B-45BF-8382-7D57DC02EE04}">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AD2B40B6-5C30-4239-AD32-A5296EBE2147}">
      <dgm:prSe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You (or any other HH member) had to </a:t>
          </a:r>
          <a:r>
            <a:rPr lang="en-GB" sz="1050" b="1">
              <a:latin typeface="Open Sans" panose="020B0606030504020204" pitchFamily="34" charset="0"/>
              <a:ea typeface="Open Sans" panose="020B0606030504020204" pitchFamily="34" charset="0"/>
              <a:cs typeface="Open Sans" panose="020B0606030504020204" pitchFamily="34" charset="0"/>
            </a:rPr>
            <a:t>eat a limited variety of foods </a:t>
          </a:r>
          <a:r>
            <a:rPr lang="en-GB" sz="1050" b="0">
              <a:latin typeface="Open Sans" panose="020B0606030504020204" pitchFamily="34" charset="0"/>
              <a:ea typeface="Open Sans" panose="020B0606030504020204" pitchFamily="34" charset="0"/>
              <a:cs typeface="Open Sans" panose="020B0606030504020204" pitchFamily="34" charset="0"/>
            </a:rPr>
            <a:t>due to lack of resources?</a:t>
          </a:r>
        </a:p>
      </dgm:t>
    </dgm:pt>
    <dgm:pt modelId="{E994ECAA-1080-4167-9A7B-2E6224D0E336}" type="parTrans" cxnId="{FD26971E-5AFE-4C6E-AC9C-70631316586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D5BCCED6-25D7-4FDF-816E-AEAA86B87ADC}" type="sibTrans" cxnId="{FD26971E-5AFE-4C6E-AC9C-70631316586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608CDF0B-C49A-46DE-B7D9-EAFCA7CBA3B8}">
      <dgm:prSe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You (or any other HH member) had to </a:t>
          </a:r>
          <a:r>
            <a:rPr lang="en-GB" sz="1050" b="1">
              <a:latin typeface="Open Sans" panose="020B0606030504020204" pitchFamily="34" charset="0"/>
              <a:ea typeface="Open Sans" panose="020B0606030504020204" pitchFamily="34" charset="0"/>
              <a:cs typeface="Open Sans" panose="020B0606030504020204" pitchFamily="34" charset="0"/>
            </a:rPr>
            <a:t>eat some foods that you really did not want to eat </a:t>
          </a:r>
          <a:r>
            <a:rPr lang="en-GB" sz="1050" b="0">
              <a:latin typeface="Open Sans" panose="020B0606030504020204" pitchFamily="34" charset="0"/>
              <a:ea typeface="Open Sans" panose="020B0606030504020204" pitchFamily="34" charset="0"/>
              <a:cs typeface="Open Sans" panose="020B0606030504020204" pitchFamily="34" charset="0"/>
            </a:rPr>
            <a:t>because of a lack of resources?</a:t>
          </a:r>
        </a:p>
      </dgm:t>
    </dgm:pt>
    <dgm:pt modelId="{690CF802-729E-4528-9B51-B0B1BEF35955}" type="parTrans" cxnId="{B648E127-04F6-4687-9D82-AED6EF791B9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77B512F8-899A-41C6-B362-AF22DBE72DF6}" type="sibTrans" cxnId="{B648E127-04F6-4687-9D82-AED6EF791B92}">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CB579E1B-077F-421E-A261-26FA3158162F}">
      <dgm:prSe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You (or any HH member) had </a:t>
          </a:r>
          <a:r>
            <a:rPr lang="en-GB" sz="1050" b="1">
              <a:latin typeface="Open Sans" panose="020B0606030504020204" pitchFamily="34" charset="0"/>
              <a:ea typeface="Open Sans" panose="020B0606030504020204" pitchFamily="34" charset="0"/>
              <a:cs typeface="Open Sans" panose="020B0606030504020204" pitchFamily="34" charset="0"/>
            </a:rPr>
            <a:t>to</a:t>
          </a:r>
          <a:r>
            <a:rPr lang="en-GB" sz="1050" b="0">
              <a:latin typeface="Open Sans" panose="020B0606030504020204" pitchFamily="34" charset="0"/>
              <a:ea typeface="Open Sans" panose="020B0606030504020204" pitchFamily="34" charset="0"/>
              <a:cs typeface="Open Sans" panose="020B0606030504020204" pitchFamily="34" charset="0"/>
            </a:rPr>
            <a:t> </a:t>
          </a:r>
          <a:r>
            <a:rPr lang="en-GB" sz="1050" b="1">
              <a:latin typeface="Open Sans" panose="020B0606030504020204" pitchFamily="34" charset="0"/>
              <a:ea typeface="Open Sans" panose="020B0606030504020204" pitchFamily="34" charset="0"/>
              <a:cs typeface="Open Sans" panose="020B0606030504020204" pitchFamily="34" charset="0"/>
            </a:rPr>
            <a:t>eat a smaller meal than you felt you needed </a:t>
          </a:r>
          <a:r>
            <a:rPr lang="en-GB" sz="1050" b="0">
              <a:latin typeface="Open Sans" panose="020B0606030504020204" pitchFamily="34" charset="0"/>
              <a:ea typeface="Open Sans" panose="020B0606030504020204" pitchFamily="34" charset="0"/>
              <a:cs typeface="Open Sans" panose="020B0606030504020204" pitchFamily="34" charset="0"/>
            </a:rPr>
            <a:t>because there was not enough food?</a:t>
          </a:r>
        </a:p>
      </dgm:t>
    </dgm:pt>
    <dgm:pt modelId="{8451C3B9-E454-4FE1-8078-B327B3B1FD87}" type="parTrans" cxnId="{EF932934-5752-483E-A03F-B6D3EA52134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6033841A-AB9A-4484-A561-216B7A790476}" type="sibTrans" cxnId="{EF932934-5752-483E-A03F-B6D3EA52134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CA5849C0-A346-4B06-990E-9BABAFE8FF05}">
      <dgm:prSet custT="1"/>
      <dgm:spPr/>
      <dgm:t>
        <a:bodyPr/>
        <a:lstStyle/>
        <a:p>
          <a:r>
            <a:rPr lang="en-GB" sz="1050" b="0">
              <a:latin typeface="Open Sans" panose="020B0606030504020204" pitchFamily="34" charset="0"/>
              <a:ea typeface="Open Sans" panose="020B0606030504020204" pitchFamily="34" charset="0"/>
              <a:cs typeface="Open Sans" panose="020B0606030504020204" pitchFamily="34" charset="0"/>
            </a:rPr>
            <a:t>There was </a:t>
          </a:r>
          <a:r>
            <a:rPr lang="en-GB" sz="1050" b="1">
              <a:latin typeface="Open Sans" panose="020B0606030504020204" pitchFamily="34" charset="0"/>
              <a:ea typeface="Open Sans" panose="020B0606030504020204" pitchFamily="34" charset="0"/>
              <a:cs typeface="Open Sans" panose="020B0606030504020204" pitchFamily="34" charset="0"/>
            </a:rPr>
            <a:t>no food to eat of any kind in your house </a:t>
          </a:r>
          <a:r>
            <a:rPr lang="en-GB" sz="1050" b="0">
              <a:latin typeface="Open Sans" panose="020B0606030504020204" pitchFamily="34" charset="0"/>
              <a:ea typeface="Open Sans" panose="020B0606030504020204" pitchFamily="34" charset="0"/>
              <a:cs typeface="Open Sans" panose="020B0606030504020204" pitchFamily="34" charset="0"/>
            </a:rPr>
            <a:t>because of lack of resources to get food?</a:t>
          </a:r>
        </a:p>
      </dgm:t>
    </dgm:pt>
    <dgm:pt modelId="{0745BDA2-1BA9-432E-A492-43CA38600ECE}" type="parTrans" cxnId="{C97F353E-F79D-4DE9-A64B-1266A949525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21750DE7-CCAE-4486-814B-EA24C2AA7EE9}" type="sibTrans" cxnId="{C97F353E-F79D-4DE9-A64B-1266A949525B}">
      <dgm:prSet/>
      <dgm:spPr/>
      <dgm:t>
        <a:bodyPr/>
        <a:lstStyle/>
        <a:p>
          <a:endParaRPr lang="en-GB" sz="2400" b="0">
            <a:latin typeface="Open Sans" panose="020B0606030504020204" pitchFamily="34" charset="0"/>
            <a:ea typeface="Open Sans" panose="020B0606030504020204" pitchFamily="34" charset="0"/>
            <a:cs typeface="Open Sans" panose="020B0606030504020204" pitchFamily="34" charset="0"/>
          </a:endParaRPr>
        </a:p>
      </dgm:t>
    </dgm:pt>
    <dgm:pt modelId="{7A4D3199-3C75-49C0-A523-70C6B2B5853E}">
      <dgm:prSet custT="1"/>
      <dgm:spPr/>
      <dgm:t>
        <a:bodyPr/>
        <a:lstStyle/>
        <a:p>
          <a:r>
            <a:rPr lang="en-GB" sz="1050">
              <a:latin typeface="Open Sans" panose="020B0606030504020204" pitchFamily="34" charset="0"/>
              <a:ea typeface="Open Sans" panose="020B0606030504020204" pitchFamily="34" charset="0"/>
              <a:cs typeface="Open Sans" panose="020B0606030504020204" pitchFamily="34" charset="0"/>
            </a:rPr>
            <a:t>You (or any other HH member) </a:t>
          </a:r>
          <a:r>
            <a:rPr lang="en-GB" sz="1050" b="1">
              <a:latin typeface="Open Sans" panose="020B0606030504020204" pitchFamily="34" charset="0"/>
              <a:ea typeface="Open Sans" panose="020B0606030504020204" pitchFamily="34" charset="0"/>
              <a:cs typeface="Open Sans" panose="020B0606030504020204" pitchFamily="34" charset="0"/>
            </a:rPr>
            <a:t>had to eat fewer meals in a day </a:t>
          </a:r>
          <a:r>
            <a:rPr lang="en-GB" sz="1050">
              <a:latin typeface="Open Sans" panose="020B0606030504020204" pitchFamily="34" charset="0"/>
              <a:ea typeface="Open Sans" panose="020B0606030504020204" pitchFamily="34" charset="0"/>
              <a:cs typeface="Open Sans" panose="020B0606030504020204" pitchFamily="34" charset="0"/>
            </a:rPr>
            <a:t>because there was not enough food?</a:t>
          </a:r>
        </a:p>
      </dgm:t>
    </dgm:pt>
    <dgm:pt modelId="{38989AB3-5803-44DD-8945-CF117CA0E073}" type="parTrans" cxnId="{5856A5B4-B779-49DB-BC56-9935DB6E2F32}">
      <dgm:prSet/>
      <dgm:spPr/>
      <dgm:t>
        <a:bodyPr/>
        <a:lstStyle/>
        <a:p>
          <a:endParaRPr lang="en-GB" sz="2400"/>
        </a:p>
      </dgm:t>
    </dgm:pt>
    <dgm:pt modelId="{DB75BBA5-9525-4DCC-A51E-4580BBB64704}" type="sibTrans" cxnId="{5856A5B4-B779-49DB-BC56-9935DB6E2F32}">
      <dgm:prSet/>
      <dgm:spPr/>
      <dgm:t>
        <a:bodyPr/>
        <a:lstStyle/>
        <a:p>
          <a:endParaRPr lang="en-GB" sz="2400"/>
        </a:p>
      </dgm:t>
    </dgm:pt>
    <dgm:pt modelId="{E999E79A-0781-48E9-98A6-434D28A80578}" type="pres">
      <dgm:prSet presAssocID="{3A2F1D0C-68EC-47B6-A39B-F185B3E2E1BC}" presName="Name0" presStyleCnt="0">
        <dgm:presLayoutVars>
          <dgm:dir/>
          <dgm:resizeHandles val="exact"/>
        </dgm:presLayoutVars>
      </dgm:prSet>
      <dgm:spPr/>
    </dgm:pt>
    <dgm:pt modelId="{172789CF-F378-4717-97B9-2FC576B55FFE}" type="pres">
      <dgm:prSet presAssocID="{3A2F1D0C-68EC-47B6-A39B-F185B3E2E1BC}" presName="arrow" presStyleLbl="bgShp" presStyleIdx="0" presStyleCnt="1"/>
      <dgm:spPr/>
    </dgm:pt>
    <dgm:pt modelId="{7F5A4140-76B7-493D-8076-BFE75588D846}" type="pres">
      <dgm:prSet presAssocID="{3A2F1D0C-68EC-47B6-A39B-F185B3E2E1BC}" presName="points" presStyleCnt="0"/>
      <dgm:spPr/>
    </dgm:pt>
    <dgm:pt modelId="{D2D807CC-E9C2-4704-B1B4-B428BA5D02AB}" type="pres">
      <dgm:prSet presAssocID="{445FA325-EEEA-44B8-B747-8367973CA197}" presName="compositeA" presStyleCnt="0"/>
      <dgm:spPr/>
    </dgm:pt>
    <dgm:pt modelId="{97413D15-FCA5-4B21-B31C-4771B5ED84A1}" type="pres">
      <dgm:prSet presAssocID="{445FA325-EEEA-44B8-B747-8367973CA197}" presName="textA" presStyleLbl="revTx" presStyleIdx="0" presStyleCnt="9" custScaleX="195507">
        <dgm:presLayoutVars>
          <dgm:bulletEnabled val="1"/>
        </dgm:presLayoutVars>
      </dgm:prSet>
      <dgm:spPr/>
    </dgm:pt>
    <dgm:pt modelId="{DAD5BF11-62C1-473C-8CCD-EFBCEBB25D29}" type="pres">
      <dgm:prSet presAssocID="{445FA325-EEEA-44B8-B747-8367973CA197}" presName="circleA" presStyleLbl="node1" presStyleIdx="0" presStyleCnt="9"/>
      <dgm:spPr/>
    </dgm:pt>
    <dgm:pt modelId="{2980F597-088D-4179-A67B-7EA192AF9444}" type="pres">
      <dgm:prSet presAssocID="{445FA325-EEEA-44B8-B747-8367973CA197}" presName="spaceA" presStyleCnt="0"/>
      <dgm:spPr/>
    </dgm:pt>
    <dgm:pt modelId="{4AFC4350-9A97-45AF-9FAB-0779487443B6}" type="pres">
      <dgm:prSet presAssocID="{B80BD7F9-489A-401F-ABF8-E952E06648BF}" presName="space" presStyleCnt="0"/>
      <dgm:spPr/>
    </dgm:pt>
    <dgm:pt modelId="{6CDD1645-925D-4906-9531-C0FD00A9CBE2}" type="pres">
      <dgm:prSet presAssocID="{17371EC1-1D4F-4341-AAC7-678E21E2B575}" presName="compositeB" presStyleCnt="0"/>
      <dgm:spPr/>
    </dgm:pt>
    <dgm:pt modelId="{7E65FB30-66CD-474C-938E-9BC43005804A}" type="pres">
      <dgm:prSet presAssocID="{17371EC1-1D4F-4341-AAC7-678E21E2B575}" presName="textB" presStyleLbl="revTx" presStyleIdx="1" presStyleCnt="9" custScaleX="190736">
        <dgm:presLayoutVars>
          <dgm:bulletEnabled val="1"/>
        </dgm:presLayoutVars>
      </dgm:prSet>
      <dgm:spPr/>
    </dgm:pt>
    <dgm:pt modelId="{342E05D4-F437-427A-8985-CFF7D144BC6E}" type="pres">
      <dgm:prSet presAssocID="{17371EC1-1D4F-4341-AAC7-678E21E2B575}" presName="circleB" presStyleLbl="node1" presStyleIdx="1" presStyleCnt="9"/>
      <dgm:spPr/>
    </dgm:pt>
    <dgm:pt modelId="{BA2E10F8-56FE-47D5-903F-D084CF8F1AE6}" type="pres">
      <dgm:prSet presAssocID="{17371EC1-1D4F-4341-AAC7-678E21E2B575}" presName="spaceB" presStyleCnt="0"/>
      <dgm:spPr/>
    </dgm:pt>
    <dgm:pt modelId="{0522E2CD-3161-43F6-A063-D6278D3831EF}" type="pres">
      <dgm:prSet presAssocID="{949303BF-6A00-48D9-81B2-C907AF91FC73}" presName="space" presStyleCnt="0"/>
      <dgm:spPr/>
    </dgm:pt>
    <dgm:pt modelId="{BBB4E969-D409-45F4-9E28-84260AC7F261}" type="pres">
      <dgm:prSet presAssocID="{AD2B40B6-5C30-4239-AD32-A5296EBE2147}" presName="compositeA" presStyleCnt="0"/>
      <dgm:spPr/>
    </dgm:pt>
    <dgm:pt modelId="{F2B238C5-B841-49A8-A09F-DD47D2EFA77F}" type="pres">
      <dgm:prSet presAssocID="{AD2B40B6-5C30-4239-AD32-A5296EBE2147}" presName="textA" presStyleLbl="revTx" presStyleIdx="2" presStyleCnt="9" custScaleX="202966">
        <dgm:presLayoutVars>
          <dgm:bulletEnabled val="1"/>
        </dgm:presLayoutVars>
      </dgm:prSet>
      <dgm:spPr/>
    </dgm:pt>
    <dgm:pt modelId="{9F4E8EDC-DD92-4FCC-B6B6-4D64885216AB}" type="pres">
      <dgm:prSet presAssocID="{AD2B40B6-5C30-4239-AD32-A5296EBE2147}" presName="circleA" presStyleLbl="node1" presStyleIdx="2" presStyleCnt="9"/>
      <dgm:spPr/>
    </dgm:pt>
    <dgm:pt modelId="{A3B78C43-A7B9-4041-B92E-E31F5DF50D2B}" type="pres">
      <dgm:prSet presAssocID="{AD2B40B6-5C30-4239-AD32-A5296EBE2147}" presName="spaceA" presStyleCnt="0"/>
      <dgm:spPr/>
    </dgm:pt>
    <dgm:pt modelId="{0EE7139C-5539-40D2-8E50-52DCBCABF973}" type="pres">
      <dgm:prSet presAssocID="{D5BCCED6-25D7-4FDF-816E-AEAA86B87ADC}" presName="space" presStyleCnt="0"/>
      <dgm:spPr/>
    </dgm:pt>
    <dgm:pt modelId="{F1AB123F-91A2-4105-82EF-393629BA65B5}" type="pres">
      <dgm:prSet presAssocID="{608CDF0B-C49A-46DE-B7D9-EAFCA7CBA3B8}" presName="compositeB" presStyleCnt="0"/>
      <dgm:spPr/>
    </dgm:pt>
    <dgm:pt modelId="{BA225632-11F1-40B4-B6EC-2A69E43942C4}" type="pres">
      <dgm:prSet presAssocID="{608CDF0B-C49A-46DE-B7D9-EAFCA7CBA3B8}" presName="textB" presStyleLbl="revTx" presStyleIdx="3" presStyleCnt="9" custScaleX="199359">
        <dgm:presLayoutVars>
          <dgm:bulletEnabled val="1"/>
        </dgm:presLayoutVars>
      </dgm:prSet>
      <dgm:spPr/>
    </dgm:pt>
    <dgm:pt modelId="{BC507523-D9F5-411B-8A0A-D97F1DD56312}" type="pres">
      <dgm:prSet presAssocID="{608CDF0B-C49A-46DE-B7D9-EAFCA7CBA3B8}" presName="circleB" presStyleLbl="node1" presStyleIdx="3" presStyleCnt="9"/>
      <dgm:spPr/>
    </dgm:pt>
    <dgm:pt modelId="{08A37FF1-23B3-4F98-8257-2B44D7459D2E}" type="pres">
      <dgm:prSet presAssocID="{608CDF0B-C49A-46DE-B7D9-EAFCA7CBA3B8}" presName="spaceB" presStyleCnt="0"/>
      <dgm:spPr/>
    </dgm:pt>
    <dgm:pt modelId="{050F7226-3E07-455F-8DE1-D4228B02C584}" type="pres">
      <dgm:prSet presAssocID="{77B512F8-899A-41C6-B362-AF22DBE72DF6}" presName="space" presStyleCnt="0"/>
      <dgm:spPr/>
    </dgm:pt>
    <dgm:pt modelId="{729DBF7B-A002-482C-B044-05990F74FBF2}" type="pres">
      <dgm:prSet presAssocID="{CB579E1B-077F-421E-A261-26FA3158162F}" presName="compositeA" presStyleCnt="0"/>
      <dgm:spPr/>
    </dgm:pt>
    <dgm:pt modelId="{E74E5ADB-9739-42D1-987D-C3D5B463F963}" type="pres">
      <dgm:prSet presAssocID="{CB579E1B-077F-421E-A261-26FA3158162F}" presName="textA" presStyleLbl="revTx" presStyleIdx="4" presStyleCnt="9" custScaleX="203299">
        <dgm:presLayoutVars>
          <dgm:bulletEnabled val="1"/>
        </dgm:presLayoutVars>
      </dgm:prSet>
      <dgm:spPr/>
    </dgm:pt>
    <dgm:pt modelId="{EF6F826B-79E3-4618-AD41-74B3C330EE98}" type="pres">
      <dgm:prSet presAssocID="{CB579E1B-077F-421E-A261-26FA3158162F}" presName="circleA" presStyleLbl="node1" presStyleIdx="4" presStyleCnt="9"/>
      <dgm:spPr/>
    </dgm:pt>
    <dgm:pt modelId="{C2F9EE56-536C-4873-9A1D-2BBEF86F6F5E}" type="pres">
      <dgm:prSet presAssocID="{CB579E1B-077F-421E-A261-26FA3158162F}" presName="spaceA" presStyleCnt="0"/>
      <dgm:spPr/>
    </dgm:pt>
    <dgm:pt modelId="{5FA28F9D-807E-49EF-8D4B-182826F9FAEE}" type="pres">
      <dgm:prSet presAssocID="{6033841A-AB9A-4484-A561-216B7A790476}" presName="space" presStyleCnt="0"/>
      <dgm:spPr/>
    </dgm:pt>
    <dgm:pt modelId="{7601CA6F-6661-42BC-8483-DD3C281B69A4}" type="pres">
      <dgm:prSet presAssocID="{7A4D3199-3C75-49C0-A523-70C6B2B5853E}" presName="compositeB" presStyleCnt="0"/>
      <dgm:spPr/>
    </dgm:pt>
    <dgm:pt modelId="{D70E69FC-2090-4982-B942-AA1035C71CFD}" type="pres">
      <dgm:prSet presAssocID="{7A4D3199-3C75-49C0-A523-70C6B2B5853E}" presName="textB" presStyleLbl="revTx" presStyleIdx="5" presStyleCnt="9" custScaleX="206242">
        <dgm:presLayoutVars>
          <dgm:bulletEnabled val="1"/>
        </dgm:presLayoutVars>
      </dgm:prSet>
      <dgm:spPr/>
    </dgm:pt>
    <dgm:pt modelId="{97ECE10A-3520-43FF-8A84-11D1C84EEFBC}" type="pres">
      <dgm:prSet presAssocID="{7A4D3199-3C75-49C0-A523-70C6B2B5853E}" presName="circleB" presStyleLbl="node1" presStyleIdx="5" presStyleCnt="9"/>
      <dgm:spPr/>
    </dgm:pt>
    <dgm:pt modelId="{F36896E1-2BF6-4B1C-B3FB-97A226B5D2CC}" type="pres">
      <dgm:prSet presAssocID="{7A4D3199-3C75-49C0-A523-70C6B2B5853E}" presName="spaceB" presStyleCnt="0"/>
      <dgm:spPr/>
    </dgm:pt>
    <dgm:pt modelId="{D7FEA0E6-B3FC-4638-B846-D3873583EDFF}" type="pres">
      <dgm:prSet presAssocID="{DB75BBA5-9525-4DCC-A51E-4580BBB64704}" presName="space" presStyleCnt="0"/>
      <dgm:spPr/>
    </dgm:pt>
    <dgm:pt modelId="{3B7CF19A-5169-4DFF-9629-A6B82B488CDC}" type="pres">
      <dgm:prSet presAssocID="{CA5849C0-A346-4B06-990E-9BABAFE8FF05}" presName="compositeA" presStyleCnt="0"/>
      <dgm:spPr/>
    </dgm:pt>
    <dgm:pt modelId="{B50AE38A-1A64-42CA-B5BB-AC685BEFB3C3}" type="pres">
      <dgm:prSet presAssocID="{CA5849C0-A346-4B06-990E-9BABAFE8FF05}" presName="textA" presStyleLbl="revTx" presStyleIdx="6" presStyleCnt="9" custScaleX="197067">
        <dgm:presLayoutVars>
          <dgm:bulletEnabled val="1"/>
        </dgm:presLayoutVars>
      </dgm:prSet>
      <dgm:spPr/>
    </dgm:pt>
    <dgm:pt modelId="{10086490-B703-46CB-B988-F0A7B00B08C4}" type="pres">
      <dgm:prSet presAssocID="{CA5849C0-A346-4B06-990E-9BABAFE8FF05}" presName="circleA" presStyleLbl="node1" presStyleIdx="6" presStyleCnt="9"/>
      <dgm:spPr/>
    </dgm:pt>
    <dgm:pt modelId="{827712B3-59CD-4D53-B611-9DC6CFA0FDF6}" type="pres">
      <dgm:prSet presAssocID="{CA5849C0-A346-4B06-990E-9BABAFE8FF05}" presName="spaceA" presStyleCnt="0"/>
      <dgm:spPr/>
    </dgm:pt>
    <dgm:pt modelId="{504E4E1E-7B52-438E-9AF9-6BF96D7FEA85}" type="pres">
      <dgm:prSet presAssocID="{21750DE7-CCAE-4486-814B-EA24C2AA7EE9}" presName="space" presStyleCnt="0"/>
      <dgm:spPr/>
    </dgm:pt>
    <dgm:pt modelId="{44683D05-098B-4E2C-BA91-4BCB6BABAE4A}" type="pres">
      <dgm:prSet presAssocID="{851F924D-87CB-4F78-8934-44FA32535C34}" presName="compositeB" presStyleCnt="0"/>
      <dgm:spPr/>
    </dgm:pt>
    <dgm:pt modelId="{57D284D1-D7C2-4BA7-B892-AFCDE8152AF2}" type="pres">
      <dgm:prSet presAssocID="{851F924D-87CB-4F78-8934-44FA32535C34}" presName="textB" presStyleLbl="revTx" presStyleIdx="7" presStyleCnt="9" custScaleX="206927">
        <dgm:presLayoutVars>
          <dgm:bulletEnabled val="1"/>
        </dgm:presLayoutVars>
      </dgm:prSet>
      <dgm:spPr/>
    </dgm:pt>
    <dgm:pt modelId="{10798341-8D93-45D4-897F-CAAFC418DA3C}" type="pres">
      <dgm:prSet presAssocID="{851F924D-87CB-4F78-8934-44FA32535C34}" presName="circleB" presStyleLbl="node1" presStyleIdx="7" presStyleCnt="9"/>
      <dgm:spPr/>
    </dgm:pt>
    <dgm:pt modelId="{7FBE1C81-DE40-4B64-9D95-3D14EF52E227}" type="pres">
      <dgm:prSet presAssocID="{851F924D-87CB-4F78-8934-44FA32535C34}" presName="spaceB" presStyleCnt="0"/>
      <dgm:spPr/>
    </dgm:pt>
    <dgm:pt modelId="{51308199-90EF-49AD-BB9F-8A9B50E61F7E}" type="pres">
      <dgm:prSet presAssocID="{8FFDD0E4-F64A-4FB2-BE65-F6906AFB59E8}" presName="space" presStyleCnt="0"/>
      <dgm:spPr/>
    </dgm:pt>
    <dgm:pt modelId="{5BE9A40F-9E6C-415E-9B0C-D5B277715A9C}" type="pres">
      <dgm:prSet presAssocID="{80C9442B-FC45-4E04-B93E-F1A91213B853}" presName="compositeA" presStyleCnt="0"/>
      <dgm:spPr/>
    </dgm:pt>
    <dgm:pt modelId="{BBBC4C9F-CD17-48E1-B870-23B4983EE415}" type="pres">
      <dgm:prSet presAssocID="{80C9442B-FC45-4E04-B93E-F1A91213B853}" presName="textA" presStyleLbl="revTx" presStyleIdx="8" presStyleCnt="9" custScaleX="202282">
        <dgm:presLayoutVars>
          <dgm:bulletEnabled val="1"/>
        </dgm:presLayoutVars>
      </dgm:prSet>
      <dgm:spPr/>
    </dgm:pt>
    <dgm:pt modelId="{1BA9923A-64D0-4778-ACE8-13A56F17A63D}" type="pres">
      <dgm:prSet presAssocID="{80C9442B-FC45-4E04-B93E-F1A91213B853}" presName="circleA" presStyleLbl="node1" presStyleIdx="8" presStyleCnt="9"/>
      <dgm:spPr/>
    </dgm:pt>
    <dgm:pt modelId="{103E8038-616E-46F0-9AFA-68932C44B47A}" type="pres">
      <dgm:prSet presAssocID="{80C9442B-FC45-4E04-B93E-F1A91213B853}" presName="spaceA" presStyleCnt="0"/>
      <dgm:spPr/>
    </dgm:pt>
  </dgm:ptLst>
  <dgm:cxnLst>
    <dgm:cxn modelId="{35634902-B81E-4974-9CE0-F80975A14D0A}" type="presOf" srcId="{80C9442B-FC45-4E04-B93E-F1A91213B853}" destId="{BBBC4C9F-CD17-48E1-B870-23B4983EE415}" srcOrd="0" destOrd="0" presId="urn:microsoft.com/office/officeart/2005/8/layout/hProcess11"/>
    <dgm:cxn modelId="{AD470D0A-7426-47B0-92E3-661AA868CE6E}" srcId="{3A2F1D0C-68EC-47B6-A39B-F185B3E2E1BC}" destId="{851F924D-87CB-4F78-8934-44FA32535C34}" srcOrd="7" destOrd="0" parTransId="{8058988E-B336-4E8C-8528-5F45F1900739}" sibTransId="{8FFDD0E4-F64A-4FB2-BE65-F6906AFB59E8}"/>
    <dgm:cxn modelId="{157E0C0F-61F1-464F-B905-6F2A9BEB2DFF}" type="presOf" srcId="{17371EC1-1D4F-4341-AAC7-678E21E2B575}" destId="{7E65FB30-66CD-474C-938E-9BC43005804A}" srcOrd="0" destOrd="0" presId="urn:microsoft.com/office/officeart/2005/8/layout/hProcess11"/>
    <dgm:cxn modelId="{01164E0F-20CC-45DC-A266-5A06B5E6CEBB}" srcId="{3A2F1D0C-68EC-47B6-A39B-F185B3E2E1BC}" destId="{445FA325-EEEA-44B8-B747-8367973CA197}" srcOrd="0" destOrd="0" parTransId="{10D0D2C5-AB2B-4457-8FC3-BF1483CF241A}" sibTransId="{B80BD7F9-489A-401F-ABF8-E952E06648BF}"/>
    <dgm:cxn modelId="{D3B55016-BDB2-44A4-982F-758E8C7669C6}" type="presOf" srcId="{CB579E1B-077F-421E-A261-26FA3158162F}" destId="{E74E5ADB-9739-42D1-987D-C3D5B463F963}" srcOrd="0" destOrd="0" presId="urn:microsoft.com/office/officeart/2005/8/layout/hProcess11"/>
    <dgm:cxn modelId="{FD26971E-5AFE-4C6E-AC9C-706313165862}" srcId="{3A2F1D0C-68EC-47B6-A39B-F185B3E2E1BC}" destId="{AD2B40B6-5C30-4239-AD32-A5296EBE2147}" srcOrd="2" destOrd="0" parTransId="{E994ECAA-1080-4167-9A7B-2E6224D0E336}" sibTransId="{D5BCCED6-25D7-4FDF-816E-AEAA86B87ADC}"/>
    <dgm:cxn modelId="{B648E127-04F6-4687-9D82-AED6EF791B92}" srcId="{3A2F1D0C-68EC-47B6-A39B-F185B3E2E1BC}" destId="{608CDF0B-C49A-46DE-B7D9-EAFCA7CBA3B8}" srcOrd="3" destOrd="0" parTransId="{690CF802-729E-4528-9B51-B0B1BEF35955}" sibTransId="{77B512F8-899A-41C6-B362-AF22DBE72DF6}"/>
    <dgm:cxn modelId="{18D02A2B-0668-401E-9C0A-F85E144714A0}" type="presOf" srcId="{3A2F1D0C-68EC-47B6-A39B-F185B3E2E1BC}" destId="{E999E79A-0781-48E9-98A6-434D28A80578}" srcOrd="0" destOrd="0" presId="urn:microsoft.com/office/officeart/2005/8/layout/hProcess11"/>
    <dgm:cxn modelId="{EF932934-5752-483E-A03F-B6D3EA52134B}" srcId="{3A2F1D0C-68EC-47B6-A39B-F185B3E2E1BC}" destId="{CB579E1B-077F-421E-A261-26FA3158162F}" srcOrd="4" destOrd="0" parTransId="{8451C3B9-E454-4FE1-8078-B327B3B1FD87}" sibTransId="{6033841A-AB9A-4484-A561-216B7A790476}"/>
    <dgm:cxn modelId="{8AE55A37-605B-4F33-B927-AFAB276C951B}" type="presOf" srcId="{CA5849C0-A346-4B06-990E-9BABAFE8FF05}" destId="{B50AE38A-1A64-42CA-B5BB-AC685BEFB3C3}" srcOrd="0" destOrd="0" presId="urn:microsoft.com/office/officeart/2005/8/layout/hProcess11"/>
    <dgm:cxn modelId="{C97F353E-F79D-4DE9-A64B-1266A949525B}" srcId="{3A2F1D0C-68EC-47B6-A39B-F185B3E2E1BC}" destId="{CA5849C0-A346-4B06-990E-9BABAFE8FF05}" srcOrd="6" destOrd="0" parTransId="{0745BDA2-1BA9-432E-A492-43CA38600ECE}" sibTransId="{21750DE7-CCAE-4486-814B-EA24C2AA7EE9}"/>
    <dgm:cxn modelId="{A9F08C5D-19D3-4E15-9EB7-1E99CB526691}" type="presOf" srcId="{445FA325-EEEA-44B8-B747-8367973CA197}" destId="{97413D15-FCA5-4B21-B31C-4771B5ED84A1}" srcOrd="0" destOrd="0" presId="urn:microsoft.com/office/officeart/2005/8/layout/hProcess11"/>
    <dgm:cxn modelId="{59720147-E2C1-43ED-AA36-F1B5EFC3BAC3}" type="presOf" srcId="{851F924D-87CB-4F78-8934-44FA32535C34}" destId="{57D284D1-D7C2-4BA7-B892-AFCDE8152AF2}" srcOrd="0" destOrd="0" presId="urn:microsoft.com/office/officeart/2005/8/layout/hProcess11"/>
    <dgm:cxn modelId="{D510C484-EF5B-45BF-8382-7D57DC02EE04}" srcId="{3A2F1D0C-68EC-47B6-A39B-F185B3E2E1BC}" destId="{17371EC1-1D4F-4341-AAC7-678E21E2B575}" srcOrd="1" destOrd="0" parTransId="{CBFA564B-F36A-48BC-8D41-144CF6B6F637}" sibTransId="{949303BF-6A00-48D9-81B2-C907AF91FC73}"/>
    <dgm:cxn modelId="{1BCC2895-FD84-4134-829F-DA82D158B1CB}" type="presOf" srcId="{608CDF0B-C49A-46DE-B7D9-EAFCA7CBA3B8}" destId="{BA225632-11F1-40B4-B6EC-2A69E43942C4}" srcOrd="0" destOrd="0" presId="urn:microsoft.com/office/officeart/2005/8/layout/hProcess11"/>
    <dgm:cxn modelId="{5856A5B4-B779-49DB-BC56-9935DB6E2F32}" srcId="{3A2F1D0C-68EC-47B6-A39B-F185B3E2E1BC}" destId="{7A4D3199-3C75-49C0-A523-70C6B2B5853E}" srcOrd="5" destOrd="0" parTransId="{38989AB3-5803-44DD-8945-CF117CA0E073}" sibTransId="{DB75BBA5-9525-4DCC-A51E-4580BBB64704}"/>
    <dgm:cxn modelId="{DEE03CC2-0758-49EC-A22A-CEB622F47308}" type="presOf" srcId="{7A4D3199-3C75-49C0-A523-70C6B2B5853E}" destId="{D70E69FC-2090-4982-B942-AA1035C71CFD}" srcOrd="0" destOrd="0" presId="urn:microsoft.com/office/officeart/2005/8/layout/hProcess11"/>
    <dgm:cxn modelId="{1CD480D7-4C6A-4A0A-8F3B-8FF20EB6C286}" type="presOf" srcId="{AD2B40B6-5C30-4239-AD32-A5296EBE2147}" destId="{F2B238C5-B841-49A8-A09F-DD47D2EFA77F}" srcOrd="0" destOrd="0" presId="urn:microsoft.com/office/officeart/2005/8/layout/hProcess11"/>
    <dgm:cxn modelId="{A4D655DA-71E6-4B35-A084-B7D2A3130457}" srcId="{3A2F1D0C-68EC-47B6-A39B-F185B3E2E1BC}" destId="{80C9442B-FC45-4E04-B93E-F1A91213B853}" srcOrd="8" destOrd="0" parTransId="{67E0D5CB-93B6-4DC1-BB3E-D36C5EFE70F2}" sibTransId="{6F5956E8-B84C-4C28-AA62-965350967C7F}"/>
    <dgm:cxn modelId="{553A7B5B-D29D-4684-BFCB-D892DDA18E4A}" type="presParOf" srcId="{E999E79A-0781-48E9-98A6-434D28A80578}" destId="{172789CF-F378-4717-97B9-2FC576B55FFE}" srcOrd="0" destOrd="0" presId="urn:microsoft.com/office/officeart/2005/8/layout/hProcess11"/>
    <dgm:cxn modelId="{F7003798-6C79-4633-A5D0-06A208DBF689}" type="presParOf" srcId="{E999E79A-0781-48E9-98A6-434D28A80578}" destId="{7F5A4140-76B7-493D-8076-BFE75588D846}" srcOrd="1" destOrd="0" presId="urn:microsoft.com/office/officeart/2005/8/layout/hProcess11"/>
    <dgm:cxn modelId="{01383194-CD3B-4FB4-95E8-5912975C8568}" type="presParOf" srcId="{7F5A4140-76B7-493D-8076-BFE75588D846}" destId="{D2D807CC-E9C2-4704-B1B4-B428BA5D02AB}" srcOrd="0" destOrd="0" presId="urn:microsoft.com/office/officeart/2005/8/layout/hProcess11"/>
    <dgm:cxn modelId="{3C742810-D497-460F-AED7-3D11D736BE4F}" type="presParOf" srcId="{D2D807CC-E9C2-4704-B1B4-B428BA5D02AB}" destId="{97413D15-FCA5-4B21-B31C-4771B5ED84A1}" srcOrd="0" destOrd="0" presId="urn:microsoft.com/office/officeart/2005/8/layout/hProcess11"/>
    <dgm:cxn modelId="{F6F007F9-F453-45F0-BE7B-D3054B83E286}" type="presParOf" srcId="{D2D807CC-E9C2-4704-B1B4-B428BA5D02AB}" destId="{DAD5BF11-62C1-473C-8CCD-EFBCEBB25D29}" srcOrd="1" destOrd="0" presId="urn:microsoft.com/office/officeart/2005/8/layout/hProcess11"/>
    <dgm:cxn modelId="{7C87A9D0-8665-4C3D-B35B-A03BA4C512D3}" type="presParOf" srcId="{D2D807CC-E9C2-4704-B1B4-B428BA5D02AB}" destId="{2980F597-088D-4179-A67B-7EA192AF9444}" srcOrd="2" destOrd="0" presId="urn:microsoft.com/office/officeart/2005/8/layout/hProcess11"/>
    <dgm:cxn modelId="{6AD7EAAB-BCB8-4F67-A94F-DA8C659E6EDB}" type="presParOf" srcId="{7F5A4140-76B7-493D-8076-BFE75588D846}" destId="{4AFC4350-9A97-45AF-9FAB-0779487443B6}" srcOrd="1" destOrd="0" presId="urn:microsoft.com/office/officeart/2005/8/layout/hProcess11"/>
    <dgm:cxn modelId="{54175341-F2D7-46CA-99DF-BF59A67444FE}" type="presParOf" srcId="{7F5A4140-76B7-493D-8076-BFE75588D846}" destId="{6CDD1645-925D-4906-9531-C0FD00A9CBE2}" srcOrd="2" destOrd="0" presId="urn:microsoft.com/office/officeart/2005/8/layout/hProcess11"/>
    <dgm:cxn modelId="{1F1A1001-7FE4-44A1-835F-DEFC97817205}" type="presParOf" srcId="{6CDD1645-925D-4906-9531-C0FD00A9CBE2}" destId="{7E65FB30-66CD-474C-938E-9BC43005804A}" srcOrd="0" destOrd="0" presId="urn:microsoft.com/office/officeart/2005/8/layout/hProcess11"/>
    <dgm:cxn modelId="{243A69A2-2CE5-4229-9D08-F96A8F0A2539}" type="presParOf" srcId="{6CDD1645-925D-4906-9531-C0FD00A9CBE2}" destId="{342E05D4-F437-427A-8985-CFF7D144BC6E}" srcOrd="1" destOrd="0" presId="urn:microsoft.com/office/officeart/2005/8/layout/hProcess11"/>
    <dgm:cxn modelId="{5183AB94-F3CA-4D20-8BD9-33AE1E5A7DAB}" type="presParOf" srcId="{6CDD1645-925D-4906-9531-C0FD00A9CBE2}" destId="{BA2E10F8-56FE-47D5-903F-D084CF8F1AE6}" srcOrd="2" destOrd="0" presId="urn:microsoft.com/office/officeart/2005/8/layout/hProcess11"/>
    <dgm:cxn modelId="{9DEFF4D8-65CD-4594-97AC-1700245BBE34}" type="presParOf" srcId="{7F5A4140-76B7-493D-8076-BFE75588D846}" destId="{0522E2CD-3161-43F6-A063-D6278D3831EF}" srcOrd="3" destOrd="0" presId="urn:microsoft.com/office/officeart/2005/8/layout/hProcess11"/>
    <dgm:cxn modelId="{BF081FA6-BCC8-4933-A840-F5EB1044325B}" type="presParOf" srcId="{7F5A4140-76B7-493D-8076-BFE75588D846}" destId="{BBB4E969-D409-45F4-9E28-84260AC7F261}" srcOrd="4" destOrd="0" presId="urn:microsoft.com/office/officeart/2005/8/layout/hProcess11"/>
    <dgm:cxn modelId="{82FCC36C-C983-4D49-B1E5-9AC48EF40086}" type="presParOf" srcId="{BBB4E969-D409-45F4-9E28-84260AC7F261}" destId="{F2B238C5-B841-49A8-A09F-DD47D2EFA77F}" srcOrd="0" destOrd="0" presId="urn:microsoft.com/office/officeart/2005/8/layout/hProcess11"/>
    <dgm:cxn modelId="{123F4239-1F85-4147-BFA0-253520AD6279}" type="presParOf" srcId="{BBB4E969-D409-45F4-9E28-84260AC7F261}" destId="{9F4E8EDC-DD92-4FCC-B6B6-4D64885216AB}" srcOrd="1" destOrd="0" presId="urn:microsoft.com/office/officeart/2005/8/layout/hProcess11"/>
    <dgm:cxn modelId="{0B9569A4-6DF8-4D55-8049-AB283DF0FD43}" type="presParOf" srcId="{BBB4E969-D409-45F4-9E28-84260AC7F261}" destId="{A3B78C43-A7B9-4041-B92E-E31F5DF50D2B}" srcOrd="2" destOrd="0" presId="urn:microsoft.com/office/officeart/2005/8/layout/hProcess11"/>
    <dgm:cxn modelId="{7E3CDFDE-75B0-425C-83EE-E4FD472323F8}" type="presParOf" srcId="{7F5A4140-76B7-493D-8076-BFE75588D846}" destId="{0EE7139C-5539-40D2-8E50-52DCBCABF973}" srcOrd="5" destOrd="0" presId="urn:microsoft.com/office/officeart/2005/8/layout/hProcess11"/>
    <dgm:cxn modelId="{4CB30E5A-F9C1-4D0D-A10D-960B8BADFF99}" type="presParOf" srcId="{7F5A4140-76B7-493D-8076-BFE75588D846}" destId="{F1AB123F-91A2-4105-82EF-393629BA65B5}" srcOrd="6" destOrd="0" presId="urn:microsoft.com/office/officeart/2005/8/layout/hProcess11"/>
    <dgm:cxn modelId="{C94DC117-4394-4FA2-8D5C-618F0433EB20}" type="presParOf" srcId="{F1AB123F-91A2-4105-82EF-393629BA65B5}" destId="{BA225632-11F1-40B4-B6EC-2A69E43942C4}" srcOrd="0" destOrd="0" presId="urn:microsoft.com/office/officeart/2005/8/layout/hProcess11"/>
    <dgm:cxn modelId="{4000431B-0981-4F25-8416-7A273B81DE60}" type="presParOf" srcId="{F1AB123F-91A2-4105-82EF-393629BA65B5}" destId="{BC507523-D9F5-411B-8A0A-D97F1DD56312}" srcOrd="1" destOrd="0" presId="urn:microsoft.com/office/officeart/2005/8/layout/hProcess11"/>
    <dgm:cxn modelId="{92FF2524-6991-44DC-B783-D681179C965B}" type="presParOf" srcId="{F1AB123F-91A2-4105-82EF-393629BA65B5}" destId="{08A37FF1-23B3-4F98-8257-2B44D7459D2E}" srcOrd="2" destOrd="0" presId="urn:microsoft.com/office/officeart/2005/8/layout/hProcess11"/>
    <dgm:cxn modelId="{D6928EA6-2B4E-4DC3-B329-B2BDBB990D2B}" type="presParOf" srcId="{7F5A4140-76B7-493D-8076-BFE75588D846}" destId="{050F7226-3E07-455F-8DE1-D4228B02C584}" srcOrd="7" destOrd="0" presId="urn:microsoft.com/office/officeart/2005/8/layout/hProcess11"/>
    <dgm:cxn modelId="{FC996758-B2B7-442C-89AC-58F84EDA35F1}" type="presParOf" srcId="{7F5A4140-76B7-493D-8076-BFE75588D846}" destId="{729DBF7B-A002-482C-B044-05990F74FBF2}" srcOrd="8" destOrd="0" presId="urn:microsoft.com/office/officeart/2005/8/layout/hProcess11"/>
    <dgm:cxn modelId="{B2286365-C42E-4DC5-ABDB-B24A80CD4393}" type="presParOf" srcId="{729DBF7B-A002-482C-B044-05990F74FBF2}" destId="{E74E5ADB-9739-42D1-987D-C3D5B463F963}" srcOrd="0" destOrd="0" presId="urn:microsoft.com/office/officeart/2005/8/layout/hProcess11"/>
    <dgm:cxn modelId="{06CCC79C-9558-4990-ABA7-21294496DBF1}" type="presParOf" srcId="{729DBF7B-A002-482C-B044-05990F74FBF2}" destId="{EF6F826B-79E3-4618-AD41-74B3C330EE98}" srcOrd="1" destOrd="0" presId="urn:microsoft.com/office/officeart/2005/8/layout/hProcess11"/>
    <dgm:cxn modelId="{85970C7F-7483-4A6E-8F48-2B8FB2499774}" type="presParOf" srcId="{729DBF7B-A002-482C-B044-05990F74FBF2}" destId="{C2F9EE56-536C-4873-9A1D-2BBEF86F6F5E}" srcOrd="2" destOrd="0" presId="urn:microsoft.com/office/officeart/2005/8/layout/hProcess11"/>
    <dgm:cxn modelId="{8A6070A0-48BF-4DDF-AF23-3CE7F76B1205}" type="presParOf" srcId="{7F5A4140-76B7-493D-8076-BFE75588D846}" destId="{5FA28F9D-807E-49EF-8D4B-182826F9FAEE}" srcOrd="9" destOrd="0" presId="urn:microsoft.com/office/officeart/2005/8/layout/hProcess11"/>
    <dgm:cxn modelId="{805D5065-CBB8-4659-ADAF-053D5F48E158}" type="presParOf" srcId="{7F5A4140-76B7-493D-8076-BFE75588D846}" destId="{7601CA6F-6661-42BC-8483-DD3C281B69A4}" srcOrd="10" destOrd="0" presId="urn:microsoft.com/office/officeart/2005/8/layout/hProcess11"/>
    <dgm:cxn modelId="{AC86EE5E-BDF3-4388-8A35-2C813F43ECA2}" type="presParOf" srcId="{7601CA6F-6661-42BC-8483-DD3C281B69A4}" destId="{D70E69FC-2090-4982-B942-AA1035C71CFD}" srcOrd="0" destOrd="0" presId="urn:microsoft.com/office/officeart/2005/8/layout/hProcess11"/>
    <dgm:cxn modelId="{F66E7DBE-DB8C-408F-8E02-927F54774382}" type="presParOf" srcId="{7601CA6F-6661-42BC-8483-DD3C281B69A4}" destId="{97ECE10A-3520-43FF-8A84-11D1C84EEFBC}" srcOrd="1" destOrd="0" presId="urn:microsoft.com/office/officeart/2005/8/layout/hProcess11"/>
    <dgm:cxn modelId="{768832E0-ADDF-4CD3-9925-E5E5DD1DF5AB}" type="presParOf" srcId="{7601CA6F-6661-42BC-8483-DD3C281B69A4}" destId="{F36896E1-2BF6-4B1C-B3FB-97A226B5D2CC}" srcOrd="2" destOrd="0" presId="urn:microsoft.com/office/officeart/2005/8/layout/hProcess11"/>
    <dgm:cxn modelId="{C7BAB6E2-8335-4C8F-9BC0-BE7F7D3E3916}" type="presParOf" srcId="{7F5A4140-76B7-493D-8076-BFE75588D846}" destId="{D7FEA0E6-B3FC-4638-B846-D3873583EDFF}" srcOrd="11" destOrd="0" presId="urn:microsoft.com/office/officeart/2005/8/layout/hProcess11"/>
    <dgm:cxn modelId="{F84A5703-99D3-4984-A866-A42211C6E4C4}" type="presParOf" srcId="{7F5A4140-76B7-493D-8076-BFE75588D846}" destId="{3B7CF19A-5169-4DFF-9629-A6B82B488CDC}" srcOrd="12" destOrd="0" presId="urn:microsoft.com/office/officeart/2005/8/layout/hProcess11"/>
    <dgm:cxn modelId="{995D7B1E-272D-45E1-B0DA-955BCDB33D17}" type="presParOf" srcId="{3B7CF19A-5169-4DFF-9629-A6B82B488CDC}" destId="{B50AE38A-1A64-42CA-B5BB-AC685BEFB3C3}" srcOrd="0" destOrd="0" presId="urn:microsoft.com/office/officeart/2005/8/layout/hProcess11"/>
    <dgm:cxn modelId="{9B01DA01-B533-49F5-B34E-65EE56ADE96D}" type="presParOf" srcId="{3B7CF19A-5169-4DFF-9629-A6B82B488CDC}" destId="{10086490-B703-46CB-B988-F0A7B00B08C4}" srcOrd="1" destOrd="0" presId="urn:microsoft.com/office/officeart/2005/8/layout/hProcess11"/>
    <dgm:cxn modelId="{2AA10ABE-BA50-48DE-BB7B-212AA735DBF1}" type="presParOf" srcId="{3B7CF19A-5169-4DFF-9629-A6B82B488CDC}" destId="{827712B3-59CD-4D53-B611-9DC6CFA0FDF6}" srcOrd="2" destOrd="0" presId="urn:microsoft.com/office/officeart/2005/8/layout/hProcess11"/>
    <dgm:cxn modelId="{EF304AEF-0284-44DB-A5BB-B6C2BD5ABDFF}" type="presParOf" srcId="{7F5A4140-76B7-493D-8076-BFE75588D846}" destId="{504E4E1E-7B52-438E-9AF9-6BF96D7FEA85}" srcOrd="13" destOrd="0" presId="urn:microsoft.com/office/officeart/2005/8/layout/hProcess11"/>
    <dgm:cxn modelId="{03126352-4796-4158-AECD-BF64E96F97DA}" type="presParOf" srcId="{7F5A4140-76B7-493D-8076-BFE75588D846}" destId="{44683D05-098B-4E2C-BA91-4BCB6BABAE4A}" srcOrd="14" destOrd="0" presId="urn:microsoft.com/office/officeart/2005/8/layout/hProcess11"/>
    <dgm:cxn modelId="{A558BBBB-F72D-4421-A147-8E8CC897331F}" type="presParOf" srcId="{44683D05-098B-4E2C-BA91-4BCB6BABAE4A}" destId="{57D284D1-D7C2-4BA7-B892-AFCDE8152AF2}" srcOrd="0" destOrd="0" presId="urn:microsoft.com/office/officeart/2005/8/layout/hProcess11"/>
    <dgm:cxn modelId="{68F0B27C-F239-4016-8BDF-D2FDFC277CBD}" type="presParOf" srcId="{44683D05-098B-4E2C-BA91-4BCB6BABAE4A}" destId="{10798341-8D93-45D4-897F-CAAFC418DA3C}" srcOrd="1" destOrd="0" presId="urn:microsoft.com/office/officeart/2005/8/layout/hProcess11"/>
    <dgm:cxn modelId="{CD4A45FA-0829-4D1F-B8DD-F6DFFDBE2F2C}" type="presParOf" srcId="{44683D05-098B-4E2C-BA91-4BCB6BABAE4A}" destId="{7FBE1C81-DE40-4B64-9D95-3D14EF52E227}" srcOrd="2" destOrd="0" presId="urn:microsoft.com/office/officeart/2005/8/layout/hProcess11"/>
    <dgm:cxn modelId="{8CCBCD4D-BC0F-4F95-94BE-49114A532D79}" type="presParOf" srcId="{7F5A4140-76B7-493D-8076-BFE75588D846}" destId="{51308199-90EF-49AD-BB9F-8A9B50E61F7E}" srcOrd="15" destOrd="0" presId="urn:microsoft.com/office/officeart/2005/8/layout/hProcess11"/>
    <dgm:cxn modelId="{9C1E47CA-0B39-4B92-AAED-3F84B0D1B9C9}" type="presParOf" srcId="{7F5A4140-76B7-493D-8076-BFE75588D846}" destId="{5BE9A40F-9E6C-415E-9B0C-D5B277715A9C}" srcOrd="16" destOrd="0" presId="urn:microsoft.com/office/officeart/2005/8/layout/hProcess11"/>
    <dgm:cxn modelId="{A671F4B4-1A7F-4297-83D6-B9A0A7A2DF42}" type="presParOf" srcId="{5BE9A40F-9E6C-415E-9B0C-D5B277715A9C}" destId="{BBBC4C9F-CD17-48E1-B870-23B4983EE415}" srcOrd="0" destOrd="0" presId="urn:microsoft.com/office/officeart/2005/8/layout/hProcess11"/>
    <dgm:cxn modelId="{A0C01290-1AD2-4015-9A1F-3FFCADB2E659}" type="presParOf" srcId="{5BE9A40F-9E6C-415E-9B0C-D5B277715A9C}" destId="{1BA9923A-64D0-4778-ACE8-13A56F17A63D}" srcOrd="1" destOrd="0" presId="urn:microsoft.com/office/officeart/2005/8/layout/hProcess11"/>
    <dgm:cxn modelId="{E4FE46D7-B13E-48D1-B719-3545E6230A6A}" type="presParOf" srcId="{5BE9A40F-9E6C-415E-9B0C-D5B277715A9C}" destId="{103E8038-616E-46F0-9AFA-68932C44B47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789CF-F378-4717-97B9-2FC576B55FFE}">
      <dsp:nvSpPr>
        <dsp:cNvPr id="0" name=""/>
        <dsp:cNvSpPr/>
      </dsp:nvSpPr>
      <dsp:spPr>
        <a:xfrm>
          <a:off x="0" y="1289303"/>
          <a:ext cx="11921489" cy="1719072"/>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13D15-FCA5-4B21-B31C-4771B5ED84A1}">
      <dsp:nvSpPr>
        <dsp:cNvPr id="0" name=""/>
        <dsp:cNvSpPr/>
      </dsp:nvSpPr>
      <dsp:spPr>
        <a:xfrm>
          <a:off x="1919" y="0"/>
          <a:ext cx="1136916"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You were </a:t>
          </a:r>
          <a:r>
            <a:rPr lang="en-GB" sz="1050" b="1" kern="1200">
              <a:latin typeface="Open Sans" panose="020B0606030504020204" pitchFamily="34" charset="0"/>
              <a:ea typeface="Open Sans" panose="020B0606030504020204" pitchFamily="34" charset="0"/>
              <a:cs typeface="Open Sans" panose="020B0606030504020204" pitchFamily="34" charset="0"/>
            </a:rPr>
            <a:t>worried</a:t>
          </a:r>
          <a:r>
            <a:rPr lang="en-GB" sz="1050" b="0" kern="1200">
              <a:latin typeface="Open Sans" panose="020B0606030504020204" pitchFamily="34" charset="0"/>
              <a:ea typeface="Open Sans" panose="020B0606030504020204" pitchFamily="34" charset="0"/>
              <a:cs typeface="Open Sans" panose="020B0606030504020204" pitchFamily="34" charset="0"/>
            </a:rPr>
            <a:t> that your household would not have enough food to eat?</a:t>
          </a:r>
        </a:p>
      </dsp:txBody>
      <dsp:txXfrm>
        <a:off x="1919" y="0"/>
        <a:ext cx="1136916" cy="1719072"/>
      </dsp:txXfrm>
    </dsp:sp>
    <dsp:sp modelId="{DAD5BF11-62C1-473C-8CCD-EFBCEBB25D29}">
      <dsp:nvSpPr>
        <dsp:cNvPr id="0" name=""/>
        <dsp:cNvSpPr/>
      </dsp:nvSpPr>
      <dsp:spPr>
        <a:xfrm>
          <a:off x="355493" y="1933956"/>
          <a:ext cx="429768" cy="42976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65FB30-66CD-474C-938E-9BC43005804A}">
      <dsp:nvSpPr>
        <dsp:cNvPr id="0" name=""/>
        <dsp:cNvSpPr/>
      </dsp:nvSpPr>
      <dsp:spPr>
        <a:xfrm>
          <a:off x="1167911" y="2578607"/>
          <a:ext cx="1109171"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You (or another HH member) were </a:t>
          </a:r>
          <a:r>
            <a:rPr lang="en-GB" sz="1050" b="1" kern="1200">
              <a:latin typeface="Open Sans" panose="020B0606030504020204" pitchFamily="34" charset="0"/>
              <a:ea typeface="Open Sans" panose="020B0606030504020204" pitchFamily="34" charset="0"/>
              <a:cs typeface="Open Sans" panose="020B0606030504020204" pitchFamily="34" charset="0"/>
            </a:rPr>
            <a:t>not able to eat the kinds of foods you preferred </a:t>
          </a:r>
          <a:r>
            <a:rPr lang="en-GB" sz="1050" b="0" kern="1200">
              <a:latin typeface="Open Sans" panose="020B0606030504020204" pitchFamily="34" charset="0"/>
              <a:ea typeface="Open Sans" panose="020B0606030504020204" pitchFamily="34" charset="0"/>
              <a:cs typeface="Open Sans" panose="020B0606030504020204" pitchFamily="34" charset="0"/>
            </a:rPr>
            <a:t>due to lack of resources?</a:t>
          </a:r>
        </a:p>
      </dsp:txBody>
      <dsp:txXfrm>
        <a:off x="1167911" y="2578607"/>
        <a:ext cx="1109171" cy="1719072"/>
      </dsp:txXfrm>
    </dsp:sp>
    <dsp:sp modelId="{342E05D4-F437-427A-8985-CFF7D144BC6E}">
      <dsp:nvSpPr>
        <dsp:cNvPr id="0" name=""/>
        <dsp:cNvSpPr/>
      </dsp:nvSpPr>
      <dsp:spPr>
        <a:xfrm>
          <a:off x="1507613" y="1933956"/>
          <a:ext cx="429768" cy="429768"/>
        </a:xfrm>
        <a:prstGeom prst="ellipse">
          <a:avLst/>
        </a:prstGeom>
        <a:solidFill>
          <a:schemeClr val="accent5">
            <a:hueOff val="-202415"/>
            <a:satOff val="3929"/>
            <a:lumOff val="-2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B238C5-B841-49A8-A09F-DD47D2EFA77F}">
      <dsp:nvSpPr>
        <dsp:cNvPr id="0" name=""/>
        <dsp:cNvSpPr/>
      </dsp:nvSpPr>
      <dsp:spPr>
        <a:xfrm>
          <a:off x="2306158" y="0"/>
          <a:ext cx="1180291"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You (or any other HH member) had to </a:t>
          </a:r>
          <a:r>
            <a:rPr lang="en-GB" sz="1050" b="1" kern="1200">
              <a:latin typeface="Open Sans" panose="020B0606030504020204" pitchFamily="34" charset="0"/>
              <a:ea typeface="Open Sans" panose="020B0606030504020204" pitchFamily="34" charset="0"/>
              <a:cs typeface="Open Sans" panose="020B0606030504020204" pitchFamily="34" charset="0"/>
            </a:rPr>
            <a:t>eat a limited variety of foods </a:t>
          </a:r>
          <a:r>
            <a:rPr lang="en-GB" sz="1050" b="0" kern="1200">
              <a:latin typeface="Open Sans" panose="020B0606030504020204" pitchFamily="34" charset="0"/>
              <a:ea typeface="Open Sans" panose="020B0606030504020204" pitchFamily="34" charset="0"/>
              <a:cs typeface="Open Sans" panose="020B0606030504020204" pitchFamily="34" charset="0"/>
            </a:rPr>
            <a:t>due to lack of resources?</a:t>
          </a:r>
        </a:p>
      </dsp:txBody>
      <dsp:txXfrm>
        <a:off x="2306158" y="0"/>
        <a:ext cx="1180291" cy="1719072"/>
      </dsp:txXfrm>
    </dsp:sp>
    <dsp:sp modelId="{9F4E8EDC-DD92-4FCC-B6B6-4D64885216AB}">
      <dsp:nvSpPr>
        <dsp:cNvPr id="0" name=""/>
        <dsp:cNvSpPr/>
      </dsp:nvSpPr>
      <dsp:spPr>
        <a:xfrm>
          <a:off x="2681420" y="1933956"/>
          <a:ext cx="429768" cy="429768"/>
        </a:xfrm>
        <a:prstGeom prst="ellipse">
          <a:avLst/>
        </a:prstGeom>
        <a:solidFill>
          <a:schemeClr val="accent5">
            <a:hueOff val="-404830"/>
            <a:satOff val="7858"/>
            <a:lumOff val="-53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25632-11F1-40B4-B6EC-2A69E43942C4}">
      <dsp:nvSpPr>
        <dsp:cNvPr id="0" name=""/>
        <dsp:cNvSpPr/>
      </dsp:nvSpPr>
      <dsp:spPr>
        <a:xfrm>
          <a:off x="3515526" y="2578607"/>
          <a:ext cx="1159316"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You (or any other HH member) had to </a:t>
          </a:r>
          <a:r>
            <a:rPr lang="en-GB" sz="1050" b="1" kern="1200">
              <a:latin typeface="Open Sans" panose="020B0606030504020204" pitchFamily="34" charset="0"/>
              <a:ea typeface="Open Sans" panose="020B0606030504020204" pitchFamily="34" charset="0"/>
              <a:cs typeface="Open Sans" panose="020B0606030504020204" pitchFamily="34" charset="0"/>
            </a:rPr>
            <a:t>eat some foods that you really did not want to eat </a:t>
          </a:r>
          <a:r>
            <a:rPr lang="en-GB" sz="1050" b="0" kern="1200">
              <a:latin typeface="Open Sans" panose="020B0606030504020204" pitchFamily="34" charset="0"/>
              <a:ea typeface="Open Sans" panose="020B0606030504020204" pitchFamily="34" charset="0"/>
              <a:cs typeface="Open Sans" panose="020B0606030504020204" pitchFamily="34" charset="0"/>
            </a:rPr>
            <a:t>because of a lack of resources?</a:t>
          </a:r>
        </a:p>
      </dsp:txBody>
      <dsp:txXfrm>
        <a:off x="3515526" y="2578607"/>
        <a:ext cx="1159316" cy="1719072"/>
      </dsp:txXfrm>
    </dsp:sp>
    <dsp:sp modelId="{BC507523-D9F5-411B-8A0A-D97F1DD56312}">
      <dsp:nvSpPr>
        <dsp:cNvPr id="0" name=""/>
        <dsp:cNvSpPr/>
      </dsp:nvSpPr>
      <dsp:spPr>
        <a:xfrm>
          <a:off x="3880300" y="1933956"/>
          <a:ext cx="429768" cy="429768"/>
        </a:xfrm>
        <a:prstGeom prst="ellipse">
          <a:avLst/>
        </a:prstGeom>
        <a:solidFill>
          <a:schemeClr val="accent5">
            <a:hueOff val="-607245"/>
            <a:satOff val="11787"/>
            <a:lumOff val="-80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E5ADB-9739-42D1-987D-C3D5B463F963}">
      <dsp:nvSpPr>
        <dsp:cNvPr id="0" name=""/>
        <dsp:cNvSpPr/>
      </dsp:nvSpPr>
      <dsp:spPr>
        <a:xfrm>
          <a:off x="4703919" y="0"/>
          <a:ext cx="1182228"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You (or any HH member) had </a:t>
          </a:r>
          <a:r>
            <a:rPr lang="en-GB" sz="1050" b="1" kern="1200">
              <a:latin typeface="Open Sans" panose="020B0606030504020204" pitchFamily="34" charset="0"/>
              <a:ea typeface="Open Sans" panose="020B0606030504020204" pitchFamily="34" charset="0"/>
              <a:cs typeface="Open Sans" panose="020B0606030504020204" pitchFamily="34" charset="0"/>
            </a:rPr>
            <a:t>to</a:t>
          </a:r>
          <a:r>
            <a:rPr lang="en-GB" sz="1050" b="0" kern="1200">
              <a:latin typeface="Open Sans" panose="020B0606030504020204" pitchFamily="34" charset="0"/>
              <a:ea typeface="Open Sans" panose="020B0606030504020204" pitchFamily="34" charset="0"/>
              <a:cs typeface="Open Sans" panose="020B0606030504020204" pitchFamily="34" charset="0"/>
            </a:rPr>
            <a:t> </a:t>
          </a:r>
          <a:r>
            <a:rPr lang="en-GB" sz="1050" b="1" kern="1200">
              <a:latin typeface="Open Sans" panose="020B0606030504020204" pitchFamily="34" charset="0"/>
              <a:ea typeface="Open Sans" panose="020B0606030504020204" pitchFamily="34" charset="0"/>
              <a:cs typeface="Open Sans" panose="020B0606030504020204" pitchFamily="34" charset="0"/>
            </a:rPr>
            <a:t>eat a smaller meal than you felt you needed </a:t>
          </a:r>
          <a:r>
            <a:rPr lang="en-GB" sz="1050" b="0" kern="1200">
              <a:latin typeface="Open Sans" panose="020B0606030504020204" pitchFamily="34" charset="0"/>
              <a:ea typeface="Open Sans" panose="020B0606030504020204" pitchFamily="34" charset="0"/>
              <a:cs typeface="Open Sans" panose="020B0606030504020204" pitchFamily="34" charset="0"/>
            </a:rPr>
            <a:t>because there was not enough food?</a:t>
          </a:r>
        </a:p>
      </dsp:txBody>
      <dsp:txXfrm>
        <a:off x="4703919" y="0"/>
        <a:ext cx="1182228" cy="1719072"/>
      </dsp:txXfrm>
    </dsp:sp>
    <dsp:sp modelId="{EF6F826B-79E3-4618-AD41-74B3C330EE98}">
      <dsp:nvSpPr>
        <dsp:cNvPr id="0" name=""/>
        <dsp:cNvSpPr/>
      </dsp:nvSpPr>
      <dsp:spPr>
        <a:xfrm>
          <a:off x="5080149" y="1933956"/>
          <a:ext cx="429768" cy="429768"/>
        </a:xfrm>
        <a:prstGeom prst="ellipse">
          <a:avLst/>
        </a:prstGeom>
        <a:solidFill>
          <a:schemeClr val="accent5">
            <a:hueOff val="-809660"/>
            <a:satOff val="15716"/>
            <a:lumOff val="-10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E69FC-2090-4982-B942-AA1035C71CFD}">
      <dsp:nvSpPr>
        <dsp:cNvPr id="0" name=""/>
        <dsp:cNvSpPr/>
      </dsp:nvSpPr>
      <dsp:spPr>
        <a:xfrm>
          <a:off x="5915223" y="2578607"/>
          <a:ext cx="1199342"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en-GB" sz="1050" kern="1200">
              <a:latin typeface="Open Sans" panose="020B0606030504020204" pitchFamily="34" charset="0"/>
              <a:ea typeface="Open Sans" panose="020B0606030504020204" pitchFamily="34" charset="0"/>
              <a:cs typeface="Open Sans" panose="020B0606030504020204" pitchFamily="34" charset="0"/>
            </a:rPr>
            <a:t>You (or any other HH member) </a:t>
          </a:r>
          <a:r>
            <a:rPr lang="en-GB" sz="1050" b="1" kern="1200">
              <a:latin typeface="Open Sans" panose="020B0606030504020204" pitchFamily="34" charset="0"/>
              <a:ea typeface="Open Sans" panose="020B0606030504020204" pitchFamily="34" charset="0"/>
              <a:cs typeface="Open Sans" panose="020B0606030504020204" pitchFamily="34" charset="0"/>
            </a:rPr>
            <a:t>had to eat fewer meals in a day </a:t>
          </a:r>
          <a:r>
            <a:rPr lang="en-GB" sz="1050" kern="1200">
              <a:latin typeface="Open Sans" panose="020B0606030504020204" pitchFamily="34" charset="0"/>
              <a:ea typeface="Open Sans" panose="020B0606030504020204" pitchFamily="34" charset="0"/>
              <a:cs typeface="Open Sans" panose="020B0606030504020204" pitchFamily="34" charset="0"/>
            </a:rPr>
            <a:t>because there was not enough food?</a:t>
          </a:r>
        </a:p>
      </dsp:txBody>
      <dsp:txXfrm>
        <a:off x="5915223" y="2578607"/>
        <a:ext cx="1199342" cy="1719072"/>
      </dsp:txXfrm>
    </dsp:sp>
    <dsp:sp modelId="{97ECE10A-3520-43FF-8A84-11D1C84EEFBC}">
      <dsp:nvSpPr>
        <dsp:cNvPr id="0" name=""/>
        <dsp:cNvSpPr/>
      </dsp:nvSpPr>
      <dsp:spPr>
        <a:xfrm>
          <a:off x="6300010" y="1933956"/>
          <a:ext cx="429768" cy="429768"/>
        </a:xfrm>
        <a:prstGeom prst="ellipse">
          <a:avLst/>
        </a:prstGeom>
        <a:solidFill>
          <a:schemeClr val="accent5">
            <a:hueOff val="-1012076"/>
            <a:satOff val="19646"/>
            <a:lumOff val="-133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0AE38A-1A64-42CA-B5BB-AC685BEFB3C3}">
      <dsp:nvSpPr>
        <dsp:cNvPr id="0" name=""/>
        <dsp:cNvSpPr/>
      </dsp:nvSpPr>
      <dsp:spPr>
        <a:xfrm>
          <a:off x="7143641" y="0"/>
          <a:ext cx="1145987"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There was </a:t>
          </a:r>
          <a:r>
            <a:rPr lang="en-GB" sz="1050" b="1" kern="1200">
              <a:latin typeface="Open Sans" panose="020B0606030504020204" pitchFamily="34" charset="0"/>
              <a:ea typeface="Open Sans" panose="020B0606030504020204" pitchFamily="34" charset="0"/>
              <a:cs typeface="Open Sans" panose="020B0606030504020204" pitchFamily="34" charset="0"/>
            </a:rPr>
            <a:t>no food to eat of any kind in your house </a:t>
          </a:r>
          <a:r>
            <a:rPr lang="en-GB" sz="1050" b="0" kern="1200">
              <a:latin typeface="Open Sans" panose="020B0606030504020204" pitchFamily="34" charset="0"/>
              <a:ea typeface="Open Sans" panose="020B0606030504020204" pitchFamily="34" charset="0"/>
              <a:cs typeface="Open Sans" panose="020B0606030504020204" pitchFamily="34" charset="0"/>
            </a:rPr>
            <a:t>because of lack of resources to get food?</a:t>
          </a:r>
        </a:p>
      </dsp:txBody>
      <dsp:txXfrm>
        <a:off x="7143641" y="0"/>
        <a:ext cx="1145987" cy="1719072"/>
      </dsp:txXfrm>
    </dsp:sp>
    <dsp:sp modelId="{10086490-B703-46CB-B988-F0A7B00B08C4}">
      <dsp:nvSpPr>
        <dsp:cNvPr id="0" name=""/>
        <dsp:cNvSpPr/>
      </dsp:nvSpPr>
      <dsp:spPr>
        <a:xfrm>
          <a:off x="7501751" y="1933956"/>
          <a:ext cx="429768" cy="429768"/>
        </a:xfrm>
        <a:prstGeom prst="ellipse">
          <a:avLst/>
        </a:prstGeom>
        <a:solidFill>
          <a:schemeClr val="accent5">
            <a:hueOff val="-1214491"/>
            <a:satOff val="23575"/>
            <a:lumOff val="-16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284D1-D7C2-4BA7-B892-AFCDE8152AF2}">
      <dsp:nvSpPr>
        <dsp:cNvPr id="0" name=""/>
        <dsp:cNvSpPr/>
      </dsp:nvSpPr>
      <dsp:spPr>
        <a:xfrm>
          <a:off x="8318705" y="2578607"/>
          <a:ext cx="1203325"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You (or any other HH member) </a:t>
          </a:r>
          <a:r>
            <a:rPr lang="en-GB" sz="1050" b="1" kern="1200">
              <a:latin typeface="Open Sans" panose="020B0606030504020204" pitchFamily="34" charset="0"/>
              <a:ea typeface="Open Sans" panose="020B0606030504020204" pitchFamily="34" charset="0"/>
              <a:cs typeface="Open Sans" panose="020B0606030504020204" pitchFamily="34" charset="0"/>
            </a:rPr>
            <a:t>went to sleep at night hungry </a:t>
          </a:r>
          <a:r>
            <a:rPr lang="en-GB" sz="1050" b="0" kern="1200">
              <a:latin typeface="Open Sans" panose="020B0606030504020204" pitchFamily="34" charset="0"/>
              <a:ea typeface="Open Sans" panose="020B0606030504020204" pitchFamily="34" charset="0"/>
              <a:cs typeface="Open Sans" panose="020B0606030504020204" pitchFamily="34" charset="0"/>
            </a:rPr>
            <a:t>because there was not enough food?</a:t>
          </a:r>
        </a:p>
      </dsp:txBody>
      <dsp:txXfrm>
        <a:off x="8318705" y="2578607"/>
        <a:ext cx="1203325" cy="1719072"/>
      </dsp:txXfrm>
    </dsp:sp>
    <dsp:sp modelId="{10798341-8D93-45D4-897F-CAAFC418DA3C}">
      <dsp:nvSpPr>
        <dsp:cNvPr id="0" name=""/>
        <dsp:cNvSpPr/>
      </dsp:nvSpPr>
      <dsp:spPr>
        <a:xfrm>
          <a:off x="8705484" y="1933956"/>
          <a:ext cx="429768" cy="429768"/>
        </a:xfrm>
        <a:prstGeom prst="ellipse">
          <a:avLst/>
        </a:prstGeom>
        <a:solidFill>
          <a:schemeClr val="accent5">
            <a:hueOff val="-1416906"/>
            <a:satOff val="27504"/>
            <a:lumOff val="-18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BC4C9F-CD17-48E1-B870-23B4983EE415}">
      <dsp:nvSpPr>
        <dsp:cNvPr id="0" name=""/>
        <dsp:cNvSpPr/>
      </dsp:nvSpPr>
      <dsp:spPr>
        <a:xfrm>
          <a:off x="9551107" y="0"/>
          <a:ext cx="1176314" cy="171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66725">
            <a:lnSpc>
              <a:spcPct val="90000"/>
            </a:lnSpc>
            <a:spcBef>
              <a:spcPct val="0"/>
            </a:spcBef>
            <a:spcAft>
              <a:spcPct val="35000"/>
            </a:spcAft>
            <a:buNone/>
          </a:pPr>
          <a:r>
            <a:rPr lang="en-GB" sz="1050" b="0" kern="1200">
              <a:latin typeface="Open Sans" panose="020B0606030504020204" pitchFamily="34" charset="0"/>
              <a:ea typeface="Open Sans" panose="020B0606030504020204" pitchFamily="34" charset="0"/>
              <a:cs typeface="Open Sans" panose="020B0606030504020204" pitchFamily="34" charset="0"/>
            </a:rPr>
            <a:t>You (or another HH member) went </a:t>
          </a:r>
          <a:r>
            <a:rPr lang="en-GB" sz="1050" b="1" kern="1200">
              <a:latin typeface="Open Sans" panose="020B0606030504020204" pitchFamily="34" charset="0"/>
              <a:ea typeface="Open Sans" panose="020B0606030504020204" pitchFamily="34" charset="0"/>
              <a:cs typeface="Open Sans" panose="020B0606030504020204" pitchFamily="34" charset="0"/>
            </a:rPr>
            <a:t>a whole day and night  without eating anything </a:t>
          </a:r>
          <a:r>
            <a:rPr lang="en-GB" sz="1050" b="0" kern="1200">
              <a:latin typeface="Open Sans" panose="020B0606030504020204" pitchFamily="34" charset="0"/>
              <a:ea typeface="Open Sans" panose="020B0606030504020204" pitchFamily="34" charset="0"/>
              <a:cs typeface="Open Sans" panose="020B0606030504020204" pitchFamily="34" charset="0"/>
            </a:rPr>
            <a:t>because there was not enough food?</a:t>
          </a:r>
        </a:p>
      </dsp:txBody>
      <dsp:txXfrm>
        <a:off x="9551107" y="0"/>
        <a:ext cx="1176314" cy="1719072"/>
      </dsp:txXfrm>
    </dsp:sp>
    <dsp:sp modelId="{1BA9923A-64D0-4778-ACE8-13A56F17A63D}">
      <dsp:nvSpPr>
        <dsp:cNvPr id="0" name=""/>
        <dsp:cNvSpPr/>
      </dsp:nvSpPr>
      <dsp:spPr>
        <a:xfrm>
          <a:off x="9924380" y="1933956"/>
          <a:ext cx="429768" cy="429768"/>
        </a:xfrm>
        <a:prstGeom prst="ellipse">
          <a:avLst/>
        </a:prstGeom>
        <a:solidFill>
          <a:schemeClr val="accent5">
            <a:hueOff val="-1619321"/>
            <a:satOff val="31433"/>
            <a:lumOff val="-2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04/05/2026</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04/05/2026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973991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248499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265470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143313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3372345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3189698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3809236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2864962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3164510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pc="60"/>
              <a:t>While the full set of 9 HFIAS occurrence questions were found to be not comparable across countries</a:t>
            </a:r>
          </a:p>
          <a:p>
            <a:pPr marL="171450" indent="-171450">
              <a:buFont typeface="Arial" panose="020B0604020202020204" pitchFamily="34" charset="0"/>
              <a:buChar char="•"/>
            </a:pPr>
            <a:r>
              <a:rPr lang="en-GB" spc="60"/>
              <a:t>The last 3 occurrence questions (Q7, Q8, &amp; Q9) were comparable across countries</a:t>
            </a:r>
          </a:p>
          <a:p>
            <a:pPr marL="171450" indent="-171450">
              <a:buFont typeface="Arial" panose="020B0604020202020204" pitchFamily="34" charset="0"/>
              <a:buChar char="•"/>
            </a:pPr>
            <a:r>
              <a:rPr lang="en-GB" spc="60"/>
              <a:t>They appear to be interpreted the same way and have the same meaning across countries. </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427625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670245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3428755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tabulate the categorical HHS indicator, two different cutoff values (&gt; 1 and &gt; 3) are applied to the HHS scores that were generated in the previous step. </a:t>
            </a:r>
          </a:p>
        </p:txBody>
      </p:sp>
      <p:sp>
        <p:nvSpPr>
          <p:cNvPr id="4" name="Slide Number Placeholder 3"/>
          <p:cNvSpPr>
            <a:spLocks noGrp="1"/>
          </p:cNvSpPr>
          <p:nvPr>
            <p:ph type="sldNum" sz="quarter" idx="5"/>
          </p:nvPr>
        </p:nvSpPr>
        <p:spPr/>
        <p:txBody>
          <a:bodyPr/>
          <a:lstStyle/>
          <a:p>
            <a:fld id="{C227884D-8063-894A-9B96-2E8B250142EB}" type="slidenum">
              <a:rPr lang="it-IT" smtClean="0"/>
              <a:t>29</a:t>
            </a:fld>
            <a:endParaRPr lang="it-IT"/>
          </a:p>
        </p:txBody>
      </p:sp>
    </p:spTree>
    <p:extLst>
      <p:ext uri="{BB962C8B-B14F-4D97-AF65-F5344CB8AC3E}">
        <p14:creationId xmlns:p14="http://schemas.microsoft.com/office/powerpoint/2010/main" val="3832426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128217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9A6DD-2E17-9EEB-4E66-CD37E29D1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76D77-A9C8-E3CA-37DC-8EF61EDF3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07FA4A-1DBB-596E-9899-BDC77D9693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043C6C-BBF8-0F13-F327-F1F99275D8C1}"/>
              </a:ext>
            </a:extLst>
          </p:cNvPr>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306028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13477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59900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individual questions are explained in further detail on the following slides. </a:t>
            </a:r>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289184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individual questions are explained in further detail on the following slides. </a:t>
            </a:r>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401282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1423309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ntaproject.org/monitoring-and-evaluation/household-food-insecurity-access-scale-hfia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resources.vam.wfp.org/data-analysis/quantitative/food-security/household-hunger-scale-hh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urveydesigner.vam.wfp.org/design/surve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s://www.surveydesigner.vam.wfp.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github.com/WFP-VAM/RAMResourcesScripts/blob/main/Indicators/Household-hunger-scale/Household-Hunger-Scale.sp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vamresources.manuals.wfp.org/docs/household-hunger-scale-hh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antaproject.org/sites/default/files/resources/HHS-Indicator-Guide-Aug201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resources.vam.wfp.org/data-analysis/quantitative/food-security/household-hunger-scale-hh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53C7A2-7F49-F0B5-F9A4-BDDF8E3F0FFA}"/>
              </a:ext>
            </a:extLst>
          </p:cNvPr>
          <p:cNvPicPr>
            <a:picLocks noChangeAspect="1"/>
          </p:cNvPicPr>
          <p:nvPr/>
        </p:nvPicPr>
        <p:blipFill>
          <a:blip r:embed="rId3"/>
          <a:srcRect t="19785" b="19785"/>
          <a:stretch/>
        </p:blipFill>
        <p:spPr>
          <a:xfrm>
            <a:off x="0" y="0"/>
            <a:ext cx="12192000" cy="4908666"/>
          </a:xfrm>
          <a:prstGeom prst="rect">
            <a:avLst/>
          </a:prstGeom>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8235387" cy="10064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sz="3400">
                <a:solidFill>
                  <a:schemeClr val="tx1"/>
                </a:solidFill>
                <a:latin typeface="Open Sans Extrabold"/>
                <a:ea typeface="Open Sans Extrabold"/>
                <a:cs typeface="Open Sans Extrabold"/>
              </a:rPr>
              <a:t>Household Hunger Scale (HHS) </a:t>
            </a:r>
          </a:p>
          <a:p>
            <a:r>
              <a:rPr lang="en-GB" sz="2900" b="0">
                <a:solidFill>
                  <a:schemeClr val="tx1"/>
                </a:solidFill>
                <a:latin typeface="Open Sans"/>
                <a:ea typeface="Open Sans"/>
                <a:cs typeface="Open Sans"/>
              </a:rPr>
              <a:t>Needs Assessments &amp; Targeting Unit</a:t>
            </a:r>
            <a:endParaRPr lang="en-GB">
              <a:solidFill>
                <a:schemeClr val="tx1"/>
              </a:solidFill>
            </a:endParaRPr>
          </a:p>
        </p:txBody>
      </p:sp>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latin typeface="Open Sans" panose="020B0606030504020204" pitchFamily="34" charset="0"/>
                <a:ea typeface="Open Sans" panose="020B0606030504020204" pitchFamily="34" charset="0"/>
                <a:cs typeface="Open Sans" panose="020B0606030504020204" pitchFamily="34" charset="0"/>
              </a:rPr>
              <a:t>2024 April</a:t>
            </a:r>
          </a:p>
        </p:txBody>
      </p:sp>
      <p:sp>
        <p:nvSpPr>
          <p:cNvPr id="2" name="TextBox 1">
            <a:extLst>
              <a:ext uri="{FF2B5EF4-FFF2-40B4-BE49-F238E27FC236}">
                <a16:creationId xmlns:a16="http://schemas.microsoft.com/office/drawing/2014/main" id="{3641F83A-257E-A72A-B920-90CDA2321532}"/>
              </a:ext>
            </a:extLst>
          </p:cNvPr>
          <p:cNvSpPr txBox="1"/>
          <p:nvPr/>
        </p:nvSpPr>
        <p:spPr>
          <a:xfrm>
            <a:off x="0" y="3649870"/>
            <a:ext cx="353943" cy="1252907"/>
          </a:xfrm>
          <a:prstGeom prst="rect">
            <a:avLst/>
          </a:prstGeom>
          <a:noFill/>
        </p:spPr>
        <p:txBody>
          <a:bodyPr vert="vert270" wrap="none" rtlCol="0">
            <a:spAutoFit/>
          </a:bodyPr>
          <a:lstStyle/>
          <a:p>
            <a:r>
              <a:rPr lang="en-GB" sz="1100">
                <a:solidFill>
                  <a:srgbClr val="FFFFFE"/>
                </a:solidFill>
              </a:rPr>
              <a:t>© WFP/Kabir </a:t>
            </a:r>
            <a:r>
              <a:rPr lang="en-GB" sz="1100" err="1">
                <a:solidFill>
                  <a:srgbClr val="FFFFFE"/>
                </a:solidFill>
              </a:rPr>
              <a:t>Dhanji</a:t>
            </a:r>
            <a:endParaRPr lang="en-GB" sz="1100">
              <a:solidFill>
                <a:srgbClr val="FFFFFE"/>
              </a:solidFill>
            </a:endParaRP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MODULE: What to ask? (2)</a:t>
            </a:r>
          </a:p>
        </p:txBody>
      </p:sp>
      <p:graphicFrame>
        <p:nvGraphicFramePr>
          <p:cNvPr id="6" name="Table 5">
            <a:extLst>
              <a:ext uri="{FF2B5EF4-FFF2-40B4-BE49-F238E27FC236}">
                <a16:creationId xmlns:a16="http://schemas.microsoft.com/office/drawing/2014/main" id="{F8B5876D-31E2-39DC-B93F-12B7C56A197E}"/>
              </a:ext>
            </a:extLst>
          </p:cNvPr>
          <p:cNvGraphicFramePr>
            <a:graphicFrameLocks noGrp="1"/>
          </p:cNvGraphicFramePr>
          <p:nvPr/>
        </p:nvGraphicFramePr>
        <p:xfrm>
          <a:off x="717180" y="4820314"/>
          <a:ext cx="9595219" cy="1004570"/>
        </p:xfrm>
        <a:graphic>
          <a:graphicData uri="http://schemas.openxmlformats.org/drawingml/2006/table">
            <a:tbl>
              <a:tblPr/>
              <a:tblGrid>
                <a:gridCol w="1796924">
                  <a:extLst>
                    <a:ext uri="{9D8B030D-6E8A-4147-A177-3AD203B41FA5}">
                      <a16:colId xmlns:a16="http://schemas.microsoft.com/office/drawing/2014/main" val="1838051920"/>
                    </a:ext>
                  </a:extLst>
                </a:gridCol>
                <a:gridCol w="3749494">
                  <a:extLst>
                    <a:ext uri="{9D8B030D-6E8A-4147-A177-3AD203B41FA5}">
                      <a16:colId xmlns:a16="http://schemas.microsoft.com/office/drawing/2014/main" val="852548272"/>
                    </a:ext>
                  </a:extLst>
                </a:gridCol>
                <a:gridCol w="3012482">
                  <a:extLst>
                    <a:ext uri="{9D8B030D-6E8A-4147-A177-3AD203B41FA5}">
                      <a16:colId xmlns:a16="http://schemas.microsoft.com/office/drawing/2014/main" val="3904161731"/>
                    </a:ext>
                  </a:extLst>
                </a:gridCol>
                <a:gridCol w="1036319">
                  <a:extLst>
                    <a:ext uri="{9D8B030D-6E8A-4147-A177-3AD203B41FA5}">
                      <a16:colId xmlns:a16="http://schemas.microsoft.com/office/drawing/2014/main" val="4253592246"/>
                    </a:ext>
                  </a:extLst>
                </a:gridCol>
              </a:tblGrid>
              <a:tr h="1004570">
                <a:tc>
                  <a:txBody>
                    <a:bodyPr/>
                    <a:lstStyle/>
                    <a:p>
                      <a:pPr fontAlgn="ctr"/>
                      <a:endParaRPr lang="en-GB" sz="3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HHSNoFood_FR</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4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often did this happen in the past? </a:t>
                      </a:r>
                      <a:endParaRPr lang="en-GB" sz="3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2664386480"/>
                  </a:ext>
                </a:extLst>
              </a:tr>
            </a:tbl>
          </a:graphicData>
        </a:graphic>
      </p:graphicFrame>
      <p:sp>
        <p:nvSpPr>
          <p:cNvPr id="7" name="Content Placeholder 2">
            <a:extLst>
              <a:ext uri="{FF2B5EF4-FFF2-40B4-BE49-F238E27FC236}">
                <a16:creationId xmlns:a16="http://schemas.microsoft.com/office/drawing/2014/main" id="{2B99E350-640F-80DD-DA31-B2F471F6A598}"/>
              </a:ext>
            </a:extLst>
          </p:cNvPr>
          <p:cNvSpPr txBox="1">
            <a:spLocks/>
          </p:cNvSpPr>
          <p:nvPr/>
        </p:nvSpPr>
        <p:spPr>
          <a:xfrm>
            <a:off x="738200" y="1648318"/>
            <a:ext cx="9879000"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spc="60" dirty="0">
                <a:latin typeface="Open Sans"/>
                <a:ea typeface="Open Sans"/>
                <a:cs typeface="Open Sans"/>
              </a:rPr>
              <a:t>For each of the 3 main questions, if the respondent says “yes” the household experienced them, then the enumerator asks, “How often did this happen in the past 30 days?</a:t>
            </a:r>
          </a:p>
          <a:p>
            <a:pPr>
              <a:buFont typeface="Wingdings" panose="05000000000000000000" pitchFamily="2" charset="2"/>
              <a:buChar char="v"/>
            </a:pPr>
            <a:r>
              <a:rPr lang="en-US" spc="60" dirty="0">
                <a:latin typeface="Open Sans"/>
                <a:ea typeface="Open Sans"/>
                <a:cs typeface="Open Sans"/>
              </a:rPr>
              <a:t>The respondent will then likely reply with “a couple of times,” “a few times,” “frequently/often,” which should be coded as below. </a:t>
            </a:r>
          </a:p>
          <a:p>
            <a:pPr>
              <a:buFont typeface="Wingdings" panose="05000000000000000000" pitchFamily="2" charset="2"/>
              <a:buChar char="v"/>
            </a:pPr>
            <a:r>
              <a:rPr lang="en-US" spc="60" dirty="0">
                <a:latin typeface="Open Sans"/>
                <a:ea typeface="Open Sans"/>
                <a:cs typeface="Open Sans"/>
              </a:rPr>
              <a:t>The enumerator should then clarify the number of times that it happened, asking was that 1-2 times? 3-10 times, or more than 10 times in the past 30 days? </a:t>
            </a:r>
            <a:endParaRPr lang="en-US" spc="60" dirty="0"/>
          </a:p>
        </p:txBody>
      </p:sp>
      <p:sp>
        <p:nvSpPr>
          <p:cNvPr id="9" name="Speech Bubble: Oval 8">
            <a:extLst>
              <a:ext uri="{FF2B5EF4-FFF2-40B4-BE49-F238E27FC236}">
                <a16:creationId xmlns:a16="http://schemas.microsoft.com/office/drawing/2014/main" id="{AB298BB9-AF5C-6E29-AB32-55A6DBE8E0CC}"/>
              </a:ext>
            </a:extLst>
          </p:cNvPr>
          <p:cNvSpPr/>
          <p:nvPr/>
        </p:nvSpPr>
        <p:spPr>
          <a:xfrm rot="699065">
            <a:off x="8655681" y="3192555"/>
            <a:ext cx="3313438" cy="1814158"/>
          </a:xfrm>
          <a:prstGeom prst="wedgeEllipseCallout">
            <a:avLst>
              <a:gd name="adj1" fmla="val -73946"/>
              <a:gd name="adj2" fmla="val 505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rgbClr val="FFFFFE"/>
                </a:solidFill>
                <a:latin typeface="Open Sans"/>
                <a:ea typeface="Open Sans"/>
                <a:cs typeface="Open Sans"/>
              </a:rPr>
              <a:t>Be careful to select the right frequency according to the number of times! </a:t>
            </a:r>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054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522893"/>
            <a:ext cx="11175391" cy="3812214"/>
          </a:xfrm>
          <a:solidFill>
            <a:srgbClr val="FFFFFE"/>
          </a:solidFill>
        </p:spPr>
        <p:txBody>
          <a:bodyPr vert="horz" lIns="91440" tIns="45720" rIns="91440" bIns="45720" rtlCol="0" anchor="t">
            <a:noAutofit/>
          </a:bodyPr>
          <a:lstStyle/>
          <a:p>
            <a:pPr marL="0" indent="0">
              <a:lnSpc>
                <a:spcPts val="2700"/>
              </a:lnSpc>
              <a:buClr>
                <a:srgbClr val="0070BA"/>
              </a:buClr>
              <a:buNone/>
            </a:pPr>
            <a:endParaRPr lang="en-GB" sz="2000" spc="60"/>
          </a:p>
          <a:p>
            <a:pPr>
              <a:buFont typeface="Wingdings" panose="05000000000000000000" pitchFamily="2" charset="2"/>
              <a:buChar char="v"/>
            </a:pPr>
            <a:endParaRPr lang="en-GB"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module design</a:t>
            </a:r>
          </a:p>
        </p:txBody>
      </p:sp>
      <p:graphicFrame>
        <p:nvGraphicFramePr>
          <p:cNvPr id="5" name="Table 5">
            <a:extLst>
              <a:ext uri="{FF2B5EF4-FFF2-40B4-BE49-F238E27FC236}">
                <a16:creationId xmlns:a16="http://schemas.microsoft.com/office/drawing/2014/main" id="{6775EE3B-8FBD-7A64-AD48-572EC05A8D07}"/>
              </a:ext>
            </a:extLst>
          </p:cNvPr>
          <p:cNvGraphicFramePr>
            <a:graphicFrameLocks noGrp="1"/>
          </p:cNvGraphicFramePr>
          <p:nvPr>
            <p:extLst>
              <p:ext uri="{D42A27DB-BD31-4B8C-83A1-F6EECF244321}">
                <p14:modId xmlns:p14="http://schemas.microsoft.com/office/powerpoint/2010/main" val="1374791423"/>
              </p:ext>
            </p:extLst>
          </p:nvPr>
        </p:nvGraphicFramePr>
        <p:xfrm>
          <a:off x="717181" y="1460500"/>
          <a:ext cx="11052002" cy="3937000"/>
        </p:xfrm>
        <a:graphic>
          <a:graphicData uri="http://schemas.openxmlformats.org/drawingml/2006/table">
            <a:tbl>
              <a:tblPr firstRow="1" bandRow="1">
                <a:tableStyleId>{5C22544A-7EE6-4342-B048-85BDC9FD1C3A}</a:tableStyleId>
              </a:tblPr>
              <a:tblGrid>
                <a:gridCol w="2755225">
                  <a:extLst>
                    <a:ext uri="{9D8B030D-6E8A-4147-A177-3AD203B41FA5}">
                      <a16:colId xmlns:a16="http://schemas.microsoft.com/office/drawing/2014/main" val="2821685170"/>
                    </a:ext>
                  </a:extLst>
                </a:gridCol>
                <a:gridCol w="8296777">
                  <a:extLst>
                    <a:ext uri="{9D8B030D-6E8A-4147-A177-3AD203B41FA5}">
                      <a16:colId xmlns:a16="http://schemas.microsoft.com/office/drawing/2014/main" val="1741307633"/>
                    </a:ext>
                  </a:extLst>
                </a:gridCol>
              </a:tblGrid>
              <a:tr h="370840">
                <a:tc>
                  <a:txBody>
                    <a:bodyPr/>
                    <a:lstStyle/>
                    <a:p>
                      <a:r>
                        <a:rPr lang="en-GB">
                          <a:latin typeface="Open Sans" panose="020B0606030504020204" pitchFamily="34" charset="0"/>
                          <a:ea typeface="Open Sans" panose="020B0606030504020204" pitchFamily="34" charset="0"/>
                          <a:cs typeface="Open Sans" panose="020B0606030504020204" pitchFamily="34" charset="0"/>
                        </a:rPr>
                        <a:t>HHS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Intended Meaning of the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322703"/>
                  </a:ext>
                </a:extLst>
              </a:tr>
              <a:tr h="370840">
                <a:tc>
                  <a:txBody>
                    <a:bodyPr/>
                    <a:lstStyle/>
                    <a:p>
                      <a:r>
                        <a:rPr lang="en-GB" b="1">
                          <a:latin typeface="Open Sans" panose="020B0606030504020204" pitchFamily="34" charset="0"/>
                          <a:ea typeface="Open Sans" panose="020B0606030504020204" pitchFamily="34" charset="0"/>
                          <a:cs typeface="Open Sans" panose="020B0606030504020204" pitchFamily="34" charset="0"/>
                        </a:rPr>
                        <a:t>Q1: No food of any kind in the 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This question asks about a situation in which there is no food to eat of any kind in the house because food was not available to household members through usual means (e.g., through purchase or barter, gifts, own production, from storage).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4985459"/>
                  </a:ext>
                </a:extLst>
              </a:tr>
              <a:tr h="370840">
                <a:tc>
                  <a:txBody>
                    <a:bodyPr/>
                    <a:lstStyle/>
                    <a:p>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Q2: Go to sleep hungry because there was not enough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This question asks whether the respondent or other household members felt hungry at bedtime because they did not have enough food to eat during the day and evening.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591075"/>
                  </a:ext>
                </a:extLst>
              </a:tr>
              <a:tr h="370840">
                <a:tc>
                  <a:txBody>
                    <a:bodyPr/>
                    <a:lstStyle/>
                    <a:p>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Q3: Go a whole day and night without 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This question asks whether any household member did not eat from the time they awoke in the morning to the time they awoke the following morning because there was not enough food. A person who chooses not to eat for a whole day for reasons other than lack of food (for example, if fasting or on a diet) should not respond affirmatively to 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86106"/>
                  </a:ext>
                </a:extLst>
              </a:tr>
            </a:tbl>
          </a:graphicData>
        </a:graphic>
      </p:graphicFrame>
      <p:sp>
        <p:nvSpPr>
          <p:cNvPr id="6" name="Rectangle 5">
            <a:extLst>
              <a:ext uri="{FF2B5EF4-FFF2-40B4-BE49-F238E27FC236}">
                <a16:creationId xmlns:a16="http://schemas.microsoft.com/office/drawing/2014/main" id="{1EB2A7FB-6783-5BA0-0962-D7DD5C260772}"/>
              </a:ext>
            </a:extLst>
          </p:cNvPr>
          <p:cNvSpPr/>
          <p:nvPr/>
        </p:nvSpPr>
        <p:spPr>
          <a:xfrm>
            <a:off x="717180" y="1794076"/>
            <a:ext cx="11175390" cy="122691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506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CONDITION 1 PROBING example </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Probing questions should be applied during interviews to better understand the conditions experienced. </a:t>
            </a:r>
            <a:endParaRPr lang="en-US" spc="60"/>
          </a:p>
          <a:p>
            <a:pPr marL="0" indent="0">
              <a:buNone/>
            </a:pPr>
            <a:r>
              <a:rPr lang="en-US" spc="60">
                <a:latin typeface="Open Sans"/>
                <a:ea typeface="Open Sans"/>
                <a:cs typeface="Open Sans"/>
              </a:rPr>
              <a:t>For example, if a household reported having </a:t>
            </a:r>
            <a:r>
              <a:rPr lang="en-GB"/>
              <a:t>no food to eat of any kind in the house</a:t>
            </a:r>
            <a:r>
              <a:rPr lang="en-US" spc="60">
                <a:latin typeface="Open Sans"/>
                <a:ea typeface="Open Sans"/>
                <a:cs typeface="Open Sans"/>
              </a:rPr>
              <a:t>, then probe: </a:t>
            </a:r>
            <a:endParaRPr lang="en-US" spc="60"/>
          </a:p>
          <a:p>
            <a:pPr marL="0" indent="0">
              <a:buFont typeface="Arial"/>
              <a:buNone/>
            </a:pPr>
            <a:endParaRPr lang="en-US" sz="1800" spc="60"/>
          </a:p>
          <a:p>
            <a:pPr marL="0" indent="0" algn="ctr">
              <a:buNone/>
            </a:pPr>
            <a:r>
              <a:rPr lang="en-US" b="1" spc="60">
                <a:solidFill>
                  <a:schemeClr val="accent2"/>
                </a:solidFill>
                <a:latin typeface="Open Sans"/>
                <a:ea typeface="Open Sans"/>
                <a:cs typeface="Open Sans"/>
              </a:rPr>
              <a:t>“Are you sure that there was absolutely no food in the house, including in storage/stocks?” </a:t>
            </a:r>
            <a:endParaRPr lang="en-US" b="1" spc="60">
              <a:solidFill>
                <a:schemeClr val="accent2"/>
              </a:solidFill>
            </a:endParaRPr>
          </a:p>
          <a:p>
            <a:pPr marL="0" indent="0" algn="ctr">
              <a:buNone/>
            </a:pPr>
            <a:r>
              <a:rPr lang="en-US" b="1" spc="60">
                <a:solidFill>
                  <a:schemeClr val="accent2"/>
                </a:solidFill>
                <a:latin typeface="Open Sans"/>
                <a:ea typeface="Open Sans"/>
                <a:cs typeface="Open Sans"/>
              </a:rPr>
              <a:t>“And you had no other means to get food (purchase, barter, gifts, production, storage)?”</a:t>
            </a:r>
            <a:endParaRPr lang="en-US" b="1" spc="60">
              <a:solidFill>
                <a:schemeClr val="accent2"/>
              </a:solidFill>
            </a:endParaRPr>
          </a:p>
        </p:txBody>
      </p:sp>
    </p:spTree>
    <p:extLst>
      <p:ext uri="{BB962C8B-B14F-4D97-AF65-F5344CB8AC3E}">
        <p14:creationId xmlns:p14="http://schemas.microsoft.com/office/powerpoint/2010/main" val="337096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522893"/>
            <a:ext cx="11175391" cy="3812214"/>
          </a:xfrm>
          <a:solidFill>
            <a:srgbClr val="FFFFFE"/>
          </a:solidFill>
        </p:spPr>
        <p:txBody>
          <a:bodyPr vert="horz" lIns="91440" tIns="45720" rIns="91440" bIns="45720" rtlCol="0" anchor="t">
            <a:noAutofit/>
          </a:bodyPr>
          <a:lstStyle/>
          <a:p>
            <a:pPr marL="0" indent="0">
              <a:lnSpc>
                <a:spcPts val="2700"/>
              </a:lnSpc>
              <a:buClr>
                <a:srgbClr val="0070BA"/>
              </a:buClr>
              <a:buNone/>
            </a:pPr>
            <a:endParaRPr lang="en-GB" sz="2000" spc="60"/>
          </a:p>
          <a:p>
            <a:pPr>
              <a:buFont typeface="Wingdings" panose="05000000000000000000" pitchFamily="2" charset="2"/>
              <a:buChar char="v"/>
            </a:pPr>
            <a:endParaRPr lang="en-GB"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module design</a:t>
            </a:r>
          </a:p>
        </p:txBody>
      </p:sp>
      <p:graphicFrame>
        <p:nvGraphicFramePr>
          <p:cNvPr id="5" name="Table 5">
            <a:extLst>
              <a:ext uri="{FF2B5EF4-FFF2-40B4-BE49-F238E27FC236}">
                <a16:creationId xmlns:a16="http://schemas.microsoft.com/office/drawing/2014/main" id="{6775EE3B-8FBD-7A64-AD48-572EC05A8D07}"/>
              </a:ext>
            </a:extLst>
          </p:cNvPr>
          <p:cNvGraphicFramePr>
            <a:graphicFrameLocks noGrp="1"/>
          </p:cNvGraphicFramePr>
          <p:nvPr>
            <p:extLst>
              <p:ext uri="{D42A27DB-BD31-4B8C-83A1-F6EECF244321}">
                <p14:modId xmlns:p14="http://schemas.microsoft.com/office/powerpoint/2010/main" val="853939150"/>
              </p:ext>
            </p:extLst>
          </p:nvPr>
        </p:nvGraphicFramePr>
        <p:xfrm>
          <a:off x="717181" y="1460500"/>
          <a:ext cx="11052002" cy="3937000"/>
        </p:xfrm>
        <a:graphic>
          <a:graphicData uri="http://schemas.openxmlformats.org/drawingml/2006/table">
            <a:tbl>
              <a:tblPr firstRow="1" bandRow="1">
                <a:tableStyleId>{5C22544A-7EE6-4342-B048-85BDC9FD1C3A}</a:tableStyleId>
              </a:tblPr>
              <a:tblGrid>
                <a:gridCol w="2755225">
                  <a:extLst>
                    <a:ext uri="{9D8B030D-6E8A-4147-A177-3AD203B41FA5}">
                      <a16:colId xmlns:a16="http://schemas.microsoft.com/office/drawing/2014/main" val="2821685170"/>
                    </a:ext>
                  </a:extLst>
                </a:gridCol>
                <a:gridCol w="8296777">
                  <a:extLst>
                    <a:ext uri="{9D8B030D-6E8A-4147-A177-3AD203B41FA5}">
                      <a16:colId xmlns:a16="http://schemas.microsoft.com/office/drawing/2014/main" val="1741307633"/>
                    </a:ext>
                  </a:extLst>
                </a:gridCol>
              </a:tblGrid>
              <a:tr h="370840">
                <a:tc>
                  <a:txBody>
                    <a:bodyPr/>
                    <a:lstStyle/>
                    <a:p>
                      <a:r>
                        <a:rPr lang="en-GB">
                          <a:latin typeface="Open Sans" panose="020B0606030504020204" pitchFamily="34" charset="0"/>
                          <a:ea typeface="Open Sans" panose="020B0606030504020204" pitchFamily="34" charset="0"/>
                          <a:cs typeface="Open Sans" panose="020B0606030504020204" pitchFamily="34" charset="0"/>
                        </a:rPr>
                        <a:t>HHS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Intended Meaning of the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322703"/>
                  </a:ext>
                </a:extLst>
              </a:tr>
              <a:tr h="370840">
                <a:tc>
                  <a:txBody>
                    <a:bodyPr/>
                    <a:lstStyle/>
                    <a:p>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Q1: No food of any kind in the 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This question asks about a situation in which there is no food to eat of any kind in the house because food was not available to household members through usual means (e.g., through purchase or barter, gifts, own production, from storage).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4985459"/>
                  </a:ext>
                </a:extLst>
              </a:tr>
              <a:tr h="370840">
                <a:tc>
                  <a:txBody>
                    <a:bodyPr/>
                    <a:lstStyle/>
                    <a:p>
                      <a:r>
                        <a:rPr lang="en-GB" b="1">
                          <a:latin typeface="Open Sans" panose="020B0606030504020204" pitchFamily="34" charset="0"/>
                          <a:ea typeface="Open Sans" panose="020B0606030504020204" pitchFamily="34" charset="0"/>
                          <a:cs typeface="Open Sans" panose="020B0606030504020204" pitchFamily="34" charset="0"/>
                        </a:rPr>
                        <a:t>Q2: Go to sleep hungry because there was not enough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This question asks whether the respondent or any other household members felt hungry at bedtime because they did not have enough food to eat during the day and evening.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591075"/>
                  </a:ext>
                </a:extLst>
              </a:tr>
              <a:tr h="370840">
                <a:tc>
                  <a:txBody>
                    <a:bodyPr/>
                    <a:lstStyle/>
                    <a:p>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Q3: Go a whole day and night without 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This question asks whether any household member did not eat from the time they awoke in the morning to the time they awoke the following morning because there was not enough food. A person who chooses not to eat for a whole day for reasons other than lack of food (for example, if fasting or on a diet) should not respond affirmatively to 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86106"/>
                  </a:ext>
                </a:extLst>
              </a:tr>
            </a:tbl>
          </a:graphicData>
        </a:graphic>
      </p:graphicFrame>
      <p:sp>
        <p:nvSpPr>
          <p:cNvPr id="6" name="Rectangle 5">
            <a:extLst>
              <a:ext uri="{FF2B5EF4-FFF2-40B4-BE49-F238E27FC236}">
                <a16:creationId xmlns:a16="http://schemas.microsoft.com/office/drawing/2014/main" id="{1EB2A7FB-6783-5BA0-0962-D7DD5C260772}"/>
              </a:ext>
            </a:extLst>
          </p:cNvPr>
          <p:cNvSpPr/>
          <p:nvPr/>
        </p:nvSpPr>
        <p:spPr>
          <a:xfrm>
            <a:off x="717181" y="3002848"/>
            <a:ext cx="11175390" cy="92597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Connector: Elbow 3">
            <a:extLst>
              <a:ext uri="{FF2B5EF4-FFF2-40B4-BE49-F238E27FC236}">
                <a16:creationId xmlns:a16="http://schemas.microsoft.com/office/drawing/2014/main" id="{81C289D3-9AB8-9777-1765-553CE73DC166}"/>
              </a:ext>
            </a:extLst>
          </p:cNvPr>
          <p:cNvCxnSpPr>
            <a:cxnSpLocks/>
            <a:endCxn id="10" idx="1"/>
          </p:cNvCxnSpPr>
          <p:nvPr/>
        </p:nvCxnSpPr>
        <p:spPr>
          <a:xfrm>
            <a:off x="1655180" y="3940101"/>
            <a:ext cx="3366546" cy="2207341"/>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89B584B-9DC4-99F2-E25A-BF24A124783A}"/>
              </a:ext>
            </a:extLst>
          </p:cNvPr>
          <p:cNvSpPr/>
          <p:nvPr/>
        </p:nvSpPr>
        <p:spPr>
          <a:xfrm>
            <a:off x="717180" y="3315831"/>
            <a:ext cx="938000" cy="260746"/>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D41377F-DB99-327B-9452-CB7E5A8E8E1B}"/>
              </a:ext>
            </a:extLst>
          </p:cNvPr>
          <p:cNvSpPr txBox="1"/>
          <p:nvPr/>
        </p:nvSpPr>
        <p:spPr>
          <a:xfrm>
            <a:off x="5021726" y="5408778"/>
            <a:ext cx="7170273" cy="1477328"/>
          </a:xfrm>
          <a:prstGeom prst="rect">
            <a:avLst/>
          </a:prstGeom>
          <a:solidFill>
            <a:schemeClr val="accent2">
              <a:alpha val="25000"/>
            </a:schemeClr>
          </a:solidFill>
        </p:spPr>
        <p:txBody>
          <a:bodyPr wrap="square" rtlCol="0">
            <a:spAutoFit/>
          </a:bodyPr>
          <a:lstStyle/>
          <a:p>
            <a:r>
              <a:rPr lang="en-GB">
                <a:latin typeface="Open Sans" panose="020B0606030504020204" pitchFamily="34" charset="0"/>
                <a:ea typeface="Open Sans" panose="020B0606030504020204" pitchFamily="34" charset="0"/>
                <a:cs typeface="Open Sans" panose="020B0606030504020204" pitchFamily="34" charset="0"/>
              </a:rPr>
              <a:t>To be “hungry” is to have a compelling need or desire for food, to have a painful sensation, or to be in a state of weakness caused by the need for food. A hungry person is not necessarily one who has not eaten at all; food eaten may not have been enough to fill the belly/feel full/satisfied.</a:t>
            </a:r>
          </a:p>
        </p:txBody>
      </p:sp>
    </p:spTree>
    <p:extLst>
      <p:ext uri="{BB962C8B-B14F-4D97-AF65-F5344CB8AC3E}">
        <p14:creationId xmlns:p14="http://schemas.microsoft.com/office/powerpoint/2010/main" val="239647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Condition 2 PROBING example </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Probing questions should be applied during interviews to better understand the conditions experienced. </a:t>
            </a:r>
            <a:endParaRPr lang="en-US" spc="60"/>
          </a:p>
          <a:p>
            <a:pPr marL="0" indent="0">
              <a:buNone/>
            </a:pPr>
            <a:r>
              <a:rPr lang="en-US" spc="60">
                <a:latin typeface="Open Sans"/>
                <a:ea typeface="Open Sans"/>
                <a:cs typeface="Open Sans"/>
              </a:rPr>
              <a:t>For example, if a household reported going to sleep hungry because there was not enough food, then probe: </a:t>
            </a:r>
            <a:endParaRPr lang="en-US" spc="60"/>
          </a:p>
          <a:p>
            <a:pPr marL="0" indent="0">
              <a:buFont typeface="Arial"/>
              <a:buNone/>
            </a:pPr>
            <a:endParaRPr lang="en-US" sz="1800" spc="60"/>
          </a:p>
          <a:p>
            <a:pPr marL="0" indent="0" algn="ctr">
              <a:buNone/>
            </a:pPr>
            <a:r>
              <a:rPr lang="en-US" b="1" spc="60">
                <a:solidFill>
                  <a:schemeClr val="accent2"/>
                </a:solidFill>
                <a:latin typeface="Open Sans"/>
                <a:ea typeface="Open Sans"/>
                <a:cs typeface="Open Sans"/>
              </a:rPr>
              <a:t>“Why did they go to bed hungry?” </a:t>
            </a:r>
            <a:endParaRPr lang="en-US" b="1" spc="60">
              <a:solidFill>
                <a:schemeClr val="accent2"/>
              </a:solidFill>
            </a:endParaRPr>
          </a:p>
          <a:p>
            <a:pPr marL="0" indent="0" algn="ctr">
              <a:buNone/>
            </a:pPr>
            <a:endParaRPr lang="en-US" b="1" spc="60">
              <a:solidFill>
                <a:schemeClr val="accent2"/>
              </a:solidFill>
              <a:latin typeface="Open Sans"/>
              <a:ea typeface="Open Sans"/>
              <a:cs typeface="Open Sans"/>
            </a:endParaRPr>
          </a:p>
          <a:p>
            <a:pPr marL="0" indent="0" algn="ctr">
              <a:buNone/>
            </a:pPr>
            <a:r>
              <a:rPr lang="en-US" b="1" spc="60">
                <a:solidFill>
                  <a:schemeClr val="accent2"/>
                </a:solidFill>
                <a:latin typeface="Open Sans"/>
                <a:ea typeface="Open Sans"/>
                <a:cs typeface="Open Sans"/>
              </a:rPr>
              <a:t>The response must be due to lack of resources.</a:t>
            </a:r>
            <a:endParaRPr lang="en-US" b="1" spc="60">
              <a:solidFill>
                <a:schemeClr val="accent2"/>
              </a:solidFill>
            </a:endParaRPr>
          </a:p>
        </p:txBody>
      </p:sp>
    </p:spTree>
    <p:extLst>
      <p:ext uri="{BB962C8B-B14F-4D97-AF65-F5344CB8AC3E}">
        <p14:creationId xmlns:p14="http://schemas.microsoft.com/office/powerpoint/2010/main" val="407495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522893"/>
            <a:ext cx="11175391" cy="3812214"/>
          </a:xfrm>
          <a:solidFill>
            <a:srgbClr val="FFFFFE"/>
          </a:solidFill>
        </p:spPr>
        <p:txBody>
          <a:bodyPr vert="horz" lIns="91440" tIns="45720" rIns="91440" bIns="45720" rtlCol="0" anchor="t">
            <a:noAutofit/>
          </a:bodyPr>
          <a:lstStyle/>
          <a:p>
            <a:pPr marL="0" indent="0">
              <a:lnSpc>
                <a:spcPts val="2700"/>
              </a:lnSpc>
              <a:buClr>
                <a:srgbClr val="0070BA"/>
              </a:buClr>
              <a:buNone/>
            </a:pPr>
            <a:endParaRPr lang="en-GB" sz="2000" spc="60"/>
          </a:p>
          <a:p>
            <a:pPr>
              <a:buFont typeface="Wingdings" panose="05000000000000000000" pitchFamily="2" charset="2"/>
              <a:buChar char="v"/>
            </a:pPr>
            <a:endParaRPr lang="en-GB"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module design</a:t>
            </a:r>
          </a:p>
        </p:txBody>
      </p:sp>
      <p:graphicFrame>
        <p:nvGraphicFramePr>
          <p:cNvPr id="5" name="Table 5">
            <a:extLst>
              <a:ext uri="{FF2B5EF4-FFF2-40B4-BE49-F238E27FC236}">
                <a16:creationId xmlns:a16="http://schemas.microsoft.com/office/drawing/2014/main" id="{6775EE3B-8FBD-7A64-AD48-572EC05A8D07}"/>
              </a:ext>
            </a:extLst>
          </p:cNvPr>
          <p:cNvGraphicFramePr>
            <a:graphicFrameLocks noGrp="1"/>
          </p:cNvGraphicFramePr>
          <p:nvPr>
            <p:extLst>
              <p:ext uri="{D42A27DB-BD31-4B8C-83A1-F6EECF244321}">
                <p14:modId xmlns:p14="http://schemas.microsoft.com/office/powerpoint/2010/main" val="1673104219"/>
              </p:ext>
            </p:extLst>
          </p:nvPr>
        </p:nvGraphicFramePr>
        <p:xfrm>
          <a:off x="717181" y="1460500"/>
          <a:ext cx="11052002" cy="3937000"/>
        </p:xfrm>
        <a:graphic>
          <a:graphicData uri="http://schemas.openxmlformats.org/drawingml/2006/table">
            <a:tbl>
              <a:tblPr firstRow="1" bandRow="1">
                <a:tableStyleId>{5C22544A-7EE6-4342-B048-85BDC9FD1C3A}</a:tableStyleId>
              </a:tblPr>
              <a:tblGrid>
                <a:gridCol w="2755225">
                  <a:extLst>
                    <a:ext uri="{9D8B030D-6E8A-4147-A177-3AD203B41FA5}">
                      <a16:colId xmlns:a16="http://schemas.microsoft.com/office/drawing/2014/main" val="2821685170"/>
                    </a:ext>
                  </a:extLst>
                </a:gridCol>
                <a:gridCol w="8296777">
                  <a:extLst>
                    <a:ext uri="{9D8B030D-6E8A-4147-A177-3AD203B41FA5}">
                      <a16:colId xmlns:a16="http://schemas.microsoft.com/office/drawing/2014/main" val="1741307633"/>
                    </a:ext>
                  </a:extLst>
                </a:gridCol>
              </a:tblGrid>
              <a:tr h="370840">
                <a:tc>
                  <a:txBody>
                    <a:bodyPr/>
                    <a:lstStyle/>
                    <a:p>
                      <a:r>
                        <a:rPr lang="en-GB">
                          <a:latin typeface="Open Sans" panose="020B0606030504020204" pitchFamily="34" charset="0"/>
                          <a:ea typeface="Open Sans" panose="020B0606030504020204" pitchFamily="34" charset="0"/>
                          <a:cs typeface="Open Sans" panose="020B0606030504020204" pitchFamily="34" charset="0"/>
                        </a:rPr>
                        <a:t>HHS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Intended Meaning of the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322703"/>
                  </a:ext>
                </a:extLst>
              </a:tr>
              <a:tr h="370840">
                <a:tc>
                  <a:txBody>
                    <a:bodyPr/>
                    <a:lstStyle/>
                    <a:p>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Q1: No food of any kind in the 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This question asks about a situation in which there is no food to eat of any kind in the house because food was not available to household members through usual means (e.g., through purchase or barter, gifts, own production, from storage).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4985459"/>
                  </a:ext>
                </a:extLst>
              </a:tr>
              <a:tr h="370840">
                <a:tc>
                  <a:txBody>
                    <a:bodyPr/>
                    <a:lstStyle/>
                    <a:p>
                      <a:r>
                        <a:rPr lang="en-GB" b="1">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Q2: Go to sleep hungry because there was not enough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solidFill>
                            <a:schemeClr val="accent1">
                              <a:lumMod val="20000"/>
                              <a:lumOff val="80000"/>
                            </a:schemeClr>
                          </a:solidFill>
                          <a:latin typeface="Open Sans" panose="020B0606030504020204" pitchFamily="34" charset="0"/>
                          <a:ea typeface="Open Sans" panose="020B0606030504020204" pitchFamily="34" charset="0"/>
                          <a:cs typeface="Open Sans" panose="020B0606030504020204" pitchFamily="34" charset="0"/>
                        </a:rPr>
                        <a:t>This question asks whether the respondent or other household members felt hungry at bedtime because they did not have enough food to eat during the day and evening.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591075"/>
                  </a:ext>
                </a:extLst>
              </a:tr>
              <a:tr h="370840">
                <a:tc>
                  <a:txBody>
                    <a:bodyPr/>
                    <a:lstStyle/>
                    <a:p>
                      <a:r>
                        <a:rPr lang="en-GB" b="1">
                          <a:latin typeface="Open Sans" panose="020B0606030504020204" pitchFamily="34" charset="0"/>
                          <a:ea typeface="Open Sans" panose="020B0606030504020204" pitchFamily="34" charset="0"/>
                          <a:cs typeface="Open Sans" panose="020B0606030504020204" pitchFamily="34" charset="0"/>
                        </a:rPr>
                        <a:t>Q3: Go a whole day and night without 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a:latin typeface="Open Sans" panose="020B0606030504020204" pitchFamily="34" charset="0"/>
                          <a:ea typeface="Open Sans" panose="020B0606030504020204" pitchFamily="34" charset="0"/>
                          <a:cs typeface="Open Sans" panose="020B0606030504020204" pitchFamily="34" charset="0"/>
                        </a:rPr>
                        <a:t>This question asks whether any household member did not eat from the time they awoke in the morning to the time they awoke the following morning because there was not enough food. A person who chooses not to eat for a whole day for reasons other than lack of food (for example, if fasting or on a diet) should not respond affirmatively to Q3.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86106"/>
                  </a:ext>
                </a:extLst>
              </a:tr>
            </a:tbl>
          </a:graphicData>
        </a:graphic>
      </p:graphicFrame>
      <p:sp>
        <p:nvSpPr>
          <p:cNvPr id="6" name="Rectangle 5">
            <a:extLst>
              <a:ext uri="{FF2B5EF4-FFF2-40B4-BE49-F238E27FC236}">
                <a16:creationId xmlns:a16="http://schemas.microsoft.com/office/drawing/2014/main" id="{1EB2A7FB-6783-5BA0-0962-D7DD5C260772}"/>
              </a:ext>
            </a:extLst>
          </p:cNvPr>
          <p:cNvSpPr/>
          <p:nvPr/>
        </p:nvSpPr>
        <p:spPr>
          <a:xfrm>
            <a:off x="655487" y="3931920"/>
            <a:ext cx="11175390" cy="14655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343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Condition 3 PROBING example </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Probing questions should be applied during interviews to verify that the responses are correct and understand the conditions experienced. </a:t>
            </a:r>
            <a:endParaRPr lang="en-US" spc="60"/>
          </a:p>
          <a:p>
            <a:pPr marL="0" indent="0">
              <a:buNone/>
            </a:pPr>
            <a:r>
              <a:rPr lang="en-US" spc="60">
                <a:latin typeface="Open Sans"/>
                <a:ea typeface="Open Sans"/>
                <a:cs typeface="Open Sans"/>
              </a:rPr>
              <a:t>For example, if a household reported going a whole day and night without eating, then probe: </a:t>
            </a:r>
            <a:endParaRPr lang="en-US" spc="60"/>
          </a:p>
          <a:p>
            <a:pPr marL="0" indent="0">
              <a:buNone/>
            </a:pPr>
            <a:endParaRPr lang="en-US" sz="1600" b="1" spc="60">
              <a:solidFill>
                <a:schemeClr val="accent2"/>
              </a:solidFill>
              <a:latin typeface="Open Sans"/>
              <a:ea typeface="Open Sans"/>
              <a:cs typeface="Open Sans"/>
            </a:endParaRPr>
          </a:p>
          <a:p>
            <a:pPr marL="0" indent="0" algn="ctr">
              <a:buNone/>
            </a:pPr>
            <a:r>
              <a:rPr lang="en-US" b="1" spc="60">
                <a:solidFill>
                  <a:schemeClr val="accent2"/>
                </a:solidFill>
                <a:latin typeface="Open Sans"/>
                <a:ea typeface="Open Sans"/>
                <a:cs typeface="Open Sans"/>
              </a:rPr>
              <a:t>“Why did this person go a whole day/night without eating?” </a:t>
            </a:r>
          </a:p>
          <a:p>
            <a:pPr marL="0" indent="0" algn="ctr">
              <a:buNone/>
            </a:pPr>
            <a:endParaRPr lang="en-US" b="1" spc="60">
              <a:solidFill>
                <a:schemeClr val="accent2"/>
              </a:solidFill>
              <a:latin typeface="Open Sans"/>
              <a:ea typeface="Open Sans"/>
              <a:cs typeface="Open Sans"/>
            </a:endParaRPr>
          </a:p>
          <a:p>
            <a:pPr marL="0" indent="0" algn="ctr">
              <a:buNone/>
            </a:pPr>
            <a:r>
              <a:rPr lang="en-US" b="1" spc="60">
                <a:solidFill>
                  <a:schemeClr val="accent2"/>
                </a:solidFill>
                <a:latin typeface="Open Sans"/>
                <a:ea typeface="Open Sans"/>
                <a:cs typeface="Open Sans"/>
              </a:rPr>
              <a:t>… must be due to lack of resources </a:t>
            </a:r>
          </a:p>
          <a:p>
            <a:pPr marL="0" indent="0" algn="ctr">
              <a:buNone/>
            </a:pPr>
            <a:r>
              <a:rPr lang="en-US" b="1" spc="60">
                <a:solidFill>
                  <a:schemeClr val="accent2"/>
                </a:solidFill>
                <a:latin typeface="Open Sans"/>
                <a:ea typeface="Open Sans"/>
                <a:cs typeface="Open Sans"/>
              </a:rPr>
              <a:t>… and not due to fasting, lack of time, or other reasons.</a:t>
            </a:r>
          </a:p>
          <a:p>
            <a:pPr marL="0" indent="0" algn="ctr">
              <a:buNone/>
            </a:pPr>
            <a:endParaRPr lang="en-US" b="1" spc="60">
              <a:solidFill>
                <a:schemeClr val="accent2"/>
              </a:solidFill>
              <a:latin typeface="Open Sans"/>
              <a:ea typeface="Open Sans"/>
              <a:cs typeface="Open Sans"/>
            </a:endParaRPr>
          </a:p>
        </p:txBody>
      </p:sp>
      <p:sp>
        <p:nvSpPr>
          <p:cNvPr id="2" name="Speech Bubble: Oval 1">
            <a:extLst>
              <a:ext uri="{FF2B5EF4-FFF2-40B4-BE49-F238E27FC236}">
                <a16:creationId xmlns:a16="http://schemas.microsoft.com/office/drawing/2014/main" id="{1CD3AAC4-086E-01DB-6586-EB9CE9171718}"/>
              </a:ext>
            </a:extLst>
          </p:cNvPr>
          <p:cNvSpPr/>
          <p:nvPr/>
        </p:nvSpPr>
        <p:spPr>
          <a:xfrm rot="699065">
            <a:off x="8414202" y="4841588"/>
            <a:ext cx="3313438" cy="1814158"/>
          </a:xfrm>
          <a:prstGeom prst="wedgeEllipseCallout">
            <a:avLst>
              <a:gd name="adj1" fmla="val -73946"/>
              <a:gd name="adj2" fmla="val 5056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rgbClr val="FFFFFE"/>
                </a:solidFill>
                <a:latin typeface="Open Sans"/>
                <a:ea typeface="Open Sans"/>
                <a:cs typeface="Open Sans"/>
              </a:rPr>
              <a:t>Where possible, use observation to probe and question responses that seem unlikely, where relevant</a:t>
            </a:r>
            <a:endParaRPr lang="en-US" sz="16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7836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Clarification</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90309" y="1648319"/>
            <a:ext cx="6765655" cy="4810354"/>
          </a:xfrm>
          <a:prstGeom prst="rect">
            <a:avLst/>
          </a:prstGeom>
          <a:solidFill>
            <a:srgbClr val="FFFFFE"/>
          </a:solidFill>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
            </a:pPr>
            <a:r>
              <a:rPr lang="en-US" spc="60">
                <a:latin typeface="Open Sans"/>
                <a:ea typeface="Open Sans"/>
                <a:cs typeface="Open Sans"/>
              </a:rPr>
              <a:t>If the respondent says “no” but adds that it only happened a few times:  </a:t>
            </a:r>
          </a:p>
          <a:p>
            <a:pPr>
              <a:buFont typeface="Wingdings" panose="05000000000000000000" pitchFamily="2" charset="2"/>
              <a:buChar char="§"/>
            </a:pPr>
            <a:r>
              <a:rPr lang="en-US" b="1" i="1" spc="60">
                <a:latin typeface="Open Sans"/>
                <a:ea typeface="Open Sans"/>
                <a:cs typeface="Open Sans"/>
              </a:rPr>
              <a:t>Then correct answer is “1” yes.</a:t>
            </a:r>
          </a:p>
          <a:p>
            <a:pPr>
              <a:buFont typeface="Wingdings" panose="05000000000000000000" pitchFamily="2" charset="2"/>
              <a:buChar char="§"/>
            </a:pPr>
            <a:r>
              <a:rPr lang="en-US" b="1" u="sng" spc="60">
                <a:latin typeface="Open Sans"/>
                <a:ea typeface="Open Sans"/>
                <a:cs typeface="Open Sans"/>
              </a:rPr>
              <a:t>Be careful to probe between the frequencies – rarely, sometimes, and often.</a:t>
            </a:r>
          </a:p>
          <a:p>
            <a:pPr>
              <a:buFont typeface="Wingdings" panose="05000000000000000000" pitchFamily="2" charset="2"/>
              <a:buChar char="§"/>
            </a:pPr>
            <a:r>
              <a:rPr lang="en-US" spc="60">
                <a:latin typeface="Open Sans"/>
                <a:ea typeface="Open Sans"/>
                <a:cs typeface="Open Sans"/>
              </a:rPr>
              <a:t>If the respondent describes a frequency that translates to 3-10 times</a:t>
            </a:r>
          </a:p>
          <a:p>
            <a:pPr>
              <a:buFont typeface="Wingdings" panose="05000000000000000000" pitchFamily="2" charset="2"/>
              <a:buChar char="§"/>
            </a:pPr>
            <a:r>
              <a:rPr lang="en-US" b="1" i="1" spc="60">
                <a:latin typeface="Open Sans"/>
                <a:ea typeface="Open Sans"/>
                <a:cs typeface="Open Sans"/>
              </a:rPr>
              <a:t>then “2” sometimes should be selected. </a:t>
            </a:r>
          </a:p>
          <a:p>
            <a:pPr>
              <a:buFont typeface="Wingdings" panose="05000000000000000000" pitchFamily="2" charset="2"/>
              <a:buChar char="§"/>
            </a:pPr>
            <a:r>
              <a:rPr lang="en-GB" spc="60"/>
              <a:t>The respondent should be allowed to answer in their own words and the enumerator should select the most appropriate answer option. </a:t>
            </a:r>
            <a:endParaRPr lang="en-US" spc="60">
              <a:latin typeface="Open Sans"/>
              <a:ea typeface="Open Sans"/>
              <a:cs typeface="Open Sans"/>
            </a:endParaRPr>
          </a:p>
          <a:p>
            <a:pPr>
              <a:buFont typeface="Wingdings" panose="05000000000000000000" pitchFamily="2" charset="2"/>
              <a:buChar char="§"/>
            </a:pPr>
            <a:r>
              <a:rPr lang="en-US" b="1" i="1" spc="60">
                <a:latin typeface="Open Sans"/>
                <a:ea typeface="Open Sans"/>
                <a:cs typeface="Open Sans"/>
              </a:rPr>
              <a:t>However, if the respondent has difficulty replying, then the enumerator can list the response options again.</a:t>
            </a:r>
          </a:p>
        </p:txBody>
      </p:sp>
    </p:spTree>
    <p:extLst>
      <p:ext uri="{BB962C8B-B14F-4D97-AF65-F5344CB8AC3E}">
        <p14:creationId xmlns:p14="http://schemas.microsoft.com/office/powerpoint/2010/main" val="1328417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MODULE: What to ask?</a:t>
            </a:r>
          </a:p>
        </p:txBody>
      </p:sp>
      <p:graphicFrame>
        <p:nvGraphicFramePr>
          <p:cNvPr id="2" name="Table 1">
            <a:extLst>
              <a:ext uri="{FF2B5EF4-FFF2-40B4-BE49-F238E27FC236}">
                <a16:creationId xmlns:a16="http://schemas.microsoft.com/office/drawing/2014/main" id="{3364FE98-3928-674A-229D-93319112A520}"/>
              </a:ext>
            </a:extLst>
          </p:cNvPr>
          <p:cNvGraphicFramePr>
            <a:graphicFrameLocks noGrp="1"/>
          </p:cNvGraphicFramePr>
          <p:nvPr>
            <p:extLst>
              <p:ext uri="{D42A27DB-BD31-4B8C-83A1-F6EECF244321}">
                <p14:modId xmlns:p14="http://schemas.microsoft.com/office/powerpoint/2010/main" val="4112184713"/>
              </p:ext>
            </p:extLst>
          </p:nvPr>
        </p:nvGraphicFramePr>
        <p:xfrm>
          <a:off x="127322" y="1206546"/>
          <a:ext cx="11921923" cy="5651454"/>
        </p:xfrm>
        <a:graphic>
          <a:graphicData uri="http://schemas.openxmlformats.org/drawingml/2006/table">
            <a:tbl>
              <a:tblPr/>
              <a:tblGrid>
                <a:gridCol w="1754057">
                  <a:extLst>
                    <a:ext uri="{9D8B030D-6E8A-4147-A177-3AD203B41FA5}">
                      <a16:colId xmlns:a16="http://schemas.microsoft.com/office/drawing/2014/main" val="96945040"/>
                    </a:ext>
                  </a:extLst>
                </a:gridCol>
                <a:gridCol w="6215652">
                  <a:extLst>
                    <a:ext uri="{9D8B030D-6E8A-4147-A177-3AD203B41FA5}">
                      <a16:colId xmlns:a16="http://schemas.microsoft.com/office/drawing/2014/main" val="3702616012"/>
                    </a:ext>
                  </a:extLst>
                </a:gridCol>
                <a:gridCol w="2908455">
                  <a:extLst>
                    <a:ext uri="{9D8B030D-6E8A-4147-A177-3AD203B41FA5}">
                      <a16:colId xmlns:a16="http://schemas.microsoft.com/office/drawing/2014/main" val="1030648524"/>
                    </a:ext>
                  </a:extLst>
                </a:gridCol>
                <a:gridCol w="1043759">
                  <a:extLst>
                    <a:ext uri="{9D8B030D-6E8A-4147-A177-3AD203B41FA5}">
                      <a16:colId xmlns:a16="http://schemas.microsoft.com/office/drawing/2014/main" val="2167728422"/>
                    </a:ext>
                  </a:extLst>
                </a:gridCol>
              </a:tblGrid>
              <a:tr h="537700">
                <a:tc>
                  <a:txBody>
                    <a:bodyPr/>
                    <a:lstStyle/>
                    <a:p>
                      <a:pP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Variable name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Question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Response option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Code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10560255"/>
                  </a:ext>
                </a:extLst>
              </a:tr>
              <a:tr h="727304">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HHSNoFood</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the past 30 days, was there ever no food to eat of any kind in your house because of lack of resources to get food?  </a:t>
                      </a:r>
                      <a:endParaRPr lang="en-GB" sz="28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 </a:t>
                      </a:r>
                      <a:r>
                        <a:rPr lang="en-GB" sz="11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(skip to HHSBedHung)</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 = Yes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2909507219"/>
                  </a:ext>
                </a:extLst>
              </a:tr>
              <a:tr h="841729">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HHSNoFood_FR</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often did this happen in the past 30 days? </a:t>
                      </a:r>
                      <a:endParaRPr lang="en-GB" sz="28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3185208148"/>
                  </a:ext>
                </a:extLst>
              </a:tr>
              <a:tr h="886720">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the past 30 days, did you or any household member go to sleep at night hungry because there was not enough food? </a:t>
                      </a:r>
                      <a:endParaRPr lang="en-GB" sz="28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 </a:t>
                      </a:r>
                      <a:r>
                        <a:rPr lang="en-GB" sz="11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(skip to </a:t>
                      </a:r>
                      <a:r>
                        <a:rPr lang="en-GB" sz="1100" b="0" i="1"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a:t>
                      </a:r>
                      <a:r>
                        <a:rPr lang="en-GB" sz="11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Yes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4272715640"/>
                  </a:ext>
                </a:extLst>
              </a:tr>
              <a:tr h="841729">
                <a:tc>
                  <a:txBody>
                    <a:bodyPr/>
                    <a:lstStyle/>
                    <a:p>
                      <a:pPr algn="l" rtl="0" fontAlgn="base"/>
                      <a:r>
                        <a:rPr lang="en-GB" sz="11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HHSBedHung_FR</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often did this happen in the past 30 days? </a:t>
                      </a:r>
                      <a:endParaRPr lang="en-GB" sz="28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1062029599"/>
                  </a:ext>
                </a:extLst>
              </a:tr>
              <a:tr h="592561">
                <a:tc>
                  <a:txBody>
                    <a:bodyPr/>
                    <a:lstStyle/>
                    <a:p>
                      <a:pPr algn="l" rtl="0" fontAlgn="base"/>
                      <a:r>
                        <a:rPr lang="en-GB" sz="11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the past 30 days, did you or any household member go a whole day and night without eating anything at all because there was not enough food? </a:t>
                      </a:r>
                      <a:endParaRPr lang="en-GB" sz="28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 (</a:t>
                      </a:r>
                      <a:r>
                        <a:rPr lang="en-GB" sz="11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Skip to the next section</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Yes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1941607191"/>
                  </a:ext>
                </a:extLst>
              </a:tr>
              <a:tr h="710588">
                <a:tc>
                  <a:txBody>
                    <a:bodyPr/>
                    <a:lstStyle/>
                    <a:p>
                      <a:pPr algn="l" rtl="0" fontAlgn="base"/>
                      <a:r>
                        <a:rPr lang="en-GB" sz="11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HHSNotEat_FR</a:t>
                      </a:r>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often did this happen in the past 30 days? </a:t>
                      </a:r>
                      <a:endParaRPr lang="en-GB" sz="28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1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2514524551"/>
                  </a:ext>
                </a:extLst>
              </a:tr>
            </a:tbl>
          </a:graphicData>
        </a:graphic>
      </p:graphicFrame>
      <p:sp>
        <p:nvSpPr>
          <p:cNvPr id="3" name="Speech Bubble: Oval 2">
            <a:extLst>
              <a:ext uri="{FF2B5EF4-FFF2-40B4-BE49-F238E27FC236}">
                <a16:creationId xmlns:a16="http://schemas.microsoft.com/office/drawing/2014/main" id="{B8E1D15D-6046-1CC0-FAA8-5187AC4FD48E}"/>
              </a:ext>
            </a:extLst>
          </p:cNvPr>
          <p:cNvSpPr/>
          <p:nvPr/>
        </p:nvSpPr>
        <p:spPr>
          <a:xfrm rot="699065">
            <a:off x="8664587" y="118307"/>
            <a:ext cx="3313438" cy="1196215"/>
          </a:xfrm>
          <a:prstGeom prst="wedgeEllipseCallout">
            <a:avLst>
              <a:gd name="adj1" fmla="val -42381"/>
              <a:gd name="adj2" fmla="val 7945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rgbClr val="FFFFFE"/>
                </a:solidFill>
                <a:latin typeface="Open Sans"/>
                <a:ea typeface="Open Sans"/>
                <a:cs typeface="Open Sans"/>
              </a:rPr>
              <a:t>Need that pre-coded responses should be read only 1x </a:t>
            </a:r>
            <a:endParaRPr lang="en-US" sz="1600" b="1">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633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4" y="2231809"/>
            <a:ext cx="10634995" cy="24163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The Household Food Insecurity Access Scale (HFIAS) Module</a:t>
            </a:r>
          </a:p>
        </p:txBody>
      </p:sp>
    </p:spTree>
    <p:extLst>
      <p:ext uri="{BB962C8B-B14F-4D97-AF65-F5344CB8AC3E}">
        <p14:creationId xmlns:p14="http://schemas.microsoft.com/office/powerpoint/2010/main" val="1549848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en-US" sz="2400" spc="60"/>
              <a:t>The audience of this PowerPoint can range from enumerators to RAM and Programme staff in various offices. It can also be used for the training of partners or service providers. </a:t>
            </a:r>
          </a:p>
          <a:p>
            <a:pPr marL="0" indent="0">
              <a:lnSpc>
                <a:spcPts val="2700"/>
              </a:lnSpc>
              <a:buNone/>
            </a:pPr>
            <a:endParaRPr lang="en-US" sz="2400" spc="60"/>
          </a:p>
          <a:p>
            <a:pPr marL="0" indent="0">
              <a:lnSpc>
                <a:spcPts val="2700"/>
              </a:lnSpc>
              <a:buNone/>
            </a:pPr>
            <a:r>
              <a:rPr lang="en-US" sz="2400" spc="60"/>
              <a:t>Slide sections have been inserted to assist in the selection of material. </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dirty="0">
                <a:solidFill>
                  <a:schemeClr val="tx1"/>
                </a:solidFill>
                <a:latin typeface="Open Sans ExtraBold" panose="020B0906030804020204" pitchFamily="34" charset="0"/>
              </a:rPr>
              <a:t>AUDIENCE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15" y="1378973"/>
            <a:ext cx="11812769" cy="5081978"/>
          </a:xfrm>
          <a:solidFill>
            <a:srgbClr val="FFFFFE"/>
          </a:solidFill>
        </p:spPr>
        <p:txBody>
          <a:bodyPr vert="horz" lIns="91440" tIns="45720" rIns="91440" bIns="45720" rtlCol="0" anchor="t">
            <a:noAutofit/>
          </a:bodyPr>
          <a:lstStyle/>
          <a:p>
            <a:pPr>
              <a:lnSpc>
                <a:spcPct val="150000"/>
              </a:lnSpc>
              <a:buFont typeface="Wingdings" panose="05000000000000000000" pitchFamily="2" charset="2"/>
              <a:buChar char="v"/>
            </a:pPr>
            <a:r>
              <a:rPr lang="en-GB" spc="60" dirty="0">
                <a:latin typeface="Open Sans"/>
                <a:ea typeface="Open Sans"/>
                <a:cs typeface="Open Sans"/>
              </a:rPr>
              <a:t>The</a:t>
            </a:r>
            <a:r>
              <a:rPr lang="en-GB" b="1" spc="60" dirty="0">
                <a:latin typeface="Open Sans"/>
                <a:ea typeface="Open Sans"/>
                <a:cs typeface="Open Sans"/>
              </a:rPr>
              <a:t> Household Food Insecurity Access Scale (HFIAS)</a:t>
            </a:r>
            <a:r>
              <a:rPr lang="en-GB" spc="60" dirty="0">
                <a:latin typeface="Open Sans"/>
                <a:ea typeface="Open Sans"/>
                <a:cs typeface="Open Sans"/>
              </a:rPr>
              <a:t> consists of nine occurrence questions and nine frequency of occurrence questions</a:t>
            </a:r>
            <a:r>
              <a:rPr lang="en-GB" b="1" spc="60" dirty="0">
                <a:latin typeface="Open Sans"/>
                <a:ea typeface="Open Sans"/>
                <a:cs typeface="Open Sans"/>
              </a:rPr>
              <a:t>, </a:t>
            </a:r>
            <a:r>
              <a:rPr lang="en-GB" spc="60" dirty="0">
                <a:latin typeface="Open Sans"/>
                <a:ea typeface="Open Sans"/>
                <a:cs typeface="Open Sans"/>
              </a:rPr>
              <a:t>asking whether or not a specific condition associated with the experience of food insecurity ever occurred during the previous 30 days.</a:t>
            </a:r>
          </a:p>
          <a:p>
            <a:pPr>
              <a:lnSpc>
                <a:spcPct val="150000"/>
              </a:lnSpc>
              <a:buFont typeface="Wingdings" panose="05000000000000000000" pitchFamily="2" charset="2"/>
              <a:buChar char="v"/>
            </a:pPr>
            <a:r>
              <a:rPr lang="en-GB" spc="60" dirty="0">
                <a:latin typeface="Open Sans"/>
                <a:ea typeface="Open Sans"/>
                <a:cs typeface="Open Sans"/>
              </a:rPr>
              <a:t>These questions were designed to represent varying levels of food insecurity, reflecting 3 domains perceived as central to the experience of food insecurity cross-culturally: </a:t>
            </a:r>
          </a:p>
          <a:p>
            <a:pPr marL="800100" lvl="1" indent="-342900">
              <a:lnSpc>
                <a:spcPct val="150000"/>
              </a:lnSpc>
              <a:buAutoNum type="arabicParenR"/>
            </a:pPr>
            <a:r>
              <a:rPr lang="en-GB" spc="60" dirty="0">
                <a:latin typeface="Open Sans"/>
                <a:ea typeface="Open Sans"/>
                <a:cs typeface="Open Sans"/>
              </a:rPr>
              <a:t>Anxiety about household food supply;</a:t>
            </a:r>
          </a:p>
          <a:p>
            <a:pPr marL="800100" lvl="1" indent="-342900">
              <a:lnSpc>
                <a:spcPct val="150000"/>
              </a:lnSpc>
              <a:buAutoNum type="arabicParenR"/>
            </a:pPr>
            <a:r>
              <a:rPr lang="en-GB" spc="60" dirty="0">
                <a:latin typeface="Open Sans"/>
                <a:ea typeface="Open Sans"/>
                <a:cs typeface="Open Sans"/>
              </a:rPr>
              <a:t>Insufficient quality, which includes variety, preferences, and social acceptability;</a:t>
            </a:r>
          </a:p>
          <a:p>
            <a:pPr marL="800100" lvl="1" indent="-342900">
              <a:lnSpc>
                <a:spcPct val="150000"/>
              </a:lnSpc>
              <a:buAutoNum type="arabicParenR"/>
            </a:pPr>
            <a:r>
              <a:rPr lang="en-GB" spc="60" dirty="0">
                <a:latin typeface="Open Sans"/>
                <a:ea typeface="Open Sans"/>
                <a:cs typeface="Open Sans"/>
              </a:rPr>
              <a:t>Insufficient food supply and intake and the physical consequences.</a:t>
            </a:r>
          </a:p>
          <a:p>
            <a:pPr marL="342900" lvl="1" indent="-342900">
              <a:lnSpc>
                <a:spcPct val="150000"/>
              </a:lnSpc>
              <a:spcBef>
                <a:spcPts val="1000"/>
              </a:spcBef>
              <a:buFont typeface="Wingdings" panose="05000000000000000000" pitchFamily="2" charset="2"/>
              <a:buChar char="v"/>
            </a:pPr>
            <a:r>
              <a:rPr lang="en-GB" sz="2000" spc="60" dirty="0">
                <a:latin typeface="Open Sans"/>
                <a:ea typeface="Open Sans"/>
                <a:cs typeface="Open Sans"/>
              </a:rPr>
              <a:t>For more information, see here the </a:t>
            </a:r>
            <a:r>
              <a:rPr lang="en-GB" sz="2000" spc="60" dirty="0">
                <a:latin typeface="Open Sans"/>
                <a:ea typeface="Open Sans"/>
                <a:cs typeface="Open Sans"/>
                <a:hlinkClick r:id="rId3">
                  <a:extLst>
                    <a:ext uri="{A12FA001-AC4F-418D-AE19-62706E023703}">
                      <ahyp:hlinkClr xmlns:ahyp="http://schemas.microsoft.com/office/drawing/2018/hyperlinkcolor" val="tx"/>
                    </a:ext>
                  </a:extLst>
                </a:hlinkClick>
              </a:rPr>
              <a:t>FANTA guidelines</a:t>
            </a:r>
            <a:r>
              <a:rPr lang="en-GB" sz="2000" spc="60" dirty="0">
                <a:latin typeface="Open Sans"/>
                <a:ea typeface="Open Sans"/>
                <a:cs typeface="Open Sans"/>
              </a:rPr>
              <a:t> found on the </a:t>
            </a:r>
            <a:r>
              <a:rPr lang="en-GB" sz="2000" spc="60" dirty="0">
                <a:latin typeface="Open Sans"/>
                <a:ea typeface="Open Sans"/>
                <a:cs typeface="Open Sans"/>
                <a:hlinkClick r:id="rId4">
                  <a:extLst>
                    <a:ext uri="{A12FA001-AC4F-418D-AE19-62706E023703}">
                      <ahyp:hlinkClr xmlns:ahyp="http://schemas.microsoft.com/office/drawing/2018/hyperlinkcolor" val="tx"/>
                    </a:ext>
                  </a:extLst>
                </a:hlinkClick>
              </a:rPr>
              <a:t>VAM Resource Centre</a:t>
            </a:r>
            <a:r>
              <a:rPr lang="en-GB" sz="2000" spc="60" dirty="0">
                <a:latin typeface="Open Sans"/>
                <a:ea typeface="Open Sans"/>
                <a:cs typeface="Open Sans"/>
              </a:rPr>
              <a:t>.</a:t>
            </a:r>
          </a:p>
          <a:p>
            <a:pPr marL="457200" lvl="1" indent="0">
              <a:lnSpc>
                <a:spcPct val="150000"/>
              </a:lnSpc>
              <a:buNone/>
            </a:pPr>
            <a:endParaRPr lang="en-GB"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HFIAS: What is it? </a:t>
            </a:r>
          </a:p>
        </p:txBody>
      </p:sp>
    </p:spTree>
    <p:extLst>
      <p:ext uri="{BB962C8B-B14F-4D97-AF65-F5344CB8AC3E}">
        <p14:creationId xmlns:p14="http://schemas.microsoft.com/office/powerpoint/2010/main" val="1184999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6B403E7F-0DFE-FA71-134A-0B9CAA8A15DC}"/>
              </a:ext>
            </a:extLst>
          </p:cNvPr>
          <p:cNvGraphicFramePr>
            <a:graphicFrameLocks noGrp="1"/>
          </p:cNvGraphicFramePr>
          <p:nvPr>
            <p:ph idx="1"/>
            <p:extLst>
              <p:ext uri="{D42A27DB-BD31-4B8C-83A1-F6EECF244321}">
                <p14:modId xmlns:p14="http://schemas.microsoft.com/office/powerpoint/2010/main" val="387510320"/>
              </p:ext>
            </p:extLst>
          </p:nvPr>
        </p:nvGraphicFramePr>
        <p:xfrm>
          <a:off x="135414" y="1028565"/>
          <a:ext cx="11671776" cy="5769524"/>
        </p:xfrm>
        <a:graphic>
          <a:graphicData uri="http://schemas.openxmlformats.org/drawingml/2006/table">
            <a:tbl>
              <a:tblPr firstRow="1" bandRow="1">
                <a:tableStyleId>{5C22544A-7EE6-4342-B048-85BDC9FD1C3A}</a:tableStyleId>
              </a:tblPr>
              <a:tblGrid>
                <a:gridCol w="5674259">
                  <a:extLst>
                    <a:ext uri="{9D8B030D-6E8A-4147-A177-3AD203B41FA5}">
                      <a16:colId xmlns:a16="http://schemas.microsoft.com/office/drawing/2014/main" val="1431137835"/>
                    </a:ext>
                  </a:extLst>
                </a:gridCol>
                <a:gridCol w="5997517">
                  <a:extLst>
                    <a:ext uri="{9D8B030D-6E8A-4147-A177-3AD203B41FA5}">
                      <a16:colId xmlns:a16="http://schemas.microsoft.com/office/drawing/2014/main" val="1611229488"/>
                    </a:ext>
                  </a:extLst>
                </a:gridCol>
              </a:tblGrid>
              <a:tr h="1271490">
                <a:tc>
                  <a:txBody>
                    <a:bodyPr/>
                    <a:lstStyle/>
                    <a:p>
                      <a:r>
                        <a:rPr lang="en-GB" sz="1800" dirty="0">
                          <a:latin typeface="Open Sans" panose="020B0606030504020204" pitchFamily="34" charset="0"/>
                          <a:ea typeface="Open Sans" panose="020B0606030504020204" pitchFamily="34" charset="0"/>
                          <a:cs typeface="Open Sans" panose="020B0606030504020204" pitchFamily="34" charset="0"/>
                        </a:rPr>
                        <a:t>HFIAS Occurrence Questions</a:t>
                      </a:r>
                    </a:p>
                    <a:p>
                      <a:endParaRPr lang="en-GB" sz="1800" dirty="0">
                        <a:latin typeface="Open Sans" panose="020B0606030504020204" pitchFamily="34" charset="0"/>
                        <a:ea typeface="Open Sans" panose="020B0606030504020204" pitchFamily="34" charset="0"/>
                        <a:cs typeface="Open Sans" panose="020B0606030504020204" pitchFamily="34" charset="0"/>
                      </a:endParaRPr>
                    </a:p>
                    <a:p>
                      <a:endParaRPr lang="en-GB" sz="1800" dirty="0">
                        <a:latin typeface="Open Sans"/>
                        <a:ea typeface="Open Sans"/>
                        <a:cs typeface="Open Sans"/>
                      </a:endParaRPr>
                    </a:p>
                    <a:p>
                      <a:pPr lvl="0">
                        <a:buNone/>
                      </a:pPr>
                      <a:r>
                        <a:rPr lang="en-GB" sz="1800" dirty="0">
                          <a:latin typeface="Open Sans"/>
                          <a:ea typeface="Open Sans"/>
                          <a:cs typeface="Open Sans"/>
                        </a:rPr>
                        <a:t>In the past 30 days, ….</a:t>
                      </a:r>
                      <a:endParaRPr lang="en-GB" dirty="0">
                        <a:latin typeface="Open Sans"/>
                        <a:ea typeface="Open Sans"/>
                        <a:cs typeface="Open San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Open Sans" panose="020B0606030504020204" pitchFamily="34" charset="0"/>
                          <a:ea typeface="Open Sans" panose="020B0606030504020204" pitchFamily="34" charset="0"/>
                          <a:cs typeface="Open Sans" panose="020B0606030504020204" pitchFamily="34" charset="0"/>
                        </a:rPr>
                        <a:t>If yes, how often did this happen in the past 30 days?:</a:t>
                      </a:r>
                    </a:p>
                    <a:p>
                      <a:pPr marL="742950" lvl="1" indent="-285750">
                        <a:lnSpc>
                          <a:spcPct val="100000"/>
                        </a:lnSpc>
                        <a:buFont typeface="Arial" panose="020B0604020202020204" pitchFamily="34" charset="0"/>
                        <a:buChar char="•"/>
                      </a:pPr>
                      <a:r>
                        <a:rPr lang="en-GB"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1= rarely (1-2 times)</a:t>
                      </a:r>
                    </a:p>
                    <a:p>
                      <a:pPr marL="742950" lvl="1" indent="-285750">
                        <a:lnSpc>
                          <a:spcPct val="100000"/>
                        </a:lnSpc>
                        <a:buFont typeface="Arial" panose="020B0604020202020204" pitchFamily="34" charset="0"/>
                        <a:buChar char="•"/>
                      </a:pPr>
                      <a:r>
                        <a:rPr lang="en-GB"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Sometimes (3-10 times)</a:t>
                      </a:r>
                    </a:p>
                    <a:p>
                      <a:pPr marL="742950" lvl="1" indent="-285750">
                        <a:lnSpc>
                          <a:spcPct val="100000"/>
                        </a:lnSpc>
                        <a:buFont typeface="Arial" panose="020B0604020202020204" pitchFamily="34" charset="0"/>
                        <a:buChar char="•"/>
                      </a:pPr>
                      <a:r>
                        <a:rPr lang="en-GB" sz="1800" b="1" kern="1200" dirty="0">
                          <a:solidFill>
                            <a:schemeClr val="lt1"/>
                          </a:solidFill>
                          <a:latin typeface="Open Sans" panose="020B0606030504020204" pitchFamily="34" charset="0"/>
                          <a:ea typeface="Open Sans" panose="020B0606030504020204" pitchFamily="34" charset="0"/>
                          <a:cs typeface="Open Sans" panose="020B0606030504020204" pitchFamily="34" charset="0"/>
                        </a:rPr>
                        <a:t>Often (more than 10 times)</a:t>
                      </a:r>
                    </a:p>
                  </a:txBody>
                  <a:tcPr/>
                </a:tc>
                <a:extLst>
                  <a:ext uri="{0D108BD9-81ED-4DB2-BD59-A6C34878D82A}">
                    <a16:rowId xmlns:a16="http://schemas.microsoft.com/office/drawing/2014/main" val="668734857"/>
                  </a:ext>
                </a:extLst>
              </a:tr>
              <a:tr h="396661">
                <a:tc gridSpan="2">
                  <a:txBody>
                    <a:bodyPr/>
                    <a:lstStyle/>
                    <a:p>
                      <a:pPr marL="0" indent="0">
                        <a:buNone/>
                      </a:pPr>
                      <a:r>
                        <a:rPr lang="en-GB" sz="1600">
                          <a:latin typeface="Open Sans"/>
                          <a:ea typeface="Open Sans"/>
                          <a:cs typeface="Open Sans"/>
                        </a:rPr>
                        <a:t>1. … did you worry that your household would not have enough food?</a:t>
                      </a:r>
                    </a:p>
                  </a:txBody>
                  <a:tcPr/>
                </a:tc>
                <a:tc hMerge="1">
                  <a:txBody>
                    <a:bodyPr/>
                    <a:lstStyle/>
                    <a:p>
                      <a:endParaRPr lang="en-GB"/>
                    </a:p>
                  </a:txBody>
                  <a:tcPr/>
                </a:tc>
                <a:extLst>
                  <a:ext uri="{0D108BD9-81ED-4DB2-BD59-A6C34878D82A}">
                    <a16:rowId xmlns:a16="http://schemas.microsoft.com/office/drawing/2014/main" val="3832579571"/>
                  </a:ext>
                </a:extLst>
              </a:tr>
              <a:tr h="464847">
                <a:tc gridSpan="2">
                  <a:txBody>
                    <a:bodyPr/>
                    <a:lstStyle/>
                    <a:p>
                      <a:r>
                        <a:rPr lang="en-GB" sz="1600">
                          <a:latin typeface="Open Sans" panose="020B0606030504020204" pitchFamily="34" charset="0"/>
                          <a:ea typeface="Open Sans" panose="020B0606030504020204" pitchFamily="34" charset="0"/>
                          <a:cs typeface="Open Sans" panose="020B0606030504020204" pitchFamily="34" charset="0"/>
                        </a:rPr>
                        <a:t>2. ….were you or any household member not able to eat the kinds of foods you preferred because of a lack of resources?</a:t>
                      </a:r>
                    </a:p>
                  </a:txBody>
                  <a:tcPr/>
                </a:tc>
                <a:tc hMerge="1">
                  <a:txBody>
                    <a:bodyPr/>
                    <a:lstStyle/>
                    <a:p>
                      <a:endParaRPr lang="en-GB"/>
                    </a:p>
                  </a:txBody>
                  <a:tcPr/>
                </a:tc>
                <a:extLst>
                  <a:ext uri="{0D108BD9-81ED-4DB2-BD59-A6C34878D82A}">
                    <a16:rowId xmlns:a16="http://schemas.microsoft.com/office/drawing/2014/main" val="1629003339"/>
                  </a:ext>
                </a:extLst>
              </a:tr>
              <a:tr h="396661">
                <a:tc gridSpan="2">
                  <a:txBody>
                    <a:bodyPr/>
                    <a:lstStyle/>
                    <a:p>
                      <a:r>
                        <a:rPr lang="en-GB" sz="1600">
                          <a:latin typeface="Open Sans" panose="020B0606030504020204" pitchFamily="34" charset="0"/>
                          <a:ea typeface="Open Sans" panose="020B0606030504020204" pitchFamily="34" charset="0"/>
                          <a:cs typeface="Open Sans" panose="020B0606030504020204" pitchFamily="34" charset="0"/>
                        </a:rPr>
                        <a:t>3. </a:t>
                      </a:r>
                      <a:r>
                        <a:rPr lang="en-GB" sz="1600" b="0"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….did you or any household member have to eat a limited variety of foods due to a lack of resources?</a:t>
                      </a:r>
                    </a:p>
                  </a:txBody>
                  <a:tcPr/>
                </a:tc>
                <a:tc hMerge="1">
                  <a:txBody>
                    <a:bodyPr/>
                    <a:lstStyle/>
                    <a:p>
                      <a:endParaRPr lang="en-GB"/>
                    </a:p>
                  </a:txBody>
                  <a:tcPr/>
                </a:tc>
                <a:extLst>
                  <a:ext uri="{0D108BD9-81ED-4DB2-BD59-A6C34878D82A}">
                    <a16:rowId xmlns:a16="http://schemas.microsoft.com/office/drawing/2014/main" val="2303101251"/>
                  </a:ext>
                </a:extLst>
              </a:tr>
              <a:tr h="619444">
                <a:tc gridSpan="2">
                  <a:txBody>
                    <a:bodyPr/>
                    <a:lstStyle/>
                    <a:p>
                      <a:r>
                        <a:rPr lang="en-GB" sz="1600">
                          <a:latin typeface="Open Sans" panose="020B0606030504020204" pitchFamily="34" charset="0"/>
                          <a:ea typeface="Open Sans" panose="020B0606030504020204" pitchFamily="34" charset="0"/>
                          <a:cs typeface="Open Sans" panose="020B0606030504020204" pitchFamily="34" charset="0"/>
                        </a:rPr>
                        <a:t>4. </a:t>
                      </a:r>
                      <a:r>
                        <a:rPr lang="en-GB" sz="1600" b="0"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…did you or any household member have to eat some foods that you really did not want to eat because of a lack of resources to obtain other types of food?</a:t>
                      </a:r>
                    </a:p>
                  </a:txBody>
                  <a:tcPr/>
                </a:tc>
                <a:tc hMerge="1">
                  <a:txBody>
                    <a:bodyPr/>
                    <a:lstStyle/>
                    <a:p>
                      <a:endParaRPr lang="en-GB"/>
                    </a:p>
                  </a:txBody>
                  <a:tcPr/>
                </a:tc>
                <a:extLst>
                  <a:ext uri="{0D108BD9-81ED-4DB2-BD59-A6C34878D82A}">
                    <a16:rowId xmlns:a16="http://schemas.microsoft.com/office/drawing/2014/main" val="2351546482"/>
                  </a:ext>
                </a:extLst>
              </a:tr>
              <a:tr h="619444">
                <a:tc gridSpan="2">
                  <a:txBody>
                    <a:bodyPr/>
                    <a:lstStyle/>
                    <a:p>
                      <a:r>
                        <a:rPr lang="en-GB" sz="1600">
                          <a:latin typeface="Open Sans" panose="020B0606030504020204" pitchFamily="34" charset="0"/>
                          <a:ea typeface="Open Sans" panose="020B0606030504020204" pitchFamily="34" charset="0"/>
                          <a:cs typeface="Open Sans" panose="020B0606030504020204" pitchFamily="34" charset="0"/>
                        </a:rPr>
                        <a:t>5. ….</a:t>
                      </a:r>
                      <a:r>
                        <a:rPr lang="en-GB" sz="1600" b="0"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did you or any household member have to eat a smaller meal than you felt you needed because there was not enough food?</a:t>
                      </a:r>
                    </a:p>
                  </a:txBody>
                  <a:tcPr/>
                </a:tc>
                <a:tc hMerge="1">
                  <a:txBody>
                    <a:bodyPr/>
                    <a:lstStyle/>
                    <a:p>
                      <a:endParaRPr lang="en-GB"/>
                    </a:p>
                  </a:txBody>
                  <a:tcPr/>
                </a:tc>
                <a:extLst>
                  <a:ext uri="{0D108BD9-81ED-4DB2-BD59-A6C34878D82A}">
                    <a16:rowId xmlns:a16="http://schemas.microsoft.com/office/drawing/2014/main" val="1477969141"/>
                  </a:ext>
                </a:extLst>
              </a:tr>
              <a:tr h="396661">
                <a:tc gridSpan="2">
                  <a:txBody>
                    <a:bodyPr/>
                    <a:lstStyle/>
                    <a:p>
                      <a:r>
                        <a:rPr lang="en-GB" sz="1600">
                          <a:latin typeface="Open Sans" panose="020B0606030504020204" pitchFamily="34" charset="0"/>
                          <a:ea typeface="Open Sans" panose="020B0606030504020204" pitchFamily="34" charset="0"/>
                          <a:cs typeface="Open Sans" panose="020B0606030504020204" pitchFamily="34" charset="0"/>
                        </a:rPr>
                        <a:t>6. …</a:t>
                      </a:r>
                      <a:r>
                        <a:rPr lang="en-GB" sz="1600" b="0"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did you or any household member have to eat fewer meals in a day because there was not enough food?</a:t>
                      </a:r>
                    </a:p>
                  </a:txBody>
                  <a:tcPr/>
                </a:tc>
                <a:tc hMerge="1">
                  <a:txBody>
                    <a:bodyPr/>
                    <a:lstStyle/>
                    <a:p>
                      <a:endParaRPr lang="en-GB"/>
                    </a:p>
                  </a:txBody>
                  <a:tcPr/>
                </a:tc>
                <a:extLst>
                  <a:ext uri="{0D108BD9-81ED-4DB2-BD59-A6C34878D82A}">
                    <a16:rowId xmlns:a16="http://schemas.microsoft.com/office/drawing/2014/main" val="4162984029"/>
                  </a:ext>
                </a:extLst>
              </a:tr>
              <a:tr h="396661">
                <a:tc gridSpan="2">
                  <a:txBody>
                    <a:bodyPr/>
                    <a:lstStyle/>
                    <a:p>
                      <a:r>
                        <a:rPr lang="en-GB" sz="1600" b="1">
                          <a:latin typeface="Open Sans" panose="020B0606030504020204" pitchFamily="34" charset="0"/>
                          <a:ea typeface="Open Sans" panose="020B0606030504020204" pitchFamily="34" charset="0"/>
                          <a:cs typeface="Open Sans" panose="020B0606030504020204" pitchFamily="34" charset="0"/>
                        </a:rPr>
                        <a:t>7. </a:t>
                      </a:r>
                      <a:r>
                        <a:rPr lang="en-GB" sz="1600" b="1"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was there ever no food to eat of any kind in your household because of lack of resources to get food?</a:t>
                      </a:r>
                    </a:p>
                  </a:txBody>
                  <a:tcPr/>
                </a:tc>
                <a:tc hMerge="1">
                  <a:txBody>
                    <a:bodyPr/>
                    <a:lstStyle/>
                    <a:p>
                      <a:endParaRPr lang="en-GB"/>
                    </a:p>
                  </a:txBody>
                  <a:tcPr/>
                </a:tc>
                <a:extLst>
                  <a:ext uri="{0D108BD9-81ED-4DB2-BD59-A6C34878D82A}">
                    <a16:rowId xmlns:a16="http://schemas.microsoft.com/office/drawing/2014/main" val="1480814235"/>
                  </a:ext>
                </a:extLst>
              </a:tr>
              <a:tr h="396661">
                <a:tc gridSpan="2">
                  <a:txBody>
                    <a:bodyPr/>
                    <a:lstStyle/>
                    <a:p>
                      <a:r>
                        <a:rPr lang="en-GB" sz="1600" b="1">
                          <a:latin typeface="Open Sans" panose="020B0606030504020204" pitchFamily="34" charset="0"/>
                          <a:ea typeface="Open Sans" panose="020B0606030504020204" pitchFamily="34" charset="0"/>
                          <a:cs typeface="Open Sans" panose="020B0606030504020204" pitchFamily="34" charset="0"/>
                        </a:rPr>
                        <a:t>8. …</a:t>
                      </a:r>
                      <a:r>
                        <a:rPr lang="en-GB" sz="1600" b="1" i="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did you or any household member go to sleep at night hungry because there was not enough food?</a:t>
                      </a:r>
                    </a:p>
                  </a:txBody>
                  <a:tcPr/>
                </a:tc>
                <a:tc hMerge="1">
                  <a:txBody>
                    <a:bodyPr/>
                    <a:lstStyle/>
                    <a:p>
                      <a:endParaRPr lang="en-GB"/>
                    </a:p>
                  </a:txBody>
                  <a:tcPr/>
                </a:tc>
                <a:extLst>
                  <a:ext uri="{0D108BD9-81ED-4DB2-BD59-A6C34878D82A}">
                    <a16:rowId xmlns:a16="http://schemas.microsoft.com/office/drawing/2014/main" val="3112192742"/>
                  </a:ext>
                </a:extLst>
              </a:tr>
              <a:tr h="619444">
                <a:tc gridSpan="2">
                  <a:txBody>
                    <a:bodyPr/>
                    <a:lstStyle/>
                    <a:p>
                      <a:r>
                        <a:rPr lang="en-GB" sz="1600" b="1" dirty="0">
                          <a:latin typeface="Open Sans" panose="020B0606030504020204" pitchFamily="34" charset="0"/>
                          <a:ea typeface="Open Sans" panose="020B0606030504020204" pitchFamily="34" charset="0"/>
                          <a:cs typeface="Open Sans" panose="020B0606030504020204" pitchFamily="34" charset="0"/>
                        </a:rPr>
                        <a:t>9. ….</a:t>
                      </a:r>
                      <a:r>
                        <a:rPr lang="en-GB" sz="1600" b="1"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did you or any household member go a whole day and night without eating anything because there was not enough food?</a:t>
                      </a:r>
                    </a:p>
                  </a:txBody>
                  <a:tcPr/>
                </a:tc>
                <a:tc hMerge="1">
                  <a:txBody>
                    <a:bodyPr/>
                    <a:lstStyle/>
                    <a:p>
                      <a:endParaRPr lang="en-GB"/>
                    </a:p>
                  </a:txBody>
                  <a:tcPr/>
                </a:tc>
                <a:extLst>
                  <a:ext uri="{0D108BD9-81ED-4DB2-BD59-A6C34878D82A}">
                    <a16:rowId xmlns:a16="http://schemas.microsoft.com/office/drawing/2014/main" val="4164386883"/>
                  </a:ext>
                </a:extLst>
              </a:tr>
            </a:tbl>
          </a:graphicData>
        </a:graphic>
      </p:graphicFrame>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135414" y="122055"/>
            <a:ext cx="11052002" cy="662558"/>
          </a:xfrm>
        </p:spPr>
        <p:txBody>
          <a:bodyPr anchor="t" anchorCtr="0"/>
          <a:lstStyle/>
          <a:p>
            <a:r>
              <a:rPr lang="en-GB" sz="3600" b="0" kern="1400" spc="230" dirty="0">
                <a:solidFill>
                  <a:schemeClr val="tx1"/>
                </a:solidFill>
                <a:latin typeface="Open Sans ExtraBold" panose="020B0906030804020204" pitchFamily="34" charset="0"/>
              </a:rPr>
              <a:t>HFIAS &amp; HHS: What are they?  </a:t>
            </a:r>
          </a:p>
        </p:txBody>
      </p:sp>
      <p:sp>
        <p:nvSpPr>
          <p:cNvPr id="4" name="Rectangle 3">
            <a:extLst>
              <a:ext uri="{FF2B5EF4-FFF2-40B4-BE49-F238E27FC236}">
                <a16:creationId xmlns:a16="http://schemas.microsoft.com/office/drawing/2014/main" id="{00B84C7E-6662-F55C-3039-DD9B1EAB8BEC}"/>
              </a:ext>
            </a:extLst>
          </p:cNvPr>
          <p:cNvSpPr/>
          <p:nvPr/>
        </p:nvSpPr>
        <p:spPr>
          <a:xfrm>
            <a:off x="135414" y="5340067"/>
            <a:ext cx="11673522" cy="1470030"/>
          </a:xfrm>
          <a:prstGeom prst="rect">
            <a:avLst/>
          </a:prstGeom>
          <a:solidFill>
            <a:schemeClr val="bg1">
              <a:lumMod val="20000"/>
              <a:lumOff val="80000"/>
              <a:alpha val="57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spc="600">
                <a:solidFill>
                  <a:schemeClr val="accent1"/>
                </a:solidFill>
                <a:effectLst>
                  <a:outerShdw blurRad="38100" dist="38100" dir="2700000" algn="tl">
                    <a:srgbClr val="000000">
                      <a:alpha val="43137"/>
                    </a:srgbClr>
                  </a:outerShdw>
                </a:effectLst>
                <a:latin typeface="Open Sans"/>
                <a:ea typeface="Open Sans"/>
                <a:cs typeface="Open Sans"/>
              </a:rPr>
              <a:t>HHS - sometimes used in WFP assessments</a:t>
            </a:r>
          </a:p>
        </p:txBody>
      </p:sp>
      <p:sp>
        <p:nvSpPr>
          <p:cNvPr id="5" name="TextBox 4">
            <a:extLst>
              <a:ext uri="{FF2B5EF4-FFF2-40B4-BE49-F238E27FC236}">
                <a16:creationId xmlns:a16="http://schemas.microsoft.com/office/drawing/2014/main" id="{AF8D6FF3-F25B-E016-A815-3B3BD5B21C52}"/>
              </a:ext>
            </a:extLst>
          </p:cNvPr>
          <p:cNvSpPr txBox="1"/>
          <p:nvPr/>
        </p:nvSpPr>
        <p:spPr>
          <a:xfrm>
            <a:off x="11646561" y="5340067"/>
            <a:ext cx="592085" cy="1314591"/>
          </a:xfrm>
          <a:prstGeom prst="rect">
            <a:avLst/>
          </a:prstGeom>
          <a:noFill/>
        </p:spPr>
        <p:txBody>
          <a:bodyPr vert="wordArtVert" wrap="none" rtlCol="0">
            <a:spAutoFit/>
          </a:bodyPr>
          <a:lstStyle/>
          <a:p>
            <a:r>
              <a:rPr lang="en-GB" sz="2000" b="1">
                <a:solidFill>
                  <a:srgbClr val="36B5C5"/>
                </a:solidFill>
                <a:latin typeface="Open Sans" panose="020B0606030504020204" pitchFamily="34" charset="0"/>
                <a:ea typeface="Open Sans" panose="020B0606030504020204" pitchFamily="34" charset="0"/>
                <a:cs typeface="Open Sans" panose="020B0606030504020204" pitchFamily="34" charset="0"/>
              </a:rPr>
              <a:t>HHS</a:t>
            </a:r>
          </a:p>
        </p:txBody>
      </p:sp>
      <p:sp>
        <p:nvSpPr>
          <p:cNvPr id="3" name="Rectangle 2">
            <a:extLst>
              <a:ext uri="{FF2B5EF4-FFF2-40B4-BE49-F238E27FC236}">
                <a16:creationId xmlns:a16="http://schemas.microsoft.com/office/drawing/2014/main" id="{F0EFE983-744F-2BAF-A58C-AF486D0C54A6}"/>
              </a:ext>
            </a:extLst>
          </p:cNvPr>
          <p:cNvSpPr/>
          <p:nvPr/>
        </p:nvSpPr>
        <p:spPr>
          <a:xfrm>
            <a:off x="141767" y="2489789"/>
            <a:ext cx="11660372" cy="2850277"/>
          </a:xfrm>
          <a:prstGeom prst="rect">
            <a:avLst/>
          </a:prstGeom>
          <a:solidFill>
            <a:schemeClr val="accent3">
              <a:alpha val="57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spc="600">
                <a:solidFill>
                  <a:schemeClr val="accent1"/>
                </a:solidFill>
                <a:effectLst>
                  <a:outerShdw blurRad="38100" dist="38100" dir="2700000" algn="tl">
                    <a:srgbClr val="000000">
                      <a:alpha val="43137"/>
                    </a:srgbClr>
                  </a:outerShdw>
                </a:effectLst>
                <a:latin typeface="Open Sans"/>
                <a:ea typeface="Open Sans"/>
                <a:cs typeface="Open Sans"/>
              </a:rPr>
              <a:t>HFIAS - NOT typically used in WFP assessments</a:t>
            </a:r>
          </a:p>
        </p:txBody>
      </p:sp>
    </p:spTree>
    <p:extLst>
      <p:ext uri="{BB962C8B-B14F-4D97-AF65-F5344CB8AC3E}">
        <p14:creationId xmlns:p14="http://schemas.microsoft.com/office/powerpoint/2010/main" val="314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93B1EB9E-9E72-EFDD-F3CA-8F37D958B4CB}"/>
              </a:ext>
            </a:extLst>
          </p:cNvPr>
          <p:cNvGraphicFramePr>
            <a:graphicFrameLocks noGrp="1"/>
          </p:cNvGraphicFramePr>
          <p:nvPr>
            <p:ph idx="1"/>
            <p:extLst>
              <p:ext uri="{D42A27DB-BD31-4B8C-83A1-F6EECF244321}">
                <p14:modId xmlns:p14="http://schemas.microsoft.com/office/powerpoint/2010/main" val="1199339578"/>
              </p:ext>
            </p:extLst>
          </p:nvPr>
        </p:nvGraphicFramePr>
        <p:xfrm>
          <a:off x="160020" y="1474470"/>
          <a:ext cx="11921490" cy="429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HFIAS &amp; HHS: What are they? </a:t>
            </a:r>
          </a:p>
        </p:txBody>
      </p:sp>
      <p:sp>
        <p:nvSpPr>
          <p:cNvPr id="4" name="Rectangle 3">
            <a:extLst>
              <a:ext uri="{FF2B5EF4-FFF2-40B4-BE49-F238E27FC236}">
                <a16:creationId xmlns:a16="http://schemas.microsoft.com/office/drawing/2014/main" id="{A6EEE2CA-21A1-9E34-0C92-B54A1F96AEB6}"/>
              </a:ext>
            </a:extLst>
          </p:cNvPr>
          <p:cNvSpPr/>
          <p:nvPr/>
        </p:nvSpPr>
        <p:spPr>
          <a:xfrm>
            <a:off x="7246620" y="1474470"/>
            <a:ext cx="3874770" cy="4194810"/>
          </a:xfrm>
          <a:prstGeom prst="rect">
            <a:avLst/>
          </a:prstGeom>
          <a:solidFill>
            <a:schemeClr val="accent6">
              <a:lumMod val="20000"/>
              <a:lumOff val="80000"/>
              <a:alpha val="2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9F01BA8-691D-9152-DBF4-716F88D84537}"/>
              </a:ext>
            </a:extLst>
          </p:cNvPr>
          <p:cNvSpPr txBox="1"/>
          <p:nvPr/>
        </p:nvSpPr>
        <p:spPr>
          <a:xfrm>
            <a:off x="10378440" y="5269587"/>
            <a:ext cx="585417" cy="369332"/>
          </a:xfrm>
          <a:prstGeom prst="rect">
            <a:avLst/>
          </a:prstGeom>
          <a:noFill/>
        </p:spPr>
        <p:txBody>
          <a:bodyPr wrap="none" rtlCol="0">
            <a:spAutoFit/>
          </a:bodyPr>
          <a:lstStyle/>
          <a:p>
            <a:r>
              <a:rPr lang="en-GB" b="1"/>
              <a:t>HHS</a:t>
            </a:r>
          </a:p>
        </p:txBody>
      </p:sp>
    </p:spTree>
    <p:extLst>
      <p:ext uri="{BB962C8B-B14F-4D97-AF65-F5344CB8AC3E}">
        <p14:creationId xmlns:p14="http://schemas.microsoft.com/office/powerpoint/2010/main" val="196378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Module Design</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00" y="1285612"/>
            <a:ext cx="11574683" cy="5572388"/>
          </a:xfrm>
          <a:solidFill>
            <a:srgbClr val="FFFFFE"/>
          </a:solidFill>
        </p:spPr>
        <p:txBody>
          <a:bodyPr vert="horz" lIns="91440" tIns="45720" rIns="91440" bIns="45720" rtlCol="0" anchor="t">
            <a:noAutofit/>
          </a:bodyPr>
          <a:lstStyle/>
          <a:p>
            <a:pPr>
              <a:lnSpc>
                <a:spcPct val="150000"/>
              </a:lnSpc>
              <a:buFont typeface="Wingdings" panose="05000000000000000000" pitchFamily="2" charset="2"/>
              <a:buChar char="v"/>
            </a:pPr>
            <a:r>
              <a:rPr lang="en-US" spc="60" dirty="0">
                <a:latin typeface="Open Sans"/>
                <a:ea typeface="Open Sans"/>
                <a:cs typeface="Open Sans"/>
              </a:rPr>
              <a:t>When designing your questionnaire, including the HHS module, please refer to the Survey Designer as it offers the WFP’s standard modules in </a:t>
            </a:r>
            <a:r>
              <a:rPr lang="en-US" spc="60" dirty="0" err="1">
                <a:latin typeface="Open Sans"/>
                <a:ea typeface="Open Sans"/>
                <a:cs typeface="Open Sans"/>
              </a:rPr>
              <a:t>XLSForm</a:t>
            </a:r>
            <a:r>
              <a:rPr lang="en-US" spc="60" dirty="0">
                <a:latin typeface="Open Sans"/>
                <a:ea typeface="Open Sans"/>
                <a:cs typeface="Open Sans"/>
              </a:rPr>
              <a:t> and word formats.</a:t>
            </a:r>
            <a:endParaRPr lang="en-GB" sz="2000" spc="60" dirty="0"/>
          </a:p>
          <a:p>
            <a:pPr>
              <a:lnSpc>
                <a:spcPct val="150000"/>
              </a:lnSpc>
              <a:buFont typeface="Wingdings" panose="05000000000000000000" pitchFamily="2" charset="2"/>
              <a:buChar char="v"/>
            </a:pPr>
            <a:r>
              <a:rPr lang="en-GB" sz="2000" spc="60" dirty="0"/>
              <a:t>It is very important that the full module for HHS includes the 3 main questions &amp; 3 frequency of occurrence questions; </a:t>
            </a:r>
            <a:r>
              <a:rPr lang="en-GB" spc="60" dirty="0"/>
              <a:t>It is not possible to pick &amp; choose which of these questions to ask. </a:t>
            </a:r>
            <a:endParaRPr lang="en-GB" sz="2000" spc="60" dirty="0"/>
          </a:p>
          <a:p>
            <a:pPr>
              <a:lnSpc>
                <a:spcPct val="150000"/>
              </a:lnSpc>
              <a:buFont typeface="Wingdings" panose="05000000000000000000" pitchFamily="2" charset="2"/>
              <a:buChar char="v"/>
            </a:pPr>
            <a:r>
              <a:rPr lang="en-GB" spc="60" dirty="0"/>
              <a:t>However, the choice of whether to use </a:t>
            </a:r>
            <a:r>
              <a:rPr lang="en-GB" sz="2000" spc="60" dirty="0"/>
              <a:t>a </a:t>
            </a:r>
            <a:r>
              <a:rPr lang="en-GB" sz="2000" u="sng" spc="60" dirty="0"/>
              <a:t>4-week</a:t>
            </a:r>
            <a:r>
              <a:rPr lang="en-GB" sz="2000" spc="60" dirty="0"/>
              <a:t> or </a:t>
            </a:r>
            <a:r>
              <a:rPr lang="en-GB" sz="2000" u="sng" spc="60" dirty="0"/>
              <a:t>30-day</a:t>
            </a:r>
            <a:r>
              <a:rPr lang="en-GB" sz="2000" spc="60" dirty="0"/>
              <a:t> recall period, depends on the context (a culture may contextualise time differently and prefer either to think in weeks or in days). </a:t>
            </a:r>
            <a:r>
              <a:rPr lang="en-GB" spc="60" dirty="0"/>
              <a:t>Note that no other time periods should be used. </a:t>
            </a:r>
          </a:p>
          <a:p>
            <a:pPr>
              <a:lnSpc>
                <a:spcPct val="150000"/>
              </a:lnSpc>
              <a:buFont typeface="Wingdings" panose="05000000000000000000" pitchFamily="2" charset="2"/>
              <a:buChar char="v"/>
            </a:pPr>
            <a:r>
              <a:rPr lang="en-US" spc="60" dirty="0">
                <a:latin typeface="Open Sans"/>
                <a:ea typeface="Open Sans"/>
                <a:cs typeface="Open Sans"/>
              </a:rPr>
              <a:t>If you must rely on data collection tools and platforms that do not support </a:t>
            </a:r>
            <a:r>
              <a:rPr lang="en-US" spc="60" dirty="0" err="1">
                <a:latin typeface="Open Sans"/>
                <a:ea typeface="Open Sans"/>
                <a:cs typeface="Open Sans"/>
              </a:rPr>
              <a:t>XLSForms</a:t>
            </a:r>
            <a:r>
              <a:rPr lang="en-US" spc="60" dirty="0">
                <a:latin typeface="Open Sans"/>
                <a:ea typeface="Open Sans"/>
                <a:cs typeface="Open Sans"/>
              </a:rPr>
              <a:t> then you must replicate the standard module correctly, including the visibility and validation constraints. </a:t>
            </a:r>
          </a:p>
          <a:p>
            <a:pPr>
              <a:lnSpc>
                <a:spcPct val="150000"/>
              </a:lnSpc>
              <a:buFont typeface="Wingdings" panose="05000000000000000000" pitchFamily="2" charset="2"/>
              <a:buChar char="v"/>
            </a:pPr>
            <a:endParaRPr lang="en-GB" sz="2000" spc="60" dirty="0"/>
          </a:p>
          <a:p>
            <a:pPr>
              <a:lnSpc>
                <a:spcPts val="2700"/>
              </a:lnSpc>
              <a:buClr>
                <a:srgbClr val="0070BA"/>
              </a:buClr>
              <a:buFont typeface="Wingdings" panose="05000000000000000000" pitchFamily="2" charset="2"/>
              <a:buChar char="v"/>
            </a:pPr>
            <a:endParaRPr lang="en-GB" sz="2000" spc="60" dirty="0"/>
          </a:p>
          <a:p>
            <a:pPr marL="0" indent="0">
              <a:lnSpc>
                <a:spcPts val="2700"/>
              </a:lnSpc>
              <a:buClr>
                <a:srgbClr val="0070BA"/>
              </a:buClr>
              <a:buNone/>
            </a:pPr>
            <a:endParaRPr lang="en-GB" sz="2000" spc="60" dirty="0"/>
          </a:p>
          <a:p>
            <a:pPr>
              <a:buFont typeface="Wingdings" panose="05000000000000000000" pitchFamily="2" charset="2"/>
              <a:buChar char="v"/>
            </a:pPr>
            <a:endParaRPr lang="en-GB"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module design</a:t>
            </a:r>
          </a:p>
        </p:txBody>
      </p:sp>
    </p:spTree>
    <p:extLst>
      <p:ext uri="{BB962C8B-B14F-4D97-AF65-F5344CB8AC3E}">
        <p14:creationId xmlns:p14="http://schemas.microsoft.com/office/powerpoint/2010/main" val="422553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HHS: Survey Designer</a:t>
            </a:r>
          </a:p>
        </p:txBody>
      </p:sp>
      <p:sp>
        <p:nvSpPr>
          <p:cNvPr id="6" name="TextBox 5">
            <a:extLst>
              <a:ext uri="{FF2B5EF4-FFF2-40B4-BE49-F238E27FC236}">
                <a16:creationId xmlns:a16="http://schemas.microsoft.com/office/drawing/2014/main" id="{A2BED8FA-5D6A-4507-95F4-A5723A663FC6}"/>
              </a:ext>
            </a:extLst>
          </p:cNvPr>
          <p:cNvSpPr txBox="1"/>
          <p:nvPr/>
        </p:nvSpPr>
        <p:spPr>
          <a:xfrm>
            <a:off x="7570380" y="716415"/>
            <a:ext cx="2226538" cy="584775"/>
          </a:xfrm>
          <a:prstGeom prst="rect">
            <a:avLst/>
          </a:prstGeom>
          <a:noFill/>
        </p:spPr>
        <p:txBody>
          <a:bodyPr wrap="square" lIns="91440" tIns="45720" rIns="91440" bIns="45720" anchor="t">
            <a:spAutoFit/>
          </a:bodyPr>
          <a:lstStyle/>
          <a:p>
            <a:pPr algn="ctr"/>
            <a:r>
              <a:rPr lang="en-GB" sz="1600">
                <a:solidFill>
                  <a:srgbClr val="0070BA"/>
                </a:solidFill>
                <a:latin typeface="Open Sans"/>
                <a:ea typeface="Open Sans"/>
                <a:cs typeface="Open Sans"/>
                <a:hlinkClick r:id="rId3">
                  <a:extLst>
                    <a:ext uri="{A12FA001-AC4F-418D-AE19-62706E023703}">
                      <ahyp:hlinkClr xmlns:ahyp="http://schemas.microsoft.com/office/drawing/2018/hyperlinkcolor" val="tx"/>
                    </a:ext>
                  </a:extLst>
                </a:hlinkClick>
              </a:rPr>
              <a:t>HHS Codebook (Survey Designer)</a:t>
            </a:r>
            <a:endParaRPr lang="en-GB" sz="1600">
              <a:solidFill>
                <a:srgbClr val="0070BA"/>
              </a:solidFill>
              <a:latin typeface="Open Sans"/>
              <a:ea typeface="Open Sans"/>
              <a:cs typeface="Open Sans"/>
            </a:endParaRPr>
          </a:p>
        </p:txBody>
      </p:sp>
      <p:pic>
        <p:nvPicPr>
          <p:cNvPr id="7" name="Picture 6">
            <a:extLst>
              <a:ext uri="{FF2B5EF4-FFF2-40B4-BE49-F238E27FC236}">
                <a16:creationId xmlns:a16="http://schemas.microsoft.com/office/drawing/2014/main" id="{E9DA76E9-7EB8-4E11-8593-ADCD2ACC9A05}"/>
              </a:ext>
            </a:extLst>
          </p:cNvPr>
          <p:cNvPicPr>
            <a:picLocks noChangeAspect="1"/>
          </p:cNvPicPr>
          <p:nvPr/>
        </p:nvPicPr>
        <p:blipFill>
          <a:blip r:embed="rId4"/>
          <a:stretch>
            <a:fillRect/>
          </a:stretch>
        </p:blipFill>
        <p:spPr>
          <a:xfrm>
            <a:off x="717181" y="1685260"/>
            <a:ext cx="5475123" cy="3487479"/>
          </a:xfrm>
          <a:prstGeom prst="rect">
            <a:avLst/>
          </a:prstGeom>
        </p:spPr>
      </p:pic>
      <p:pic>
        <p:nvPicPr>
          <p:cNvPr id="2" name="Picture 3" descr="A screenshot of a computer&#10;&#10;Description automatically generated">
            <a:extLst>
              <a:ext uri="{FF2B5EF4-FFF2-40B4-BE49-F238E27FC236}">
                <a16:creationId xmlns:a16="http://schemas.microsoft.com/office/drawing/2014/main" id="{7101E39E-3604-855F-A116-08E3677B918E}"/>
              </a:ext>
            </a:extLst>
          </p:cNvPr>
          <p:cNvPicPr>
            <a:picLocks noChangeAspect="1"/>
          </p:cNvPicPr>
          <p:nvPr/>
        </p:nvPicPr>
        <p:blipFill>
          <a:blip r:embed="rId5"/>
          <a:stretch>
            <a:fillRect/>
          </a:stretch>
        </p:blipFill>
        <p:spPr>
          <a:xfrm>
            <a:off x="6350000" y="2331958"/>
            <a:ext cx="5300133" cy="3955153"/>
          </a:xfrm>
          <a:prstGeom prst="rect">
            <a:avLst/>
          </a:prstGeom>
        </p:spPr>
      </p:pic>
      <p:cxnSp>
        <p:nvCxnSpPr>
          <p:cNvPr id="3" name="Straight Arrow Connector 2">
            <a:extLst>
              <a:ext uri="{FF2B5EF4-FFF2-40B4-BE49-F238E27FC236}">
                <a16:creationId xmlns:a16="http://schemas.microsoft.com/office/drawing/2014/main" id="{3E48D480-8F33-4344-9F87-A17A145CF98A}"/>
              </a:ext>
            </a:extLst>
          </p:cNvPr>
          <p:cNvCxnSpPr/>
          <p:nvPr/>
        </p:nvCxnSpPr>
        <p:spPr>
          <a:xfrm flipH="1">
            <a:off x="9295661" y="4653341"/>
            <a:ext cx="1605418" cy="1266825"/>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838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Survey Designer</a:t>
            </a:r>
          </a:p>
        </p:txBody>
      </p:sp>
      <p:sp>
        <p:nvSpPr>
          <p:cNvPr id="6" name="TextBox 5">
            <a:extLst>
              <a:ext uri="{FF2B5EF4-FFF2-40B4-BE49-F238E27FC236}">
                <a16:creationId xmlns:a16="http://schemas.microsoft.com/office/drawing/2014/main" id="{7FA3692C-3546-4E12-A391-AAD190AB0C22}"/>
              </a:ext>
            </a:extLst>
          </p:cNvPr>
          <p:cNvSpPr txBox="1"/>
          <p:nvPr/>
        </p:nvSpPr>
        <p:spPr>
          <a:xfrm>
            <a:off x="10081690" y="6270622"/>
            <a:ext cx="1795236"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Survey Designer</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15A31D97-CB4F-4C42-BCF2-92B088EEC0B2}"/>
              </a:ext>
            </a:extLst>
          </p:cNvPr>
          <p:cNvCxnSpPr>
            <a:cxnSpLocks/>
          </p:cNvCxnSpPr>
          <p:nvPr/>
        </p:nvCxnSpPr>
        <p:spPr>
          <a:xfrm>
            <a:off x="8397537" y="6488740"/>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F6338871-EC55-46E3-AE4B-322D9E3BB2D6}"/>
              </a:ext>
            </a:extLst>
          </p:cNvPr>
          <p:cNvSpPr txBox="1"/>
          <p:nvPr/>
        </p:nvSpPr>
        <p:spPr>
          <a:xfrm>
            <a:off x="3082248" y="6270622"/>
            <a:ext cx="5315290" cy="338554"/>
          </a:xfrm>
          <a:prstGeom prst="rect">
            <a:avLst/>
          </a:prstGeom>
          <a:noFill/>
        </p:spPr>
        <p:txBody>
          <a:bodyPr wrap="square" lIns="91440" tIns="45720" rIns="91440" bIns="45720" anchor="t">
            <a:spAutoFit/>
          </a:bodyPr>
          <a:lstStyle/>
          <a:p>
            <a:r>
              <a:rPr lang="en-US" sz="1600">
                <a:solidFill>
                  <a:schemeClr val="tx1">
                    <a:lumMod val="75000"/>
                  </a:schemeClr>
                </a:solidFill>
                <a:latin typeface="Open Sans"/>
                <a:ea typeface="Open Sans"/>
                <a:cs typeface="Open Sans"/>
              </a:rPr>
              <a:t>Find the latest standard HHS module in </a:t>
            </a:r>
            <a:r>
              <a:rPr lang="en-US" sz="1600" err="1">
                <a:solidFill>
                  <a:schemeClr val="tx1">
                    <a:lumMod val="75000"/>
                  </a:schemeClr>
                </a:solidFill>
                <a:latin typeface="Open Sans"/>
                <a:ea typeface="Open Sans"/>
                <a:cs typeface="Open Sans"/>
              </a:rPr>
              <a:t>XLSform</a:t>
            </a:r>
            <a:r>
              <a:rPr lang="en-US" sz="1600">
                <a:solidFill>
                  <a:schemeClr val="tx1">
                    <a:lumMod val="75000"/>
                  </a:schemeClr>
                </a:solidFill>
                <a:latin typeface="Open Sans"/>
                <a:ea typeface="Open Sans"/>
                <a:cs typeface="Open Sans"/>
              </a:rPr>
              <a:t> on </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a:extLst>
              <a:ext uri="{FF2B5EF4-FFF2-40B4-BE49-F238E27FC236}">
                <a16:creationId xmlns:a16="http://schemas.microsoft.com/office/drawing/2014/main" id="{67F8CA14-5807-50A0-065C-15ECD8F05277}"/>
              </a:ext>
            </a:extLst>
          </p:cNvPr>
          <p:cNvPicPr>
            <a:picLocks noChangeAspect="1"/>
          </p:cNvPicPr>
          <p:nvPr/>
        </p:nvPicPr>
        <p:blipFill>
          <a:blip r:embed="rId4"/>
          <a:stretch>
            <a:fillRect/>
          </a:stretch>
        </p:blipFill>
        <p:spPr>
          <a:xfrm>
            <a:off x="9397" y="2195475"/>
            <a:ext cx="12191989" cy="1261711"/>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2416503" y="2195475"/>
            <a:ext cx="2167072" cy="178685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924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it-IT"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How to calculate HHS?</a:t>
            </a:r>
            <a:endParaRPr lang="en-GB" b="0" dirty="0">
              <a:solidFill>
                <a:srgbClr val="FFFFFE"/>
              </a:solidFill>
              <a:latin typeface="Open Sans ExtraBold" panose="020B09060308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CALCULATION</a:t>
            </a:r>
          </a:p>
        </p:txBody>
      </p:sp>
      <p:sp>
        <p:nvSpPr>
          <p:cNvPr id="22" name="TextBox 21">
            <a:extLst>
              <a:ext uri="{FF2B5EF4-FFF2-40B4-BE49-F238E27FC236}">
                <a16:creationId xmlns:a16="http://schemas.microsoft.com/office/drawing/2014/main" id="{845AE3E5-9674-445E-B4FF-AE4477728629}"/>
              </a:ext>
            </a:extLst>
          </p:cNvPr>
          <p:cNvSpPr txBox="1"/>
          <p:nvPr/>
        </p:nvSpPr>
        <p:spPr>
          <a:xfrm>
            <a:off x="717181" y="1627636"/>
            <a:ext cx="11052002" cy="4563301"/>
          </a:xfrm>
          <a:prstGeom prst="rect">
            <a:avLst/>
          </a:prstGeom>
          <a:noFill/>
        </p:spPr>
        <p:txBody>
          <a:bodyPr wrap="square">
            <a:spAutoFit/>
          </a:bodyPr>
          <a:lstStyle/>
          <a:p>
            <a:pPr>
              <a:lnSpc>
                <a:spcPct val="90000"/>
              </a:lnSpc>
              <a:spcBef>
                <a:spcPts val="1000"/>
              </a:spcBef>
            </a:pPr>
            <a:r>
              <a:rPr lang="en-US" sz="2000" spc="60" dirty="0">
                <a:latin typeface="Open Sans" panose="020B0606030504020204" pitchFamily="34" charset="0"/>
                <a:ea typeface="Open Sans" panose="020B0606030504020204" pitchFamily="34" charset="0"/>
                <a:cs typeface="Open Sans" panose="020B0606030504020204" pitchFamily="34" charset="0"/>
              </a:rPr>
              <a:t>Step 1. Recode responses from 3 (“rarely,” “sometimes,” and “often”) into 2 frequency categories (“rarely or sometimes,” and “often”). </a:t>
            </a:r>
          </a:p>
          <a:p>
            <a:pPr marL="342900" indent="-342900">
              <a:lnSpc>
                <a:spcPct val="90000"/>
              </a:lnSpc>
              <a:spcBef>
                <a:spcPts val="1000"/>
              </a:spcBef>
              <a:buFont typeface="Wingdings" panose="05000000000000000000" pitchFamily="2" charset="2"/>
              <a:buChar char="à"/>
            </a:pPr>
            <a:r>
              <a:rPr lang="en-US" sz="2000" spc="60" dirty="0">
                <a:latin typeface="Open Sans" panose="020B0606030504020204" pitchFamily="34" charset="0"/>
                <a:ea typeface="Open Sans" panose="020B0606030504020204" pitchFamily="34" charset="0"/>
                <a:cs typeface="Open Sans" panose="020B0606030504020204" pitchFamily="34" charset="0"/>
              </a:rPr>
              <a:t>Create a new variable for each frequency of occurrence question - HHSQ1 HHSQ2 HHSQ3.</a:t>
            </a:r>
          </a:p>
          <a:p>
            <a:pPr>
              <a:lnSpc>
                <a:spcPct val="90000"/>
              </a:lnSpc>
              <a:spcBef>
                <a:spcPts val="1000"/>
              </a:spcBef>
            </a:pPr>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ts val="1000"/>
              </a:spcBef>
            </a:pPr>
            <a:r>
              <a:rPr lang="en-US" sz="2000" spc="60" dirty="0">
                <a:latin typeface="Open Sans" panose="020B0606030504020204" pitchFamily="34" charset="0"/>
                <a:ea typeface="Open Sans" panose="020B0606030504020204" pitchFamily="34" charset="0"/>
                <a:cs typeface="Open Sans" panose="020B0606030504020204" pitchFamily="34" charset="0"/>
              </a:rPr>
              <a:t>Step 2. </a:t>
            </a:r>
            <a:r>
              <a:rPr lang="en-US" sz="2000" dirty="0">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RECODE </a:t>
            </a:r>
            <a:r>
              <a:rPr lang="en-US" sz="2000" dirty="0" err="1">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HHSNoFood_FR</a:t>
            </a:r>
            <a:r>
              <a:rPr lang="en-US" sz="2000" dirty="0">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HHSBedHung_FR</a:t>
            </a:r>
            <a:r>
              <a:rPr lang="en-US" sz="2000" dirty="0">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 </a:t>
            </a:r>
            <a:r>
              <a:rPr lang="en-US" sz="2000" dirty="0" err="1">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HHSNotEat_FR</a:t>
            </a:r>
            <a:r>
              <a:rPr lang="en-US" sz="2000" dirty="0">
                <a:solidFill>
                  <a:srgbClr val="000000"/>
                </a:solidFill>
                <a:highlight>
                  <a:srgbClr val="C0C0C0"/>
                </a:highlight>
                <a:latin typeface="Open Sans" panose="020B0606030504020204" pitchFamily="34" charset="0"/>
                <a:ea typeface="Open Sans" panose="020B0606030504020204" pitchFamily="34" charset="0"/>
                <a:cs typeface="Open Sans" panose="020B0606030504020204" pitchFamily="34" charset="0"/>
              </a:rPr>
              <a:t> (1=1) (2=1) (3=2) (ELSE=0) INTO HHSQ1 HHSQ2 HHSQ3</a:t>
            </a:r>
            <a:r>
              <a:rPr lang="en-US" sz="2000" spc="60" dirty="0">
                <a:latin typeface="Open Sans" panose="020B0606030504020204" pitchFamily="34" charset="0"/>
                <a:ea typeface="Open Sans" panose="020B0606030504020204" pitchFamily="34" charset="0"/>
                <a:cs typeface="Open Sans" panose="020B0606030504020204" pitchFamily="34" charset="0"/>
              </a:rPr>
              <a:t>.  Now all HH should have a value of 0, 1 or 2</a:t>
            </a:r>
          </a:p>
          <a:p>
            <a:pPr marL="342900" indent="-342900">
              <a:lnSpc>
                <a:spcPct val="90000"/>
              </a:lnSpc>
              <a:spcBef>
                <a:spcPts val="1000"/>
              </a:spcBef>
              <a:buFont typeface="Wingdings" panose="05000000000000000000" pitchFamily="2" charset="2"/>
              <a:buChar char="à"/>
            </a:pPr>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ts val="1000"/>
              </a:spcBef>
            </a:pPr>
            <a:r>
              <a:rPr lang="en-US" sz="2000" spc="60" dirty="0">
                <a:latin typeface="Open Sans" panose="020B0606030504020204" pitchFamily="34" charset="0"/>
                <a:ea typeface="Open Sans" panose="020B0606030504020204" pitchFamily="34" charset="0"/>
                <a:cs typeface="Open Sans" panose="020B0606030504020204" pitchFamily="34" charset="0"/>
              </a:rPr>
              <a:t>Step 3. The values of the new variables are then summed for each household to calculate HHS score. </a:t>
            </a:r>
            <a:r>
              <a:rPr lang="en-US" sz="2000" b="0" i="0" dirty="0">
                <a:solidFill>
                  <a:srgbClr val="000000"/>
                </a:solidFill>
                <a:effectLst/>
                <a:highlight>
                  <a:srgbClr val="C0C0C0"/>
                </a:highlight>
                <a:latin typeface="Open Sans" panose="020B0606030504020204" pitchFamily="34" charset="0"/>
                <a:ea typeface="Open Sans" panose="020B0606030504020204" pitchFamily="34" charset="0"/>
                <a:cs typeface="Open Sans" panose="020B0606030504020204" pitchFamily="34" charset="0"/>
              </a:rPr>
              <a:t>COMPUTE HHS=HHSQ1 + HHSQ2 + HHSQ3</a:t>
            </a:r>
            <a:r>
              <a:rPr lang="en-US"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spc="60" dirty="0">
                <a:latin typeface="Open Sans" panose="020B0606030504020204" pitchFamily="34" charset="0"/>
                <a:ea typeface="Open Sans" panose="020B0606030504020204" pitchFamily="34" charset="0"/>
                <a:cs typeface="Open Sans" panose="020B0606030504020204" pitchFamily="34" charset="0"/>
              </a:rPr>
              <a:t>Each HH should have an HHS score between 0 &amp; 6. </a:t>
            </a:r>
          </a:p>
          <a:p>
            <a:pPr marL="342900" indent="-342900">
              <a:lnSpc>
                <a:spcPct val="90000"/>
              </a:lnSpc>
              <a:spcBef>
                <a:spcPts val="1000"/>
              </a:spcBef>
              <a:buFont typeface="Wingdings" panose="05000000000000000000" pitchFamily="2" charset="2"/>
              <a:buChar char="à"/>
            </a:pPr>
            <a:r>
              <a:rPr lang="en-US" sz="2000" spc="60" dirty="0">
                <a:latin typeface="Open Sans" panose="020B0606030504020204" pitchFamily="34" charset="0"/>
                <a:ea typeface="Open Sans" panose="020B0606030504020204" pitchFamily="34" charset="0"/>
                <a:cs typeface="Open Sans" panose="020B0606030504020204" pitchFamily="34" charset="0"/>
              </a:rPr>
              <a:t>These scores are used to generate the HHS indicators.</a:t>
            </a:r>
          </a:p>
          <a:p>
            <a:pPr>
              <a:lnSpc>
                <a:spcPct val="90000"/>
              </a:lnSpc>
              <a:spcBef>
                <a:spcPts val="1000"/>
              </a:spcBef>
            </a:pPr>
            <a:endParaRPr lang="en-US" spc="60" dirty="0">
              <a:latin typeface="Open Sans" charset="0"/>
              <a:ea typeface="Open Sans" charset="0"/>
              <a:cs typeface="Open Sans" charset="0"/>
            </a:endParaRPr>
          </a:p>
        </p:txBody>
      </p:sp>
    </p:spTree>
    <p:extLst>
      <p:ext uri="{BB962C8B-B14F-4D97-AF65-F5344CB8AC3E}">
        <p14:creationId xmlns:p14="http://schemas.microsoft.com/office/powerpoint/2010/main" val="166201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CALCULATION(s)</a:t>
            </a:r>
          </a:p>
        </p:txBody>
      </p:sp>
      <p:graphicFrame>
        <p:nvGraphicFramePr>
          <p:cNvPr id="2" name="Table 2">
            <a:extLst>
              <a:ext uri="{FF2B5EF4-FFF2-40B4-BE49-F238E27FC236}">
                <a16:creationId xmlns:a16="http://schemas.microsoft.com/office/drawing/2014/main" id="{59A4B2AD-0190-8953-755B-8366A4FC5569}"/>
              </a:ext>
            </a:extLst>
          </p:cNvPr>
          <p:cNvGraphicFramePr>
            <a:graphicFrameLocks noGrp="1"/>
          </p:cNvGraphicFramePr>
          <p:nvPr>
            <p:extLst>
              <p:ext uri="{D42A27DB-BD31-4B8C-83A1-F6EECF244321}">
                <p14:modId xmlns:p14="http://schemas.microsoft.com/office/powerpoint/2010/main" val="1632944936"/>
              </p:ext>
            </p:extLst>
          </p:nvPr>
        </p:nvGraphicFramePr>
        <p:xfrm>
          <a:off x="717181" y="1938814"/>
          <a:ext cx="8568333" cy="1909032"/>
        </p:xfrm>
        <a:graphic>
          <a:graphicData uri="http://schemas.openxmlformats.org/drawingml/2006/table">
            <a:tbl>
              <a:tblPr firstRow="1" bandRow="1">
                <a:tableStyleId>{5C22544A-7EE6-4342-B048-85BDC9FD1C3A}</a:tableStyleId>
              </a:tblPr>
              <a:tblGrid>
                <a:gridCol w="2751837">
                  <a:extLst>
                    <a:ext uri="{9D8B030D-6E8A-4147-A177-3AD203B41FA5}">
                      <a16:colId xmlns:a16="http://schemas.microsoft.com/office/drawing/2014/main" val="3205859336"/>
                    </a:ext>
                  </a:extLst>
                </a:gridCol>
                <a:gridCol w="5816496">
                  <a:extLst>
                    <a:ext uri="{9D8B030D-6E8A-4147-A177-3AD203B41FA5}">
                      <a16:colId xmlns:a16="http://schemas.microsoft.com/office/drawing/2014/main" val="2226702451"/>
                    </a:ext>
                  </a:extLst>
                </a:gridCol>
              </a:tblGrid>
              <a:tr h="643811">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Household Hunger Score</a:t>
                      </a:r>
                    </a:p>
                  </a:txBody>
                  <a:tcPr/>
                </a:tc>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Household Hunger Categories (Standard)</a:t>
                      </a:r>
                    </a:p>
                  </a:txBody>
                  <a:tcPr/>
                </a:tc>
                <a:extLst>
                  <a:ext uri="{0D108BD9-81ED-4DB2-BD59-A6C34878D82A}">
                    <a16:rowId xmlns:a16="http://schemas.microsoft.com/office/drawing/2014/main" val="3757974657"/>
                  </a:ext>
                </a:extLst>
              </a:tr>
              <a:tr h="402664">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0-1</a:t>
                      </a:r>
                    </a:p>
                  </a:txBody>
                  <a:tcPr/>
                </a:tc>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Little to no hunger in the household</a:t>
                      </a:r>
                    </a:p>
                  </a:txBody>
                  <a:tcPr/>
                </a:tc>
                <a:extLst>
                  <a:ext uri="{0D108BD9-81ED-4DB2-BD59-A6C34878D82A}">
                    <a16:rowId xmlns:a16="http://schemas.microsoft.com/office/drawing/2014/main" val="2809969434"/>
                  </a:ext>
                </a:extLst>
              </a:tr>
              <a:tr h="402664">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2-3</a:t>
                      </a:r>
                    </a:p>
                  </a:txBody>
                  <a:tcPr/>
                </a:tc>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Moderate hunger in the household</a:t>
                      </a:r>
                    </a:p>
                  </a:txBody>
                  <a:tcPr/>
                </a:tc>
                <a:extLst>
                  <a:ext uri="{0D108BD9-81ED-4DB2-BD59-A6C34878D82A}">
                    <a16:rowId xmlns:a16="http://schemas.microsoft.com/office/drawing/2014/main" val="3215225366"/>
                  </a:ext>
                </a:extLst>
              </a:tr>
              <a:tr h="402664">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4-6</a:t>
                      </a:r>
                    </a:p>
                  </a:txBody>
                  <a:tcPr/>
                </a:tc>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Severe hunger in the household</a:t>
                      </a:r>
                    </a:p>
                  </a:txBody>
                  <a:tcPr/>
                </a:tc>
                <a:extLst>
                  <a:ext uri="{0D108BD9-81ED-4DB2-BD59-A6C34878D82A}">
                    <a16:rowId xmlns:a16="http://schemas.microsoft.com/office/drawing/2014/main" val="2143743343"/>
                  </a:ext>
                </a:extLst>
              </a:tr>
            </a:tbl>
          </a:graphicData>
        </a:graphic>
      </p:graphicFrame>
      <p:graphicFrame>
        <p:nvGraphicFramePr>
          <p:cNvPr id="3" name="Table 2">
            <a:extLst>
              <a:ext uri="{FF2B5EF4-FFF2-40B4-BE49-F238E27FC236}">
                <a16:creationId xmlns:a16="http://schemas.microsoft.com/office/drawing/2014/main" id="{9E8431C9-1896-A20C-E2F4-8AF89DC3251B}"/>
              </a:ext>
            </a:extLst>
          </p:cNvPr>
          <p:cNvGraphicFramePr>
            <a:graphicFrameLocks noGrp="1"/>
          </p:cNvGraphicFramePr>
          <p:nvPr>
            <p:extLst>
              <p:ext uri="{D42A27DB-BD31-4B8C-83A1-F6EECF244321}">
                <p14:modId xmlns:p14="http://schemas.microsoft.com/office/powerpoint/2010/main" val="3920857321"/>
              </p:ext>
            </p:extLst>
          </p:nvPr>
        </p:nvGraphicFramePr>
        <p:xfrm>
          <a:off x="4527181" y="3964670"/>
          <a:ext cx="7454546" cy="2893330"/>
        </p:xfrm>
        <a:graphic>
          <a:graphicData uri="http://schemas.openxmlformats.org/drawingml/2006/table">
            <a:tbl>
              <a:tblPr firstRow="1" bandRow="1">
                <a:tableStyleId>{5C22544A-7EE6-4342-B048-85BDC9FD1C3A}</a:tableStyleId>
              </a:tblPr>
              <a:tblGrid>
                <a:gridCol w="2394129">
                  <a:extLst>
                    <a:ext uri="{9D8B030D-6E8A-4147-A177-3AD203B41FA5}">
                      <a16:colId xmlns:a16="http://schemas.microsoft.com/office/drawing/2014/main" val="3205859336"/>
                    </a:ext>
                  </a:extLst>
                </a:gridCol>
                <a:gridCol w="5060417">
                  <a:extLst>
                    <a:ext uri="{9D8B030D-6E8A-4147-A177-3AD203B41FA5}">
                      <a16:colId xmlns:a16="http://schemas.microsoft.com/office/drawing/2014/main" val="2226702451"/>
                    </a:ext>
                  </a:extLst>
                </a:gridCol>
              </a:tblGrid>
              <a:tr h="438458">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Household Hunger Score</a:t>
                      </a:r>
                    </a:p>
                  </a:txBody>
                  <a:tcPr/>
                </a:tc>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Household Hunger Categories (IPC)</a:t>
                      </a:r>
                    </a:p>
                  </a:txBody>
                  <a:tcPr/>
                </a:tc>
                <a:extLst>
                  <a:ext uri="{0D108BD9-81ED-4DB2-BD59-A6C34878D82A}">
                    <a16:rowId xmlns:a16="http://schemas.microsoft.com/office/drawing/2014/main" val="3757974657"/>
                  </a:ext>
                </a:extLst>
              </a:tr>
              <a:tr h="438458">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0</a:t>
                      </a:r>
                    </a:p>
                  </a:txBody>
                  <a:tcPr/>
                </a:tc>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No hunger in the household</a:t>
                      </a:r>
                    </a:p>
                  </a:txBody>
                  <a:tcPr/>
                </a:tc>
                <a:extLst>
                  <a:ext uri="{0D108BD9-81ED-4DB2-BD59-A6C34878D82A}">
                    <a16:rowId xmlns:a16="http://schemas.microsoft.com/office/drawing/2014/main" val="3931860474"/>
                  </a:ext>
                </a:extLst>
              </a:tr>
              <a:tr h="438458">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1</a:t>
                      </a:r>
                    </a:p>
                  </a:txBody>
                  <a:tcPr/>
                </a:tc>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Little hunger in the household</a:t>
                      </a:r>
                    </a:p>
                  </a:txBody>
                  <a:tcPr/>
                </a:tc>
                <a:extLst>
                  <a:ext uri="{0D108BD9-81ED-4DB2-BD59-A6C34878D82A}">
                    <a16:rowId xmlns:a16="http://schemas.microsoft.com/office/drawing/2014/main" val="2809969434"/>
                  </a:ext>
                </a:extLst>
              </a:tr>
              <a:tr h="438458">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2-3</a:t>
                      </a:r>
                    </a:p>
                  </a:txBody>
                  <a:tcPr/>
                </a:tc>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Moderate hunger in the household</a:t>
                      </a:r>
                    </a:p>
                  </a:txBody>
                  <a:tcPr/>
                </a:tc>
                <a:extLst>
                  <a:ext uri="{0D108BD9-81ED-4DB2-BD59-A6C34878D82A}">
                    <a16:rowId xmlns:a16="http://schemas.microsoft.com/office/drawing/2014/main" val="3215225366"/>
                  </a:ext>
                </a:extLst>
              </a:tr>
              <a:tr h="438458">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Open Sans" panose="020B0606030504020204" pitchFamily="34" charset="0"/>
                          <a:ea typeface="Open Sans" panose="020B0606030504020204" pitchFamily="34" charset="0"/>
                          <a:cs typeface="Open Sans" panose="020B0606030504020204" pitchFamily="34" charset="0"/>
                        </a:rPr>
                        <a:t>Severe hunger in the household</a:t>
                      </a:r>
                    </a:p>
                  </a:txBody>
                  <a:tcPr/>
                </a:tc>
                <a:extLst>
                  <a:ext uri="{0D108BD9-81ED-4DB2-BD59-A6C34878D82A}">
                    <a16:rowId xmlns:a16="http://schemas.microsoft.com/office/drawing/2014/main" val="1376183223"/>
                  </a:ext>
                </a:extLst>
              </a:tr>
              <a:tr h="438458">
                <a:tc>
                  <a:txBody>
                    <a:bodyPr/>
                    <a:lstStyle/>
                    <a:p>
                      <a:r>
                        <a:rPr lang="en-GB" sz="2000">
                          <a:latin typeface="Open Sans" panose="020B0606030504020204" pitchFamily="34" charset="0"/>
                          <a:ea typeface="Open Sans" panose="020B0606030504020204" pitchFamily="34" charset="0"/>
                          <a:cs typeface="Open Sans" panose="020B0606030504020204" pitchFamily="34" charset="0"/>
                        </a:rPr>
                        <a:t>5+</a:t>
                      </a:r>
                    </a:p>
                  </a:txBody>
                  <a:tcPr/>
                </a:tc>
                <a:tc>
                  <a: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Very severe hunger in the household</a:t>
                      </a:r>
                    </a:p>
                  </a:txBody>
                  <a:tcPr/>
                </a:tc>
                <a:extLst>
                  <a:ext uri="{0D108BD9-81ED-4DB2-BD59-A6C34878D82A}">
                    <a16:rowId xmlns:a16="http://schemas.microsoft.com/office/drawing/2014/main" val="2143743343"/>
                  </a:ext>
                </a:extLst>
              </a:tr>
            </a:tbl>
          </a:graphicData>
        </a:graphic>
      </p:graphicFrame>
      <p:sp>
        <p:nvSpPr>
          <p:cNvPr id="4" name="Speech Bubble: Oval 3">
            <a:extLst>
              <a:ext uri="{FF2B5EF4-FFF2-40B4-BE49-F238E27FC236}">
                <a16:creationId xmlns:a16="http://schemas.microsoft.com/office/drawing/2014/main" id="{A3AC9F76-3B98-7C6C-B290-6CA37E3434A0}"/>
              </a:ext>
            </a:extLst>
          </p:cNvPr>
          <p:cNvSpPr/>
          <p:nvPr/>
        </p:nvSpPr>
        <p:spPr>
          <a:xfrm rot="20565905">
            <a:off x="380782" y="5098582"/>
            <a:ext cx="3916682" cy="1225504"/>
          </a:xfrm>
          <a:prstGeom prst="wedgeEllipseCallout">
            <a:avLst>
              <a:gd name="adj1" fmla="val 44121"/>
              <a:gd name="adj2" fmla="val 9522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rgbClr val="FFFFFE"/>
                </a:solidFill>
                <a:latin typeface="Open Sans"/>
                <a:ea typeface="Open Sans"/>
                <a:cs typeface="Open Sans"/>
              </a:rPr>
              <a:t>Note that the IPC uses 4 categories </a:t>
            </a:r>
          </a:p>
          <a:p>
            <a:pPr algn="ctr"/>
            <a:r>
              <a:rPr lang="en-US" sz="1600" b="1" dirty="0">
                <a:solidFill>
                  <a:srgbClr val="FFFFFE"/>
                </a:solidFill>
                <a:latin typeface="Open Sans"/>
                <a:ea typeface="Open Sans"/>
                <a:cs typeface="Open Sans"/>
              </a:rPr>
              <a:t>(0, 1, 2-3, 4, 5+)</a:t>
            </a:r>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0EE19B5D-9B5E-4D4D-BF71-247F489F805D}"/>
              </a:ext>
            </a:extLst>
          </p:cNvPr>
          <p:cNvSpPr txBox="1"/>
          <p:nvPr/>
        </p:nvSpPr>
        <p:spPr>
          <a:xfrm>
            <a:off x="717181" y="1378973"/>
            <a:ext cx="12692745" cy="464614"/>
          </a:xfrm>
          <a:prstGeom prst="rect">
            <a:avLst/>
          </a:prstGeom>
          <a:noFill/>
        </p:spPr>
        <p:txBody>
          <a:bodyPr wrap="square">
            <a:spAutoFit/>
          </a:bodyPr>
          <a:lstStyle/>
          <a:p>
            <a:pPr>
              <a:lnSpc>
                <a:spcPct val="150000"/>
              </a:lnSpc>
            </a:pPr>
            <a:r>
              <a:rPr lang="en-GB" spc="60" dirty="0">
                <a:latin typeface="Open Sans"/>
                <a:ea typeface="Open Sans"/>
                <a:cs typeface="Open Sans"/>
              </a:rPr>
              <a:t>This is the standard version that should be used in all cases, except for IPC reporting.</a:t>
            </a:r>
            <a:endParaRPr lang="fr-FR" dirty="0"/>
          </a:p>
        </p:txBody>
      </p:sp>
    </p:spTree>
    <p:extLst>
      <p:ext uri="{BB962C8B-B14F-4D97-AF65-F5344CB8AC3E}">
        <p14:creationId xmlns:p14="http://schemas.microsoft.com/office/powerpoint/2010/main" val="28499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4" y="2231809"/>
            <a:ext cx="924217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dirty="0">
                <a:solidFill>
                  <a:srgbClr val="FFFFFE"/>
                </a:solidFill>
                <a:latin typeface="Open Sans ExtraBold" panose="020B0906030804020204" pitchFamily="34" charset="0"/>
                <a:ea typeface="Open Sans Extrabold"/>
                <a:cs typeface="Open Sans Extrabold"/>
              </a:rPr>
              <a:t>Introduction</a:t>
            </a:r>
            <a:endParaRPr lang="it-IT"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91789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Median</a:t>
            </a:r>
          </a:p>
        </p:txBody>
      </p:sp>
      <p:sp>
        <p:nvSpPr>
          <p:cNvPr id="3" name="TextBox 2">
            <a:extLst>
              <a:ext uri="{FF2B5EF4-FFF2-40B4-BE49-F238E27FC236}">
                <a16:creationId xmlns:a16="http://schemas.microsoft.com/office/drawing/2014/main" id="{466B4856-4EE0-8814-2130-339BB741320B}"/>
              </a:ext>
            </a:extLst>
          </p:cNvPr>
          <p:cNvSpPr txBox="1"/>
          <p:nvPr/>
        </p:nvSpPr>
        <p:spPr>
          <a:xfrm>
            <a:off x="833377" y="1655179"/>
            <a:ext cx="10683433" cy="1015663"/>
          </a:xfrm>
          <a:prstGeom prst="rect">
            <a:avLst/>
          </a:prstGeom>
          <a:noFill/>
        </p:spPr>
        <p:txBody>
          <a:bodyPr wrap="square" lIns="91440" tIns="45720" rIns="91440" bIns="45720" rtlCol="0" anchor="t">
            <a:spAutoFit/>
          </a:bodyPr>
          <a:lstStyle/>
          <a:p>
            <a:pPr>
              <a:spcBef>
                <a:spcPts val="1000"/>
              </a:spcBef>
              <a:buClr>
                <a:srgbClr val="0070BA"/>
              </a:buClr>
            </a:pPr>
            <a:r>
              <a:rPr lang="en-GB" sz="2000" spc="60">
                <a:latin typeface="Open Sans"/>
                <a:ea typeface="Open Sans"/>
                <a:cs typeface="Open Sans"/>
              </a:rPr>
              <a:t>Because the HHS score is generally not normally distributed, reporting or using the mean HHS score for analysis is not recommended. Instead, it is recommended to take the median.</a:t>
            </a:r>
          </a:p>
        </p:txBody>
      </p:sp>
      <p:sp>
        <p:nvSpPr>
          <p:cNvPr id="5" name="TextBox 4">
            <a:extLst>
              <a:ext uri="{FF2B5EF4-FFF2-40B4-BE49-F238E27FC236}">
                <a16:creationId xmlns:a16="http://schemas.microsoft.com/office/drawing/2014/main" id="{C802DDA9-2F9D-0E88-75FE-CD4B4013550B}"/>
              </a:ext>
            </a:extLst>
          </p:cNvPr>
          <p:cNvSpPr txBox="1"/>
          <p:nvPr/>
        </p:nvSpPr>
        <p:spPr>
          <a:xfrm>
            <a:off x="833377" y="2950980"/>
            <a:ext cx="10232020" cy="2308324"/>
          </a:xfrm>
          <a:prstGeom prst="rect">
            <a:avLst/>
          </a:prstGeom>
          <a:solidFill>
            <a:schemeClr val="bg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fontAlgn="base"/>
            <a:r>
              <a:rPr lang="en-US">
                <a:latin typeface="Open Sans" panose="020B0606030504020204" pitchFamily="34" charset="0"/>
                <a:ea typeface="Open Sans" panose="020B0606030504020204" pitchFamily="34" charset="0"/>
                <a:cs typeface="Open Sans" panose="020B0606030504020204" pitchFamily="34" charset="0"/>
              </a:rPr>
              <a:t>FREQUENCIES VARIABLES=HHS </a:t>
            </a:r>
          </a:p>
          <a:p>
            <a:pPr fontAlgn="base"/>
            <a:r>
              <a:rPr lang="en-US">
                <a:latin typeface="Open Sans" panose="020B0606030504020204" pitchFamily="34" charset="0"/>
                <a:ea typeface="Open Sans" panose="020B0606030504020204" pitchFamily="34" charset="0"/>
                <a:cs typeface="Open Sans" panose="020B0606030504020204" pitchFamily="34" charset="0"/>
              </a:rPr>
              <a:t>  /STATISTICS=MEAN MEDIAN MINIMUM MAXIMUM </a:t>
            </a:r>
          </a:p>
          <a:p>
            <a:pPr fontAlgn="base"/>
            <a:r>
              <a:rPr lang="en-US">
                <a:latin typeface="Open Sans" panose="020B0606030504020204" pitchFamily="34" charset="0"/>
                <a:ea typeface="Open Sans" panose="020B0606030504020204" pitchFamily="34" charset="0"/>
                <a:cs typeface="Open Sans" panose="020B0606030504020204" pitchFamily="34" charset="0"/>
              </a:rPr>
              <a:t>  /ORDER=ANALYSIS. </a:t>
            </a:r>
          </a:p>
          <a:p>
            <a:pPr fontAlgn="base"/>
            <a:r>
              <a:rPr lang="en-US">
                <a:latin typeface="Open Sans" panose="020B0606030504020204" pitchFamily="34" charset="0"/>
                <a:ea typeface="Open Sans" panose="020B0606030504020204" pitchFamily="34" charset="0"/>
                <a:cs typeface="Open Sans" panose="020B0606030504020204" pitchFamily="34" charset="0"/>
              </a:rPr>
              <a:t>**To tabulate the categorical HHS indicator, two different cutoff values (&gt; 1 and &gt; 3) are applied to the HHS scores that were generated in Step 3 above** </a:t>
            </a:r>
          </a:p>
          <a:p>
            <a:pPr fontAlgn="base"/>
            <a:r>
              <a:rPr lang="en-US">
                <a:latin typeface="Open Sans" panose="020B0606030504020204" pitchFamily="34" charset="0"/>
                <a:ea typeface="Open Sans" panose="020B0606030504020204" pitchFamily="34" charset="0"/>
                <a:cs typeface="Open Sans" panose="020B0606030504020204" pitchFamily="34" charset="0"/>
              </a:rPr>
              <a:t>RECODE HHS (0 thru 1=1) (2 thru 3=2) (4 thru Highest=3) INTO </a:t>
            </a:r>
            <a:r>
              <a:rPr lang="en-US" err="1">
                <a:latin typeface="Open Sans" panose="020B0606030504020204" pitchFamily="34" charset="0"/>
                <a:ea typeface="Open Sans" panose="020B0606030504020204" pitchFamily="34" charset="0"/>
                <a:cs typeface="Open Sans" panose="020B0606030504020204" pitchFamily="34" charset="0"/>
              </a:rPr>
              <a:t>HHSCat</a:t>
            </a:r>
            <a:r>
              <a:rPr lang="en-US">
                <a:latin typeface="Open Sans" panose="020B0606030504020204" pitchFamily="34" charset="0"/>
                <a:ea typeface="Open Sans" panose="020B0606030504020204" pitchFamily="34" charset="0"/>
                <a:cs typeface="Open Sans" panose="020B0606030504020204" pitchFamily="34" charset="0"/>
              </a:rPr>
              <a:t>. </a:t>
            </a:r>
          </a:p>
          <a:p>
            <a:pPr fontAlgn="base"/>
            <a:r>
              <a:rPr lang="en-US">
                <a:latin typeface="Open Sans" panose="020B0606030504020204" pitchFamily="34" charset="0"/>
                <a:ea typeface="Open Sans" panose="020B0606030504020204" pitchFamily="34" charset="0"/>
                <a:cs typeface="Open Sans" panose="020B0606030504020204" pitchFamily="34" charset="0"/>
              </a:rPr>
              <a:t>variable labels </a:t>
            </a:r>
            <a:r>
              <a:rPr lang="en-US" err="1">
                <a:latin typeface="Open Sans" panose="020B0606030504020204" pitchFamily="34" charset="0"/>
                <a:ea typeface="Open Sans" panose="020B0606030504020204" pitchFamily="34" charset="0"/>
                <a:cs typeface="Open Sans" panose="020B0606030504020204" pitchFamily="34" charset="0"/>
              </a:rPr>
              <a:t>HHSCat</a:t>
            </a:r>
            <a:r>
              <a:rPr lang="en-US">
                <a:latin typeface="Open Sans" panose="020B0606030504020204" pitchFamily="34" charset="0"/>
                <a:ea typeface="Open Sans" panose="020B0606030504020204" pitchFamily="34" charset="0"/>
                <a:cs typeface="Open Sans" panose="020B0606030504020204" pitchFamily="34" charset="0"/>
              </a:rPr>
              <a:t> 'Household Hunger Score Categories'. </a:t>
            </a:r>
          </a:p>
          <a:p>
            <a:pPr fontAlgn="base"/>
            <a:r>
              <a:rPr lang="en-US">
                <a:latin typeface="Open Sans" panose="020B0606030504020204" pitchFamily="34" charset="0"/>
                <a:ea typeface="Open Sans" panose="020B0606030504020204" pitchFamily="34" charset="0"/>
                <a:cs typeface="Open Sans" panose="020B0606030504020204" pitchFamily="34" charset="0"/>
              </a:rPr>
              <a:t>EXECUTE. </a:t>
            </a:r>
          </a:p>
        </p:txBody>
      </p:sp>
      <p:sp>
        <p:nvSpPr>
          <p:cNvPr id="4" name="TextBox 3">
            <a:extLst>
              <a:ext uri="{FF2B5EF4-FFF2-40B4-BE49-F238E27FC236}">
                <a16:creationId xmlns:a16="http://schemas.microsoft.com/office/drawing/2014/main" id="{1464935C-4E91-4B4B-0F05-083A99B26ABF}"/>
              </a:ext>
            </a:extLst>
          </p:cNvPr>
          <p:cNvSpPr txBox="1"/>
          <p:nvPr/>
        </p:nvSpPr>
        <p:spPr>
          <a:xfrm>
            <a:off x="7538829" y="5029200"/>
            <a:ext cx="4470671" cy="1655179"/>
          </a:xfrm>
          <a:prstGeom prst="roundRect">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defRPr>
                <a:effectLst/>
                <a:latin typeface="Segoe UI" panose="020B0502040204020203" pitchFamily="34" charset="0"/>
              </a:defRPr>
            </a:lvl1pPr>
          </a:lstStyle>
          <a:p>
            <a:r>
              <a:rPr lang="en-US" dirty="0"/>
              <a:t> </a:t>
            </a:r>
          </a:p>
          <a:p>
            <a:r>
              <a:rPr lang="en-US" dirty="0"/>
              <a:t>***define labels </a:t>
            </a:r>
          </a:p>
          <a:p>
            <a:r>
              <a:rPr lang="en-US" dirty="0"/>
              <a:t>Value labels </a:t>
            </a:r>
            <a:r>
              <a:rPr lang="en-US" dirty="0" err="1"/>
              <a:t>HHSCat</a:t>
            </a:r>
            <a:r>
              <a:rPr lang="en-US" dirty="0"/>
              <a:t>  </a:t>
            </a:r>
          </a:p>
          <a:p>
            <a:r>
              <a:rPr lang="en-US" dirty="0"/>
              <a:t>1 ‘No or little hunger in the household’ </a:t>
            </a:r>
          </a:p>
          <a:p>
            <a:r>
              <a:rPr lang="en-US" dirty="0"/>
              <a:t>2 ‘Moderate hunger in the household’</a:t>
            </a:r>
          </a:p>
          <a:p>
            <a:r>
              <a:rPr lang="en-US" dirty="0"/>
              <a:t>3 ‘Severe hunger in the household’. </a:t>
            </a:r>
          </a:p>
        </p:txBody>
      </p:sp>
    </p:spTree>
    <p:extLst>
      <p:ext uri="{BB962C8B-B14F-4D97-AF65-F5344CB8AC3E}">
        <p14:creationId xmlns:p14="http://schemas.microsoft.com/office/powerpoint/2010/main" val="2469008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Analysis</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43407F-B064-FCD3-91C8-4095BACF31A5}"/>
              </a:ext>
            </a:extLst>
          </p:cNvPr>
          <p:cNvPicPr>
            <a:picLocks noChangeAspect="1"/>
          </p:cNvPicPr>
          <p:nvPr/>
        </p:nvPicPr>
        <p:blipFill>
          <a:blip r:embed="rId3"/>
          <a:stretch>
            <a:fillRect/>
          </a:stretch>
        </p:blipFill>
        <p:spPr>
          <a:xfrm>
            <a:off x="1632896" y="1145454"/>
            <a:ext cx="8249801" cy="5163271"/>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GITHUB</a:t>
            </a:r>
          </a:p>
        </p:txBody>
      </p:sp>
      <p:sp>
        <p:nvSpPr>
          <p:cNvPr id="6" name="TextBox 5">
            <a:extLst>
              <a:ext uri="{FF2B5EF4-FFF2-40B4-BE49-F238E27FC236}">
                <a16:creationId xmlns:a16="http://schemas.microsoft.com/office/drawing/2014/main" id="{EB9ACE82-5EB1-4EF7-A52A-9658BDC06B8F}"/>
              </a:ext>
            </a:extLst>
          </p:cNvPr>
          <p:cNvSpPr txBox="1"/>
          <p:nvPr/>
        </p:nvSpPr>
        <p:spPr>
          <a:xfrm>
            <a:off x="10234596" y="6363943"/>
            <a:ext cx="1957403" cy="338554"/>
          </a:xfrm>
          <a:prstGeom prst="rect">
            <a:avLst/>
          </a:prstGeom>
          <a:noFill/>
        </p:spPr>
        <p:txBody>
          <a:bodyPr wrap="square">
            <a:spAutoFit/>
          </a:body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GitHub WFP</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7" name="Straight Arrow Connector 6">
            <a:extLst>
              <a:ext uri="{FF2B5EF4-FFF2-40B4-BE49-F238E27FC236}">
                <a16:creationId xmlns:a16="http://schemas.microsoft.com/office/drawing/2014/main" id="{B263832D-551F-4C8F-A76F-E6BFD8B6F8F3}"/>
              </a:ext>
            </a:extLst>
          </p:cNvPr>
          <p:cNvCxnSpPr>
            <a:cxnSpLocks/>
          </p:cNvCxnSpPr>
          <p:nvPr/>
        </p:nvCxnSpPr>
        <p:spPr>
          <a:xfrm>
            <a:off x="8533735" y="658443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9B1C4202-C9D2-4169-922D-3A369043400C}"/>
              </a:ext>
            </a:extLst>
          </p:cNvPr>
          <p:cNvSpPr txBox="1"/>
          <p:nvPr/>
        </p:nvSpPr>
        <p:spPr>
          <a:xfrm>
            <a:off x="4848447" y="6377055"/>
            <a:ext cx="3685289" cy="307777"/>
          </a:xfrm>
          <a:prstGeom prst="rect">
            <a:avLst/>
          </a:prstGeom>
          <a:noFill/>
        </p:spPr>
        <p:txBody>
          <a:bodyPr wrap="square">
            <a:spAutoFit/>
          </a:bodyPr>
          <a:lstStyle/>
          <a:p>
            <a:r>
              <a:rPr lang="en-US" sz="14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SPSS, STATA and R scripts on </a:t>
            </a:r>
          </a:p>
        </p:txBody>
      </p:sp>
      <p:sp>
        <p:nvSpPr>
          <p:cNvPr id="4" name="Rectangle 3">
            <a:extLst>
              <a:ext uri="{FF2B5EF4-FFF2-40B4-BE49-F238E27FC236}">
                <a16:creationId xmlns:a16="http://schemas.microsoft.com/office/drawing/2014/main" id="{2A9B5B64-AB6D-4A15-8007-03B93B3556D1}"/>
              </a:ext>
            </a:extLst>
          </p:cNvPr>
          <p:cNvSpPr/>
          <p:nvPr/>
        </p:nvSpPr>
        <p:spPr>
          <a:xfrm>
            <a:off x="1864652" y="3429000"/>
            <a:ext cx="2694822" cy="287972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884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Reporting</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REPORTING EXAMPLE </a:t>
            </a:r>
          </a:p>
        </p:txBody>
      </p:sp>
      <p:sp>
        <p:nvSpPr>
          <p:cNvPr id="2" name="TextBox 1">
            <a:extLst>
              <a:ext uri="{FF2B5EF4-FFF2-40B4-BE49-F238E27FC236}">
                <a16:creationId xmlns:a16="http://schemas.microsoft.com/office/drawing/2014/main" id="{ED2807B1-491D-F081-9C57-BDCB7AFC8ED3}"/>
              </a:ext>
            </a:extLst>
          </p:cNvPr>
          <p:cNvSpPr txBox="1"/>
          <p:nvPr/>
        </p:nvSpPr>
        <p:spPr>
          <a:xfrm>
            <a:off x="717181" y="1606828"/>
            <a:ext cx="4835320" cy="2862322"/>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The proportion of households reporting severe hunger in the baseline reduced by 10%, from 15% at baseline to 5% at the endline. </a:t>
            </a:r>
          </a:p>
          <a:p>
            <a:endParaRPr lang="en-GB" sz="2000" dirty="0">
              <a:latin typeface="Open Sans" panose="020B0606030504020204" pitchFamily="34" charset="0"/>
              <a:ea typeface="Open Sans" panose="020B0606030504020204" pitchFamily="34" charset="0"/>
              <a:cs typeface="Open Sans" panose="020B0606030504020204" pitchFamily="34" charset="0"/>
            </a:endParaRPr>
          </a:p>
          <a:p>
            <a:r>
              <a:rPr lang="en-GB" sz="2000" dirty="0">
                <a:latin typeface="Open Sans" panose="020B0606030504020204" pitchFamily="34" charset="0"/>
                <a:ea typeface="Open Sans" panose="020B0606030504020204" pitchFamily="34" charset="0"/>
                <a:cs typeface="Open Sans" panose="020B0606030504020204" pitchFamily="34" charset="0"/>
              </a:rPr>
              <a:t>Households experiencing little to no hunger increased from 54% at the baseline compared to 73% at the endline.  </a:t>
            </a:r>
            <a:endParaRPr lang="fr-FR" sz="20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Chart 2">
            <a:extLst>
              <a:ext uri="{FF2B5EF4-FFF2-40B4-BE49-F238E27FC236}">
                <a16:creationId xmlns:a16="http://schemas.microsoft.com/office/drawing/2014/main" id="{BC43713D-AEA1-41E4-F392-0C32CA327A56}"/>
              </a:ext>
            </a:extLst>
          </p:cNvPr>
          <p:cNvGraphicFramePr>
            <a:graphicFrameLocks/>
          </p:cNvGraphicFramePr>
          <p:nvPr>
            <p:extLst>
              <p:ext uri="{D42A27DB-BD31-4B8C-83A1-F6EECF244321}">
                <p14:modId xmlns:p14="http://schemas.microsoft.com/office/powerpoint/2010/main" val="2085650495"/>
              </p:ext>
            </p:extLst>
          </p:nvPr>
        </p:nvGraphicFramePr>
        <p:xfrm>
          <a:off x="6531430" y="1047693"/>
          <a:ext cx="5237754" cy="5287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575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it-IT"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Available Resources </a:t>
            </a:r>
            <a:endParaRPr lang="en-GB"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5A5A7-F818-0A64-48EC-3A821E4DEBB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AEF1278-0B47-7FD8-813D-B9BF86F9C9A5}"/>
              </a:ext>
            </a:extLst>
          </p:cNvPr>
          <p:cNvSpPr>
            <a:spLocks noGrp="1"/>
          </p:cNvSpPr>
          <p:nvPr>
            <p:ph type="title"/>
          </p:nvPr>
        </p:nvSpPr>
        <p:spPr>
          <a:xfrm>
            <a:off x="838200" y="365125"/>
            <a:ext cx="10515600" cy="1325563"/>
          </a:xfrm>
        </p:spPr>
        <p:txBody>
          <a:bodyPr anchor="ctr" anchorCtr="0">
            <a:normAutofit/>
          </a:bodyPr>
          <a:lstStyle/>
          <a:p>
            <a:r>
              <a:rPr lang="en-GB" sz="3600" b="0" kern="1400" spc="230" dirty="0">
                <a:solidFill>
                  <a:schemeClr val="tx1"/>
                </a:solidFill>
                <a:latin typeface="Open Sans ExtraBold" panose="020B0906030804020204" pitchFamily="34" charset="0"/>
              </a:rPr>
              <a:t>HHS: VAM Resource Centre </a:t>
            </a:r>
            <a:endParaRPr lang="en-GB" sz="3600" b="0" kern="1400" spc="230" dirty="0"/>
          </a:p>
        </p:txBody>
      </p:sp>
      <p:sp>
        <p:nvSpPr>
          <p:cNvPr id="6" name="TextBox 5">
            <a:extLst>
              <a:ext uri="{FF2B5EF4-FFF2-40B4-BE49-F238E27FC236}">
                <a16:creationId xmlns:a16="http://schemas.microsoft.com/office/drawing/2014/main" id="{61EE965D-AA75-497A-A9D0-5B567DE00C47}"/>
              </a:ext>
            </a:extLst>
          </p:cNvPr>
          <p:cNvSpPr txBox="1"/>
          <p:nvPr/>
        </p:nvSpPr>
        <p:spPr>
          <a:xfrm>
            <a:off x="846312" y="1919941"/>
            <a:ext cx="5175812" cy="4100053"/>
          </a:xfrm>
          <a:prstGeom prst="rect">
            <a:avLst/>
          </a:prstGeom>
        </p:spPr>
        <p:txBody>
          <a:bodyPr vert="horz" lIns="91440" tIns="45720" rIns="91440" bIns="45720" rtlCol="0">
            <a:normAutofit/>
          </a:bodyPr>
          <a:lstStyle/>
          <a:p>
            <a:pPr marL="342900" indent="-342900">
              <a:spcBef>
                <a:spcPts val="1000"/>
              </a:spcBef>
              <a:buClr>
                <a:srgbClr val="0070BA"/>
              </a:buClr>
              <a:buFont typeface="Arial" charset="0"/>
              <a:buChar char="•"/>
            </a:pPr>
            <a:r>
              <a:rPr lang="en-US" sz="2000" b="0" i="0" kern="1200" baseline="0" dirty="0">
                <a:latin typeface="Open Sans" panose="020B0606030504020204" pitchFamily="34" charset="0"/>
                <a:ea typeface="Open Sans" panose="020B0606030504020204" pitchFamily="34" charset="0"/>
                <a:cs typeface="Open Sans" panose="020B0606030504020204" pitchFamily="34" charset="0"/>
              </a:rPr>
              <a:t>For more information and guidance go to </a:t>
            </a:r>
            <a:r>
              <a:rPr lang="en-GB" sz="20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HHS (Resource Centre)</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000"/>
              </a:spcBef>
              <a:buClr>
                <a:srgbClr val="0070BA"/>
              </a:buClr>
              <a:buFont typeface="Arial" charset="0"/>
              <a:buChar char="•"/>
            </a:pPr>
            <a:endParaRPr lang="en-US" sz="2000" b="0" i="0" kern="1200" baseline="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BCA76C0B-D6F8-2979-0FFB-040B40201510}"/>
              </a:ext>
            </a:extLst>
          </p:cNvPr>
          <p:cNvPicPr>
            <a:picLocks noChangeAspect="1"/>
          </p:cNvPicPr>
          <p:nvPr/>
        </p:nvPicPr>
        <p:blipFill>
          <a:blip r:embed="rId4"/>
          <a:stretch>
            <a:fillRect/>
          </a:stretch>
        </p:blipFill>
        <p:spPr>
          <a:xfrm>
            <a:off x="6473059" y="1938005"/>
            <a:ext cx="4650051" cy="4160930"/>
          </a:xfrm>
          <a:prstGeom prst="rect">
            <a:avLst/>
          </a:prstGeom>
        </p:spPr>
      </p:pic>
    </p:spTree>
    <p:extLst>
      <p:ext uri="{BB962C8B-B14F-4D97-AF65-F5344CB8AC3E}">
        <p14:creationId xmlns:p14="http://schemas.microsoft.com/office/powerpoint/2010/main" val="2892547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Thank You!</a:t>
            </a:r>
            <a:endParaRPr lang="en-GB"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marL="0" indent="0">
              <a:lnSpc>
                <a:spcPts val="2700"/>
              </a:lnSpc>
              <a:buNone/>
            </a:pPr>
            <a:r>
              <a:rPr lang="en-US" sz="2400" spc="60">
                <a:latin typeface="Open Sans"/>
                <a:ea typeface="Open Sans"/>
                <a:cs typeface="Open Sans"/>
              </a:rPr>
              <a:t>Discuss the objectives of the module, i.e., to gain information on the food-related behaviors and experiences associated with difficulty in accessing food in the targeted population, to measure household access to food. </a:t>
            </a:r>
            <a:endParaRPr lang="en-GB" sz="2400" spc="60">
              <a:latin typeface="Open Sans"/>
              <a:ea typeface="Open Sans"/>
              <a:cs typeface="Open Sans"/>
            </a:endParaRPr>
          </a:p>
          <a:p>
            <a:pPr marL="0" indent="0">
              <a:lnSpc>
                <a:spcPct val="90000"/>
              </a:lnSpc>
              <a:buNone/>
            </a:pPr>
            <a:endParaRPr lang="en-US" sz="2400" spc="60">
              <a:latin typeface="Open Sans"/>
              <a:ea typeface="Open Sans"/>
              <a:cs typeface="Open Sans"/>
            </a:endParaRPr>
          </a:p>
          <a:p>
            <a:pPr marL="0" indent="0">
              <a:lnSpc>
                <a:spcPct val="90000"/>
              </a:lnSpc>
              <a:buNone/>
            </a:pPr>
            <a:r>
              <a:rPr lang="en-US" sz="2400" spc="60">
                <a:latin typeface="Open Sans"/>
                <a:ea typeface="Open Sans"/>
                <a:cs typeface="Open Sans"/>
              </a:rPr>
              <a:t>Explain the role of this indicator in food insecurity figures and the use of information, internally and externally. This gives the enumerators a clear understanding of the importance of the data they would be soon collecting. </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training instructions 1</a:t>
            </a:r>
          </a:p>
        </p:txBody>
      </p:sp>
    </p:spTree>
    <p:extLst>
      <p:ext uri="{BB962C8B-B14F-4D97-AF65-F5344CB8AC3E}">
        <p14:creationId xmlns:p14="http://schemas.microsoft.com/office/powerpoint/2010/main" val="206393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109" y="1514764"/>
            <a:ext cx="11335074" cy="5126181"/>
          </a:xfrm>
          <a:solidFill>
            <a:srgbClr val="FFFFFE"/>
          </a:solidFill>
        </p:spPr>
        <p:txBody>
          <a:bodyPr vert="horz" lIns="91440" tIns="45720" rIns="91440" bIns="45720" rtlCol="0" anchor="t">
            <a:noAutofit/>
          </a:bodyPr>
          <a:lstStyle/>
          <a:p>
            <a:pPr>
              <a:lnSpc>
                <a:spcPct val="150000"/>
              </a:lnSpc>
              <a:buFont typeface="Wingdings" panose="05000000000000000000" pitchFamily="2" charset="2"/>
              <a:buChar char="v"/>
            </a:pPr>
            <a:r>
              <a:rPr lang="en-GB" spc="60" dirty="0">
                <a:latin typeface="Open Sans"/>
                <a:ea typeface="Open Sans"/>
                <a:cs typeface="Open Sans"/>
              </a:rPr>
              <a:t>The </a:t>
            </a:r>
            <a:r>
              <a:rPr lang="en-GB" b="1" spc="60" dirty="0">
                <a:latin typeface="Open Sans"/>
                <a:ea typeface="Open Sans"/>
                <a:cs typeface="Open Sans"/>
              </a:rPr>
              <a:t>Household Hunger Scale (HHS)</a:t>
            </a:r>
            <a:r>
              <a:rPr lang="en-GB" spc="60" dirty="0">
                <a:latin typeface="Open Sans"/>
                <a:ea typeface="Open Sans"/>
                <a:cs typeface="Open Sans"/>
              </a:rPr>
              <a:t> is an indicator that was developed by USAID’s Food and Nutrition Technical Assistance Project (FANTA). </a:t>
            </a:r>
          </a:p>
          <a:p>
            <a:pPr>
              <a:lnSpc>
                <a:spcPct val="150000"/>
              </a:lnSpc>
              <a:buFont typeface="Wingdings" panose="05000000000000000000" pitchFamily="2" charset="2"/>
              <a:buChar char="v"/>
            </a:pPr>
            <a:r>
              <a:rPr lang="en-GB" spc="60" dirty="0">
                <a:latin typeface="Open Sans"/>
                <a:ea typeface="Open Sans"/>
                <a:cs typeface="Open Sans"/>
              </a:rPr>
              <a:t>It is a subset of questions from the full Household Food Insecurity Access Scale (</a:t>
            </a:r>
            <a:r>
              <a:rPr lang="en-GB" b="1" spc="60" dirty="0">
                <a:latin typeface="Open Sans"/>
                <a:ea typeface="Open Sans"/>
                <a:cs typeface="Open Sans"/>
              </a:rPr>
              <a:t>HFIAS</a:t>
            </a:r>
            <a:r>
              <a:rPr lang="en-GB" spc="60" dirty="0">
                <a:latin typeface="Open Sans"/>
                <a:ea typeface="Open Sans"/>
                <a:cs typeface="Open Sans"/>
              </a:rPr>
              <a:t>), which is not commonly applied in WFP Food Security assessments.</a:t>
            </a:r>
            <a:endParaRPr lang="en-GB" b="1" spc="60" dirty="0">
              <a:latin typeface="Open Sans"/>
              <a:ea typeface="Open Sans"/>
              <a:cs typeface="Open Sans"/>
            </a:endParaRPr>
          </a:p>
          <a:p>
            <a:pPr>
              <a:lnSpc>
                <a:spcPct val="150000"/>
              </a:lnSpc>
              <a:buFont typeface="Wingdings" panose="05000000000000000000" pitchFamily="2" charset="2"/>
              <a:buChar char="v"/>
            </a:pPr>
            <a:endParaRPr lang="en-GB" b="1" spc="60" dirty="0">
              <a:latin typeface="Open Sans"/>
              <a:ea typeface="Open Sans"/>
              <a:cs typeface="Open Sans"/>
            </a:endParaRPr>
          </a:p>
          <a:p>
            <a:pPr>
              <a:lnSpc>
                <a:spcPct val="150000"/>
              </a:lnSpc>
              <a:buFont typeface="Wingdings" panose="05000000000000000000" pitchFamily="2" charset="2"/>
              <a:buChar char="v"/>
            </a:pPr>
            <a:endParaRPr lang="en-GB" b="1" spc="60" dirty="0">
              <a:latin typeface="Open Sans"/>
              <a:ea typeface="Open Sans"/>
              <a:cs typeface="Open Sans"/>
            </a:endParaRPr>
          </a:p>
          <a:p>
            <a:pPr>
              <a:lnSpc>
                <a:spcPct val="150000"/>
              </a:lnSpc>
              <a:buFont typeface="Wingdings" panose="05000000000000000000" pitchFamily="2" charset="2"/>
              <a:buChar char="v"/>
            </a:pPr>
            <a:r>
              <a:rPr lang="en-GB" spc="60" dirty="0">
                <a:latin typeface="Open Sans"/>
                <a:ea typeface="Open Sans"/>
                <a:cs typeface="Open Sans"/>
              </a:rPr>
              <a:t>This presentation was prepared based on the full </a:t>
            </a:r>
            <a:r>
              <a:rPr lang="en-GB" b="1" spc="60" dirty="0">
                <a:latin typeface="Open Sans"/>
                <a:ea typeface="Open Sans"/>
                <a:cs typeface="Open Sans"/>
                <a:hlinkClick r:id="rId3">
                  <a:extLst>
                    <a:ext uri="{A12FA001-AC4F-418D-AE19-62706E023703}">
                      <ahyp:hlinkClr xmlns:ahyp="http://schemas.microsoft.com/office/drawing/2018/hyperlinkcolor" val="tx"/>
                    </a:ext>
                  </a:extLst>
                </a:hlinkClick>
              </a:rPr>
              <a:t>FANTA guidelines</a:t>
            </a:r>
            <a:r>
              <a:rPr lang="en-GB" b="1" spc="60" dirty="0">
                <a:latin typeface="Open Sans"/>
                <a:ea typeface="Open Sans"/>
                <a:cs typeface="Open Sans"/>
              </a:rPr>
              <a:t> </a:t>
            </a:r>
            <a:r>
              <a:rPr lang="en-GB" spc="60" dirty="0">
                <a:latin typeface="Open Sans"/>
                <a:ea typeface="Open Sans"/>
                <a:cs typeface="Open Sans"/>
              </a:rPr>
              <a:t>found on the </a:t>
            </a:r>
            <a:r>
              <a:rPr lang="en-GB" spc="60" dirty="0">
                <a:latin typeface="Open Sans"/>
                <a:ea typeface="Open Sans"/>
                <a:cs typeface="Open Sans"/>
                <a:hlinkClick r:id="rId4">
                  <a:extLst>
                    <a:ext uri="{A12FA001-AC4F-418D-AE19-62706E023703}">
                      <ahyp:hlinkClr xmlns:ahyp="http://schemas.microsoft.com/office/drawing/2018/hyperlinkcolor" val="tx"/>
                    </a:ext>
                  </a:extLst>
                </a:hlinkClick>
              </a:rPr>
              <a:t>VAM Resource Centre</a:t>
            </a:r>
            <a:r>
              <a:rPr lang="en-GB" spc="60" dirty="0">
                <a:latin typeface="Open Sans"/>
                <a:ea typeface="Open Sans"/>
                <a:cs typeface="Open Sans"/>
              </a:rPr>
              <a:t>.</a:t>
            </a:r>
            <a:endParaRPr lang="en-GB" sz="10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What is it? </a:t>
            </a:r>
          </a:p>
        </p:txBody>
      </p:sp>
      <p:sp>
        <p:nvSpPr>
          <p:cNvPr id="2" name="Speech Bubble: Oval 1">
            <a:extLst>
              <a:ext uri="{FF2B5EF4-FFF2-40B4-BE49-F238E27FC236}">
                <a16:creationId xmlns:a16="http://schemas.microsoft.com/office/drawing/2014/main" id="{43A341EE-4A68-2847-3E6E-3C967DDA989E}"/>
              </a:ext>
            </a:extLst>
          </p:cNvPr>
          <p:cNvSpPr/>
          <p:nvPr/>
        </p:nvSpPr>
        <p:spPr>
          <a:xfrm>
            <a:off x="8268516" y="3479746"/>
            <a:ext cx="3313438" cy="1196215"/>
          </a:xfrm>
          <a:prstGeom prst="wedgeEllipseCallout">
            <a:avLst>
              <a:gd name="adj1" fmla="val -65649"/>
              <a:gd name="adj2" fmla="val -2997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rgbClr val="FFFFFE"/>
                </a:solidFill>
                <a:latin typeface="Open Sans"/>
                <a:ea typeface="Open Sans"/>
                <a:cs typeface="Open Sans"/>
              </a:rPr>
              <a:t>Note, however, that WFP only collects HHS, rarely HFIAS</a:t>
            </a:r>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674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109" y="1514764"/>
            <a:ext cx="11335074" cy="5126181"/>
          </a:xfrm>
          <a:solidFill>
            <a:srgbClr val="FFFFFE"/>
          </a:solidFill>
        </p:spPr>
        <p:txBody>
          <a:bodyPr vert="horz" lIns="91440" tIns="45720" rIns="91440" bIns="45720" rtlCol="0" anchor="t">
            <a:noAutofit/>
          </a:bodyPr>
          <a:lstStyle/>
          <a:p>
            <a:pPr>
              <a:lnSpc>
                <a:spcPct val="150000"/>
              </a:lnSpc>
              <a:buFont typeface="Wingdings" panose="05000000000000000000" pitchFamily="2" charset="2"/>
              <a:buChar char="v"/>
            </a:pPr>
            <a:r>
              <a:rPr lang="en-GB" spc="60" dirty="0">
                <a:latin typeface="Open Sans"/>
                <a:ea typeface="Open Sans"/>
                <a:cs typeface="Open Sans"/>
              </a:rPr>
              <a:t>The Household Hunger Scale (HHS) is a </a:t>
            </a:r>
            <a:r>
              <a:rPr lang="en-GB" b="1" spc="60" dirty="0">
                <a:latin typeface="Open Sans"/>
                <a:ea typeface="Open Sans"/>
                <a:cs typeface="Open Sans"/>
              </a:rPr>
              <a:t>household food deprivation scale</a:t>
            </a:r>
            <a:r>
              <a:rPr lang="en-GB" spc="60" dirty="0">
                <a:latin typeface="Open Sans"/>
                <a:ea typeface="Open Sans"/>
                <a:cs typeface="Open Sans"/>
              </a:rPr>
              <a:t>.</a:t>
            </a:r>
          </a:p>
          <a:p>
            <a:pPr>
              <a:lnSpc>
                <a:spcPct val="150000"/>
              </a:lnSpc>
              <a:buFont typeface="Wingdings" panose="05000000000000000000" pitchFamily="2" charset="2"/>
              <a:buChar char="v"/>
            </a:pPr>
            <a:r>
              <a:rPr lang="en-GB" spc="60" dirty="0">
                <a:latin typeface="Open Sans"/>
                <a:ea typeface="Open Sans"/>
                <a:cs typeface="Open Sans"/>
              </a:rPr>
              <a:t>It is based on “experiential” or </a:t>
            </a:r>
            <a:r>
              <a:rPr lang="en-GB" b="1" spc="60" dirty="0">
                <a:latin typeface="Open Sans"/>
                <a:ea typeface="Open Sans"/>
                <a:cs typeface="Open Sans"/>
              </a:rPr>
              <a:t>“perception-based” </a:t>
            </a:r>
            <a:r>
              <a:rPr lang="en-GB" spc="60" dirty="0">
                <a:latin typeface="Open Sans"/>
                <a:ea typeface="Open Sans"/>
                <a:cs typeface="Open Sans"/>
              </a:rPr>
              <a:t>data collection. </a:t>
            </a:r>
          </a:p>
          <a:p>
            <a:pPr>
              <a:lnSpc>
                <a:spcPct val="150000"/>
              </a:lnSpc>
              <a:buFont typeface="Wingdings" panose="05000000000000000000" pitchFamily="2" charset="2"/>
              <a:buChar char="v"/>
            </a:pPr>
            <a:r>
              <a:rPr lang="en-GB" spc="60" dirty="0">
                <a:latin typeface="Open Sans"/>
                <a:ea typeface="Open Sans"/>
                <a:cs typeface="Open Sans"/>
              </a:rPr>
              <a:t>It relies on </a:t>
            </a:r>
            <a:r>
              <a:rPr lang="en-GB" b="1" spc="60" dirty="0">
                <a:latin typeface="Open Sans"/>
                <a:ea typeface="Open Sans"/>
                <a:cs typeface="Open Sans"/>
              </a:rPr>
              <a:t>self-reported information</a:t>
            </a:r>
            <a:r>
              <a:rPr lang="en-GB" spc="60" dirty="0">
                <a:latin typeface="Open Sans"/>
                <a:ea typeface="Open Sans"/>
                <a:cs typeface="Open Sans"/>
              </a:rPr>
              <a:t> by the households.</a:t>
            </a:r>
          </a:p>
          <a:p>
            <a:pPr>
              <a:lnSpc>
                <a:spcPct val="150000"/>
              </a:lnSpc>
              <a:buFont typeface="Wingdings" panose="05000000000000000000" pitchFamily="2" charset="2"/>
              <a:buChar char="v"/>
            </a:pPr>
            <a:r>
              <a:rPr lang="en-GB" spc="60" dirty="0">
                <a:latin typeface="Open Sans"/>
                <a:ea typeface="Open Sans"/>
                <a:cs typeface="Open Sans"/>
              </a:rPr>
              <a:t>It assesses whether households have </a:t>
            </a:r>
            <a:r>
              <a:rPr lang="en-GB" b="1" spc="60" dirty="0">
                <a:latin typeface="Open Sans"/>
                <a:ea typeface="Open Sans"/>
                <a:cs typeface="Open Sans"/>
              </a:rPr>
              <a:t>experienced problems of food access </a:t>
            </a:r>
            <a:r>
              <a:rPr lang="en-GB" spc="60" dirty="0">
                <a:latin typeface="Open Sans"/>
                <a:ea typeface="Open Sans"/>
                <a:cs typeface="Open Sans"/>
              </a:rPr>
              <a:t>in the preceding 30 days.</a:t>
            </a:r>
          </a:p>
          <a:p>
            <a:pPr>
              <a:lnSpc>
                <a:spcPct val="150000"/>
              </a:lnSpc>
              <a:buFont typeface="Wingdings" panose="05000000000000000000" pitchFamily="2" charset="2"/>
              <a:buChar char="v"/>
            </a:pPr>
            <a:r>
              <a:rPr lang="en-GB" spc="60" dirty="0">
                <a:latin typeface="Open Sans"/>
                <a:ea typeface="Open Sans"/>
                <a:cs typeface="Open Sans"/>
              </a:rPr>
              <a:t>It is used to</a:t>
            </a:r>
            <a:r>
              <a:rPr lang="en-GB" b="1" spc="60" dirty="0">
                <a:latin typeface="Open Sans"/>
                <a:ea typeface="Open Sans"/>
                <a:cs typeface="Open Sans"/>
              </a:rPr>
              <a:t> classify the severity of food insecurity </a:t>
            </a:r>
            <a:r>
              <a:rPr lang="en-GB" spc="60" dirty="0">
                <a:latin typeface="Open Sans"/>
                <a:ea typeface="Open Sans"/>
                <a:cs typeface="Open Sans"/>
              </a:rPr>
              <a:t>for that period. </a:t>
            </a:r>
          </a:p>
          <a:p>
            <a:pPr>
              <a:lnSpc>
                <a:spcPct val="150000"/>
              </a:lnSpc>
              <a:buFont typeface="Wingdings" panose="05000000000000000000" pitchFamily="2" charset="2"/>
              <a:buChar char="v"/>
            </a:pPr>
            <a:r>
              <a:rPr lang="en-GB" spc="60" dirty="0">
                <a:latin typeface="Open Sans"/>
                <a:ea typeface="Open Sans"/>
                <a:cs typeface="Open Sans"/>
              </a:rPr>
              <a:t>It </a:t>
            </a:r>
            <a:r>
              <a:rPr lang="en-GB" b="1" spc="60" dirty="0">
                <a:latin typeface="Open Sans"/>
                <a:ea typeface="Open Sans"/>
                <a:cs typeface="Open Sans"/>
              </a:rPr>
              <a:t>assesses food consumption strategies</a:t>
            </a:r>
            <a:r>
              <a:rPr lang="en-GB" spc="60" dirty="0">
                <a:latin typeface="Open Sans"/>
                <a:ea typeface="Open Sans"/>
                <a:cs typeface="Open Sans"/>
              </a:rPr>
              <a:t> adopted by households facing a lack of access to food.</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HHS: What is it?  </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209794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316" y="1612566"/>
            <a:ext cx="11052000" cy="4100053"/>
          </a:xfrm>
        </p:spPr>
        <p:txBody>
          <a:bodyPr vert="horz" lIns="91440" tIns="45720" rIns="91440" bIns="45720" rtlCol="0" anchor="t">
            <a:noAutofit/>
          </a:bodyPr>
          <a:lstStyle/>
          <a:p>
            <a:pPr>
              <a:buFont typeface="Wingdings" panose="05000000000000000000" pitchFamily="2" charset="2"/>
              <a:buChar char="v"/>
            </a:pPr>
            <a:r>
              <a:rPr lang="en-US" spc="60" dirty="0">
                <a:latin typeface="Open Sans"/>
                <a:ea typeface="Open Sans"/>
                <a:cs typeface="Open Sans"/>
              </a:rPr>
              <a:t>HHS is most appropriate to use in areas of acute food insecurity and is recommended in situations of shocks.</a:t>
            </a:r>
          </a:p>
          <a:p>
            <a:pPr>
              <a:buFont typeface="Wingdings" panose="05000000000000000000" pitchFamily="2" charset="2"/>
              <a:buChar char="v"/>
            </a:pPr>
            <a:r>
              <a:rPr lang="en-US" spc="60" dirty="0">
                <a:latin typeface="Open Sans"/>
                <a:ea typeface="Open Sans"/>
                <a:cs typeface="Open Sans"/>
              </a:rPr>
              <a:t>It can be used to:</a:t>
            </a:r>
          </a:p>
          <a:p>
            <a:pPr lvl="1">
              <a:buFont typeface="Wingdings" panose="05000000000000000000" pitchFamily="2" charset="2"/>
              <a:buChar char="v"/>
            </a:pPr>
            <a:r>
              <a:rPr lang="en-US" spc="60" dirty="0">
                <a:latin typeface="Open Sans"/>
                <a:ea typeface="Open Sans"/>
                <a:cs typeface="Open Sans"/>
              </a:rPr>
              <a:t>Monitor the prevalence of hunger over time across countries or regions.</a:t>
            </a:r>
          </a:p>
          <a:p>
            <a:pPr lvl="1">
              <a:buFont typeface="Wingdings" panose="05000000000000000000" pitchFamily="2" charset="2"/>
              <a:buChar char="v"/>
            </a:pPr>
            <a:r>
              <a:rPr lang="en-US" spc="60" dirty="0">
                <a:latin typeface="Open Sans"/>
                <a:ea typeface="Open Sans"/>
                <a:cs typeface="Open Sans"/>
              </a:rPr>
              <a:t>Assess the food security situation in a country or region.</a:t>
            </a:r>
          </a:p>
          <a:p>
            <a:pPr lvl="1">
              <a:buFont typeface="Wingdings" panose="05000000000000000000" pitchFamily="2" charset="2"/>
              <a:buChar char="v"/>
            </a:pPr>
            <a:r>
              <a:rPr lang="en-US" spc="60" dirty="0">
                <a:latin typeface="Open Sans"/>
                <a:ea typeface="Open Sans"/>
                <a:cs typeface="Open Sans"/>
              </a:rPr>
              <a:t>Monitor and evaluate the impact of policies and programmes.</a:t>
            </a:r>
          </a:p>
          <a:p>
            <a:pPr lvl="1">
              <a:buFont typeface="Wingdings" panose="05000000000000000000" pitchFamily="2" charset="2"/>
              <a:buChar char="v"/>
            </a:pPr>
            <a:r>
              <a:rPr lang="en-US" spc="60" dirty="0">
                <a:latin typeface="Open Sans"/>
                <a:ea typeface="Open Sans"/>
                <a:cs typeface="Open Sans"/>
              </a:rPr>
              <a:t>Provide early warning information for food and nutrition monitoring.</a:t>
            </a:r>
            <a:endParaRPr lang="en-GB" spc="60" dirty="0">
              <a:latin typeface="Open Sans"/>
              <a:ea typeface="Open Sans"/>
              <a:cs typeface="Open Sans"/>
            </a:endParaRPr>
          </a:p>
          <a:p>
            <a:pPr>
              <a:buFont typeface="Wingdings" panose="05000000000000000000" pitchFamily="2" charset="2"/>
              <a:buChar char="v"/>
            </a:pPr>
            <a:r>
              <a:rPr lang="en-GB" spc="60" dirty="0">
                <a:latin typeface="Open Sans"/>
                <a:ea typeface="Open Sans"/>
                <a:cs typeface="Open Sans"/>
              </a:rPr>
              <a:t>It is not a standalone measure of food insecurity and should be used alongside other measures, </a:t>
            </a:r>
            <a:r>
              <a:rPr lang="en-GB" spc="60" dirty="0">
                <a:solidFill>
                  <a:schemeClr val="accent2"/>
                </a:solidFill>
                <a:latin typeface="Open Sans"/>
                <a:ea typeface="Open Sans"/>
                <a:cs typeface="Open Sans"/>
              </a:rPr>
              <a:t>e.g., food consumption, coping strategies, dietary diversity, anthropometric data, household income and expenditures.</a:t>
            </a:r>
            <a:r>
              <a:rPr lang="en-GB" spc="60" dirty="0">
                <a:latin typeface="Open Sans"/>
                <a:ea typeface="Open Sans"/>
                <a:cs typeface="Open Sans"/>
              </a:rPr>
              <a:t> </a:t>
            </a:r>
          </a:p>
          <a:p>
            <a:pPr>
              <a:buFont typeface="Wingdings" panose="05000000000000000000" pitchFamily="2" charset="2"/>
              <a:buChar char="v"/>
            </a:pPr>
            <a:r>
              <a:rPr lang="en-GB" spc="60" dirty="0">
                <a:latin typeface="Open Sans"/>
                <a:ea typeface="Open Sans"/>
                <a:cs typeface="Open Sans"/>
              </a:rPr>
              <a:t>The HHS is one of the food security outcome indicators in the Integrated Food Security Phase Classification (IPC) acute food insecurity </a:t>
            </a:r>
            <a:r>
              <a:rPr lang="en-GB" spc="60" dirty="0">
                <a:latin typeface="Open Sans"/>
                <a:ea typeface="Open Sans"/>
                <a:cs typeface="Open Sans"/>
                <a:hlinkClick r:id="rId3">
                  <a:extLst>
                    <a:ext uri="{A12FA001-AC4F-418D-AE19-62706E023703}">
                      <ahyp:hlinkClr xmlns:ahyp="http://schemas.microsoft.com/office/drawing/2018/hyperlinkcolor" val="tx"/>
                    </a:ext>
                  </a:extLst>
                </a:hlinkClick>
              </a:rPr>
              <a:t>reference table</a:t>
            </a:r>
            <a:r>
              <a:rPr lang="en-GB" spc="60" dirty="0">
                <a:latin typeface="Open Sans"/>
                <a:ea typeface="Open Sans"/>
                <a:cs typeface="Open Sans"/>
              </a:rPr>
              <a:t>. </a:t>
            </a:r>
          </a:p>
          <a:p>
            <a:pPr>
              <a:buFont typeface="Wingdings" panose="05000000000000000000" pitchFamily="2" charset="2"/>
              <a:buChar char="v"/>
            </a:pPr>
            <a:endParaRPr lang="en-GB" spc="60" dirty="0">
              <a:latin typeface="Open Sans"/>
              <a:ea typeface="Open Sans"/>
              <a:cs typeface="Open Sans"/>
            </a:endParaRPr>
          </a:p>
          <a:p>
            <a:pPr>
              <a:buFont typeface="Wingdings" panose="05000000000000000000" pitchFamily="2" charset="2"/>
              <a:buChar char="v"/>
            </a:pPr>
            <a:endParaRPr lang="en-US"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USEs OF this indicator</a:t>
            </a:r>
          </a:p>
        </p:txBody>
      </p:sp>
      <p:grpSp>
        <p:nvGrpSpPr>
          <p:cNvPr id="2" name="Group 1">
            <a:extLst>
              <a:ext uri="{FF2B5EF4-FFF2-40B4-BE49-F238E27FC236}">
                <a16:creationId xmlns:a16="http://schemas.microsoft.com/office/drawing/2014/main" id="{AA5A4F85-BF0A-996B-4F9A-DC5D20950D07}"/>
              </a:ext>
            </a:extLst>
          </p:cNvPr>
          <p:cNvGrpSpPr/>
          <p:nvPr/>
        </p:nvGrpSpPr>
        <p:grpSpPr>
          <a:xfrm>
            <a:off x="630430" y="5122923"/>
            <a:ext cx="11180332" cy="1040196"/>
            <a:chOff x="920427" y="4169664"/>
            <a:chExt cx="11180332" cy="1040195"/>
          </a:xfrm>
        </p:grpSpPr>
        <p:sp>
          <p:nvSpPr>
            <p:cNvPr id="4" name="Rectangle 3">
              <a:extLst>
                <a:ext uri="{FF2B5EF4-FFF2-40B4-BE49-F238E27FC236}">
                  <a16:creationId xmlns:a16="http://schemas.microsoft.com/office/drawing/2014/main" id="{11180AFF-23D9-212F-C526-3E25948291D3}"/>
                </a:ext>
              </a:extLst>
            </p:cNvPr>
            <p:cNvSpPr/>
            <p:nvPr/>
          </p:nvSpPr>
          <p:spPr>
            <a:xfrm>
              <a:off x="920427" y="4169664"/>
              <a:ext cx="10818382" cy="823289"/>
            </a:xfrm>
            <a:prstGeom prst="rect">
              <a:avLst/>
            </a:prstGeom>
            <a:solidFill>
              <a:schemeClr val="accent2">
                <a:lumMod val="20000"/>
                <a:lumOff val="80000"/>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c 4" descr="Warning with solid fill">
              <a:extLst>
                <a:ext uri="{FF2B5EF4-FFF2-40B4-BE49-F238E27FC236}">
                  <a16:creationId xmlns:a16="http://schemas.microsoft.com/office/drawing/2014/main" id="{64541E86-E26E-7410-AF6F-276CBA2798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76859" y="4485960"/>
              <a:ext cx="723900" cy="723899"/>
            </a:xfrm>
            <a:prstGeom prst="rect">
              <a:avLst/>
            </a:prstGeom>
          </p:spPr>
        </p:pic>
      </p:grpSp>
      <p:sp>
        <p:nvSpPr>
          <p:cNvPr id="6" name="Speech Bubble: Oval 5">
            <a:extLst>
              <a:ext uri="{FF2B5EF4-FFF2-40B4-BE49-F238E27FC236}">
                <a16:creationId xmlns:a16="http://schemas.microsoft.com/office/drawing/2014/main" id="{CA588140-4A48-E07F-0A21-B289B07D79DB}"/>
              </a:ext>
            </a:extLst>
          </p:cNvPr>
          <p:cNvSpPr/>
          <p:nvPr/>
        </p:nvSpPr>
        <p:spPr>
          <a:xfrm rot="699065">
            <a:off x="8254990" y="372199"/>
            <a:ext cx="3844300" cy="1546363"/>
          </a:xfrm>
          <a:prstGeom prst="wedgeEllipseCallout">
            <a:avLst>
              <a:gd name="adj1" fmla="val -68262"/>
              <a:gd name="adj2" fmla="val 6126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rgbClr val="FFFFFE"/>
                </a:solidFill>
                <a:latin typeface="Open Sans"/>
                <a:ea typeface="Open Sans"/>
                <a:cs typeface="Open Sans"/>
              </a:rPr>
              <a:t>Note that HHS is recommended for acute food security settings and is less useful in measuring chronic food insecurity.</a:t>
            </a:r>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6575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471440"/>
            <a:ext cx="11052000" cy="4100053"/>
          </a:xfrm>
        </p:spPr>
        <p:txBody>
          <a:bodyPr vert="horz" lIns="91440" tIns="45720" rIns="91440" bIns="45720" rtlCol="0" anchor="t">
            <a:noAutofit/>
          </a:bodyPr>
          <a:lstStyle/>
          <a:p>
            <a:pPr>
              <a:lnSpc>
                <a:spcPct val="150000"/>
              </a:lnSpc>
              <a:buFont typeface="Wingdings" panose="05000000000000000000" pitchFamily="2" charset="2"/>
              <a:buChar char="v"/>
            </a:pPr>
            <a:r>
              <a:rPr lang="en-US" sz="2300" spc="60" dirty="0">
                <a:latin typeface="Open Sans"/>
                <a:ea typeface="Open Sans"/>
                <a:cs typeface="Open Sans"/>
              </a:rPr>
              <a:t>Note how the main question is worded for the 3 questions: </a:t>
            </a:r>
            <a:r>
              <a:rPr lang="en-GB" sz="2300" spc="60" dirty="0">
                <a:latin typeface="Open Sans"/>
                <a:ea typeface="Open Sans"/>
                <a:cs typeface="Open Sans"/>
              </a:rPr>
              <a:t>“In the past 30 days, did you or any household member…“</a:t>
            </a:r>
          </a:p>
          <a:p>
            <a:pPr algn="l" rtl="0" fontAlgn="base"/>
            <a:r>
              <a:rPr lang="en-GB" sz="2300" spc="60" dirty="0">
                <a:latin typeface="Open Sans"/>
                <a:ea typeface="Open Sans"/>
                <a:cs typeface="Open Sans"/>
              </a:rPr>
              <a:t>If yes, ask about the frequency, “How often did this happen in the past 30 days…”: </a:t>
            </a:r>
          </a:p>
          <a:p>
            <a:pPr algn="l" rtl="0" fontAlgn="base"/>
            <a:r>
              <a:rPr lang="en-GB" sz="2300" b="0" i="0" spc="60" dirty="0">
                <a:solidFill>
                  <a:schemeClr val="tx1"/>
                </a:solidFill>
                <a:effectLst/>
                <a:latin typeface="Open Sans"/>
                <a:ea typeface="Open Sans"/>
                <a:cs typeface="Open Sans"/>
              </a:rPr>
              <a:t>The respon</a:t>
            </a:r>
            <a:r>
              <a:rPr lang="en-GB" sz="2300" spc="60" dirty="0">
                <a:latin typeface="Open Sans"/>
                <a:ea typeface="Open Sans"/>
                <a:cs typeface="Open Sans"/>
              </a:rPr>
              <a:t>se options are </a:t>
            </a:r>
          </a:p>
          <a:p>
            <a:pPr lvl="1" fontAlgn="base"/>
            <a:r>
              <a:rPr lang="en-GB" sz="2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p>
          <a:p>
            <a:pPr lvl="1" fontAlgn="base"/>
            <a:r>
              <a:rPr lang="en-GB" sz="2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or </a:t>
            </a:r>
          </a:p>
          <a:p>
            <a:pPr lvl="1" fontAlgn="base"/>
            <a:r>
              <a:rPr lang="en-GB" sz="2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5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endParaRPr lang="en-GB" sz="23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training instructions 2</a:t>
            </a:r>
          </a:p>
        </p:txBody>
      </p:sp>
    </p:spTree>
    <p:extLst>
      <p:ext uri="{BB962C8B-B14F-4D97-AF65-F5344CB8AC3E}">
        <p14:creationId xmlns:p14="http://schemas.microsoft.com/office/powerpoint/2010/main" val="77153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HHS MODULE: What to ask? (1)</a:t>
            </a:r>
          </a:p>
        </p:txBody>
      </p:sp>
      <p:graphicFrame>
        <p:nvGraphicFramePr>
          <p:cNvPr id="2" name="Table 1">
            <a:extLst>
              <a:ext uri="{FF2B5EF4-FFF2-40B4-BE49-F238E27FC236}">
                <a16:creationId xmlns:a16="http://schemas.microsoft.com/office/drawing/2014/main" id="{3364FE98-3928-674A-229D-93319112A520}"/>
              </a:ext>
            </a:extLst>
          </p:cNvPr>
          <p:cNvGraphicFramePr>
            <a:graphicFrameLocks noGrp="1"/>
          </p:cNvGraphicFramePr>
          <p:nvPr>
            <p:extLst>
              <p:ext uri="{D42A27DB-BD31-4B8C-83A1-F6EECF244321}">
                <p14:modId xmlns:p14="http://schemas.microsoft.com/office/powerpoint/2010/main" val="2892117612"/>
              </p:ext>
            </p:extLst>
          </p:nvPr>
        </p:nvGraphicFramePr>
        <p:xfrm>
          <a:off x="125506" y="1283509"/>
          <a:ext cx="11921923" cy="5270432"/>
        </p:xfrm>
        <a:graphic>
          <a:graphicData uri="http://schemas.openxmlformats.org/drawingml/2006/table">
            <a:tbl>
              <a:tblPr/>
              <a:tblGrid>
                <a:gridCol w="1754057">
                  <a:extLst>
                    <a:ext uri="{9D8B030D-6E8A-4147-A177-3AD203B41FA5}">
                      <a16:colId xmlns:a16="http://schemas.microsoft.com/office/drawing/2014/main" val="96945040"/>
                    </a:ext>
                  </a:extLst>
                </a:gridCol>
                <a:gridCol w="6215652">
                  <a:extLst>
                    <a:ext uri="{9D8B030D-6E8A-4147-A177-3AD203B41FA5}">
                      <a16:colId xmlns:a16="http://schemas.microsoft.com/office/drawing/2014/main" val="3702616012"/>
                    </a:ext>
                  </a:extLst>
                </a:gridCol>
                <a:gridCol w="2908455">
                  <a:extLst>
                    <a:ext uri="{9D8B030D-6E8A-4147-A177-3AD203B41FA5}">
                      <a16:colId xmlns:a16="http://schemas.microsoft.com/office/drawing/2014/main" val="1030648524"/>
                    </a:ext>
                  </a:extLst>
                </a:gridCol>
                <a:gridCol w="1043759">
                  <a:extLst>
                    <a:ext uri="{9D8B030D-6E8A-4147-A177-3AD203B41FA5}">
                      <a16:colId xmlns:a16="http://schemas.microsoft.com/office/drawing/2014/main" val="2167728422"/>
                    </a:ext>
                  </a:extLst>
                </a:gridCol>
              </a:tblGrid>
              <a:tr h="537700">
                <a:tc>
                  <a:txBody>
                    <a:bodyPr/>
                    <a:lstStyle/>
                    <a:p>
                      <a:pP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Variable name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Question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Response option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endPar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algn="ctr" rtl="0" fontAlgn="base"/>
                      <a:r>
                        <a:rPr lang="en-GB" sz="16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Code </a:t>
                      </a: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10560255"/>
                  </a:ext>
                </a:extLst>
              </a:tr>
              <a:tr h="727304">
                <a:tc>
                  <a:txBody>
                    <a:bodyPr/>
                    <a:lstStyle/>
                    <a:p>
                      <a:pPr fontAlgn="ctr"/>
                      <a:endParaRPr lang="en-GB" sz="3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HHSNoFood</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a:t>
                      </a:r>
                      <a:r>
                        <a:rPr lang="en-GB" sz="14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past 30 days, was </a:t>
                      </a:r>
                      <a:r>
                        <a:rPr lang="en-GB" sz="1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there ever no food to eat of any kind in your house because of lack of resources to get food?  </a:t>
                      </a:r>
                      <a:endParaRPr lang="en-GB" sz="3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 </a:t>
                      </a:r>
                      <a:r>
                        <a:rPr lang="en-GB" sz="12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(skip to </a:t>
                      </a:r>
                      <a:r>
                        <a:rPr lang="en-GB" sz="1200" b="0" i="1"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a:t>
                      </a:r>
                      <a:r>
                        <a:rPr lang="en-GB" sz="12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1 = Yes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2909507219"/>
                  </a:ext>
                </a:extLst>
              </a:tr>
              <a:tr h="841729">
                <a:tc>
                  <a:txBody>
                    <a:bodyPr/>
                    <a:lstStyle/>
                    <a:p>
                      <a:pPr fontAlgn="ctr"/>
                      <a:endParaRPr lang="en-GB" sz="3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HHSNoFood_FR</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4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often did this happen in the past? </a:t>
                      </a:r>
                      <a:endParaRPr lang="en-GB" sz="3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3185208148"/>
                  </a:ext>
                </a:extLst>
              </a:tr>
              <a:tr h="886720">
                <a:tc>
                  <a:txBody>
                    <a:bodyPr/>
                    <a:lstStyle/>
                    <a:p>
                      <a:pPr fontAlgn="ctr"/>
                      <a:endParaRPr lang="en-GB" sz="3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a:t>
                      </a:r>
                      <a:r>
                        <a:rPr lang="en-GB" sz="14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past 30 days, did </a:t>
                      </a:r>
                      <a:r>
                        <a:rPr lang="en-GB" sz="1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or any household member go to sleep at night hungry because there was not enough food? </a:t>
                      </a:r>
                      <a:endParaRPr lang="en-GB" sz="3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4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 </a:t>
                      </a:r>
                      <a:r>
                        <a:rPr lang="en-GB" sz="1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(skip to </a:t>
                      </a:r>
                      <a:r>
                        <a:rPr lang="en-GB" sz="1200" b="0" i="1"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a:t>
                      </a:r>
                      <a:r>
                        <a:rPr lang="en-GB" sz="1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Yes </a:t>
                      </a:r>
                      <a:endParaRPr lang="en-GB" sz="3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4272715640"/>
                  </a:ext>
                </a:extLst>
              </a:tr>
              <a:tr h="841729">
                <a:tc>
                  <a:txBody>
                    <a:bodyPr/>
                    <a:lstStyle/>
                    <a:p>
                      <a:pPr algn="l" rtl="0" fontAlgn="base"/>
                      <a:r>
                        <a:rPr lang="en-GB" sz="12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HHSBedHung_FR</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4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often did this happen in the past? </a:t>
                      </a:r>
                      <a:endParaRPr lang="en-GB" sz="3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1062029599"/>
                  </a:ext>
                </a:extLst>
              </a:tr>
              <a:tr h="592561">
                <a:tc>
                  <a:txBody>
                    <a:bodyPr/>
                    <a:lstStyle/>
                    <a:p>
                      <a:pPr algn="l" rtl="0" fontAlgn="base"/>
                      <a:r>
                        <a:rPr lang="en-GB" sz="12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a:t>
                      </a:r>
                      <a:r>
                        <a:rPr lang="en-GB" sz="1400" b="1"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30 days, did </a:t>
                      </a:r>
                      <a:r>
                        <a:rPr lang="en-GB" sz="14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or any household member go a whole day and night without eating anything at all because there was not enough food? </a:t>
                      </a:r>
                      <a:endParaRPr lang="en-GB" sz="3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0 = No (</a:t>
                      </a:r>
                      <a:r>
                        <a:rPr lang="en-GB" sz="12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Skip to the next section</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Yes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1941607191"/>
                  </a:ext>
                </a:extLst>
              </a:tr>
              <a:tr h="710588">
                <a:tc>
                  <a:txBody>
                    <a:bodyPr/>
                    <a:lstStyle/>
                    <a:p>
                      <a:pPr algn="l" rtl="0" fontAlgn="base"/>
                      <a:r>
                        <a:rPr lang="en-GB" sz="1200" b="1" i="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HHSNotEat_FR</a:t>
                      </a:r>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4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often did this happen in the past? </a:t>
                      </a:r>
                      <a:endParaRPr lang="en-GB" sz="32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 Rarely (1–2 times)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 Sometimes (3–10 times)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 Often (more than 10 times) </a:t>
                      </a:r>
                      <a:endParaRPr lang="en-GB" sz="3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tc>
                  <a:txBody>
                    <a:bodyPr/>
                    <a:lstStyle/>
                    <a:p>
                      <a:pPr fontAlgn="ctr"/>
                      <a:endParaRPr lang="en-GB" sz="2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r>
                        <a:rPr lang="en-GB" sz="12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|___|</a:t>
                      </a:r>
                      <a:r>
                        <a:rPr lang="en-GB" sz="12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28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3781" marR="63781" marT="31891" marB="318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E"/>
                    </a:solidFill>
                  </a:tcPr>
                </a:tc>
                <a:extLst>
                  <a:ext uri="{0D108BD9-81ED-4DB2-BD59-A6C34878D82A}">
                    <a16:rowId xmlns:a16="http://schemas.microsoft.com/office/drawing/2014/main" val="2514524551"/>
                  </a:ext>
                </a:extLst>
              </a:tr>
            </a:tbl>
          </a:graphicData>
        </a:graphic>
      </p:graphicFrame>
      <p:grpSp>
        <p:nvGrpSpPr>
          <p:cNvPr id="3" name="Group 2">
            <a:extLst>
              <a:ext uri="{FF2B5EF4-FFF2-40B4-BE49-F238E27FC236}">
                <a16:creationId xmlns:a16="http://schemas.microsoft.com/office/drawing/2014/main" id="{94C0FC49-5B62-44E3-57D7-F8D1666EEADE}"/>
              </a:ext>
            </a:extLst>
          </p:cNvPr>
          <p:cNvGrpSpPr/>
          <p:nvPr/>
        </p:nvGrpSpPr>
        <p:grpSpPr>
          <a:xfrm>
            <a:off x="0" y="747852"/>
            <a:ext cx="12031977" cy="2561405"/>
            <a:chOff x="0" y="747852"/>
            <a:chExt cx="12031977" cy="2636608"/>
          </a:xfrm>
        </p:grpSpPr>
        <p:sp>
          <p:nvSpPr>
            <p:cNvPr id="4" name="Rectangle 3">
              <a:extLst>
                <a:ext uri="{FF2B5EF4-FFF2-40B4-BE49-F238E27FC236}">
                  <a16:creationId xmlns:a16="http://schemas.microsoft.com/office/drawing/2014/main" id="{C3D5D33D-02DD-DF5E-D93E-3A25C5A56BF9}"/>
                </a:ext>
              </a:extLst>
            </p:cNvPr>
            <p:cNvSpPr/>
            <p:nvPr/>
          </p:nvSpPr>
          <p:spPr>
            <a:xfrm>
              <a:off x="160022" y="1240870"/>
              <a:ext cx="11871955" cy="2143590"/>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Oval 4">
              <a:extLst>
                <a:ext uri="{FF2B5EF4-FFF2-40B4-BE49-F238E27FC236}">
                  <a16:creationId xmlns:a16="http://schemas.microsoft.com/office/drawing/2014/main" id="{4EFF275B-C44E-C574-EFB8-642BF678939E}"/>
                </a:ext>
              </a:extLst>
            </p:cNvPr>
            <p:cNvSpPr/>
            <p:nvPr/>
          </p:nvSpPr>
          <p:spPr>
            <a:xfrm>
              <a:off x="0" y="747852"/>
              <a:ext cx="643543" cy="65956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E"/>
                  </a:solidFill>
                  <a:latin typeface="Open Sans" panose="020B0606030504020204" pitchFamily="34" charset="0"/>
                  <a:ea typeface="Open Sans" panose="020B0606030504020204" pitchFamily="34" charset="0"/>
                  <a:cs typeface="Open Sans" panose="020B0606030504020204" pitchFamily="34" charset="0"/>
                </a:rPr>
                <a:t>1</a:t>
              </a:r>
              <a:endParaRPr lang="fr-FR"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 name="Group 9">
            <a:extLst>
              <a:ext uri="{FF2B5EF4-FFF2-40B4-BE49-F238E27FC236}">
                <a16:creationId xmlns:a16="http://schemas.microsoft.com/office/drawing/2014/main" id="{7B36127E-6544-B47B-2C69-2803E0DCE4F2}"/>
              </a:ext>
            </a:extLst>
          </p:cNvPr>
          <p:cNvGrpSpPr/>
          <p:nvPr/>
        </p:nvGrpSpPr>
        <p:grpSpPr>
          <a:xfrm>
            <a:off x="-547" y="4546237"/>
            <a:ext cx="12031977" cy="2256606"/>
            <a:chOff x="0" y="747852"/>
            <a:chExt cx="12031977" cy="2322860"/>
          </a:xfrm>
        </p:grpSpPr>
        <p:sp>
          <p:nvSpPr>
            <p:cNvPr id="11" name="Rectangle 10">
              <a:extLst>
                <a:ext uri="{FF2B5EF4-FFF2-40B4-BE49-F238E27FC236}">
                  <a16:creationId xmlns:a16="http://schemas.microsoft.com/office/drawing/2014/main" id="{31365134-7239-5D63-629E-64D2894889CF}"/>
                </a:ext>
              </a:extLst>
            </p:cNvPr>
            <p:cNvSpPr/>
            <p:nvPr/>
          </p:nvSpPr>
          <p:spPr>
            <a:xfrm>
              <a:off x="160022" y="1228860"/>
              <a:ext cx="11871955" cy="184185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Oval 11">
              <a:extLst>
                <a:ext uri="{FF2B5EF4-FFF2-40B4-BE49-F238E27FC236}">
                  <a16:creationId xmlns:a16="http://schemas.microsoft.com/office/drawing/2014/main" id="{C99088F1-D82F-D7C1-18BA-BF42298AD675}"/>
                </a:ext>
              </a:extLst>
            </p:cNvPr>
            <p:cNvSpPr/>
            <p:nvPr/>
          </p:nvSpPr>
          <p:spPr>
            <a:xfrm>
              <a:off x="0" y="747852"/>
              <a:ext cx="643543" cy="65956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E"/>
                  </a:solidFill>
                  <a:latin typeface="Open Sans" panose="020B0606030504020204" pitchFamily="34" charset="0"/>
                  <a:ea typeface="Open Sans" panose="020B0606030504020204" pitchFamily="34" charset="0"/>
                  <a:cs typeface="Open Sans" panose="020B0606030504020204" pitchFamily="34" charset="0"/>
                </a:rPr>
                <a:t>3</a:t>
              </a:r>
              <a:endParaRPr lang="fr-FR"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 name="Group 13">
            <a:extLst>
              <a:ext uri="{FF2B5EF4-FFF2-40B4-BE49-F238E27FC236}">
                <a16:creationId xmlns:a16="http://schemas.microsoft.com/office/drawing/2014/main" id="{77993657-D42B-21E8-41CE-0CE379047D1E}"/>
              </a:ext>
            </a:extLst>
          </p:cNvPr>
          <p:cNvGrpSpPr/>
          <p:nvPr/>
        </p:nvGrpSpPr>
        <p:grpSpPr>
          <a:xfrm>
            <a:off x="-19065" y="2919407"/>
            <a:ext cx="12031977" cy="2094118"/>
            <a:chOff x="0" y="747852"/>
            <a:chExt cx="12031977" cy="2155601"/>
          </a:xfrm>
        </p:grpSpPr>
        <p:sp>
          <p:nvSpPr>
            <p:cNvPr id="15" name="Rectangle 14">
              <a:extLst>
                <a:ext uri="{FF2B5EF4-FFF2-40B4-BE49-F238E27FC236}">
                  <a16:creationId xmlns:a16="http://schemas.microsoft.com/office/drawing/2014/main" id="{205FD8A1-67AE-A185-7FC7-67B535A2D3EA}"/>
                </a:ext>
              </a:extLst>
            </p:cNvPr>
            <p:cNvSpPr/>
            <p:nvPr/>
          </p:nvSpPr>
          <p:spPr>
            <a:xfrm>
              <a:off x="160022" y="1240871"/>
              <a:ext cx="11871955" cy="166258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Oval 15">
              <a:extLst>
                <a:ext uri="{FF2B5EF4-FFF2-40B4-BE49-F238E27FC236}">
                  <a16:creationId xmlns:a16="http://schemas.microsoft.com/office/drawing/2014/main" id="{2B901236-AAC7-DDF6-2A05-3246720DB8F9}"/>
                </a:ext>
              </a:extLst>
            </p:cNvPr>
            <p:cNvSpPr/>
            <p:nvPr/>
          </p:nvSpPr>
          <p:spPr>
            <a:xfrm>
              <a:off x="0" y="747852"/>
              <a:ext cx="643543" cy="659567"/>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FE"/>
                  </a:solidFill>
                  <a:latin typeface="Open Sans" panose="020B0606030504020204" pitchFamily="34" charset="0"/>
                  <a:ea typeface="Open Sans" panose="020B0606030504020204" pitchFamily="34" charset="0"/>
                  <a:cs typeface="Open Sans" panose="020B0606030504020204" pitchFamily="34" charset="0"/>
                </a:rPr>
                <a:t>2</a:t>
              </a:r>
              <a:endParaRPr lang="fr-FR"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7" name="Arrow: Curved Left 16">
            <a:extLst>
              <a:ext uri="{FF2B5EF4-FFF2-40B4-BE49-F238E27FC236}">
                <a16:creationId xmlns:a16="http://schemas.microsoft.com/office/drawing/2014/main" id="{B7D28EA0-F475-037E-393E-83C17F633F4E}"/>
              </a:ext>
            </a:extLst>
          </p:cNvPr>
          <p:cNvSpPr/>
          <p:nvPr/>
        </p:nvSpPr>
        <p:spPr>
          <a:xfrm>
            <a:off x="11483466" y="2176044"/>
            <a:ext cx="660400" cy="982968"/>
          </a:xfrm>
          <a:prstGeom prst="curvedLeft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Arrow: Curved Left 17">
            <a:extLst>
              <a:ext uri="{FF2B5EF4-FFF2-40B4-BE49-F238E27FC236}">
                <a16:creationId xmlns:a16="http://schemas.microsoft.com/office/drawing/2014/main" id="{99F18AE9-5614-3F4D-A884-2097E37E042F}"/>
              </a:ext>
            </a:extLst>
          </p:cNvPr>
          <p:cNvSpPr/>
          <p:nvPr/>
        </p:nvSpPr>
        <p:spPr>
          <a:xfrm>
            <a:off x="11531600" y="3563269"/>
            <a:ext cx="660400" cy="982968"/>
          </a:xfrm>
          <a:prstGeom prst="curvedLeft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Arrow: Curved Left 20">
            <a:extLst>
              <a:ext uri="{FF2B5EF4-FFF2-40B4-BE49-F238E27FC236}">
                <a16:creationId xmlns:a16="http://schemas.microsoft.com/office/drawing/2014/main" id="{540B4DFE-B60A-5236-5CA2-52A8A5A7A1AC}"/>
              </a:ext>
            </a:extLst>
          </p:cNvPr>
          <p:cNvSpPr/>
          <p:nvPr/>
        </p:nvSpPr>
        <p:spPr>
          <a:xfrm>
            <a:off x="11510204" y="5334650"/>
            <a:ext cx="660400" cy="982968"/>
          </a:xfrm>
          <a:prstGeom prst="curvedLeft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23586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Lst>
  </p:timing>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Props1.xml><?xml version="1.0" encoding="utf-8"?>
<ds:datastoreItem xmlns:ds="http://schemas.openxmlformats.org/officeDocument/2006/customXml" ds:itemID="{1813E6DC-C8B5-48D7-B6A4-765C815431C0}">
  <ds:schemaRefs>
    <ds:schemaRef ds:uri="3940b711-dc1d-4235-b0a5-48d487f0d3b9"/>
    <ds:schemaRef ds:uri="49256dcf-74b5-4e0f-b2ab-e17546be8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3.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28156</TotalTime>
  <Words>3662</Words>
  <Application>Microsoft Office PowerPoint</Application>
  <PresentationFormat>Widescreen</PresentationFormat>
  <Paragraphs>392</Paragraphs>
  <Slides>37</Slides>
  <Notes>28</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Open Sans</vt:lpstr>
      <vt:lpstr>Open Sans ExtraBold</vt:lpstr>
      <vt:lpstr>Open Sans ExtraBold</vt:lpstr>
      <vt:lpstr>Wingdings</vt:lpstr>
      <vt:lpstr>Theme2</vt:lpstr>
      <vt:lpstr>PowerPoint Presentation</vt:lpstr>
      <vt:lpstr>AUDIENCE  </vt:lpstr>
      <vt:lpstr>PowerPoint Presentation</vt:lpstr>
      <vt:lpstr>HHS: training instructions 1</vt:lpstr>
      <vt:lpstr>HHS: What is it? </vt:lpstr>
      <vt:lpstr>HHS: What is it?  </vt:lpstr>
      <vt:lpstr>HHS: USEs OF this indicator</vt:lpstr>
      <vt:lpstr>HHS: training instructions 2</vt:lpstr>
      <vt:lpstr>HHS MODULE: What to ask? (1)</vt:lpstr>
      <vt:lpstr>HHS MODULE: What to ask? (2)</vt:lpstr>
      <vt:lpstr>HHS module design</vt:lpstr>
      <vt:lpstr>HHS: CONDITION 1 PROBING example </vt:lpstr>
      <vt:lpstr>HHS module design</vt:lpstr>
      <vt:lpstr>HHS: Condition 2 PROBING example </vt:lpstr>
      <vt:lpstr>HHS module design</vt:lpstr>
      <vt:lpstr>HHS: Condition 3 PROBING example </vt:lpstr>
      <vt:lpstr>HHS: Clarification</vt:lpstr>
      <vt:lpstr>HHS MODULE: What to ask?</vt:lpstr>
      <vt:lpstr>PowerPoint Presentation</vt:lpstr>
      <vt:lpstr>HFIAS: What is it? </vt:lpstr>
      <vt:lpstr>HFIAS &amp; HHS: What are they?  </vt:lpstr>
      <vt:lpstr>HFIAS &amp; HHS: What are they? </vt:lpstr>
      <vt:lpstr>PowerPoint Presentation</vt:lpstr>
      <vt:lpstr>HHS module design</vt:lpstr>
      <vt:lpstr>HHS: Survey Designer</vt:lpstr>
      <vt:lpstr>HHS: Survey Designer</vt:lpstr>
      <vt:lpstr>PowerPoint Presentation</vt:lpstr>
      <vt:lpstr>HHS: CALCULATION</vt:lpstr>
      <vt:lpstr>HHS: CALCULATION(s)</vt:lpstr>
      <vt:lpstr>HHS: Median</vt:lpstr>
      <vt:lpstr>PowerPoint Presentation</vt:lpstr>
      <vt:lpstr>HHS: GITHUB</vt:lpstr>
      <vt:lpstr>PowerPoint Presentation</vt:lpstr>
      <vt:lpstr>HHS: REPORTING EXAMPLE </vt:lpstr>
      <vt:lpstr>PowerPoint Presentation</vt:lpstr>
      <vt:lpstr>HHS: VAM Resource Centre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Odai SALEH</cp:lastModifiedBy>
  <cp:revision>5</cp:revision>
  <dcterms:created xsi:type="dcterms:W3CDTF">2018-08-20T09:35:59Z</dcterms:created>
  <dcterms:modified xsi:type="dcterms:W3CDTF">2026-05-04T12:41:18Z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2025-07-18T13:00:40Z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c16e68b8-57d3-446a-b0fe-50099b3a4411</vt:lpwstr>
  </property>
  <property fmtid="{D5CDD505-2E9C-101B-9397-08002B2CF9AE}" pid="10" name="MSIP_Label_2a3a108f-898d-4589-9ebc-7ee3b46df9b8_ContentBits">
    <vt:lpwstr>0</vt:lpwstr>
  </property>
  <property fmtid="{D5CDD505-2E9C-101B-9397-08002B2CF9AE}" pid="11" name="MSIP_Label_2a3a108f-898d-4589-9ebc-7ee3b46df9b8_Tag">
    <vt:lpwstr>10, 3, 0, 1</vt:lpwstr>
  </property>
</Properties>
</file>