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4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4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5" r:id="rId4"/>
  </p:sldMasterIdLst>
  <p:notesMasterIdLst>
    <p:notesMasterId r:id="rId62"/>
  </p:notesMasterIdLst>
  <p:handoutMasterIdLst>
    <p:handoutMasterId r:id="rId63"/>
  </p:handoutMasterIdLst>
  <p:sldIdLst>
    <p:sldId id="261" r:id="rId5"/>
    <p:sldId id="327" r:id="rId6"/>
    <p:sldId id="338" r:id="rId7"/>
    <p:sldId id="274" r:id="rId8"/>
    <p:sldId id="268" r:id="rId9"/>
    <p:sldId id="4112" r:id="rId10"/>
    <p:sldId id="4141" r:id="rId11"/>
    <p:sldId id="4155" r:id="rId12"/>
    <p:sldId id="4156" r:id="rId13"/>
    <p:sldId id="291" r:id="rId14"/>
    <p:sldId id="306" r:id="rId15"/>
    <p:sldId id="292" r:id="rId16"/>
    <p:sldId id="4113" r:id="rId17"/>
    <p:sldId id="4146" r:id="rId18"/>
    <p:sldId id="4152" r:id="rId19"/>
    <p:sldId id="4114" r:id="rId20"/>
    <p:sldId id="4119" r:id="rId21"/>
    <p:sldId id="4120" r:id="rId22"/>
    <p:sldId id="4118" r:id="rId23"/>
    <p:sldId id="4121" r:id="rId24"/>
    <p:sldId id="4153" r:id="rId25"/>
    <p:sldId id="4154" r:id="rId26"/>
    <p:sldId id="277" r:id="rId27"/>
    <p:sldId id="4128" r:id="rId28"/>
    <p:sldId id="4123" r:id="rId29"/>
    <p:sldId id="4124" r:id="rId30"/>
    <p:sldId id="329" r:id="rId31"/>
    <p:sldId id="309" r:id="rId32"/>
    <p:sldId id="293" r:id="rId33"/>
    <p:sldId id="4164" r:id="rId34"/>
    <p:sldId id="4163" r:id="rId35"/>
    <p:sldId id="4115" r:id="rId36"/>
    <p:sldId id="4116" r:id="rId37"/>
    <p:sldId id="4117" r:id="rId38"/>
    <p:sldId id="322" r:id="rId39"/>
    <p:sldId id="331" r:id="rId40"/>
    <p:sldId id="4158" r:id="rId41"/>
    <p:sldId id="298" r:id="rId42"/>
    <p:sldId id="4150" r:id="rId43"/>
    <p:sldId id="4159" r:id="rId44"/>
    <p:sldId id="4131" r:id="rId45"/>
    <p:sldId id="4144" r:id="rId46"/>
    <p:sldId id="4160" r:id="rId47"/>
    <p:sldId id="324" r:id="rId48"/>
    <p:sldId id="4127" r:id="rId49"/>
    <p:sldId id="4162" r:id="rId50"/>
    <p:sldId id="4125" r:id="rId51"/>
    <p:sldId id="4161" r:id="rId52"/>
    <p:sldId id="4132" r:id="rId53"/>
    <p:sldId id="299" r:id="rId54"/>
    <p:sldId id="311" r:id="rId55"/>
    <p:sldId id="300" r:id="rId56"/>
    <p:sldId id="4165" r:id="rId57"/>
    <p:sldId id="4129" r:id="rId58"/>
    <p:sldId id="313" r:id="rId59"/>
    <p:sldId id="296" r:id="rId60"/>
    <p:sldId id="333" r:id="rId61"/>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2216101-4936-4465-91C6-7E1AB5A4B7C8}">
          <p14:sldIdLst>
            <p14:sldId id="261"/>
            <p14:sldId id="327"/>
            <p14:sldId id="338"/>
          </p14:sldIdLst>
        </p14:section>
        <p14:section name="Relevance: both" id="{B8D5A308-6A34-47A9-9898-8C8385DF4400}">
          <p14:sldIdLst>
            <p14:sldId id="274"/>
            <p14:sldId id="268"/>
            <p14:sldId id="4112"/>
            <p14:sldId id="4141"/>
            <p14:sldId id="4155"/>
            <p14:sldId id="4156"/>
            <p14:sldId id="291"/>
            <p14:sldId id="306"/>
            <p14:sldId id="292"/>
            <p14:sldId id="4113"/>
            <p14:sldId id="4146"/>
            <p14:sldId id="4152"/>
            <p14:sldId id="4114"/>
            <p14:sldId id="4119"/>
            <p14:sldId id="4120"/>
            <p14:sldId id="4118"/>
            <p14:sldId id="4121"/>
            <p14:sldId id="4153"/>
            <p14:sldId id="4154"/>
            <p14:sldId id="277"/>
            <p14:sldId id="4128"/>
            <p14:sldId id="4123"/>
            <p14:sldId id="4124"/>
            <p14:sldId id="329"/>
            <p14:sldId id="309"/>
            <p14:sldId id="293"/>
          </p14:sldIdLst>
        </p14:section>
        <p14:section name="Enumerator training (optional)" id="{F14BAD09-83F2-476E-85E4-C01F7092CFE0}">
          <p14:sldIdLst>
            <p14:sldId id="4164"/>
            <p14:sldId id="4163"/>
            <p14:sldId id="4115"/>
            <p14:sldId id="4116"/>
            <p14:sldId id="4117"/>
          </p14:sldIdLst>
        </p14:section>
        <p14:section name="Relevance: Analyst training" id="{ADA42E1E-067A-4161-B943-799BD9EB83DE}">
          <p14:sldIdLst>
            <p14:sldId id="322"/>
            <p14:sldId id="331"/>
            <p14:sldId id="4158"/>
            <p14:sldId id="298"/>
            <p14:sldId id="4150"/>
            <p14:sldId id="4159"/>
            <p14:sldId id="4131"/>
            <p14:sldId id="4144"/>
            <p14:sldId id="4160"/>
            <p14:sldId id="324"/>
            <p14:sldId id="4127"/>
            <p14:sldId id="4162"/>
            <p14:sldId id="4125"/>
            <p14:sldId id="4161"/>
            <p14:sldId id="4132"/>
            <p14:sldId id="299"/>
            <p14:sldId id="311"/>
            <p14:sldId id="300"/>
            <p14:sldId id="4165"/>
            <p14:sldId id="4129"/>
          </p14:sldIdLst>
        </p14:section>
        <p14:section name="Relevance: both" id="{E0808810-59EE-43FB-BE83-B5C8A393D4A5}">
          <p14:sldIdLst>
            <p14:sldId id="313"/>
            <p14:sldId id="296"/>
            <p14:sldId id="33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67EE71F-E4CF-2640-16B2-A6A6650BB44B}" name="Cassandra WALKER" initials="CW" userId="S::cassandra.walker@wfp.org::7d551a76-2a3b-46ce-9612-27f9694a0380" providerId="AD"/>
  <p188:author id="{48B76E41-EE3A-55C5-FA23-E4EF01351F8D}" name="WFP-RAM-N" initials="RAMN" userId="WFP-RAM-N" providerId="None"/>
  <p188:author id="{4B435273-2B55-8C80-B12D-5CE97319A5BE}" name="Alessandra GHERARDELLI" initials="AG" userId="S::alessandra.gherardelli@wfp.org::afe74b6d-70e8-41fc-b968-36023429f87c" providerId="AD"/>
  <p188:author id="{6A52989B-2D3B-6FC0-BBC3-D88A3726BC0B}" name="Mohamed SALEM" initials="MS" userId="S::mohamed.salem@wfp.org::13f12703-f1ce-4b8b-924c-fe401988a08b" providerId="AD"/>
  <p188:author id="{46429D9C-8177-114B-BEF0-D76BAE32C891}" name="Isra WISHAH" initials="IW" userId="S::isra.wishah@wfp.org::72089144-da43-4082-a6aa-d77401d50df3" providerId="AD"/>
  <p188:author id="{722DE0DA-4CC0-95E0-086A-D1CE3BE2A97F}" name="Lorenzo MONCADA" initials="LM" userId="S::lorenzo.moncada@wfp.org::d9b2fc5f-dba1-4749-8b5b-0d66b4bd4be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0000"/>
    <a:srgbClr val="E67536"/>
    <a:srgbClr val="E6B068"/>
    <a:srgbClr val="ECE1B1"/>
    <a:srgbClr val="FFFFFF"/>
    <a:srgbClr val="FFFFFE"/>
    <a:srgbClr val="0070BA"/>
    <a:srgbClr val="B2B2B2"/>
    <a:srgbClr val="C00000"/>
    <a:srgbClr val="F4B1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C8C590-4209-4A21-A6CE-77DF30BE8130}" v="32" dt="2024-04-11T15:32:30.3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748" autoAdjust="0"/>
  </p:normalViewPr>
  <p:slideViewPr>
    <p:cSldViewPr snapToGrid="0">
      <p:cViewPr varScale="1">
        <p:scale>
          <a:sx n="53" d="100"/>
          <a:sy n="53" d="100"/>
        </p:scale>
        <p:origin x="1152" y="44"/>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handoutMaster" Target="handoutMasters/handoutMaster1.xml"/><Relationship Id="rId68"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presProps" Target="presProps.xml"/><Relationship Id="rId69" Type="http://schemas.microsoft.com/office/2018/10/relationships/authors" Targe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3"/>
          <c:order val="0"/>
          <c:tx>
            <c:strRef>
              <c:f>Sheet1!$B$7</c:f>
              <c:strCache>
                <c:ptCount val="1"/>
                <c:pt idx="0">
                  <c:v>Hacer frente a las emergencias </c:v>
                </c:pt>
              </c:strCache>
            </c:strRef>
          </c:tx>
          <c:spPr>
            <a:solidFill>
              <a:srgbClr val="D7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F1ECE8"/>
                    </a:solidFill>
                    <a:latin typeface="+mn-lt"/>
                    <a:ea typeface="+mn-ea"/>
                    <a:cs typeface="+mn-cs"/>
                  </a:defRPr>
                </a:pPr>
                <a:endParaRPr lang="en-US"/>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Sheet1!$C$3:$E$3</c:f>
              <c:strCache>
                <c:ptCount val="3"/>
                <c:pt idx="0">
                  <c:v>Overall</c:v>
                </c:pt>
                <c:pt idx="1">
                  <c:v>Female</c:v>
                </c:pt>
                <c:pt idx="2">
                  <c:v>Male</c:v>
                </c:pt>
              </c:strCache>
            </c:strRef>
          </c:cat>
          <c:val>
            <c:numRef>
              <c:f>Sheet1!$C$7:$E$7</c:f>
              <c:numCache>
                <c:formatCode>###0%</c:formatCode>
                <c:ptCount val="3"/>
                <c:pt idx="0">
                  <c:v>0.11140274132400117</c:v>
                </c:pt>
                <c:pt idx="1">
                  <c:v>0.11811023622047244</c:v>
                </c:pt>
                <c:pt idx="2">
                  <c:v>0.1083209193445414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C1A-4D40-84E3-8665C6B51DCD}"/>
            </c:ext>
          </c:extLst>
        </c:ser>
        <c:ser>
          <c:idx val="2"/>
          <c:order val="1"/>
          <c:tx>
            <c:strRef>
              <c:f>Sheet1!$B$6</c:f>
              <c:strCache>
                <c:ptCount val="1"/>
                <c:pt idx="0">
                  <c:v>Afrontamiento de la crisis </c:v>
                </c:pt>
              </c:strCache>
            </c:strRef>
          </c:tx>
          <c:spPr>
            <a:solidFill>
              <a:srgbClr val="E6753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Sheet1!$C$3:$E$3</c:f>
              <c:strCache>
                <c:ptCount val="3"/>
                <c:pt idx="0">
                  <c:v>Overall</c:v>
                </c:pt>
                <c:pt idx="1">
                  <c:v>Female</c:v>
                </c:pt>
                <c:pt idx="2">
                  <c:v>Male</c:v>
                </c:pt>
              </c:strCache>
            </c:strRef>
          </c:cat>
          <c:val>
            <c:numRef>
              <c:f>Sheet1!$C$6:$E$6</c:f>
              <c:numCache>
                <c:formatCode>###0%</c:formatCode>
                <c:ptCount val="3"/>
                <c:pt idx="0">
                  <c:v>0.17177019539224264</c:v>
                </c:pt>
                <c:pt idx="1">
                  <c:v>0.17137563686892079</c:v>
                </c:pt>
                <c:pt idx="2">
                  <c:v>0.17195147903809321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C1A-4D40-84E3-8665C6B51DCD}"/>
            </c:ext>
          </c:extLst>
        </c:ser>
        <c:ser>
          <c:idx val="1"/>
          <c:order val="2"/>
          <c:tx>
            <c:strRef>
              <c:f>Sheet1!$B$5</c:f>
              <c:strCache>
                <c:ptCount val="1"/>
                <c:pt idx="0">
                  <c:v>Afrontamiento del estrés </c:v>
                </c:pt>
              </c:strCache>
            </c:strRef>
          </c:tx>
          <c:spPr>
            <a:solidFill>
              <a:srgbClr val="E6B06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Sheet1!$C$3:$E$3</c:f>
              <c:strCache>
                <c:ptCount val="3"/>
                <c:pt idx="0">
                  <c:v>Overall</c:v>
                </c:pt>
                <c:pt idx="1">
                  <c:v>Female</c:v>
                </c:pt>
                <c:pt idx="2">
                  <c:v>Male</c:v>
                </c:pt>
              </c:strCache>
            </c:strRef>
          </c:cat>
          <c:val>
            <c:numRef>
              <c:f>Sheet1!$C$5:$E$5</c:f>
              <c:numCache>
                <c:formatCode>###0%</c:formatCode>
                <c:ptCount val="3"/>
                <c:pt idx="0">
                  <c:v>0.18693496646252553</c:v>
                </c:pt>
                <c:pt idx="1">
                  <c:v>0.22603056970819824</c:v>
                </c:pt>
                <c:pt idx="2">
                  <c:v>0.16897212172802725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C1A-4D40-84E3-8665C6B51DCD}"/>
            </c:ext>
          </c:extLst>
        </c:ser>
        <c:ser>
          <c:idx val="0"/>
          <c:order val="3"/>
          <c:tx>
            <c:strRef>
              <c:f>Sheet1!$B$4</c:f>
              <c:strCache>
                <c:ptCount val="1"/>
                <c:pt idx="0">
                  <c:v>No hacer frente</c:v>
                </c:pt>
              </c:strCache>
            </c:strRef>
          </c:tx>
          <c:spPr>
            <a:solidFill>
              <a:srgbClr val="ECE1B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Sheet1!$C$3:$E$3</c:f>
              <c:strCache>
                <c:ptCount val="3"/>
                <c:pt idx="0">
                  <c:v>Overall</c:v>
                </c:pt>
                <c:pt idx="1">
                  <c:v>Female</c:v>
                </c:pt>
                <c:pt idx="2">
                  <c:v>Male</c:v>
                </c:pt>
              </c:strCache>
            </c:strRef>
          </c:cat>
          <c:val>
            <c:numRef>
              <c:f>Sheet1!$C$4:$E$4</c:f>
              <c:numCache>
                <c:formatCode>###0%</c:formatCode>
                <c:ptCount val="3"/>
                <c:pt idx="0">
                  <c:v>0.52989209682123073</c:v>
                </c:pt>
                <c:pt idx="1">
                  <c:v>0.48448355720240854</c:v>
                </c:pt>
                <c:pt idx="2">
                  <c:v>0.55075547988933815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C1A-4D40-84E3-8665C6B51DCD}"/>
            </c:ext>
          </c:extLst>
        </c:ser>
        <c:dLbls>
          <c:showLegendKey val="0"/>
          <c:showVal val="0"/>
          <c:showCatName val="0"/>
          <c:showSerName val="0"/>
          <c:showPercent val="0"/>
          <c:showBubbleSize val="0"/>
        </c:dLbls>
        <c:gapWidth val="150"/>
        <c:overlap val="100"/>
        <c:axId val="2052140815"/>
        <c:axId val="2052134575"/>
      </c:barChart>
      <c:catAx>
        <c:axId val="20521408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FFFFFE"/>
                </a:solidFill>
                <a:latin typeface="+mn-lt"/>
                <a:ea typeface="+mn-ea"/>
                <a:cs typeface="+mn-cs"/>
              </a:defRPr>
            </a:pPr>
            <a:endParaRPr lang="en-US"/>
          </a:p>
        </c:txPr>
        <c:crossAx val="2052134575"/>
        <c:crosses val="autoZero"/>
        <c:auto val="1"/>
        <c:lblAlgn val="ctr"/>
        <c:lblOffset val="100"/>
        <c:noMultiLvlLbl val="0"/>
      </c:catAx>
      <c:valAx>
        <c:axId val="2052134575"/>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FFFFFE"/>
                </a:solidFill>
                <a:latin typeface="+mn-lt"/>
                <a:ea typeface="+mn-ea"/>
                <a:cs typeface="+mn-cs"/>
              </a:defRPr>
            </a:pPr>
            <a:endParaRPr lang="en-US"/>
          </a:p>
        </c:txPr>
        <c:crossAx val="20521408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rgbClr val="FFFFFE"/>
              </a:solidFill>
              <a:latin typeface="+mn-lt"/>
              <a:ea typeface="+mn-ea"/>
              <a:cs typeface="+mn-cs"/>
            </a:defRPr>
          </a:pPr>
          <a:endParaRPr lang="en-US"/>
        </a:p>
      </c:txPr>
    </c:legend>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D70000"/>
              </a:solidFill>
              <a:ln>
                <a:noFill/>
              </a:ln>
              <a:effectLst/>
            </c:spPr>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721B-4B07-88C0-D04CF0BAFCCA}"/>
              </c:ext>
            </c:extLst>
          </c:dPt>
          <c:dPt>
            <c:idx val="1"/>
            <c:invertIfNegative val="0"/>
            <c:bubble3D val="0"/>
            <c:spPr>
              <a:solidFill>
                <a:srgbClr val="D70000"/>
              </a:solidFill>
              <a:ln>
                <a:noFill/>
              </a:ln>
              <a:effectLst/>
            </c:spPr>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721B-4B07-88C0-D04CF0BAFCCA}"/>
              </c:ext>
            </c:extLst>
          </c:dPt>
          <c:dPt>
            <c:idx val="2"/>
            <c:invertIfNegative val="0"/>
            <c:bubble3D val="0"/>
            <c:spPr>
              <a:solidFill>
                <a:srgbClr val="D70000"/>
              </a:solidFill>
              <a:ln>
                <a:noFill/>
              </a:ln>
              <a:effectLst/>
            </c:spPr>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721B-4B07-88C0-D04CF0BAFCCA}"/>
              </c:ext>
            </c:extLst>
          </c:dPt>
          <c:dPt>
            <c:idx val="3"/>
            <c:invertIfNegative val="0"/>
            <c:bubble3D val="0"/>
            <c:spPr>
              <a:solidFill>
                <a:srgbClr val="E67536"/>
              </a:solidFill>
              <a:ln>
                <a:noFill/>
              </a:ln>
              <a:effectLst/>
            </c:spPr>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721B-4B07-88C0-D04CF0BAFCCA}"/>
              </c:ext>
            </c:extLst>
          </c:dPt>
          <c:dPt>
            <c:idx val="4"/>
            <c:invertIfNegative val="0"/>
            <c:bubble3D val="0"/>
            <c:spPr>
              <a:solidFill>
                <a:srgbClr val="E67536"/>
              </a:solidFill>
              <a:ln>
                <a:noFill/>
              </a:ln>
              <a:effectLst/>
            </c:spPr>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721B-4B07-88C0-D04CF0BAFCCA}"/>
              </c:ext>
            </c:extLst>
          </c:dPt>
          <c:dPt>
            <c:idx val="5"/>
            <c:invertIfNegative val="0"/>
            <c:bubble3D val="0"/>
            <c:spPr>
              <a:solidFill>
                <a:srgbClr val="E67536"/>
              </a:solidFill>
              <a:ln>
                <a:noFill/>
              </a:ln>
              <a:effectLst/>
            </c:spPr>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721B-4B07-88C0-D04CF0BAFCCA}"/>
              </c:ext>
            </c:extLst>
          </c:dPt>
          <c:dPt>
            <c:idx val="6"/>
            <c:invertIfNegative val="0"/>
            <c:bubble3D val="0"/>
            <c:spPr>
              <a:solidFill>
                <a:srgbClr val="E6B068"/>
              </a:solidFill>
              <a:ln>
                <a:noFill/>
              </a:ln>
              <a:effectLst/>
            </c:spPr>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721B-4B07-88C0-D04CF0BAFCCA}"/>
              </c:ext>
            </c:extLst>
          </c:dPt>
          <c:dPt>
            <c:idx val="7"/>
            <c:invertIfNegative val="0"/>
            <c:bubble3D val="0"/>
            <c:spPr>
              <a:solidFill>
                <a:srgbClr val="E6B068"/>
              </a:solidFill>
              <a:ln>
                <a:noFill/>
              </a:ln>
              <a:effectLst/>
            </c:spPr>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721B-4B07-88C0-D04CF0BAFCCA}"/>
              </c:ext>
            </c:extLst>
          </c:dPt>
          <c:dPt>
            <c:idx val="8"/>
            <c:invertIfNegative val="0"/>
            <c:bubble3D val="0"/>
            <c:spPr>
              <a:solidFill>
                <a:srgbClr val="E6B068"/>
              </a:solidFill>
              <a:ln>
                <a:noFill/>
              </a:ln>
              <a:effectLst/>
            </c:spPr>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721B-4B07-88C0-D04CF0BAFCCA}"/>
              </c:ext>
            </c:extLst>
          </c:dPt>
          <c:dPt>
            <c:idx val="9"/>
            <c:invertIfNegative val="0"/>
            <c:bubble3D val="0"/>
            <c:spPr>
              <a:solidFill>
                <a:srgbClr val="E6B068"/>
              </a:solidFill>
              <a:ln>
                <a:noFill/>
              </a:ln>
              <a:effectLst/>
            </c:spPr>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3-721B-4B07-88C0-D04CF0BAFCCA}"/>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FFFFFE"/>
                    </a:solidFill>
                    <a:latin typeface="+mn-lt"/>
                    <a:ea typeface="+mn-ea"/>
                    <a:cs typeface="+mn-cs"/>
                  </a:defRPr>
                </a:pPr>
                <a:endParaRPr lang="en-US"/>
              </a:p>
            </c:txPr>
            <c:showLegendKey val="0"/>
            <c:showVal val="1"/>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Sheet1!$A$11:$B$20</c:f>
              <c:multiLvlStrCache>
                <c:ptCount val="10"/>
                <c:lvl>
                  <c:pt idx="0">
                    <c:v>Begged (asked strangers on the streets for money/food/other goods) or scavenged </c:v>
                  </c:pt>
                  <c:pt idx="1">
                    <c:v>Mortgaged/sold the house where the household was permanently living or land</c:v>
                  </c:pt>
                  <c:pt idx="2">
                    <c:v>Sold the last female (productive) animal</c:v>
                  </c:pt>
                  <c:pt idx="3">
                    <c:v>Moved within the country</c:v>
                  </c:pt>
                  <c:pt idx="4">
                    <c:v>Sold productive assets or means of transport</c:v>
                  </c:pt>
                  <c:pt idx="5">
                    <c:v>Reduced expenses on essential health</c:v>
                  </c:pt>
                  <c:pt idx="6">
                    <c:v>Moved children to a less expensive school </c:v>
                  </c:pt>
                  <c:pt idx="7">
                    <c:v>Sold household assets/goods (radio, furniture, television, jewellery, etc.) </c:v>
                  </c:pt>
                  <c:pt idx="8">
                    <c:v>Spent savings </c:v>
                  </c:pt>
                  <c:pt idx="9">
                    <c:v>Borrowed money to access essential needs</c:v>
                  </c:pt>
                </c:lvl>
                <c:lvl>
                  <c:pt idx="0">
                    <c:v>Emergency</c:v>
                  </c:pt>
                  <c:pt idx="3">
                    <c:v>Crisis</c:v>
                  </c:pt>
                  <c:pt idx="6">
                    <c:v>Stress</c:v>
                  </c:pt>
                </c:lvl>
              </c:multiLvlStrCache>
            </c:multiLvlStrRef>
          </c:cat>
          <c:val>
            <c:numRef>
              <c:f>Sheet1!$C$11:$C$20</c:f>
              <c:numCache>
                <c:formatCode>0%</c:formatCode>
                <c:ptCount val="10"/>
                <c:pt idx="0">
                  <c:v>0.02</c:v>
                </c:pt>
                <c:pt idx="1">
                  <c:v>0.05</c:v>
                </c:pt>
                <c:pt idx="2">
                  <c:v>0.09</c:v>
                </c:pt>
                <c:pt idx="3">
                  <c:v>0.09</c:v>
                </c:pt>
                <c:pt idx="4">
                  <c:v>0.09</c:v>
                </c:pt>
                <c:pt idx="5">
                  <c:v>0.15</c:v>
                </c:pt>
                <c:pt idx="6">
                  <c:v>0.06</c:v>
                </c:pt>
                <c:pt idx="7">
                  <c:v>0.09</c:v>
                </c:pt>
                <c:pt idx="8">
                  <c:v>0.16</c:v>
                </c:pt>
                <c:pt idx="9">
                  <c:v>0.3</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4-721B-4B07-88C0-D04CF0BAFCCA}"/>
            </c:ext>
          </c:extLst>
        </c:ser>
        <c:dLbls>
          <c:showLegendKey val="0"/>
          <c:showVal val="0"/>
          <c:showCatName val="0"/>
          <c:showSerName val="0"/>
          <c:showPercent val="0"/>
          <c:showBubbleSize val="0"/>
        </c:dLbls>
        <c:gapWidth val="182"/>
        <c:axId val="2052179503"/>
        <c:axId val="2052181167"/>
      </c:barChart>
      <c:catAx>
        <c:axId val="205217950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rgbClr val="FFFFFE"/>
                </a:solidFill>
                <a:latin typeface="+mn-lt"/>
                <a:ea typeface="+mn-ea"/>
                <a:cs typeface="+mn-cs"/>
              </a:defRPr>
            </a:pPr>
            <a:endParaRPr lang="en-US"/>
          </a:p>
        </c:txPr>
        <c:crossAx val="2052181167"/>
        <c:crosses val="autoZero"/>
        <c:auto val="1"/>
        <c:lblAlgn val="ctr"/>
        <c:lblOffset val="100"/>
        <c:noMultiLvlLbl val="0"/>
      </c:catAx>
      <c:valAx>
        <c:axId val="2052181167"/>
        <c:scaling>
          <c:orientation val="minMax"/>
          <c:max val="0.5"/>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rgbClr val="FFFFFE"/>
                </a:solidFill>
                <a:latin typeface="+mn-lt"/>
                <a:ea typeface="+mn-ea"/>
                <a:cs typeface="+mn-cs"/>
              </a:defRPr>
            </a:pPr>
            <a:endParaRPr lang="en-US"/>
          </a:p>
        </c:txPr>
        <c:crossAx val="2052179503"/>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6FFAB1A-079C-564C-A3B2-E630BC843578}" type="datetimeFigureOut">
              <a:rPr lang="it-IT" smtClean="0"/>
              <a:t>17/12/2024</a:t>
            </a:fld>
            <a:endParaRPr lang="it-IT"/>
          </a:p>
        </p:txBody>
      </p:sp>
      <p:sp>
        <p:nvSpPr>
          <p:cNvPr id="4" name="Segnaposto piè di pa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A900685-03CC-EF47-A6B6-8CB07CAC109C}" type="slidenum">
              <a:rPr lang="it-IT" smtClean="0"/>
              <a:t>‹#›</a:t>
            </a:fld>
            <a:endParaRPr lang="it-IT"/>
          </a:p>
        </p:txBody>
      </p:sp>
    </p:spTree>
    <p:extLst>
      <p:ext uri="{BB962C8B-B14F-4D97-AF65-F5344CB8AC3E}">
        <p14:creationId xmlns:p14="http://schemas.microsoft.com/office/powerpoint/2010/main" val="15066613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B21A65-5E85-7243-A45D-5622BE4ACE07}" type="datetimeFigureOut">
              <a:rPr lang="it-IT" smtClean="0"/>
              <a:t>17/12/2024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Haga clic para modificar los elementos del texto del esquema</a:t>
            </a:r>
          </a:p>
          <a:p>
            <a:pPr lvl="1"/>
            <a:r>
              <a:rPr lang="it-IT"/>
              <a:t>Segundo nivel</a:t>
            </a:r>
          </a:p>
          <a:p>
            <a:pPr lvl="2"/>
            <a:r>
              <a:rPr lang="it-IT"/>
              <a:t>Terzo livello</a:t>
            </a:r>
          </a:p>
          <a:p>
            <a:pPr lvl="3"/>
            <a:r>
              <a:rPr lang="it-IT"/>
              <a:t>Cuarto nivel</a:t>
            </a:r>
          </a:p>
          <a:p>
            <a:pPr lvl="4"/>
            <a:r>
              <a:rPr lang="it-IT"/>
              <a:t>Quinto nivel</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27884D-8063-894A-9B96-2E8B250142EB}" type="slidenum">
              <a:rPr lang="it-IT" smtClean="0"/>
              <a:t>‹#›</a:t>
            </a:fld>
            <a:endParaRPr lang="it-IT"/>
          </a:p>
        </p:txBody>
      </p:sp>
    </p:spTree>
    <p:extLst>
      <p:ext uri="{BB962C8B-B14F-4D97-AF65-F5344CB8AC3E}">
        <p14:creationId xmlns:p14="http://schemas.microsoft.com/office/powerpoint/2010/main" val="1519342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1</a:t>
            </a:fld>
            <a:endParaRPr lang="it-IT"/>
          </a:p>
        </p:txBody>
      </p:sp>
    </p:spTree>
    <p:extLst>
      <p:ext uri="{BB962C8B-B14F-4D97-AF65-F5344CB8AC3E}">
        <p14:creationId xmlns:p14="http://schemas.microsoft.com/office/powerpoint/2010/main" val="32829329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227884D-8063-894A-9B96-2E8B250142EB}" type="slidenum">
              <a:rPr lang="it-IT" smtClean="0"/>
              <a:t>13</a:t>
            </a:fld>
            <a:endParaRPr lang="it-IT"/>
          </a:p>
        </p:txBody>
      </p:sp>
    </p:spTree>
    <p:extLst>
      <p:ext uri="{BB962C8B-B14F-4D97-AF65-F5344CB8AC3E}">
        <p14:creationId xmlns:p14="http://schemas.microsoft.com/office/powerpoint/2010/main" val="38574233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La pregunta sobre LCS-EN requiere una pequeña aclaración:</a:t>
            </a:r>
          </a:p>
          <a:p>
            <a:endParaRPr lang="en-GB" dirty="0">
              <a:cs typeface="Calibri" panose="020F0502020204030204"/>
            </a:endParaRPr>
          </a:p>
          <a:p>
            <a:r>
              <a:rPr lang="en-GB" dirty="0">
                <a:cs typeface="Calibri" panose="020F0502020204030204"/>
              </a:rPr>
              <a:t>1) La </a:t>
            </a:r>
            <a:r>
              <a:rPr lang="en-GB" b="1" dirty="0">
                <a:cs typeface="Calibri" panose="020F0502020204030204"/>
              </a:rPr>
              <a:t>falta de recursos </a:t>
            </a:r>
            <a:r>
              <a:rPr lang="en-GB" dirty="0">
                <a:cs typeface="Calibri" panose="020F0502020204030204"/>
              </a:rPr>
              <a:t>significa o bien la falta de acceso directo a bienes y servicios o bien la falta de dinero para comprarlos...el razonamiento es el mismo que para el SL</a:t>
            </a:r>
          </a:p>
          <a:p>
            <a:endParaRPr lang="en-GB" dirty="0">
              <a:cs typeface="Calibri" panose="020F0502020204030204"/>
            </a:endParaRPr>
          </a:p>
          <a:p>
            <a:r>
              <a:rPr lang="en-GB" dirty="0">
                <a:cs typeface="Calibri" panose="020F0502020204030204"/>
              </a:rPr>
              <a:t>2) Pero, ¿qué entendemos por </a:t>
            </a:r>
            <a:r>
              <a:rPr lang="en-GB" b="1" dirty="0">
                <a:cs typeface="Calibri" panose="020F0502020204030204"/>
              </a:rPr>
              <a:t>necesidades esenciales</a:t>
            </a:r>
            <a:r>
              <a:rPr lang="en-GB" dirty="0">
                <a:cs typeface="Calibri" panose="020F0502020204030204"/>
              </a:rPr>
              <a:t>? Aquí tenemos una definición general, pero como puede imaginar, lo que se define como "esencial" es algo subjetivo y depende del contexto, pero normalmente se refiere a la alimentación, la vivienda, la educación, los servicios sanitarios, etc. </a:t>
            </a:r>
          </a:p>
        </p:txBody>
      </p:sp>
      <p:sp>
        <p:nvSpPr>
          <p:cNvPr id="4" name="Slide Number Placeholder 3"/>
          <p:cNvSpPr>
            <a:spLocks noGrp="1"/>
          </p:cNvSpPr>
          <p:nvPr>
            <p:ph type="sldNum" sz="quarter" idx="5"/>
          </p:nvPr>
        </p:nvSpPr>
        <p:spPr/>
        <p:txBody>
          <a:bodyPr/>
          <a:lstStyle/>
          <a:p>
            <a:fld id="{C227884D-8063-894A-9B96-2E8B250142EB}" type="slidenum">
              <a:rPr lang="it-IT" smtClean="0"/>
              <a:t>14</a:t>
            </a:fld>
            <a:endParaRPr lang="it-IT"/>
          </a:p>
        </p:txBody>
      </p:sp>
    </p:spTree>
    <p:extLst>
      <p:ext uri="{BB962C8B-B14F-4D97-AF65-F5344CB8AC3E}">
        <p14:creationId xmlns:p14="http://schemas.microsoft.com/office/powerpoint/2010/main" val="26326060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Volviendo a la estructura del módulo, otra diferencia de la versión EN del módulo LCS es que el módulo debe incluir una pregunta final adicional en la que se preguntan las </a:t>
            </a:r>
            <a:r>
              <a:rPr lang="en-US" b="1" dirty="0"/>
              <a:t>principales razones </a:t>
            </a:r>
            <a:r>
              <a:rPr lang="en-US" dirty="0"/>
              <a:t>para adoptar las estrategias. Volveremos sobre ello más adelante.</a:t>
            </a:r>
          </a:p>
        </p:txBody>
      </p:sp>
      <p:sp>
        <p:nvSpPr>
          <p:cNvPr id="4" name="Slide Number Placeholder 3"/>
          <p:cNvSpPr>
            <a:spLocks noGrp="1"/>
          </p:cNvSpPr>
          <p:nvPr>
            <p:ph type="sldNum" sz="quarter" idx="5"/>
          </p:nvPr>
        </p:nvSpPr>
        <p:spPr/>
        <p:txBody>
          <a:bodyPr/>
          <a:lstStyle/>
          <a:p>
            <a:fld id="{C227884D-8063-894A-9B96-2E8B250142EB}" type="slidenum">
              <a:rPr lang="it-IT" smtClean="0"/>
              <a:t>15</a:t>
            </a:fld>
            <a:endParaRPr lang="it-IT"/>
          </a:p>
        </p:txBody>
      </p:sp>
    </p:spTree>
    <p:extLst>
      <p:ext uri="{BB962C8B-B14F-4D97-AF65-F5344CB8AC3E}">
        <p14:creationId xmlns:p14="http://schemas.microsoft.com/office/powerpoint/2010/main" val="30290741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Los códigos son estándar para el diseño y el análisis de los módulos del cuestionario </a:t>
            </a:r>
          </a:p>
        </p:txBody>
      </p:sp>
      <p:sp>
        <p:nvSpPr>
          <p:cNvPr id="4" name="Slide Number Placeholder 3"/>
          <p:cNvSpPr>
            <a:spLocks noGrp="1"/>
          </p:cNvSpPr>
          <p:nvPr>
            <p:ph type="sldNum" sz="quarter" idx="5"/>
          </p:nvPr>
        </p:nvSpPr>
        <p:spPr/>
        <p:txBody>
          <a:bodyPr/>
          <a:lstStyle/>
          <a:p>
            <a:fld id="{C227884D-8063-894A-9B96-2E8B250142EB}" type="slidenum">
              <a:rPr lang="it-IT" smtClean="0"/>
              <a:t>16</a:t>
            </a:fld>
            <a:endParaRPr lang="it-IT"/>
          </a:p>
        </p:txBody>
      </p:sp>
    </p:spTree>
    <p:extLst>
      <p:ext uri="{BB962C8B-B14F-4D97-AF65-F5344CB8AC3E}">
        <p14:creationId xmlns:p14="http://schemas.microsoft.com/office/powerpoint/2010/main" val="898963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21</a:t>
            </a:fld>
            <a:endParaRPr lang="it-IT"/>
          </a:p>
        </p:txBody>
      </p:sp>
    </p:spTree>
    <p:extLst>
      <p:ext uri="{BB962C8B-B14F-4D97-AF65-F5344CB8AC3E}">
        <p14:creationId xmlns:p14="http://schemas.microsoft.com/office/powerpoint/2010/main" val="25238586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**Mohamed**</a:t>
            </a:r>
          </a:p>
        </p:txBody>
      </p:sp>
      <p:sp>
        <p:nvSpPr>
          <p:cNvPr id="4" name="Slide Number Placeholder 3"/>
          <p:cNvSpPr>
            <a:spLocks noGrp="1"/>
          </p:cNvSpPr>
          <p:nvPr>
            <p:ph type="sldNum" sz="quarter" idx="5"/>
          </p:nvPr>
        </p:nvSpPr>
        <p:spPr/>
        <p:txBody>
          <a:bodyPr/>
          <a:lstStyle/>
          <a:p>
            <a:fld id="{C227884D-8063-894A-9B96-2E8B250142EB}" type="slidenum">
              <a:rPr lang="it-IT" smtClean="0"/>
              <a:t>22</a:t>
            </a:fld>
            <a:endParaRPr lang="it-IT"/>
          </a:p>
        </p:txBody>
      </p:sp>
    </p:spTree>
    <p:extLst>
      <p:ext uri="{BB962C8B-B14F-4D97-AF65-F5344CB8AC3E}">
        <p14:creationId xmlns:p14="http://schemas.microsoft.com/office/powerpoint/2010/main" val="33437065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23</a:t>
            </a:fld>
            <a:endParaRPr lang="it-IT"/>
          </a:p>
        </p:txBody>
      </p:sp>
    </p:spTree>
    <p:extLst>
      <p:ext uri="{BB962C8B-B14F-4D97-AF65-F5344CB8AC3E}">
        <p14:creationId xmlns:p14="http://schemas.microsoft.com/office/powerpoint/2010/main" val="29412521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24</a:t>
            </a:fld>
            <a:endParaRPr lang="it-IT"/>
          </a:p>
        </p:txBody>
      </p:sp>
    </p:spTree>
    <p:extLst>
      <p:ext uri="{BB962C8B-B14F-4D97-AF65-F5344CB8AC3E}">
        <p14:creationId xmlns:p14="http://schemas.microsoft.com/office/powerpoint/2010/main" val="41967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25</a:t>
            </a:fld>
            <a:endParaRPr lang="it-IT"/>
          </a:p>
        </p:txBody>
      </p:sp>
    </p:spTree>
    <p:extLst>
      <p:ext uri="{BB962C8B-B14F-4D97-AF65-F5344CB8AC3E}">
        <p14:creationId xmlns:p14="http://schemas.microsoft.com/office/powerpoint/2010/main" val="24760830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26</a:t>
            </a:fld>
            <a:endParaRPr lang="it-IT"/>
          </a:p>
        </p:txBody>
      </p:sp>
    </p:spTree>
    <p:extLst>
      <p:ext uri="{BB962C8B-B14F-4D97-AF65-F5344CB8AC3E}">
        <p14:creationId xmlns:p14="http://schemas.microsoft.com/office/powerpoint/2010/main" val="3411284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2</a:t>
            </a:fld>
            <a:endParaRPr lang="it-IT"/>
          </a:p>
        </p:txBody>
      </p:sp>
    </p:spTree>
    <p:extLst>
      <p:ext uri="{BB962C8B-B14F-4D97-AF65-F5344CB8AC3E}">
        <p14:creationId xmlns:p14="http://schemas.microsoft.com/office/powerpoint/2010/main" val="41895195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27</a:t>
            </a:fld>
            <a:endParaRPr lang="it-IT"/>
          </a:p>
        </p:txBody>
      </p:sp>
    </p:spTree>
    <p:extLst>
      <p:ext uri="{BB962C8B-B14F-4D97-AF65-F5344CB8AC3E}">
        <p14:creationId xmlns:p14="http://schemas.microsoft.com/office/powerpoint/2010/main" val="25976352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29</a:t>
            </a:fld>
            <a:endParaRPr lang="it-IT"/>
          </a:p>
        </p:txBody>
      </p:sp>
    </p:spTree>
    <p:extLst>
      <p:ext uri="{BB962C8B-B14F-4D97-AF65-F5344CB8AC3E}">
        <p14:creationId xmlns:p14="http://schemas.microsoft.com/office/powerpoint/2010/main" val="16683803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227884D-8063-894A-9B96-2E8B250142EB}" type="slidenum">
              <a:rPr lang="it-IT" smtClean="0"/>
              <a:t>30</a:t>
            </a:fld>
            <a:endParaRPr lang="it-IT"/>
          </a:p>
        </p:txBody>
      </p:sp>
    </p:spTree>
    <p:extLst>
      <p:ext uri="{BB962C8B-B14F-4D97-AF65-F5344CB8AC3E}">
        <p14:creationId xmlns:p14="http://schemas.microsoft.com/office/powerpoint/2010/main" val="2319262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El ahorro es la parte de los ingresos que no se destina al consumo corriente. Ahorrar: apartar gradualmente dinero u oro, normalmente en una cuenta bancaria. La gente suele ahorrar para un objetivo concreto, como pagar un coche, el anticipo de una casa o cualquier emergencia que pueda surgir. Proporciona a una persona o a un hogar cierta seguridad financiera. </a:t>
            </a:r>
          </a:p>
          <a:p>
            <a:endParaRPr lang="en-US"/>
          </a:p>
          <a:p>
            <a:r>
              <a:rPr lang="en-US"/>
              <a:t>Los ingresos son el </a:t>
            </a:r>
            <a:r>
              <a:rPr lang="en-US" b="0" i="0">
                <a:solidFill>
                  <a:srgbClr val="202124"/>
                </a:solidFill>
                <a:effectLst/>
                <a:latin typeface="arial" panose="020B0604020202020204" pitchFamily="34" charset="0"/>
              </a:rPr>
              <a:t>dinero recibido, especialmente de forma regular o irregular, del trabajo o a través de inversiones.</a:t>
            </a:r>
            <a:endParaRPr lang="ar-SY"/>
          </a:p>
          <a:p>
            <a:endParaRPr lang="ar-SY"/>
          </a:p>
        </p:txBody>
      </p:sp>
      <p:sp>
        <p:nvSpPr>
          <p:cNvPr id="4" name="Slide Number Placeholder 3"/>
          <p:cNvSpPr>
            <a:spLocks noGrp="1"/>
          </p:cNvSpPr>
          <p:nvPr>
            <p:ph type="sldNum" sz="quarter" idx="5"/>
          </p:nvPr>
        </p:nvSpPr>
        <p:spPr/>
        <p:txBody>
          <a:bodyPr/>
          <a:lstStyle/>
          <a:p>
            <a:fld id="{C227884D-8063-894A-9B96-2E8B250142EB}" type="slidenum">
              <a:rPr lang="it-IT" smtClean="0"/>
              <a:t>32</a:t>
            </a:fld>
            <a:endParaRPr lang="it-IT"/>
          </a:p>
        </p:txBody>
      </p:sp>
    </p:spTree>
    <p:extLst>
      <p:ext uri="{BB962C8B-B14F-4D97-AF65-F5344CB8AC3E}">
        <p14:creationId xmlns:p14="http://schemas.microsoft.com/office/powerpoint/2010/main" val="14064941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Y"/>
          </a:p>
        </p:txBody>
      </p:sp>
      <p:sp>
        <p:nvSpPr>
          <p:cNvPr id="4" name="Slide Number Placeholder 3"/>
          <p:cNvSpPr>
            <a:spLocks noGrp="1"/>
          </p:cNvSpPr>
          <p:nvPr>
            <p:ph type="sldNum" sz="quarter" idx="5"/>
          </p:nvPr>
        </p:nvSpPr>
        <p:spPr/>
        <p:txBody>
          <a:bodyPr/>
          <a:lstStyle/>
          <a:p>
            <a:fld id="{C227884D-8063-894A-9B96-2E8B250142EB}" type="slidenum">
              <a:rPr lang="it-IT" smtClean="0"/>
              <a:t>33</a:t>
            </a:fld>
            <a:endParaRPr lang="it-IT"/>
          </a:p>
        </p:txBody>
      </p:sp>
    </p:spTree>
    <p:extLst>
      <p:ext uri="{BB962C8B-B14F-4D97-AF65-F5344CB8AC3E}">
        <p14:creationId xmlns:p14="http://schemas.microsoft.com/office/powerpoint/2010/main" val="33524632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Un formulario XLS es el formato Excel del contenido de un cuestionario de encuesta Contiene todas las preguntas y</a:t>
            </a:r>
          </a:p>
          <a:p>
            <a:r>
              <a:rPr lang="en-US"/>
              <a:t>la respuesta de cada encuesta en las lenguas elegidas la lógica de salto y las reglas que informarán los datos</a:t>
            </a:r>
          </a:p>
          <a:p>
            <a:r>
              <a:rPr lang="en-US"/>
              <a:t>recopilación Permite transferir las preguntas seleccionadas en el Diseñador de encuestas a las herramientas ODK en línea para obtener datos</a:t>
            </a:r>
          </a:p>
          <a:p>
            <a:r>
              <a:rPr lang="en-US"/>
              <a:t>recopilación codificada de </a:t>
            </a:r>
            <a:r>
              <a:rPr lang="en-US" err="1"/>
              <a:t>forma estandarizada </a:t>
            </a:r>
            <a:r>
              <a:rPr lang="en-US"/>
              <a:t>y facilita el análisis de los datos tras el ejercicio de recopilación de datos</a:t>
            </a:r>
          </a:p>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36</a:t>
            </a:fld>
            <a:endParaRPr lang="it-IT"/>
          </a:p>
        </p:txBody>
      </p:sp>
    </p:spTree>
    <p:extLst>
      <p:ext uri="{BB962C8B-B14F-4D97-AF65-F5344CB8AC3E}">
        <p14:creationId xmlns:p14="http://schemas.microsoft.com/office/powerpoint/2010/main" val="5329791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a:solidFill>
                  <a:srgbClr val="000000"/>
                </a:solidFill>
                <a:latin typeface="Open Sans" panose="020B0606030504020204" pitchFamily="34" charset="0"/>
              </a:rPr>
              <a:t>El </a:t>
            </a:r>
            <a:r>
              <a:rPr lang="en-US" sz="1800" b="1" i="0" u="none" strike="noStrike" baseline="0">
                <a:solidFill>
                  <a:srgbClr val="096DB4"/>
                </a:solidFill>
                <a:latin typeface="Open Sans" panose="020B0606030504020204" pitchFamily="34" charset="0"/>
              </a:rPr>
              <a:t>Diseñador de Encuestas </a:t>
            </a:r>
            <a:r>
              <a:rPr lang="en-US" sz="1800" b="0" i="0" u="none" strike="noStrike" baseline="0">
                <a:solidFill>
                  <a:srgbClr val="000000"/>
                </a:solidFill>
                <a:latin typeface="Open Sans" panose="020B0606030504020204" pitchFamily="34" charset="0"/>
              </a:rPr>
              <a:t>es la herramienta web del PMA que permite a los usuarios elaborar </a:t>
            </a:r>
            <a:r>
              <a:rPr lang="en-US" sz="1800" b="1" i="0" u="none" strike="noStrike" baseline="0">
                <a:solidFill>
                  <a:srgbClr val="000000"/>
                </a:solidFill>
                <a:latin typeface="Open Sans" panose="020B0606030504020204" pitchFamily="34" charset="0"/>
              </a:rPr>
              <a:t>cuestionarios de evaluación, seguimiento y de mercado </a:t>
            </a:r>
            <a:r>
              <a:rPr lang="en-US" sz="1800" b="0" i="0" u="none" strike="noStrike" baseline="0">
                <a:solidFill>
                  <a:srgbClr val="000000"/>
                </a:solidFill>
                <a:latin typeface="Open Sans" panose="020B0606030504020204" pitchFamily="34" charset="0"/>
              </a:rPr>
              <a:t>a medida, utilizando contenidos estandarizados en varios idiomas. </a:t>
            </a:r>
            <a:endParaRPr lang="en-US" b="0"/>
          </a:p>
        </p:txBody>
      </p:sp>
      <p:sp>
        <p:nvSpPr>
          <p:cNvPr id="4" name="Slide Number Placeholder 3"/>
          <p:cNvSpPr>
            <a:spLocks noGrp="1"/>
          </p:cNvSpPr>
          <p:nvPr>
            <p:ph type="sldNum" sz="quarter" idx="5"/>
          </p:nvPr>
        </p:nvSpPr>
        <p:spPr/>
        <p:txBody>
          <a:bodyPr/>
          <a:lstStyle/>
          <a:p>
            <a:fld id="{C227884D-8063-894A-9B96-2E8B250142EB}" type="slidenum">
              <a:rPr lang="it-IT" smtClean="0"/>
              <a:t>37</a:t>
            </a:fld>
            <a:endParaRPr lang="it-IT"/>
          </a:p>
        </p:txBody>
      </p:sp>
    </p:spTree>
    <p:extLst>
      <p:ext uri="{BB962C8B-B14F-4D97-AF65-F5344CB8AC3E}">
        <p14:creationId xmlns:p14="http://schemas.microsoft.com/office/powerpoint/2010/main" val="21587851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38</a:t>
            </a:fld>
            <a:endParaRPr lang="it-IT"/>
          </a:p>
        </p:txBody>
      </p:sp>
    </p:spTree>
    <p:extLst>
      <p:ext uri="{BB962C8B-B14F-4D97-AF65-F5344CB8AC3E}">
        <p14:creationId xmlns:p14="http://schemas.microsoft.com/office/powerpoint/2010/main" val="22571853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**Mohamed**</a:t>
            </a:r>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39</a:t>
            </a:fld>
            <a:endParaRPr lang="it-IT"/>
          </a:p>
        </p:txBody>
      </p:sp>
    </p:spTree>
    <p:extLst>
      <p:ext uri="{BB962C8B-B14F-4D97-AF65-F5344CB8AC3E}">
        <p14:creationId xmlns:p14="http://schemas.microsoft.com/office/powerpoint/2010/main" val="41107846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227884D-8063-894A-9B96-2E8B250142EB}" type="slidenum">
              <a:rPr lang="it-IT" smtClean="0"/>
              <a:t>40</a:t>
            </a:fld>
            <a:endParaRPr lang="it-IT"/>
          </a:p>
        </p:txBody>
      </p:sp>
    </p:spTree>
    <p:extLst>
      <p:ext uri="{BB962C8B-B14F-4D97-AF65-F5344CB8AC3E}">
        <p14:creationId xmlns:p14="http://schemas.microsoft.com/office/powerpoint/2010/main" val="570471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3</a:t>
            </a:fld>
            <a:endParaRPr lang="it-IT"/>
          </a:p>
        </p:txBody>
      </p:sp>
    </p:spTree>
    <p:extLst>
      <p:ext uri="{BB962C8B-B14F-4D97-AF65-F5344CB8AC3E}">
        <p14:creationId xmlns:p14="http://schemas.microsoft.com/office/powerpoint/2010/main" val="6916240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41</a:t>
            </a:fld>
            <a:endParaRPr lang="it-IT"/>
          </a:p>
        </p:txBody>
      </p:sp>
    </p:spTree>
    <p:extLst>
      <p:ext uri="{BB962C8B-B14F-4D97-AF65-F5344CB8AC3E}">
        <p14:creationId xmlns:p14="http://schemas.microsoft.com/office/powerpoint/2010/main" val="31653813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**Mohamed**</a:t>
            </a:r>
          </a:p>
        </p:txBody>
      </p:sp>
      <p:sp>
        <p:nvSpPr>
          <p:cNvPr id="4" name="Slide Number Placeholder 3"/>
          <p:cNvSpPr>
            <a:spLocks noGrp="1"/>
          </p:cNvSpPr>
          <p:nvPr>
            <p:ph type="sldNum" sz="quarter" idx="5"/>
          </p:nvPr>
        </p:nvSpPr>
        <p:spPr/>
        <p:txBody>
          <a:bodyPr/>
          <a:lstStyle/>
          <a:p>
            <a:fld id="{C227884D-8063-894A-9B96-2E8B250142EB}" type="slidenum">
              <a:rPr lang="it-IT" smtClean="0"/>
              <a:t>42</a:t>
            </a:fld>
            <a:endParaRPr lang="it-IT"/>
          </a:p>
        </p:txBody>
      </p:sp>
    </p:spTree>
    <p:extLst>
      <p:ext uri="{BB962C8B-B14F-4D97-AF65-F5344CB8AC3E}">
        <p14:creationId xmlns:p14="http://schemas.microsoft.com/office/powerpoint/2010/main" val="8684499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**Mohamed**</a:t>
            </a:r>
          </a:p>
        </p:txBody>
      </p:sp>
      <p:sp>
        <p:nvSpPr>
          <p:cNvPr id="4" name="Slide Number Placeholder 3"/>
          <p:cNvSpPr>
            <a:spLocks noGrp="1"/>
          </p:cNvSpPr>
          <p:nvPr>
            <p:ph type="sldNum" sz="quarter" idx="5"/>
          </p:nvPr>
        </p:nvSpPr>
        <p:spPr/>
        <p:txBody>
          <a:bodyPr/>
          <a:lstStyle/>
          <a:p>
            <a:fld id="{C227884D-8063-894A-9B96-2E8B250142EB}" type="slidenum">
              <a:rPr lang="it-IT" smtClean="0"/>
              <a:t>43</a:t>
            </a:fld>
            <a:endParaRPr lang="it-IT"/>
          </a:p>
        </p:txBody>
      </p:sp>
    </p:spTree>
    <p:extLst>
      <p:ext uri="{BB962C8B-B14F-4D97-AF65-F5344CB8AC3E}">
        <p14:creationId xmlns:p14="http://schemas.microsoft.com/office/powerpoint/2010/main" val="993592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45</a:t>
            </a:fld>
            <a:endParaRPr lang="it-IT"/>
          </a:p>
        </p:txBody>
      </p:sp>
    </p:spTree>
    <p:extLst>
      <p:ext uri="{BB962C8B-B14F-4D97-AF65-F5344CB8AC3E}">
        <p14:creationId xmlns:p14="http://schemas.microsoft.com/office/powerpoint/2010/main" val="37655912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46</a:t>
            </a:fld>
            <a:endParaRPr lang="it-IT"/>
          </a:p>
        </p:txBody>
      </p:sp>
    </p:spTree>
    <p:extLst>
      <p:ext uri="{BB962C8B-B14F-4D97-AF65-F5344CB8AC3E}">
        <p14:creationId xmlns:p14="http://schemas.microsoft.com/office/powerpoint/2010/main" val="42868323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47</a:t>
            </a:fld>
            <a:endParaRPr lang="it-IT"/>
          </a:p>
        </p:txBody>
      </p:sp>
    </p:spTree>
    <p:extLst>
      <p:ext uri="{BB962C8B-B14F-4D97-AF65-F5344CB8AC3E}">
        <p14:creationId xmlns:p14="http://schemas.microsoft.com/office/powerpoint/2010/main" val="6893322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Hablemos ahora del cálculo en sí....y empecemos por aclarar algo muy importante...</a:t>
            </a:r>
          </a:p>
          <a:p>
            <a:endParaRPr lang="en-US">
              <a:cs typeface="Calibri"/>
            </a:endParaRPr>
          </a:p>
          <a:p>
            <a:r>
              <a:rPr lang="en-US">
                <a:cs typeface="Calibri"/>
              </a:rPr>
              <a:t>...</a:t>
            </a:r>
          </a:p>
          <a:p>
            <a:endParaRPr lang="en-US">
              <a:cs typeface="Calibri"/>
            </a:endParaRPr>
          </a:p>
          <a:p>
            <a:r>
              <a:rPr lang="en-US">
                <a:cs typeface="Calibri"/>
              </a:rPr>
              <a:t>Entonces, ¿cómo elegir dentro de cada nivel? ...</a:t>
            </a:r>
          </a:p>
        </p:txBody>
      </p:sp>
      <p:sp>
        <p:nvSpPr>
          <p:cNvPr id="4" name="Slide Number Placeholder 3"/>
          <p:cNvSpPr>
            <a:spLocks noGrp="1"/>
          </p:cNvSpPr>
          <p:nvPr>
            <p:ph type="sldNum" sz="quarter" idx="5"/>
          </p:nvPr>
        </p:nvSpPr>
        <p:spPr/>
        <p:txBody>
          <a:bodyPr/>
          <a:lstStyle/>
          <a:p>
            <a:fld id="{C227884D-8063-894A-9B96-2E8B250142EB}" type="slidenum">
              <a:rPr lang="it-IT" smtClean="0"/>
              <a:t>48</a:t>
            </a:fld>
            <a:endParaRPr lang="it-IT"/>
          </a:p>
        </p:txBody>
      </p:sp>
    </p:spTree>
    <p:extLst>
      <p:ext uri="{BB962C8B-B14F-4D97-AF65-F5344CB8AC3E}">
        <p14:creationId xmlns:p14="http://schemas.microsoft.com/office/powerpoint/2010/main" val="6567287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Si un hogar responde con un "No, porque ya hemos vendido esos activos o hemos realizado esta actividad en los últimos 12 meses y no podemos seguir haciéndolo" a una estrategia, se considera que ese hogar ha experimentado esa estrategia. Por el contrario, si un hogar responde con un "No porque no lo hemos necesitado" o "No procede (no tenemos acceso a esta estrategia)", se considera que el hogar no ha experimentado esa estrategia concreta. </a:t>
            </a:r>
            <a:endParaRPr lang="en-US">
              <a:cs typeface="Calibri"/>
            </a:endParaRPr>
          </a:p>
        </p:txBody>
      </p:sp>
      <p:sp>
        <p:nvSpPr>
          <p:cNvPr id="4" name="Slide Number Placeholder 3"/>
          <p:cNvSpPr>
            <a:spLocks noGrp="1"/>
          </p:cNvSpPr>
          <p:nvPr>
            <p:ph type="sldNum" sz="quarter" idx="5"/>
          </p:nvPr>
        </p:nvSpPr>
        <p:spPr/>
        <p:txBody>
          <a:bodyPr/>
          <a:lstStyle/>
          <a:p>
            <a:fld id="{C227884D-8063-894A-9B96-2E8B250142EB}" type="slidenum">
              <a:rPr lang="it-IT" smtClean="0"/>
              <a:t>49</a:t>
            </a:fld>
            <a:endParaRPr lang="it-IT"/>
          </a:p>
        </p:txBody>
      </p:sp>
    </p:spTree>
    <p:extLst>
      <p:ext uri="{BB962C8B-B14F-4D97-AF65-F5344CB8AC3E}">
        <p14:creationId xmlns:p14="http://schemas.microsoft.com/office/powerpoint/2010/main" val="6567287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50</a:t>
            </a:fld>
            <a:endParaRPr lang="it-IT"/>
          </a:p>
        </p:txBody>
      </p:sp>
    </p:spTree>
    <p:extLst>
      <p:ext uri="{BB962C8B-B14F-4D97-AF65-F5344CB8AC3E}">
        <p14:creationId xmlns:p14="http://schemas.microsoft.com/office/powerpoint/2010/main" val="31348376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52</a:t>
            </a:fld>
            <a:endParaRPr lang="it-IT"/>
          </a:p>
        </p:txBody>
      </p:sp>
    </p:spTree>
    <p:extLst>
      <p:ext uri="{BB962C8B-B14F-4D97-AF65-F5344CB8AC3E}">
        <p14:creationId xmlns:p14="http://schemas.microsoft.com/office/powerpoint/2010/main" val="3273500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227884D-8063-894A-9B96-2E8B250142EB}" type="slidenum">
              <a:rPr lang="it-IT" smtClean="0"/>
              <a:t>5</a:t>
            </a:fld>
            <a:endParaRPr lang="it-IT"/>
          </a:p>
        </p:txBody>
      </p:sp>
    </p:spTree>
    <p:extLst>
      <p:ext uri="{BB962C8B-B14F-4D97-AF65-F5344CB8AC3E}">
        <p14:creationId xmlns:p14="http://schemas.microsoft.com/office/powerpoint/2010/main" val="38238325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54</a:t>
            </a:fld>
            <a:endParaRPr lang="it-IT"/>
          </a:p>
        </p:txBody>
      </p:sp>
    </p:spTree>
    <p:extLst>
      <p:ext uri="{BB962C8B-B14F-4D97-AF65-F5344CB8AC3E}">
        <p14:creationId xmlns:p14="http://schemas.microsoft.com/office/powerpoint/2010/main" val="12568489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56</a:t>
            </a:fld>
            <a:endParaRPr lang="it-IT"/>
          </a:p>
        </p:txBody>
      </p:sp>
    </p:spTree>
    <p:extLst>
      <p:ext uri="{BB962C8B-B14F-4D97-AF65-F5344CB8AC3E}">
        <p14:creationId xmlns:p14="http://schemas.microsoft.com/office/powerpoint/2010/main" val="87644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60" dirty="0"/>
              <a:t>Último punto: En los primeros momentos de una emergencia, los hogares tienden a recurrir a estrategias de supervivencia a corto plazo basadas en el consumo para superar los problemas inmediatos de escasez de alimentos. Si la situación persiste, los hogares empiezan a buscar otras salidas para satisfacer sus necesidades alimentarias básicas u otras necesidades esenciales. Los indicadores LCS pretenden captar específicamente estos comportamientos.</a:t>
            </a:r>
          </a:p>
          <a:p>
            <a:endParaRPr lang="en-GB" dirty="0"/>
          </a:p>
        </p:txBody>
      </p:sp>
      <p:sp>
        <p:nvSpPr>
          <p:cNvPr id="4" name="Slide Number Placeholder 3"/>
          <p:cNvSpPr>
            <a:spLocks noGrp="1"/>
          </p:cNvSpPr>
          <p:nvPr>
            <p:ph type="sldNum" sz="quarter" idx="5"/>
          </p:nvPr>
        </p:nvSpPr>
        <p:spPr/>
        <p:txBody>
          <a:bodyPr/>
          <a:lstStyle/>
          <a:p>
            <a:fld id="{C227884D-8063-894A-9B96-2E8B250142EB}" type="slidenum">
              <a:rPr lang="it-IT" smtClean="0"/>
              <a:t>6</a:t>
            </a:fld>
            <a:endParaRPr lang="it-IT"/>
          </a:p>
        </p:txBody>
      </p:sp>
    </p:spTree>
    <p:extLst>
      <p:ext uri="{BB962C8B-B14F-4D97-AF65-F5344CB8AC3E}">
        <p14:creationId xmlns:p14="http://schemas.microsoft.com/office/powerpoint/2010/main" val="264874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7</a:t>
            </a:fld>
            <a:endParaRPr lang="it-IT"/>
          </a:p>
        </p:txBody>
      </p:sp>
    </p:spTree>
    <p:extLst>
      <p:ext uri="{BB962C8B-B14F-4D97-AF65-F5344CB8AC3E}">
        <p14:creationId xmlns:p14="http://schemas.microsoft.com/office/powerpoint/2010/main" val="206057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2700"/>
              </a:lnSpc>
              <a:buFont typeface="Wingdings" panose="05000000000000000000" pitchFamily="2" charset="2"/>
              <a:buChar char="v"/>
            </a:pPr>
            <a:r>
              <a:rPr lang="en-US" sz="1200" spc="60" dirty="0">
                <a:latin typeface="Open Sans"/>
                <a:ea typeface="Open Sans"/>
                <a:cs typeface="Open Sans"/>
              </a:rPr>
              <a:t>El LCS-EN puede utilizarse de diversas formas, como para el seguimiento de las actividades del </a:t>
            </a:r>
            <a:r>
              <a:rPr lang="en-US" sz="1200" spc="60" dirty="0" err="1">
                <a:latin typeface="Open Sans"/>
                <a:ea typeface="Open Sans"/>
                <a:cs typeface="Open Sans"/>
              </a:rPr>
              <a:t>programa</a:t>
            </a:r>
            <a:r>
              <a:rPr lang="en-US" sz="1200" spc="60" dirty="0">
                <a:latin typeface="Open Sans"/>
                <a:ea typeface="Open Sans"/>
                <a:cs typeface="Open Sans"/>
              </a:rPr>
              <a:t>, la determinación de la situación de seguridad alimentaria y vulnerabilidad de una población y la selección de objetivos a nivel de población.</a:t>
            </a:r>
          </a:p>
          <a:p>
            <a:pPr>
              <a:lnSpc>
                <a:spcPts val="2700"/>
              </a:lnSpc>
              <a:buFont typeface="Wingdings" panose="05000000000000000000" pitchFamily="2" charset="2"/>
              <a:buChar char="v"/>
            </a:pPr>
            <a:r>
              <a:rPr lang="en-US" spc="60" dirty="0">
                <a:latin typeface="Open Sans"/>
                <a:ea typeface="Open Sans"/>
                <a:cs typeface="Open Sans"/>
              </a:rPr>
              <a:t>El LCS-EN</a:t>
            </a:r>
            <a:r>
              <a:rPr lang="en-US" sz="1200" spc="60" dirty="0">
                <a:latin typeface="Open Sans"/>
                <a:ea typeface="Open Sans"/>
                <a:cs typeface="Open Sans"/>
              </a:rPr>
              <a:t> se </a:t>
            </a:r>
            <a:r>
              <a:rPr lang="en-US" sz="1200" spc="60" dirty="0" err="1">
                <a:latin typeface="Open Sans"/>
                <a:ea typeface="Open Sans"/>
                <a:cs typeface="Open Sans"/>
              </a:rPr>
              <a:t>utiliza</a:t>
            </a:r>
            <a:r>
              <a:rPr lang="en-US" sz="1200" spc="60" dirty="0">
                <a:latin typeface="Open Sans"/>
                <a:ea typeface="Open Sans"/>
                <a:cs typeface="Open Sans"/>
              </a:rPr>
              <a:t> para </a:t>
            </a:r>
            <a:r>
              <a:rPr lang="en-US" sz="1200" spc="60" dirty="0" err="1">
                <a:latin typeface="Open Sans"/>
                <a:ea typeface="Open Sans"/>
                <a:cs typeface="Open Sans"/>
              </a:rPr>
              <a:t>clasificar</a:t>
            </a:r>
            <a:r>
              <a:rPr lang="en-US" sz="1200" spc="60" dirty="0">
                <a:latin typeface="Open Sans"/>
                <a:ea typeface="Open Sans"/>
                <a:cs typeface="Open Sans"/>
              </a:rPr>
              <a:t> </a:t>
            </a:r>
            <a:r>
              <a:rPr lang="en-US" sz="1200" spc="60" dirty="0" err="1">
                <a:latin typeface="Open Sans"/>
                <a:ea typeface="Open Sans"/>
                <a:cs typeface="Open Sans"/>
              </a:rPr>
              <a:t>los</a:t>
            </a:r>
            <a:r>
              <a:rPr lang="en-US" sz="1200" spc="60" dirty="0">
                <a:latin typeface="Open Sans"/>
                <a:ea typeface="Open Sans"/>
                <a:cs typeface="Open Sans"/>
              </a:rPr>
              <a:t> </a:t>
            </a:r>
            <a:r>
              <a:rPr lang="en-US" sz="1200" spc="60" dirty="0" err="1">
                <a:latin typeface="Open Sans"/>
                <a:ea typeface="Open Sans"/>
                <a:cs typeface="Open Sans"/>
              </a:rPr>
              <a:t>hogares</a:t>
            </a:r>
            <a:r>
              <a:rPr lang="en-US" sz="1200" spc="60" dirty="0">
                <a:latin typeface="Open Sans"/>
                <a:ea typeface="Open Sans"/>
                <a:cs typeface="Open Sans"/>
              </a:rPr>
              <a:t> </a:t>
            </a:r>
            <a:r>
              <a:rPr lang="en-US" sz="1200" spc="60" dirty="0" err="1">
                <a:latin typeface="Open Sans"/>
                <a:ea typeface="Open Sans"/>
                <a:cs typeface="Open Sans"/>
              </a:rPr>
              <a:t>en</a:t>
            </a:r>
            <a:r>
              <a:rPr lang="en-US" sz="1200" spc="60" dirty="0">
                <a:latin typeface="Open Sans"/>
                <a:ea typeface="Open Sans"/>
                <a:cs typeface="Open Sans"/>
              </a:rPr>
              <a:t> </a:t>
            </a:r>
            <a:r>
              <a:rPr lang="en-US" sz="1200" spc="60" dirty="0" err="1">
                <a:latin typeface="Open Sans"/>
                <a:ea typeface="Open Sans"/>
                <a:cs typeface="Open Sans"/>
              </a:rPr>
              <a:t>función</a:t>
            </a:r>
            <a:r>
              <a:rPr lang="en-US" sz="1200" spc="60" dirty="0">
                <a:latin typeface="Open Sans"/>
                <a:ea typeface="Open Sans"/>
                <a:cs typeface="Open Sans"/>
              </a:rPr>
              <a:t> de </a:t>
            </a:r>
            <a:r>
              <a:rPr lang="en-US" sz="1200" spc="60" dirty="0" err="1">
                <a:latin typeface="Open Sans"/>
                <a:ea typeface="Open Sans"/>
                <a:cs typeface="Open Sans"/>
              </a:rPr>
              <a:t>su</a:t>
            </a:r>
            <a:r>
              <a:rPr lang="en-US" sz="1200" spc="60" dirty="0">
                <a:latin typeface="Open Sans"/>
                <a:ea typeface="Open Sans"/>
                <a:cs typeface="Open Sans"/>
              </a:rPr>
              <a:t> </a:t>
            </a:r>
            <a:r>
              <a:rPr lang="en-US" sz="1200" spc="60" dirty="0" err="1">
                <a:latin typeface="Open Sans"/>
                <a:ea typeface="Open Sans"/>
                <a:cs typeface="Open Sans"/>
              </a:rPr>
              <a:t>vulnerabilidad</a:t>
            </a:r>
            <a:r>
              <a:rPr lang="en-US" sz="1200" spc="60" dirty="0">
                <a:latin typeface="Open Sans"/>
                <a:ea typeface="Open Sans"/>
                <a:cs typeface="Open Sans"/>
              </a:rPr>
              <a:t> para </a:t>
            </a:r>
            <a:r>
              <a:rPr lang="en-US" sz="1200" spc="60" dirty="0" err="1">
                <a:latin typeface="Open Sans"/>
                <a:ea typeface="Open Sans"/>
                <a:cs typeface="Open Sans"/>
              </a:rPr>
              <a:t>satisfacer</a:t>
            </a:r>
            <a:r>
              <a:rPr lang="en-US" sz="1200" spc="60" dirty="0">
                <a:latin typeface="Open Sans"/>
                <a:ea typeface="Open Sans"/>
                <a:cs typeface="Open Sans"/>
              </a:rPr>
              <a:t> las </a:t>
            </a:r>
            <a:r>
              <a:rPr lang="en-US" sz="1200" spc="60" dirty="0" err="1">
                <a:latin typeface="Open Sans"/>
                <a:ea typeface="Open Sans"/>
                <a:cs typeface="Open Sans"/>
              </a:rPr>
              <a:t>necesidades</a:t>
            </a:r>
            <a:r>
              <a:rPr lang="en-US" sz="1200" spc="60" dirty="0">
                <a:latin typeface="Open Sans"/>
                <a:ea typeface="Open Sans"/>
                <a:cs typeface="Open Sans"/>
              </a:rPr>
              <a:t> </a:t>
            </a:r>
            <a:r>
              <a:rPr lang="en-US" sz="1200" spc="60" dirty="0" err="1">
                <a:latin typeface="Open Sans"/>
                <a:ea typeface="Open Sans"/>
                <a:cs typeface="Open Sans"/>
              </a:rPr>
              <a:t>esenciales</a:t>
            </a:r>
            <a:r>
              <a:rPr lang="en-US" sz="1200" spc="60" dirty="0">
                <a:latin typeface="Open Sans"/>
                <a:ea typeface="Open Sans"/>
                <a:cs typeface="Open Sans"/>
              </a:rPr>
              <a:t> </a:t>
            </a:r>
            <a:r>
              <a:rPr lang="en-US" sz="1200" spc="60" dirty="0" err="1">
                <a:latin typeface="Open Sans"/>
                <a:ea typeface="Open Sans"/>
                <a:cs typeface="Open Sans"/>
              </a:rPr>
              <a:t>en</a:t>
            </a:r>
            <a:r>
              <a:rPr lang="en-US" sz="1200" spc="60" dirty="0">
                <a:latin typeface="Open Sans"/>
                <a:ea typeface="Open Sans"/>
                <a:cs typeface="Open Sans"/>
              </a:rPr>
              <a:t> </a:t>
            </a:r>
            <a:r>
              <a:rPr lang="en-US" sz="1200" spc="60" dirty="0" err="1">
                <a:latin typeface="Open Sans"/>
                <a:ea typeface="Open Sans"/>
                <a:cs typeface="Open Sans"/>
              </a:rPr>
              <a:t>el</a:t>
            </a:r>
            <a:r>
              <a:rPr lang="en-US" sz="1200" spc="60" dirty="0">
                <a:latin typeface="Open Sans"/>
                <a:ea typeface="Open Sans"/>
                <a:cs typeface="Open Sans"/>
              </a:rPr>
              <a:t> </a:t>
            </a:r>
            <a:r>
              <a:rPr lang="en-US" sz="1200" spc="60" dirty="0" err="1">
                <a:latin typeface="Open Sans"/>
                <a:ea typeface="Open Sans"/>
                <a:cs typeface="Open Sans"/>
              </a:rPr>
              <a:t>método</a:t>
            </a:r>
            <a:r>
              <a:rPr lang="en-US" sz="1200" spc="60" dirty="0">
                <a:latin typeface="Open Sans"/>
                <a:ea typeface="Open Sans"/>
                <a:cs typeface="Open Sans"/>
              </a:rPr>
              <a:t> de </a:t>
            </a:r>
            <a:r>
              <a:rPr lang="en-US" sz="1200" spc="60" dirty="0" err="1">
                <a:latin typeface="Open Sans"/>
                <a:ea typeface="Open Sans"/>
                <a:cs typeface="Open Sans"/>
              </a:rPr>
              <a:t>clasificación</a:t>
            </a:r>
            <a:r>
              <a:rPr lang="en-US" sz="1200" spc="60" dirty="0">
                <a:latin typeface="Open Sans"/>
                <a:ea typeface="Open Sans"/>
                <a:cs typeface="Open Sans"/>
              </a:rPr>
              <a:t> de la </a:t>
            </a:r>
            <a:r>
              <a:rPr lang="en-US" sz="1200" spc="60" dirty="0" err="1">
                <a:latin typeface="Open Sans"/>
                <a:ea typeface="Open Sans"/>
                <a:cs typeface="Open Sans"/>
              </a:rPr>
              <a:t>vulnerabilidad</a:t>
            </a:r>
            <a:r>
              <a:rPr lang="en-US" sz="1200" spc="60" dirty="0">
                <a:latin typeface="Open Sans"/>
                <a:ea typeface="Open Sans"/>
                <a:cs typeface="Open Sans"/>
              </a:rPr>
              <a:t> de la ENA.</a:t>
            </a:r>
          </a:p>
          <a:p>
            <a:pPr>
              <a:lnSpc>
                <a:spcPts val="2700"/>
              </a:lnSpc>
              <a:buFont typeface="Wingdings" panose="05000000000000000000" pitchFamily="2" charset="2"/>
              <a:buChar char="v"/>
            </a:pPr>
            <a:r>
              <a:rPr lang="en-US" sz="1200" spc="60" dirty="0">
                <a:latin typeface="Open Sans"/>
                <a:ea typeface="Open Sans"/>
                <a:cs typeface="Open Sans"/>
              </a:rPr>
              <a:t>El LCS-EN proporciona información sobre qué carencias en las necesidades esenciales impulsan la adopción de estrategias de afrontamiento negativas.</a:t>
            </a:r>
            <a:endParaRPr lang="en-US" sz="1200" spc="6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fld id="{C227884D-8063-894A-9B96-2E8B250142EB}" type="slidenum">
              <a:rPr lang="it-IT" smtClean="0"/>
              <a:t>8</a:t>
            </a:fld>
            <a:endParaRPr lang="it-IT"/>
          </a:p>
        </p:txBody>
      </p:sp>
    </p:spTree>
    <p:extLst>
      <p:ext uri="{BB962C8B-B14F-4D97-AF65-F5344CB8AC3E}">
        <p14:creationId xmlns:p14="http://schemas.microsoft.com/office/powerpoint/2010/main" val="10257326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**Mohamed** </a:t>
            </a:r>
          </a:p>
          <a:p>
            <a:pPr>
              <a:defRPr/>
            </a:pPr>
            <a:endParaRPr lang="en-US"/>
          </a:p>
          <a:p>
            <a:pPr marL="0" marR="0" lvl="0" indent="0" algn="l" defTabSz="914400">
              <a:lnSpc>
                <a:spcPct val="100000"/>
              </a:lnSpc>
              <a:spcBef>
                <a:spcPts val="0"/>
              </a:spcBef>
              <a:spcAft>
                <a:spcPts val="0"/>
              </a:spcAft>
              <a:buClrTx/>
              <a:buSzTx/>
              <a:buFontTx/>
              <a:buNone/>
              <a:tabLst/>
              <a:defRPr/>
            </a:pPr>
            <a:r>
              <a:rPr lang="en-US" sz="1200" kern="1200">
                <a:solidFill>
                  <a:schemeClr val="tx1"/>
                </a:solidFill>
                <a:latin typeface="+mn-lt"/>
                <a:ea typeface="+mn-ea"/>
                <a:cs typeface="+mn-cs"/>
              </a:rPr>
              <a:t>Esto implica una alteración a más largo plazo de las pautas de obtención de ingresos o de producción de alimentos y respuestas puntuales como la venta de activos.</a:t>
            </a:r>
            <a:endParaRPr lang="en-US">
              <a:cs typeface="Calibri" panose="020F0502020204030204"/>
            </a:endParaRPr>
          </a:p>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9</a:t>
            </a:fld>
            <a:endParaRPr lang="it-IT"/>
          </a:p>
        </p:txBody>
      </p:sp>
    </p:spTree>
    <p:extLst>
      <p:ext uri="{BB962C8B-B14F-4D97-AF65-F5344CB8AC3E}">
        <p14:creationId xmlns:p14="http://schemas.microsoft.com/office/powerpoint/2010/main" val="18945689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10</a:t>
            </a:fld>
            <a:endParaRPr lang="it-IT"/>
          </a:p>
        </p:txBody>
      </p:sp>
    </p:spTree>
    <p:extLst>
      <p:ext uri="{BB962C8B-B14F-4D97-AF65-F5344CB8AC3E}">
        <p14:creationId xmlns:p14="http://schemas.microsoft.com/office/powerpoint/2010/main" val="18945689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Section Divider">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763591BB-DB01-D043-A519-067963333EAA}"/>
              </a:ext>
            </a:extLst>
          </p:cNvPr>
          <p:cNvPicPr>
            <a:picLocks noChangeAspect="1"/>
          </p:cNvPicPr>
          <p:nvPr/>
        </p:nvPicPr>
        <p:blipFill>
          <a:blip r:embed="rId2"/>
          <a:stretch>
            <a:fillRect/>
          </a:stretch>
        </p:blipFill>
        <p:spPr>
          <a:xfrm>
            <a:off x="10480232" y="643259"/>
            <a:ext cx="991329" cy="2648265"/>
          </a:xfrm>
          <a:prstGeom prst="rect">
            <a:avLst/>
          </a:prstGeom>
        </p:spPr>
      </p:pic>
    </p:spTree>
    <p:extLst>
      <p:ext uri="{BB962C8B-B14F-4D97-AF65-F5344CB8AC3E}">
        <p14:creationId xmlns:p14="http://schemas.microsoft.com/office/powerpoint/2010/main" val="153696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846311" y="664870"/>
            <a:ext cx="10542124" cy="1152000"/>
          </a:xfrm>
          <a:prstGeom prst="rect">
            <a:avLst/>
          </a:prstGeom>
        </p:spPr>
        <p:txBody>
          <a:bodyPr>
            <a:noAutofit/>
          </a:bodyPr>
          <a:lstStyle>
            <a:lvl1pPr marL="0" marR="0" indent="0" algn="l" defTabSz="914400" rtl="0" eaLnBrk="1" fontAlgn="auto" latinLnBrk="0" hangingPunct="1">
              <a:lnSpc>
                <a:spcPct val="90000"/>
              </a:lnSpc>
              <a:spcBef>
                <a:spcPct val="0"/>
              </a:spcBef>
              <a:spcAft>
                <a:spcPts val="0"/>
              </a:spcAft>
              <a:buClrTx/>
              <a:buSzTx/>
              <a:buFontTx/>
              <a:buNone/>
              <a:tabLst/>
              <a:defRPr b="1" i="0">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it-IT"/>
              <a:t>Click to </a:t>
            </a:r>
            <a:r>
              <a:rPr lang="it-IT" err="1"/>
              <a:t>insert</a:t>
            </a:r>
            <a:r>
              <a:rPr lang="it-IT"/>
              <a:t> </a:t>
            </a:r>
            <a:r>
              <a:rPr lang="it-IT" err="1"/>
              <a:t>title</a:t>
            </a:r>
            <a:endParaRPr lang="it-IT"/>
          </a:p>
        </p:txBody>
      </p:sp>
      <p:sp>
        <p:nvSpPr>
          <p:cNvPr id="3" name="Segnaposto contenuto 2"/>
          <p:cNvSpPr>
            <a:spLocks noGrp="1"/>
          </p:cNvSpPr>
          <p:nvPr>
            <p:ph idx="1" hasCustomPrompt="1"/>
          </p:nvPr>
        </p:nvSpPr>
        <p:spPr>
          <a:xfrm>
            <a:off x="846312" y="1919941"/>
            <a:ext cx="10542124" cy="4100053"/>
          </a:xfrm>
        </p:spPr>
        <p:txBody>
          <a:bodyPr>
            <a:noAutofit/>
          </a:bodyPr>
          <a:lstStyle>
            <a:lvl1pPr marL="342900" indent="-342900">
              <a:lnSpc>
                <a:spcPct val="100000"/>
              </a:lnSpc>
              <a:buClr>
                <a:srgbClr val="0070BA"/>
              </a:buClr>
              <a:buFont typeface="Arial" charset="0"/>
              <a:buChar char="•"/>
              <a:defRPr baseline="0"/>
            </a:lvl1pPr>
            <a:lvl2pPr marL="742950" indent="-285750">
              <a:lnSpc>
                <a:spcPct val="100000"/>
              </a:lnSpc>
              <a:buClr>
                <a:srgbClr val="0070BA"/>
              </a:buClr>
              <a:buFont typeface="Arial" charset="0"/>
              <a:buChar char="•"/>
              <a:defRPr baseline="0"/>
            </a:lvl2pPr>
            <a:lvl3pPr marL="1200150" indent="-285750">
              <a:lnSpc>
                <a:spcPct val="100000"/>
              </a:lnSpc>
              <a:buClr>
                <a:srgbClr val="0070BA"/>
              </a:buClr>
              <a:buFont typeface="Arial" charset="0"/>
              <a:buChar char="•"/>
              <a:defRPr baseline="0"/>
            </a:lvl3pPr>
            <a:lvl4pPr marL="1657350" indent="-285750">
              <a:lnSpc>
                <a:spcPct val="100000"/>
              </a:lnSpc>
              <a:buClr>
                <a:srgbClr val="0070BA"/>
              </a:buClr>
              <a:buFont typeface="Arial" charset="0"/>
              <a:buChar char="•"/>
              <a:defRPr/>
            </a:lvl4pPr>
            <a:lvl5pPr marL="2114550" indent="-285750">
              <a:lnSpc>
                <a:spcPct val="100000"/>
              </a:lnSpc>
              <a:buClr>
                <a:srgbClr val="0070BA"/>
              </a:buClr>
              <a:buFont typeface="Arial" charset="0"/>
              <a:buChar char="•"/>
              <a:defRPr/>
            </a:lvl5pPr>
          </a:lstStyle>
          <a:p>
            <a:pPr lvl="0"/>
            <a:r>
              <a:rPr lang="it-IT"/>
              <a:t>Click to </a:t>
            </a:r>
            <a:r>
              <a:rPr lang="it-IT" err="1"/>
              <a:t>insert</a:t>
            </a:r>
            <a:r>
              <a:rPr lang="it-IT"/>
              <a:t> </a:t>
            </a:r>
            <a:r>
              <a:rPr lang="it-IT" err="1"/>
              <a:t>tex</a:t>
            </a:r>
            <a:endParaRPr lang="it-IT"/>
          </a:p>
          <a:p>
            <a:pPr lvl="1"/>
            <a:r>
              <a:rPr lang="it-IT"/>
              <a:t>Second </a:t>
            </a:r>
            <a:r>
              <a:rPr lang="it-IT" err="1"/>
              <a:t>level</a:t>
            </a:r>
            <a:endParaRPr lang="it-IT"/>
          </a:p>
          <a:p>
            <a:pPr lvl="2"/>
            <a:r>
              <a:rPr lang="it-IT"/>
              <a:t>Third </a:t>
            </a:r>
            <a:r>
              <a:rPr lang="it-IT" err="1"/>
              <a:t>level</a:t>
            </a:r>
            <a:endParaRPr lang="it-IT"/>
          </a:p>
          <a:p>
            <a:pPr lvl="3"/>
            <a:r>
              <a:rPr lang="it-IT" err="1"/>
              <a:t>Fourth</a:t>
            </a:r>
            <a:r>
              <a:rPr lang="it-IT"/>
              <a:t> </a:t>
            </a:r>
            <a:r>
              <a:rPr lang="it-IT" err="1"/>
              <a:t>level</a:t>
            </a:r>
            <a:endParaRPr lang="it-IT"/>
          </a:p>
          <a:p>
            <a:pPr lvl="4"/>
            <a:r>
              <a:rPr lang="it-IT" err="1"/>
              <a:t>Fifth</a:t>
            </a:r>
            <a:r>
              <a:rPr lang="it-IT"/>
              <a:t> </a:t>
            </a:r>
            <a:r>
              <a:rPr lang="it-IT" err="1"/>
              <a:t>level</a:t>
            </a:r>
            <a:endParaRPr lang="it-IT"/>
          </a:p>
        </p:txBody>
      </p:sp>
      <p:sp>
        <p:nvSpPr>
          <p:cNvPr id="6" name="Segnaposto numero diapositiva 5"/>
          <p:cNvSpPr>
            <a:spLocks noGrp="1"/>
          </p:cNvSpPr>
          <p:nvPr>
            <p:ph type="sldNum" sz="quarter" idx="12"/>
          </p:nvPr>
        </p:nvSpPr>
        <p:spPr>
          <a:xfrm>
            <a:off x="10398482" y="6055012"/>
            <a:ext cx="1027267" cy="365125"/>
          </a:xfrm>
        </p:spPr>
        <p:txBody>
          <a:bodyPr/>
          <a:lstStyle/>
          <a:p>
            <a:fld id="{2026EB2A-1F26-4143-92A6-3B752CD465DB}" type="slidenum">
              <a:rPr lang="it-IT" smtClean="0"/>
              <a:t>‹#›</a:t>
            </a:fld>
            <a:endParaRPr lang="it-IT"/>
          </a:p>
        </p:txBody>
      </p:sp>
      <p:pic>
        <p:nvPicPr>
          <p:cNvPr id="7" name="Immagine 6"/>
          <p:cNvPicPr>
            <a:picLocks noChangeAspect="1"/>
          </p:cNvPicPr>
          <p:nvPr/>
        </p:nvPicPr>
        <p:blipFill>
          <a:blip r:embed="rId2"/>
          <a:srcRect/>
          <a:stretch/>
        </p:blipFill>
        <p:spPr>
          <a:xfrm>
            <a:off x="503066" y="5663048"/>
            <a:ext cx="1625642" cy="797675"/>
          </a:xfrm>
          <a:prstGeom prst="rect">
            <a:avLst/>
          </a:prstGeom>
        </p:spPr>
      </p:pic>
    </p:spTree>
    <p:extLst>
      <p:ext uri="{BB962C8B-B14F-4D97-AF65-F5344CB8AC3E}">
        <p14:creationId xmlns:p14="http://schemas.microsoft.com/office/powerpoint/2010/main" val="2145421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olo e contenuto">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a:xfrm>
            <a:off x="10398482" y="6055012"/>
            <a:ext cx="1027267" cy="365125"/>
          </a:xfrm>
        </p:spPr>
        <p:txBody>
          <a:bodyPr/>
          <a:lstStyle/>
          <a:p>
            <a:fld id="{2026EB2A-1F26-4143-92A6-3B752CD465DB}" type="slidenum">
              <a:rPr lang="it-IT" smtClean="0"/>
              <a:t>‹#›</a:t>
            </a:fld>
            <a:endParaRPr lang="it-IT"/>
          </a:p>
        </p:txBody>
      </p:sp>
      <p:pic>
        <p:nvPicPr>
          <p:cNvPr id="7" name="Immagine 6"/>
          <p:cNvPicPr>
            <a:picLocks noChangeAspect="1"/>
          </p:cNvPicPr>
          <p:nvPr/>
        </p:nvPicPr>
        <p:blipFill>
          <a:blip r:embed="rId2"/>
          <a:srcRect/>
          <a:stretch/>
        </p:blipFill>
        <p:spPr>
          <a:xfrm>
            <a:off x="503066" y="5663048"/>
            <a:ext cx="1625642" cy="797675"/>
          </a:xfrm>
          <a:prstGeom prst="rect">
            <a:avLst/>
          </a:prstGeom>
        </p:spPr>
      </p:pic>
    </p:spTree>
    <p:extLst>
      <p:ext uri="{BB962C8B-B14F-4D97-AF65-F5344CB8AC3E}">
        <p14:creationId xmlns:p14="http://schemas.microsoft.com/office/powerpoint/2010/main" val="3407099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ue contenuti">
    <p:spTree>
      <p:nvGrpSpPr>
        <p:cNvPr id="1" name=""/>
        <p:cNvGrpSpPr/>
        <p:nvPr/>
      </p:nvGrpSpPr>
      <p:grpSpPr>
        <a:xfrm>
          <a:off x="0" y="0"/>
          <a:ext cx="0" cy="0"/>
          <a:chOff x="0" y="0"/>
          <a:chExt cx="0" cy="0"/>
        </a:xfrm>
      </p:grpSpPr>
      <p:sp>
        <p:nvSpPr>
          <p:cNvPr id="3" name="Segnaposto contenuto 2"/>
          <p:cNvSpPr>
            <a:spLocks noGrp="1"/>
          </p:cNvSpPr>
          <p:nvPr>
            <p:ph sz="half" idx="1" hasCustomPrompt="1"/>
          </p:nvPr>
        </p:nvSpPr>
        <p:spPr>
          <a:xfrm>
            <a:off x="539999" y="1795071"/>
            <a:ext cx="5460945" cy="4100053"/>
          </a:xfrm>
        </p:spPr>
        <p:txBody>
          <a:bodyPr>
            <a:noAutofit/>
          </a:bodyPr>
          <a:lstStyle>
            <a:lvl1pPr marL="228600" indent="-228600">
              <a:lnSpc>
                <a:spcPct val="100000"/>
              </a:lnSpc>
              <a:buClr>
                <a:srgbClr val="0070BA"/>
              </a:buClr>
              <a:buFont typeface="Arial" charset="0"/>
              <a:buChar char="•"/>
              <a:defRPr sz="1800" spc="60" baseline="0"/>
            </a:lvl1pPr>
            <a:lvl2pPr marL="685800" indent="-228600">
              <a:lnSpc>
                <a:spcPct val="100000"/>
              </a:lnSpc>
              <a:buClr>
                <a:srgbClr val="0070BA"/>
              </a:buClr>
              <a:buFont typeface="Arial" charset="0"/>
              <a:buChar char="•"/>
              <a:defRPr sz="1600" spc="60" baseline="0"/>
            </a:lvl2pPr>
            <a:lvl3pPr marL="1143000" indent="-228600">
              <a:lnSpc>
                <a:spcPct val="100000"/>
              </a:lnSpc>
              <a:buClr>
                <a:srgbClr val="0070BA"/>
              </a:buClr>
              <a:buFont typeface="Arial" charset="0"/>
              <a:buChar char="•"/>
              <a:defRPr sz="1400" spc="60" baseline="0"/>
            </a:lvl3pPr>
            <a:lvl4pPr marL="1600200" indent="-228600">
              <a:lnSpc>
                <a:spcPct val="100000"/>
              </a:lnSpc>
              <a:buClr>
                <a:srgbClr val="0070BA"/>
              </a:buClr>
              <a:buFont typeface="Arial" charset="0"/>
              <a:buChar char="•"/>
              <a:defRPr sz="1200" spc="60" baseline="0"/>
            </a:lvl4pPr>
            <a:lvl5pPr marL="2057400" indent="-228600">
              <a:lnSpc>
                <a:spcPct val="100000"/>
              </a:lnSpc>
              <a:buClr>
                <a:srgbClr val="0070BA"/>
              </a:buClr>
              <a:buFont typeface="Arial" charset="0"/>
              <a:buChar char="•"/>
              <a:defRPr sz="1200" spc="60" baseline="0"/>
            </a:lvl5pPr>
          </a:lstStyle>
          <a:p>
            <a:pPr lvl="0"/>
            <a:r>
              <a:rPr lang="it-IT"/>
              <a:t>Click to </a:t>
            </a:r>
            <a:r>
              <a:rPr lang="it-IT" err="1"/>
              <a:t>insert</a:t>
            </a:r>
            <a:r>
              <a:rPr lang="it-IT"/>
              <a:t> </a:t>
            </a:r>
            <a:r>
              <a:rPr lang="it-IT" err="1"/>
              <a:t>tex</a:t>
            </a:r>
            <a:endParaRPr lang="it-IT"/>
          </a:p>
          <a:p>
            <a:pPr lvl="1"/>
            <a:r>
              <a:rPr lang="it-IT"/>
              <a:t>Second </a:t>
            </a:r>
            <a:r>
              <a:rPr lang="it-IT" err="1"/>
              <a:t>level</a:t>
            </a:r>
            <a:endParaRPr lang="it-IT"/>
          </a:p>
          <a:p>
            <a:pPr lvl="2"/>
            <a:r>
              <a:rPr lang="it-IT"/>
              <a:t>Third </a:t>
            </a:r>
            <a:r>
              <a:rPr lang="it-IT" err="1"/>
              <a:t>level</a:t>
            </a:r>
            <a:endParaRPr lang="it-IT"/>
          </a:p>
          <a:p>
            <a:pPr lvl="3"/>
            <a:r>
              <a:rPr lang="it-IT" err="1"/>
              <a:t>Fourth</a:t>
            </a:r>
            <a:r>
              <a:rPr lang="it-IT"/>
              <a:t> </a:t>
            </a:r>
            <a:r>
              <a:rPr lang="it-IT" err="1"/>
              <a:t>level</a:t>
            </a:r>
            <a:endParaRPr lang="it-IT"/>
          </a:p>
          <a:p>
            <a:pPr lvl="4"/>
            <a:r>
              <a:rPr lang="it-IT" err="1"/>
              <a:t>Fifth</a:t>
            </a:r>
            <a:r>
              <a:rPr lang="it-IT"/>
              <a:t> </a:t>
            </a:r>
            <a:r>
              <a:rPr lang="it-IT" err="1"/>
              <a:t>level</a:t>
            </a:r>
            <a:endParaRPr lang="it-IT"/>
          </a:p>
        </p:txBody>
      </p:sp>
      <p:sp>
        <p:nvSpPr>
          <p:cNvPr id="4" name="Segnaposto contenuto 3"/>
          <p:cNvSpPr>
            <a:spLocks noGrp="1"/>
          </p:cNvSpPr>
          <p:nvPr>
            <p:ph sz="half" idx="2" hasCustomPrompt="1"/>
          </p:nvPr>
        </p:nvSpPr>
        <p:spPr>
          <a:xfrm>
            <a:off x="6078019" y="1795071"/>
            <a:ext cx="5513982" cy="4100053"/>
          </a:xfrm>
        </p:spPr>
        <p:txBody>
          <a:bodyPr>
            <a:noAutofit/>
          </a:bodyPr>
          <a:lstStyle>
            <a:lvl1pPr marL="228600" indent="-228600">
              <a:lnSpc>
                <a:spcPct val="100000"/>
              </a:lnSpc>
              <a:buClr>
                <a:srgbClr val="0070BA"/>
              </a:buClr>
              <a:buFont typeface="Arial" charset="0"/>
              <a:buChar char="•"/>
              <a:defRPr/>
            </a:lvl1pPr>
            <a:lvl2pPr marL="685800" indent="-228600">
              <a:lnSpc>
                <a:spcPct val="100000"/>
              </a:lnSpc>
              <a:buClr>
                <a:srgbClr val="0070BA"/>
              </a:buClr>
              <a:buFont typeface="Arial" charset="0"/>
              <a:buChar char="•"/>
              <a:defRPr/>
            </a:lvl2pPr>
            <a:lvl3pPr marL="1143000" indent="-228600">
              <a:lnSpc>
                <a:spcPct val="100000"/>
              </a:lnSpc>
              <a:buClr>
                <a:srgbClr val="0070BA"/>
              </a:buClr>
              <a:buFont typeface="Arial" charset="0"/>
              <a:buChar char="•"/>
              <a:defRPr/>
            </a:lvl3pPr>
            <a:lvl4pPr marL="1600200" indent="-228600">
              <a:lnSpc>
                <a:spcPct val="100000"/>
              </a:lnSpc>
              <a:buClr>
                <a:srgbClr val="0070BA"/>
              </a:buClr>
              <a:buFont typeface="Arial" charset="0"/>
              <a:buChar char="•"/>
              <a:defRPr/>
            </a:lvl4pPr>
            <a:lvl5pPr marL="2057400" indent="-228600">
              <a:lnSpc>
                <a:spcPct val="100000"/>
              </a:lnSpc>
              <a:buClr>
                <a:srgbClr val="0070BA"/>
              </a:buClr>
              <a:buFont typeface="Arial" charset="0"/>
              <a:buChar char="•"/>
              <a:defRPr/>
            </a:lvl5pPr>
          </a:lstStyle>
          <a:p>
            <a:pPr lvl="0"/>
            <a:r>
              <a:rPr lang="it-IT"/>
              <a:t>Click to </a:t>
            </a:r>
            <a:r>
              <a:rPr lang="it-IT" err="1"/>
              <a:t>insert</a:t>
            </a:r>
            <a:r>
              <a:rPr lang="it-IT"/>
              <a:t> </a:t>
            </a:r>
            <a:r>
              <a:rPr lang="it-IT" err="1"/>
              <a:t>tex</a:t>
            </a:r>
            <a:endParaRPr lang="it-IT"/>
          </a:p>
          <a:p>
            <a:pPr lvl="1"/>
            <a:r>
              <a:rPr lang="it-IT"/>
              <a:t>Second </a:t>
            </a:r>
            <a:r>
              <a:rPr lang="it-IT" err="1"/>
              <a:t>level</a:t>
            </a:r>
            <a:endParaRPr lang="it-IT"/>
          </a:p>
          <a:p>
            <a:pPr lvl="2"/>
            <a:r>
              <a:rPr lang="it-IT"/>
              <a:t>Third </a:t>
            </a:r>
            <a:r>
              <a:rPr lang="it-IT" err="1"/>
              <a:t>level</a:t>
            </a:r>
            <a:endParaRPr lang="it-IT"/>
          </a:p>
          <a:p>
            <a:pPr lvl="3"/>
            <a:r>
              <a:rPr lang="it-IT" err="1"/>
              <a:t>Fourth</a:t>
            </a:r>
            <a:r>
              <a:rPr lang="it-IT"/>
              <a:t> </a:t>
            </a:r>
            <a:r>
              <a:rPr lang="it-IT" err="1"/>
              <a:t>level</a:t>
            </a:r>
            <a:endParaRPr lang="it-IT"/>
          </a:p>
          <a:p>
            <a:pPr lvl="4"/>
            <a:r>
              <a:rPr lang="it-IT" err="1"/>
              <a:t>Fifth</a:t>
            </a:r>
            <a:r>
              <a:rPr lang="it-IT"/>
              <a:t> </a:t>
            </a:r>
            <a:r>
              <a:rPr lang="it-IT" err="1"/>
              <a:t>level</a:t>
            </a:r>
            <a:endParaRPr lang="it-IT"/>
          </a:p>
        </p:txBody>
      </p:sp>
      <p:sp>
        <p:nvSpPr>
          <p:cNvPr id="8" name="Segnaposto numero diapositiva 5">
            <a:extLst>
              <a:ext uri="{FF2B5EF4-FFF2-40B4-BE49-F238E27FC236}">
                <a16:creationId xmlns:a16="http://schemas.microsoft.com/office/drawing/2014/main" id="{423F2EF9-E3A7-7C43-99DB-3D909AA2C805}"/>
              </a:ext>
            </a:extLst>
          </p:cNvPr>
          <p:cNvSpPr>
            <a:spLocks noGrp="1"/>
          </p:cNvSpPr>
          <p:nvPr>
            <p:ph type="sldNum" sz="quarter" idx="12"/>
          </p:nvPr>
        </p:nvSpPr>
        <p:spPr>
          <a:xfrm>
            <a:off x="10398482" y="6055012"/>
            <a:ext cx="1027267" cy="365125"/>
          </a:xfrm>
        </p:spPr>
        <p:txBody>
          <a:bodyPr/>
          <a:lstStyle/>
          <a:p>
            <a:fld id="{2026EB2A-1F26-4143-92A6-3B752CD465DB}" type="slidenum">
              <a:rPr lang="it-IT" smtClean="0"/>
              <a:t>‹#›</a:t>
            </a:fld>
            <a:endParaRPr lang="it-IT"/>
          </a:p>
        </p:txBody>
      </p:sp>
      <p:pic>
        <p:nvPicPr>
          <p:cNvPr id="10" name="Immagine 6">
            <a:extLst>
              <a:ext uri="{FF2B5EF4-FFF2-40B4-BE49-F238E27FC236}">
                <a16:creationId xmlns:a16="http://schemas.microsoft.com/office/drawing/2014/main" id="{C72777E0-737A-CE4D-97A6-44B3AB1E5235}"/>
              </a:ext>
            </a:extLst>
          </p:cNvPr>
          <p:cNvPicPr>
            <a:picLocks noChangeAspect="1"/>
          </p:cNvPicPr>
          <p:nvPr/>
        </p:nvPicPr>
        <p:blipFill>
          <a:blip r:embed="rId2"/>
          <a:srcRect/>
          <a:stretch/>
        </p:blipFill>
        <p:spPr>
          <a:xfrm>
            <a:off x="503066" y="5663048"/>
            <a:ext cx="1625642" cy="797675"/>
          </a:xfrm>
          <a:prstGeom prst="rect">
            <a:avLst/>
          </a:prstGeom>
        </p:spPr>
      </p:pic>
      <p:sp>
        <p:nvSpPr>
          <p:cNvPr id="7" name="Title 3">
            <a:extLst>
              <a:ext uri="{FF2B5EF4-FFF2-40B4-BE49-F238E27FC236}">
                <a16:creationId xmlns:a16="http://schemas.microsoft.com/office/drawing/2014/main" id="{45E43B2A-AD48-1C47-BB21-AA2602857130}"/>
              </a:ext>
            </a:extLst>
          </p:cNvPr>
          <p:cNvSpPr txBox="1">
            <a:spLocks/>
          </p:cNvSpPr>
          <p:nvPr/>
        </p:nvSpPr>
        <p:spPr>
          <a:xfrm>
            <a:off x="717181" y="716415"/>
            <a:ext cx="11052002" cy="662558"/>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000" b="1" i="0" kern="1200" spc="60" baseline="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sz="3600" b="0" kern="1400" spc="230">
                <a:solidFill>
                  <a:schemeClr val="tx1"/>
                </a:solidFill>
                <a:latin typeface="HALDEN SOLID" pitchFamily="2" charset="0"/>
              </a:rPr>
              <a:t>Slide title lorem ipsum </a:t>
            </a:r>
            <a:r>
              <a:rPr lang="en-GB" sz="3600" b="0" kern="1400" spc="230" err="1">
                <a:solidFill>
                  <a:schemeClr val="tx1"/>
                </a:solidFill>
                <a:latin typeface="HALDEN SOLID" pitchFamily="2" charset="0"/>
              </a:rPr>
              <a:t>dolor</a:t>
            </a:r>
            <a:endParaRPr lang="en-GB" sz="3600" b="0" kern="1400" spc="230">
              <a:solidFill>
                <a:schemeClr val="tx1"/>
              </a:solidFill>
              <a:latin typeface="HALDEN SOLID" pitchFamily="2" charset="0"/>
            </a:endParaRPr>
          </a:p>
        </p:txBody>
      </p:sp>
    </p:spTree>
    <p:extLst>
      <p:ext uri="{BB962C8B-B14F-4D97-AF65-F5344CB8AC3E}">
        <p14:creationId xmlns:p14="http://schemas.microsoft.com/office/powerpoint/2010/main" val="92110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Due contenuti">
    <p:spTree>
      <p:nvGrpSpPr>
        <p:cNvPr id="1" name=""/>
        <p:cNvGrpSpPr/>
        <p:nvPr/>
      </p:nvGrpSpPr>
      <p:grpSpPr>
        <a:xfrm>
          <a:off x="0" y="0"/>
          <a:ext cx="0" cy="0"/>
          <a:chOff x="0" y="0"/>
          <a:chExt cx="0" cy="0"/>
        </a:xfrm>
      </p:grpSpPr>
      <p:sp>
        <p:nvSpPr>
          <p:cNvPr id="3" name="Segnaposto contenuto 2"/>
          <p:cNvSpPr>
            <a:spLocks noGrp="1"/>
          </p:cNvSpPr>
          <p:nvPr>
            <p:ph sz="half" idx="1" hasCustomPrompt="1"/>
          </p:nvPr>
        </p:nvSpPr>
        <p:spPr>
          <a:xfrm>
            <a:off x="539999" y="1795071"/>
            <a:ext cx="5460945" cy="4100053"/>
          </a:xfrm>
        </p:spPr>
        <p:txBody>
          <a:bodyPr>
            <a:noAutofit/>
          </a:bodyPr>
          <a:lstStyle>
            <a:lvl1pPr marL="228600" indent="-228600">
              <a:lnSpc>
                <a:spcPct val="100000"/>
              </a:lnSpc>
              <a:buClr>
                <a:srgbClr val="0070BA"/>
              </a:buClr>
              <a:buFont typeface="Arial" charset="0"/>
              <a:buChar char="•"/>
              <a:defRPr sz="1800" spc="60" baseline="0"/>
            </a:lvl1pPr>
            <a:lvl2pPr marL="685800" indent="-228600">
              <a:lnSpc>
                <a:spcPct val="100000"/>
              </a:lnSpc>
              <a:buClr>
                <a:srgbClr val="0070BA"/>
              </a:buClr>
              <a:buFont typeface="Arial" charset="0"/>
              <a:buChar char="•"/>
              <a:defRPr sz="1600" spc="60" baseline="0"/>
            </a:lvl2pPr>
            <a:lvl3pPr marL="1143000" indent="-228600">
              <a:lnSpc>
                <a:spcPct val="100000"/>
              </a:lnSpc>
              <a:buClr>
                <a:srgbClr val="0070BA"/>
              </a:buClr>
              <a:buFont typeface="Arial" charset="0"/>
              <a:buChar char="•"/>
              <a:defRPr sz="1400" spc="60" baseline="0"/>
            </a:lvl3pPr>
            <a:lvl4pPr marL="1600200" indent="-228600">
              <a:lnSpc>
                <a:spcPct val="100000"/>
              </a:lnSpc>
              <a:buClr>
                <a:srgbClr val="0070BA"/>
              </a:buClr>
              <a:buFont typeface="Arial" charset="0"/>
              <a:buChar char="•"/>
              <a:defRPr sz="1200" spc="60" baseline="0"/>
            </a:lvl4pPr>
            <a:lvl5pPr marL="2057400" indent="-228600">
              <a:lnSpc>
                <a:spcPct val="100000"/>
              </a:lnSpc>
              <a:buClr>
                <a:srgbClr val="0070BA"/>
              </a:buClr>
              <a:buFont typeface="Arial" charset="0"/>
              <a:buChar char="•"/>
              <a:defRPr sz="1200" spc="60" baseline="0"/>
            </a:lvl5pPr>
          </a:lstStyle>
          <a:p>
            <a:pPr lvl="0"/>
            <a:r>
              <a:rPr lang="it-IT"/>
              <a:t>Click to </a:t>
            </a:r>
            <a:r>
              <a:rPr lang="it-IT" err="1"/>
              <a:t>insert</a:t>
            </a:r>
            <a:r>
              <a:rPr lang="it-IT"/>
              <a:t> </a:t>
            </a:r>
            <a:r>
              <a:rPr lang="it-IT" err="1"/>
              <a:t>tex</a:t>
            </a:r>
            <a:endParaRPr lang="it-IT"/>
          </a:p>
          <a:p>
            <a:pPr lvl="1"/>
            <a:r>
              <a:rPr lang="it-IT"/>
              <a:t>Second </a:t>
            </a:r>
            <a:r>
              <a:rPr lang="it-IT" err="1"/>
              <a:t>level</a:t>
            </a:r>
            <a:endParaRPr lang="it-IT"/>
          </a:p>
          <a:p>
            <a:pPr lvl="2"/>
            <a:r>
              <a:rPr lang="it-IT"/>
              <a:t>Third </a:t>
            </a:r>
            <a:r>
              <a:rPr lang="it-IT" err="1"/>
              <a:t>level</a:t>
            </a:r>
            <a:endParaRPr lang="it-IT"/>
          </a:p>
          <a:p>
            <a:pPr lvl="3"/>
            <a:r>
              <a:rPr lang="it-IT" err="1"/>
              <a:t>Fourth</a:t>
            </a:r>
            <a:r>
              <a:rPr lang="it-IT"/>
              <a:t> </a:t>
            </a:r>
            <a:r>
              <a:rPr lang="it-IT" err="1"/>
              <a:t>level</a:t>
            </a:r>
            <a:endParaRPr lang="it-IT"/>
          </a:p>
          <a:p>
            <a:pPr lvl="4"/>
            <a:r>
              <a:rPr lang="it-IT" err="1"/>
              <a:t>Fifth</a:t>
            </a:r>
            <a:r>
              <a:rPr lang="it-IT"/>
              <a:t> </a:t>
            </a:r>
            <a:r>
              <a:rPr lang="it-IT" err="1"/>
              <a:t>level</a:t>
            </a:r>
            <a:endParaRPr lang="it-IT"/>
          </a:p>
        </p:txBody>
      </p:sp>
      <p:sp>
        <p:nvSpPr>
          <p:cNvPr id="5" name="Picture Placeholder 4">
            <a:extLst>
              <a:ext uri="{FF2B5EF4-FFF2-40B4-BE49-F238E27FC236}">
                <a16:creationId xmlns:a16="http://schemas.microsoft.com/office/drawing/2014/main" id="{D29D93D5-8F53-3444-8F3E-BBF377575DA2}"/>
              </a:ext>
            </a:extLst>
          </p:cNvPr>
          <p:cNvSpPr>
            <a:spLocks noGrp="1"/>
          </p:cNvSpPr>
          <p:nvPr>
            <p:ph type="pic" sz="quarter" idx="13"/>
          </p:nvPr>
        </p:nvSpPr>
        <p:spPr>
          <a:xfrm>
            <a:off x="6194425" y="1795463"/>
            <a:ext cx="5397500" cy="4098925"/>
          </a:xfrm>
        </p:spPr>
        <p:txBody>
          <a:bodyPr/>
          <a:lstStyle/>
          <a:p>
            <a:r>
              <a:rPr lang="en-GB"/>
              <a:t>Click icon to add picture</a:t>
            </a:r>
            <a:endParaRPr lang="it-IT"/>
          </a:p>
        </p:txBody>
      </p:sp>
      <p:sp>
        <p:nvSpPr>
          <p:cNvPr id="8" name="Segnaposto numero diapositiva 5">
            <a:extLst>
              <a:ext uri="{FF2B5EF4-FFF2-40B4-BE49-F238E27FC236}">
                <a16:creationId xmlns:a16="http://schemas.microsoft.com/office/drawing/2014/main" id="{592D85CC-EB0C-D645-85D6-3DB77E029306}"/>
              </a:ext>
            </a:extLst>
          </p:cNvPr>
          <p:cNvSpPr>
            <a:spLocks noGrp="1"/>
          </p:cNvSpPr>
          <p:nvPr>
            <p:ph type="sldNum" sz="quarter" idx="12"/>
          </p:nvPr>
        </p:nvSpPr>
        <p:spPr>
          <a:xfrm>
            <a:off x="10398482" y="6055012"/>
            <a:ext cx="1027267" cy="365125"/>
          </a:xfrm>
        </p:spPr>
        <p:txBody>
          <a:bodyPr/>
          <a:lstStyle/>
          <a:p>
            <a:fld id="{2026EB2A-1F26-4143-92A6-3B752CD465DB}" type="slidenum">
              <a:rPr lang="it-IT" smtClean="0"/>
              <a:t>‹#›</a:t>
            </a:fld>
            <a:endParaRPr lang="it-IT"/>
          </a:p>
        </p:txBody>
      </p:sp>
      <p:pic>
        <p:nvPicPr>
          <p:cNvPr id="10" name="Immagine 6">
            <a:extLst>
              <a:ext uri="{FF2B5EF4-FFF2-40B4-BE49-F238E27FC236}">
                <a16:creationId xmlns:a16="http://schemas.microsoft.com/office/drawing/2014/main" id="{EE9D2174-1656-564C-9C34-210AF0606E51}"/>
              </a:ext>
            </a:extLst>
          </p:cNvPr>
          <p:cNvPicPr>
            <a:picLocks noChangeAspect="1"/>
          </p:cNvPicPr>
          <p:nvPr/>
        </p:nvPicPr>
        <p:blipFill>
          <a:blip r:embed="rId2"/>
          <a:srcRect/>
          <a:stretch/>
        </p:blipFill>
        <p:spPr>
          <a:xfrm>
            <a:off x="503066" y="5663048"/>
            <a:ext cx="1625642" cy="797675"/>
          </a:xfrm>
          <a:prstGeom prst="rect">
            <a:avLst/>
          </a:prstGeom>
        </p:spPr>
      </p:pic>
      <p:sp>
        <p:nvSpPr>
          <p:cNvPr id="7" name="Title 3">
            <a:extLst>
              <a:ext uri="{FF2B5EF4-FFF2-40B4-BE49-F238E27FC236}">
                <a16:creationId xmlns:a16="http://schemas.microsoft.com/office/drawing/2014/main" id="{622D786E-D5DB-B346-B2FA-981C681ADAA2}"/>
              </a:ext>
            </a:extLst>
          </p:cNvPr>
          <p:cNvSpPr txBox="1">
            <a:spLocks/>
          </p:cNvSpPr>
          <p:nvPr/>
        </p:nvSpPr>
        <p:spPr>
          <a:xfrm>
            <a:off x="717181" y="716415"/>
            <a:ext cx="11052002" cy="662558"/>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000" b="1" i="0" kern="1200" spc="60" baseline="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sz="3600" b="0" kern="1400" spc="230">
                <a:solidFill>
                  <a:schemeClr val="tx1"/>
                </a:solidFill>
                <a:latin typeface="HALDEN SOLID" pitchFamily="2" charset="0"/>
              </a:rPr>
              <a:t>Slide title lorem ipsum </a:t>
            </a:r>
            <a:r>
              <a:rPr lang="en-GB" sz="3600" b="0" kern="1400" spc="230" err="1">
                <a:solidFill>
                  <a:schemeClr val="tx1"/>
                </a:solidFill>
                <a:latin typeface="HALDEN SOLID" pitchFamily="2" charset="0"/>
              </a:rPr>
              <a:t>dolor</a:t>
            </a:r>
            <a:endParaRPr lang="en-GB" sz="3600" b="0" kern="1400" spc="230">
              <a:solidFill>
                <a:schemeClr val="tx1"/>
              </a:solidFill>
              <a:latin typeface="HALDEN SOLID" pitchFamily="2" charset="0"/>
            </a:endParaRPr>
          </a:p>
        </p:txBody>
      </p:sp>
    </p:spTree>
    <p:extLst>
      <p:ext uri="{BB962C8B-B14F-4D97-AF65-F5344CB8AC3E}">
        <p14:creationId xmlns:p14="http://schemas.microsoft.com/office/powerpoint/2010/main" val="31357427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973394" y="1732935"/>
            <a:ext cx="10667744" cy="4444027"/>
          </a:xfrm>
          <a:prstGeom prst="rect">
            <a:avLst/>
          </a:prstGeom>
        </p:spPr>
        <p:txBody>
          <a:bodyPr vert="horz" lIns="91440" tIns="45720" rIns="91440" bIns="45720" rtlCol="0">
            <a:normAutofit/>
          </a:bodyPr>
          <a:lstStyle/>
          <a:p>
            <a:pPr lvl="0"/>
            <a:r>
              <a:rPr lang="it-IT"/>
              <a:t>Haga clic para modificar los elementos del texto del esquema</a:t>
            </a:r>
          </a:p>
          <a:p>
            <a:pPr lvl="1"/>
            <a:r>
              <a:rPr lang="it-IT"/>
              <a:t>Segundo nivel</a:t>
            </a:r>
          </a:p>
          <a:p>
            <a:pPr lvl="2"/>
            <a:r>
              <a:rPr lang="it-IT"/>
              <a:t>Terzo livello</a:t>
            </a:r>
          </a:p>
          <a:p>
            <a:pPr lvl="3"/>
            <a:r>
              <a:rPr lang="it-IT"/>
              <a:t>Cuarto nivel</a:t>
            </a:r>
          </a:p>
          <a:p>
            <a:pPr lvl="4"/>
            <a:r>
              <a:rPr lang="it-IT"/>
              <a:t>Quinto nivel</a:t>
            </a:r>
          </a:p>
        </p:txBody>
      </p:sp>
      <p:sp>
        <p:nvSpPr>
          <p:cNvPr id="4" name="Segnaposto data 3"/>
          <p:cNvSpPr>
            <a:spLocks noGrp="1"/>
          </p:cNvSpPr>
          <p:nvPr>
            <p:ph type="dt" sz="half" idx="2"/>
          </p:nvPr>
        </p:nvSpPr>
        <p:spPr>
          <a:xfrm>
            <a:off x="7637761" y="6227991"/>
            <a:ext cx="2743200" cy="365125"/>
          </a:xfrm>
          <a:prstGeom prst="rect">
            <a:avLst/>
          </a:prstGeom>
        </p:spPr>
        <p:txBody>
          <a:bodyPr vert="horz" lIns="91440" tIns="45720" rIns="91440" bIns="45720" rtlCol="0" anchor="t"/>
          <a:lstStyle>
            <a:lvl1pPr algn="r">
              <a:defRPr sz="1200" b="0" i="0">
                <a:solidFill>
                  <a:srgbClr val="0070BA"/>
                </a:solidFill>
                <a:latin typeface="Open Sans" charset="0"/>
                <a:ea typeface="Open Sans" charset="0"/>
                <a:cs typeface="Open Sans" charset="0"/>
              </a:defRPr>
            </a:lvl1pPr>
          </a:lstStyle>
          <a:p>
            <a:r>
              <a:rPr lang="it-IT"/>
              <a:t>Año Mes</a:t>
            </a:r>
          </a:p>
        </p:txBody>
      </p:sp>
      <p:sp>
        <p:nvSpPr>
          <p:cNvPr id="6" name="Segnaposto numero diapositiva 5"/>
          <p:cNvSpPr>
            <a:spLocks noGrp="1"/>
          </p:cNvSpPr>
          <p:nvPr>
            <p:ph type="sldNum" sz="quarter" idx="4"/>
          </p:nvPr>
        </p:nvSpPr>
        <p:spPr>
          <a:xfrm>
            <a:off x="10711542" y="6227991"/>
            <a:ext cx="1027267" cy="365125"/>
          </a:xfrm>
          <a:prstGeom prst="rect">
            <a:avLst/>
          </a:prstGeom>
        </p:spPr>
        <p:txBody>
          <a:bodyPr vert="horz" lIns="91440" tIns="45720" rIns="91440" bIns="45720" rtlCol="0" anchor="t"/>
          <a:lstStyle>
            <a:lvl1pPr algn="r">
              <a:defRPr sz="1200" b="1" i="0">
                <a:solidFill>
                  <a:srgbClr val="0070BA"/>
                </a:solidFill>
                <a:latin typeface="Open Sans" charset="0"/>
                <a:ea typeface="Open Sans" charset="0"/>
                <a:cs typeface="Open Sans" charset="0"/>
              </a:defRPr>
            </a:lvl1pPr>
          </a:lstStyle>
          <a:p>
            <a:fld id="{2026EB2A-1F26-4143-92A6-3B752CD465DB}" type="slidenum">
              <a:rPr lang="it-IT" smtClean="0"/>
              <a:t>‹#›</a:t>
            </a:fld>
            <a:endParaRPr lang="it-IT"/>
          </a:p>
        </p:txBody>
      </p:sp>
      <p:sp>
        <p:nvSpPr>
          <p:cNvPr id="5" name="Title Placeholder 4"/>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Haga clic para editar el estilo del título maestro</a:t>
            </a:r>
            <a:endParaRPr lang="en-US"/>
          </a:p>
        </p:txBody>
      </p:sp>
    </p:spTree>
    <p:extLst>
      <p:ext uri="{BB962C8B-B14F-4D97-AF65-F5344CB8AC3E}">
        <p14:creationId xmlns:p14="http://schemas.microsoft.com/office/powerpoint/2010/main" val="81842462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4" r:id="rId3"/>
    <p:sldLayoutId id="2147483672" r:id="rId4"/>
    <p:sldLayoutId id="2147483673" r:id="rId5"/>
  </p:sldLayoutIdLst>
  <p:hf sldNum="0" hdr="0" ftr="0"/>
  <p:txStyles>
    <p:titleStyle>
      <a:lvl1pPr algn="l" defTabSz="914400" rtl="0" eaLnBrk="1" latinLnBrk="0" hangingPunct="1">
        <a:lnSpc>
          <a:spcPct val="90000"/>
        </a:lnSpc>
        <a:spcBef>
          <a:spcPct val="0"/>
        </a:spcBef>
        <a:buNone/>
        <a:defRPr sz="3000" b="1" i="0" kern="1200">
          <a:solidFill>
            <a:srgbClr val="0070BA"/>
          </a:solidFill>
          <a:latin typeface="Open Sans" charset="0"/>
          <a:ea typeface="Open Sans" charset="0"/>
          <a:cs typeface="Open Sans" charset="0"/>
        </a:defRPr>
      </a:lvl1pPr>
    </p:titleStyle>
    <p:body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74">
          <p15:clr>
            <a:srgbClr val="F26B43"/>
          </p15:clr>
        </p15:guide>
        <p15:guide id="2" pos="7333">
          <p15:clr>
            <a:srgbClr val="F26B43"/>
          </p15:clr>
        </p15:guide>
        <p15:guide id="3" pos="688">
          <p15:clr>
            <a:srgbClr val="F26B43"/>
          </p15:clr>
        </p15:guide>
        <p15:guide id="4" orient="horz" pos="334">
          <p15:clr>
            <a:srgbClr val="F26B43"/>
          </p15:clr>
        </p15:guide>
        <p15:guide id="5" orient="horz" pos="113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hyperlink" Target="https://docs.wfp.org/api/documents/WFP-0000158059/download/"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resources.vam.wfp.org/data-analysis/quantitative/essential-needs/livelihood-coping-strategies-essential-need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docs.wfp.org/api/documents/WFP-0000152115/download/" TargetMode="External"/><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resources.vam.wfp.org/data-analysis/quantitative/essential-needs/livelihood-coping-strategies-essential-needs" TargetMode="External"/><Relationship Id="rId5" Type="http://schemas.openxmlformats.org/officeDocument/2006/relationships/hyperlink" Target="https://docs.wfp.org/api/documents/WFP-0000152116/download/" TargetMode="External"/><Relationship Id="rId4" Type="http://schemas.openxmlformats.org/officeDocument/2006/relationships/hyperlink" Target="https://docs.wfp.org/api/documents/WFP-0000158059/download/"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resources.vam.wfp.org/data-analysis/quantitative/food-security/livelihood-coping-strategies-food-security"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s://www.surveydesigner.vam.wfp.org/design/survey"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www.surveydesigner.vam.wfp.org/"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docs.wfp.org/api/documents/WFP-0000152115/download/"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s://docs.wfp.org/api/documents/WFP-0000152117/download/" TargetMode="External"/><Relationship Id="rId5" Type="http://schemas.openxmlformats.org/officeDocument/2006/relationships/hyperlink" Target="https://resources.vam.wfp.org/data-analysis/quantitative/essential-needs/livelihood-coping-strategies-essential-needs" TargetMode="External"/><Relationship Id="rId4" Type="http://schemas.openxmlformats.org/officeDocument/2006/relationships/hyperlink" Target="https://docs.wfp.org/api/documents/WFP-0000158059/download/"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mailto:Global.ResearchAssessmentMonitoring@wfp.org"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10.svg"/><Relationship Id="rId4" Type="http://schemas.openxmlformats.org/officeDocument/2006/relationships/image" Target="../media/image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hyperlink" Target="NULL"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https://resources.vam.wfp.org/data-analysis/quantitative/essential-needs/livelihood-coping-strategies-essential-needs" TargetMode="External"/><Relationship Id="rId5" Type="http://schemas.openxmlformats.org/officeDocument/2006/relationships/hyperlink" Target="https://github.com/WFP-VAM/RAMResourcesScripts/blob/main/Static/LCS_Sample_Survey/LHCS_EN_Sample_Survey.csv" TargetMode="External"/><Relationship Id="rId4" Type="http://schemas.openxmlformats.org/officeDocument/2006/relationships/hyperlink" Target="https://github.com/WFP-VAM/RAMResourcesScripts/tree/main/Indicators/Livelihood-Coping-Strategies-EN"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github.com/WFP-VAM/RAMResourcesScripts/tree/main/Indicators/Livelihood-Coping-Strategies-EN"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hyperlink" Target="https://resources.vam.wfp.org/data-analysis/quantitative/essential-needs/livelihood-coping-strategies-essential-needs"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resources.vam.wfp.org/data-analysis/quantitative/food-security/livelihood-coping-strategies-food-security"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resources.vam.wfp.org/data-analysis/quantitative/essential-needs/livelihood-coping-strategies-essential-needs"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resources.vam.wfp.org/data-analysis/quantitative/food-security/technical-guidance-for-the-consolidated-approach-for-reporting-indicators-of-food-security-cari"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jiaf.info/wp-content/uploads/2023/09/JIAF-2.0-Technical-Manual-v03_Aug-31.pdf?_gl=1*svy27s*_ga*MTM0NjY0NTQ4MS4xNjg4NzMyMzY0*_ga_E60ZNX2F68*MTY5NTE2MTEzNi40LjEuMTY5NTE2MTE1OC4zOC4wLjA." TargetMode="External"/><Relationship Id="rId5" Type="http://schemas.openxmlformats.org/officeDocument/2006/relationships/hyperlink" Target="https://www.ipcinfo.org/ipc-manual-interactive/ipc-acute-food-insecurity-protocols/function-2-classify-severity-and-identify-key-drivers/protocol-22-compare-evidence-against-the-ipc-acute-food-insecurity-reference-table/en/" TargetMode="External"/><Relationship Id="rId4" Type="http://schemas.openxmlformats.org/officeDocument/2006/relationships/hyperlink" Target="https://docs.wfp.org/api/documents/WFP-0000074197/download/?_ga=2.140394742.418076809.1697446006-1002751990.1676111363"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0EDBCFF-3705-48FB-AAE7-711FBB17B81E}"/>
              </a:ext>
            </a:extLst>
          </p:cNvPr>
          <p:cNvPicPr>
            <a:picLocks noChangeAspect="1" noChangeArrowheads="1"/>
          </p:cNvPicPr>
          <p:nvPr/>
        </p:nvPicPr>
        <p:blipFill>
          <a:blip r:embed="rId3"/>
          <a:srcRect t="20210" b="20210"/>
          <a:stretch/>
        </p:blipFill>
        <p:spPr bwMode="auto">
          <a:xfrm>
            <a:off x="0" y="-21053"/>
            <a:ext cx="12192000" cy="4839629"/>
          </a:xfrm>
          <a:prstGeom prst="rect">
            <a:avLst/>
          </a:prstGeom>
          <a:noFill/>
          <a:extLst>
            <a:ext uri="{909E8E84-426E-40DD-AFC4-6F175D3DCCD1}">
              <a14:hiddenFill xmlns:a14="http://schemas.microsoft.com/office/drawing/2010/main">
                <a:solidFill>
                  <a:srgbClr val="FFFFFF"/>
                </a:solidFill>
              </a14:hiddenFill>
            </a:ext>
          </a:extLst>
        </p:spPr>
      </p:pic>
      <p:sp>
        <p:nvSpPr>
          <p:cNvPr id="9" name="Titolo 1">
            <a:extLst>
              <a:ext uri="{FF2B5EF4-FFF2-40B4-BE49-F238E27FC236}">
                <a16:creationId xmlns:a16="http://schemas.microsoft.com/office/drawing/2014/main" id="{1A015D9C-C9D3-D64F-ADA5-742B12AEEA7C}"/>
              </a:ext>
            </a:extLst>
          </p:cNvPr>
          <p:cNvSpPr txBox="1">
            <a:spLocks/>
          </p:cNvSpPr>
          <p:nvPr/>
        </p:nvSpPr>
        <p:spPr>
          <a:xfrm>
            <a:off x="659230" y="5127641"/>
            <a:ext cx="9821002" cy="1015068"/>
          </a:xfrm>
          <a:prstGeom prst="rect">
            <a:avLst/>
          </a:prstGeom>
        </p:spPr>
        <p:txBody>
          <a:bodyPr vert="horz" lIns="91440" tIns="45720" rIns="91440" bIns="45720" rtlCol="0" anchor="t">
            <a:normAutofit fontScale="92500" lnSpcReduction="10000"/>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r>
              <a:rPr lang="es-AR" sz="2700" dirty="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Estrategias de subsistencia para necesidades esenciales (LCS-EN) </a:t>
            </a:r>
            <a:br>
              <a:rPr lang="es-AR" sz="2800" dirty="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br>
            <a:r>
              <a:rPr lang="es-AR" sz="2400" b="0" dirty="0">
                <a:solidFill>
                  <a:schemeClr val="tx1"/>
                </a:solidFill>
                <a:latin typeface="Open Sans" panose="020B0606030504020204" pitchFamily="34" charset="0"/>
                <a:ea typeface="Open Sans" panose="020B0606030504020204" pitchFamily="34" charset="0"/>
                <a:cs typeface="Open Sans" panose="020B0606030504020204" pitchFamily="34" charset="0"/>
              </a:rPr>
              <a:t>Unidad de evaluación de necesidades y selección de objetivos</a:t>
            </a:r>
          </a:p>
        </p:txBody>
      </p:sp>
      <p:pic>
        <p:nvPicPr>
          <p:cNvPr id="11" name="Picture 10" descr="Logo&#10;&#10;Description automatically generated">
            <a:extLst>
              <a:ext uri="{FF2B5EF4-FFF2-40B4-BE49-F238E27FC236}">
                <a16:creationId xmlns:a16="http://schemas.microsoft.com/office/drawing/2014/main" id="{DE458A70-5F5C-4E44-BB0F-87B246B2AF8C}"/>
              </a:ext>
            </a:extLst>
          </p:cNvPr>
          <p:cNvPicPr>
            <a:picLocks noChangeAspect="1"/>
          </p:cNvPicPr>
          <p:nvPr/>
        </p:nvPicPr>
        <p:blipFill>
          <a:blip r:embed="rId4"/>
          <a:stretch>
            <a:fillRect/>
          </a:stretch>
        </p:blipFill>
        <p:spPr>
          <a:xfrm>
            <a:off x="10480232" y="3494444"/>
            <a:ext cx="991329" cy="2648265"/>
          </a:xfrm>
          <a:prstGeom prst="rect">
            <a:avLst/>
          </a:prstGeom>
        </p:spPr>
      </p:pic>
      <p:sp>
        <p:nvSpPr>
          <p:cNvPr id="12" name="Date Placeholder 4">
            <a:extLst>
              <a:ext uri="{FF2B5EF4-FFF2-40B4-BE49-F238E27FC236}">
                <a16:creationId xmlns:a16="http://schemas.microsoft.com/office/drawing/2014/main" id="{52D83F10-A12A-DC43-92D2-9708578359F6}"/>
              </a:ext>
            </a:extLst>
          </p:cNvPr>
          <p:cNvSpPr txBox="1">
            <a:spLocks/>
          </p:cNvSpPr>
          <p:nvPr/>
        </p:nvSpPr>
        <p:spPr>
          <a:xfrm>
            <a:off x="659231" y="6149794"/>
            <a:ext cx="2743200"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AR" sz="1600" b="1">
                <a:latin typeface="Open Sans" panose="020B0606030504020204" pitchFamily="34" charset="0"/>
                <a:ea typeface="Open Sans" panose="020B0606030504020204" pitchFamily="34" charset="0"/>
                <a:cs typeface="Open Sans" panose="020B0606030504020204" pitchFamily="34" charset="0"/>
              </a:rPr>
              <a:t>2024 abril</a:t>
            </a:r>
          </a:p>
        </p:txBody>
      </p:sp>
      <p:sp>
        <p:nvSpPr>
          <p:cNvPr id="2" name="TextBox 1">
            <a:extLst>
              <a:ext uri="{FF2B5EF4-FFF2-40B4-BE49-F238E27FC236}">
                <a16:creationId xmlns:a16="http://schemas.microsoft.com/office/drawing/2014/main" id="{4E3A401C-E785-171F-1B64-03D3155EE8CE}"/>
              </a:ext>
            </a:extLst>
          </p:cNvPr>
          <p:cNvSpPr txBox="1"/>
          <p:nvPr/>
        </p:nvSpPr>
        <p:spPr>
          <a:xfrm rot="16200000">
            <a:off x="11548078" y="4195705"/>
            <a:ext cx="1057013" cy="230832"/>
          </a:xfrm>
          <a:prstGeom prst="rect">
            <a:avLst/>
          </a:prstGeom>
          <a:noFill/>
        </p:spPr>
        <p:txBody>
          <a:bodyPr wrap="square" rtlCol="0">
            <a:spAutoFit/>
          </a:bodyPr>
          <a:lstStyle/>
          <a:p>
            <a:r>
              <a:rPr lang="en-US" sz="900">
                <a:solidFill>
                  <a:srgbClr val="FFFFFE"/>
                </a:solidFill>
              </a:rPr>
              <a:t>PMA/Badre </a:t>
            </a:r>
            <a:r>
              <a:rPr lang="en-US" sz="900" err="1">
                <a:solidFill>
                  <a:srgbClr val="FFFFFE"/>
                </a:solidFill>
              </a:rPr>
              <a:t>Bahaji</a:t>
            </a:r>
            <a:endParaRPr lang="en-US" sz="900">
              <a:solidFill>
                <a:srgbClr val="FFFFFE"/>
              </a:solidFill>
            </a:endParaRPr>
          </a:p>
        </p:txBody>
      </p:sp>
    </p:spTree>
    <p:extLst>
      <p:ext uri="{BB962C8B-B14F-4D97-AF65-F5344CB8AC3E}">
        <p14:creationId xmlns:p14="http://schemas.microsoft.com/office/powerpoint/2010/main" val="1472955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6809" y="1378973"/>
            <a:ext cx="11052000" cy="4100053"/>
          </a:xfrm>
        </p:spPr>
        <p:txBody>
          <a:bodyPr vert="horz" lIns="91440" tIns="45720" rIns="91440" bIns="45720" rtlCol="0" anchor="t">
            <a:noAutofit/>
          </a:bodyPr>
          <a:lstStyle/>
          <a:p>
            <a:pPr>
              <a:lnSpc>
                <a:spcPts val="2700"/>
              </a:lnSpc>
              <a:buFont typeface="Wingdings" panose="05000000000000000000" pitchFamily="2" charset="2"/>
              <a:buChar char="v"/>
            </a:pPr>
            <a:r>
              <a:rPr lang="en-US" sz="2200" spc="60" dirty="0">
                <a:latin typeface="Open Sans"/>
                <a:ea typeface="Open Sans"/>
                <a:cs typeface="Open Sans"/>
              </a:rPr>
              <a:t>La LCS-EN </a:t>
            </a:r>
            <a:r>
              <a:rPr lang="en-US" sz="2200" spc="60" dirty="0" err="1">
                <a:latin typeface="Open Sans"/>
                <a:ea typeface="Open Sans"/>
                <a:cs typeface="Open Sans"/>
              </a:rPr>
              <a:t>mide</a:t>
            </a:r>
            <a:r>
              <a:rPr lang="en-US" sz="2200" spc="60" dirty="0">
                <a:latin typeface="Open Sans"/>
                <a:ea typeface="Open Sans"/>
                <a:cs typeface="Open Sans"/>
              </a:rPr>
              <a:t> </a:t>
            </a:r>
            <a:r>
              <a:rPr lang="en-US" sz="2200" spc="60" dirty="0" err="1">
                <a:latin typeface="Open Sans"/>
                <a:ea typeface="Open Sans"/>
                <a:cs typeface="Open Sans"/>
              </a:rPr>
              <a:t>el</a:t>
            </a:r>
            <a:r>
              <a:rPr lang="en-US" sz="2200" spc="60" dirty="0">
                <a:latin typeface="Open Sans"/>
                <a:ea typeface="Open Sans"/>
                <a:cs typeface="Open Sans"/>
              </a:rPr>
              <a:t> </a:t>
            </a:r>
            <a:r>
              <a:rPr lang="en-US" sz="2200" spc="60" dirty="0" err="1">
                <a:latin typeface="Open Sans"/>
                <a:ea typeface="Open Sans"/>
                <a:cs typeface="Open Sans"/>
              </a:rPr>
              <a:t>grado</a:t>
            </a:r>
            <a:r>
              <a:rPr lang="en-US" sz="2200" spc="60" dirty="0">
                <a:latin typeface="Open Sans"/>
                <a:ea typeface="Open Sans"/>
                <a:cs typeface="Open Sans"/>
              </a:rPr>
              <a:t> </a:t>
            </a:r>
            <a:r>
              <a:rPr lang="en-US" sz="2200" spc="60" dirty="0" err="1">
                <a:latin typeface="Open Sans"/>
                <a:ea typeface="Open Sans"/>
                <a:cs typeface="Open Sans"/>
              </a:rPr>
              <a:t>en</a:t>
            </a:r>
            <a:r>
              <a:rPr lang="en-US" sz="2200" spc="60" dirty="0">
                <a:latin typeface="Open Sans"/>
                <a:ea typeface="Open Sans"/>
                <a:cs typeface="Open Sans"/>
              </a:rPr>
              <a:t> que </a:t>
            </a:r>
            <a:r>
              <a:rPr lang="en-US" sz="2200" spc="60" dirty="0" err="1">
                <a:latin typeface="Open Sans"/>
                <a:ea typeface="Open Sans"/>
                <a:cs typeface="Open Sans"/>
              </a:rPr>
              <a:t>los</a:t>
            </a:r>
            <a:r>
              <a:rPr lang="en-US" sz="2200" spc="60" dirty="0">
                <a:latin typeface="Open Sans"/>
                <a:ea typeface="Open Sans"/>
                <a:cs typeface="Open Sans"/>
              </a:rPr>
              <a:t> </a:t>
            </a:r>
            <a:r>
              <a:rPr lang="en-US" sz="2200" spc="60" dirty="0" err="1">
                <a:latin typeface="Open Sans"/>
                <a:ea typeface="Open Sans"/>
                <a:cs typeface="Open Sans"/>
              </a:rPr>
              <a:t>hogares</a:t>
            </a:r>
            <a:r>
              <a:rPr lang="en-US" sz="2200" spc="60" dirty="0">
                <a:latin typeface="Open Sans"/>
                <a:ea typeface="Open Sans"/>
                <a:cs typeface="Open Sans"/>
              </a:rPr>
              <a:t> </a:t>
            </a:r>
            <a:r>
              <a:rPr lang="en-US" sz="2200" spc="60" dirty="0" err="1">
                <a:latin typeface="Open Sans"/>
                <a:ea typeface="Open Sans"/>
                <a:cs typeface="Open Sans"/>
              </a:rPr>
              <a:t>han</a:t>
            </a:r>
            <a:r>
              <a:rPr lang="en-US" sz="2200" spc="60" dirty="0">
                <a:latin typeface="Open Sans"/>
                <a:ea typeface="Open Sans"/>
                <a:cs typeface="Open Sans"/>
              </a:rPr>
              <a:t> </a:t>
            </a:r>
            <a:r>
              <a:rPr lang="en-US" sz="2200" spc="60" dirty="0" err="1">
                <a:latin typeface="Open Sans"/>
                <a:ea typeface="Open Sans"/>
                <a:cs typeface="Open Sans"/>
              </a:rPr>
              <a:t>aplicado</a:t>
            </a:r>
            <a:r>
              <a:rPr lang="en-US" sz="2200" spc="60" dirty="0">
                <a:latin typeface="Open Sans"/>
                <a:ea typeface="Open Sans"/>
                <a:cs typeface="Open Sans"/>
              </a:rPr>
              <a:t> </a:t>
            </a:r>
            <a:r>
              <a:rPr lang="en-US" sz="2200" spc="60" dirty="0" err="1">
                <a:latin typeface="Open Sans"/>
                <a:ea typeface="Open Sans"/>
                <a:cs typeface="Open Sans"/>
              </a:rPr>
              <a:t>estrategias</a:t>
            </a:r>
            <a:r>
              <a:rPr lang="en-US" sz="2200" spc="60" dirty="0">
                <a:latin typeface="Open Sans"/>
                <a:ea typeface="Open Sans"/>
                <a:cs typeface="Open Sans"/>
              </a:rPr>
              <a:t> de </a:t>
            </a:r>
            <a:r>
              <a:rPr lang="en-US" sz="2200" spc="60" dirty="0" err="1">
                <a:latin typeface="Open Sans"/>
                <a:ea typeface="Open Sans"/>
                <a:cs typeface="Open Sans"/>
              </a:rPr>
              <a:t>supervivencia</a:t>
            </a:r>
            <a:r>
              <a:rPr lang="en-US" sz="2200" spc="60" dirty="0">
                <a:latin typeface="Open Sans"/>
                <a:ea typeface="Open Sans"/>
                <a:cs typeface="Open Sans"/>
              </a:rPr>
              <a:t> </a:t>
            </a:r>
            <a:r>
              <a:rPr lang="en-US" sz="2200" spc="60" dirty="0" err="1">
                <a:latin typeface="Open Sans"/>
                <a:ea typeface="Open Sans"/>
                <a:cs typeface="Open Sans"/>
              </a:rPr>
              <a:t>como</a:t>
            </a:r>
            <a:r>
              <a:rPr lang="en-US" sz="2200" spc="60" dirty="0">
                <a:latin typeface="Open Sans"/>
                <a:ea typeface="Open Sans"/>
                <a:cs typeface="Open Sans"/>
              </a:rPr>
              <a:t> </a:t>
            </a:r>
            <a:r>
              <a:rPr lang="en-US" sz="2200" spc="60" dirty="0" err="1">
                <a:latin typeface="Open Sans"/>
                <a:ea typeface="Open Sans"/>
                <a:cs typeface="Open Sans"/>
              </a:rPr>
              <a:t>respuesta</a:t>
            </a:r>
            <a:r>
              <a:rPr lang="en-US" sz="2200" spc="60" dirty="0">
                <a:latin typeface="Open Sans"/>
                <a:ea typeface="Open Sans"/>
                <a:cs typeface="Open Sans"/>
              </a:rPr>
              <a:t> a la falta de recursos para acceder a las necesidades esenciales (por ejemplo, alimentos, vivienda, educación, servicios sanitarios, etc.) durante los últimos 30 días anteriores a la encuesta. </a:t>
            </a:r>
          </a:p>
          <a:p>
            <a:pPr>
              <a:lnSpc>
                <a:spcPts val="2700"/>
              </a:lnSpc>
              <a:buFont typeface="Wingdings" panose="05000000000000000000" pitchFamily="2" charset="2"/>
              <a:buChar char="v"/>
            </a:pPr>
            <a:r>
              <a:rPr lang="en-US" sz="2200" spc="60" dirty="0">
                <a:latin typeface="Open Sans"/>
                <a:ea typeface="Open Sans"/>
                <a:cs typeface="Open Sans"/>
              </a:rPr>
              <a:t>Esto implica una alteración a más largo plazo de las actividades generadoras de ingresos y respuestas puntuales como la venta de activos debido a la falta de recursos para </a:t>
            </a:r>
            <a:r>
              <a:rPr lang="en-US" sz="2200" spc="60" dirty="0" err="1">
                <a:latin typeface="Open Sans"/>
                <a:ea typeface="Open Sans"/>
                <a:cs typeface="Open Sans"/>
              </a:rPr>
              <a:t>cubrir</a:t>
            </a:r>
            <a:r>
              <a:rPr lang="en-US" sz="2200" spc="60" dirty="0">
                <a:latin typeface="Open Sans"/>
                <a:ea typeface="Open Sans"/>
                <a:cs typeface="Open Sans"/>
              </a:rPr>
              <a:t> las </a:t>
            </a:r>
            <a:r>
              <a:rPr lang="en-US" sz="2200" spc="60" dirty="0" err="1">
                <a:latin typeface="Open Sans"/>
                <a:ea typeface="Open Sans"/>
                <a:cs typeface="Open Sans"/>
              </a:rPr>
              <a:t>necesidades</a:t>
            </a:r>
            <a:r>
              <a:rPr lang="en-US" sz="2200" spc="60" dirty="0">
                <a:latin typeface="Open Sans"/>
                <a:ea typeface="Open Sans"/>
                <a:cs typeface="Open Sans"/>
              </a:rPr>
              <a:t> </a:t>
            </a:r>
            <a:r>
              <a:rPr lang="en-US" sz="2200" spc="60" dirty="0" err="1">
                <a:latin typeface="Open Sans"/>
                <a:ea typeface="Open Sans"/>
                <a:cs typeface="Open Sans"/>
              </a:rPr>
              <a:t>esenciales</a:t>
            </a:r>
            <a:r>
              <a:rPr lang="en-US" sz="2200" spc="60" dirty="0">
                <a:latin typeface="Open Sans"/>
                <a:ea typeface="Open Sans"/>
                <a:cs typeface="Open Sans"/>
              </a:rPr>
              <a:t>.</a:t>
            </a:r>
          </a:p>
          <a:p>
            <a:pPr>
              <a:lnSpc>
                <a:spcPts val="2700"/>
              </a:lnSpc>
              <a:buFont typeface="Wingdings" panose="05000000000000000000" pitchFamily="2" charset="2"/>
              <a:buChar char="v"/>
            </a:pPr>
            <a:r>
              <a:rPr lang="en-US" sz="2200" spc="60" dirty="0">
                <a:latin typeface="Open Sans"/>
                <a:ea typeface="Open Sans"/>
                <a:cs typeface="Open Sans"/>
              </a:rPr>
              <a:t>El LCS-EN ayuda a evaluar las capacidades productivas y de supervivencia a largo plazo de los hogares y su impacto futuro en el acceso a las necesidades esenciales. </a:t>
            </a:r>
            <a:endParaRPr lang="en-US" sz="2200" spc="60" dirty="0"/>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a:solidFill>
                  <a:schemeClr val="tx1"/>
                </a:solidFill>
                <a:latin typeface="HALDEN SOLID" pitchFamily="2" charset="0"/>
              </a:rPr>
              <a:t>LCS-EN: ¿Qué es? </a:t>
            </a:r>
          </a:p>
        </p:txBody>
      </p:sp>
    </p:spTree>
    <p:extLst>
      <p:ext uri="{BB962C8B-B14F-4D97-AF65-F5344CB8AC3E}">
        <p14:creationId xmlns:p14="http://schemas.microsoft.com/office/powerpoint/2010/main" val="976745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7385659"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nSpc>
                <a:spcPts val="3920"/>
              </a:lnSpc>
            </a:pPr>
            <a:r>
              <a:rPr lang="it-IT" b="0" kern="1400" spc="230">
                <a:solidFill>
                  <a:srgbClr val="FFFFFE"/>
                </a:solidFill>
                <a:latin typeface="HALDEN SOLID" pitchFamily="2" charset="0"/>
                <a:ea typeface="Open Sans Extrabold" panose="020B0606030504020204" pitchFamily="34" charset="0"/>
                <a:cs typeface="Open Sans Extrabold" panose="020B0606030504020204" pitchFamily="34" charset="0"/>
              </a:rPr>
              <a:t>El módulo LCS-EN </a:t>
            </a:r>
            <a:endParaRPr lang="en-GB" b="0" kern="1400" spc="230">
              <a:solidFill>
                <a:srgbClr val="FFFFFE"/>
              </a:solidFill>
              <a:latin typeface="HALDEN SOLID" pitchFamily="2"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35550790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6809" y="1378973"/>
            <a:ext cx="11052000" cy="4100053"/>
          </a:xfrm>
        </p:spPr>
        <p:txBody>
          <a:bodyPr vert="horz" lIns="91440" tIns="45720" rIns="91440" bIns="45720" rtlCol="0" anchor="t">
            <a:noAutofit/>
          </a:bodyPr>
          <a:lstStyle/>
          <a:p>
            <a:pPr marL="0" indent="0">
              <a:lnSpc>
                <a:spcPts val="2700"/>
              </a:lnSpc>
              <a:buNone/>
            </a:pPr>
            <a:endParaRPr lang="en-US" spc="60" dirty="0"/>
          </a:p>
          <a:p>
            <a:pPr>
              <a:lnSpc>
                <a:spcPct val="90000"/>
              </a:lnSpc>
            </a:pPr>
            <a:r>
              <a:rPr lang="en-US" sz="2400" spc="60" dirty="0">
                <a:latin typeface="Open Sans"/>
                <a:ea typeface="Open Sans"/>
                <a:cs typeface="Open Sans"/>
              </a:rPr>
              <a:t>Observe cómo está redactada la pregunta principal (en la siguiente diapositiva). La pregunta se refiere a si el hogar aplicó cada estrategia de supervivencia en los últimos 30 días. </a:t>
            </a:r>
          </a:p>
          <a:p>
            <a:pPr>
              <a:lnSpc>
                <a:spcPct val="90000"/>
              </a:lnSpc>
            </a:pPr>
            <a:r>
              <a:rPr lang="en-US" sz="2400" spc="60" dirty="0">
                <a:latin typeface="Open Sans"/>
                <a:ea typeface="Open Sans"/>
                <a:cs typeface="Open Sans"/>
              </a:rPr>
              <a:t>Explique el fundamento de cada estrategia de afrontamiento en el módulo del cuestionario remitiéndose a la </a:t>
            </a:r>
            <a:r>
              <a:rPr lang="en-US" sz="2400" b="1" dirty="0">
                <a:latin typeface="Open Sans"/>
                <a:ea typeface="Open Sans"/>
                <a:cs typeface="Open Sans"/>
                <a:hlinkClick r:id="rId2">
                  <a:extLst>
                    <a:ext uri="{A12FA001-AC4F-418D-AE19-62706E023703}">
                      <ahyp:hlinkClr xmlns:ahyp="http://schemas.microsoft.com/office/drawing/2018/hyperlinkcolor" val="tx"/>
                    </a:ext>
                  </a:extLst>
                </a:hlinkClick>
              </a:rPr>
              <a:t>lista de estrategias</a:t>
            </a:r>
            <a:r>
              <a:rPr lang="en-US" sz="2400" spc="60" dirty="0">
                <a:latin typeface="Open Sans"/>
                <a:ea typeface="Open Sans"/>
                <a:cs typeface="Open Sans"/>
              </a:rPr>
              <a:t>.</a:t>
            </a:r>
          </a:p>
          <a:p>
            <a:pPr>
              <a:lnSpc>
                <a:spcPct val="90000"/>
              </a:lnSpc>
            </a:pPr>
            <a:r>
              <a:rPr lang="en-US" sz="2400" spc="60" dirty="0">
                <a:latin typeface="Open Sans"/>
                <a:ea typeface="Open Sans"/>
                <a:cs typeface="Open Sans"/>
              </a:rPr>
              <a:t>Explique cada una de las respuestas y lo que significan, asegurándose de que se entienden las posibles preguntas de seguimiento y las aclaraciones. </a:t>
            </a:r>
          </a:p>
          <a:p>
            <a:pPr>
              <a:lnSpc>
                <a:spcPct val="90000"/>
              </a:lnSpc>
            </a:pPr>
            <a:r>
              <a:rPr lang="en-US" sz="2400" spc="60" dirty="0">
                <a:latin typeface="Open Sans"/>
                <a:ea typeface="Open Sans"/>
                <a:cs typeface="Open Sans"/>
              </a:rPr>
              <a:t>El sondeo debe realizarse durante la recogida de datos para captar las respuestas más precisas. </a:t>
            </a:r>
          </a:p>
          <a:p>
            <a:pPr marL="0" indent="0">
              <a:lnSpc>
                <a:spcPct val="90000"/>
              </a:lnSpc>
              <a:buNone/>
            </a:pPr>
            <a:endParaRPr lang="en-US" sz="2400" spc="60" dirty="0">
              <a:latin typeface="Open Sans"/>
              <a:ea typeface="Open Sans"/>
              <a:cs typeface="Open Sans"/>
            </a:endParaRPr>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HALDEN SOLID" pitchFamily="2" charset="0"/>
              </a:rPr>
              <a:t>LCS-EN: </a:t>
            </a:r>
            <a:r>
              <a:rPr lang="en-GB" sz="3600" b="0" kern="1400" spc="230" dirty="0" err="1">
                <a:solidFill>
                  <a:schemeClr val="tx1"/>
                </a:solidFill>
                <a:latin typeface="HALDEN SOLID" pitchFamily="2" charset="0"/>
              </a:rPr>
              <a:t>instrucciones</a:t>
            </a:r>
            <a:r>
              <a:rPr lang="en-GB" sz="3600" b="0" kern="1400" spc="230" dirty="0">
                <a:solidFill>
                  <a:schemeClr val="tx1"/>
                </a:solidFill>
                <a:latin typeface="HALDEN SOLID" pitchFamily="2" charset="0"/>
              </a:rPr>
              <a:t> de </a:t>
            </a:r>
            <a:r>
              <a:rPr lang="en-GB" sz="3600" b="0" kern="1400" spc="230" dirty="0" err="1">
                <a:solidFill>
                  <a:schemeClr val="tx1"/>
                </a:solidFill>
                <a:latin typeface="HALDEN SOLID" pitchFamily="2" charset="0"/>
              </a:rPr>
              <a:t>formación</a:t>
            </a:r>
            <a:r>
              <a:rPr lang="en-GB" sz="3600" b="0" kern="1400" spc="230" dirty="0">
                <a:solidFill>
                  <a:schemeClr val="tx1"/>
                </a:solidFill>
                <a:latin typeface="HALDEN SOLID" pitchFamily="2" charset="0"/>
              </a:rPr>
              <a:t> 2</a:t>
            </a:r>
          </a:p>
        </p:txBody>
      </p:sp>
    </p:spTree>
    <p:extLst>
      <p:ext uri="{BB962C8B-B14F-4D97-AF65-F5344CB8AC3E}">
        <p14:creationId xmlns:p14="http://schemas.microsoft.com/office/powerpoint/2010/main" val="771532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HALDEN SOLID" pitchFamily="2" charset="0"/>
              </a:rPr>
              <a:t>MÓDULO LCS-EN: </a:t>
            </a:r>
            <a:r>
              <a:rPr lang="en-GB" sz="3600" b="0" kern="1400" spc="230" dirty="0" err="1">
                <a:solidFill>
                  <a:schemeClr val="tx1"/>
                </a:solidFill>
                <a:latin typeface="HALDEN SOLID" pitchFamily="2" charset="0"/>
              </a:rPr>
              <a:t>cuestión</a:t>
            </a:r>
            <a:r>
              <a:rPr lang="en-GB" sz="3600" b="0" kern="1400" spc="230" dirty="0">
                <a:solidFill>
                  <a:schemeClr val="tx1"/>
                </a:solidFill>
                <a:latin typeface="HALDEN SOLID" pitchFamily="2" charset="0"/>
              </a:rPr>
              <a:t> principal</a:t>
            </a:r>
          </a:p>
        </p:txBody>
      </p:sp>
      <p:sp>
        <p:nvSpPr>
          <p:cNvPr id="20" name="TextBox 19">
            <a:extLst>
              <a:ext uri="{FF2B5EF4-FFF2-40B4-BE49-F238E27FC236}">
                <a16:creationId xmlns:a16="http://schemas.microsoft.com/office/drawing/2014/main" id="{E6B59479-BF7E-892C-6FD0-AD26C43DC8CD}"/>
              </a:ext>
            </a:extLst>
          </p:cNvPr>
          <p:cNvSpPr txBox="1"/>
          <p:nvPr/>
        </p:nvSpPr>
        <p:spPr>
          <a:xfrm>
            <a:off x="596349" y="2945378"/>
            <a:ext cx="3031885" cy="3724096"/>
          </a:xfrm>
          <a:prstGeom prst="rect">
            <a:avLst/>
          </a:prstGeom>
          <a:solidFill>
            <a:srgbClr val="FFFFFE"/>
          </a:solidFill>
          <a:ln w="57150">
            <a:solidFill>
              <a:schemeClr val="bg1">
                <a:lumMod val="50000"/>
              </a:schemeClr>
            </a:solidFill>
          </a:ln>
        </p:spPr>
        <p:txBody>
          <a:bodyPr wrap="square" rtlCol="0">
            <a:spAutoFit/>
          </a:bodyPr>
          <a:lstStyle/>
          <a:p>
            <a:r>
              <a:rPr lang="en-US" sz="2000" spc="60" dirty="0">
                <a:latin typeface="Open Sans" charset="0"/>
                <a:ea typeface="Open Sans" charset="0"/>
                <a:cs typeface="Open Sans" charset="0"/>
              </a:rPr>
              <a:t>Durante los últimos 30 días, ¿alguien de su hogar tuvo que [ ... ] debido a la falta de recursos para acceder a las necesidades esenciales </a:t>
            </a:r>
            <a:r>
              <a:rPr lang="en-GB" sz="2000" spc="60" dirty="0">
                <a:latin typeface="Open Sans" charset="0"/>
                <a:ea typeface="Open Sans" charset="0"/>
                <a:cs typeface="Open Sans" charset="0"/>
              </a:rPr>
              <a:t>(por ejemplo, alimentos, vivienda, educación, servicios sanitarios, etc.) </a:t>
            </a:r>
            <a:r>
              <a:rPr lang="en-US" sz="2000" spc="60" dirty="0">
                <a:latin typeface="Open Sans" charset="0"/>
                <a:ea typeface="Open Sans" charset="0"/>
                <a:cs typeface="Open Sans" charset="0"/>
              </a:rPr>
              <a:t>?</a:t>
            </a:r>
          </a:p>
          <a:p>
            <a:endParaRPr lang="en-US" sz="1600" dirty="0"/>
          </a:p>
        </p:txBody>
      </p:sp>
      <p:graphicFrame>
        <p:nvGraphicFramePr>
          <p:cNvPr id="2" name="Table 1">
            <a:extLst>
              <a:ext uri="{FF2B5EF4-FFF2-40B4-BE49-F238E27FC236}">
                <a16:creationId xmlns:a16="http://schemas.microsoft.com/office/drawing/2014/main" id="{EF4E7B60-BC05-1F37-20C0-055B4D66BF29}"/>
              </a:ext>
            </a:extLst>
          </p:cNvPr>
          <p:cNvGraphicFramePr>
            <a:graphicFrameLocks noGrp="1"/>
          </p:cNvGraphicFramePr>
          <p:nvPr>
            <p:extLst>
              <p:ext uri="{D42A27DB-BD31-4B8C-83A1-F6EECF244321}">
                <p14:modId xmlns:p14="http://schemas.microsoft.com/office/powerpoint/2010/main" val="18399745"/>
              </p:ext>
            </p:extLst>
          </p:nvPr>
        </p:nvGraphicFramePr>
        <p:xfrm>
          <a:off x="3765336" y="1223967"/>
          <a:ext cx="8426664" cy="5656645"/>
        </p:xfrm>
        <a:graphic>
          <a:graphicData uri="http://schemas.openxmlformats.org/drawingml/2006/table">
            <a:tbl>
              <a:tblPr/>
              <a:tblGrid>
                <a:gridCol w="3151401">
                  <a:extLst>
                    <a:ext uri="{9D8B030D-6E8A-4147-A177-3AD203B41FA5}">
                      <a16:colId xmlns:a16="http://schemas.microsoft.com/office/drawing/2014/main" val="20487821"/>
                    </a:ext>
                  </a:extLst>
                </a:gridCol>
                <a:gridCol w="2489307">
                  <a:extLst>
                    <a:ext uri="{9D8B030D-6E8A-4147-A177-3AD203B41FA5}">
                      <a16:colId xmlns:a16="http://schemas.microsoft.com/office/drawing/2014/main" val="1579870510"/>
                    </a:ext>
                  </a:extLst>
                </a:gridCol>
                <a:gridCol w="1392978">
                  <a:extLst>
                    <a:ext uri="{9D8B030D-6E8A-4147-A177-3AD203B41FA5}">
                      <a16:colId xmlns:a16="http://schemas.microsoft.com/office/drawing/2014/main" val="4194993987"/>
                    </a:ext>
                  </a:extLst>
                </a:gridCol>
                <a:gridCol w="1392978">
                  <a:extLst>
                    <a:ext uri="{9D8B030D-6E8A-4147-A177-3AD203B41FA5}">
                      <a16:colId xmlns:a16="http://schemas.microsoft.com/office/drawing/2014/main" val="758318216"/>
                    </a:ext>
                  </a:extLst>
                </a:gridCol>
              </a:tblGrid>
              <a:tr h="1851117">
                <a:tc>
                  <a:txBody>
                    <a:bodyPr/>
                    <a:lstStyle/>
                    <a:p>
                      <a:pPr marL="0" marR="0">
                        <a:lnSpc>
                          <a:spcPct val="115000"/>
                        </a:lnSpc>
                        <a:spcBef>
                          <a:spcPts val="0"/>
                        </a:spcBef>
                        <a:spcAft>
                          <a:spcPts val="0"/>
                        </a:spcAft>
                      </a:pPr>
                      <a:r>
                        <a:rPr lang="en-GB" sz="900" dirty="0">
                          <a:solidFill>
                            <a:schemeClr val="accent1">
                              <a:lumMod val="50000"/>
                            </a:schemeClr>
                          </a:solidFill>
                          <a:effectLst/>
                          <a:latin typeface="Calibri"/>
                          <a:ea typeface="Calibri" panose="020F0502020204030204" pitchFamily="34" charset="0"/>
                          <a:cs typeface="Arial"/>
                        </a:rPr>
                        <a:t>Durante los últimos </a:t>
                      </a:r>
                      <a:r>
                        <a:rPr lang="en-GB" sz="900" b="1" dirty="0">
                          <a:solidFill>
                            <a:schemeClr val="accent1">
                              <a:lumMod val="50000"/>
                            </a:schemeClr>
                          </a:solidFill>
                          <a:effectLst/>
                          <a:latin typeface="Calibri"/>
                          <a:ea typeface="Calibri" panose="020F0502020204030204" pitchFamily="34" charset="0"/>
                          <a:cs typeface="Arial"/>
                        </a:rPr>
                        <a:t>30 días</a:t>
                      </a:r>
                      <a:r>
                        <a:rPr lang="en-GB" sz="900" dirty="0">
                          <a:solidFill>
                            <a:schemeClr val="accent1">
                              <a:lumMod val="50000"/>
                            </a:schemeClr>
                          </a:solidFill>
                          <a:effectLst/>
                          <a:latin typeface="Calibri"/>
                          <a:ea typeface="Calibri" panose="020F0502020204030204" pitchFamily="34" charset="0"/>
                          <a:cs typeface="Arial"/>
                        </a:rPr>
                        <a:t>, </a:t>
                      </a:r>
                      <a:r>
                        <a:rPr lang="en-GB" sz="900" dirty="0">
                          <a:solidFill>
                            <a:schemeClr val="accent1">
                              <a:lumMod val="50000"/>
                            </a:schemeClr>
                          </a:solidFill>
                          <a:effectLst/>
                          <a:latin typeface="Calibri"/>
                          <a:ea typeface="Times New Roman" panose="02020603050405020304" pitchFamily="18" charset="0"/>
                          <a:cs typeface="Arial"/>
                        </a:rPr>
                        <a:t>¿alguien de su hogar tuvo que realizar alguna de las siguientes actividades debido a la </a:t>
                      </a:r>
                      <a:r>
                        <a:rPr lang="en-GB" sz="900" b="1" dirty="0">
                          <a:solidFill>
                            <a:schemeClr val="accent1">
                              <a:lumMod val="50000"/>
                            </a:schemeClr>
                          </a:solidFill>
                          <a:effectLst/>
                          <a:latin typeface="Calibri"/>
                          <a:ea typeface="Times New Roman" panose="02020603050405020304" pitchFamily="18" charset="0"/>
                          <a:cs typeface="Arial"/>
                        </a:rPr>
                        <a:t>falta de recursos para acceder a las necesidades esenciales (por ejemplo, alimentos, vivienda, educación, servicios sanitarios, etc.)?</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900" dirty="0">
                          <a:solidFill>
                            <a:schemeClr val="accent1">
                              <a:lumMod val="50000"/>
                            </a:schemeClr>
                          </a:solidFill>
                          <a:effectLst/>
                          <a:latin typeface="Calibri"/>
                          <a:ea typeface="Times New Roman" panose="02020603050405020304" pitchFamily="18" charset="0"/>
                          <a:cs typeface="Arial"/>
                        </a:rPr>
                        <a:t>10 = </a:t>
                      </a:r>
                      <a:r>
                        <a:rPr lang="en-GB" sz="900" dirty="0">
                          <a:solidFill>
                            <a:schemeClr val="accent1">
                              <a:lumMod val="50000"/>
                            </a:schemeClr>
                          </a:solidFill>
                          <a:effectLst/>
                          <a:latin typeface="Calibri"/>
                          <a:ea typeface="Calibri" panose="020F0502020204030204" pitchFamily="34" charset="0"/>
                          <a:cs typeface="Arial"/>
                        </a:rPr>
                        <a:t>No, </a:t>
                      </a:r>
                      <a:r>
                        <a:rPr lang="en-GB" sz="900" dirty="0" err="1">
                          <a:solidFill>
                            <a:schemeClr val="accent1">
                              <a:lumMod val="50000"/>
                            </a:schemeClr>
                          </a:solidFill>
                          <a:effectLst/>
                          <a:latin typeface="Calibri"/>
                          <a:ea typeface="Calibri" panose="020F0502020204030204" pitchFamily="34" charset="0"/>
                          <a:cs typeface="Arial"/>
                        </a:rPr>
                        <a:t>porque</a:t>
                      </a:r>
                      <a:r>
                        <a:rPr lang="en-GB" sz="900" dirty="0">
                          <a:solidFill>
                            <a:schemeClr val="accent1">
                              <a:lumMod val="50000"/>
                            </a:schemeClr>
                          </a:solidFill>
                          <a:effectLst/>
                          <a:latin typeface="Calibri"/>
                          <a:ea typeface="Calibri" panose="020F0502020204030204" pitchFamily="34" charset="0"/>
                          <a:cs typeface="Arial"/>
                        </a:rPr>
                        <a:t> no necesitábamos</a:t>
                      </a:r>
                      <a:endParaRPr lang="en-US" sz="900" dirty="0" err="1">
                        <a:solidFill>
                          <a:schemeClr val="accent1">
                            <a:lumMod val="50000"/>
                          </a:schemeClr>
                        </a:solidFill>
                        <a:effectLst/>
                        <a:latin typeface="Calibri"/>
                        <a:ea typeface="MS Mincho" panose="02020609040205080304" pitchFamily="49" charset="-128"/>
                        <a:cs typeface="Arial"/>
                      </a:endParaRPr>
                    </a:p>
                    <a:p>
                      <a:pPr marL="0" marR="0">
                        <a:lnSpc>
                          <a:spcPct val="115000"/>
                        </a:lnSpc>
                        <a:spcBef>
                          <a:spcPts val="0"/>
                        </a:spcBef>
                        <a:spcAft>
                          <a:spcPts val="0"/>
                        </a:spcAft>
                      </a:pPr>
                      <a:r>
                        <a:rPr lang="en-GB" sz="900" dirty="0">
                          <a:solidFill>
                            <a:schemeClr val="accent1">
                              <a:lumMod val="50000"/>
                            </a:schemeClr>
                          </a:solidFill>
                          <a:effectLst/>
                          <a:latin typeface="Calibri"/>
                          <a:ea typeface="Times New Roman" panose="02020603050405020304" pitchFamily="18" charset="0"/>
                          <a:cs typeface="Arial"/>
                        </a:rPr>
                        <a:t>20 = </a:t>
                      </a:r>
                      <a:r>
                        <a:rPr lang="en-GB" sz="900" dirty="0">
                          <a:solidFill>
                            <a:schemeClr val="accent1">
                              <a:lumMod val="50000"/>
                            </a:schemeClr>
                          </a:solidFill>
                          <a:effectLst/>
                          <a:latin typeface="Calibri"/>
                          <a:ea typeface="Calibri" panose="020F0502020204030204" pitchFamily="34" charset="0"/>
                          <a:cs typeface="Arial"/>
                        </a:rPr>
                        <a:t>No, </a:t>
                      </a:r>
                      <a:r>
                        <a:rPr lang="en-GB" sz="900" dirty="0" err="1">
                          <a:solidFill>
                            <a:schemeClr val="accent1">
                              <a:lumMod val="50000"/>
                            </a:schemeClr>
                          </a:solidFill>
                          <a:effectLst/>
                          <a:latin typeface="Calibri"/>
                          <a:ea typeface="Calibri" panose="020F0502020204030204" pitchFamily="34" charset="0"/>
                          <a:cs typeface="Arial"/>
                        </a:rPr>
                        <a:t>porque</a:t>
                      </a:r>
                      <a:r>
                        <a:rPr lang="en-GB" sz="900" dirty="0">
                          <a:solidFill>
                            <a:schemeClr val="accent1">
                              <a:lumMod val="50000"/>
                            </a:schemeClr>
                          </a:solidFill>
                          <a:effectLst/>
                          <a:latin typeface="Calibri"/>
                          <a:ea typeface="Calibri" panose="020F0502020204030204" pitchFamily="34" charset="0"/>
                          <a:cs typeface="Arial"/>
                        </a:rPr>
                        <a:t> </a:t>
                      </a:r>
                      <a:r>
                        <a:rPr lang="en-GB" sz="900" dirty="0" err="1">
                          <a:solidFill>
                            <a:schemeClr val="accent1">
                              <a:lumMod val="50000"/>
                            </a:schemeClr>
                          </a:solidFill>
                          <a:effectLst/>
                          <a:latin typeface="Calibri"/>
                          <a:ea typeface="Calibri" panose="020F0502020204030204" pitchFamily="34" charset="0"/>
                          <a:cs typeface="Arial"/>
                        </a:rPr>
                        <a:t>ya</a:t>
                      </a:r>
                      <a:r>
                        <a:rPr lang="en-GB" sz="900" dirty="0">
                          <a:solidFill>
                            <a:schemeClr val="accent1">
                              <a:lumMod val="50000"/>
                            </a:schemeClr>
                          </a:solidFill>
                          <a:effectLst/>
                          <a:latin typeface="Calibri"/>
                          <a:ea typeface="Calibri" panose="020F0502020204030204" pitchFamily="34" charset="0"/>
                          <a:cs typeface="Arial"/>
                        </a:rPr>
                        <a:t> </a:t>
                      </a:r>
                      <a:r>
                        <a:rPr lang="en-GB" sz="900" dirty="0" err="1">
                          <a:solidFill>
                            <a:schemeClr val="accent1">
                              <a:lumMod val="50000"/>
                            </a:schemeClr>
                          </a:solidFill>
                          <a:effectLst/>
                          <a:latin typeface="Calibri"/>
                          <a:ea typeface="Calibri" panose="020F0502020204030204" pitchFamily="34" charset="0"/>
                          <a:cs typeface="Arial"/>
                        </a:rPr>
                        <a:t>hemos</a:t>
                      </a:r>
                      <a:r>
                        <a:rPr lang="en-GB" sz="900" dirty="0">
                          <a:solidFill>
                            <a:schemeClr val="accent1">
                              <a:lumMod val="50000"/>
                            </a:schemeClr>
                          </a:solidFill>
                          <a:effectLst/>
                          <a:latin typeface="Calibri"/>
                          <a:ea typeface="Calibri" panose="020F0502020204030204" pitchFamily="34" charset="0"/>
                          <a:cs typeface="Arial"/>
                        </a:rPr>
                        <a:t> </a:t>
                      </a:r>
                      <a:r>
                        <a:rPr lang="en-GB" sz="900" dirty="0" err="1">
                          <a:solidFill>
                            <a:schemeClr val="accent1">
                              <a:lumMod val="50000"/>
                            </a:schemeClr>
                          </a:solidFill>
                          <a:effectLst/>
                          <a:latin typeface="Calibri"/>
                          <a:ea typeface="Calibri" panose="020F0502020204030204" pitchFamily="34" charset="0"/>
                          <a:cs typeface="Arial"/>
                        </a:rPr>
                        <a:t>vendido</a:t>
                      </a:r>
                      <a:r>
                        <a:rPr lang="en-GB" sz="900" dirty="0">
                          <a:solidFill>
                            <a:schemeClr val="accent1">
                              <a:lumMod val="50000"/>
                            </a:schemeClr>
                          </a:solidFill>
                          <a:effectLst/>
                          <a:latin typeface="Calibri"/>
                          <a:ea typeface="Calibri" panose="020F0502020204030204" pitchFamily="34" charset="0"/>
                          <a:cs typeface="Arial"/>
                        </a:rPr>
                        <a:t> </a:t>
                      </a:r>
                      <a:r>
                        <a:rPr lang="en-GB" sz="900" dirty="0" err="1">
                          <a:solidFill>
                            <a:schemeClr val="accent1">
                              <a:lumMod val="50000"/>
                            </a:schemeClr>
                          </a:solidFill>
                          <a:effectLst/>
                          <a:latin typeface="Calibri"/>
                          <a:ea typeface="Calibri" panose="020F0502020204030204" pitchFamily="34" charset="0"/>
                          <a:cs typeface="Arial"/>
                        </a:rPr>
                        <a:t>esos</a:t>
                      </a:r>
                      <a:r>
                        <a:rPr lang="en-GB" sz="900" dirty="0">
                          <a:solidFill>
                            <a:schemeClr val="accent1">
                              <a:lumMod val="50000"/>
                            </a:schemeClr>
                          </a:solidFill>
                          <a:effectLst/>
                          <a:latin typeface="Calibri"/>
                          <a:ea typeface="Calibri" panose="020F0502020204030204" pitchFamily="34" charset="0"/>
                          <a:cs typeface="Arial"/>
                        </a:rPr>
                        <a:t> </a:t>
                      </a:r>
                      <a:r>
                        <a:rPr lang="en-GB" sz="900" dirty="0" err="1">
                          <a:solidFill>
                            <a:schemeClr val="accent1">
                              <a:lumMod val="50000"/>
                            </a:schemeClr>
                          </a:solidFill>
                          <a:effectLst/>
                          <a:latin typeface="Calibri"/>
                          <a:ea typeface="Calibri" panose="020F0502020204030204" pitchFamily="34" charset="0"/>
                          <a:cs typeface="Arial"/>
                        </a:rPr>
                        <a:t>activos</a:t>
                      </a:r>
                      <a:r>
                        <a:rPr lang="en-GB" sz="900" dirty="0">
                          <a:solidFill>
                            <a:schemeClr val="accent1">
                              <a:lumMod val="50000"/>
                            </a:schemeClr>
                          </a:solidFill>
                          <a:effectLst/>
                          <a:latin typeface="Calibri"/>
                          <a:ea typeface="Calibri" panose="020F0502020204030204" pitchFamily="34" charset="0"/>
                          <a:cs typeface="Arial"/>
                        </a:rPr>
                        <a:t> o nos </a:t>
                      </a:r>
                      <a:r>
                        <a:rPr lang="en-GB" sz="900" dirty="0" err="1">
                          <a:solidFill>
                            <a:schemeClr val="accent1">
                              <a:lumMod val="50000"/>
                            </a:schemeClr>
                          </a:solidFill>
                          <a:effectLst/>
                          <a:latin typeface="Calibri"/>
                          <a:ea typeface="Calibri" panose="020F0502020204030204" pitchFamily="34" charset="0"/>
                          <a:cs typeface="Arial"/>
                        </a:rPr>
                        <a:t>hemos</a:t>
                      </a:r>
                      <a:r>
                        <a:rPr lang="en-GB" sz="900" dirty="0">
                          <a:solidFill>
                            <a:schemeClr val="accent1">
                              <a:lumMod val="50000"/>
                            </a:schemeClr>
                          </a:solidFill>
                          <a:effectLst/>
                          <a:latin typeface="Calibri"/>
                          <a:ea typeface="Calibri" panose="020F0502020204030204" pitchFamily="34" charset="0"/>
                          <a:cs typeface="Arial"/>
                        </a:rPr>
                        <a:t> dedicado a esta actividad </a:t>
                      </a:r>
                      <a:r>
                        <a:rPr lang="en-GB" sz="900" dirty="0" err="1">
                          <a:solidFill>
                            <a:schemeClr val="accent1">
                              <a:lumMod val="50000"/>
                            </a:schemeClr>
                          </a:solidFill>
                          <a:effectLst/>
                          <a:latin typeface="Calibri"/>
                          <a:ea typeface="Calibri" panose="020F0502020204030204" pitchFamily="34" charset="0"/>
                          <a:cs typeface="Arial"/>
                        </a:rPr>
                        <a:t>en</a:t>
                      </a:r>
                      <a:r>
                        <a:rPr lang="en-GB" sz="900" dirty="0">
                          <a:solidFill>
                            <a:schemeClr val="accent1">
                              <a:lumMod val="50000"/>
                            </a:schemeClr>
                          </a:solidFill>
                          <a:effectLst/>
                          <a:latin typeface="Calibri"/>
                          <a:ea typeface="Calibri" panose="020F0502020204030204" pitchFamily="34" charset="0"/>
                          <a:cs typeface="Arial"/>
                        </a:rPr>
                        <a:t> </a:t>
                      </a:r>
                      <a:r>
                        <a:rPr lang="en-GB" sz="900" dirty="0" err="1">
                          <a:solidFill>
                            <a:schemeClr val="accent1">
                              <a:lumMod val="50000"/>
                            </a:schemeClr>
                          </a:solidFill>
                          <a:effectLst/>
                          <a:latin typeface="Calibri"/>
                          <a:ea typeface="Calibri" panose="020F0502020204030204" pitchFamily="34" charset="0"/>
                          <a:cs typeface="Arial"/>
                        </a:rPr>
                        <a:t>los</a:t>
                      </a:r>
                      <a:r>
                        <a:rPr lang="en-GB" sz="900" dirty="0">
                          <a:solidFill>
                            <a:schemeClr val="accent1">
                              <a:lumMod val="50000"/>
                            </a:schemeClr>
                          </a:solidFill>
                          <a:effectLst/>
                          <a:latin typeface="Calibri"/>
                          <a:ea typeface="Calibri" panose="020F0502020204030204" pitchFamily="34" charset="0"/>
                          <a:cs typeface="Arial"/>
                        </a:rPr>
                        <a:t> </a:t>
                      </a:r>
                      <a:r>
                        <a:rPr lang="en-GB" sz="900" dirty="0" err="1">
                          <a:solidFill>
                            <a:schemeClr val="accent1">
                              <a:lumMod val="50000"/>
                            </a:schemeClr>
                          </a:solidFill>
                          <a:effectLst/>
                          <a:latin typeface="Calibri"/>
                          <a:ea typeface="Calibri" panose="020F0502020204030204" pitchFamily="34" charset="0"/>
                          <a:cs typeface="Arial"/>
                        </a:rPr>
                        <a:t>últimos</a:t>
                      </a:r>
                      <a:r>
                        <a:rPr lang="en-GB" sz="900" dirty="0">
                          <a:solidFill>
                            <a:schemeClr val="accent1">
                              <a:lumMod val="50000"/>
                            </a:schemeClr>
                          </a:solidFill>
                          <a:effectLst/>
                          <a:latin typeface="Calibri"/>
                          <a:ea typeface="Calibri" panose="020F0502020204030204" pitchFamily="34" charset="0"/>
                          <a:cs typeface="Arial"/>
                        </a:rPr>
                        <a:t> 12 meses y no </a:t>
                      </a:r>
                      <a:r>
                        <a:rPr lang="en-GB" sz="900" dirty="0" err="1">
                          <a:solidFill>
                            <a:schemeClr val="accent1">
                              <a:lumMod val="50000"/>
                            </a:schemeClr>
                          </a:solidFill>
                          <a:effectLst/>
                          <a:latin typeface="Calibri"/>
                          <a:ea typeface="Calibri" panose="020F0502020204030204" pitchFamily="34" charset="0"/>
                          <a:cs typeface="Arial"/>
                        </a:rPr>
                        <a:t>podemos</a:t>
                      </a:r>
                      <a:r>
                        <a:rPr lang="en-GB" sz="900" dirty="0">
                          <a:solidFill>
                            <a:schemeClr val="accent1">
                              <a:lumMod val="50000"/>
                            </a:schemeClr>
                          </a:solidFill>
                          <a:effectLst/>
                          <a:latin typeface="Calibri"/>
                          <a:ea typeface="Calibri" panose="020F0502020204030204" pitchFamily="34" charset="0"/>
                          <a:cs typeface="Arial"/>
                        </a:rPr>
                        <a:t> </a:t>
                      </a:r>
                      <a:r>
                        <a:rPr lang="en-GB" sz="900" dirty="0" err="1">
                          <a:solidFill>
                            <a:schemeClr val="accent1">
                              <a:lumMod val="50000"/>
                            </a:schemeClr>
                          </a:solidFill>
                          <a:effectLst/>
                          <a:latin typeface="Calibri"/>
                          <a:ea typeface="Calibri" panose="020F0502020204030204" pitchFamily="34" charset="0"/>
                          <a:cs typeface="Arial"/>
                        </a:rPr>
                        <a:t>seguir</a:t>
                      </a:r>
                      <a:r>
                        <a:rPr lang="en-GB" sz="900" dirty="0">
                          <a:solidFill>
                            <a:schemeClr val="accent1">
                              <a:lumMod val="50000"/>
                            </a:schemeClr>
                          </a:solidFill>
                          <a:effectLst/>
                          <a:latin typeface="Calibri"/>
                          <a:ea typeface="Calibri" panose="020F0502020204030204" pitchFamily="34" charset="0"/>
                          <a:cs typeface="Arial"/>
                        </a:rPr>
                        <a:t> haciéndolo</a:t>
                      </a:r>
                      <a:endParaRPr lang="en-US" sz="900" dirty="0" err="1">
                        <a:solidFill>
                          <a:schemeClr val="accent1">
                            <a:lumMod val="50000"/>
                          </a:schemeClr>
                        </a:solidFill>
                        <a:effectLst/>
                        <a:latin typeface="Calibri"/>
                        <a:ea typeface="MS Mincho" panose="02020609040205080304" pitchFamily="49" charset="-128"/>
                        <a:cs typeface="Arial"/>
                      </a:endParaRPr>
                    </a:p>
                    <a:p>
                      <a:pPr marL="0" marR="0">
                        <a:lnSpc>
                          <a:spcPct val="115000"/>
                        </a:lnSpc>
                        <a:spcBef>
                          <a:spcPts val="0"/>
                        </a:spcBef>
                        <a:spcAft>
                          <a:spcPts val="0"/>
                        </a:spcAft>
                      </a:pPr>
                      <a:r>
                        <a:rPr lang="fr-FR" sz="900" dirty="0">
                          <a:solidFill>
                            <a:schemeClr val="accent1">
                              <a:lumMod val="50000"/>
                            </a:schemeClr>
                          </a:solidFill>
                          <a:effectLst/>
                          <a:latin typeface="Calibri"/>
                          <a:ea typeface="Times New Roman" panose="02020603050405020304" pitchFamily="18" charset="0"/>
                          <a:cs typeface="Arial"/>
                        </a:rPr>
                        <a:t>30= </a:t>
                      </a:r>
                      <a:r>
                        <a:rPr lang="fr-FR" sz="900" dirty="0" err="1">
                          <a:solidFill>
                            <a:schemeClr val="accent1">
                              <a:lumMod val="50000"/>
                            </a:schemeClr>
                          </a:solidFill>
                          <a:effectLst/>
                          <a:latin typeface="Calibri"/>
                          <a:ea typeface="Times New Roman" panose="02020603050405020304" pitchFamily="18" charset="0"/>
                          <a:cs typeface="Arial"/>
                        </a:rPr>
                        <a:t>Sí</a:t>
                      </a:r>
                      <a:endParaRPr lang="en-US" sz="900" dirty="0" err="1">
                        <a:solidFill>
                          <a:schemeClr val="accent1">
                            <a:lumMod val="50000"/>
                          </a:schemeClr>
                        </a:solidFill>
                        <a:effectLst/>
                        <a:latin typeface="Calibri"/>
                        <a:ea typeface="MS Mincho" panose="02020609040205080304" pitchFamily="49" charset="-128"/>
                        <a:cs typeface="Arial"/>
                      </a:endParaRPr>
                    </a:p>
                    <a:p>
                      <a:pPr marL="0" marR="0">
                        <a:lnSpc>
                          <a:spcPct val="115000"/>
                        </a:lnSpc>
                        <a:spcBef>
                          <a:spcPts val="0"/>
                        </a:spcBef>
                        <a:spcAft>
                          <a:spcPts val="0"/>
                        </a:spcAft>
                      </a:pPr>
                      <a:r>
                        <a:rPr lang="fr-FR" sz="900" dirty="0">
                          <a:solidFill>
                            <a:schemeClr val="accent1">
                              <a:lumMod val="50000"/>
                            </a:schemeClr>
                          </a:solidFill>
                          <a:effectLst/>
                          <a:latin typeface="Calibri"/>
                          <a:ea typeface="Times New Roman" panose="02020603050405020304" pitchFamily="18" charset="0"/>
                          <a:cs typeface="Arial"/>
                        </a:rPr>
                        <a:t>9999= </a:t>
                      </a:r>
                      <a:r>
                        <a:rPr lang="en-GB" sz="900" dirty="0">
                          <a:solidFill>
                            <a:schemeClr val="accent1">
                              <a:lumMod val="50000"/>
                            </a:schemeClr>
                          </a:solidFill>
                          <a:effectLst/>
                          <a:latin typeface="Calibri"/>
                          <a:ea typeface="Times New Roman" panose="02020603050405020304" pitchFamily="18" charset="0"/>
                          <a:cs typeface="Arial"/>
                        </a:rPr>
                        <a:t>No </a:t>
                      </a:r>
                      <a:r>
                        <a:rPr lang="en-GB" sz="900" dirty="0" err="1">
                          <a:solidFill>
                            <a:schemeClr val="accent1">
                              <a:lumMod val="50000"/>
                            </a:schemeClr>
                          </a:solidFill>
                          <a:effectLst/>
                          <a:latin typeface="Calibri"/>
                          <a:ea typeface="Times New Roman" panose="02020603050405020304" pitchFamily="18" charset="0"/>
                          <a:cs typeface="Arial"/>
                        </a:rPr>
                        <a:t>aplicable</a:t>
                      </a:r>
                      <a:r>
                        <a:rPr lang="en-GB" sz="900" dirty="0">
                          <a:solidFill>
                            <a:schemeClr val="accent1">
                              <a:lumMod val="50000"/>
                            </a:schemeClr>
                          </a:solidFill>
                          <a:effectLst/>
                          <a:latin typeface="Calibri"/>
                          <a:ea typeface="Times New Roman" panose="02020603050405020304" pitchFamily="18" charset="0"/>
                          <a:cs typeface="Arial"/>
                        </a:rPr>
                        <a:t> (no </a:t>
                      </a:r>
                      <a:r>
                        <a:rPr lang="en-GB" sz="900" dirty="0" err="1">
                          <a:solidFill>
                            <a:schemeClr val="accent1">
                              <a:lumMod val="50000"/>
                            </a:schemeClr>
                          </a:solidFill>
                          <a:effectLst/>
                          <a:latin typeface="Calibri"/>
                          <a:ea typeface="Times New Roman" panose="02020603050405020304" pitchFamily="18" charset="0"/>
                          <a:cs typeface="Arial"/>
                        </a:rPr>
                        <a:t>tiene</a:t>
                      </a:r>
                      <a:r>
                        <a:rPr lang="en-GB" sz="900" dirty="0">
                          <a:solidFill>
                            <a:schemeClr val="accent1">
                              <a:lumMod val="50000"/>
                            </a:schemeClr>
                          </a:solidFill>
                          <a:effectLst/>
                          <a:latin typeface="Calibri"/>
                          <a:ea typeface="Times New Roman" panose="02020603050405020304" pitchFamily="18" charset="0"/>
                          <a:cs typeface="Arial"/>
                        </a:rPr>
                        <a:t> </a:t>
                      </a:r>
                      <a:r>
                        <a:rPr lang="en-GB" sz="900" dirty="0" err="1">
                          <a:solidFill>
                            <a:schemeClr val="accent1">
                              <a:lumMod val="50000"/>
                            </a:schemeClr>
                          </a:solidFill>
                          <a:effectLst/>
                          <a:latin typeface="Calibri"/>
                          <a:ea typeface="Times New Roman" panose="02020603050405020304" pitchFamily="18" charset="0"/>
                          <a:cs typeface="Arial"/>
                        </a:rPr>
                        <a:t>acceso</a:t>
                      </a:r>
                      <a:r>
                        <a:rPr lang="en-GB" sz="900" dirty="0">
                          <a:solidFill>
                            <a:schemeClr val="accent1">
                              <a:lumMod val="50000"/>
                            </a:schemeClr>
                          </a:solidFill>
                          <a:effectLst/>
                          <a:latin typeface="Calibri"/>
                          <a:ea typeface="Times New Roman" panose="02020603050405020304" pitchFamily="18" charset="0"/>
                          <a:cs typeface="Arial"/>
                        </a:rPr>
                        <a:t> a </a:t>
                      </a:r>
                      <a:r>
                        <a:rPr lang="en-GB" sz="900" dirty="0" err="1">
                          <a:solidFill>
                            <a:schemeClr val="accent1">
                              <a:lumMod val="50000"/>
                            </a:schemeClr>
                          </a:solidFill>
                          <a:effectLst/>
                          <a:latin typeface="Calibri"/>
                          <a:ea typeface="Times New Roman" panose="02020603050405020304" pitchFamily="18" charset="0"/>
                          <a:cs typeface="Arial"/>
                        </a:rPr>
                        <a:t>esta</a:t>
                      </a:r>
                      <a:r>
                        <a:rPr lang="en-GB" sz="900" dirty="0">
                          <a:solidFill>
                            <a:schemeClr val="accent1">
                              <a:lumMod val="50000"/>
                            </a:schemeClr>
                          </a:solidFill>
                          <a:effectLst/>
                          <a:latin typeface="Calibri"/>
                          <a:ea typeface="Times New Roman" panose="02020603050405020304" pitchFamily="18" charset="0"/>
                          <a:cs typeface="Arial"/>
                        </a:rPr>
                        <a:t> </a:t>
                      </a:r>
                      <a:r>
                        <a:rPr lang="en-GB" sz="900" dirty="0" err="1">
                          <a:solidFill>
                            <a:schemeClr val="accent1">
                              <a:lumMod val="50000"/>
                            </a:schemeClr>
                          </a:solidFill>
                          <a:effectLst/>
                          <a:latin typeface="Calibri"/>
                          <a:ea typeface="Times New Roman" panose="02020603050405020304" pitchFamily="18" charset="0"/>
                          <a:cs typeface="Arial"/>
                        </a:rPr>
                        <a:t>estrategia</a:t>
                      </a:r>
                      <a:r>
                        <a:rPr lang="en-GB" sz="900" dirty="0">
                          <a:solidFill>
                            <a:schemeClr val="accent1">
                              <a:lumMod val="50000"/>
                            </a:schemeClr>
                          </a:solidFill>
                          <a:effectLst/>
                          <a:latin typeface="Calibri"/>
                          <a:ea typeface="Times New Roman" panose="02020603050405020304" pitchFamily="18" charset="0"/>
                          <a:cs typeface="Arial"/>
                        </a:rPr>
                        <a:t>)</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15000"/>
                        </a:lnSpc>
                        <a:spcBef>
                          <a:spcPts val="0"/>
                        </a:spcBef>
                        <a:spcAft>
                          <a:spcPts val="0"/>
                        </a:spcAft>
                      </a:pPr>
                      <a:r>
                        <a:rPr lang="en-GB" sz="900" dirty="0">
                          <a:solidFill>
                            <a:schemeClr val="accent1">
                              <a:lumMod val="50000"/>
                            </a:schemeClr>
                          </a:solidFill>
                          <a:effectLst/>
                          <a:latin typeface="Calibri"/>
                          <a:ea typeface="Times New Roman" panose="02020603050405020304" pitchFamily="18" charset="0"/>
                          <a:cs typeface="Arial"/>
                        </a:rPr>
                        <a:t>Gravedad indicativa de la estrategia</a:t>
                      </a:r>
                      <a:endParaRPr lang="en-US" sz="900" dirty="0">
                        <a:solidFill>
                          <a:schemeClr val="accent1">
                            <a:lumMod val="50000"/>
                          </a:schemeClr>
                        </a:solidFill>
                        <a:effectLst/>
                        <a:latin typeface="Calibri"/>
                        <a:ea typeface="MS Mincho" panose="02020609040205080304" pitchFamily="49" charset="-128"/>
                        <a:cs typeface="Arial"/>
                      </a:endParaRPr>
                    </a:p>
                    <a:p>
                      <a:pPr marL="0" marR="0">
                        <a:lnSpc>
                          <a:spcPct val="115000"/>
                        </a:lnSpc>
                        <a:spcBef>
                          <a:spcPts val="0"/>
                        </a:spcBef>
                        <a:spcAft>
                          <a:spcPts val="0"/>
                        </a:spcAft>
                      </a:pPr>
                      <a:endParaRPr lang="en-US" sz="900" dirty="0">
                        <a:solidFill>
                          <a:schemeClr val="accent1">
                            <a:lumMod val="50000"/>
                          </a:schemeClr>
                        </a:solidFill>
                        <a:effectLst/>
                        <a:latin typeface="Calibri"/>
                        <a:ea typeface="MS Mincho" panose="02020609040205080304" pitchFamily="49" charset="-128"/>
                        <a:cs typeface="Arial"/>
                      </a:endParaRPr>
                    </a:p>
                    <a:p>
                      <a:pPr marL="0" marR="0">
                        <a:lnSpc>
                          <a:spcPct val="115000"/>
                        </a:lnSpc>
                        <a:spcBef>
                          <a:spcPts val="0"/>
                        </a:spcBef>
                        <a:spcAft>
                          <a:spcPts val="0"/>
                        </a:spcAft>
                      </a:pPr>
                      <a:r>
                        <a:rPr lang="en-GB" sz="900" i="1" dirty="0">
                          <a:solidFill>
                            <a:schemeClr val="accent1">
                              <a:lumMod val="50000"/>
                            </a:schemeClr>
                          </a:solidFill>
                          <a:effectLst/>
                          <a:latin typeface="Calibri"/>
                          <a:ea typeface="Times New Roman" panose="02020603050405020304" pitchFamily="18" charset="0"/>
                          <a:cs typeface="Arial"/>
                        </a:rPr>
                        <a:t>(Oficina de país para atribuir la gravedad correspondiente, lo siguiente es sólo un ejemplo)</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endParaRPr lang="en-US" sz="900" dirty="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en-US" sz="900" dirty="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en-US" sz="900" dirty="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en-US" sz="900" dirty="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en-US" sz="900" dirty="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en-US" sz="900" dirty="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en-US" sz="900" dirty="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en-US" sz="900" dirty="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en-US" sz="900" dirty="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en-US" sz="900" dirty="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r>
                        <a:rPr lang="en-GB" sz="900" i="1" dirty="0">
                          <a:solidFill>
                            <a:schemeClr val="accent1">
                              <a:lumMod val="50000"/>
                            </a:schemeClr>
                          </a:solidFill>
                          <a:effectLst/>
                          <a:latin typeface="Calibri"/>
                          <a:ea typeface="Calibri" panose="020F0502020204030204" pitchFamily="34" charset="0"/>
                          <a:cs typeface="Arial"/>
                        </a:rPr>
                        <a:t>Nombres de las variables</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960000576"/>
                  </a:ext>
                </a:extLst>
              </a:tr>
              <a:tr h="399639">
                <a:tc>
                  <a:txBody>
                    <a:bodyPr/>
                    <a:lstStyle/>
                    <a:p>
                      <a:pPr marL="0" marR="0" algn="l">
                        <a:lnSpc>
                          <a:spcPct val="100000"/>
                        </a:lnSpc>
                        <a:spcBef>
                          <a:spcPts val="0"/>
                        </a:spcBef>
                        <a:spcAft>
                          <a:spcPts val="0"/>
                        </a:spcAft>
                      </a:pPr>
                      <a:r>
                        <a:rPr lang="en-GB" sz="900" dirty="0">
                          <a:solidFill>
                            <a:schemeClr val="accent1">
                              <a:lumMod val="50000"/>
                            </a:schemeClr>
                          </a:solidFill>
                          <a:effectLst/>
                          <a:latin typeface="Calibri"/>
                          <a:ea typeface="Times New Roman" panose="02020603050405020304" pitchFamily="18" charset="0"/>
                          <a:cs typeface="Arial"/>
                        </a:rPr>
                        <a:t>1.1 </a:t>
                      </a:r>
                      <a:r>
                        <a:rPr lang="en-GB" sz="900" dirty="0">
                          <a:solidFill>
                            <a:schemeClr val="accent1">
                              <a:lumMod val="50000"/>
                            </a:schemeClr>
                          </a:solidFill>
                          <a:effectLst/>
                          <a:highlight>
                            <a:srgbClr val="C0C0C0"/>
                          </a:highlight>
                          <a:latin typeface="Calibri"/>
                          <a:ea typeface="Times New Roman" panose="02020603050405020304" pitchFamily="18" charset="0"/>
                          <a:cs typeface="Arial"/>
                        </a:rPr>
                        <a:t>Vendió activos/bienes del hogar (radio, muebles, televisión, joyas, etc.) </a:t>
                      </a:r>
                      <a:r>
                        <a:rPr lang="en-GB" sz="900" i="1" dirty="0">
                          <a:solidFill>
                            <a:schemeClr val="accent1">
                              <a:lumMod val="50000"/>
                            </a:schemeClr>
                          </a:solidFill>
                          <a:effectLst/>
                          <a:latin typeface="Calibri"/>
                          <a:ea typeface="Times New Roman" panose="02020603050405020304" pitchFamily="18" charset="0"/>
                          <a:cs typeface="Arial"/>
                        </a:rPr>
                        <a:t>por falta de recursos para acceder a las necesidades esenciales</a:t>
                      </a:r>
                      <a:endParaRPr lang="en-GB" sz="900" i="1" dirty="0">
                        <a:solidFill>
                          <a:schemeClr val="accent1">
                            <a:lumMod val="50000"/>
                          </a:schemeClr>
                        </a:solidFill>
                        <a:effectLst/>
                        <a:latin typeface="Calibri" panose="020F0502020204030204" pitchFamily="34" charset="0"/>
                        <a:ea typeface="Times New Roman" panose="02020603050405020304" pitchFamily="18" charset="0"/>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dirty="0">
                          <a:solidFill>
                            <a:schemeClr val="accent1">
                              <a:lumMod val="50000"/>
                            </a:schemeClr>
                          </a:solidFill>
                          <a:effectLst/>
                          <a:latin typeface="Verdana"/>
                          <a:ea typeface="Calibri" panose="020F0502020204030204" pitchFamily="34" charset="0"/>
                          <a:cs typeface="Arial"/>
                        </a:rPr>
                        <a:t>| __ |</a:t>
                      </a:r>
                      <a:endParaRPr lang="en-US" sz="9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dirty="0">
                          <a:solidFill>
                            <a:schemeClr val="accent1">
                              <a:lumMod val="50000"/>
                            </a:schemeClr>
                          </a:solidFill>
                          <a:effectLst/>
                          <a:latin typeface="Calibri"/>
                          <a:ea typeface="Calibri" panose="020F0502020204030204" pitchFamily="34" charset="0"/>
                          <a:cs typeface="Arial"/>
                        </a:rPr>
                        <a:t>Estrés</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Lcs_stress_DomAsset</a:t>
                      </a:r>
                      <a:endParaRPr lang="en-US" sz="9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7736641"/>
                  </a:ext>
                </a:extLst>
              </a:tr>
              <a:tr h="239368">
                <a:tc>
                  <a:txBody>
                    <a:bodyPr/>
                    <a:lstStyle/>
                    <a:p>
                      <a:pPr marL="0" marR="0">
                        <a:lnSpc>
                          <a:spcPct val="100000"/>
                        </a:lnSpc>
                        <a:spcBef>
                          <a:spcPts val="0"/>
                        </a:spcBef>
                        <a:spcAft>
                          <a:spcPts val="0"/>
                        </a:spcAft>
                      </a:pPr>
                      <a:r>
                        <a:rPr lang="en-GB" sz="900" dirty="0">
                          <a:solidFill>
                            <a:schemeClr val="accent1">
                              <a:lumMod val="50000"/>
                            </a:schemeClr>
                          </a:solidFill>
                          <a:effectLst/>
                          <a:latin typeface="Calibri"/>
                          <a:ea typeface="Times New Roman" panose="02020603050405020304" pitchFamily="18" charset="0"/>
                          <a:cs typeface="Arial"/>
                        </a:rPr>
                        <a:t>1.2 </a:t>
                      </a:r>
                      <a:r>
                        <a:rPr lang="en-GB" sz="900" dirty="0">
                          <a:solidFill>
                            <a:schemeClr val="accent1">
                              <a:lumMod val="50000"/>
                            </a:schemeClr>
                          </a:solidFill>
                          <a:effectLst/>
                          <a:highlight>
                            <a:srgbClr val="C0C0C0"/>
                          </a:highlight>
                          <a:latin typeface="Calibri"/>
                          <a:ea typeface="Times New Roman" panose="02020603050405020304" pitchFamily="18" charset="0"/>
                          <a:cs typeface="Arial"/>
                        </a:rPr>
                        <a:t>Pedir dinero prestado para </a:t>
                      </a:r>
                      <a:r>
                        <a:rPr lang="en-GB" sz="900" kern="1200" dirty="0">
                          <a:solidFill>
                            <a:schemeClr val="accent1">
                              <a:lumMod val="50000"/>
                            </a:schemeClr>
                          </a:solidFill>
                          <a:effectLst/>
                          <a:highlight>
                            <a:srgbClr val="C0C0C0"/>
                          </a:highlight>
                          <a:latin typeface="Calibri"/>
                          <a:ea typeface="Times New Roman" panose="02020603050405020304" pitchFamily="18" charset="0"/>
                          <a:cs typeface="Arial"/>
                        </a:rPr>
                        <a:t>cubrir las necesidades esenciales</a:t>
                      </a:r>
                      <a:endParaRPr lang="en-US" sz="900" kern="1200" dirty="0">
                        <a:solidFill>
                          <a:schemeClr val="accent1">
                            <a:lumMod val="50000"/>
                          </a:schemeClr>
                        </a:solidFill>
                        <a:effectLst/>
                        <a:highlight>
                          <a:srgbClr val="C0C0C0"/>
                        </a:highlight>
                        <a:latin typeface="Calibri"/>
                        <a:ea typeface="MS Mincho" panose="02020609040205080304" pitchFamily="49" charset="-128"/>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dirty="0">
                          <a:solidFill>
                            <a:schemeClr val="accent1">
                              <a:lumMod val="50000"/>
                            </a:schemeClr>
                          </a:solidFill>
                          <a:effectLst/>
                          <a:latin typeface="Verdana"/>
                          <a:ea typeface="Calibri" panose="020F0502020204030204" pitchFamily="34" charset="0"/>
                          <a:cs typeface="Arial"/>
                        </a:rPr>
                        <a:t>| __ |</a:t>
                      </a:r>
                      <a:endParaRPr lang="en-US" sz="9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dirty="0">
                          <a:solidFill>
                            <a:schemeClr val="accent1">
                              <a:lumMod val="50000"/>
                            </a:schemeClr>
                          </a:solidFill>
                          <a:effectLst/>
                          <a:latin typeface="Calibri"/>
                          <a:ea typeface="Calibri" panose="020F0502020204030204" pitchFamily="34" charset="0"/>
                          <a:cs typeface="Arial"/>
                        </a:rPr>
                        <a:t>Estrés</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kern="12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Lcs_stress_BorrowCash</a:t>
                      </a:r>
                      <a:endParaRPr lang="en-US" sz="900" kern="1200">
                        <a:solidFill>
                          <a:schemeClr val="accent1">
                            <a:lumMod val="50000"/>
                          </a:schemeClr>
                        </a:solidFill>
                        <a:effectLst/>
                        <a:highlight>
                          <a:srgbClr val="C0C0C0"/>
                        </a:highlight>
                        <a:latin typeface="Calibri" panose="020F050202020403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4970834"/>
                  </a:ext>
                </a:extLst>
              </a:tr>
              <a:tr h="266426">
                <a:tc>
                  <a:txBody>
                    <a:bodyPr/>
                    <a:lstStyle/>
                    <a:p>
                      <a:pPr marL="0" marR="0">
                        <a:lnSpc>
                          <a:spcPct val="100000"/>
                        </a:lnSpc>
                        <a:spcBef>
                          <a:spcPts val="0"/>
                        </a:spcBef>
                        <a:spcAft>
                          <a:spcPts val="0"/>
                        </a:spcAft>
                      </a:pPr>
                      <a:r>
                        <a:rPr lang="en-GB" sz="900" dirty="0">
                          <a:solidFill>
                            <a:schemeClr val="accent1">
                              <a:lumMod val="50000"/>
                            </a:schemeClr>
                          </a:solidFill>
                          <a:effectLst/>
                          <a:latin typeface="Calibri"/>
                          <a:ea typeface="Times New Roman" panose="02020603050405020304" pitchFamily="18" charset="0"/>
                          <a:cs typeface="Arial"/>
                        </a:rPr>
                        <a:t>1,3 </a:t>
                      </a:r>
                      <a:r>
                        <a:rPr lang="en-GB" sz="900" dirty="0">
                          <a:solidFill>
                            <a:schemeClr val="accent1">
                              <a:lumMod val="50000"/>
                            </a:schemeClr>
                          </a:solidFill>
                          <a:effectLst/>
                          <a:highlight>
                            <a:srgbClr val="C0C0C0"/>
                          </a:highlight>
                          <a:latin typeface="Calibri"/>
                          <a:ea typeface="Times New Roman" panose="02020603050405020304" pitchFamily="18" charset="0"/>
                          <a:cs typeface="Arial"/>
                        </a:rPr>
                        <a:t>Ahorros gastados </a:t>
                      </a:r>
                      <a:r>
                        <a:rPr lang="en-GB" sz="900" i="1" dirty="0">
                          <a:solidFill>
                            <a:schemeClr val="accent1">
                              <a:lumMod val="50000"/>
                            </a:schemeClr>
                          </a:solidFill>
                          <a:effectLst/>
                          <a:latin typeface="Calibri"/>
                          <a:ea typeface="Times New Roman" panose="02020603050405020304" pitchFamily="18" charset="0"/>
                          <a:cs typeface="Arial"/>
                        </a:rPr>
                        <a:t>por </a:t>
                      </a:r>
                      <a:r>
                        <a:rPr lang="en-GB" sz="900" i="1" dirty="0">
                          <a:solidFill>
                            <a:schemeClr val="accent1">
                              <a:lumMod val="50000"/>
                            </a:schemeClr>
                          </a:solidFill>
                          <a:effectLst/>
                          <a:latin typeface="+mn-lt"/>
                          <a:ea typeface="Times New Roman" panose="02020603050405020304" pitchFamily="18" charset="0"/>
                          <a:cs typeface="Arial"/>
                        </a:rPr>
                        <a:t>falta de recursos para acceder a las necesidades esenciales</a:t>
                      </a:r>
                      <a:endParaRPr lang="en-US" sz="900" dirty="0">
                        <a:solidFill>
                          <a:schemeClr val="accent1">
                            <a:lumMod val="50000"/>
                          </a:schemeClr>
                        </a:solidFill>
                        <a:effectLs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dirty="0">
                          <a:solidFill>
                            <a:schemeClr val="accent1">
                              <a:lumMod val="50000"/>
                            </a:schemeClr>
                          </a:solidFill>
                          <a:effectLst/>
                          <a:latin typeface="Verdana"/>
                          <a:ea typeface="Calibri" panose="020F0502020204030204" pitchFamily="34" charset="0"/>
                          <a:cs typeface="Arial"/>
                        </a:rPr>
                        <a:t>| __ |</a:t>
                      </a:r>
                      <a:endParaRPr lang="en-US" sz="9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dirty="0">
                          <a:solidFill>
                            <a:schemeClr val="accent1">
                              <a:lumMod val="50000"/>
                            </a:schemeClr>
                          </a:solidFill>
                          <a:effectLst/>
                          <a:latin typeface="Calibri"/>
                          <a:ea typeface="Calibri" panose="020F0502020204030204" pitchFamily="34" charset="0"/>
                          <a:cs typeface="Arial"/>
                        </a:rPr>
                        <a:t>Estrés</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dirty="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Lcs_stress_Saving</a:t>
                      </a:r>
                      <a:endParaRPr lang="en-US" sz="900" dirty="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1156396"/>
                  </a:ext>
                </a:extLst>
              </a:tr>
              <a:tr h="266426">
                <a:tc>
                  <a:txBody>
                    <a:bodyPr/>
                    <a:lstStyle/>
                    <a:p>
                      <a:pPr marL="0" marR="0">
                        <a:lnSpc>
                          <a:spcPct val="100000"/>
                        </a:lnSpc>
                        <a:spcBef>
                          <a:spcPts val="0"/>
                        </a:spcBef>
                        <a:spcAft>
                          <a:spcPts val="0"/>
                        </a:spcAft>
                      </a:pPr>
                      <a:r>
                        <a:rPr lang="en-GB" sz="900" dirty="0">
                          <a:solidFill>
                            <a:schemeClr val="accent1">
                              <a:lumMod val="50000"/>
                            </a:schemeClr>
                          </a:solidFill>
                          <a:effectLst/>
                          <a:latin typeface="Calibri"/>
                          <a:ea typeface="Times New Roman" panose="02020603050405020304" pitchFamily="18" charset="0"/>
                          <a:cs typeface="Arial"/>
                        </a:rPr>
                        <a:t>1.4 </a:t>
                      </a:r>
                      <a:r>
                        <a:rPr lang="en-GB" sz="900" dirty="0">
                          <a:solidFill>
                            <a:schemeClr val="accent1">
                              <a:lumMod val="50000"/>
                            </a:schemeClr>
                          </a:solidFill>
                          <a:effectLst/>
                          <a:highlight>
                            <a:srgbClr val="B2B2B2"/>
                          </a:highlight>
                          <a:latin typeface="Calibri"/>
                          <a:ea typeface="Times New Roman" panose="02020603050405020304" pitchFamily="18" charset="0"/>
                          <a:cs typeface="Arial"/>
                        </a:rPr>
                        <a:t>Vender, compartir o intercambiar ayuda en especie </a:t>
                      </a:r>
                      <a:r>
                        <a:rPr lang="en-GB" sz="900" i="1" dirty="0">
                          <a:solidFill>
                            <a:schemeClr val="accent1">
                              <a:lumMod val="50000"/>
                            </a:schemeClr>
                          </a:solidFill>
                          <a:effectLst/>
                          <a:latin typeface="Calibri"/>
                          <a:ea typeface="Times New Roman" panose="02020603050405020304" pitchFamily="18" charset="0"/>
                          <a:cs typeface="Arial"/>
                        </a:rPr>
                        <a:t>debido a la </a:t>
                      </a:r>
                      <a:r>
                        <a:rPr lang="en-GB" sz="900" i="1" dirty="0">
                          <a:solidFill>
                            <a:schemeClr val="accent1">
                              <a:lumMod val="50000"/>
                            </a:schemeClr>
                          </a:solidFill>
                          <a:effectLst/>
                          <a:latin typeface="+mn-lt"/>
                          <a:ea typeface="Times New Roman" panose="02020603050405020304" pitchFamily="18" charset="0"/>
                          <a:cs typeface="Arial"/>
                        </a:rPr>
                        <a:t>falta de recursos para acceder a las necesidades esenciales</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dirty="0">
                          <a:solidFill>
                            <a:schemeClr val="accent1">
                              <a:lumMod val="50000"/>
                            </a:schemeClr>
                          </a:solidFill>
                          <a:effectLst/>
                          <a:latin typeface="Verdana"/>
                          <a:ea typeface="Calibri" panose="020F0502020204030204" pitchFamily="34" charset="0"/>
                          <a:cs typeface="Arial"/>
                        </a:rPr>
                        <a:t>| __ |</a:t>
                      </a:r>
                      <a:endParaRPr lang="en-US" sz="9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dirty="0">
                          <a:solidFill>
                            <a:schemeClr val="accent1">
                              <a:lumMod val="50000"/>
                            </a:schemeClr>
                          </a:solidFill>
                          <a:effectLst/>
                          <a:latin typeface="Calibri"/>
                          <a:ea typeface="Calibri" panose="020F0502020204030204" pitchFamily="34" charset="0"/>
                          <a:cs typeface="Arial"/>
                        </a:rPr>
                        <a:t>Estrés</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kern="1200" err="1">
                          <a:solidFill>
                            <a:schemeClr val="accent1">
                              <a:lumMod val="50000"/>
                            </a:schemeClr>
                          </a:solidFill>
                          <a:effectLst/>
                          <a:highlight>
                            <a:srgbClr val="C0C0C0"/>
                          </a:highlight>
                          <a:latin typeface="Calibri"/>
                          <a:ea typeface="Calibri" panose="020F0502020204030204" pitchFamily="34" charset="0"/>
                          <a:cs typeface="Arial"/>
                        </a:rPr>
                        <a:t>Lcs_stress_SellRation</a:t>
                      </a:r>
                      <a:endParaRPr lang="en-US" sz="900" kern="1200" err="1">
                        <a:solidFill>
                          <a:schemeClr val="accent1">
                            <a:lumMod val="50000"/>
                          </a:schemeClr>
                        </a:solidFill>
                        <a:effectLst/>
                        <a:highlight>
                          <a:srgbClr val="C0C0C0"/>
                        </a:highlight>
                        <a:latin typeface="Calibri"/>
                        <a:ea typeface="MS Mincho" panose="02020609040205080304" pitchFamily="49" charset="-128"/>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2223477"/>
                  </a:ext>
                </a:extLst>
              </a:tr>
              <a:tr h="399639">
                <a:tc>
                  <a:txBody>
                    <a:bodyPr/>
                    <a:lstStyle/>
                    <a:p>
                      <a:pPr marL="0" marR="0">
                        <a:lnSpc>
                          <a:spcPct val="100000"/>
                        </a:lnSpc>
                        <a:spcBef>
                          <a:spcPts val="0"/>
                        </a:spcBef>
                        <a:spcAft>
                          <a:spcPts val="0"/>
                        </a:spcAft>
                      </a:pPr>
                      <a:r>
                        <a:rPr lang="en-GB" sz="900" dirty="0">
                          <a:solidFill>
                            <a:schemeClr val="accent1">
                              <a:lumMod val="50000"/>
                            </a:schemeClr>
                          </a:solidFill>
                          <a:effectLst/>
                          <a:latin typeface="Calibri"/>
                          <a:ea typeface="Times New Roman" panose="02020603050405020304" pitchFamily="18" charset="0"/>
                          <a:cs typeface="Arial"/>
                        </a:rPr>
                        <a:t>1,5 </a:t>
                      </a:r>
                      <a:r>
                        <a:rPr lang="en-GB" sz="900" dirty="0">
                          <a:solidFill>
                            <a:schemeClr val="accent1">
                              <a:lumMod val="50000"/>
                            </a:schemeClr>
                          </a:solidFill>
                          <a:effectLst/>
                          <a:highlight>
                            <a:srgbClr val="C0C0C0"/>
                          </a:highlight>
                          <a:latin typeface="Calibri"/>
                          <a:ea typeface="Times New Roman" panose="02020603050405020304" pitchFamily="18" charset="0"/>
                          <a:cs typeface="Arial"/>
                        </a:rPr>
                        <a:t>Vendió activos productivos o medios de transporte (máquina de coser, carretilla, bicicleta, coche, etc.) </a:t>
                      </a:r>
                      <a:r>
                        <a:rPr lang="en-GB" sz="900" i="1" dirty="0">
                          <a:solidFill>
                            <a:schemeClr val="accent1">
                              <a:lumMod val="50000"/>
                            </a:schemeClr>
                          </a:solidFill>
                          <a:effectLst/>
                          <a:latin typeface="Calibri"/>
                          <a:ea typeface="Calibri" panose="020F0502020204030204" pitchFamily="34" charset="0"/>
                          <a:cs typeface="Arial"/>
                        </a:rPr>
                        <a:t>por </a:t>
                      </a:r>
                      <a:r>
                        <a:rPr lang="en-GB" sz="900" i="1" dirty="0">
                          <a:solidFill>
                            <a:schemeClr val="accent1">
                              <a:lumMod val="50000"/>
                            </a:schemeClr>
                          </a:solidFill>
                          <a:effectLst/>
                          <a:highlight>
                            <a:srgbClr val="FFFFFF"/>
                          </a:highlight>
                          <a:latin typeface="+mn-lt"/>
                          <a:ea typeface="Times New Roman" panose="02020603050405020304" pitchFamily="18" charset="0"/>
                          <a:cs typeface="Arial"/>
                        </a:rPr>
                        <a:t>falta de recursos para acceder a las necesidades esenciales</a:t>
                      </a:r>
                      <a:endParaRPr lang="en-US" sz="900" dirty="0">
                        <a:solidFill>
                          <a:schemeClr val="accent1">
                            <a:lumMod val="50000"/>
                          </a:schemeClr>
                        </a:solidFill>
                        <a:effectLst/>
                        <a:highlight>
                          <a:srgbClr val="FFFFFF"/>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dirty="0">
                          <a:solidFill>
                            <a:schemeClr val="accent1">
                              <a:lumMod val="50000"/>
                            </a:schemeClr>
                          </a:solidFill>
                          <a:effectLst/>
                          <a:latin typeface="Verdana"/>
                          <a:ea typeface="Calibri" panose="020F0502020204030204" pitchFamily="34" charset="0"/>
                          <a:cs typeface="Arial"/>
                        </a:rPr>
                        <a:t>| __ |</a:t>
                      </a:r>
                      <a:endParaRPr lang="en-US" sz="9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dirty="0">
                          <a:solidFill>
                            <a:schemeClr val="accent1">
                              <a:lumMod val="50000"/>
                            </a:schemeClr>
                          </a:solidFill>
                          <a:effectLst/>
                          <a:latin typeface="Calibri"/>
                          <a:ea typeface="Calibri" panose="020F0502020204030204" pitchFamily="34" charset="0"/>
                          <a:cs typeface="Arial"/>
                        </a:rPr>
                        <a:t>Crisis</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Lcs_crisis_ProdAssets</a:t>
                      </a:r>
                      <a:endParaRPr lang="en-US" sz="9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1402958"/>
                  </a:ext>
                </a:extLst>
              </a:tr>
              <a:tr h="399639">
                <a:tc>
                  <a:txBody>
                    <a:bodyPr/>
                    <a:lstStyle/>
                    <a:p>
                      <a:pPr marL="0" marR="0">
                        <a:lnSpc>
                          <a:spcPct val="100000"/>
                        </a:lnSpc>
                        <a:spcBef>
                          <a:spcPts val="0"/>
                        </a:spcBef>
                        <a:spcAft>
                          <a:spcPts val="0"/>
                        </a:spcAft>
                      </a:pPr>
                      <a:r>
                        <a:rPr lang="en-GB" sz="900" dirty="0">
                          <a:solidFill>
                            <a:schemeClr val="accent1">
                              <a:lumMod val="50000"/>
                            </a:schemeClr>
                          </a:solidFill>
                          <a:effectLst/>
                          <a:latin typeface="Calibri"/>
                          <a:ea typeface="Times New Roman" panose="02020603050405020304" pitchFamily="18" charset="0"/>
                          <a:cs typeface="Arial"/>
                        </a:rPr>
                        <a:t>1,6 </a:t>
                      </a:r>
                      <a:r>
                        <a:rPr lang="en-GB" sz="900" dirty="0">
                          <a:solidFill>
                            <a:schemeClr val="accent1">
                              <a:lumMod val="50000"/>
                            </a:schemeClr>
                          </a:solidFill>
                          <a:effectLst/>
                          <a:highlight>
                            <a:srgbClr val="C0C0C0"/>
                          </a:highlight>
                          <a:latin typeface="Calibri"/>
                          <a:ea typeface="Times New Roman" panose="02020603050405020304" pitchFamily="18" charset="0"/>
                          <a:cs typeface="Arial"/>
                        </a:rPr>
                        <a:t>Reducción de los gastos en salud esencial (incluidos los medicamentos) </a:t>
                      </a:r>
                      <a:r>
                        <a:rPr lang="en-GB" sz="900" i="1" dirty="0">
                          <a:solidFill>
                            <a:schemeClr val="accent1">
                              <a:lumMod val="50000"/>
                            </a:schemeClr>
                          </a:solidFill>
                          <a:effectLst/>
                          <a:highlight>
                            <a:srgbClr val="FFFFFF"/>
                          </a:highlight>
                          <a:latin typeface="Calibri"/>
                          <a:ea typeface="Times New Roman" panose="02020603050405020304" pitchFamily="18" charset="0"/>
                          <a:cs typeface="Arial"/>
                        </a:rPr>
                        <a:t>debido a la </a:t>
                      </a:r>
                      <a:r>
                        <a:rPr lang="en-GB" sz="900" i="1" dirty="0">
                          <a:solidFill>
                            <a:schemeClr val="accent1">
                              <a:lumMod val="50000"/>
                            </a:schemeClr>
                          </a:solidFill>
                          <a:effectLst/>
                          <a:highlight>
                            <a:srgbClr val="FFFFFF"/>
                          </a:highlight>
                          <a:latin typeface="+mn-lt"/>
                          <a:ea typeface="Times New Roman" panose="02020603050405020304" pitchFamily="18" charset="0"/>
                          <a:cs typeface="Arial"/>
                        </a:rPr>
                        <a:t>falta de recursos para acceder a las necesidades esenciales</a:t>
                      </a:r>
                      <a:endParaRPr lang="en-US" sz="900" dirty="0">
                        <a:solidFill>
                          <a:schemeClr val="accent1">
                            <a:lumMod val="50000"/>
                          </a:schemeClr>
                        </a:solidFill>
                        <a:effectLst/>
                        <a:highlight>
                          <a:srgbClr val="FFFFFF"/>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dirty="0">
                          <a:solidFill>
                            <a:schemeClr val="accent1">
                              <a:lumMod val="50000"/>
                            </a:schemeClr>
                          </a:solidFill>
                          <a:effectLst/>
                          <a:latin typeface="Verdana"/>
                          <a:ea typeface="Calibri" panose="020F0502020204030204" pitchFamily="34" charset="0"/>
                          <a:cs typeface="Arial"/>
                        </a:rPr>
                        <a:t>| __ |</a:t>
                      </a:r>
                      <a:endParaRPr lang="en-US" sz="9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dirty="0">
                          <a:solidFill>
                            <a:schemeClr val="accent1">
                              <a:lumMod val="50000"/>
                            </a:schemeClr>
                          </a:solidFill>
                          <a:effectLst/>
                          <a:latin typeface="Calibri"/>
                          <a:ea typeface="Calibri" panose="020F0502020204030204" pitchFamily="34" charset="0"/>
                          <a:cs typeface="Arial"/>
                        </a:rPr>
                        <a:t>Crisis</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Lcs_crisis_Salud</a:t>
                      </a:r>
                      <a:endParaRPr lang="en-US" sz="9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420953"/>
                  </a:ext>
                </a:extLst>
              </a:tr>
              <a:tr h="266426">
                <a:tc>
                  <a:txBody>
                    <a:bodyPr/>
                    <a:lstStyle/>
                    <a:p>
                      <a:pPr marL="0" marR="0">
                        <a:lnSpc>
                          <a:spcPct val="100000"/>
                        </a:lnSpc>
                        <a:spcBef>
                          <a:spcPts val="0"/>
                        </a:spcBef>
                        <a:spcAft>
                          <a:spcPts val="0"/>
                        </a:spcAft>
                      </a:pPr>
                      <a:r>
                        <a:rPr lang="en-GB" sz="900" dirty="0">
                          <a:solidFill>
                            <a:schemeClr val="accent1">
                              <a:lumMod val="50000"/>
                            </a:schemeClr>
                          </a:solidFill>
                          <a:effectLst/>
                          <a:latin typeface="Calibri"/>
                          <a:ea typeface="Calibri" panose="020F0502020204030204" pitchFamily="34" charset="0"/>
                          <a:cs typeface="Arial"/>
                        </a:rPr>
                        <a:t>1,7 </a:t>
                      </a:r>
                      <a:r>
                        <a:rPr lang="en-GB" sz="900" dirty="0">
                          <a:solidFill>
                            <a:schemeClr val="accent1">
                              <a:lumMod val="50000"/>
                            </a:schemeClr>
                          </a:solidFill>
                          <a:effectLst/>
                          <a:highlight>
                            <a:srgbClr val="C0C0C0"/>
                          </a:highlight>
                          <a:latin typeface="Calibri"/>
                          <a:ea typeface="Calibri" panose="020F0502020204030204" pitchFamily="34" charset="0"/>
                          <a:cs typeface="Arial"/>
                        </a:rPr>
                        <a:t>Retiró a los niños de la escuela </a:t>
                      </a:r>
                      <a:r>
                        <a:rPr lang="en-GB" sz="900" i="1" dirty="0">
                          <a:solidFill>
                            <a:schemeClr val="accent1">
                              <a:lumMod val="50000"/>
                            </a:schemeClr>
                          </a:solidFill>
                          <a:effectLst/>
                          <a:latin typeface="Calibri"/>
                          <a:ea typeface="Times New Roman" panose="02020603050405020304" pitchFamily="18" charset="0"/>
                          <a:cs typeface="Arial"/>
                        </a:rPr>
                        <a:t>por </a:t>
                      </a:r>
                      <a:r>
                        <a:rPr lang="en-GB" sz="900" i="1" dirty="0">
                          <a:solidFill>
                            <a:schemeClr val="accent1">
                              <a:lumMod val="50000"/>
                            </a:schemeClr>
                          </a:solidFill>
                          <a:effectLst/>
                          <a:highlight>
                            <a:srgbClr val="FFFFFF"/>
                          </a:highlight>
                          <a:latin typeface="+mn-lt"/>
                          <a:ea typeface="Times New Roman" panose="02020603050405020304" pitchFamily="18" charset="0"/>
                          <a:cs typeface="Arial"/>
                        </a:rPr>
                        <a:t>falta de recursos para acceder a las necesidades esenciales</a:t>
                      </a:r>
                      <a:endParaRPr lang="en-US" sz="900" dirty="0">
                        <a:solidFill>
                          <a:schemeClr val="accent1">
                            <a:lumMod val="50000"/>
                          </a:schemeClr>
                        </a:solidFill>
                        <a:effectLst/>
                        <a:highlight>
                          <a:srgbClr val="FFFFFF"/>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dirty="0">
                          <a:solidFill>
                            <a:schemeClr val="accent1">
                              <a:lumMod val="50000"/>
                            </a:schemeClr>
                          </a:solidFill>
                          <a:effectLst/>
                          <a:latin typeface="Verdana"/>
                          <a:ea typeface="Calibri" panose="020F0502020204030204" pitchFamily="34" charset="0"/>
                          <a:cs typeface="Arial"/>
                        </a:rPr>
                        <a:t>| __ |</a:t>
                      </a:r>
                      <a:endParaRPr lang="en-US" sz="9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dirty="0">
                          <a:solidFill>
                            <a:schemeClr val="accent1">
                              <a:lumMod val="50000"/>
                            </a:schemeClr>
                          </a:solidFill>
                          <a:effectLst/>
                          <a:latin typeface="Calibri"/>
                          <a:ea typeface="Calibri" panose="020F0502020204030204" pitchFamily="34" charset="0"/>
                          <a:cs typeface="Arial"/>
                        </a:rPr>
                        <a:t>Crisis</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Lcs_crisis_OutSchool</a:t>
                      </a:r>
                      <a:endParaRPr lang="en-US" sz="9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1697943"/>
                  </a:ext>
                </a:extLst>
              </a:tr>
              <a:tr h="399639">
                <a:tc>
                  <a:txBody>
                    <a:bodyPr/>
                    <a:lstStyle/>
                    <a:p>
                      <a:pPr marL="0" marR="0">
                        <a:lnSpc>
                          <a:spcPct val="100000"/>
                        </a:lnSpc>
                        <a:spcBef>
                          <a:spcPts val="0"/>
                        </a:spcBef>
                        <a:spcAft>
                          <a:spcPts val="0"/>
                        </a:spcAft>
                      </a:pPr>
                      <a:r>
                        <a:rPr lang="en-GB" sz="900" dirty="0">
                          <a:solidFill>
                            <a:schemeClr val="accent1">
                              <a:lumMod val="50000"/>
                            </a:schemeClr>
                          </a:solidFill>
                          <a:effectLst/>
                          <a:latin typeface="Calibri"/>
                          <a:ea typeface="Calibri" panose="020F0502020204030204" pitchFamily="34" charset="0"/>
                          <a:cs typeface="Arial"/>
                        </a:rPr>
                        <a:t>1,8 </a:t>
                      </a:r>
                      <a:r>
                        <a:rPr lang="en-GB" sz="900" dirty="0">
                          <a:solidFill>
                            <a:schemeClr val="accent1">
                              <a:lumMod val="50000"/>
                            </a:schemeClr>
                          </a:solidFill>
                          <a:effectLst/>
                          <a:highlight>
                            <a:srgbClr val="C0C0C0"/>
                          </a:highlight>
                          <a:latin typeface="Calibri"/>
                          <a:ea typeface="Calibri" panose="020F0502020204030204" pitchFamily="34" charset="0"/>
                          <a:cs typeface="Arial"/>
                        </a:rPr>
                        <a:t>Hipotecó/vendió la casa donde vivía permanentemente o el terreno </a:t>
                      </a:r>
                      <a:r>
                        <a:rPr lang="en-GB" sz="900" i="1" dirty="0">
                          <a:solidFill>
                            <a:schemeClr val="accent1">
                              <a:lumMod val="50000"/>
                            </a:schemeClr>
                          </a:solidFill>
                          <a:effectLst/>
                          <a:latin typeface="Calibri"/>
                          <a:ea typeface="Times New Roman" panose="02020603050405020304" pitchFamily="18" charset="0"/>
                          <a:cs typeface="Arial"/>
                        </a:rPr>
                        <a:t>debido a la </a:t>
                      </a:r>
                      <a:r>
                        <a:rPr lang="en-GB" sz="900" i="1" dirty="0">
                          <a:solidFill>
                            <a:schemeClr val="accent1">
                              <a:lumMod val="50000"/>
                            </a:schemeClr>
                          </a:solidFill>
                          <a:effectLst/>
                          <a:highlight>
                            <a:srgbClr val="FFFFFF"/>
                          </a:highlight>
                          <a:latin typeface="+mn-lt"/>
                          <a:ea typeface="Times New Roman" panose="02020603050405020304" pitchFamily="18" charset="0"/>
                          <a:cs typeface="Arial"/>
                        </a:rPr>
                        <a:t>falta de recursos para acceder a las necesidades esenciales</a:t>
                      </a:r>
                      <a:endParaRPr lang="en-US" sz="900" dirty="0">
                        <a:solidFill>
                          <a:schemeClr val="accent1">
                            <a:lumMod val="50000"/>
                          </a:schemeClr>
                        </a:solidFill>
                        <a:effectLst/>
                        <a:highlight>
                          <a:srgbClr val="FFFFFF"/>
                        </a:highlight>
                        <a:latin typeface="Calibri"/>
                        <a:ea typeface="MS Mincho" panose="02020609040205080304" pitchFamily="49" charset="-128"/>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dirty="0">
                          <a:solidFill>
                            <a:schemeClr val="accent1">
                              <a:lumMod val="50000"/>
                            </a:schemeClr>
                          </a:solidFill>
                          <a:effectLst/>
                          <a:latin typeface="Verdana"/>
                          <a:ea typeface="Calibri" panose="020F0502020204030204" pitchFamily="34" charset="0"/>
                          <a:cs typeface="Arial"/>
                        </a:rPr>
                        <a:t>| __ |</a:t>
                      </a:r>
                      <a:endParaRPr lang="en-US" sz="9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dirty="0">
                          <a:solidFill>
                            <a:schemeClr val="accent1">
                              <a:lumMod val="50000"/>
                            </a:schemeClr>
                          </a:solidFill>
                          <a:effectLst/>
                          <a:latin typeface="Calibri"/>
                          <a:ea typeface="Calibri" panose="020F0502020204030204" pitchFamily="34" charset="0"/>
                          <a:cs typeface="Arial"/>
                        </a:rPr>
                        <a:t>Emergencia</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Lcs_em_ResAsset</a:t>
                      </a:r>
                      <a:endParaRPr lang="en-US" sz="9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0582550"/>
                  </a:ext>
                </a:extLst>
              </a:tr>
              <a:tr h="399639">
                <a:tc>
                  <a:txBody>
                    <a:bodyPr/>
                    <a:lstStyle/>
                    <a:p>
                      <a:pPr marL="0" marR="0">
                        <a:lnSpc>
                          <a:spcPct val="100000"/>
                        </a:lnSpc>
                        <a:spcBef>
                          <a:spcPts val="0"/>
                        </a:spcBef>
                        <a:spcAft>
                          <a:spcPts val="0"/>
                        </a:spcAft>
                      </a:pPr>
                      <a:r>
                        <a:rPr lang="en-GB" sz="900" dirty="0">
                          <a:solidFill>
                            <a:schemeClr val="accent1">
                              <a:lumMod val="50000"/>
                            </a:schemeClr>
                          </a:solidFill>
                          <a:effectLst/>
                          <a:latin typeface="Calibri"/>
                          <a:ea typeface="Calibri" panose="020F0502020204030204" pitchFamily="34" charset="0"/>
                          <a:cs typeface="Arial"/>
                        </a:rPr>
                        <a:t>1,9 </a:t>
                      </a:r>
                      <a:r>
                        <a:rPr lang="en-GB" sz="900" dirty="0">
                          <a:solidFill>
                            <a:schemeClr val="accent1">
                              <a:lumMod val="50000"/>
                            </a:schemeClr>
                          </a:solidFill>
                          <a:effectLst/>
                          <a:highlight>
                            <a:srgbClr val="C0C0C0"/>
                          </a:highlight>
                          <a:latin typeface="Calibri"/>
                          <a:ea typeface="Calibri" panose="020F0502020204030204" pitchFamily="34" charset="0"/>
                          <a:cs typeface="Arial"/>
                        </a:rPr>
                        <a:t>Mendigó (pidió dinero/alimentos a desconocidos en la calle) o rebuscó en la basura </a:t>
                      </a:r>
                      <a:r>
                        <a:rPr lang="en-GB" sz="900" dirty="0">
                          <a:solidFill>
                            <a:schemeClr val="accent1">
                              <a:lumMod val="50000"/>
                            </a:schemeClr>
                          </a:solidFill>
                          <a:effectLst/>
                          <a:latin typeface="Calibri"/>
                          <a:ea typeface="Calibri" panose="020F0502020204030204" pitchFamily="34" charset="0"/>
                          <a:cs typeface="Arial"/>
                        </a:rPr>
                        <a:t>debido </a:t>
                      </a:r>
                      <a:r>
                        <a:rPr lang="en-GB" sz="900" i="1" dirty="0">
                          <a:solidFill>
                            <a:schemeClr val="accent1">
                              <a:lumMod val="50000"/>
                            </a:schemeClr>
                          </a:solidFill>
                          <a:effectLst/>
                          <a:latin typeface="Calibri"/>
                          <a:ea typeface="Calibri" panose="020F0502020204030204" pitchFamily="34" charset="0"/>
                          <a:cs typeface="Arial"/>
                        </a:rPr>
                        <a:t>a la </a:t>
                      </a:r>
                      <a:r>
                        <a:rPr lang="en-GB" sz="900" i="1" dirty="0">
                          <a:solidFill>
                            <a:schemeClr val="accent1">
                              <a:lumMod val="50000"/>
                            </a:schemeClr>
                          </a:solidFill>
                          <a:effectLst/>
                          <a:highlight>
                            <a:srgbClr val="FFFFFF"/>
                          </a:highlight>
                          <a:latin typeface="+mn-lt"/>
                          <a:ea typeface="Times New Roman" panose="02020603050405020304" pitchFamily="18" charset="0"/>
                          <a:cs typeface="Arial"/>
                        </a:rPr>
                        <a:t>falta de recursos para acceder a las necesidades esenciales</a:t>
                      </a:r>
                      <a:endParaRPr lang="en-US" sz="900" dirty="0">
                        <a:solidFill>
                          <a:schemeClr val="accent1">
                            <a:lumMod val="50000"/>
                          </a:schemeClr>
                        </a:solidFill>
                        <a:effectLst/>
                        <a:highlight>
                          <a:srgbClr val="FFFFFF"/>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dirty="0">
                          <a:solidFill>
                            <a:schemeClr val="accent1">
                              <a:lumMod val="50000"/>
                            </a:schemeClr>
                          </a:solidFill>
                          <a:effectLst/>
                          <a:latin typeface="Verdana"/>
                          <a:ea typeface="Calibri" panose="020F0502020204030204" pitchFamily="34" charset="0"/>
                          <a:cs typeface="Arial"/>
                        </a:rPr>
                        <a:t>| __ |</a:t>
                      </a:r>
                      <a:endParaRPr lang="en-US" sz="9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dirty="0">
                          <a:solidFill>
                            <a:schemeClr val="accent1">
                              <a:lumMod val="50000"/>
                            </a:schemeClr>
                          </a:solidFill>
                          <a:effectLst/>
                          <a:latin typeface="Calibri"/>
                          <a:ea typeface="Calibri" panose="020F0502020204030204" pitchFamily="34" charset="0"/>
                          <a:cs typeface="Arial"/>
                        </a:rPr>
                        <a:t>Emergencia</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Lcs_em_Begged</a:t>
                      </a:r>
                      <a:endParaRPr lang="en-US" sz="9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4761339"/>
                  </a:ext>
                </a:extLst>
              </a:tr>
              <a:tr h="666065">
                <a:tc>
                  <a:txBody>
                    <a:bodyPr/>
                    <a:lstStyle/>
                    <a:p>
                      <a:pPr marL="0" marR="0">
                        <a:lnSpc>
                          <a:spcPct val="100000"/>
                        </a:lnSpc>
                        <a:spcBef>
                          <a:spcPts val="0"/>
                        </a:spcBef>
                        <a:spcAft>
                          <a:spcPts val="0"/>
                        </a:spcAft>
                      </a:pPr>
                      <a:r>
                        <a:rPr lang="en-GB" sz="900" dirty="0">
                          <a:solidFill>
                            <a:schemeClr val="accent1">
                              <a:lumMod val="50000"/>
                            </a:schemeClr>
                          </a:solidFill>
                          <a:effectLst/>
                          <a:latin typeface="Calibri"/>
                          <a:ea typeface="Calibri" panose="020F0502020204030204" pitchFamily="34" charset="0"/>
                          <a:cs typeface="Arial"/>
                        </a:rPr>
                        <a:t>1.10 </a:t>
                      </a:r>
                      <a:r>
                        <a:rPr lang="en-US" sz="900" kern="1200" dirty="0">
                          <a:solidFill>
                            <a:schemeClr val="accent1">
                              <a:lumMod val="50000"/>
                            </a:schemeClr>
                          </a:solidFill>
                          <a:effectLst/>
                          <a:highlight>
                            <a:srgbClr val="C0C0C0"/>
                          </a:highlight>
                          <a:latin typeface="Calibri"/>
                          <a:ea typeface="Calibri" panose="020F0502020204030204" pitchFamily="34" charset="0"/>
                          <a:cs typeface="Arial"/>
                        </a:rPr>
                        <a:t>Se dediquen a trabajos o actividades generadoras de ingresos socialmente degradantes, de alto riesgo, explotadores o que pongan en peligro su vida (por ejemplo, contrabando, robo, adhesión a grupos armados, prostitución) </a:t>
                      </a:r>
                      <a:r>
                        <a:rPr lang="en-GB" sz="900" i="1" dirty="0">
                          <a:solidFill>
                            <a:schemeClr val="accent1">
                              <a:lumMod val="50000"/>
                            </a:schemeClr>
                          </a:solidFill>
                          <a:effectLst/>
                          <a:latin typeface="Calibri"/>
                          <a:ea typeface="Calibri" panose="020F0502020204030204" pitchFamily="34" charset="0"/>
                          <a:cs typeface="Arial"/>
                        </a:rPr>
                        <a:t>debido </a:t>
                      </a:r>
                      <a:r>
                        <a:rPr lang="en-GB" sz="900" i="1" dirty="0">
                          <a:solidFill>
                            <a:schemeClr val="accent1">
                              <a:lumMod val="50000"/>
                            </a:schemeClr>
                          </a:solidFill>
                          <a:effectLst/>
                          <a:highlight>
                            <a:srgbClr val="FFFFFF"/>
                          </a:highlight>
                          <a:latin typeface="Calibri"/>
                          <a:ea typeface="Calibri" panose="020F0502020204030204" pitchFamily="34" charset="0"/>
                          <a:cs typeface="Arial"/>
                        </a:rPr>
                        <a:t>a la </a:t>
                      </a:r>
                      <a:r>
                        <a:rPr lang="en-GB" sz="900" i="1" dirty="0">
                          <a:solidFill>
                            <a:schemeClr val="accent1">
                              <a:lumMod val="50000"/>
                            </a:schemeClr>
                          </a:solidFill>
                          <a:effectLst/>
                          <a:highlight>
                            <a:srgbClr val="FFFFFF"/>
                          </a:highlight>
                          <a:latin typeface="+mn-lt"/>
                          <a:ea typeface="Times New Roman" panose="02020603050405020304" pitchFamily="18" charset="0"/>
                          <a:cs typeface="Arial"/>
                        </a:rPr>
                        <a:t>falta de recursos para acceder a las necesidades esenciales.</a:t>
                      </a:r>
                      <a:endParaRPr lang="en-US" sz="900" dirty="0">
                        <a:solidFill>
                          <a:schemeClr val="accent1">
                            <a:lumMod val="50000"/>
                          </a:schemeClr>
                        </a:solidFill>
                        <a:effectLst/>
                        <a:highlight>
                          <a:srgbClr val="FFFFFF"/>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dirty="0">
                          <a:solidFill>
                            <a:schemeClr val="accent1">
                              <a:lumMod val="50000"/>
                            </a:schemeClr>
                          </a:solidFill>
                          <a:effectLst/>
                          <a:latin typeface="Verdana"/>
                          <a:ea typeface="Calibri" panose="020F0502020204030204" pitchFamily="34" charset="0"/>
                          <a:cs typeface="Arial"/>
                        </a:rPr>
                        <a:t>| __ |</a:t>
                      </a:r>
                      <a:endParaRPr lang="en-US" sz="9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dirty="0">
                          <a:solidFill>
                            <a:schemeClr val="accent1">
                              <a:lumMod val="50000"/>
                            </a:schemeClr>
                          </a:solidFill>
                          <a:effectLst/>
                          <a:latin typeface="Calibri"/>
                          <a:ea typeface="Calibri" panose="020F0502020204030204" pitchFamily="34" charset="0"/>
                          <a:cs typeface="Arial"/>
                        </a:rPr>
                        <a:t>Emergencia</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dirty="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Lcs_em_IllegalAct</a:t>
                      </a:r>
                      <a:endParaRPr lang="en-US" sz="900" dirty="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3906726"/>
                  </a:ext>
                </a:extLst>
              </a:tr>
            </a:tbl>
          </a:graphicData>
        </a:graphic>
      </p:graphicFrame>
      <p:sp>
        <p:nvSpPr>
          <p:cNvPr id="3" name="TextBox 2">
            <a:extLst>
              <a:ext uri="{FF2B5EF4-FFF2-40B4-BE49-F238E27FC236}">
                <a16:creationId xmlns:a16="http://schemas.microsoft.com/office/drawing/2014/main" id="{804A0221-C7B0-AA69-2F04-B2C1CAF26497}"/>
              </a:ext>
            </a:extLst>
          </p:cNvPr>
          <p:cNvSpPr txBox="1"/>
          <p:nvPr/>
        </p:nvSpPr>
        <p:spPr>
          <a:xfrm>
            <a:off x="3762705" y="1474552"/>
            <a:ext cx="2865331" cy="1600438"/>
          </a:xfrm>
          <a:prstGeom prst="rect">
            <a:avLst/>
          </a:prstGeom>
          <a:noFill/>
          <a:ln w="57150">
            <a:solidFill>
              <a:schemeClr val="bg1">
                <a:lumMod val="50000"/>
              </a:schemeClr>
            </a:solidFill>
          </a:ln>
        </p:spPr>
        <p:txBody>
          <a:bodyPr wrap="square" rtlCol="0">
            <a:spAutoFit/>
          </a:bodyPr>
          <a:lstStyle/>
          <a:p>
            <a:endParaRPr lang="en-US" sz="1400" b="1"/>
          </a:p>
          <a:p>
            <a:endParaRPr lang="en-US" sz="1400" b="1"/>
          </a:p>
          <a:p>
            <a:endParaRPr lang="en-US" sz="1400" b="1"/>
          </a:p>
          <a:p>
            <a:endParaRPr lang="en-US" sz="1400" b="1"/>
          </a:p>
          <a:p>
            <a:endParaRPr lang="en-US" sz="1400" b="1"/>
          </a:p>
          <a:p>
            <a:endParaRPr lang="en-US" sz="1400" b="1"/>
          </a:p>
          <a:p>
            <a:endParaRPr lang="en-US" sz="1400" b="1"/>
          </a:p>
        </p:txBody>
      </p:sp>
      <p:cxnSp>
        <p:nvCxnSpPr>
          <p:cNvPr id="13" name="Straight Connector 12">
            <a:extLst>
              <a:ext uri="{FF2B5EF4-FFF2-40B4-BE49-F238E27FC236}">
                <a16:creationId xmlns:a16="http://schemas.microsoft.com/office/drawing/2014/main" id="{F8B4F8F2-F32A-FCD8-58AE-121315AA34A3}"/>
              </a:ext>
            </a:extLst>
          </p:cNvPr>
          <p:cNvCxnSpPr>
            <a:cxnSpLocks/>
          </p:cNvCxnSpPr>
          <p:nvPr/>
        </p:nvCxnSpPr>
        <p:spPr>
          <a:xfrm flipH="1">
            <a:off x="2190750" y="2162175"/>
            <a:ext cx="1437484" cy="0"/>
          </a:xfrm>
          <a:prstGeom prst="line">
            <a:avLst/>
          </a:prstGeom>
          <a:ln w="38100"/>
        </p:spPr>
        <p:style>
          <a:lnRef idx="3">
            <a:schemeClr val="accent2"/>
          </a:lnRef>
          <a:fillRef idx="0">
            <a:schemeClr val="accent2"/>
          </a:fillRef>
          <a:effectRef idx="2">
            <a:schemeClr val="accent2"/>
          </a:effectRef>
          <a:fontRef idx="minor">
            <a:schemeClr val="tx1"/>
          </a:fontRef>
        </p:style>
      </p:cxnSp>
      <p:cxnSp>
        <p:nvCxnSpPr>
          <p:cNvPr id="16" name="Straight Arrow Connector 15">
            <a:extLst>
              <a:ext uri="{FF2B5EF4-FFF2-40B4-BE49-F238E27FC236}">
                <a16:creationId xmlns:a16="http://schemas.microsoft.com/office/drawing/2014/main" id="{E18DEB2A-3E5B-820B-767D-A0740266A5B5}"/>
              </a:ext>
            </a:extLst>
          </p:cNvPr>
          <p:cNvCxnSpPr/>
          <p:nvPr/>
        </p:nvCxnSpPr>
        <p:spPr>
          <a:xfrm>
            <a:off x="2190750" y="2162175"/>
            <a:ext cx="0" cy="723900"/>
          </a:xfrm>
          <a:prstGeom prst="straightConnector1">
            <a:avLst/>
          </a:prstGeom>
          <a:ln w="38100">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1652521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EAD5E-1852-5AA7-8734-AF368074D065}"/>
              </a:ext>
            </a:extLst>
          </p:cNvPr>
          <p:cNvSpPr>
            <a:spLocks noGrp="1"/>
          </p:cNvSpPr>
          <p:nvPr>
            <p:ph type="title"/>
          </p:nvPr>
        </p:nvSpPr>
        <p:spPr/>
        <p:txBody>
          <a:bodyPr/>
          <a:lstStyle/>
          <a:p>
            <a:r>
              <a:rPr lang="en-GB" sz="3200" b="0" kern="1400" spc="230" dirty="0">
                <a:solidFill>
                  <a:schemeClr val="tx1"/>
                </a:solidFill>
                <a:latin typeface="HALDEN SOLID" pitchFamily="2" charset="0"/>
              </a:rPr>
              <a:t>MÓDULO LCS-EN: </a:t>
            </a:r>
            <a:r>
              <a:rPr lang="en-GB" sz="3200" b="0" kern="1400" spc="230" dirty="0" err="1">
                <a:solidFill>
                  <a:schemeClr val="tx1"/>
                </a:solidFill>
                <a:latin typeface="HALDEN SOLID" pitchFamily="2" charset="0"/>
              </a:rPr>
              <a:t>cuestión</a:t>
            </a:r>
            <a:r>
              <a:rPr lang="en-GB" sz="3200" b="0" kern="1400" spc="230" dirty="0">
                <a:solidFill>
                  <a:schemeClr val="tx1"/>
                </a:solidFill>
                <a:latin typeface="HALDEN SOLID" pitchFamily="2" charset="0"/>
              </a:rPr>
              <a:t> principal</a:t>
            </a:r>
            <a:endParaRPr lang="en-GB" dirty="0"/>
          </a:p>
        </p:txBody>
      </p:sp>
      <p:sp>
        <p:nvSpPr>
          <p:cNvPr id="3" name="Content Placeholder 2">
            <a:extLst>
              <a:ext uri="{FF2B5EF4-FFF2-40B4-BE49-F238E27FC236}">
                <a16:creationId xmlns:a16="http://schemas.microsoft.com/office/drawing/2014/main" id="{46029ED3-CF18-CF1B-5AEC-3E80AF50E9FA}"/>
              </a:ext>
            </a:extLst>
          </p:cNvPr>
          <p:cNvSpPr>
            <a:spLocks noGrp="1"/>
          </p:cNvSpPr>
          <p:nvPr>
            <p:ph idx="1"/>
          </p:nvPr>
        </p:nvSpPr>
        <p:spPr>
          <a:xfrm>
            <a:off x="6059081" y="1483589"/>
            <a:ext cx="5896423" cy="1063625"/>
          </a:xfrm>
          <a:solidFill>
            <a:schemeClr val="accent4">
              <a:lumMod val="20000"/>
              <a:lumOff val="80000"/>
            </a:schemeClr>
          </a:solidFill>
        </p:spPr>
        <p:txBody>
          <a:bodyPr vert="horz" lIns="91440" tIns="45720" rIns="91440" bIns="45720" rtlCol="0" anchor="t">
            <a:noAutofit/>
          </a:bodyPr>
          <a:lstStyle/>
          <a:p>
            <a:pPr marL="0" indent="0">
              <a:buNone/>
            </a:pPr>
            <a:r>
              <a:rPr lang="en-US" spc="60">
                <a:latin typeface="Open Sans"/>
                <a:ea typeface="Open Sans"/>
                <a:cs typeface="Open Sans"/>
              </a:rPr>
              <a:t>... para acceder a </a:t>
            </a:r>
            <a:r>
              <a:rPr lang="en-US" b="1" spc="60">
                <a:solidFill>
                  <a:schemeClr val="accent2">
                    <a:lumMod val="75000"/>
                  </a:schemeClr>
                </a:solidFill>
                <a:latin typeface="Open Sans"/>
                <a:ea typeface="Open Sans"/>
                <a:cs typeface="Open Sans"/>
              </a:rPr>
              <a:t>las necesidades esenciales </a:t>
            </a:r>
            <a:r>
              <a:rPr lang="en-GB" spc="60">
                <a:latin typeface="Open Sans"/>
                <a:ea typeface="Open Sans"/>
                <a:cs typeface="Open Sans"/>
              </a:rPr>
              <a:t>(por ejemplo, alimentos, vivienda, educación, servicios sanitarios, etc.) ?</a:t>
            </a:r>
            <a:endParaRPr lang="en-US" spc="60">
              <a:latin typeface="Open Sans"/>
              <a:ea typeface="Open Sans"/>
              <a:cs typeface="Open Sans"/>
            </a:endParaRPr>
          </a:p>
          <a:p>
            <a:endParaRPr lang="en-GB"/>
          </a:p>
        </p:txBody>
      </p:sp>
      <p:sp>
        <p:nvSpPr>
          <p:cNvPr id="7" name="TextBox 6">
            <a:extLst>
              <a:ext uri="{FF2B5EF4-FFF2-40B4-BE49-F238E27FC236}">
                <a16:creationId xmlns:a16="http://schemas.microsoft.com/office/drawing/2014/main" id="{73AA70E4-0E31-752C-90DF-1DC93494D2A2}"/>
              </a:ext>
            </a:extLst>
          </p:cNvPr>
          <p:cNvSpPr txBox="1"/>
          <p:nvPr/>
        </p:nvSpPr>
        <p:spPr>
          <a:xfrm>
            <a:off x="6114148" y="3368544"/>
            <a:ext cx="5981756" cy="3139321"/>
          </a:xfrm>
          <a:prstGeom prst="rect">
            <a:avLst/>
          </a:prstGeom>
          <a:noFill/>
          <a:ln w="57150">
            <a:solidFill>
              <a:schemeClr val="bg1">
                <a:lumMod val="50000"/>
              </a:schemeClr>
            </a:solidFill>
          </a:ln>
        </p:spPr>
        <p:txBody>
          <a:bodyPr wrap="square" lIns="91440" tIns="45720" rIns="91440" bIns="45720" rtlCol="0" anchor="t">
            <a:spAutoFit/>
          </a:bodyPr>
          <a:lstStyle/>
          <a:p>
            <a:r>
              <a:rPr lang="en-GB" b="1" spc="60">
                <a:solidFill>
                  <a:schemeClr val="accent2">
                    <a:lumMod val="50000"/>
                  </a:schemeClr>
                </a:solidFill>
                <a:latin typeface="Open Sans"/>
                <a:ea typeface="Open Sans"/>
                <a:cs typeface="Open Sans"/>
              </a:rPr>
              <a:t>Las necesidades esenciales </a:t>
            </a:r>
            <a:r>
              <a:rPr lang="en-GB" spc="60">
                <a:latin typeface="Open Sans"/>
                <a:ea typeface="Open Sans"/>
                <a:cs typeface="Open Sans"/>
              </a:rPr>
              <a:t>son "</a:t>
            </a:r>
            <a:r>
              <a:rPr lang="en-GB" i="1" spc="60">
                <a:latin typeface="Open Sans"/>
                <a:ea typeface="Open Sans"/>
                <a:cs typeface="Open Sans"/>
              </a:rPr>
              <a:t>los bienes, utilidades, servicios o recursos requeridos de forma regular, estacional o excepcional por los hogares para garantizar la supervivencia y un nivel de vida mínimo, sin recurrir a mecanismos de supervivencia negativos ni comprometer la salud, la dignidad y los bienes esenciales para la subsistencia</a:t>
            </a:r>
            <a:r>
              <a:rPr lang="en-GB" spc="60">
                <a:latin typeface="Open Sans"/>
                <a:ea typeface="Open Sans"/>
                <a:cs typeface="Open Sans"/>
              </a:rPr>
              <a:t>". </a:t>
            </a:r>
            <a:endParaRPr lang="en-GB" spc="60">
              <a:latin typeface="Open Sans" panose="020B0606030504020204" pitchFamily="34" charset="0"/>
              <a:ea typeface="Open Sans" panose="020B0606030504020204" pitchFamily="34" charset="0"/>
              <a:cs typeface="Open Sans" panose="020B0606030504020204" pitchFamily="34" charset="0"/>
            </a:endParaRPr>
          </a:p>
          <a:p>
            <a:endParaRPr lang="en-US" spc="60">
              <a:latin typeface="Open Sans" panose="020B0606030504020204" pitchFamily="34" charset="0"/>
              <a:ea typeface="Open Sans" panose="020B0606030504020204" pitchFamily="34" charset="0"/>
              <a:cs typeface="Open Sans" panose="020B0606030504020204" pitchFamily="34" charset="0"/>
            </a:endParaRPr>
          </a:p>
          <a:p>
            <a:r>
              <a:rPr lang="en-GB" b="1">
                <a:latin typeface="Open Sans"/>
                <a:ea typeface="Open Sans"/>
                <a:cs typeface="Open Sans"/>
              </a:rPr>
              <a:t>Aunque en la pregunta principal se ofrecen ejemplos de necesidades esenciales comunes, lo que cuente como esencial dependerá del contexto.</a:t>
            </a:r>
            <a:endParaRPr lang="en-US" spc="60">
              <a:latin typeface="Open Sans"/>
              <a:ea typeface="Open Sans"/>
              <a:cs typeface="Open Sans"/>
            </a:endParaRPr>
          </a:p>
        </p:txBody>
      </p:sp>
      <p:grpSp>
        <p:nvGrpSpPr>
          <p:cNvPr id="8" name="Group 7">
            <a:extLst>
              <a:ext uri="{FF2B5EF4-FFF2-40B4-BE49-F238E27FC236}">
                <a16:creationId xmlns:a16="http://schemas.microsoft.com/office/drawing/2014/main" id="{3BFDFB39-D546-1F6E-E3B2-652846783E9F}"/>
              </a:ext>
            </a:extLst>
          </p:cNvPr>
          <p:cNvGrpSpPr/>
          <p:nvPr/>
        </p:nvGrpSpPr>
        <p:grpSpPr>
          <a:xfrm>
            <a:off x="5625459" y="2551924"/>
            <a:ext cx="6303895" cy="815788"/>
            <a:chOff x="7266432" y="207670"/>
            <a:chExt cx="6017025" cy="762000"/>
          </a:xfrm>
        </p:grpSpPr>
        <p:sp>
          <p:nvSpPr>
            <p:cNvPr id="6" name="TextBox 5">
              <a:extLst>
                <a:ext uri="{FF2B5EF4-FFF2-40B4-BE49-F238E27FC236}">
                  <a16:creationId xmlns:a16="http://schemas.microsoft.com/office/drawing/2014/main" id="{2EA14542-EE51-BAE2-D1B0-1FD630A81508}"/>
                </a:ext>
              </a:extLst>
            </p:cNvPr>
            <p:cNvSpPr txBox="1"/>
            <p:nvPr/>
          </p:nvSpPr>
          <p:spPr>
            <a:xfrm>
              <a:off x="7912429" y="404004"/>
              <a:ext cx="5371028" cy="369332"/>
            </a:xfrm>
            <a:prstGeom prst="rect">
              <a:avLst/>
            </a:prstGeom>
            <a:solidFill>
              <a:schemeClr val="accent5"/>
            </a:solidFill>
          </p:spPr>
          <p:txBody>
            <a:bodyPr wrap="square" lIns="91440" tIns="45720" rIns="91440" bIns="45720" rtlCol="0" anchor="t">
              <a:spAutoFit/>
            </a:bodyPr>
            <a:lstStyle/>
            <a:p>
              <a:r>
                <a:rPr lang="en-GB">
                  <a:latin typeface="Open Sans"/>
                  <a:ea typeface="Open Sans"/>
                  <a:cs typeface="Open Sans"/>
                </a:rPr>
                <a:t>¿Qué entendemos por "necesidades esenciales"? </a:t>
              </a:r>
            </a:p>
          </p:txBody>
        </p:sp>
        <p:pic>
          <p:nvPicPr>
            <p:cNvPr id="5" name="Graphic 4" descr="Help with solid fill">
              <a:extLst>
                <a:ext uri="{FF2B5EF4-FFF2-40B4-BE49-F238E27FC236}">
                  <a16:creationId xmlns:a16="http://schemas.microsoft.com/office/drawing/2014/main" id="{8B44FAFA-F4B4-3A47-4C27-8C7CC5705D9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6432" y="207670"/>
              <a:ext cx="762000" cy="762000"/>
            </a:xfrm>
            <a:prstGeom prst="rect">
              <a:avLst/>
            </a:prstGeom>
          </p:spPr>
        </p:pic>
      </p:grpSp>
      <p:sp>
        <p:nvSpPr>
          <p:cNvPr id="9" name="TextBox 8">
            <a:extLst>
              <a:ext uri="{FF2B5EF4-FFF2-40B4-BE49-F238E27FC236}">
                <a16:creationId xmlns:a16="http://schemas.microsoft.com/office/drawing/2014/main" id="{B2C60C75-1F7C-8937-42B0-3CD2568C72FB}"/>
              </a:ext>
            </a:extLst>
          </p:cNvPr>
          <p:cNvSpPr txBox="1"/>
          <p:nvPr/>
        </p:nvSpPr>
        <p:spPr>
          <a:xfrm>
            <a:off x="775668" y="2854866"/>
            <a:ext cx="4652136" cy="2354054"/>
          </a:xfrm>
          <a:prstGeom prst="rect">
            <a:avLst/>
          </a:prstGeom>
          <a:noFill/>
          <a:ln w="57150">
            <a:solidFill>
              <a:schemeClr val="bg1">
                <a:lumMod val="50000"/>
              </a:schemeClr>
            </a:solidFill>
          </a:ln>
        </p:spPr>
        <p:txBody>
          <a:bodyPr wrap="square" lIns="91440" tIns="45720" rIns="91440" bIns="45720" rtlCol="0" anchor="t">
            <a:spAutoFit/>
          </a:bodyPr>
          <a:lstStyle/>
          <a:p>
            <a:r>
              <a:rPr lang="en-GB" b="1" spc="60">
                <a:solidFill>
                  <a:schemeClr val="accent2">
                    <a:lumMod val="50000"/>
                  </a:schemeClr>
                </a:solidFill>
                <a:latin typeface="Open Sans"/>
                <a:ea typeface="Open Sans"/>
                <a:cs typeface="Open Sans"/>
              </a:rPr>
              <a:t>La falta de recursos </a:t>
            </a:r>
            <a:r>
              <a:rPr lang="en-GB" spc="60">
                <a:latin typeface="Open Sans"/>
                <a:ea typeface="Open Sans"/>
                <a:cs typeface="Open Sans"/>
              </a:rPr>
              <a:t>incluye tanto cuando los hogares no tienen acceso directo a bienes y servicios esenciales (por ejemplo, producción propia de alimentos y combustibles; servicios sanitarios públicos gratuitos), como cuando no tienen dinero para comprar estos bienes y servicios esenciales.</a:t>
            </a:r>
            <a:endParaRPr lang="en-US" spc="60">
              <a:latin typeface="Open Sans"/>
              <a:ea typeface="Open Sans"/>
              <a:cs typeface="Open Sans"/>
            </a:endParaRPr>
          </a:p>
        </p:txBody>
      </p:sp>
      <p:grpSp>
        <p:nvGrpSpPr>
          <p:cNvPr id="13" name="Group 12">
            <a:extLst>
              <a:ext uri="{FF2B5EF4-FFF2-40B4-BE49-F238E27FC236}">
                <a16:creationId xmlns:a16="http://schemas.microsoft.com/office/drawing/2014/main" id="{481352D6-D67A-D242-77ED-3845899207FA}"/>
              </a:ext>
            </a:extLst>
          </p:cNvPr>
          <p:cNvGrpSpPr/>
          <p:nvPr/>
        </p:nvGrpSpPr>
        <p:grpSpPr>
          <a:xfrm>
            <a:off x="125864" y="1964640"/>
            <a:ext cx="5454223" cy="852031"/>
            <a:chOff x="7266432" y="207670"/>
            <a:chExt cx="4937100" cy="762000"/>
          </a:xfrm>
        </p:grpSpPr>
        <p:sp>
          <p:nvSpPr>
            <p:cNvPr id="11" name="TextBox 10">
              <a:extLst>
                <a:ext uri="{FF2B5EF4-FFF2-40B4-BE49-F238E27FC236}">
                  <a16:creationId xmlns:a16="http://schemas.microsoft.com/office/drawing/2014/main" id="{64D406CE-6B8A-3CF0-02B9-5B930DC64069}"/>
                </a:ext>
              </a:extLst>
            </p:cNvPr>
            <p:cNvSpPr txBox="1"/>
            <p:nvPr/>
          </p:nvSpPr>
          <p:spPr>
            <a:xfrm>
              <a:off x="7904192" y="450366"/>
              <a:ext cx="4299340" cy="330306"/>
            </a:xfrm>
            <a:prstGeom prst="rect">
              <a:avLst/>
            </a:prstGeom>
            <a:solidFill>
              <a:schemeClr val="accent5"/>
            </a:solid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atin typeface="Open Sans" panose="020B0606030504020204" pitchFamily="34" charset="0"/>
                  <a:ea typeface="Open Sans" panose="020B0606030504020204" pitchFamily="34" charset="0"/>
                  <a:cs typeface="Open Sans" panose="020B0606030504020204" pitchFamily="34" charset="0"/>
                </a:rPr>
                <a:t>¿Qué entendemos por "falta de recursos"? </a:t>
              </a:r>
            </a:p>
          </p:txBody>
        </p:sp>
        <p:pic>
          <p:nvPicPr>
            <p:cNvPr id="12" name="Graphic 11" descr="Help with solid fill">
              <a:extLst>
                <a:ext uri="{FF2B5EF4-FFF2-40B4-BE49-F238E27FC236}">
                  <a16:creationId xmlns:a16="http://schemas.microsoft.com/office/drawing/2014/main" id="{BB15CC23-FC87-C58C-28B8-39AD7CC38DF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6432" y="207670"/>
              <a:ext cx="762000" cy="762000"/>
            </a:xfrm>
            <a:prstGeom prst="rect">
              <a:avLst/>
            </a:prstGeom>
          </p:spPr>
        </p:pic>
      </p:grpSp>
      <p:sp>
        <p:nvSpPr>
          <p:cNvPr id="15" name="Content Placeholder 2">
            <a:extLst>
              <a:ext uri="{FF2B5EF4-FFF2-40B4-BE49-F238E27FC236}">
                <a16:creationId xmlns:a16="http://schemas.microsoft.com/office/drawing/2014/main" id="{6BFD1710-9C4B-E55F-A797-C00F05ADF203}"/>
              </a:ext>
            </a:extLst>
          </p:cNvPr>
          <p:cNvSpPr txBox="1">
            <a:spLocks/>
          </p:cNvSpPr>
          <p:nvPr/>
        </p:nvSpPr>
        <p:spPr>
          <a:xfrm>
            <a:off x="777200" y="1717922"/>
            <a:ext cx="4534729" cy="405240"/>
          </a:xfrm>
          <a:prstGeom prst="rect">
            <a:avLst/>
          </a:prstGeom>
          <a:solidFill>
            <a:schemeClr val="accent4">
              <a:lumMod val="20000"/>
              <a:lumOff val="80000"/>
            </a:schemeClr>
          </a:solidFill>
        </p:spPr>
        <p:txBody>
          <a:bodyPr vert="horz" lIns="91440" tIns="45720" rIns="91440" bIns="45720" rtlCol="0" anchor="t">
            <a:noAutofit/>
          </a:bodyPr>
          <a:lstStyle>
            <a:lvl1pPr marL="342900" indent="-342900" algn="l" defTabSz="914400" rtl="0" eaLnBrk="1" latinLnBrk="0" hangingPunct="1">
              <a:lnSpc>
                <a:spcPct val="100000"/>
              </a:lnSpc>
              <a:spcBef>
                <a:spcPts val="1000"/>
              </a:spcBef>
              <a:buClr>
                <a:srgbClr val="0070BA"/>
              </a:buClr>
              <a:buFont typeface="Arial" charset="0"/>
              <a:buChar char="•"/>
              <a:defRPr sz="2000" b="0" i="0" kern="1200" baseline="0">
                <a:solidFill>
                  <a:schemeClr val="tx1"/>
                </a:solidFill>
                <a:latin typeface="Open Sans" charset="0"/>
                <a:ea typeface="Open Sans" charset="0"/>
                <a:cs typeface="Open Sans" charset="0"/>
              </a:defRPr>
            </a:lvl1pPr>
            <a:lvl2pPr marL="742950" indent="-285750" algn="l" defTabSz="914400" rtl="0" eaLnBrk="1" latinLnBrk="0" hangingPunct="1">
              <a:lnSpc>
                <a:spcPct val="100000"/>
              </a:lnSpc>
              <a:spcBef>
                <a:spcPts val="500"/>
              </a:spcBef>
              <a:buClr>
                <a:srgbClr val="0070BA"/>
              </a:buClr>
              <a:buFont typeface="Arial" charset="0"/>
              <a:buChar char="•"/>
              <a:defRPr sz="1800" b="0" i="0" kern="1200" baseline="0">
                <a:solidFill>
                  <a:schemeClr val="tx1"/>
                </a:solidFill>
                <a:latin typeface="Open Sans" charset="0"/>
                <a:ea typeface="Open Sans" charset="0"/>
                <a:cs typeface="Open Sans" charset="0"/>
              </a:defRPr>
            </a:lvl2pPr>
            <a:lvl3pPr marL="1200150" indent="-285750" algn="l" defTabSz="914400" rtl="0" eaLnBrk="1" latinLnBrk="0" hangingPunct="1">
              <a:lnSpc>
                <a:spcPct val="100000"/>
              </a:lnSpc>
              <a:spcBef>
                <a:spcPts val="500"/>
              </a:spcBef>
              <a:buClr>
                <a:srgbClr val="0070BA"/>
              </a:buClr>
              <a:buFont typeface="Arial" charset="0"/>
              <a:buChar char="•"/>
              <a:defRPr sz="1600" b="0" i="0" kern="1200" baseline="0">
                <a:solidFill>
                  <a:schemeClr val="tx1"/>
                </a:solidFill>
                <a:latin typeface="Open Sans" charset="0"/>
                <a:ea typeface="Open Sans" charset="0"/>
                <a:cs typeface="Open Sans" charset="0"/>
              </a:defRPr>
            </a:lvl3pPr>
            <a:lvl4pPr marL="1657350" indent="-285750" algn="l" defTabSz="914400" rtl="0" eaLnBrk="1" latinLnBrk="0" hangingPunct="1">
              <a:lnSpc>
                <a:spcPct val="100000"/>
              </a:lnSpc>
              <a:spcBef>
                <a:spcPts val="500"/>
              </a:spcBef>
              <a:buClr>
                <a:srgbClr val="0070BA"/>
              </a:buClr>
              <a:buFont typeface="Arial" charset="0"/>
              <a:buChar char="•"/>
              <a:defRPr sz="1400" b="0" i="0" kern="1200">
                <a:solidFill>
                  <a:schemeClr val="tx1"/>
                </a:solidFill>
                <a:latin typeface="Open Sans" charset="0"/>
                <a:ea typeface="Open Sans" charset="0"/>
                <a:cs typeface="Open Sans" charset="0"/>
              </a:defRPr>
            </a:lvl4pPr>
            <a:lvl5pPr marL="2114550" indent="-285750" algn="l" defTabSz="914400" rtl="0" eaLnBrk="1" latinLnBrk="0" hangingPunct="1">
              <a:lnSpc>
                <a:spcPct val="100000"/>
              </a:lnSpc>
              <a:spcBef>
                <a:spcPts val="500"/>
              </a:spcBef>
              <a:buClr>
                <a:srgbClr val="0070BA"/>
              </a:buClr>
              <a:buFont typeface="Arial" charset="0"/>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charset="0"/>
              <a:buNone/>
            </a:pPr>
            <a:r>
              <a:rPr lang="en-US" spc="60">
                <a:latin typeface="Open Sans"/>
                <a:ea typeface="Open Sans"/>
                <a:cs typeface="Open Sans"/>
              </a:rPr>
              <a:t>...Debido a la </a:t>
            </a:r>
            <a:r>
              <a:rPr lang="en-US" b="1" spc="60">
                <a:solidFill>
                  <a:schemeClr val="accent2">
                    <a:lumMod val="75000"/>
                  </a:schemeClr>
                </a:solidFill>
                <a:latin typeface="Open Sans"/>
                <a:ea typeface="Open Sans"/>
                <a:cs typeface="Open Sans"/>
              </a:rPr>
              <a:t>falta de recursos</a:t>
            </a:r>
            <a:endParaRPr lang="en-US" spc="60">
              <a:solidFill>
                <a:schemeClr val="accent2">
                  <a:lumMod val="75000"/>
                </a:schemeClr>
              </a:solidFill>
              <a:highlight>
                <a:srgbClr val="FFFFFF"/>
              </a:highlight>
              <a:latin typeface="Open Sans"/>
              <a:ea typeface="Open Sans"/>
              <a:cs typeface="Open Sans"/>
            </a:endParaRPr>
          </a:p>
          <a:p>
            <a:endParaRPr lang="en-GB"/>
          </a:p>
        </p:txBody>
      </p:sp>
    </p:spTree>
    <p:extLst>
      <p:ext uri="{BB962C8B-B14F-4D97-AF65-F5344CB8AC3E}">
        <p14:creationId xmlns:p14="http://schemas.microsoft.com/office/powerpoint/2010/main" val="2205652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bg/>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7" grpId="0" animBg="1"/>
      <p:bldP spid="9"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308644" y="531455"/>
            <a:ext cx="11052002" cy="662558"/>
          </a:xfrm>
        </p:spPr>
        <p:txBody>
          <a:bodyPr anchor="t" anchorCtr="0"/>
          <a:lstStyle/>
          <a:p>
            <a:r>
              <a:rPr lang="en-GB" sz="3600" b="0" kern="1400" spc="230" dirty="0">
                <a:solidFill>
                  <a:schemeClr val="tx1"/>
                </a:solidFill>
                <a:latin typeface="HALDEN SOLID" pitchFamily="2" charset="0"/>
              </a:rPr>
              <a:t>MÓDULO LCS-EN:</a:t>
            </a:r>
            <a:br>
              <a:rPr lang="en-GB" sz="3600" b="0" kern="1400" spc="230" dirty="0">
                <a:solidFill>
                  <a:schemeClr val="tx1"/>
                </a:solidFill>
                <a:latin typeface="HALDEN SOLID" pitchFamily="2" charset="0"/>
              </a:rPr>
            </a:br>
            <a:r>
              <a:rPr lang="en-GB" sz="3600" b="0" kern="1400" spc="230" dirty="0" err="1">
                <a:solidFill>
                  <a:schemeClr val="tx1"/>
                </a:solidFill>
                <a:latin typeface="HALDEN SOLID" pitchFamily="2" charset="0"/>
              </a:rPr>
              <a:t>Seguimiento</a:t>
            </a:r>
            <a:r>
              <a:rPr lang="en-GB" sz="3600" b="0" kern="1400" spc="230" dirty="0">
                <a:solidFill>
                  <a:schemeClr val="tx1"/>
                </a:solidFill>
                <a:latin typeface="HALDEN SOLID" pitchFamily="2" charset="0"/>
              </a:rPr>
              <a:t> </a:t>
            </a:r>
            <a:br>
              <a:rPr lang="en-GB" sz="3600" b="0" kern="1400" spc="230" dirty="0">
                <a:solidFill>
                  <a:schemeClr val="tx1"/>
                </a:solidFill>
                <a:latin typeface="HALDEN SOLID" pitchFamily="2" charset="0"/>
              </a:rPr>
            </a:br>
            <a:r>
              <a:rPr lang="en-GB" sz="3600" b="0" kern="1400" spc="230" dirty="0" err="1">
                <a:solidFill>
                  <a:schemeClr val="tx1"/>
                </a:solidFill>
                <a:latin typeface="HALDEN SOLID" pitchFamily="2" charset="0"/>
              </a:rPr>
              <a:t>Pregunta</a:t>
            </a:r>
            <a:endParaRPr lang="en-GB" sz="3600" b="0" kern="1400" spc="230" dirty="0">
              <a:solidFill>
                <a:schemeClr val="tx1"/>
              </a:solidFill>
              <a:latin typeface="HALDEN SOLID" pitchFamily="2" charset="0"/>
            </a:endParaRPr>
          </a:p>
        </p:txBody>
      </p:sp>
      <p:graphicFrame>
        <p:nvGraphicFramePr>
          <p:cNvPr id="2" name="Table 1">
            <a:extLst>
              <a:ext uri="{FF2B5EF4-FFF2-40B4-BE49-F238E27FC236}">
                <a16:creationId xmlns:a16="http://schemas.microsoft.com/office/drawing/2014/main" id="{EF4E7B60-BC05-1F37-20C0-055B4D66BF29}"/>
              </a:ext>
            </a:extLst>
          </p:cNvPr>
          <p:cNvGraphicFramePr>
            <a:graphicFrameLocks noGrp="1"/>
          </p:cNvGraphicFramePr>
          <p:nvPr>
            <p:extLst>
              <p:ext uri="{D42A27DB-BD31-4B8C-83A1-F6EECF244321}">
                <p14:modId xmlns:p14="http://schemas.microsoft.com/office/powerpoint/2010/main" val="3687407098"/>
              </p:ext>
            </p:extLst>
          </p:nvPr>
        </p:nvGraphicFramePr>
        <p:xfrm>
          <a:off x="4373267" y="62257"/>
          <a:ext cx="7709483" cy="6744262"/>
        </p:xfrm>
        <a:graphic>
          <a:graphicData uri="http://schemas.openxmlformats.org/drawingml/2006/table">
            <a:tbl>
              <a:tblPr/>
              <a:tblGrid>
                <a:gridCol w="2883190">
                  <a:extLst>
                    <a:ext uri="{9D8B030D-6E8A-4147-A177-3AD203B41FA5}">
                      <a16:colId xmlns:a16="http://schemas.microsoft.com/office/drawing/2014/main" val="20487821"/>
                    </a:ext>
                  </a:extLst>
                </a:gridCol>
                <a:gridCol w="2277445">
                  <a:extLst>
                    <a:ext uri="{9D8B030D-6E8A-4147-A177-3AD203B41FA5}">
                      <a16:colId xmlns:a16="http://schemas.microsoft.com/office/drawing/2014/main" val="1579870510"/>
                    </a:ext>
                  </a:extLst>
                </a:gridCol>
                <a:gridCol w="1274424">
                  <a:extLst>
                    <a:ext uri="{9D8B030D-6E8A-4147-A177-3AD203B41FA5}">
                      <a16:colId xmlns:a16="http://schemas.microsoft.com/office/drawing/2014/main" val="4194993987"/>
                    </a:ext>
                  </a:extLst>
                </a:gridCol>
                <a:gridCol w="1274424">
                  <a:extLst>
                    <a:ext uri="{9D8B030D-6E8A-4147-A177-3AD203B41FA5}">
                      <a16:colId xmlns:a16="http://schemas.microsoft.com/office/drawing/2014/main" val="758318216"/>
                    </a:ext>
                  </a:extLst>
                </a:gridCol>
              </a:tblGrid>
              <a:tr h="456075">
                <a:tc>
                  <a:txBody>
                    <a:bodyPr/>
                    <a:lstStyle/>
                    <a:p>
                      <a:pPr marL="0" marR="0">
                        <a:lnSpc>
                          <a:spcPct val="115000"/>
                        </a:lnSpc>
                        <a:spcBef>
                          <a:spcPts val="0"/>
                        </a:spcBef>
                        <a:spcAft>
                          <a:spcPts val="0"/>
                        </a:spcAft>
                      </a:pPr>
                      <a:endParaRPr lang="en-US" sz="110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800" dirty="0">
                          <a:solidFill>
                            <a:schemeClr val="accent1">
                              <a:lumMod val="50000"/>
                            </a:schemeClr>
                          </a:solidFill>
                          <a:effectLst/>
                          <a:latin typeface="Calibri"/>
                          <a:ea typeface="Times New Roman" panose="02020603050405020304" pitchFamily="18" charset="0"/>
                          <a:cs typeface="Arial"/>
                        </a:rPr>
                        <a:t>10 = </a:t>
                      </a:r>
                      <a:r>
                        <a:rPr lang="en-GB" sz="800" dirty="0">
                          <a:solidFill>
                            <a:schemeClr val="accent1">
                              <a:lumMod val="50000"/>
                            </a:schemeClr>
                          </a:solidFill>
                          <a:effectLst/>
                          <a:latin typeface="Calibri"/>
                          <a:ea typeface="Calibri"/>
                          <a:cs typeface="Arial"/>
                        </a:rPr>
                        <a:t>No, </a:t>
                      </a:r>
                      <a:r>
                        <a:rPr lang="en-GB" sz="800" dirty="0" err="1">
                          <a:solidFill>
                            <a:schemeClr val="accent1">
                              <a:lumMod val="50000"/>
                            </a:schemeClr>
                          </a:solidFill>
                          <a:effectLst/>
                          <a:latin typeface="Calibri"/>
                          <a:ea typeface="Calibri"/>
                          <a:cs typeface="Arial"/>
                        </a:rPr>
                        <a:t>porque</a:t>
                      </a:r>
                      <a:r>
                        <a:rPr lang="en-GB" sz="800" dirty="0">
                          <a:solidFill>
                            <a:schemeClr val="accent1">
                              <a:lumMod val="50000"/>
                            </a:schemeClr>
                          </a:solidFill>
                          <a:effectLst/>
                          <a:latin typeface="Calibri"/>
                          <a:ea typeface="Calibri"/>
                          <a:cs typeface="Arial"/>
                        </a:rPr>
                        <a:t> no </a:t>
                      </a:r>
                      <a:r>
                        <a:rPr lang="en-GB" sz="800" dirty="0" err="1">
                          <a:solidFill>
                            <a:schemeClr val="accent1">
                              <a:lumMod val="50000"/>
                            </a:schemeClr>
                          </a:solidFill>
                          <a:effectLst/>
                          <a:latin typeface="Calibri"/>
                          <a:ea typeface="Calibri"/>
                          <a:cs typeface="Arial"/>
                        </a:rPr>
                        <a:t>necesitábamos</a:t>
                      </a:r>
                      <a:endParaRPr lang="en-US" sz="1100" dirty="0" err="1">
                        <a:solidFill>
                          <a:schemeClr val="accent1">
                            <a:lumMod val="50000"/>
                          </a:schemeClr>
                        </a:solidFill>
                        <a:effectLst/>
                        <a:latin typeface="Calibri"/>
                        <a:ea typeface="Calibri"/>
                        <a:cs typeface="Arial"/>
                      </a:endParaRPr>
                    </a:p>
                    <a:p>
                      <a:pPr marL="0" marR="0">
                        <a:lnSpc>
                          <a:spcPct val="115000"/>
                        </a:lnSpc>
                        <a:spcBef>
                          <a:spcPts val="0"/>
                        </a:spcBef>
                        <a:spcAft>
                          <a:spcPts val="0"/>
                        </a:spcAft>
                      </a:pPr>
                      <a:r>
                        <a:rPr lang="en-GB" sz="800" dirty="0">
                          <a:solidFill>
                            <a:schemeClr val="accent1">
                              <a:lumMod val="50000"/>
                            </a:schemeClr>
                          </a:solidFill>
                          <a:effectLst/>
                          <a:latin typeface="Calibri"/>
                          <a:ea typeface="Times New Roman" panose="02020603050405020304" pitchFamily="18" charset="0"/>
                          <a:cs typeface="Arial"/>
                        </a:rPr>
                        <a:t>20 = </a:t>
                      </a:r>
                      <a:r>
                        <a:rPr lang="en-GB" sz="800" dirty="0">
                          <a:solidFill>
                            <a:schemeClr val="accent1">
                              <a:lumMod val="50000"/>
                            </a:schemeClr>
                          </a:solidFill>
                          <a:effectLst/>
                          <a:latin typeface="Calibri"/>
                          <a:ea typeface="Calibri"/>
                          <a:cs typeface="Arial"/>
                        </a:rPr>
                        <a:t>No, </a:t>
                      </a:r>
                      <a:r>
                        <a:rPr lang="en-GB" sz="800" dirty="0" err="1">
                          <a:solidFill>
                            <a:schemeClr val="accent1">
                              <a:lumMod val="50000"/>
                            </a:schemeClr>
                          </a:solidFill>
                          <a:effectLst/>
                          <a:latin typeface="Calibri"/>
                          <a:ea typeface="Calibri"/>
                          <a:cs typeface="Arial"/>
                        </a:rPr>
                        <a:t>porque</a:t>
                      </a:r>
                      <a:r>
                        <a:rPr lang="en-GB" sz="800" dirty="0">
                          <a:solidFill>
                            <a:schemeClr val="accent1">
                              <a:lumMod val="50000"/>
                            </a:schemeClr>
                          </a:solidFill>
                          <a:effectLst/>
                          <a:latin typeface="Calibri"/>
                          <a:ea typeface="Calibri"/>
                          <a:cs typeface="Arial"/>
                        </a:rPr>
                        <a:t> </a:t>
                      </a:r>
                      <a:r>
                        <a:rPr lang="en-GB" sz="800" dirty="0" err="1">
                          <a:solidFill>
                            <a:schemeClr val="accent1">
                              <a:lumMod val="50000"/>
                            </a:schemeClr>
                          </a:solidFill>
                          <a:effectLst/>
                          <a:latin typeface="Calibri"/>
                          <a:ea typeface="Calibri"/>
                          <a:cs typeface="Arial"/>
                        </a:rPr>
                        <a:t>ya</a:t>
                      </a:r>
                      <a:r>
                        <a:rPr lang="en-GB" sz="800" dirty="0">
                          <a:solidFill>
                            <a:schemeClr val="accent1">
                              <a:lumMod val="50000"/>
                            </a:schemeClr>
                          </a:solidFill>
                          <a:effectLst/>
                          <a:latin typeface="Calibri"/>
                          <a:ea typeface="Calibri"/>
                          <a:cs typeface="Arial"/>
                        </a:rPr>
                        <a:t> </a:t>
                      </a:r>
                      <a:r>
                        <a:rPr lang="en-GB" sz="800" dirty="0" err="1">
                          <a:solidFill>
                            <a:schemeClr val="accent1">
                              <a:lumMod val="50000"/>
                            </a:schemeClr>
                          </a:solidFill>
                          <a:effectLst/>
                          <a:latin typeface="Calibri"/>
                          <a:ea typeface="Calibri"/>
                          <a:cs typeface="Arial"/>
                        </a:rPr>
                        <a:t>hemos</a:t>
                      </a:r>
                      <a:r>
                        <a:rPr lang="en-GB" sz="800" dirty="0">
                          <a:solidFill>
                            <a:schemeClr val="accent1">
                              <a:lumMod val="50000"/>
                            </a:schemeClr>
                          </a:solidFill>
                          <a:effectLst/>
                          <a:latin typeface="Calibri"/>
                          <a:ea typeface="Calibri"/>
                          <a:cs typeface="Arial"/>
                        </a:rPr>
                        <a:t> </a:t>
                      </a:r>
                      <a:r>
                        <a:rPr lang="en-GB" sz="800" dirty="0" err="1">
                          <a:solidFill>
                            <a:schemeClr val="accent1">
                              <a:lumMod val="50000"/>
                            </a:schemeClr>
                          </a:solidFill>
                          <a:effectLst/>
                          <a:latin typeface="Calibri"/>
                          <a:ea typeface="Calibri"/>
                          <a:cs typeface="Arial"/>
                        </a:rPr>
                        <a:t>vendido</a:t>
                      </a:r>
                      <a:r>
                        <a:rPr lang="en-GB" sz="800" dirty="0">
                          <a:solidFill>
                            <a:schemeClr val="accent1">
                              <a:lumMod val="50000"/>
                            </a:schemeClr>
                          </a:solidFill>
                          <a:effectLst/>
                          <a:latin typeface="Calibri"/>
                          <a:ea typeface="Calibri"/>
                          <a:cs typeface="Arial"/>
                        </a:rPr>
                        <a:t> </a:t>
                      </a:r>
                      <a:r>
                        <a:rPr lang="en-GB" sz="800" dirty="0" err="1">
                          <a:solidFill>
                            <a:schemeClr val="accent1">
                              <a:lumMod val="50000"/>
                            </a:schemeClr>
                          </a:solidFill>
                          <a:effectLst/>
                          <a:latin typeface="Calibri"/>
                          <a:ea typeface="Calibri"/>
                          <a:cs typeface="Arial"/>
                        </a:rPr>
                        <a:t>esos</a:t>
                      </a:r>
                      <a:r>
                        <a:rPr lang="en-GB" sz="800" dirty="0">
                          <a:solidFill>
                            <a:schemeClr val="accent1">
                              <a:lumMod val="50000"/>
                            </a:schemeClr>
                          </a:solidFill>
                          <a:effectLst/>
                          <a:latin typeface="Calibri"/>
                          <a:ea typeface="Calibri"/>
                          <a:cs typeface="Arial"/>
                        </a:rPr>
                        <a:t> </a:t>
                      </a:r>
                      <a:r>
                        <a:rPr lang="en-GB" sz="800" dirty="0" err="1">
                          <a:solidFill>
                            <a:schemeClr val="accent1">
                              <a:lumMod val="50000"/>
                            </a:schemeClr>
                          </a:solidFill>
                          <a:effectLst/>
                          <a:latin typeface="Calibri"/>
                          <a:ea typeface="Calibri"/>
                          <a:cs typeface="Arial"/>
                        </a:rPr>
                        <a:t>activos</a:t>
                      </a:r>
                      <a:r>
                        <a:rPr lang="en-GB" sz="800" dirty="0">
                          <a:solidFill>
                            <a:schemeClr val="accent1">
                              <a:lumMod val="50000"/>
                            </a:schemeClr>
                          </a:solidFill>
                          <a:effectLst/>
                          <a:latin typeface="Calibri"/>
                          <a:ea typeface="Calibri"/>
                          <a:cs typeface="Arial"/>
                        </a:rPr>
                        <a:t> o </a:t>
                      </a:r>
                      <a:r>
                        <a:rPr lang="en-GB" sz="800" dirty="0" err="1">
                          <a:solidFill>
                            <a:schemeClr val="accent1">
                              <a:lumMod val="50000"/>
                            </a:schemeClr>
                          </a:solidFill>
                          <a:effectLst/>
                          <a:latin typeface="Calibri"/>
                          <a:ea typeface="Calibri"/>
                          <a:cs typeface="Arial"/>
                        </a:rPr>
                        <a:t>nos</a:t>
                      </a:r>
                      <a:r>
                        <a:rPr lang="en-GB" sz="800" dirty="0">
                          <a:solidFill>
                            <a:schemeClr val="accent1">
                              <a:lumMod val="50000"/>
                            </a:schemeClr>
                          </a:solidFill>
                          <a:effectLst/>
                          <a:latin typeface="Calibri"/>
                          <a:ea typeface="Calibri"/>
                          <a:cs typeface="Arial"/>
                        </a:rPr>
                        <a:t> </a:t>
                      </a:r>
                      <a:r>
                        <a:rPr lang="en-GB" sz="800" dirty="0" err="1">
                          <a:solidFill>
                            <a:schemeClr val="accent1">
                              <a:lumMod val="50000"/>
                            </a:schemeClr>
                          </a:solidFill>
                          <a:effectLst/>
                          <a:latin typeface="Calibri"/>
                          <a:ea typeface="Calibri"/>
                          <a:cs typeface="Arial"/>
                        </a:rPr>
                        <a:t>hemos</a:t>
                      </a:r>
                      <a:r>
                        <a:rPr lang="en-GB" sz="800" dirty="0">
                          <a:solidFill>
                            <a:schemeClr val="accent1">
                              <a:lumMod val="50000"/>
                            </a:schemeClr>
                          </a:solidFill>
                          <a:effectLst/>
                          <a:latin typeface="Calibri"/>
                          <a:ea typeface="Calibri"/>
                          <a:cs typeface="Arial"/>
                        </a:rPr>
                        <a:t> </a:t>
                      </a:r>
                      <a:r>
                        <a:rPr lang="en-GB" sz="800" dirty="0" err="1">
                          <a:solidFill>
                            <a:schemeClr val="accent1">
                              <a:lumMod val="50000"/>
                            </a:schemeClr>
                          </a:solidFill>
                          <a:effectLst/>
                          <a:latin typeface="Calibri"/>
                          <a:ea typeface="Calibri"/>
                          <a:cs typeface="Arial"/>
                        </a:rPr>
                        <a:t>dedicado</a:t>
                      </a:r>
                      <a:r>
                        <a:rPr lang="en-GB" sz="800" dirty="0">
                          <a:solidFill>
                            <a:schemeClr val="accent1">
                              <a:lumMod val="50000"/>
                            </a:schemeClr>
                          </a:solidFill>
                          <a:effectLst/>
                          <a:latin typeface="Calibri"/>
                          <a:ea typeface="Calibri"/>
                          <a:cs typeface="Arial"/>
                        </a:rPr>
                        <a:t> a </a:t>
                      </a:r>
                      <a:r>
                        <a:rPr lang="en-GB" sz="800" dirty="0" err="1">
                          <a:solidFill>
                            <a:schemeClr val="accent1">
                              <a:lumMod val="50000"/>
                            </a:schemeClr>
                          </a:solidFill>
                          <a:effectLst/>
                          <a:latin typeface="Calibri"/>
                          <a:ea typeface="Calibri"/>
                          <a:cs typeface="Arial"/>
                        </a:rPr>
                        <a:t>esta</a:t>
                      </a:r>
                      <a:r>
                        <a:rPr lang="en-GB" sz="800" dirty="0">
                          <a:solidFill>
                            <a:schemeClr val="accent1">
                              <a:lumMod val="50000"/>
                            </a:schemeClr>
                          </a:solidFill>
                          <a:effectLst/>
                          <a:latin typeface="Calibri"/>
                          <a:ea typeface="Calibri"/>
                          <a:cs typeface="Arial"/>
                        </a:rPr>
                        <a:t> </a:t>
                      </a:r>
                      <a:r>
                        <a:rPr lang="en-GB" sz="800" dirty="0" err="1">
                          <a:solidFill>
                            <a:schemeClr val="accent1">
                              <a:lumMod val="50000"/>
                            </a:schemeClr>
                          </a:solidFill>
                          <a:effectLst/>
                          <a:latin typeface="Calibri"/>
                          <a:ea typeface="Calibri"/>
                          <a:cs typeface="Arial"/>
                        </a:rPr>
                        <a:t>actividad</a:t>
                      </a:r>
                      <a:r>
                        <a:rPr lang="en-GB" sz="800" dirty="0">
                          <a:solidFill>
                            <a:schemeClr val="accent1">
                              <a:lumMod val="50000"/>
                            </a:schemeClr>
                          </a:solidFill>
                          <a:effectLst/>
                          <a:latin typeface="Calibri"/>
                          <a:ea typeface="Calibri"/>
                          <a:cs typeface="Arial"/>
                        </a:rPr>
                        <a:t> </a:t>
                      </a:r>
                      <a:r>
                        <a:rPr lang="en-GB" sz="800" dirty="0" err="1">
                          <a:solidFill>
                            <a:schemeClr val="accent1">
                              <a:lumMod val="50000"/>
                            </a:schemeClr>
                          </a:solidFill>
                          <a:effectLst/>
                          <a:latin typeface="Calibri"/>
                          <a:ea typeface="Calibri"/>
                          <a:cs typeface="Arial"/>
                        </a:rPr>
                        <a:t>en</a:t>
                      </a:r>
                      <a:r>
                        <a:rPr lang="en-GB" sz="800" dirty="0">
                          <a:solidFill>
                            <a:schemeClr val="accent1">
                              <a:lumMod val="50000"/>
                            </a:schemeClr>
                          </a:solidFill>
                          <a:effectLst/>
                          <a:latin typeface="Calibri"/>
                          <a:ea typeface="Calibri"/>
                          <a:cs typeface="Arial"/>
                        </a:rPr>
                        <a:t> </a:t>
                      </a:r>
                      <a:r>
                        <a:rPr lang="en-GB" sz="800" dirty="0" err="1">
                          <a:solidFill>
                            <a:schemeClr val="accent1">
                              <a:lumMod val="50000"/>
                            </a:schemeClr>
                          </a:solidFill>
                          <a:effectLst/>
                          <a:latin typeface="Calibri"/>
                          <a:ea typeface="Calibri"/>
                          <a:cs typeface="Arial"/>
                        </a:rPr>
                        <a:t>los</a:t>
                      </a:r>
                      <a:r>
                        <a:rPr lang="en-GB" sz="800" dirty="0">
                          <a:solidFill>
                            <a:schemeClr val="accent1">
                              <a:lumMod val="50000"/>
                            </a:schemeClr>
                          </a:solidFill>
                          <a:effectLst/>
                          <a:latin typeface="Calibri"/>
                          <a:ea typeface="Calibri"/>
                          <a:cs typeface="Arial"/>
                        </a:rPr>
                        <a:t> </a:t>
                      </a:r>
                      <a:r>
                        <a:rPr lang="en-GB" sz="800" dirty="0" err="1">
                          <a:solidFill>
                            <a:schemeClr val="accent1">
                              <a:lumMod val="50000"/>
                            </a:schemeClr>
                          </a:solidFill>
                          <a:effectLst/>
                          <a:latin typeface="Calibri"/>
                          <a:ea typeface="Calibri"/>
                          <a:cs typeface="Arial"/>
                        </a:rPr>
                        <a:t>últimos</a:t>
                      </a:r>
                      <a:r>
                        <a:rPr lang="en-GB" sz="800" dirty="0">
                          <a:solidFill>
                            <a:schemeClr val="accent1">
                              <a:lumMod val="50000"/>
                            </a:schemeClr>
                          </a:solidFill>
                          <a:effectLst/>
                          <a:latin typeface="Calibri"/>
                          <a:ea typeface="Calibri"/>
                          <a:cs typeface="Arial"/>
                        </a:rPr>
                        <a:t> 12 meses y no </a:t>
                      </a:r>
                      <a:r>
                        <a:rPr lang="en-GB" sz="800" dirty="0" err="1">
                          <a:solidFill>
                            <a:schemeClr val="accent1">
                              <a:lumMod val="50000"/>
                            </a:schemeClr>
                          </a:solidFill>
                          <a:effectLst/>
                          <a:latin typeface="Calibri"/>
                          <a:ea typeface="Calibri"/>
                          <a:cs typeface="Arial"/>
                        </a:rPr>
                        <a:t>podemos</a:t>
                      </a:r>
                      <a:r>
                        <a:rPr lang="en-GB" sz="800" dirty="0">
                          <a:solidFill>
                            <a:schemeClr val="accent1">
                              <a:lumMod val="50000"/>
                            </a:schemeClr>
                          </a:solidFill>
                          <a:effectLst/>
                          <a:latin typeface="Calibri"/>
                          <a:ea typeface="Calibri"/>
                          <a:cs typeface="Arial"/>
                        </a:rPr>
                        <a:t> </a:t>
                      </a:r>
                      <a:r>
                        <a:rPr lang="en-GB" sz="800" dirty="0" err="1">
                          <a:solidFill>
                            <a:schemeClr val="accent1">
                              <a:lumMod val="50000"/>
                            </a:schemeClr>
                          </a:solidFill>
                          <a:effectLst/>
                          <a:latin typeface="Calibri"/>
                          <a:ea typeface="Calibri"/>
                          <a:cs typeface="Arial"/>
                        </a:rPr>
                        <a:t>seguir</a:t>
                      </a:r>
                      <a:r>
                        <a:rPr lang="en-GB" sz="800" dirty="0">
                          <a:solidFill>
                            <a:schemeClr val="accent1">
                              <a:lumMod val="50000"/>
                            </a:schemeClr>
                          </a:solidFill>
                          <a:effectLst/>
                          <a:latin typeface="Calibri"/>
                          <a:ea typeface="Calibri"/>
                          <a:cs typeface="Arial"/>
                        </a:rPr>
                        <a:t> </a:t>
                      </a:r>
                      <a:r>
                        <a:rPr lang="en-GB" sz="800" dirty="0" err="1">
                          <a:solidFill>
                            <a:schemeClr val="accent1">
                              <a:lumMod val="50000"/>
                            </a:schemeClr>
                          </a:solidFill>
                          <a:effectLst/>
                          <a:latin typeface="Calibri"/>
                          <a:ea typeface="Calibri"/>
                          <a:cs typeface="Arial"/>
                        </a:rPr>
                        <a:t>haciéndolo</a:t>
                      </a:r>
                      <a:endParaRPr lang="en-US" sz="1100" dirty="0" err="1">
                        <a:solidFill>
                          <a:schemeClr val="accent1">
                            <a:lumMod val="50000"/>
                          </a:schemeClr>
                        </a:solidFill>
                        <a:effectLst/>
                        <a:latin typeface="Calibri"/>
                        <a:ea typeface="Calibri"/>
                        <a:cs typeface="Arial"/>
                      </a:endParaRPr>
                    </a:p>
                    <a:p>
                      <a:pPr marL="0" marR="0">
                        <a:lnSpc>
                          <a:spcPct val="115000"/>
                        </a:lnSpc>
                        <a:spcBef>
                          <a:spcPts val="0"/>
                        </a:spcBef>
                        <a:spcAft>
                          <a:spcPts val="0"/>
                        </a:spcAft>
                      </a:pPr>
                      <a:r>
                        <a:rPr lang="fr-FR" sz="800" dirty="0">
                          <a:solidFill>
                            <a:schemeClr val="accent1">
                              <a:lumMod val="50000"/>
                            </a:schemeClr>
                          </a:solidFill>
                          <a:effectLst/>
                          <a:latin typeface="Calibri"/>
                          <a:ea typeface="Times New Roman" panose="02020603050405020304" pitchFamily="18" charset="0"/>
                          <a:cs typeface="Arial"/>
                        </a:rPr>
                        <a:t>30= </a:t>
                      </a:r>
                      <a:r>
                        <a:rPr lang="fr-FR" sz="800" dirty="0" err="1">
                          <a:solidFill>
                            <a:schemeClr val="accent1">
                              <a:lumMod val="50000"/>
                            </a:schemeClr>
                          </a:solidFill>
                          <a:effectLst/>
                          <a:latin typeface="Calibri"/>
                          <a:ea typeface="Times New Roman" panose="02020603050405020304" pitchFamily="18" charset="0"/>
                          <a:cs typeface="Arial"/>
                        </a:rPr>
                        <a:t>Sí</a:t>
                      </a:r>
                      <a:endParaRPr lang="en-US" sz="1100" dirty="0" err="1">
                        <a:solidFill>
                          <a:schemeClr val="accent1">
                            <a:lumMod val="50000"/>
                          </a:schemeClr>
                        </a:solidFill>
                        <a:effectLst/>
                        <a:latin typeface="Calibri"/>
                        <a:ea typeface="MS Mincho" panose="02020609040205080304" pitchFamily="49" charset="-128"/>
                        <a:cs typeface="Arial"/>
                      </a:endParaRPr>
                    </a:p>
                    <a:p>
                      <a:pPr marL="0" marR="0">
                        <a:lnSpc>
                          <a:spcPct val="115000"/>
                        </a:lnSpc>
                        <a:spcBef>
                          <a:spcPts val="0"/>
                        </a:spcBef>
                        <a:spcAft>
                          <a:spcPts val="0"/>
                        </a:spcAft>
                      </a:pPr>
                      <a:r>
                        <a:rPr lang="fr-FR" sz="800" dirty="0">
                          <a:solidFill>
                            <a:schemeClr val="accent1">
                              <a:lumMod val="50000"/>
                            </a:schemeClr>
                          </a:solidFill>
                          <a:effectLst/>
                          <a:latin typeface="Calibri"/>
                          <a:ea typeface="Times New Roman" panose="02020603050405020304" pitchFamily="18" charset="0"/>
                          <a:cs typeface="Arial"/>
                        </a:rPr>
                        <a:t>9999= </a:t>
                      </a:r>
                      <a:r>
                        <a:rPr lang="en-GB" sz="800" dirty="0">
                          <a:solidFill>
                            <a:schemeClr val="accent1">
                              <a:lumMod val="50000"/>
                            </a:schemeClr>
                          </a:solidFill>
                          <a:effectLst/>
                          <a:latin typeface="Calibri"/>
                          <a:ea typeface="Times New Roman" panose="02020603050405020304" pitchFamily="18" charset="0"/>
                          <a:cs typeface="Arial"/>
                        </a:rPr>
                        <a:t>No </a:t>
                      </a:r>
                      <a:r>
                        <a:rPr lang="en-GB" sz="800" dirty="0" err="1">
                          <a:solidFill>
                            <a:schemeClr val="accent1">
                              <a:lumMod val="50000"/>
                            </a:schemeClr>
                          </a:solidFill>
                          <a:effectLst/>
                          <a:latin typeface="Calibri"/>
                          <a:ea typeface="Times New Roman" panose="02020603050405020304" pitchFamily="18" charset="0"/>
                          <a:cs typeface="Arial"/>
                        </a:rPr>
                        <a:t>aplicable</a:t>
                      </a:r>
                      <a:r>
                        <a:rPr lang="en-GB" sz="800" dirty="0">
                          <a:solidFill>
                            <a:schemeClr val="accent1">
                              <a:lumMod val="50000"/>
                            </a:schemeClr>
                          </a:solidFill>
                          <a:effectLst/>
                          <a:latin typeface="Calibri"/>
                          <a:ea typeface="Times New Roman" panose="02020603050405020304" pitchFamily="18" charset="0"/>
                          <a:cs typeface="Arial"/>
                        </a:rPr>
                        <a:t> (no </a:t>
                      </a:r>
                      <a:r>
                        <a:rPr lang="en-GB" sz="800" dirty="0" err="1">
                          <a:solidFill>
                            <a:schemeClr val="accent1">
                              <a:lumMod val="50000"/>
                            </a:schemeClr>
                          </a:solidFill>
                          <a:effectLst/>
                          <a:latin typeface="Calibri"/>
                          <a:ea typeface="Times New Roman" panose="02020603050405020304" pitchFamily="18" charset="0"/>
                          <a:cs typeface="Arial"/>
                        </a:rPr>
                        <a:t>tiene</a:t>
                      </a:r>
                      <a:r>
                        <a:rPr lang="en-GB" sz="800" dirty="0">
                          <a:solidFill>
                            <a:schemeClr val="accent1">
                              <a:lumMod val="50000"/>
                            </a:schemeClr>
                          </a:solidFill>
                          <a:effectLst/>
                          <a:latin typeface="Calibri"/>
                          <a:ea typeface="Times New Roman" panose="02020603050405020304" pitchFamily="18" charset="0"/>
                          <a:cs typeface="Arial"/>
                        </a:rPr>
                        <a:t> </a:t>
                      </a:r>
                      <a:r>
                        <a:rPr lang="en-GB" sz="800" dirty="0" err="1">
                          <a:solidFill>
                            <a:schemeClr val="accent1">
                              <a:lumMod val="50000"/>
                            </a:schemeClr>
                          </a:solidFill>
                          <a:effectLst/>
                          <a:latin typeface="Calibri"/>
                          <a:ea typeface="Times New Roman" panose="02020603050405020304" pitchFamily="18" charset="0"/>
                          <a:cs typeface="Arial"/>
                        </a:rPr>
                        <a:t>acceso</a:t>
                      </a:r>
                      <a:r>
                        <a:rPr lang="en-GB" sz="800" dirty="0">
                          <a:solidFill>
                            <a:schemeClr val="accent1">
                              <a:lumMod val="50000"/>
                            </a:schemeClr>
                          </a:solidFill>
                          <a:effectLst/>
                          <a:latin typeface="Calibri"/>
                          <a:ea typeface="Times New Roman" panose="02020603050405020304" pitchFamily="18" charset="0"/>
                          <a:cs typeface="Arial"/>
                        </a:rPr>
                        <a:t> a </a:t>
                      </a:r>
                      <a:r>
                        <a:rPr lang="en-GB" sz="800" dirty="0" err="1">
                          <a:solidFill>
                            <a:schemeClr val="accent1">
                              <a:lumMod val="50000"/>
                            </a:schemeClr>
                          </a:solidFill>
                          <a:effectLst/>
                          <a:latin typeface="Calibri"/>
                          <a:ea typeface="Times New Roman" panose="02020603050405020304" pitchFamily="18" charset="0"/>
                          <a:cs typeface="Arial"/>
                        </a:rPr>
                        <a:t>esta</a:t>
                      </a:r>
                      <a:r>
                        <a:rPr lang="en-GB" sz="800" dirty="0">
                          <a:solidFill>
                            <a:schemeClr val="accent1">
                              <a:lumMod val="50000"/>
                            </a:schemeClr>
                          </a:solidFill>
                          <a:effectLst/>
                          <a:latin typeface="Calibri"/>
                          <a:ea typeface="Times New Roman" panose="02020603050405020304" pitchFamily="18" charset="0"/>
                          <a:cs typeface="Arial"/>
                        </a:rPr>
                        <a:t> </a:t>
                      </a:r>
                      <a:r>
                        <a:rPr lang="en-GB" sz="800" dirty="0" err="1">
                          <a:solidFill>
                            <a:schemeClr val="accent1">
                              <a:lumMod val="50000"/>
                            </a:schemeClr>
                          </a:solidFill>
                          <a:effectLst/>
                          <a:latin typeface="Calibri"/>
                          <a:ea typeface="Times New Roman" panose="02020603050405020304" pitchFamily="18" charset="0"/>
                          <a:cs typeface="Arial"/>
                        </a:rPr>
                        <a:t>estrategia</a:t>
                      </a:r>
                      <a:r>
                        <a:rPr lang="en-GB" sz="800" dirty="0">
                          <a:solidFill>
                            <a:schemeClr val="accent1">
                              <a:lumMod val="50000"/>
                            </a:schemeClr>
                          </a:solidFill>
                          <a:effectLst/>
                          <a:latin typeface="Calibri"/>
                          <a:ea typeface="Times New Roman" panose="02020603050405020304" pitchFamily="18" charset="0"/>
                          <a:cs typeface="Arial"/>
                        </a:rPr>
                        <a:t>)</a:t>
                      </a:r>
                      <a:endParaRPr lang="en-US" sz="1100" dirty="0">
                        <a:solidFill>
                          <a:schemeClr val="accent1">
                            <a:lumMod val="50000"/>
                          </a:schemeClr>
                        </a:solidFill>
                        <a:effectLst/>
                        <a:latin typeface="Calibri"/>
                        <a:ea typeface="MS Mincho" panose="02020609040205080304" pitchFamily="49" charset="-128"/>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15000"/>
                        </a:lnSpc>
                        <a:spcBef>
                          <a:spcPts val="0"/>
                        </a:spcBef>
                        <a:spcAft>
                          <a:spcPts val="0"/>
                        </a:spcAft>
                      </a:pPr>
                      <a:r>
                        <a:rPr lang="en-GB" sz="800" dirty="0" err="1">
                          <a:solidFill>
                            <a:schemeClr val="accent1">
                              <a:lumMod val="50000"/>
                            </a:schemeClr>
                          </a:solidFill>
                          <a:effectLst/>
                          <a:latin typeface="Calibri"/>
                          <a:ea typeface="Times New Roman" panose="02020603050405020304" pitchFamily="18" charset="0"/>
                          <a:cs typeface="Arial"/>
                        </a:rPr>
                        <a:t>Gravedad</a:t>
                      </a:r>
                      <a:r>
                        <a:rPr lang="en-GB" sz="800" dirty="0">
                          <a:solidFill>
                            <a:schemeClr val="accent1">
                              <a:lumMod val="50000"/>
                            </a:schemeClr>
                          </a:solidFill>
                          <a:effectLst/>
                          <a:latin typeface="Calibri"/>
                          <a:ea typeface="Times New Roman" panose="02020603050405020304" pitchFamily="18" charset="0"/>
                          <a:cs typeface="Arial"/>
                        </a:rPr>
                        <a:t> </a:t>
                      </a:r>
                      <a:r>
                        <a:rPr lang="en-GB" sz="800" dirty="0" err="1">
                          <a:solidFill>
                            <a:schemeClr val="accent1">
                              <a:lumMod val="50000"/>
                            </a:schemeClr>
                          </a:solidFill>
                          <a:effectLst/>
                          <a:latin typeface="Calibri"/>
                          <a:ea typeface="Times New Roman" panose="02020603050405020304" pitchFamily="18" charset="0"/>
                          <a:cs typeface="Arial"/>
                        </a:rPr>
                        <a:t>indicativa</a:t>
                      </a:r>
                      <a:r>
                        <a:rPr lang="en-GB" sz="800" dirty="0">
                          <a:solidFill>
                            <a:schemeClr val="accent1">
                              <a:lumMod val="50000"/>
                            </a:schemeClr>
                          </a:solidFill>
                          <a:effectLst/>
                          <a:latin typeface="Calibri"/>
                          <a:ea typeface="Times New Roman" panose="02020603050405020304" pitchFamily="18" charset="0"/>
                          <a:cs typeface="Arial"/>
                        </a:rPr>
                        <a:t> de la </a:t>
                      </a:r>
                      <a:r>
                        <a:rPr lang="en-GB" sz="800" dirty="0" err="1">
                          <a:solidFill>
                            <a:schemeClr val="accent1">
                              <a:lumMod val="50000"/>
                            </a:schemeClr>
                          </a:solidFill>
                          <a:effectLst/>
                          <a:latin typeface="Calibri"/>
                          <a:ea typeface="Times New Roman" panose="02020603050405020304" pitchFamily="18" charset="0"/>
                          <a:cs typeface="Arial"/>
                        </a:rPr>
                        <a:t>estrategia</a:t>
                      </a:r>
                      <a:endParaRPr lang="en-US" sz="1100" dirty="0" err="1">
                        <a:solidFill>
                          <a:schemeClr val="accent1">
                            <a:lumMod val="50000"/>
                          </a:schemeClr>
                        </a:solidFill>
                        <a:effectLst/>
                        <a:latin typeface="Calibri"/>
                        <a:ea typeface="MS Mincho" panose="02020609040205080304" pitchFamily="49" charset="-128"/>
                        <a:cs typeface="Arial"/>
                      </a:endParaRPr>
                    </a:p>
                    <a:p>
                      <a:pPr marL="0" marR="0">
                        <a:lnSpc>
                          <a:spcPct val="115000"/>
                        </a:lnSpc>
                        <a:spcBef>
                          <a:spcPts val="0"/>
                        </a:spcBef>
                        <a:spcAft>
                          <a:spcPts val="0"/>
                        </a:spcAft>
                      </a:pPr>
                      <a:endParaRPr lang="en-US" sz="1100">
                        <a:solidFill>
                          <a:schemeClr val="accent1">
                            <a:lumMod val="50000"/>
                          </a:schemeClr>
                        </a:solidFill>
                        <a:effectLst/>
                        <a:latin typeface="Calibri"/>
                        <a:ea typeface="MS Mincho" panose="02020609040205080304" pitchFamily="49" charset="-128"/>
                        <a:cs typeface="Arial"/>
                      </a:endParaRPr>
                    </a:p>
                    <a:p>
                      <a:pPr marL="0" marR="0">
                        <a:lnSpc>
                          <a:spcPct val="115000"/>
                        </a:lnSpc>
                        <a:spcBef>
                          <a:spcPts val="0"/>
                        </a:spcBef>
                        <a:spcAft>
                          <a:spcPts val="0"/>
                        </a:spcAft>
                      </a:pPr>
                      <a:r>
                        <a:rPr lang="en-GB" sz="800" i="1" dirty="0">
                          <a:solidFill>
                            <a:schemeClr val="accent1">
                              <a:lumMod val="50000"/>
                            </a:schemeClr>
                          </a:solidFill>
                          <a:effectLst/>
                          <a:latin typeface="Calibri"/>
                          <a:ea typeface="Times New Roman" panose="02020603050405020304" pitchFamily="18" charset="0"/>
                          <a:cs typeface="Arial"/>
                        </a:rPr>
                        <a:t>(</a:t>
                      </a:r>
                      <a:r>
                        <a:rPr lang="en-GB" sz="800" i="1" dirty="0" err="1">
                          <a:solidFill>
                            <a:schemeClr val="accent1">
                              <a:lumMod val="50000"/>
                            </a:schemeClr>
                          </a:solidFill>
                          <a:effectLst/>
                          <a:latin typeface="Calibri"/>
                          <a:ea typeface="Times New Roman" panose="02020603050405020304" pitchFamily="18" charset="0"/>
                          <a:cs typeface="Arial"/>
                        </a:rPr>
                        <a:t>Oficina</a:t>
                      </a:r>
                      <a:r>
                        <a:rPr lang="en-GB" sz="800" i="1" dirty="0">
                          <a:solidFill>
                            <a:schemeClr val="accent1">
                              <a:lumMod val="50000"/>
                            </a:schemeClr>
                          </a:solidFill>
                          <a:effectLst/>
                          <a:latin typeface="Calibri"/>
                          <a:ea typeface="Times New Roman" panose="02020603050405020304" pitchFamily="18" charset="0"/>
                          <a:cs typeface="Arial"/>
                        </a:rPr>
                        <a:t> de </a:t>
                      </a:r>
                      <a:r>
                        <a:rPr lang="en-GB" sz="800" i="1" dirty="0" err="1">
                          <a:solidFill>
                            <a:schemeClr val="accent1">
                              <a:lumMod val="50000"/>
                            </a:schemeClr>
                          </a:solidFill>
                          <a:effectLst/>
                          <a:latin typeface="Calibri"/>
                          <a:ea typeface="Times New Roman" panose="02020603050405020304" pitchFamily="18" charset="0"/>
                          <a:cs typeface="Arial"/>
                        </a:rPr>
                        <a:t>país</a:t>
                      </a:r>
                      <a:r>
                        <a:rPr lang="en-GB" sz="800" i="1" dirty="0">
                          <a:solidFill>
                            <a:schemeClr val="accent1">
                              <a:lumMod val="50000"/>
                            </a:schemeClr>
                          </a:solidFill>
                          <a:effectLst/>
                          <a:latin typeface="Calibri"/>
                          <a:ea typeface="Times New Roman" panose="02020603050405020304" pitchFamily="18" charset="0"/>
                          <a:cs typeface="Arial"/>
                        </a:rPr>
                        <a:t> para </a:t>
                      </a:r>
                      <a:r>
                        <a:rPr lang="en-GB" sz="800" i="1" dirty="0" err="1">
                          <a:solidFill>
                            <a:schemeClr val="accent1">
                              <a:lumMod val="50000"/>
                            </a:schemeClr>
                          </a:solidFill>
                          <a:effectLst/>
                          <a:latin typeface="Calibri"/>
                          <a:ea typeface="Times New Roman" panose="02020603050405020304" pitchFamily="18" charset="0"/>
                          <a:cs typeface="Arial"/>
                        </a:rPr>
                        <a:t>atribuir</a:t>
                      </a:r>
                      <a:r>
                        <a:rPr lang="en-GB" sz="800" i="1" dirty="0">
                          <a:solidFill>
                            <a:schemeClr val="accent1">
                              <a:lumMod val="50000"/>
                            </a:schemeClr>
                          </a:solidFill>
                          <a:effectLst/>
                          <a:latin typeface="Calibri"/>
                          <a:ea typeface="Times New Roman" panose="02020603050405020304" pitchFamily="18" charset="0"/>
                          <a:cs typeface="Arial"/>
                        </a:rPr>
                        <a:t> la </a:t>
                      </a:r>
                      <a:r>
                        <a:rPr lang="en-GB" sz="800" i="1" dirty="0" err="1">
                          <a:solidFill>
                            <a:schemeClr val="accent1">
                              <a:lumMod val="50000"/>
                            </a:schemeClr>
                          </a:solidFill>
                          <a:effectLst/>
                          <a:latin typeface="Calibri"/>
                          <a:ea typeface="Times New Roman" panose="02020603050405020304" pitchFamily="18" charset="0"/>
                          <a:cs typeface="Arial"/>
                        </a:rPr>
                        <a:t>gravedad</a:t>
                      </a:r>
                      <a:r>
                        <a:rPr lang="en-GB" sz="800" i="1" dirty="0">
                          <a:solidFill>
                            <a:schemeClr val="accent1">
                              <a:lumMod val="50000"/>
                            </a:schemeClr>
                          </a:solidFill>
                          <a:effectLst/>
                          <a:latin typeface="Calibri"/>
                          <a:ea typeface="Times New Roman" panose="02020603050405020304" pitchFamily="18" charset="0"/>
                          <a:cs typeface="Arial"/>
                        </a:rPr>
                        <a:t> </a:t>
                      </a:r>
                      <a:r>
                        <a:rPr lang="en-GB" sz="800" i="1" dirty="0" err="1">
                          <a:solidFill>
                            <a:schemeClr val="accent1">
                              <a:lumMod val="50000"/>
                            </a:schemeClr>
                          </a:solidFill>
                          <a:effectLst/>
                          <a:latin typeface="Calibri"/>
                          <a:ea typeface="Times New Roman" panose="02020603050405020304" pitchFamily="18" charset="0"/>
                          <a:cs typeface="Arial"/>
                        </a:rPr>
                        <a:t>correspondiente</a:t>
                      </a:r>
                      <a:r>
                        <a:rPr lang="en-GB" sz="800" i="1" dirty="0">
                          <a:solidFill>
                            <a:schemeClr val="accent1">
                              <a:lumMod val="50000"/>
                            </a:schemeClr>
                          </a:solidFill>
                          <a:effectLst/>
                          <a:latin typeface="Calibri"/>
                          <a:ea typeface="Times New Roman" panose="02020603050405020304" pitchFamily="18" charset="0"/>
                          <a:cs typeface="Arial"/>
                        </a:rPr>
                        <a:t>, lo </a:t>
                      </a:r>
                      <a:r>
                        <a:rPr lang="en-GB" sz="800" i="1" dirty="0" err="1">
                          <a:solidFill>
                            <a:schemeClr val="accent1">
                              <a:lumMod val="50000"/>
                            </a:schemeClr>
                          </a:solidFill>
                          <a:effectLst/>
                          <a:latin typeface="Calibri"/>
                          <a:ea typeface="Times New Roman" panose="02020603050405020304" pitchFamily="18" charset="0"/>
                          <a:cs typeface="Arial"/>
                        </a:rPr>
                        <a:t>siguiente</a:t>
                      </a:r>
                      <a:r>
                        <a:rPr lang="en-GB" sz="800" i="1" dirty="0">
                          <a:solidFill>
                            <a:schemeClr val="accent1">
                              <a:lumMod val="50000"/>
                            </a:schemeClr>
                          </a:solidFill>
                          <a:effectLst/>
                          <a:latin typeface="Calibri"/>
                          <a:ea typeface="Times New Roman" panose="02020603050405020304" pitchFamily="18" charset="0"/>
                          <a:cs typeface="Arial"/>
                        </a:rPr>
                        <a:t> es </a:t>
                      </a:r>
                      <a:r>
                        <a:rPr lang="en-GB" sz="800" i="1" dirty="0" err="1">
                          <a:solidFill>
                            <a:schemeClr val="accent1">
                              <a:lumMod val="50000"/>
                            </a:schemeClr>
                          </a:solidFill>
                          <a:effectLst/>
                          <a:latin typeface="Calibri"/>
                          <a:ea typeface="Times New Roman" panose="02020603050405020304" pitchFamily="18" charset="0"/>
                          <a:cs typeface="Arial"/>
                        </a:rPr>
                        <a:t>sólo</a:t>
                      </a:r>
                      <a:r>
                        <a:rPr lang="en-GB" sz="800" i="1" dirty="0">
                          <a:solidFill>
                            <a:schemeClr val="accent1">
                              <a:lumMod val="50000"/>
                            </a:schemeClr>
                          </a:solidFill>
                          <a:effectLst/>
                          <a:latin typeface="Calibri"/>
                          <a:ea typeface="Times New Roman" panose="02020603050405020304" pitchFamily="18" charset="0"/>
                          <a:cs typeface="Arial"/>
                        </a:rPr>
                        <a:t> un </a:t>
                      </a:r>
                      <a:r>
                        <a:rPr lang="en-GB" sz="800" i="1" dirty="0" err="1">
                          <a:solidFill>
                            <a:schemeClr val="accent1">
                              <a:lumMod val="50000"/>
                            </a:schemeClr>
                          </a:solidFill>
                          <a:effectLst/>
                          <a:latin typeface="Calibri"/>
                          <a:ea typeface="Times New Roman" panose="02020603050405020304" pitchFamily="18" charset="0"/>
                          <a:cs typeface="Arial"/>
                        </a:rPr>
                        <a:t>ejemplo</a:t>
                      </a:r>
                      <a:r>
                        <a:rPr lang="en-GB" sz="800" i="1" dirty="0">
                          <a:solidFill>
                            <a:schemeClr val="accent1">
                              <a:lumMod val="50000"/>
                            </a:schemeClr>
                          </a:solidFill>
                          <a:effectLst/>
                          <a:latin typeface="Calibri"/>
                          <a:ea typeface="Times New Roman" panose="02020603050405020304" pitchFamily="18" charset="0"/>
                          <a:cs typeface="Arial"/>
                        </a:rPr>
                        <a:t>)</a:t>
                      </a:r>
                      <a:endParaRPr lang="en-US" sz="11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endParaRPr lang="en-US" sz="11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en-US" sz="11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en-US" sz="11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en-US" sz="11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en-US" sz="11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en-US" sz="11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r>
                        <a:rPr lang="en-GB" sz="800" i="1" dirty="0" err="1">
                          <a:solidFill>
                            <a:schemeClr val="accent1">
                              <a:lumMod val="50000"/>
                            </a:schemeClr>
                          </a:solidFill>
                          <a:effectLst/>
                          <a:latin typeface="Calibri"/>
                          <a:ea typeface="Calibri"/>
                          <a:cs typeface="Arial"/>
                        </a:rPr>
                        <a:t>Nombres</a:t>
                      </a:r>
                      <a:r>
                        <a:rPr lang="en-GB" sz="800" i="1" dirty="0">
                          <a:solidFill>
                            <a:schemeClr val="accent1">
                              <a:lumMod val="50000"/>
                            </a:schemeClr>
                          </a:solidFill>
                          <a:effectLst/>
                          <a:latin typeface="Calibri"/>
                          <a:ea typeface="Calibri"/>
                          <a:cs typeface="Arial"/>
                        </a:rPr>
                        <a:t> de las variables</a:t>
                      </a:r>
                      <a:endParaRPr lang="en-US" sz="1100" dirty="0">
                        <a:solidFill>
                          <a:schemeClr val="accent1">
                            <a:lumMod val="50000"/>
                          </a:schemeClr>
                        </a:solidFill>
                        <a:effectLst/>
                        <a:latin typeface="Calibri"/>
                        <a:ea typeface="Calibri"/>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960000576"/>
                  </a:ext>
                </a:extLst>
              </a:tr>
              <a:tr h="273975">
                <a:tc>
                  <a:txBody>
                    <a:bodyPr/>
                    <a:lstStyle/>
                    <a:p>
                      <a:pPr marL="0" marR="0" algn="l">
                        <a:lnSpc>
                          <a:spcPct val="100000"/>
                        </a:lnSpc>
                        <a:spcBef>
                          <a:spcPts val="0"/>
                        </a:spcBef>
                        <a:spcAft>
                          <a:spcPts val="0"/>
                        </a:spcAft>
                      </a:pPr>
                      <a:r>
                        <a:rPr lang="en-GB" sz="800" dirty="0">
                          <a:solidFill>
                            <a:schemeClr val="accent1">
                              <a:lumMod val="50000"/>
                            </a:schemeClr>
                          </a:solidFill>
                          <a:effectLst/>
                          <a:latin typeface="Calibri"/>
                          <a:ea typeface="Times New Roman" panose="02020603050405020304" pitchFamily="18" charset="0"/>
                          <a:cs typeface="Arial"/>
                        </a:rPr>
                        <a:t>1.1 </a:t>
                      </a:r>
                      <a:r>
                        <a:rPr lang="en-GB" sz="800" dirty="0">
                          <a:solidFill>
                            <a:schemeClr val="accent1">
                              <a:lumMod val="50000"/>
                            </a:schemeClr>
                          </a:solidFill>
                          <a:effectLst/>
                          <a:highlight>
                            <a:srgbClr val="C0C0C0"/>
                          </a:highlight>
                          <a:latin typeface="Calibri"/>
                          <a:ea typeface="Times New Roman" panose="02020603050405020304" pitchFamily="18" charset="0"/>
                          <a:cs typeface="Arial"/>
                        </a:rPr>
                        <a:t>Activos/</a:t>
                      </a:r>
                      <a:r>
                        <a:rPr lang="en-GB" sz="800" dirty="0" err="1">
                          <a:solidFill>
                            <a:schemeClr val="accent1">
                              <a:lumMod val="50000"/>
                            </a:schemeClr>
                          </a:solidFill>
                          <a:effectLst/>
                          <a:highlight>
                            <a:srgbClr val="C0C0C0"/>
                          </a:highlight>
                          <a:latin typeface="Calibri"/>
                          <a:ea typeface="Times New Roman" panose="02020603050405020304" pitchFamily="18" charset="0"/>
                          <a:cs typeface="Arial"/>
                        </a:rPr>
                        <a:t>bienes</a:t>
                      </a:r>
                      <a:r>
                        <a:rPr lang="en-GB" sz="800" dirty="0">
                          <a:solidFill>
                            <a:schemeClr val="accent1">
                              <a:lumMod val="50000"/>
                            </a:schemeClr>
                          </a:solidFill>
                          <a:effectLst/>
                          <a:highlight>
                            <a:srgbClr val="C0C0C0"/>
                          </a:highlight>
                          <a:latin typeface="Calibri"/>
                          <a:ea typeface="Times New Roman" panose="02020603050405020304" pitchFamily="18" charset="0"/>
                          <a:cs typeface="Arial"/>
                        </a:rPr>
                        <a:t> del </a:t>
                      </a:r>
                      <a:r>
                        <a:rPr lang="en-GB" sz="800" dirty="0" err="1">
                          <a:solidFill>
                            <a:schemeClr val="accent1">
                              <a:lumMod val="50000"/>
                            </a:schemeClr>
                          </a:solidFill>
                          <a:effectLst/>
                          <a:highlight>
                            <a:srgbClr val="C0C0C0"/>
                          </a:highlight>
                          <a:latin typeface="Calibri"/>
                          <a:ea typeface="Times New Roman" panose="02020603050405020304" pitchFamily="18" charset="0"/>
                          <a:cs typeface="Arial"/>
                        </a:rPr>
                        <a:t>hogar</a:t>
                      </a:r>
                      <a:r>
                        <a:rPr lang="en-GB" sz="800" dirty="0">
                          <a:solidFill>
                            <a:schemeClr val="accent1">
                              <a:lumMod val="50000"/>
                            </a:schemeClr>
                          </a:solidFill>
                          <a:effectLst/>
                          <a:highlight>
                            <a:srgbClr val="C0C0C0"/>
                          </a:highlight>
                          <a:latin typeface="Calibri"/>
                          <a:ea typeface="Times New Roman" panose="02020603050405020304" pitchFamily="18" charset="0"/>
                          <a:cs typeface="Arial"/>
                        </a:rPr>
                        <a:t> </a:t>
                      </a:r>
                      <a:r>
                        <a:rPr lang="en-GB" sz="800" dirty="0" err="1">
                          <a:solidFill>
                            <a:schemeClr val="accent1">
                              <a:lumMod val="50000"/>
                            </a:schemeClr>
                          </a:solidFill>
                          <a:effectLst/>
                          <a:highlight>
                            <a:srgbClr val="C0C0C0"/>
                          </a:highlight>
                          <a:latin typeface="Calibri"/>
                          <a:ea typeface="Times New Roman" panose="02020603050405020304" pitchFamily="18" charset="0"/>
                          <a:cs typeface="Arial"/>
                        </a:rPr>
                        <a:t>vendidos</a:t>
                      </a:r>
                      <a:r>
                        <a:rPr lang="en-GB" sz="800" dirty="0">
                          <a:solidFill>
                            <a:schemeClr val="accent1">
                              <a:lumMod val="50000"/>
                            </a:schemeClr>
                          </a:solidFill>
                          <a:effectLst/>
                          <a:highlight>
                            <a:srgbClr val="C0C0C0"/>
                          </a:highlight>
                          <a:latin typeface="Calibri"/>
                          <a:ea typeface="Times New Roman" panose="02020603050405020304" pitchFamily="18" charset="0"/>
                          <a:cs typeface="Arial"/>
                        </a:rPr>
                        <a:t> (radio, </a:t>
                      </a:r>
                      <a:r>
                        <a:rPr lang="en-GB" sz="800" dirty="0" err="1">
                          <a:solidFill>
                            <a:schemeClr val="accent1">
                              <a:lumMod val="50000"/>
                            </a:schemeClr>
                          </a:solidFill>
                          <a:effectLst/>
                          <a:highlight>
                            <a:srgbClr val="C0C0C0"/>
                          </a:highlight>
                          <a:latin typeface="Calibri"/>
                          <a:ea typeface="Times New Roman" panose="02020603050405020304" pitchFamily="18" charset="0"/>
                          <a:cs typeface="Arial"/>
                        </a:rPr>
                        <a:t>muebles</a:t>
                      </a:r>
                      <a:r>
                        <a:rPr lang="en-GB" sz="800" dirty="0">
                          <a:solidFill>
                            <a:schemeClr val="accent1">
                              <a:lumMod val="50000"/>
                            </a:schemeClr>
                          </a:solidFill>
                          <a:effectLst/>
                          <a:highlight>
                            <a:srgbClr val="C0C0C0"/>
                          </a:highlight>
                          <a:latin typeface="Calibri"/>
                          <a:ea typeface="Times New Roman" panose="02020603050405020304" pitchFamily="18" charset="0"/>
                          <a:cs typeface="Arial"/>
                        </a:rPr>
                        <a:t>, </a:t>
                      </a:r>
                      <a:r>
                        <a:rPr lang="en-GB" sz="800" dirty="0" err="1">
                          <a:solidFill>
                            <a:schemeClr val="accent1">
                              <a:lumMod val="50000"/>
                            </a:schemeClr>
                          </a:solidFill>
                          <a:effectLst/>
                          <a:highlight>
                            <a:srgbClr val="C0C0C0"/>
                          </a:highlight>
                          <a:latin typeface="Calibri"/>
                          <a:ea typeface="Times New Roman" panose="02020603050405020304" pitchFamily="18" charset="0"/>
                          <a:cs typeface="Arial"/>
                        </a:rPr>
                        <a:t>televisión</a:t>
                      </a:r>
                      <a:r>
                        <a:rPr lang="en-GB" sz="800" dirty="0">
                          <a:solidFill>
                            <a:schemeClr val="accent1">
                              <a:lumMod val="50000"/>
                            </a:schemeClr>
                          </a:solidFill>
                          <a:effectLst/>
                          <a:highlight>
                            <a:srgbClr val="C0C0C0"/>
                          </a:highlight>
                          <a:latin typeface="Calibri"/>
                          <a:ea typeface="Times New Roman" panose="02020603050405020304" pitchFamily="18" charset="0"/>
                          <a:cs typeface="Arial"/>
                        </a:rPr>
                        <a:t>, </a:t>
                      </a:r>
                      <a:r>
                        <a:rPr lang="en-GB" sz="800" dirty="0" err="1">
                          <a:solidFill>
                            <a:schemeClr val="accent1">
                              <a:lumMod val="50000"/>
                            </a:schemeClr>
                          </a:solidFill>
                          <a:effectLst/>
                          <a:highlight>
                            <a:srgbClr val="C0C0C0"/>
                          </a:highlight>
                          <a:latin typeface="Calibri"/>
                          <a:ea typeface="Times New Roman" panose="02020603050405020304" pitchFamily="18" charset="0"/>
                          <a:cs typeface="Arial"/>
                        </a:rPr>
                        <a:t>joyas</a:t>
                      </a:r>
                      <a:r>
                        <a:rPr lang="en-GB" sz="800" dirty="0">
                          <a:solidFill>
                            <a:schemeClr val="accent1">
                              <a:lumMod val="50000"/>
                            </a:schemeClr>
                          </a:solidFill>
                          <a:effectLst/>
                          <a:highlight>
                            <a:srgbClr val="C0C0C0"/>
                          </a:highlight>
                          <a:latin typeface="Calibri"/>
                          <a:ea typeface="Times New Roman" panose="02020603050405020304" pitchFamily="18" charset="0"/>
                          <a:cs typeface="Arial"/>
                        </a:rPr>
                        <a:t>, etc.</a:t>
                      </a:r>
                      <a:r>
                        <a:rPr lang="en-GB" sz="800" i="1" dirty="0">
                          <a:solidFill>
                            <a:schemeClr val="accent1">
                              <a:lumMod val="50000"/>
                            </a:schemeClr>
                          </a:solidFill>
                          <a:effectLst/>
                          <a:latin typeface="Calibri"/>
                          <a:ea typeface="Times New Roman" panose="02020603050405020304" pitchFamily="18" charset="0"/>
                          <a:cs typeface="Arial"/>
                        </a:rPr>
                        <a:t>) </a:t>
                      </a:r>
                      <a:endParaRPr lang="en-GB" sz="800" i="1">
                        <a:solidFill>
                          <a:schemeClr val="accent1">
                            <a:lumMod val="50000"/>
                          </a:schemeClr>
                        </a:solidFill>
                        <a:effectLst/>
                        <a:latin typeface="Calibri" panose="020F0502020204030204" pitchFamily="34" charset="0"/>
                        <a:ea typeface="Times New Roman" panose="02020603050405020304" pitchFamily="18" charset="0"/>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a:solidFill>
                            <a:schemeClr val="accent1">
                              <a:lumMod val="50000"/>
                            </a:schemeClr>
                          </a:solidFill>
                          <a:effectLst/>
                          <a:latin typeface="Verdana"/>
                          <a:ea typeface="Calibri"/>
                          <a:cs typeface="Arial"/>
                        </a:rPr>
                        <a:t>| __ |</a:t>
                      </a:r>
                      <a:endParaRPr lang="en-US" sz="1100" dirty="0">
                        <a:solidFill>
                          <a:schemeClr val="accent1">
                            <a:lumMod val="50000"/>
                          </a:schemeClr>
                        </a:solidFill>
                        <a:effectLst/>
                        <a:latin typeface="Verdana"/>
                        <a:ea typeface="Calibri"/>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err="1">
                          <a:solidFill>
                            <a:schemeClr val="accent1">
                              <a:lumMod val="50000"/>
                            </a:schemeClr>
                          </a:solidFill>
                          <a:effectLst/>
                          <a:latin typeface="Calibri"/>
                          <a:ea typeface="Calibri"/>
                          <a:cs typeface="Arial"/>
                        </a:rPr>
                        <a:t>Estrés</a:t>
                      </a:r>
                      <a:endParaRPr lang="en-US" sz="1100" dirty="0" err="1">
                        <a:solidFill>
                          <a:schemeClr val="accent1">
                            <a:lumMod val="50000"/>
                          </a:schemeClr>
                        </a:solidFill>
                        <a:effectLst/>
                        <a:latin typeface="Calibri"/>
                        <a:ea typeface="Calibri"/>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Lcs_stress_DomAsset</a:t>
                      </a:r>
                      <a:endParaRPr lang="en-US" sz="11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7736641"/>
                  </a:ext>
                </a:extLst>
              </a:tr>
              <a:tr h="273975">
                <a:tc>
                  <a:txBody>
                    <a:bodyPr/>
                    <a:lstStyle/>
                    <a:p>
                      <a:pPr marL="0" marR="0">
                        <a:lnSpc>
                          <a:spcPct val="100000"/>
                        </a:lnSpc>
                        <a:spcBef>
                          <a:spcPts val="0"/>
                        </a:spcBef>
                        <a:spcAft>
                          <a:spcPts val="0"/>
                        </a:spcAft>
                      </a:pPr>
                      <a:r>
                        <a:rPr lang="en-GB" sz="800" dirty="0">
                          <a:solidFill>
                            <a:schemeClr val="accent1">
                              <a:lumMod val="50000"/>
                            </a:schemeClr>
                          </a:solidFill>
                          <a:effectLst/>
                          <a:latin typeface="Calibri"/>
                          <a:ea typeface="Times New Roman" panose="02020603050405020304" pitchFamily="18" charset="0"/>
                          <a:cs typeface="Arial"/>
                        </a:rPr>
                        <a:t>1.2 </a:t>
                      </a:r>
                      <a:r>
                        <a:rPr lang="en-GB" sz="800" dirty="0" err="1">
                          <a:solidFill>
                            <a:schemeClr val="accent1">
                              <a:lumMod val="50000"/>
                            </a:schemeClr>
                          </a:solidFill>
                          <a:effectLst/>
                          <a:highlight>
                            <a:srgbClr val="C0C0C0"/>
                          </a:highlight>
                          <a:latin typeface="Calibri"/>
                          <a:ea typeface="Times New Roman" panose="02020603050405020304" pitchFamily="18" charset="0"/>
                          <a:cs typeface="Arial"/>
                        </a:rPr>
                        <a:t>Pedir</a:t>
                      </a:r>
                      <a:r>
                        <a:rPr lang="en-GB" sz="800" dirty="0">
                          <a:solidFill>
                            <a:schemeClr val="accent1">
                              <a:lumMod val="50000"/>
                            </a:schemeClr>
                          </a:solidFill>
                          <a:effectLst/>
                          <a:highlight>
                            <a:srgbClr val="C0C0C0"/>
                          </a:highlight>
                          <a:latin typeface="Calibri"/>
                          <a:ea typeface="Times New Roman" panose="02020603050405020304" pitchFamily="18" charset="0"/>
                          <a:cs typeface="Arial"/>
                        </a:rPr>
                        <a:t> dinero </a:t>
                      </a:r>
                      <a:r>
                        <a:rPr lang="en-GB" sz="800" dirty="0" err="1">
                          <a:solidFill>
                            <a:schemeClr val="accent1">
                              <a:lumMod val="50000"/>
                            </a:schemeClr>
                          </a:solidFill>
                          <a:effectLst/>
                          <a:highlight>
                            <a:srgbClr val="C0C0C0"/>
                          </a:highlight>
                          <a:latin typeface="Calibri"/>
                          <a:ea typeface="Times New Roman" panose="02020603050405020304" pitchFamily="18" charset="0"/>
                          <a:cs typeface="Arial"/>
                        </a:rPr>
                        <a:t>prestado</a:t>
                      </a:r>
                      <a:r>
                        <a:rPr lang="en-GB" sz="800" dirty="0">
                          <a:solidFill>
                            <a:schemeClr val="accent1">
                              <a:lumMod val="50000"/>
                            </a:schemeClr>
                          </a:solidFill>
                          <a:effectLst/>
                          <a:highlight>
                            <a:srgbClr val="C0C0C0"/>
                          </a:highlight>
                          <a:latin typeface="Calibri"/>
                          <a:ea typeface="Times New Roman" panose="02020603050405020304" pitchFamily="18" charset="0"/>
                          <a:cs typeface="Arial"/>
                        </a:rPr>
                        <a:t> para </a:t>
                      </a:r>
                      <a:r>
                        <a:rPr lang="en-GB" sz="800" dirty="0" err="1">
                          <a:solidFill>
                            <a:schemeClr val="accent1">
                              <a:lumMod val="50000"/>
                            </a:schemeClr>
                          </a:solidFill>
                          <a:effectLst/>
                          <a:highlight>
                            <a:srgbClr val="C0C0C0"/>
                          </a:highlight>
                          <a:latin typeface="Calibri"/>
                          <a:ea typeface="Times New Roman" panose="02020603050405020304" pitchFamily="18" charset="0"/>
                          <a:cs typeface="Arial"/>
                        </a:rPr>
                        <a:t>cubrir</a:t>
                      </a:r>
                      <a:r>
                        <a:rPr lang="en-GB" sz="800" dirty="0">
                          <a:solidFill>
                            <a:schemeClr val="accent1">
                              <a:lumMod val="50000"/>
                            </a:schemeClr>
                          </a:solidFill>
                          <a:effectLst/>
                          <a:highlight>
                            <a:srgbClr val="C0C0C0"/>
                          </a:highlight>
                          <a:latin typeface="Calibri"/>
                          <a:ea typeface="Times New Roman" panose="02020603050405020304" pitchFamily="18" charset="0"/>
                          <a:cs typeface="Arial"/>
                        </a:rPr>
                        <a:t> las </a:t>
                      </a:r>
                      <a:r>
                        <a:rPr lang="en-GB" sz="800" dirty="0" err="1">
                          <a:solidFill>
                            <a:schemeClr val="accent1">
                              <a:lumMod val="50000"/>
                            </a:schemeClr>
                          </a:solidFill>
                          <a:effectLst/>
                          <a:highlight>
                            <a:srgbClr val="C0C0C0"/>
                          </a:highlight>
                          <a:latin typeface="Calibri"/>
                          <a:ea typeface="Times New Roman" panose="02020603050405020304" pitchFamily="18" charset="0"/>
                          <a:cs typeface="Arial"/>
                        </a:rPr>
                        <a:t>necesidades</a:t>
                      </a:r>
                      <a:r>
                        <a:rPr lang="en-GB" sz="800" dirty="0">
                          <a:solidFill>
                            <a:schemeClr val="accent1">
                              <a:lumMod val="50000"/>
                            </a:schemeClr>
                          </a:solidFill>
                          <a:effectLst/>
                          <a:highlight>
                            <a:srgbClr val="C0C0C0"/>
                          </a:highlight>
                          <a:latin typeface="Calibri"/>
                          <a:ea typeface="Times New Roman" panose="02020603050405020304" pitchFamily="18" charset="0"/>
                          <a:cs typeface="Arial"/>
                        </a:rPr>
                        <a:t> </a:t>
                      </a:r>
                      <a:r>
                        <a:rPr lang="en-GB" sz="800" dirty="0" err="1">
                          <a:solidFill>
                            <a:schemeClr val="accent1">
                              <a:lumMod val="50000"/>
                            </a:schemeClr>
                          </a:solidFill>
                          <a:effectLst/>
                          <a:highlight>
                            <a:srgbClr val="C0C0C0"/>
                          </a:highlight>
                          <a:latin typeface="Calibri"/>
                          <a:ea typeface="Times New Roman" panose="02020603050405020304" pitchFamily="18" charset="0"/>
                          <a:cs typeface="Arial"/>
                        </a:rPr>
                        <a:t>alimentarias</a:t>
                      </a:r>
                      <a:endParaRPr lang="en-US" sz="1100" dirty="0" err="1">
                        <a:solidFill>
                          <a:schemeClr val="accent1">
                            <a:lumMod val="50000"/>
                          </a:schemeClr>
                        </a:solidFill>
                        <a:effectLst/>
                        <a:latin typeface="Calibri"/>
                        <a:ea typeface="MS Mincho" panose="02020609040205080304" pitchFamily="49" charset="-128"/>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a:solidFill>
                            <a:schemeClr val="accent1">
                              <a:lumMod val="50000"/>
                            </a:schemeClr>
                          </a:solidFill>
                          <a:effectLst/>
                          <a:latin typeface="Verdana"/>
                          <a:ea typeface="Calibri"/>
                          <a:cs typeface="Arial"/>
                        </a:rPr>
                        <a:t>| __ |</a:t>
                      </a:r>
                      <a:endParaRPr lang="en-US" sz="1100" dirty="0">
                        <a:solidFill>
                          <a:schemeClr val="accent1">
                            <a:lumMod val="50000"/>
                          </a:schemeClr>
                        </a:solidFill>
                        <a:effectLst/>
                        <a:latin typeface="Verdana"/>
                        <a:ea typeface="Calibri"/>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err="1">
                          <a:solidFill>
                            <a:schemeClr val="accent1">
                              <a:lumMod val="50000"/>
                            </a:schemeClr>
                          </a:solidFill>
                          <a:effectLst/>
                          <a:latin typeface="Calibri"/>
                          <a:ea typeface="Calibri"/>
                          <a:cs typeface="Arial"/>
                        </a:rPr>
                        <a:t>Estrés</a:t>
                      </a:r>
                      <a:endParaRPr lang="en-US" sz="1100" dirty="0" err="1">
                        <a:solidFill>
                          <a:schemeClr val="accent1">
                            <a:lumMod val="50000"/>
                          </a:schemeClr>
                        </a:solidFill>
                        <a:effectLst/>
                        <a:latin typeface="Calibri"/>
                        <a:ea typeface="Calibri"/>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kern="12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Lcs_stress_BorrowCash</a:t>
                      </a:r>
                      <a:endParaRPr lang="en-US" sz="800" kern="1200">
                        <a:solidFill>
                          <a:schemeClr val="accent1">
                            <a:lumMod val="50000"/>
                          </a:schemeClr>
                        </a:solidFill>
                        <a:effectLst/>
                        <a:highlight>
                          <a:srgbClr val="C0C0C0"/>
                        </a:highlight>
                        <a:latin typeface="Calibri" panose="020F050202020403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4970834"/>
                  </a:ext>
                </a:extLst>
              </a:tr>
              <a:tr h="199299">
                <a:tc>
                  <a:txBody>
                    <a:bodyPr/>
                    <a:lstStyle/>
                    <a:p>
                      <a:pPr marL="0" marR="0">
                        <a:lnSpc>
                          <a:spcPct val="100000"/>
                        </a:lnSpc>
                        <a:spcBef>
                          <a:spcPts val="0"/>
                        </a:spcBef>
                        <a:spcAft>
                          <a:spcPts val="0"/>
                        </a:spcAft>
                      </a:pPr>
                      <a:r>
                        <a:rPr lang="en-GB" sz="800" dirty="0">
                          <a:solidFill>
                            <a:schemeClr val="accent1">
                              <a:lumMod val="50000"/>
                            </a:schemeClr>
                          </a:solidFill>
                          <a:effectLst/>
                          <a:latin typeface="Calibri"/>
                          <a:ea typeface="Times New Roman" panose="02020603050405020304" pitchFamily="18" charset="0"/>
                          <a:cs typeface="Arial"/>
                        </a:rPr>
                        <a:t>1,3 </a:t>
                      </a:r>
                      <a:r>
                        <a:rPr lang="en-GB" sz="800" dirty="0">
                          <a:solidFill>
                            <a:schemeClr val="accent1">
                              <a:lumMod val="50000"/>
                            </a:schemeClr>
                          </a:solidFill>
                          <a:effectLst/>
                          <a:highlight>
                            <a:srgbClr val="C0C0C0"/>
                          </a:highlight>
                          <a:latin typeface="Calibri"/>
                          <a:ea typeface="Times New Roman" panose="02020603050405020304" pitchFamily="18" charset="0"/>
                          <a:cs typeface="Arial"/>
                        </a:rPr>
                        <a:t>Ahorros </a:t>
                      </a:r>
                      <a:r>
                        <a:rPr lang="en-GB" sz="800" dirty="0" err="1">
                          <a:solidFill>
                            <a:schemeClr val="accent1">
                              <a:lumMod val="50000"/>
                            </a:schemeClr>
                          </a:solidFill>
                          <a:effectLst/>
                          <a:highlight>
                            <a:srgbClr val="C0C0C0"/>
                          </a:highlight>
                          <a:latin typeface="Calibri"/>
                          <a:ea typeface="Times New Roman" panose="02020603050405020304" pitchFamily="18" charset="0"/>
                          <a:cs typeface="Arial"/>
                        </a:rPr>
                        <a:t>gastados</a:t>
                      </a:r>
                      <a:endParaRPr lang="en-US" sz="1100" dirty="0" err="1">
                        <a:solidFill>
                          <a:schemeClr val="accent1">
                            <a:lumMod val="50000"/>
                          </a:schemeClr>
                        </a:solidFill>
                        <a:effectLs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a:solidFill>
                            <a:schemeClr val="accent1">
                              <a:lumMod val="50000"/>
                            </a:schemeClr>
                          </a:solidFill>
                          <a:effectLst/>
                          <a:latin typeface="Verdana"/>
                          <a:ea typeface="Calibri"/>
                          <a:cs typeface="Arial"/>
                        </a:rPr>
                        <a:t>| __ |</a:t>
                      </a:r>
                      <a:endParaRPr lang="en-US" sz="1100" dirty="0">
                        <a:solidFill>
                          <a:schemeClr val="accent1">
                            <a:lumMod val="50000"/>
                          </a:schemeClr>
                        </a:solidFill>
                        <a:effectLst/>
                        <a:latin typeface="Verdana"/>
                        <a:ea typeface="Calibri"/>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err="1">
                          <a:solidFill>
                            <a:schemeClr val="accent1">
                              <a:lumMod val="50000"/>
                            </a:schemeClr>
                          </a:solidFill>
                          <a:effectLst/>
                          <a:latin typeface="Calibri"/>
                          <a:ea typeface="Calibri"/>
                          <a:cs typeface="Arial"/>
                        </a:rPr>
                        <a:t>Estrés</a:t>
                      </a:r>
                      <a:endParaRPr lang="en-US" sz="1100" dirty="0" err="1">
                        <a:solidFill>
                          <a:schemeClr val="accent1">
                            <a:lumMod val="50000"/>
                          </a:schemeClr>
                        </a:solidFill>
                        <a:effectLst/>
                        <a:latin typeface="Calibri"/>
                        <a:ea typeface="Calibri"/>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Lcs_stress_Savings</a:t>
                      </a:r>
                      <a:endParaRPr lang="en-US" sz="1100" dirty="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1156396"/>
                  </a:ext>
                </a:extLst>
              </a:tr>
              <a:tr h="273975">
                <a:tc>
                  <a:txBody>
                    <a:bodyPr/>
                    <a:lstStyle/>
                    <a:p>
                      <a:pPr marL="0" marR="0">
                        <a:lnSpc>
                          <a:spcPct val="100000"/>
                        </a:lnSpc>
                        <a:spcBef>
                          <a:spcPts val="0"/>
                        </a:spcBef>
                        <a:spcAft>
                          <a:spcPts val="0"/>
                        </a:spcAft>
                      </a:pPr>
                      <a:r>
                        <a:rPr lang="en-GB" sz="800" dirty="0">
                          <a:solidFill>
                            <a:schemeClr val="accent1">
                              <a:lumMod val="50000"/>
                            </a:schemeClr>
                          </a:solidFill>
                          <a:effectLst/>
                          <a:latin typeface="Calibri"/>
                          <a:ea typeface="Times New Roman" panose="02020603050405020304" pitchFamily="18" charset="0"/>
                          <a:cs typeface="Arial"/>
                        </a:rPr>
                        <a:t>1,4 </a:t>
                      </a:r>
                      <a:r>
                        <a:rPr lang="en-GB" sz="800" dirty="0" err="1">
                          <a:solidFill>
                            <a:schemeClr val="accent1">
                              <a:lumMod val="50000"/>
                            </a:schemeClr>
                          </a:solidFill>
                          <a:effectLst/>
                          <a:latin typeface="Calibri"/>
                          <a:ea typeface="Times New Roman" panose="02020603050405020304" pitchFamily="18" charset="0"/>
                          <a:cs typeface="Arial"/>
                        </a:rPr>
                        <a:t>Envió</a:t>
                      </a:r>
                      <a:r>
                        <a:rPr lang="en-GB" sz="800" dirty="0">
                          <a:solidFill>
                            <a:schemeClr val="accent1">
                              <a:lumMod val="50000"/>
                            </a:schemeClr>
                          </a:solidFill>
                          <a:effectLst/>
                          <a:latin typeface="Calibri"/>
                          <a:ea typeface="Times New Roman" panose="02020603050405020304" pitchFamily="18" charset="0"/>
                          <a:cs typeface="Arial"/>
                        </a:rPr>
                        <a:t> </a:t>
                      </a:r>
                      <a:r>
                        <a:rPr lang="en-GB" sz="800" dirty="0">
                          <a:solidFill>
                            <a:schemeClr val="accent1">
                              <a:lumMod val="50000"/>
                            </a:schemeClr>
                          </a:solidFill>
                          <a:effectLst/>
                          <a:highlight>
                            <a:srgbClr val="C0C0C0"/>
                          </a:highlight>
                          <a:latin typeface="Calibri"/>
                          <a:ea typeface="Times New Roman" panose="02020603050405020304" pitchFamily="18" charset="0"/>
                          <a:cs typeface="Arial"/>
                        </a:rPr>
                        <a:t>a </a:t>
                      </a:r>
                      <a:r>
                        <a:rPr lang="en-GB" sz="800" dirty="0" err="1">
                          <a:solidFill>
                            <a:schemeClr val="accent1">
                              <a:lumMod val="50000"/>
                            </a:schemeClr>
                          </a:solidFill>
                          <a:effectLst/>
                          <a:highlight>
                            <a:srgbClr val="C0C0C0"/>
                          </a:highlight>
                          <a:latin typeface="Calibri"/>
                          <a:ea typeface="Times New Roman" panose="02020603050405020304" pitchFamily="18" charset="0"/>
                          <a:cs typeface="Arial"/>
                        </a:rPr>
                        <a:t>los</a:t>
                      </a:r>
                      <a:r>
                        <a:rPr lang="en-GB" sz="800" dirty="0">
                          <a:solidFill>
                            <a:schemeClr val="accent1">
                              <a:lumMod val="50000"/>
                            </a:schemeClr>
                          </a:solidFill>
                          <a:effectLst/>
                          <a:highlight>
                            <a:srgbClr val="C0C0C0"/>
                          </a:highlight>
                          <a:latin typeface="Calibri"/>
                          <a:ea typeface="Times New Roman" panose="02020603050405020304" pitchFamily="18" charset="0"/>
                          <a:cs typeface="Arial"/>
                        </a:rPr>
                        <a:t> </a:t>
                      </a:r>
                      <a:r>
                        <a:rPr lang="en-GB" sz="800" dirty="0" err="1">
                          <a:solidFill>
                            <a:schemeClr val="accent1">
                              <a:lumMod val="50000"/>
                            </a:schemeClr>
                          </a:solidFill>
                          <a:effectLst/>
                          <a:highlight>
                            <a:srgbClr val="C0C0C0"/>
                          </a:highlight>
                          <a:latin typeface="Calibri"/>
                          <a:ea typeface="Times New Roman" panose="02020603050405020304" pitchFamily="18" charset="0"/>
                          <a:cs typeface="Arial"/>
                        </a:rPr>
                        <a:t>miembros</a:t>
                      </a:r>
                      <a:r>
                        <a:rPr lang="en-GB" sz="800" dirty="0">
                          <a:solidFill>
                            <a:schemeClr val="accent1">
                              <a:lumMod val="50000"/>
                            </a:schemeClr>
                          </a:solidFill>
                          <a:effectLst/>
                          <a:highlight>
                            <a:srgbClr val="C0C0C0"/>
                          </a:highlight>
                          <a:latin typeface="Calibri"/>
                          <a:ea typeface="Times New Roman" panose="02020603050405020304" pitchFamily="18" charset="0"/>
                          <a:cs typeface="Arial"/>
                        </a:rPr>
                        <a:t> del </a:t>
                      </a:r>
                      <a:r>
                        <a:rPr lang="en-GB" sz="800" dirty="0" err="1">
                          <a:solidFill>
                            <a:schemeClr val="accent1">
                              <a:lumMod val="50000"/>
                            </a:schemeClr>
                          </a:solidFill>
                          <a:effectLst/>
                          <a:highlight>
                            <a:srgbClr val="C0C0C0"/>
                          </a:highlight>
                          <a:latin typeface="Calibri"/>
                          <a:ea typeface="Times New Roman" panose="02020603050405020304" pitchFamily="18" charset="0"/>
                          <a:cs typeface="Arial"/>
                        </a:rPr>
                        <a:t>hogar</a:t>
                      </a:r>
                      <a:r>
                        <a:rPr lang="en-GB" sz="800" dirty="0">
                          <a:solidFill>
                            <a:schemeClr val="accent1">
                              <a:lumMod val="50000"/>
                            </a:schemeClr>
                          </a:solidFill>
                          <a:effectLst/>
                          <a:highlight>
                            <a:srgbClr val="C0C0C0"/>
                          </a:highlight>
                          <a:latin typeface="Calibri"/>
                          <a:ea typeface="Times New Roman" panose="02020603050405020304" pitchFamily="18" charset="0"/>
                          <a:cs typeface="Arial"/>
                        </a:rPr>
                        <a:t> a comer a </a:t>
                      </a:r>
                      <a:r>
                        <a:rPr lang="en-GB" sz="800" dirty="0" err="1">
                          <a:solidFill>
                            <a:schemeClr val="accent1">
                              <a:lumMod val="50000"/>
                            </a:schemeClr>
                          </a:solidFill>
                          <a:effectLst/>
                          <a:highlight>
                            <a:srgbClr val="C0C0C0"/>
                          </a:highlight>
                          <a:latin typeface="Calibri"/>
                          <a:ea typeface="Times New Roman" panose="02020603050405020304" pitchFamily="18" charset="0"/>
                          <a:cs typeface="Arial"/>
                        </a:rPr>
                        <a:t>otro</a:t>
                      </a:r>
                      <a:r>
                        <a:rPr lang="en-GB" sz="800" dirty="0">
                          <a:solidFill>
                            <a:schemeClr val="accent1">
                              <a:lumMod val="50000"/>
                            </a:schemeClr>
                          </a:solidFill>
                          <a:effectLst/>
                          <a:highlight>
                            <a:srgbClr val="C0C0C0"/>
                          </a:highlight>
                          <a:latin typeface="Calibri"/>
                          <a:ea typeface="Times New Roman" panose="02020603050405020304" pitchFamily="18" charset="0"/>
                          <a:cs typeface="Arial"/>
                        </a:rPr>
                        <a:t> sitio</a:t>
                      </a:r>
                      <a:endParaRPr lang="en-US" sz="1100" dirty="0">
                        <a:solidFill>
                          <a:schemeClr val="accent1">
                            <a:lumMod val="50000"/>
                          </a:schemeClr>
                        </a:solidFill>
                        <a:effectLst/>
                        <a:latin typeface="Calibri"/>
                        <a:ea typeface="MS Mincho" panose="02020609040205080304" pitchFamily="49" charset="-128"/>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a:solidFill>
                            <a:schemeClr val="accent1">
                              <a:lumMod val="50000"/>
                            </a:schemeClr>
                          </a:solidFill>
                          <a:effectLst/>
                          <a:latin typeface="Verdana"/>
                          <a:ea typeface="Calibri"/>
                          <a:cs typeface="Arial"/>
                        </a:rPr>
                        <a:t>| __ |</a:t>
                      </a:r>
                      <a:endParaRPr lang="en-US" sz="1100" dirty="0">
                        <a:solidFill>
                          <a:schemeClr val="accent1">
                            <a:lumMod val="50000"/>
                          </a:schemeClr>
                        </a:solidFill>
                        <a:effectLst/>
                        <a:latin typeface="Verdana"/>
                        <a:ea typeface="Calibri"/>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err="1">
                          <a:solidFill>
                            <a:schemeClr val="accent1">
                              <a:lumMod val="50000"/>
                            </a:schemeClr>
                          </a:solidFill>
                          <a:effectLst/>
                          <a:latin typeface="Calibri"/>
                          <a:ea typeface="Calibri"/>
                          <a:cs typeface="Arial"/>
                        </a:rPr>
                        <a:t>Estrés</a:t>
                      </a:r>
                      <a:endParaRPr lang="en-US" sz="1100" dirty="0" err="1">
                        <a:solidFill>
                          <a:schemeClr val="accent1">
                            <a:lumMod val="50000"/>
                          </a:schemeClr>
                        </a:solidFill>
                        <a:effectLst/>
                        <a:latin typeface="Calibri"/>
                        <a:ea typeface="Calibri"/>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Lcs_stress_EatOut</a:t>
                      </a:r>
                      <a:endParaRPr lang="en-US" sz="11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2223477"/>
                  </a:ext>
                </a:extLst>
              </a:tr>
              <a:tr h="415150">
                <a:tc>
                  <a:txBody>
                    <a:bodyPr/>
                    <a:lstStyle/>
                    <a:p>
                      <a:pPr marL="0" marR="0">
                        <a:lnSpc>
                          <a:spcPct val="100000"/>
                        </a:lnSpc>
                        <a:spcBef>
                          <a:spcPts val="0"/>
                        </a:spcBef>
                        <a:spcAft>
                          <a:spcPts val="0"/>
                        </a:spcAft>
                      </a:pPr>
                      <a:r>
                        <a:rPr lang="en-GB" sz="800" dirty="0">
                          <a:solidFill>
                            <a:schemeClr val="accent1">
                              <a:lumMod val="50000"/>
                            </a:schemeClr>
                          </a:solidFill>
                          <a:effectLst/>
                          <a:latin typeface="Calibri"/>
                          <a:ea typeface="Times New Roman" panose="02020603050405020304" pitchFamily="18" charset="0"/>
                          <a:cs typeface="Arial"/>
                        </a:rPr>
                        <a:t>1,5 </a:t>
                      </a:r>
                      <a:r>
                        <a:rPr lang="en-GB" sz="800" dirty="0">
                          <a:solidFill>
                            <a:schemeClr val="accent1">
                              <a:lumMod val="50000"/>
                            </a:schemeClr>
                          </a:solidFill>
                          <a:effectLst/>
                          <a:highlight>
                            <a:srgbClr val="C0C0C0"/>
                          </a:highlight>
                          <a:latin typeface="Calibri"/>
                          <a:ea typeface="Times New Roman" panose="02020603050405020304" pitchFamily="18" charset="0"/>
                          <a:cs typeface="Arial"/>
                        </a:rPr>
                        <a:t>Activos </a:t>
                      </a:r>
                      <a:r>
                        <a:rPr lang="en-GB" sz="800" dirty="0" err="1">
                          <a:solidFill>
                            <a:schemeClr val="accent1">
                              <a:lumMod val="50000"/>
                            </a:schemeClr>
                          </a:solidFill>
                          <a:effectLst/>
                          <a:highlight>
                            <a:srgbClr val="C0C0C0"/>
                          </a:highlight>
                          <a:latin typeface="Calibri"/>
                          <a:ea typeface="Times New Roman" panose="02020603050405020304" pitchFamily="18" charset="0"/>
                          <a:cs typeface="Arial"/>
                        </a:rPr>
                        <a:t>productivos</a:t>
                      </a:r>
                      <a:r>
                        <a:rPr lang="en-GB" sz="800" dirty="0">
                          <a:solidFill>
                            <a:schemeClr val="accent1">
                              <a:lumMod val="50000"/>
                            </a:schemeClr>
                          </a:solidFill>
                          <a:effectLst/>
                          <a:highlight>
                            <a:srgbClr val="C0C0C0"/>
                          </a:highlight>
                          <a:latin typeface="Calibri"/>
                          <a:ea typeface="Times New Roman" panose="02020603050405020304" pitchFamily="18" charset="0"/>
                          <a:cs typeface="Arial"/>
                        </a:rPr>
                        <a:t> o </a:t>
                      </a:r>
                      <a:r>
                        <a:rPr lang="en-GB" sz="800" dirty="0" err="1">
                          <a:solidFill>
                            <a:schemeClr val="accent1">
                              <a:lumMod val="50000"/>
                            </a:schemeClr>
                          </a:solidFill>
                          <a:effectLst/>
                          <a:highlight>
                            <a:srgbClr val="C0C0C0"/>
                          </a:highlight>
                          <a:latin typeface="Calibri"/>
                          <a:ea typeface="Times New Roman" panose="02020603050405020304" pitchFamily="18" charset="0"/>
                          <a:cs typeface="Arial"/>
                        </a:rPr>
                        <a:t>medios</a:t>
                      </a:r>
                      <a:r>
                        <a:rPr lang="en-GB" sz="800" dirty="0">
                          <a:solidFill>
                            <a:schemeClr val="accent1">
                              <a:lumMod val="50000"/>
                            </a:schemeClr>
                          </a:solidFill>
                          <a:effectLst/>
                          <a:highlight>
                            <a:srgbClr val="C0C0C0"/>
                          </a:highlight>
                          <a:latin typeface="Calibri"/>
                          <a:ea typeface="Times New Roman" panose="02020603050405020304" pitchFamily="18" charset="0"/>
                          <a:cs typeface="Arial"/>
                        </a:rPr>
                        <a:t> de </a:t>
                      </a:r>
                      <a:r>
                        <a:rPr lang="en-GB" sz="800" dirty="0" err="1">
                          <a:solidFill>
                            <a:schemeClr val="accent1">
                              <a:lumMod val="50000"/>
                            </a:schemeClr>
                          </a:solidFill>
                          <a:effectLst/>
                          <a:highlight>
                            <a:srgbClr val="C0C0C0"/>
                          </a:highlight>
                          <a:latin typeface="Calibri"/>
                          <a:ea typeface="Times New Roman" panose="02020603050405020304" pitchFamily="18" charset="0"/>
                          <a:cs typeface="Arial"/>
                        </a:rPr>
                        <a:t>transporte</a:t>
                      </a:r>
                      <a:r>
                        <a:rPr lang="en-GB" sz="800" dirty="0">
                          <a:solidFill>
                            <a:schemeClr val="accent1">
                              <a:lumMod val="50000"/>
                            </a:schemeClr>
                          </a:solidFill>
                          <a:effectLst/>
                          <a:highlight>
                            <a:srgbClr val="C0C0C0"/>
                          </a:highlight>
                          <a:latin typeface="Calibri"/>
                          <a:ea typeface="Times New Roman" panose="02020603050405020304" pitchFamily="18" charset="0"/>
                          <a:cs typeface="Arial"/>
                        </a:rPr>
                        <a:t> </a:t>
                      </a:r>
                      <a:r>
                        <a:rPr lang="en-GB" sz="800" dirty="0" err="1">
                          <a:solidFill>
                            <a:schemeClr val="accent1">
                              <a:lumMod val="50000"/>
                            </a:schemeClr>
                          </a:solidFill>
                          <a:effectLst/>
                          <a:highlight>
                            <a:srgbClr val="C0C0C0"/>
                          </a:highlight>
                          <a:latin typeface="Calibri"/>
                          <a:ea typeface="Times New Roman" panose="02020603050405020304" pitchFamily="18" charset="0"/>
                          <a:cs typeface="Arial"/>
                        </a:rPr>
                        <a:t>vendidos</a:t>
                      </a:r>
                      <a:r>
                        <a:rPr lang="en-GB" sz="800" dirty="0">
                          <a:solidFill>
                            <a:schemeClr val="accent1">
                              <a:lumMod val="50000"/>
                            </a:schemeClr>
                          </a:solidFill>
                          <a:effectLst/>
                          <a:highlight>
                            <a:srgbClr val="C0C0C0"/>
                          </a:highlight>
                          <a:latin typeface="Calibri"/>
                          <a:ea typeface="Times New Roman" panose="02020603050405020304" pitchFamily="18" charset="0"/>
                          <a:cs typeface="Arial"/>
                        </a:rPr>
                        <a:t> (</a:t>
                      </a:r>
                      <a:r>
                        <a:rPr lang="en-GB" sz="800" dirty="0" err="1">
                          <a:solidFill>
                            <a:schemeClr val="accent1">
                              <a:lumMod val="50000"/>
                            </a:schemeClr>
                          </a:solidFill>
                          <a:effectLst/>
                          <a:highlight>
                            <a:srgbClr val="C0C0C0"/>
                          </a:highlight>
                          <a:latin typeface="Calibri"/>
                          <a:ea typeface="Times New Roman" panose="02020603050405020304" pitchFamily="18" charset="0"/>
                          <a:cs typeface="Arial"/>
                        </a:rPr>
                        <a:t>máquina</a:t>
                      </a:r>
                      <a:r>
                        <a:rPr lang="en-GB" sz="800" dirty="0">
                          <a:solidFill>
                            <a:schemeClr val="accent1">
                              <a:lumMod val="50000"/>
                            </a:schemeClr>
                          </a:solidFill>
                          <a:effectLst/>
                          <a:highlight>
                            <a:srgbClr val="C0C0C0"/>
                          </a:highlight>
                          <a:latin typeface="Calibri"/>
                          <a:ea typeface="Times New Roman" panose="02020603050405020304" pitchFamily="18" charset="0"/>
                          <a:cs typeface="Arial"/>
                        </a:rPr>
                        <a:t> de </a:t>
                      </a:r>
                      <a:r>
                        <a:rPr lang="en-GB" sz="800" dirty="0" err="1">
                          <a:solidFill>
                            <a:schemeClr val="accent1">
                              <a:lumMod val="50000"/>
                            </a:schemeClr>
                          </a:solidFill>
                          <a:effectLst/>
                          <a:highlight>
                            <a:srgbClr val="C0C0C0"/>
                          </a:highlight>
                          <a:latin typeface="Calibri"/>
                          <a:ea typeface="Times New Roman" panose="02020603050405020304" pitchFamily="18" charset="0"/>
                          <a:cs typeface="Arial"/>
                        </a:rPr>
                        <a:t>coser</a:t>
                      </a:r>
                      <a:r>
                        <a:rPr lang="en-GB" sz="800" dirty="0">
                          <a:solidFill>
                            <a:schemeClr val="accent1">
                              <a:lumMod val="50000"/>
                            </a:schemeClr>
                          </a:solidFill>
                          <a:effectLst/>
                          <a:highlight>
                            <a:srgbClr val="C0C0C0"/>
                          </a:highlight>
                          <a:latin typeface="Calibri"/>
                          <a:ea typeface="Times New Roman" panose="02020603050405020304" pitchFamily="18" charset="0"/>
                          <a:cs typeface="Arial"/>
                        </a:rPr>
                        <a:t>, </a:t>
                      </a:r>
                      <a:r>
                        <a:rPr lang="en-GB" sz="800" dirty="0" err="1">
                          <a:solidFill>
                            <a:schemeClr val="accent1">
                              <a:lumMod val="50000"/>
                            </a:schemeClr>
                          </a:solidFill>
                          <a:effectLst/>
                          <a:highlight>
                            <a:srgbClr val="C0C0C0"/>
                          </a:highlight>
                          <a:latin typeface="Calibri"/>
                          <a:ea typeface="Times New Roman" panose="02020603050405020304" pitchFamily="18" charset="0"/>
                          <a:cs typeface="Arial"/>
                        </a:rPr>
                        <a:t>carretilla</a:t>
                      </a:r>
                      <a:r>
                        <a:rPr lang="en-GB" sz="800" dirty="0">
                          <a:solidFill>
                            <a:schemeClr val="accent1">
                              <a:lumMod val="50000"/>
                            </a:schemeClr>
                          </a:solidFill>
                          <a:effectLst/>
                          <a:highlight>
                            <a:srgbClr val="C0C0C0"/>
                          </a:highlight>
                          <a:latin typeface="Calibri"/>
                          <a:ea typeface="Times New Roman" panose="02020603050405020304" pitchFamily="18" charset="0"/>
                          <a:cs typeface="Arial"/>
                        </a:rPr>
                        <a:t>, </a:t>
                      </a:r>
                      <a:r>
                        <a:rPr lang="en-GB" sz="800" dirty="0" err="1">
                          <a:solidFill>
                            <a:schemeClr val="accent1">
                              <a:lumMod val="50000"/>
                            </a:schemeClr>
                          </a:solidFill>
                          <a:effectLst/>
                          <a:highlight>
                            <a:srgbClr val="C0C0C0"/>
                          </a:highlight>
                          <a:latin typeface="Calibri"/>
                          <a:ea typeface="Times New Roman" panose="02020603050405020304" pitchFamily="18" charset="0"/>
                          <a:cs typeface="Arial"/>
                        </a:rPr>
                        <a:t>bicicleta</a:t>
                      </a:r>
                      <a:r>
                        <a:rPr lang="en-GB" sz="800" dirty="0">
                          <a:solidFill>
                            <a:schemeClr val="accent1">
                              <a:lumMod val="50000"/>
                            </a:schemeClr>
                          </a:solidFill>
                          <a:effectLst/>
                          <a:highlight>
                            <a:srgbClr val="C0C0C0"/>
                          </a:highlight>
                          <a:latin typeface="Calibri"/>
                          <a:ea typeface="Times New Roman" panose="02020603050405020304" pitchFamily="18" charset="0"/>
                          <a:cs typeface="Arial"/>
                        </a:rPr>
                        <a:t>, </a:t>
                      </a:r>
                      <a:r>
                        <a:rPr lang="en-GB" sz="800" dirty="0" err="1">
                          <a:solidFill>
                            <a:schemeClr val="accent1">
                              <a:lumMod val="50000"/>
                            </a:schemeClr>
                          </a:solidFill>
                          <a:effectLst/>
                          <a:highlight>
                            <a:srgbClr val="C0C0C0"/>
                          </a:highlight>
                          <a:latin typeface="Calibri"/>
                          <a:ea typeface="Times New Roman" panose="02020603050405020304" pitchFamily="18" charset="0"/>
                          <a:cs typeface="Arial"/>
                        </a:rPr>
                        <a:t>coche</a:t>
                      </a:r>
                      <a:r>
                        <a:rPr lang="en-GB" sz="800" dirty="0">
                          <a:solidFill>
                            <a:schemeClr val="accent1">
                              <a:lumMod val="50000"/>
                            </a:schemeClr>
                          </a:solidFill>
                          <a:effectLst/>
                          <a:highlight>
                            <a:srgbClr val="C0C0C0"/>
                          </a:highlight>
                          <a:latin typeface="Calibri"/>
                          <a:ea typeface="Times New Roman" panose="02020603050405020304" pitchFamily="18" charset="0"/>
                          <a:cs typeface="Arial"/>
                        </a:rPr>
                        <a:t>, etc.)</a:t>
                      </a:r>
                      <a:endParaRPr lang="en-US" sz="1100" dirty="0">
                        <a:solidFill>
                          <a:schemeClr val="accent1">
                            <a:lumMod val="50000"/>
                          </a:schemeClr>
                        </a:solidFill>
                        <a:effectLs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a:solidFill>
                            <a:schemeClr val="accent1">
                              <a:lumMod val="50000"/>
                            </a:schemeClr>
                          </a:solidFill>
                          <a:effectLst/>
                          <a:latin typeface="Verdana"/>
                          <a:ea typeface="Calibri"/>
                          <a:cs typeface="Arial"/>
                        </a:rPr>
                        <a:t>| __ |</a:t>
                      </a:r>
                      <a:endParaRPr lang="en-US" sz="1100" dirty="0">
                        <a:solidFill>
                          <a:schemeClr val="accent1">
                            <a:lumMod val="50000"/>
                          </a:schemeClr>
                        </a:solidFill>
                        <a:effectLst/>
                        <a:latin typeface="Verdana"/>
                        <a:ea typeface="Calibri"/>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a:solidFill>
                            <a:schemeClr val="accent1">
                              <a:lumMod val="50000"/>
                            </a:schemeClr>
                          </a:solidFill>
                          <a:effectLst/>
                          <a:latin typeface="Calibri"/>
                          <a:ea typeface="Calibri"/>
                          <a:cs typeface="Arial"/>
                        </a:rPr>
                        <a:t>Crisis</a:t>
                      </a:r>
                      <a:endParaRPr lang="en-US" sz="1100" dirty="0">
                        <a:solidFill>
                          <a:schemeClr val="accent1">
                            <a:lumMod val="50000"/>
                          </a:schemeClr>
                        </a:solidFill>
                        <a:effectLst/>
                        <a:latin typeface="Calibri"/>
                        <a:ea typeface="Calibri"/>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Lcs_crisis_ProdAssets</a:t>
                      </a:r>
                      <a:endParaRPr lang="en-US" sz="11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1402958"/>
                  </a:ext>
                </a:extLst>
              </a:tr>
              <a:tr h="373829">
                <a:tc>
                  <a:txBody>
                    <a:bodyPr/>
                    <a:lstStyle/>
                    <a:p>
                      <a:pPr marL="0" marR="0">
                        <a:lnSpc>
                          <a:spcPct val="100000"/>
                        </a:lnSpc>
                        <a:spcBef>
                          <a:spcPts val="0"/>
                        </a:spcBef>
                        <a:spcAft>
                          <a:spcPts val="0"/>
                        </a:spcAft>
                      </a:pPr>
                      <a:r>
                        <a:rPr lang="en-GB" sz="800" dirty="0">
                          <a:solidFill>
                            <a:schemeClr val="accent1">
                              <a:lumMod val="50000"/>
                            </a:schemeClr>
                          </a:solidFill>
                          <a:effectLst/>
                          <a:latin typeface="Calibri"/>
                          <a:ea typeface="Times New Roman" panose="02020603050405020304" pitchFamily="18" charset="0"/>
                          <a:cs typeface="Arial"/>
                        </a:rPr>
                        <a:t>1,6 </a:t>
                      </a:r>
                      <a:r>
                        <a:rPr lang="en-GB" sz="800" dirty="0" err="1">
                          <a:solidFill>
                            <a:schemeClr val="accent1">
                              <a:lumMod val="50000"/>
                            </a:schemeClr>
                          </a:solidFill>
                          <a:effectLst/>
                          <a:highlight>
                            <a:srgbClr val="C0C0C0"/>
                          </a:highlight>
                          <a:latin typeface="Calibri"/>
                          <a:ea typeface="Times New Roman" panose="02020603050405020304" pitchFamily="18" charset="0"/>
                          <a:cs typeface="Arial"/>
                        </a:rPr>
                        <a:t>Reducción</a:t>
                      </a:r>
                      <a:r>
                        <a:rPr lang="en-GB" sz="800" dirty="0">
                          <a:solidFill>
                            <a:schemeClr val="accent1">
                              <a:lumMod val="50000"/>
                            </a:schemeClr>
                          </a:solidFill>
                          <a:effectLst/>
                          <a:highlight>
                            <a:srgbClr val="C0C0C0"/>
                          </a:highlight>
                          <a:latin typeface="Calibri"/>
                          <a:ea typeface="Times New Roman" panose="02020603050405020304" pitchFamily="18" charset="0"/>
                          <a:cs typeface="Arial"/>
                        </a:rPr>
                        <a:t> de </a:t>
                      </a:r>
                      <a:r>
                        <a:rPr lang="en-GB" sz="800" dirty="0" err="1">
                          <a:solidFill>
                            <a:schemeClr val="accent1">
                              <a:lumMod val="50000"/>
                            </a:schemeClr>
                          </a:solidFill>
                          <a:effectLst/>
                          <a:highlight>
                            <a:srgbClr val="C0C0C0"/>
                          </a:highlight>
                          <a:latin typeface="Calibri"/>
                          <a:ea typeface="Times New Roman" panose="02020603050405020304" pitchFamily="18" charset="0"/>
                          <a:cs typeface="Arial"/>
                        </a:rPr>
                        <a:t>los</a:t>
                      </a:r>
                      <a:r>
                        <a:rPr lang="en-GB" sz="800" dirty="0">
                          <a:solidFill>
                            <a:schemeClr val="accent1">
                              <a:lumMod val="50000"/>
                            </a:schemeClr>
                          </a:solidFill>
                          <a:effectLst/>
                          <a:highlight>
                            <a:srgbClr val="C0C0C0"/>
                          </a:highlight>
                          <a:latin typeface="Calibri"/>
                          <a:ea typeface="Times New Roman" panose="02020603050405020304" pitchFamily="18" charset="0"/>
                          <a:cs typeface="Arial"/>
                        </a:rPr>
                        <a:t> </a:t>
                      </a:r>
                      <a:r>
                        <a:rPr lang="en-GB" sz="800" dirty="0" err="1">
                          <a:solidFill>
                            <a:schemeClr val="accent1">
                              <a:lumMod val="50000"/>
                            </a:schemeClr>
                          </a:solidFill>
                          <a:effectLst/>
                          <a:highlight>
                            <a:srgbClr val="C0C0C0"/>
                          </a:highlight>
                          <a:latin typeface="Calibri"/>
                          <a:ea typeface="Times New Roman" panose="02020603050405020304" pitchFamily="18" charset="0"/>
                          <a:cs typeface="Arial"/>
                        </a:rPr>
                        <a:t>gastos</a:t>
                      </a:r>
                      <a:r>
                        <a:rPr lang="en-GB" sz="800" dirty="0">
                          <a:solidFill>
                            <a:schemeClr val="accent1">
                              <a:lumMod val="50000"/>
                            </a:schemeClr>
                          </a:solidFill>
                          <a:effectLst/>
                          <a:highlight>
                            <a:srgbClr val="C0C0C0"/>
                          </a:highlight>
                          <a:latin typeface="Calibri"/>
                          <a:ea typeface="Times New Roman" panose="02020603050405020304" pitchFamily="18" charset="0"/>
                          <a:cs typeface="Arial"/>
                        </a:rPr>
                        <a:t> </a:t>
                      </a:r>
                      <a:r>
                        <a:rPr lang="en-GB" sz="800" dirty="0" err="1">
                          <a:solidFill>
                            <a:schemeClr val="accent1">
                              <a:lumMod val="50000"/>
                            </a:schemeClr>
                          </a:solidFill>
                          <a:effectLst/>
                          <a:highlight>
                            <a:srgbClr val="C0C0C0"/>
                          </a:highlight>
                          <a:latin typeface="Calibri"/>
                          <a:ea typeface="Times New Roman" panose="02020603050405020304" pitchFamily="18" charset="0"/>
                          <a:cs typeface="Arial"/>
                        </a:rPr>
                        <a:t>en</a:t>
                      </a:r>
                      <a:r>
                        <a:rPr lang="en-GB" sz="800" dirty="0">
                          <a:solidFill>
                            <a:schemeClr val="accent1">
                              <a:lumMod val="50000"/>
                            </a:schemeClr>
                          </a:solidFill>
                          <a:effectLst/>
                          <a:highlight>
                            <a:srgbClr val="C0C0C0"/>
                          </a:highlight>
                          <a:latin typeface="Calibri"/>
                          <a:ea typeface="Times New Roman" panose="02020603050405020304" pitchFamily="18" charset="0"/>
                          <a:cs typeface="Arial"/>
                        </a:rPr>
                        <a:t> </a:t>
                      </a:r>
                      <a:r>
                        <a:rPr lang="en-GB" sz="800" dirty="0" err="1">
                          <a:solidFill>
                            <a:schemeClr val="accent1">
                              <a:lumMod val="50000"/>
                            </a:schemeClr>
                          </a:solidFill>
                          <a:effectLst/>
                          <a:highlight>
                            <a:srgbClr val="C0C0C0"/>
                          </a:highlight>
                          <a:latin typeface="Calibri"/>
                          <a:ea typeface="Times New Roman" panose="02020603050405020304" pitchFamily="18" charset="0"/>
                          <a:cs typeface="Arial"/>
                        </a:rPr>
                        <a:t>sanidad</a:t>
                      </a:r>
                      <a:r>
                        <a:rPr lang="en-GB" sz="800" dirty="0">
                          <a:solidFill>
                            <a:schemeClr val="accent1">
                              <a:lumMod val="50000"/>
                            </a:schemeClr>
                          </a:solidFill>
                          <a:effectLst/>
                          <a:highlight>
                            <a:srgbClr val="C0C0C0"/>
                          </a:highlight>
                          <a:latin typeface="Calibri"/>
                          <a:ea typeface="Times New Roman" panose="02020603050405020304" pitchFamily="18" charset="0"/>
                          <a:cs typeface="Arial"/>
                        </a:rPr>
                        <a:t> (</a:t>
                      </a:r>
                      <a:r>
                        <a:rPr lang="en-GB" sz="800" dirty="0" err="1">
                          <a:solidFill>
                            <a:schemeClr val="accent1">
                              <a:lumMod val="50000"/>
                            </a:schemeClr>
                          </a:solidFill>
                          <a:effectLst/>
                          <a:highlight>
                            <a:srgbClr val="C0C0C0"/>
                          </a:highlight>
                          <a:latin typeface="Calibri"/>
                          <a:ea typeface="Times New Roman" panose="02020603050405020304" pitchFamily="18" charset="0"/>
                          <a:cs typeface="Arial"/>
                        </a:rPr>
                        <a:t>incluidos</a:t>
                      </a:r>
                      <a:r>
                        <a:rPr lang="en-GB" sz="800" dirty="0">
                          <a:solidFill>
                            <a:schemeClr val="accent1">
                              <a:lumMod val="50000"/>
                            </a:schemeClr>
                          </a:solidFill>
                          <a:effectLst/>
                          <a:highlight>
                            <a:srgbClr val="C0C0C0"/>
                          </a:highlight>
                          <a:latin typeface="Calibri"/>
                          <a:ea typeface="Times New Roman" panose="02020603050405020304" pitchFamily="18" charset="0"/>
                          <a:cs typeface="Arial"/>
                        </a:rPr>
                        <a:t> </a:t>
                      </a:r>
                      <a:r>
                        <a:rPr lang="en-GB" sz="800" dirty="0" err="1">
                          <a:solidFill>
                            <a:schemeClr val="accent1">
                              <a:lumMod val="50000"/>
                            </a:schemeClr>
                          </a:solidFill>
                          <a:effectLst/>
                          <a:highlight>
                            <a:srgbClr val="C0C0C0"/>
                          </a:highlight>
                          <a:latin typeface="Calibri"/>
                          <a:ea typeface="Times New Roman" panose="02020603050405020304" pitchFamily="18" charset="0"/>
                          <a:cs typeface="Arial"/>
                        </a:rPr>
                        <a:t>los</a:t>
                      </a:r>
                      <a:r>
                        <a:rPr lang="en-GB" sz="800" dirty="0">
                          <a:solidFill>
                            <a:schemeClr val="accent1">
                              <a:lumMod val="50000"/>
                            </a:schemeClr>
                          </a:solidFill>
                          <a:effectLst/>
                          <a:highlight>
                            <a:srgbClr val="C0C0C0"/>
                          </a:highlight>
                          <a:latin typeface="Calibri"/>
                          <a:ea typeface="Times New Roman" panose="02020603050405020304" pitchFamily="18" charset="0"/>
                          <a:cs typeface="Arial"/>
                        </a:rPr>
                        <a:t> </a:t>
                      </a:r>
                      <a:r>
                        <a:rPr lang="en-GB" sz="800" dirty="0" err="1">
                          <a:solidFill>
                            <a:schemeClr val="accent1">
                              <a:lumMod val="50000"/>
                            </a:schemeClr>
                          </a:solidFill>
                          <a:effectLst/>
                          <a:highlight>
                            <a:srgbClr val="C0C0C0"/>
                          </a:highlight>
                          <a:latin typeface="Calibri"/>
                          <a:ea typeface="Times New Roman" panose="02020603050405020304" pitchFamily="18" charset="0"/>
                          <a:cs typeface="Arial"/>
                        </a:rPr>
                        <a:t>medicamentos</a:t>
                      </a:r>
                      <a:r>
                        <a:rPr lang="en-GB" sz="800" dirty="0">
                          <a:solidFill>
                            <a:schemeClr val="accent1">
                              <a:lumMod val="50000"/>
                            </a:schemeClr>
                          </a:solidFill>
                          <a:effectLst/>
                          <a:highlight>
                            <a:srgbClr val="C0C0C0"/>
                          </a:highlight>
                          <a:latin typeface="Calibri"/>
                          <a:ea typeface="Times New Roman" panose="02020603050405020304" pitchFamily="18" charset="0"/>
                          <a:cs typeface="Arial"/>
                        </a:rPr>
                        <a:t>)</a:t>
                      </a:r>
                      <a:endParaRPr lang="en-US" sz="1100" dirty="0">
                        <a:solidFill>
                          <a:schemeClr val="accent1">
                            <a:lumMod val="50000"/>
                          </a:schemeClr>
                        </a:solidFill>
                        <a:effectLs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a:solidFill>
                            <a:schemeClr val="accent1">
                              <a:lumMod val="50000"/>
                            </a:schemeClr>
                          </a:solidFill>
                          <a:effectLst/>
                          <a:latin typeface="Verdana"/>
                          <a:ea typeface="Calibri"/>
                          <a:cs typeface="Arial"/>
                        </a:rPr>
                        <a:t>| __ |</a:t>
                      </a:r>
                      <a:endParaRPr lang="en-US" sz="1100" dirty="0">
                        <a:solidFill>
                          <a:schemeClr val="accent1">
                            <a:lumMod val="50000"/>
                          </a:schemeClr>
                        </a:solidFill>
                        <a:effectLst/>
                        <a:latin typeface="Verdana"/>
                        <a:ea typeface="Calibri"/>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a:solidFill>
                            <a:schemeClr val="accent1">
                              <a:lumMod val="50000"/>
                            </a:schemeClr>
                          </a:solidFill>
                          <a:effectLst/>
                          <a:latin typeface="Calibri"/>
                          <a:ea typeface="Calibri"/>
                          <a:cs typeface="Arial"/>
                        </a:rPr>
                        <a:t>Crisis</a:t>
                      </a:r>
                      <a:endParaRPr lang="en-US" sz="1100" dirty="0">
                        <a:solidFill>
                          <a:schemeClr val="accent1">
                            <a:lumMod val="50000"/>
                          </a:schemeClr>
                        </a:solidFill>
                        <a:effectLst/>
                        <a:latin typeface="Calibri"/>
                        <a:ea typeface="Calibri"/>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Lcs_crisis_Salud</a:t>
                      </a:r>
                      <a:endParaRPr lang="en-US" sz="11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420953"/>
                  </a:ext>
                </a:extLst>
              </a:tr>
              <a:tr h="273975">
                <a:tc>
                  <a:txBody>
                    <a:bodyPr/>
                    <a:lstStyle/>
                    <a:p>
                      <a:pPr marL="0" marR="0">
                        <a:lnSpc>
                          <a:spcPct val="100000"/>
                        </a:lnSpc>
                        <a:spcBef>
                          <a:spcPts val="0"/>
                        </a:spcBef>
                        <a:spcAft>
                          <a:spcPts val="0"/>
                        </a:spcAft>
                      </a:pPr>
                      <a:r>
                        <a:rPr lang="en-GB" sz="800" dirty="0">
                          <a:solidFill>
                            <a:schemeClr val="accent1">
                              <a:lumMod val="50000"/>
                            </a:schemeClr>
                          </a:solidFill>
                          <a:effectLst/>
                          <a:latin typeface="Calibri"/>
                          <a:ea typeface="Calibri"/>
                          <a:cs typeface="Arial"/>
                        </a:rPr>
                        <a:t>1,7 </a:t>
                      </a:r>
                      <a:r>
                        <a:rPr lang="en-GB" sz="800" dirty="0" err="1">
                          <a:solidFill>
                            <a:schemeClr val="accent1">
                              <a:lumMod val="50000"/>
                            </a:schemeClr>
                          </a:solidFill>
                          <a:effectLst/>
                          <a:highlight>
                            <a:srgbClr val="C0C0C0"/>
                          </a:highlight>
                          <a:latin typeface="Calibri"/>
                          <a:ea typeface="Calibri"/>
                          <a:cs typeface="Arial"/>
                        </a:rPr>
                        <a:t>Retiró</a:t>
                      </a:r>
                      <a:r>
                        <a:rPr lang="en-GB" sz="800" dirty="0">
                          <a:solidFill>
                            <a:schemeClr val="accent1">
                              <a:lumMod val="50000"/>
                            </a:schemeClr>
                          </a:solidFill>
                          <a:effectLst/>
                          <a:highlight>
                            <a:srgbClr val="C0C0C0"/>
                          </a:highlight>
                          <a:latin typeface="Calibri"/>
                          <a:ea typeface="Calibri"/>
                          <a:cs typeface="Arial"/>
                        </a:rPr>
                        <a:t> a </a:t>
                      </a:r>
                      <a:r>
                        <a:rPr lang="en-GB" sz="800" dirty="0" err="1">
                          <a:solidFill>
                            <a:schemeClr val="accent1">
                              <a:lumMod val="50000"/>
                            </a:schemeClr>
                          </a:solidFill>
                          <a:effectLst/>
                          <a:highlight>
                            <a:srgbClr val="C0C0C0"/>
                          </a:highlight>
                          <a:latin typeface="Calibri"/>
                          <a:ea typeface="Calibri"/>
                          <a:cs typeface="Arial"/>
                        </a:rPr>
                        <a:t>los</a:t>
                      </a:r>
                      <a:r>
                        <a:rPr lang="en-GB" sz="800" dirty="0">
                          <a:solidFill>
                            <a:schemeClr val="accent1">
                              <a:lumMod val="50000"/>
                            </a:schemeClr>
                          </a:solidFill>
                          <a:effectLst/>
                          <a:highlight>
                            <a:srgbClr val="C0C0C0"/>
                          </a:highlight>
                          <a:latin typeface="Calibri"/>
                          <a:ea typeface="Calibri"/>
                          <a:cs typeface="Arial"/>
                        </a:rPr>
                        <a:t> </a:t>
                      </a:r>
                      <a:r>
                        <a:rPr lang="en-GB" sz="800" dirty="0" err="1">
                          <a:solidFill>
                            <a:schemeClr val="accent1">
                              <a:lumMod val="50000"/>
                            </a:schemeClr>
                          </a:solidFill>
                          <a:effectLst/>
                          <a:highlight>
                            <a:srgbClr val="C0C0C0"/>
                          </a:highlight>
                          <a:latin typeface="Calibri"/>
                          <a:ea typeface="Calibri"/>
                          <a:cs typeface="Arial"/>
                        </a:rPr>
                        <a:t>niños</a:t>
                      </a:r>
                      <a:r>
                        <a:rPr lang="en-GB" sz="800" dirty="0">
                          <a:solidFill>
                            <a:schemeClr val="accent1">
                              <a:lumMod val="50000"/>
                            </a:schemeClr>
                          </a:solidFill>
                          <a:effectLst/>
                          <a:highlight>
                            <a:srgbClr val="C0C0C0"/>
                          </a:highlight>
                          <a:latin typeface="Calibri"/>
                          <a:ea typeface="Calibri"/>
                          <a:cs typeface="Arial"/>
                        </a:rPr>
                        <a:t> de la </a:t>
                      </a:r>
                      <a:r>
                        <a:rPr lang="en-GB" sz="800" dirty="0" err="1">
                          <a:solidFill>
                            <a:schemeClr val="accent1">
                              <a:lumMod val="50000"/>
                            </a:schemeClr>
                          </a:solidFill>
                          <a:effectLst/>
                          <a:highlight>
                            <a:srgbClr val="C0C0C0"/>
                          </a:highlight>
                          <a:latin typeface="Calibri"/>
                          <a:ea typeface="Calibri"/>
                          <a:cs typeface="Arial"/>
                        </a:rPr>
                        <a:t>escuela</a:t>
                      </a:r>
                      <a:endParaRPr lang="en-US" sz="1100" dirty="0" err="1">
                        <a:solidFill>
                          <a:schemeClr val="accent1">
                            <a:lumMod val="50000"/>
                          </a:schemeClr>
                        </a:solidFill>
                        <a:effectLst/>
                        <a:latin typeface="Open Sans" panose="020B0606030504020204" pitchFamily="34" charset="0"/>
                        <a:ea typeface="Calibri"/>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a:solidFill>
                            <a:schemeClr val="accent1">
                              <a:lumMod val="50000"/>
                            </a:schemeClr>
                          </a:solidFill>
                          <a:effectLst/>
                          <a:latin typeface="Verdana"/>
                          <a:ea typeface="Calibri"/>
                          <a:cs typeface="Arial"/>
                        </a:rPr>
                        <a:t>| __ |</a:t>
                      </a:r>
                      <a:endParaRPr lang="en-US" sz="1100" dirty="0">
                        <a:solidFill>
                          <a:schemeClr val="accent1">
                            <a:lumMod val="50000"/>
                          </a:schemeClr>
                        </a:solidFill>
                        <a:effectLst/>
                        <a:latin typeface="Verdana"/>
                        <a:ea typeface="Calibri"/>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a:solidFill>
                            <a:schemeClr val="accent1">
                              <a:lumMod val="50000"/>
                            </a:schemeClr>
                          </a:solidFill>
                          <a:effectLst/>
                          <a:latin typeface="Calibri"/>
                          <a:ea typeface="Calibri"/>
                          <a:cs typeface="Arial"/>
                        </a:rPr>
                        <a:t>Crisis</a:t>
                      </a:r>
                      <a:endParaRPr lang="en-US" sz="1100" dirty="0">
                        <a:solidFill>
                          <a:schemeClr val="accent1">
                            <a:lumMod val="50000"/>
                          </a:schemeClr>
                        </a:solidFill>
                        <a:effectLst/>
                        <a:latin typeface="Calibri"/>
                        <a:ea typeface="Calibri"/>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Lcs_crisis_OutSchool</a:t>
                      </a:r>
                      <a:endParaRPr lang="en-US" sz="11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1697943"/>
                  </a:ext>
                </a:extLst>
              </a:tr>
              <a:tr h="415150">
                <a:tc>
                  <a:txBody>
                    <a:bodyPr/>
                    <a:lstStyle/>
                    <a:p>
                      <a:pPr marL="0" marR="0">
                        <a:lnSpc>
                          <a:spcPct val="100000"/>
                        </a:lnSpc>
                        <a:spcBef>
                          <a:spcPts val="0"/>
                        </a:spcBef>
                        <a:spcAft>
                          <a:spcPts val="0"/>
                        </a:spcAft>
                      </a:pPr>
                      <a:r>
                        <a:rPr lang="en-GB" sz="800" dirty="0">
                          <a:solidFill>
                            <a:schemeClr val="accent1">
                              <a:lumMod val="50000"/>
                            </a:schemeClr>
                          </a:solidFill>
                          <a:effectLst/>
                          <a:latin typeface="Calibri"/>
                          <a:ea typeface="Calibri"/>
                          <a:cs typeface="Arial"/>
                        </a:rPr>
                        <a:t>1,8 </a:t>
                      </a:r>
                      <a:r>
                        <a:rPr lang="en-GB" sz="800" dirty="0" err="1">
                          <a:solidFill>
                            <a:schemeClr val="accent1">
                              <a:lumMod val="50000"/>
                            </a:schemeClr>
                          </a:solidFill>
                          <a:effectLst/>
                          <a:highlight>
                            <a:srgbClr val="C0C0C0"/>
                          </a:highlight>
                          <a:latin typeface="Calibri"/>
                          <a:ea typeface="Calibri"/>
                          <a:cs typeface="Arial"/>
                        </a:rPr>
                        <a:t>Hipotecó</a:t>
                      </a:r>
                      <a:r>
                        <a:rPr lang="en-GB" sz="800" dirty="0">
                          <a:solidFill>
                            <a:schemeClr val="accent1">
                              <a:lumMod val="50000"/>
                            </a:schemeClr>
                          </a:solidFill>
                          <a:effectLst/>
                          <a:highlight>
                            <a:srgbClr val="C0C0C0"/>
                          </a:highlight>
                          <a:latin typeface="Calibri"/>
                          <a:ea typeface="Calibri"/>
                          <a:cs typeface="Arial"/>
                        </a:rPr>
                        <a:t>/</a:t>
                      </a:r>
                      <a:r>
                        <a:rPr lang="en-GB" sz="800" dirty="0" err="1">
                          <a:solidFill>
                            <a:schemeClr val="accent1">
                              <a:lumMod val="50000"/>
                            </a:schemeClr>
                          </a:solidFill>
                          <a:effectLst/>
                          <a:highlight>
                            <a:srgbClr val="C0C0C0"/>
                          </a:highlight>
                          <a:latin typeface="Calibri"/>
                          <a:ea typeface="Calibri"/>
                          <a:cs typeface="Arial"/>
                        </a:rPr>
                        <a:t>vendió</a:t>
                      </a:r>
                      <a:r>
                        <a:rPr lang="en-GB" sz="800" dirty="0">
                          <a:solidFill>
                            <a:schemeClr val="accent1">
                              <a:lumMod val="50000"/>
                            </a:schemeClr>
                          </a:solidFill>
                          <a:effectLst/>
                          <a:highlight>
                            <a:srgbClr val="C0C0C0"/>
                          </a:highlight>
                          <a:latin typeface="Calibri"/>
                          <a:ea typeface="Calibri"/>
                          <a:cs typeface="Arial"/>
                        </a:rPr>
                        <a:t> la casa </a:t>
                      </a:r>
                      <a:r>
                        <a:rPr lang="en-GB" sz="800" dirty="0" err="1">
                          <a:solidFill>
                            <a:schemeClr val="accent1">
                              <a:lumMod val="50000"/>
                            </a:schemeClr>
                          </a:solidFill>
                          <a:effectLst/>
                          <a:highlight>
                            <a:srgbClr val="C0C0C0"/>
                          </a:highlight>
                          <a:latin typeface="Calibri"/>
                          <a:ea typeface="Calibri"/>
                          <a:cs typeface="Arial"/>
                        </a:rPr>
                        <a:t>donde</a:t>
                      </a:r>
                      <a:r>
                        <a:rPr lang="en-GB" sz="800" dirty="0">
                          <a:solidFill>
                            <a:schemeClr val="accent1">
                              <a:lumMod val="50000"/>
                            </a:schemeClr>
                          </a:solidFill>
                          <a:effectLst/>
                          <a:highlight>
                            <a:srgbClr val="C0C0C0"/>
                          </a:highlight>
                          <a:latin typeface="Calibri"/>
                          <a:ea typeface="Calibri"/>
                          <a:cs typeface="Arial"/>
                        </a:rPr>
                        <a:t> </a:t>
                      </a:r>
                      <a:r>
                        <a:rPr lang="en-GB" sz="800" dirty="0" err="1">
                          <a:solidFill>
                            <a:schemeClr val="accent1">
                              <a:lumMod val="50000"/>
                            </a:schemeClr>
                          </a:solidFill>
                          <a:effectLst/>
                          <a:highlight>
                            <a:srgbClr val="C0C0C0"/>
                          </a:highlight>
                          <a:latin typeface="Calibri"/>
                          <a:ea typeface="Calibri"/>
                          <a:cs typeface="Arial"/>
                        </a:rPr>
                        <a:t>vivía</a:t>
                      </a:r>
                      <a:r>
                        <a:rPr lang="en-GB" sz="800" dirty="0">
                          <a:solidFill>
                            <a:schemeClr val="accent1">
                              <a:lumMod val="50000"/>
                            </a:schemeClr>
                          </a:solidFill>
                          <a:effectLst/>
                          <a:highlight>
                            <a:srgbClr val="C0C0C0"/>
                          </a:highlight>
                          <a:latin typeface="Calibri"/>
                          <a:ea typeface="Calibri"/>
                          <a:cs typeface="Arial"/>
                        </a:rPr>
                        <a:t> </a:t>
                      </a:r>
                      <a:r>
                        <a:rPr lang="en-GB" sz="800" dirty="0" err="1">
                          <a:solidFill>
                            <a:schemeClr val="accent1">
                              <a:lumMod val="50000"/>
                            </a:schemeClr>
                          </a:solidFill>
                          <a:effectLst/>
                          <a:highlight>
                            <a:srgbClr val="C0C0C0"/>
                          </a:highlight>
                          <a:latin typeface="Calibri"/>
                          <a:ea typeface="Calibri"/>
                          <a:cs typeface="Arial"/>
                        </a:rPr>
                        <a:t>permanentemente</a:t>
                      </a:r>
                      <a:r>
                        <a:rPr lang="en-GB" sz="800" dirty="0">
                          <a:solidFill>
                            <a:schemeClr val="accent1">
                              <a:lumMod val="50000"/>
                            </a:schemeClr>
                          </a:solidFill>
                          <a:effectLst/>
                          <a:highlight>
                            <a:srgbClr val="C0C0C0"/>
                          </a:highlight>
                          <a:latin typeface="Calibri"/>
                          <a:ea typeface="Calibri"/>
                          <a:cs typeface="Arial"/>
                        </a:rPr>
                        <a:t> </a:t>
                      </a:r>
                      <a:r>
                        <a:rPr lang="en-GB" sz="800" dirty="0" err="1">
                          <a:solidFill>
                            <a:schemeClr val="accent1">
                              <a:lumMod val="50000"/>
                            </a:schemeClr>
                          </a:solidFill>
                          <a:effectLst/>
                          <a:highlight>
                            <a:srgbClr val="C0C0C0"/>
                          </a:highlight>
                          <a:latin typeface="Calibri"/>
                          <a:ea typeface="Calibri"/>
                          <a:cs typeface="Arial"/>
                        </a:rPr>
                        <a:t>el</a:t>
                      </a:r>
                      <a:r>
                        <a:rPr lang="en-GB" sz="800" dirty="0">
                          <a:solidFill>
                            <a:schemeClr val="accent1">
                              <a:lumMod val="50000"/>
                            </a:schemeClr>
                          </a:solidFill>
                          <a:effectLst/>
                          <a:highlight>
                            <a:srgbClr val="C0C0C0"/>
                          </a:highlight>
                          <a:latin typeface="Calibri"/>
                          <a:ea typeface="Calibri"/>
                          <a:cs typeface="Arial"/>
                        </a:rPr>
                        <a:t> </a:t>
                      </a:r>
                      <a:r>
                        <a:rPr lang="en-GB" sz="800" dirty="0" err="1">
                          <a:solidFill>
                            <a:schemeClr val="accent1">
                              <a:lumMod val="50000"/>
                            </a:schemeClr>
                          </a:solidFill>
                          <a:effectLst/>
                          <a:highlight>
                            <a:srgbClr val="C0C0C0"/>
                          </a:highlight>
                          <a:latin typeface="Calibri"/>
                          <a:ea typeface="Calibri"/>
                          <a:cs typeface="Arial"/>
                        </a:rPr>
                        <a:t>hogar</a:t>
                      </a:r>
                      <a:r>
                        <a:rPr lang="en-GB" sz="800" dirty="0">
                          <a:solidFill>
                            <a:schemeClr val="accent1">
                              <a:lumMod val="50000"/>
                            </a:schemeClr>
                          </a:solidFill>
                          <a:effectLst/>
                          <a:highlight>
                            <a:srgbClr val="C0C0C0"/>
                          </a:highlight>
                          <a:latin typeface="Calibri"/>
                          <a:ea typeface="Calibri"/>
                          <a:cs typeface="Arial"/>
                        </a:rPr>
                        <a:t> o la tierra</a:t>
                      </a:r>
                      <a:endParaRPr lang="en-US" sz="1100" dirty="0">
                        <a:solidFill>
                          <a:schemeClr val="accent1">
                            <a:lumMod val="50000"/>
                          </a:schemeClr>
                        </a:solidFill>
                        <a:effectLst/>
                        <a:latin typeface="Calibri"/>
                        <a:ea typeface="Calibri"/>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a:solidFill>
                            <a:schemeClr val="accent1">
                              <a:lumMod val="50000"/>
                            </a:schemeClr>
                          </a:solidFill>
                          <a:effectLst/>
                          <a:latin typeface="Verdana"/>
                          <a:ea typeface="Calibri"/>
                          <a:cs typeface="Arial"/>
                        </a:rPr>
                        <a:t>| __ |</a:t>
                      </a:r>
                      <a:endParaRPr lang="en-US" sz="1100" dirty="0">
                        <a:solidFill>
                          <a:schemeClr val="accent1">
                            <a:lumMod val="50000"/>
                          </a:schemeClr>
                        </a:solidFill>
                        <a:effectLst/>
                        <a:latin typeface="Verdana"/>
                        <a:ea typeface="Calibri"/>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err="1">
                          <a:solidFill>
                            <a:schemeClr val="accent1">
                              <a:lumMod val="50000"/>
                            </a:schemeClr>
                          </a:solidFill>
                          <a:effectLst/>
                          <a:latin typeface="Calibri"/>
                          <a:ea typeface="Calibri"/>
                          <a:cs typeface="Arial"/>
                        </a:rPr>
                        <a:t>Emergencia</a:t>
                      </a:r>
                      <a:endParaRPr lang="en-US" sz="1100" dirty="0" err="1">
                        <a:solidFill>
                          <a:schemeClr val="accent1">
                            <a:lumMod val="50000"/>
                          </a:schemeClr>
                        </a:solidFill>
                        <a:effectLst/>
                        <a:latin typeface="Calibri"/>
                        <a:ea typeface="Calibri"/>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Lcs_em_ResAsset</a:t>
                      </a:r>
                      <a:endParaRPr lang="en-US" sz="11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0582550"/>
                  </a:ext>
                </a:extLst>
              </a:tr>
              <a:tr h="273975">
                <a:tc>
                  <a:txBody>
                    <a:bodyPr/>
                    <a:lstStyle/>
                    <a:p>
                      <a:pPr marL="0" marR="0">
                        <a:lnSpc>
                          <a:spcPct val="100000"/>
                        </a:lnSpc>
                        <a:spcBef>
                          <a:spcPts val="0"/>
                        </a:spcBef>
                        <a:spcAft>
                          <a:spcPts val="0"/>
                        </a:spcAft>
                      </a:pPr>
                      <a:r>
                        <a:rPr lang="en-GB" sz="800" dirty="0">
                          <a:solidFill>
                            <a:schemeClr val="accent1">
                              <a:lumMod val="50000"/>
                            </a:schemeClr>
                          </a:solidFill>
                          <a:effectLst/>
                          <a:latin typeface="Calibri"/>
                          <a:ea typeface="Calibri"/>
                          <a:cs typeface="Arial"/>
                        </a:rPr>
                        <a:t>1,9 </a:t>
                      </a:r>
                      <a:r>
                        <a:rPr lang="en-GB" sz="800" dirty="0" err="1">
                          <a:solidFill>
                            <a:schemeClr val="accent1">
                              <a:lumMod val="50000"/>
                            </a:schemeClr>
                          </a:solidFill>
                          <a:effectLst/>
                          <a:highlight>
                            <a:srgbClr val="C0C0C0"/>
                          </a:highlight>
                          <a:latin typeface="Calibri"/>
                          <a:ea typeface="Calibri"/>
                          <a:cs typeface="Arial"/>
                        </a:rPr>
                        <a:t>Mendigó</a:t>
                      </a:r>
                      <a:r>
                        <a:rPr lang="en-GB" sz="800" dirty="0">
                          <a:solidFill>
                            <a:schemeClr val="accent1">
                              <a:lumMod val="50000"/>
                            </a:schemeClr>
                          </a:solidFill>
                          <a:effectLst/>
                          <a:highlight>
                            <a:srgbClr val="C0C0C0"/>
                          </a:highlight>
                          <a:latin typeface="Calibri"/>
                          <a:ea typeface="Calibri"/>
                          <a:cs typeface="Arial"/>
                        </a:rPr>
                        <a:t> (</a:t>
                      </a:r>
                      <a:r>
                        <a:rPr lang="en-GB" sz="800" dirty="0" err="1">
                          <a:solidFill>
                            <a:schemeClr val="accent1">
                              <a:lumMod val="50000"/>
                            </a:schemeClr>
                          </a:solidFill>
                          <a:effectLst/>
                          <a:highlight>
                            <a:srgbClr val="C0C0C0"/>
                          </a:highlight>
                          <a:latin typeface="Calibri"/>
                          <a:ea typeface="Calibri"/>
                          <a:cs typeface="Arial"/>
                        </a:rPr>
                        <a:t>pidió</a:t>
                      </a:r>
                      <a:r>
                        <a:rPr lang="en-GB" sz="800" dirty="0">
                          <a:solidFill>
                            <a:schemeClr val="accent1">
                              <a:lumMod val="50000"/>
                            </a:schemeClr>
                          </a:solidFill>
                          <a:effectLst/>
                          <a:highlight>
                            <a:srgbClr val="C0C0C0"/>
                          </a:highlight>
                          <a:latin typeface="Calibri"/>
                          <a:ea typeface="Calibri"/>
                          <a:cs typeface="Arial"/>
                        </a:rPr>
                        <a:t> dinero/comida a </a:t>
                      </a:r>
                      <a:r>
                        <a:rPr lang="en-GB" sz="800" dirty="0" err="1">
                          <a:solidFill>
                            <a:schemeClr val="accent1">
                              <a:lumMod val="50000"/>
                            </a:schemeClr>
                          </a:solidFill>
                          <a:effectLst/>
                          <a:highlight>
                            <a:srgbClr val="C0C0C0"/>
                          </a:highlight>
                          <a:latin typeface="Calibri"/>
                          <a:ea typeface="Calibri"/>
                          <a:cs typeface="Arial"/>
                        </a:rPr>
                        <a:t>desconocidos</a:t>
                      </a:r>
                      <a:r>
                        <a:rPr lang="en-GB" sz="800" dirty="0">
                          <a:solidFill>
                            <a:schemeClr val="accent1">
                              <a:lumMod val="50000"/>
                            </a:schemeClr>
                          </a:solidFill>
                          <a:effectLst/>
                          <a:highlight>
                            <a:srgbClr val="C0C0C0"/>
                          </a:highlight>
                          <a:latin typeface="Calibri"/>
                          <a:ea typeface="Calibri"/>
                          <a:cs typeface="Arial"/>
                        </a:rPr>
                        <a:t> </a:t>
                      </a:r>
                      <a:r>
                        <a:rPr lang="en-GB" sz="800" dirty="0" err="1">
                          <a:solidFill>
                            <a:schemeClr val="accent1">
                              <a:lumMod val="50000"/>
                            </a:schemeClr>
                          </a:solidFill>
                          <a:effectLst/>
                          <a:highlight>
                            <a:srgbClr val="C0C0C0"/>
                          </a:highlight>
                          <a:latin typeface="Calibri"/>
                          <a:ea typeface="Calibri"/>
                          <a:cs typeface="Arial"/>
                        </a:rPr>
                        <a:t>en</a:t>
                      </a:r>
                      <a:r>
                        <a:rPr lang="en-GB" sz="800" dirty="0">
                          <a:solidFill>
                            <a:schemeClr val="accent1">
                              <a:lumMod val="50000"/>
                            </a:schemeClr>
                          </a:solidFill>
                          <a:effectLst/>
                          <a:highlight>
                            <a:srgbClr val="C0C0C0"/>
                          </a:highlight>
                          <a:latin typeface="Calibri"/>
                          <a:ea typeface="Calibri"/>
                          <a:cs typeface="Arial"/>
                        </a:rPr>
                        <a:t> la </a:t>
                      </a:r>
                      <a:r>
                        <a:rPr lang="en-GB" sz="800" dirty="0" err="1">
                          <a:solidFill>
                            <a:schemeClr val="accent1">
                              <a:lumMod val="50000"/>
                            </a:schemeClr>
                          </a:solidFill>
                          <a:effectLst/>
                          <a:highlight>
                            <a:srgbClr val="C0C0C0"/>
                          </a:highlight>
                          <a:latin typeface="Calibri"/>
                          <a:ea typeface="Calibri"/>
                          <a:cs typeface="Arial"/>
                        </a:rPr>
                        <a:t>calle</a:t>
                      </a:r>
                      <a:r>
                        <a:rPr lang="en-GB" sz="800" dirty="0">
                          <a:solidFill>
                            <a:schemeClr val="accent1">
                              <a:lumMod val="50000"/>
                            </a:schemeClr>
                          </a:solidFill>
                          <a:effectLst/>
                          <a:highlight>
                            <a:srgbClr val="C0C0C0"/>
                          </a:highlight>
                          <a:latin typeface="Calibri"/>
                          <a:ea typeface="Calibri"/>
                          <a:cs typeface="Arial"/>
                        </a:rPr>
                        <a:t>) o </a:t>
                      </a:r>
                      <a:r>
                        <a:rPr lang="en-GB" sz="800" dirty="0" err="1">
                          <a:solidFill>
                            <a:schemeClr val="accent1">
                              <a:lumMod val="50000"/>
                            </a:schemeClr>
                          </a:solidFill>
                          <a:effectLst/>
                          <a:highlight>
                            <a:srgbClr val="C0C0C0"/>
                          </a:highlight>
                          <a:latin typeface="Calibri"/>
                          <a:ea typeface="Calibri"/>
                          <a:cs typeface="Arial"/>
                        </a:rPr>
                        <a:t>rebuscó</a:t>
                      </a:r>
                      <a:r>
                        <a:rPr lang="en-GB" sz="800" dirty="0">
                          <a:solidFill>
                            <a:schemeClr val="accent1">
                              <a:lumMod val="50000"/>
                            </a:schemeClr>
                          </a:solidFill>
                          <a:effectLst/>
                          <a:highlight>
                            <a:srgbClr val="C0C0C0"/>
                          </a:highlight>
                          <a:latin typeface="Calibri"/>
                          <a:ea typeface="Calibri"/>
                          <a:cs typeface="Arial"/>
                        </a:rPr>
                        <a:t> </a:t>
                      </a:r>
                      <a:r>
                        <a:rPr lang="en-GB" sz="800" dirty="0" err="1">
                          <a:solidFill>
                            <a:schemeClr val="accent1">
                              <a:lumMod val="50000"/>
                            </a:schemeClr>
                          </a:solidFill>
                          <a:effectLst/>
                          <a:highlight>
                            <a:srgbClr val="C0C0C0"/>
                          </a:highlight>
                          <a:latin typeface="Calibri"/>
                          <a:ea typeface="Calibri"/>
                          <a:cs typeface="Arial"/>
                        </a:rPr>
                        <a:t>en</a:t>
                      </a:r>
                      <a:r>
                        <a:rPr lang="en-GB" sz="800" dirty="0">
                          <a:solidFill>
                            <a:schemeClr val="accent1">
                              <a:lumMod val="50000"/>
                            </a:schemeClr>
                          </a:solidFill>
                          <a:effectLst/>
                          <a:highlight>
                            <a:srgbClr val="C0C0C0"/>
                          </a:highlight>
                          <a:latin typeface="Calibri"/>
                          <a:ea typeface="Calibri"/>
                          <a:cs typeface="Arial"/>
                        </a:rPr>
                        <a:t> la </a:t>
                      </a:r>
                      <a:r>
                        <a:rPr lang="en-GB" sz="800" dirty="0" err="1">
                          <a:solidFill>
                            <a:schemeClr val="accent1">
                              <a:lumMod val="50000"/>
                            </a:schemeClr>
                          </a:solidFill>
                          <a:effectLst/>
                          <a:highlight>
                            <a:srgbClr val="C0C0C0"/>
                          </a:highlight>
                          <a:latin typeface="Calibri"/>
                          <a:ea typeface="Calibri"/>
                          <a:cs typeface="Arial"/>
                        </a:rPr>
                        <a:t>basura</a:t>
                      </a:r>
                      <a:endParaRPr lang="en-US" sz="1100" dirty="0" err="1">
                        <a:solidFill>
                          <a:schemeClr val="accent1">
                            <a:lumMod val="50000"/>
                          </a:schemeClr>
                        </a:solidFill>
                        <a:effectLst/>
                        <a:latin typeface="Open Sans" panose="020B0606030504020204" pitchFamily="34" charset="0"/>
                        <a:ea typeface="Calibri"/>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a:solidFill>
                            <a:schemeClr val="accent1">
                              <a:lumMod val="50000"/>
                            </a:schemeClr>
                          </a:solidFill>
                          <a:effectLst/>
                          <a:latin typeface="Verdana"/>
                          <a:ea typeface="Calibri"/>
                          <a:cs typeface="Arial"/>
                        </a:rPr>
                        <a:t>| __ |</a:t>
                      </a:r>
                      <a:endParaRPr lang="en-US" sz="1100" dirty="0">
                        <a:solidFill>
                          <a:schemeClr val="accent1">
                            <a:lumMod val="50000"/>
                          </a:schemeClr>
                        </a:solidFill>
                        <a:effectLst/>
                        <a:latin typeface="Verdana"/>
                        <a:ea typeface="Calibri"/>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err="1">
                          <a:solidFill>
                            <a:schemeClr val="accent1">
                              <a:lumMod val="50000"/>
                            </a:schemeClr>
                          </a:solidFill>
                          <a:effectLst/>
                          <a:latin typeface="Calibri"/>
                          <a:ea typeface="Calibri"/>
                          <a:cs typeface="Arial"/>
                        </a:rPr>
                        <a:t>Emergencia</a:t>
                      </a:r>
                      <a:endParaRPr lang="en-US" sz="1100" dirty="0" err="1">
                        <a:solidFill>
                          <a:schemeClr val="accent1">
                            <a:lumMod val="50000"/>
                          </a:schemeClr>
                        </a:solidFill>
                        <a:effectLst/>
                        <a:latin typeface="Calibri"/>
                        <a:ea typeface="Calibri"/>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Lcs_em_Begged</a:t>
                      </a:r>
                      <a:endParaRPr lang="en-US" sz="11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4761339"/>
                  </a:ext>
                </a:extLst>
              </a:tr>
              <a:tr h="556326">
                <a:tc>
                  <a:txBody>
                    <a:bodyPr/>
                    <a:lstStyle/>
                    <a:p>
                      <a:pPr marL="0" marR="0">
                        <a:lnSpc>
                          <a:spcPct val="100000"/>
                        </a:lnSpc>
                        <a:spcBef>
                          <a:spcPts val="0"/>
                        </a:spcBef>
                        <a:spcAft>
                          <a:spcPts val="0"/>
                        </a:spcAft>
                      </a:pPr>
                      <a:r>
                        <a:rPr lang="en-GB" sz="800" dirty="0">
                          <a:solidFill>
                            <a:schemeClr val="accent1">
                              <a:lumMod val="50000"/>
                            </a:schemeClr>
                          </a:solidFill>
                          <a:effectLst/>
                          <a:latin typeface="Calibri"/>
                          <a:ea typeface="Calibri"/>
                          <a:cs typeface="Arial"/>
                        </a:rPr>
                        <a:t>1.10 </a:t>
                      </a:r>
                      <a:r>
                        <a:rPr lang="en-US" sz="800" kern="1200" dirty="0">
                          <a:solidFill>
                            <a:schemeClr val="accent1">
                              <a:lumMod val="50000"/>
                            </a:schemeClr>
                          </a:solidFill>
                          <a:effectLst/>
                          <a:highlight>
                            <a:srgbClr val="C0C0C0"/>
                          </a:highlight>
                          <a:latin typeface="Calibri"/>
                          <a:ea typeface="Calibri"/>
                          <a:cs typeface="Arial"/>
                        </a:rPr>
                        <a:t>Realizar </a:t>
                      </a:r>
                      <a:r>
                        <a:rPr lang="en-US" sz="800" kern="1200" dirty="0" err="1">
                          <a:solidFill>
                            <a:schemeClr val="accent1">
                              <a:lumMod val="50000"/>
                            </a:schemeClr>
                          </a:solidFill>
                          <a:effectLst/>
                          <a:highlight>
                            <a:srgbClr val="C0C0C0"/>
                          </a:highlight>
                          <a:latin typeface="Calibri"/>
                          <a:ea typeface="Calibri"/>
                          <a:cs typeface="Arial"/>
                        </a:rPr>
                        <a:t>trabajos</a:t>
                      </a:r>
                      <a:r>
                        <a:rPr lang="en-US" sz="800" kern="1200" dirty="0">
                          <a:solidFill>
                            <a:schemeClr val="accent1">
                              <a:lumMod val="50000"/>
                            </a:schemeClr>
                          </a:solidFill>
                          <a:effectLst/>
                          <a:highlight>
                            <a:srgbClr val="C0C0C0"/>
                          </a:highlight>
                          <a:latin typeface="Calibri"/>
                          <a:ea typeface="Calibri"/>
                          <a:cs typeface="Arial"/>
                        </a:rPr>
                        <a:t> o </a:t>
                      </a:r>
                      <a:r>
                        <a:rPr lang="en-US" sz="800" kern="1200" dirty="0" err="1">
                          <a:solidFill>
                            <a:schemeClr val="accent1">
                              <a:lumMod val="50000"/>
                            </a:schemeClr>
                          </a:solidFill>
                          <a:effectLst/>
                          <a:highlight>
                            <a:srgbClr val="C0C0C0"/>
                          </a:highlight>
                          <a:latin typeface="Calibri"/>
                          <a:ea typeface="Calibri"/>
                          <a:cs typeface="Arial"/>
                        </a:rPr>
                        <a:t>actividades</a:t>
                      </a:r>
                      <a:r>
                        <a:rPr lang="en-US" sz="800" kern="1200" dirty="0">
                          <a:solidFill>
                            <a:schemeClr val="accent1">
                              <a:lumMod val="50000"/>
                            </a:schemeClr>
                          </a:solidFill>
                          <a:effectLst/>
                          <a:highlight>
                            <a:srgbClr val="C0C0C0"/>
                          </a:highlight>
                          <a:latin typeface="Calibri"/>
                          <a:ea typeface="Calibri"/>
                          <a:cs typeface="Arial"/>
                        </a:rPr>
                        <a:t> </a:t>
                      </a:r>
                      <a:r>
                        <a:rPr lang="en-US" sz="800" kern="1200" dirty="0" err="1">
                          <a:solidFill>
                            <a:schemeClr val="accent1">
                              <a:lumMod val="50000"/>
                            </a:schemeClr>
                          </a:solidFill>
                          <a:effectLst/>
                          <a:highlight>
                            <a:srgbClr val="C0C0C0"/>
                          </a:highlight>
                          <a:latin typeface="Calibri"/>
                          <a:ea typeface="Calibri"/>
                          <a:cs typeface="Arial"/>
                        </a:rPr>
                        <a:t>generadoras</a:t>
                      </a:r>
                      <a:r>
                        <a:rPr lang="en-US" sz="800" kern="1200" dirty="0">
                          <a:solidFill>
                            <a:schemeClr val="accent1">
                              <a:lumMod val="50000"/>
                            </a:schemeClr>
                          </a:solidFill>
                          <a:effectLst/>
                          <a:highlight>
                            <a:srgbClr val="C0C0C0"/>
                          </a:highlight>
                          <a:latin typeface="Calibri"/>
                          <a:ea typeface="Calibri"/>
                          <a:cs typeface="Arial"/>
                        </a:rPr>
                        <a:t> de </a:t>
                      </a:r>
                      <a:r>
                        <a:rPr lang="en-US" sz="800" kern="1200" dirty="0" err="1">
                          <a:solidFill>
                            <a:schemeClr val="accent1">
                              <a:lumMod val="50000"/>
                            </a:schemeClr>
                          </a:solidFill>
                          <a:effectLst/>
                          <a:highlight>
                            <a:srgbClr val="C0C0C0"/>
                          </a:highlight>
                          <a:latin typeface="Calibri"/>
                          <a:ea typeface="Calibri"/>
                          <a:cs typeface="Arial"/>
                        </a:rPr>
                        <a:t>ingresos</a:t>
                      </a:r>
                      <a:r>
                        <a:rPr lang="en-US" sz="800" kern="1200" dirty="0">
                          <a:solidFill>
                            <a:schemeClr val="accent1">
                              <a:lumMod val="50000"/>
                            </a:schemeClr>
                          </a:solidFill>
                          <a:effectLst/>
                          <a:highlight>
                            <a:srgbClr val="C0C0C0"/>
                          </a:highlight>
                          <a:latin typeface="Calibri"/>
                          <a:ea typeface="Calibri"/>
                          <a:cs typeface="Arial"/>
                        </a:rPr>
                        <a:t> </a:t>
                      </a:r>
                      <a:r>
                        <a:rPr lang="en-US" sz="800" kern="1200" dirty="0" err="1">
                          <a:solidFill>
                            <a:schemeClr val="accent1">
                              <a:lumMod val="50000"/>
                            </a:schemeClr>
                          </a:solidFill>
                          <a:effectLst/>
                          <a:highlight>
                            <a:srgbClr val="C0C0C0"/>
                          </a:highlight>
                          <a:latin typeface="Calibri"/>
                          <a:ea typeface="Calibri"/>
                          <a:cs typeface="Arial"/>
                        </a:rPr>
                        <a:t>socialmente</a:t>
                      </a:r>
                      <a:r>
                        <a:rPr lang="en-US" sz="800" kern="1200" dirty="0">
                          <a:solidFill>
                            <a:schemeClr val="accent1">
                              <a:lumMod val="50000"/>
                            </a:schemeClr>
                          </a:solidFill>
                          <a:effectLst/>
                          <a:highlight>
                            <a:srgbClr val="C0C0C0"/>
                          </a:highlight>
                          <a:latin typeface="Calibri"/>
                          <a:ea typeface="Calibri"/>
                          <a:cs typeface="Arial"/>
                        </a:rPr>
                        <a:t> </a:t>
                      </a:r>
                      <a:r>
                        <a:rPr lang="en-US" sz="800" kern="1200" dirty="0" err="1">
                          <a:solidFill>
                            <a:schemeClr val="accent1">
                              <a:lumMod val="50000"/>
                            </a:schemeClr>
                          </a:solidFill>
                          <a:effectLst/>
                          <a:highlight>
                            <a:srgbClr val="C0C0C0"/>
                          </a:highlight>
                          <a:latin typeface="Calibri"/>
                          <a:ea typeface="Calibri"/>
                          <a:cs typeface="Arial"/>
                        </a:rPr>
                        <a:t>degradantes</a:t>
                      </a:r>
                      <a:r>
                        <a:rPr lang="en-US" sz="800" kern="1200" dirty="0">
                          <a:solidFill>
                            <a:schemeClr val="accent1">
                              <a:lumMod val="50000"/>
                            </a:schemeClr>
                          </a:solidFill>
                          <a:effectLst/>
                          <a:highlight>
                            <a:srgbClr val="C0C0C0"/>
                          </a:highlight>
                          <a:latin typeface="Calibri"/>
                          <a:ea typeface="Calibri"/>
                          <a:cs typeface="Arial"/>
                        </a:rPr>
                        <a:t>, de alto </a:t>
                      </a:r>
                      <a:r>
                        <a:rPr lang="en-US" sz="800" kern="1200" dirty="0" err="1">
                          <a:solidFill>
                            <a:schemeClr val="accent1">
                              <a:lumMod val="50000"/>
                            </a:schemeClr>
                          </a:solidFill>
                          <a:effectLst/>
                          <a:highlight>
                            <a:srgbClr val="C0C0C0"/>
                          </a:highlight>
                          <a:latin typeface="Calibri"/>
                          <a:ea typeface="Calibri"/>
                          <a:cs typeface="Arial"/>
                        </a:rPr>
                        <a:t>riesgo</a:t>
                      </a:r>
                      <a:r>
                        <a:rPr lang="en-US" sz="800" kern="1200" dirty="0">
                          <a:solidFill>
                            <a:schemeClr val="accent1">
                              <a:lumMod val="50000"/>
                            </a:schemeClr>
                          </a:solidFill>
                          <a:effectLst/>
                          <a:highlight>
                            <a:srgbClr val="C0C0C0"/>
                          </a:highlight>
                          <a:latin typeface="Calibri"/>
                          <a:ea typeface="Calibri"/>
                          <a:cs typeface="Arial"/>
                        </a:rPr>
                        <a:t>, </a:t>
                      </a:r>
                      <a:r>
                        <a:rPr lang="en-US" sz="800" kern="1200" dirty="0" err="1">
                          <a:solidFill>
                            <a:schemeClr val="accent1">
                              <a:lumMod val="50000"/>
                            </a:schemeClr>
                          </a:solidFill>
                          <a:effectLst/>
                          <a:highlight>
                            <a:srgbClr val="C0C0C0"/>
                          </a:highlight>
                          <a:latin typeface="Calibri"/>
                          <a:ea typeface="Calibri"/>
                          <a:cs typeface="Arial"/>
                        </a:rPr>
                        <a:t>explotadores</a:t>
                      </a:r>
                      <a:r>
                        <a:rPr lang="en-US" sz="800" kern="1200" dirty="0">
                          <a:solidFill>
                            <a:schemeClr val="accent1">
                              <a:lumMod val="50000"/>
                            </a:schemeClr>
                          </a:solidFill>
                          <a:effectLst/>
                          <a:highlight>
                            <a:srgbClr val="C0C0C0"/>
                          </a:highlight>
                          <a:latin typeface="Calibri"/>
                          <a:ea typeface="Calibri"/>
                          <a:cs typeface="Arial"/>
                        </a:rPr>
                        <a:t> o que </a:t>
                      </a:r>
                      <a:r>
                        <a:rPr lang="en-US" sz="800" kern="1200" dirty="0" err="1">
                          <a:solidFill>
                            <a:schemeClr val="accent1">
                              <a:lumMod val="50000"/>
                            </a:schemeClr>
                          </a:solidFill>
                          <a:effectLst/>
                          <a:highlight>
                            <a:srgbClr val="C0C0C0"/>
                          </a:highlight>
                          <a:latin typeface="Calibri"/>
                          <a:ea typeface="Calibri"/>
                          <a:cs typeface="Arial"/>
                        </a:rPr>
                        <a:t>pongan</a:t>
                      </a:r>
                      <a:r>
                        <a:rPr lang="en-US" sz="800" kern="1200" dirty="0">
                          <a:solidFill>
                            <a:schemeClr val="accent1">
                              <a:lumMod val="50000"/>
                            </a:schemeClr>
                          </a:solidFill>
                          <a:effectLst/>
                          <a:highlight>
                            <a:srgbClr val="C0C0C0"/>
                          </a:highlight>
                          <a:latin typeface="Calibri"/>
                          <a:ea typeface="Calibri"/>
                          <a:cs typeface="Arial"/>
                        </a:rPr>
                        <a:t> </a:t>
                      </a:r>
                      <a:r>
                        <a:rPr lang="en-US" sz="800" kern="1200" dirty="0" err="1">
                          <a:solidFill>
                            <a:schemeClr val="accent1">
                              <a:lumMod val="50000"/>
                            </a:schemeClr>
                          </a:solidFill>
                          <a:effectLst/>
                          <a:highlight>
                            <a:srgbClr val="C0C0C0"/>
                          </a:highlight>
                          <a:latin typeface="Calibri"/>
                          <a:ea typeface="Calibri"/>
                          <a:cs typeface="Arial"/>
                        </a:rPr>
                        <a:t>en</a:t>
                      </a:r>
                      <a:r>
                        <a:rPr lang="en-US" sz="800" kern="1200" dirty="0">
                          <a:solidFill>
                            <a:schemeClr val="accent1">
                              <a:lumMod val="50000"/>
                            </a:schemeClr>
                          </a:solidFill>
                          <a:effectLst/>
                          <a:highlight>
                            <a:srgbClr val="C0C0C0"/>
                          </a:highlight>
                          <a:latin typeface="Calibri"/>
                          <a:ea typeface="Calibri"/>
                          <a:cs typeface="Arial"/>
                        </a:rPr>
                        <a:t> </a:t>
                      </a:r>
                      <a:r>
                        <a:rPr lang="en-US" sz="800" kern="1200" dirty="0" err="1">
                          <a:solidFill>
                            <a:schemeClr val="accent1">
                              <a:lumMod val="50000"/>
                            </a:schemeClr>
                          </a:solidFill>
                          <a:effectLst/>
                          <a:highlight>
                            <a:srgbClr val="C0C0C0"/>
                          </a:highlight>
                          <a:latin typeface="Calibri"/>
                          <a:ea typeface="Calibri"/>
                          <a:cs typeface="Arial"/>
                        </a:rPr>
                        <a:t>peligro</a:t>
                      </a:r>
                      <a:r>
                        <a:rPr lang="en-US" sz="800" kern="1200" dirty="0">
                          <a:solidFill>
                            <a:schemeClr val="accent1">
                              <a:lumMod val="50000"/>
                            </a:schemeClr>
                          </a:solidFill>
                          <a:effectLst/>
                          <a:highlight>
                            <a:srgbClr val="C0C0C0"/>
                          </a:highlight>
                          <a:latin typeface="Calibri"/>
                          <a:ea typeface="Calibri"/>
                          <a:cs typeface="Arial"/>
                        </a:rPr>
                        <a:t> la </a:t>
                      </a:r>
                      <a:r>
                        <a:rPr lang="en-US" sz="800" kern="1200" dirty="0" err="1">
                          <a:solidFill>
                            <a:schemeClr val="accent1">
                              <a:lumMod val="50000"/>
                            </a:schemeClr>
                          </a:solidFill>
                          <a:effectLst/>
                          <a:highlight>
                            <a:srgbClr val="C0C0C0"/>
                          </a:highlight>
                          <a:latin typeface="Calibri"/>
                          <a:ea typeface="Calibri"/>
                          <a:cs typeface="Arial"/>
                        </a:rPr>
                        <a:t>vida</a:t>
                      </a:r>
                      <a:r>
                        <a:rPr lang="en-US" sz="800" kern="1200" dirty="0">
                          <a:solidFill>
                            <a:schemeClr val="accent1">
                              <a:lumMod val="50000"/>
                            </a:schemeClr>
                          </a:solidFill>
                          <a:effectLst/>
                          <a:highlight>
                            <a:srgbClr val="C0C0C0"/>
                          </a:highlight>
                          <a:latin typeface="Calibri"/>
                          <a:ea typeface="Calibri"/>
                          <a:cs typeface="Arial"/>
                        </a:rPr>
                        <a:t> (</a:t>
                      </a:r>
                      <a:r>
                        <a:rPr lang="en-US" sz="800" kern="1200" dirty="0" err="1">
                          <a:solidFill>
                            <a:schemeClr val="accent1">
                              <a:lumMod val="50000"/>
                            </a:schemeClr>
                          </a:solidFill>
                          <a:effectLst/>
                          <a:highlight>
                            <a:srgbClr val="C0C0C0"/>
                          </a:highlight>
                          <a:latin typeface="Calibri"/>
                          <a:ea typeface="Calibri"/>
                          <a:cs typeface="Arial"/>
                        </a:rPr>
                        <a:t>por</a:t>
                      </a:r>
                      <a:r>
                        <a:rPr lang="en-US" sz="800" kern="1200" dirty="0">
                          <a:solidFill>
                            <a:schemeClr val="accent1">
                              <a:lumMod val="50000"/>
                            </a:schemeClr>
                          </a:solidFill>
                          <a:effectLst/>
                          <a:highlight>
                            <a:srgbClr val="C0C0C0"/>
                          </a:highlight>
                          <a:latin typeface="Calibri"/>
                          <a:ea typeface="Calibri"/>
                          <a:cs typeface="Arial"/>
                        </a:rPr>
                        <a:t> </a:t>
                      </a:r>
                      <a:r>
                        <a:rPr lang="en-US" sz="800" kern="1200" dirty="0" err="1">
                          <a:solidFill>
                            <a:schemeClr val="accent1">
                              <a:lumMod val="50000"/>
                            </a:schemeClr>
                          </a:solidFill>
                          <a:effectLst/>
                          <a:highlight>
                            <a:srgbClr val="C0C0C0"/>
                          </a:highlight>
                          <a:latin typeface="Calibri"/>
                          <a:ea typeface="Calibri"/>
                          <a:cs typeface="Arial"/>
                        </a:rPr>
                        <a:t>ejemplo</a:t>
                      </a:r>
                      <a:r>
                        <a:rPr lang="en-US" sz="800" kern="1200" dirty="0">
                          <a:solidFill>
                            <a:schemeClr val="accent1">
                              <a:lumMod val="50000"/>
                            </a:schemeClr>
                          </a:solidFill>
                          <a:effectLst/>
                          <a:highlight>
                            <a:srgbClr val="C0C0C0"/>
                          </a:highlight>
                          <a:latin typeface="Calibri"/>
                          <a:ea typeface="Calibri"/>
                          <a:cs typeface="Arial"/>
                        </a:rPr>
                        <a:t>, </a:t>
                      </a:r>
                      <a:r>
                        <a:rPr lang="en-US" sz="800" kern="1200" dirty="0" err="1">
                          <a:solidFill>
                            <a:schemeClr val="accent1">
                              <a:lumMod val="50000"/>
                            </a:schemeClr>
                          </a:solidFill>
                          <a:effectLst/>
                          <a:highlight>
                            <a:srgbClr val="C0C0C0"/>
                          </a:highlight>
                          <a:latin typeface="Calibri"/>
                          <a:ea typeface="Calibri"/>
                          <a:cs typeface="Arial"/>
                        </a:rPr>
                        <a:t>contrabando</a:t>
                      </a:r>
                      <a:r>
                        <a:rPr lang="en-US" sz="800" kern="1200" dirty="0">
                          <a:solidFill>
                            <a:schemeClr val="accent1">
                              <a:lumMod val="50000"/>
                            </a:schemeClr>
                          </a:solidFill>
                          <a:effectLst/>
                          <a:highlight>
                            <a:srgbClr val="C0C0C0"/>
                          </a:highlight>
                          <a:latin typeface="Calibri"/>
                          <a:ea typeface="Calibri"/>
                          <a:cs typeface="Arial"/>
                        </a:rPr>
                        <a:t>, </a:t>
                      </a:r>
                      <a:r>
                        <a:rPr lang="en-US" sz="800" kern="1200" dirty="0" err="1">
                          <a:solidFill>
                            <a:schemeClr val="accent1">
                              <a:lumMod val="50000"/>
                            </a:schemeClr>
                          </a:solidFill>
                          <a:effectLst/>
                          <a:highlight>
                            <a:srgbClr val="C0C0C0"/>
                          </a:highlight>
                          <a:latin typeface="Calibri"/>
                          <a:ea typeface="Calibri"/>
                          <a:cs typeface="Arial"/>
                        </a:rPr>
                        <a:t>robo</a:t>
                      </a:r>
                      <a:r>
                        <a:rPr lang="en-US" sz="800" kern="1200" dirty="0">
                          <a:solidFill>
                            <a:schemeClr val="accent1">
                              <a:lumMod val="50000"/>
                            </a:schemeClr>
                          </a:solidFill>
                          <a:effectLst/>
                          <a:highlight>
                            <a:srgbClr val="C0C0C0"/>
                          </a:highlight>
                          <a:latin typeface="Calibri"/>
                          <a:ea typeface="Calibri"/>
                          <a:cs typeface="Arial"/>
                        </a:rPr>
                        <a:t>, </a:t>
                      </a:r>
                      <a:r>
                        <a:rPr lang="en-US" sz="800" kern="1200" dirty="0" err="1">
                          <a:solidFill>
                            <a:schemeClr val="accent1">
                              <a:lumMod val="50000"/>
                            </a:schemeClr>
                          </a:solidFill>
                          <a:effectLst/>
                          <a:highlight>
                            <a:srgbClr val="C0C0C0"/>
                          </a:highlight>
                          <a:latin typeface="Calibri"/>
                          <a:ea typeface="Calibri"/>
                          <a:cs typeface="Arial"/>
                        </a:rPr>
                        <a:t>adhesión</a:t>
                      </a:r>
                      <a:r>
                        <a:rPr lang="en-US" sz="800" kern="1200" dirty="0">
                          <a:solidFill>
                            <a:schemeClr val="accent1">
                              <a:lumMod val="50000"/>
                            </a:schemeClr>
                          </a:solidFill>
                          <a:effectLst/>
                          <a:highlight>
                            <a:srgbClr val="C0C0C0"/>
                          </a:highlight>
                          <a:latin typeface="Calibri"/>
                          <a:ea typeface="Calibri"/>
                          <a:cs typeface="Arial"/>
                        </a:rPr>
                        <a:t> a </a:t>
                      </a:r>
                      <a:r>
                        <a:rPr lang="en-US" sz="800" kern="1200" dirty="0" err="1">
                          <a:solidFill>
                            <a:schemeClr val="accent1">
                              <a:lumMod val="50000"/>
                            </a:schemeClr>
                          </a:solidFill>
                          <a:effectLst/>
                          <a:highlight>
                            <a:srgbClr val="C0C0C0"/>
                          </a:highlight>
                          <a:latin typeface="Calibri"/>
                          <a:ea typeface="Calibri"/>
                          <a:cs typeface="Arial"/>
                        </a:rPr>
                        <a:t>grupos</a:t>
                      </a:r>
                      <a:r>
                        <a:rPr lang="en-US" sz="800" kern="1200" dirty="0">
                          <a:solidFill>
                            <a:schemeClr val="accent1">
                              <a:lumMod val="50000"/>
                            </a:schemeClr>
                          </a:solidFill>
                          <a:effectLst/>
                          <a:highlight>
                            <a:srgbClr val="C0C0C0"/>
                          </a:highlight>
                          <a:latin typeface="Calibri"/>
                          <a:ea typeface="Calibri"/>
                          <a:cs typeface="Arial"/>
                        </a:rPr>
                        <a:t> </a:t>
                      </a:r>
                      <a:r>
                        <a:rPr lang="en-US" sz="800" kern="1200" dirty="0" err="1">
                          <a:solidFill>
                            <a:schemeClr val="accent1">
                              <a:lumMod val="50000"/>
                            </a:schemeClr>
                          </a:solidFill>
                          <a:effectLst/>
                          <a:highlight>
                            <a:srgbClr val="C0C0C0"/>
                          </a:highlight>
                          <a:latin typeface="Calibri"/>
                          <a:ea typeface="Calibri"/>
                          <a:cs typeface="Arial"/>
                        </a:rPr>
                        <a:t>armados</a:t>
                      </a:r>
                      <a:r>
                        <a:rPr lang="en-US" sz="800" kern="1200" dirty="0">
                          <a:solidFill>
                            <a:schemeClr val="accent1">
                              <a:lumMod val="50000"/>
                            </a:schemeClr>
                          </a:solidFill>
                          <a:effectLst/>
                          <a:highlight>
                            <a:srgbClr val="C0C0C0"/>
                          </a:highlight>
                          <a:latin typeface="Calibri"/>
                          <a:ea typeface="Calibri"/>
                          <a:cs typeface="Arial"/>
                        </a:rPr>
                        <a:t>, </a:t>
                      </a:r>
                      <a:r>
                        <a:rPr lang="en-US" sz="800" kern="1200" dirty="0" err="1">
                          <a:solidFill>
                            <a:schemeClr val="accent1">
                              <a:lumMod val="50000"/>
                            </a:schemeClr>
                          </a:solidFill>
                          <a:effectLst/>
                          <a:highlight>
                            <a:srgbClr val="C0C0C0"/>
                          </a:highlight>
                          <a:latin typeface="Calibri"/>
                          <a:ea typeface="Calibri"/>
                          <a:cs typeface="Arial"/>
                        </a:rPr>
                        <a:t>prostitución</a:t>
                      </a:r>
                      <a:r>
                        <a:rPr lang="en-US" sz="800" kern="1200" dirty="0">
                          <a:solidFill>
                            <a:schemeClr val="accent1">
                              <a:lumMod val="50000"/>
                            </a:schemeClr>
                          </a:solidFill>
                          <a:effectLst/>
                          <a:highlight>
                            <a:srgbClr val="C0C0C0"/>
                          </a:highlight>
                          <a:latin typeface="Calibri"/>
                          <a:ea typeface="Calibri"/>
                          <a:cs typeface="Arial"/>
                        </a:rPr>
                        <a:t>).</a:t>
                      </a:r>
                      <a:endParaRPr lang="en-US" sz="1100" dirty="0">
                        <a:solidFill>
                          <a:schemeClr val="accent1">
                            <a:lumMod val="50000"/>
                          </a:schemeClr>
                        </a:solidFill>
                        <a:effectLst/>
                        <a:latin typeface="Calibri"/>
                        <a:ea typeface="Calibri"/>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a:solidFill>
                            <a:schemeClr val="accent1">
                              <a:lumMod val="50000"/>
                            </a:schemeClr>
                          </a:solidFill>
                          <a:effectLst/>
                          <a:latin typeface="Verdana"/>
                          <a:ea typeface="Calibri"/>
                          <a:cs typeface="Arial"/>
                        </a:rPr>
                        <a:t>| __ |</a:t>
                      </a:r>
                      <a:endParaRPr lang="en-US" sz="1100" dirty="0">
                        <a:solidFill>
                          <a:schemeClr val="accent1">
                            <a:lumMod val="50000"/>
                          </a:schemeClr>
                        </a:solidFill>
                        <a:effectLst/>
                        <a:latin typeface="Verdana"/>
                        <a:ea typeface="Calibri"/>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err="1">
                          <a:solidFill>
                            <a:schemeClr val="accent1">
                              <a:lumMod val="50000"/>
                            </a:schemeClr>
                          </a:solidFill>
                          <a:effectLst/>
                          <a:latin typeface="Calibri"/>
                          <a:ea typeface="Calibri"/>
                          <a:cs typeface="Arial"/>
                        </a:rPr>
                        <a:t>Emergencia</a:t>
                      </a:r>
                      <a:endParaRPr lang="en-US" sz="1100" dirty="0" err="1">
                        <a:solidFill>
                          <a:schemeClr val="accent1">
                            <a:lumMod val="50000"/>
                          </a:schemeClr>
                        </a:solidFill>
                        <a:effectLst/>
                        <a:latin typeface="Calibri"/>
                        <a:ea typeface="Calibri"/>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Lcs_em_IllegalAct</a:t>
                      </a:r>
                      <a:endParaRPr lang="en-US" sz="11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3906726"/>
                  </a:ext>
                </a:extLst>
              </a:tr>
              <a:tr h="242363">
                <a:tc rowSpan="2" gridSpan="2">
                  <a:txBody>
                    <a:bodyPr/>
                    <a:lstStyle/>
                    <a:p>
                      <a:pPr marL="0" marR="0" algn="l" rtl="0" eaLnBrk="1" fontAlgn="base" latinLnBrk="0" hangingPunct="1">
                        <a:lnSpc>
                          <a:spcPct val="115000"/>
                        </a:lnSpc>
                        <a:spcBef>
                          <a:spcPts val="0"/>
                        </a:spcBef>
                        <a:spcAft>
                          <a:spcPts val="0"/>
                        </a:spcAft>
                      </a:pPr>
                      <a:r>
                        <a:rPr lang="en-US" sz="1000" kern="1200" dirty="0">
                          <a:solidFill>
                            <a:schemeClr val="accent1">
                              <a:lumMod val="50000"/>
                            </a:schemeClr>
                          </a:solidFill>
                          <a:effectLst/>
                          <a:latin typeface="Calibri"/>
                          <a:ea typeface="+mn-ea"/>
                          <a:cs typeface="Arial"/>
                        </a:rPr>
                        <a:t>¿</a:t>
                      </a:r>
                      <a:r>
                        <a:rPr lang="en-US" sz="1000" kern="1200" dirty="0" err="1">
                          <a:solidFill>
                            <a:schemeClr val="accent1">
                              <a:lumMod val="50000"/>
                            </a:schemeClr>
                          </a:solidFill>
                          <a:effectLst/>
                          <a:latin typeface="Calibri"/>
                          <a:ea typeface="+mn-ea"/>
                          <a:cs typeface="Arial"/>
                        </a:rPr>
                        <a:t>Cuáles</a:t>
                      </a:r>
                      <a:r>
                        <a:rPr lang="en-US" sz="1000" kern="1200" dirty="0">
                          <a:solidFill>
                            <a:schemeClr val="accent1">
                              <a:lumMod val="50000"/>
                            </a:schemeClr>
                          </a:solidFill>
                          <a:effectLst/>
                          <a:latin typeface="Calibri"/>
                          <a:ea typeface="+mn-ea"/>
                          <a:cs typeface="Arial"/>
                        </a:rPr>
                        <a:t> son las </a:t>
                      </a:r>
                      <a:r>
                        <a:rPr lang="en-US" sz="1000" b="1" kern="1200" dirty="0" err="1">
                          <a:solidFill>
                            <a:schemeClr val="accent1">
                              <a:lumMod val="50000"/>
                            </a:schemeClr>
                          </a:solidFill>
                          <a:effectLst/>
                          <a:latin typeface="Calibri"/>
                          <a:ea typeface="+mn-ea"/>
                          <a:cs typeface="Arial"/>
                        </a:rPr>
                        <a:t>principales</a:t>
                      </a:r>
                      <a:r>
                        <a:rPr lang="en-US" sz="1000" b="1" kern="1200" dirty="0">
                          <a:solidFill>
                            <a:schemeClr val="accent1">
                              <a:lumMod val="50000"/>
                            </a:schemeClr>
                          </a:solidFill>
                          <a:effectLst/>
                          <a:latin typeface="Calibri"/>
                          <a:ea typeface="+mn-ea"/>
                          <a:cs typeface="Arial"/>
                        </a:rPr>
                        <a:t> </a:t>
                      </a:r>
                      <a:r>
                        <a:rPr lang="en-US" sz="1000" b="1" kern="1200" dirty="0" err="1">
                          <a:solidFill>
                            <a:schemeClr val="accent1">
                              <a:lumMod val="50000"/>
                            </a:schemeClr>
                          </a:solidFill>
                          <a:effectLst/>
                          <a:latin typeface="Calibri"/>
                          <a:ea typeface="+mn-ea"/>
                          <a:cs typeface="Arial"/>
                        </a:rPr>
                        <a:t>razones</a:t>
                      </a:r>
                      <a:r>
                        <a:rPr lang="en-US" sz="1000" b="1" kern="1200" dirty="0">
                          <a:solidFill>
                            <a:schemeClr val="accent1">
                              <a:lumMod val="50000"/>
                            </a:schemeClr>
                          </a:solidFill>
                          <a:effectLst/>
                          <a:latin typeface="Calibri"/>
                          <a:ea typeface="+mn-ea"/>
                          <a:cs typeface="Arial"/>
                        </a:rPr>
                        <a:t> </a:t>
                      </a:r>
                      <a:r>
                        <a:rPr lang="en-US" sz="1000" kern="1200" dirty="0">
                          <a:solidFill>
                            <a:schemeClr val="accent1">
                              <a:lumMod val="50000"/>
                            </a:schemeClr>
                          </a:solidFill>
                          <a:effectLst/>
                          <a:latin typeface="Calibri"/>
                          <a:ea typeface="+mn-ea"/>
                          <a:cs typeface="Arial"/>
                        </a:rPr>
                        <a:t>-es </a:t>
                      </a:r>
                      <a:r>
                        <a:rPr lang="en-US" sz="1000" kern="1200" dirty="0" err="1">
                          <a:solidFill>
                            <a:schemeClr val="accent1">
                              <a:lumMod val="50000"/>
                            </a:schemeClr>
                          </a:solidFill>
                          <a:effectLst/>
                          <a:latin typeface="Calibri"/>
                          <a:ea typeface="+mn-ea"/>
                          <a:cs typeface="Arial"/>
                        </a:rPr>
                        <a:t>decir</a:t>
                      </a:r>
                      <a:r>
                        <a:rPr lang="en-US" sz="1000" kern="1200" dirty="0">
                          <a:solidFill>
                            <a:schemeClr val="accent1">
                              <a:lumMod val="50000"/>
                            </a:schemeClr>
                          </a:solidFill>
                          <a:effectLst/>
                          <a:latin typeface="Calibri"/>
                          <a:ea typeface="+mn-ea"/>
                          <a:cs typeface="Arial"/>
                        </a:rPr>
                        <a:t>, para acceder a </a:t>
                      </a:r>
                      <a:r>
                        <a:rPr lang="en-US" sz="1000" kern="1200" dirty="0" err="1">
                          <a:solidFill>
                            <a:schemeClr val="accent1">
                              <a:lumMod val="50000"/>
                            </a:schemeClr>
                          </a:solidFill>
                          <a:effectLst/>
                          <a:latin typeface="Calibri"/>
                          <a:ea typeface="+mn-ea"/>
                          <a:cs typeface="Arial"/>
                        </a:rPr>
                        <a:t>qué</a:t>
                      </a:r>
                      <a:r>
                        <a:rPr lang="en-US" sz="1000" kern="1200" dirty="0">
                          <a:solidFill>
                            <a:schemeClr val="accent1">
                              <a:lumMod val="50000"/>
                            </a:schemeClr>
                          </a:solidFill>
                          <a:effectLst/>
                          <a:latin typeface="Calibri"/>
                          <a:ea typeface="+mn-ea"/>
                          <a:cs typeface="Arial"/>
                        </a:rPr>
                        <a:t> </a:t>
                      </a:r>
                      <a:r>
                        <a:rPr lang="en-US" sz="1000" kern="1200" dirty="0" err="1">
                          <a:solidFill>
                            <a:schemeClr val="accent1">
                              <a:lumMod val="50000"/>
                            </a:schemeClr>
                          </a:solidFill>
                          <a:effectLst/>
                          <a:latin typeface="Calibri"/>
                          <a:ea typeface="+mn-ea"/>
                          <a:cs typeface="Arial"/>
                        </a:rPr>
                        <a:t>necesidades</a:t>
                      </a:r>
                      <a:r>
                        <a:rPr lang="en-US" sz="1000" kern="1200" dirty="0">
                          <a:solidFill>
                            <a:schemeClr val="accent1">
                              <a:lumMod val="50000"/>
                            </a:schemeClr>
                          </a:solidFill>
                          <a:effectLst/>
                          <a:latin typeface="Calibri"/>
                          <a:ea typeface="+mn-ea"/>
                          <a:cs typeface="Arial"/>
                        </a:rPr>
                        <a:t> </a:t>
                      </a:r>
                      <a:r>
                        <a:rPr lang="en-US" sz="1000" kern="1200" dirty="0" err="1">
                          <a:solidFill>
                            <a:schemeClr val="accent1">
                              <a:lumMod val="50000"/>
                            </a:schemeClr>
                          </a:solidFill>
                          <a:effectLst/>
                          <a:latin typeface="Calibri"/>
                          <a:ea typeface="+mn-ea"/>
                          <a:cs typeface="Arial"/>
                        </a:rPr>
                        <a:t>esenciales</a:t>
                      </a:r>
                      <a:r>
                        <a:rPr lang="en-US" sz="1000" kern="1200" dirty="0">
                          <a:solidFill>
                            <a:schemeClr val="accent1">
                              <a:lumMod val="50000"/>
                            </a:schemeClr>
                          </a:solidFill>
                          <a:effectLst/>
                          <a:latin typeface="Calibri"/>
                          <a:ea typeface="+mn-ea"/>
                          <a:cs typeface="Arial"/>
                        </a:rPr>
                        <a:t>- </a:t>
                      </a:r>
                      <a:r>
                        <a:rPr lang="en-US" sz="1000" kern="1200" dirty="0" err="1">
                          <a:solidFill>
                            <a:schemeClr val="accent1">
                              <a:lumMod val="50000"/>
                            </a:schemeClr>
                          </a:solidFill>
                          <a:effectLst/>
                          <a:latin typeface="Calibri"/>
                          <a:ea typeface="+mn-ea"/>
                          <a:cs typeface="Arial"/>
                        </a:rPr>
                        <a:t>por</a:t>
                      </a:r>
                      <a:r>
                        <a:rPr lang="en-US" sz="1000" kern="1200" dirty="0">
                          <a:solidFill>
                            <a:schemeClr val="accent1">
                              <a:lumMod val="50000"/>
                            </a:schemeClr>
                          </a:solidFill>
                          <a:effectLst/>
                          <a:latin typeface="Calibri"/>
                          <a:ea typeface="+mn-ea"/>
                          <a:cs typeface="Arial"/>
                        </a:rPr>
                        <a:t> las que </a:t>
                      </a:r>
                      <a:r>
                        <a:rPr lang="en-US" sz="1000" kern="1200" dirty="0" err="1">
                          <a:solidFill>
                            <a:schemeClr val="accent1">
                              <a:lumMod val="50000"/>
                            </a:schemeClr>
                          </a:solidFill>
                          <a:effectLst/>
                          <a:latin typeface="Calibri"/>
                          <a:ea typeface="+mn-ea"/>
                          <a:cs typeface="Arial"/>
                        </a:rPr>
                        <a:t>usted</a:t>
                      </a:r>
                      <a:r>
                        <a:rPr lang="en-US" sz="1000" kern="1200" dirty="0">
                          <a:solidFill>
                            <a:schemeClr val="accent1">
                              <a:lumMod val="50000"/>
                            </a:schemeClr>
                          </a:solidFill>
                          <a:effectLst/>
                          <a:latin typeface="Calibri"/>
                          <a:ea typeface="+mn-ea"/>
                          <a:cs typeface="Arial"/>
                        </a:rPr>
                        <a:t> u </a:t>
                      </a:r>
                      <a:r>
                        <a:rPr lang="en-US" sz="1000" kern="1200" dirty="0" err="1">
                          <a:solidFill>
                            <a:schemeClr val="accent1">
                              <a:lumMod val="50000"/>
                            </a:schemeClr>
                          </a:solidFill>
                          <a:effectLst/>
                          <a:latin typeface="Calibri"/>
                          <a:ea typeface="+mn-ea"/>
                          <a:cs typeface="Arial"/>
                        </a:rPr>
                        <a:t>otros</a:t>
                      </a:r>
                      <a:r>
                        <a:rPr lang="en-US" sz="1000" kern="1200" dirty="0">
                          <a:solidFill>
                            <a:schemeClr val="accent1">
                              <a:lumMod val="50000"/>
                            </a:schemeClr>
                          </a:solidFill>
                          <a:effectLst/>
                          <a:latin typeface="Calibri"/>
                          <a:ea typeface="+mn-ea"/>
                          <a:cs typeface="Arial"/>
                        </a:rPr>
                        <a:t> </a:t>
                      </a:r>
                      <a:r>
                        <a:rPr lang="en-US" sz="1000" kern="1200" dirty="0" err="1">
                          <a:solidFill>
                            <a:schemeClr val="accent1">
                              <a:lumMod val="50000"/>
                            </a:schemeClr>
                          </a:solidFill>
                          <a:effectLst/>
                          <a:latin typeface="Calibri"/>
                          <a:ea typeface="+mn-ea"/>
                          <a:cs typeface="Arial"/>
                        </a:rPr>
                        <a:t>miembros</a:t>
                      </a:r>
                      <a:r>
                        <a:rPr lang="en-US" sz="1000" kern="1200" dirty="0">
                          <a:solidFill>
                            <a:schemeClr val="accent1">
                              <a:lumMod val="50000"/>
                            </a:schemeClr>
                          </a:solidFill>
                          <a:effectLst/>
                          <a:latin typeface="Calibri"/>
                          <a:ea typeface="+mn-ea"/>
                          <a:cs typeface="Arial"/>
                        </a:rPr>
                        <a:t> de </a:t>
                      </a:r>
                      <a:r>
                        <a:rPr lang="en-US" sz="1000" kern="1200" dirty="0" err="1">
                          <a:solidFill>
                            <a:schemeClr val="accent1">
                              <a:lumMod val="50000"/>
                            </a:schemeClr>
                          </a:solidFill>
                          <a:effectLst/>
                          <a:latin typeface="Calibri"/>
                          <a:ea typeface="+mn-ea"/>
                          <a:cs typeface="Arial"/>
                        </a:rPr>
                        <a:t>su</a:t>
                      </a:r>
                      <a:r>
                        <a:rPr lang="en-US" sz="1000" kern="1200" dirty="0">
                          <a:solidFill>
                            <a:schemeClr val="accent1">
                              <a:lumMod val="50000"/>
                            </a:schemeClr>
                          </a:solidFill>
                          <a:effectLst/>
                          <a:latin typeface="Calibri"/>
                          <a:ea typeface="+mn-ea"/>
                          <a:cs typeface="Arial"/>
                        </a:rPr>
                        <a:t> </a:t>
                      </a:r>
                      <a:r>
                        <a:rPr lang="en-US" sz="1000" kern="1200" dirty="0" err="1">
                          <a:solidFill>
                            <a:schemeClr val="accent1">
                              <a:lumMod val="50000"/>
                            </a:schemeClr>
                          </a:solidFill>
                          <a:effectLst/>
                          <a:latin typeface="Calibri"/>
                          <a:ea typeface="+mn-ea"/>
                          <a:cs typeface="Arial"/>
                        </a:rPr>
                        <a:t>hogar</a:t>
                      </a:r>
                      <a:r>
                        <a:rPr lang="en-US" sz="1000" kern="1200" dirty="0">
                          <a:solidFill>
                            <a:schemeClr val="accent1">
                              <a:lumMod val="50000"/>
                            </a:schemeClr>
                          </a:solidFill>
                          <a:effectLst/>
                          <a:latin typeface="Calibri"/>
                          <a:ea typeface="+mn-ea"/>
                          <a:cs typeface="Arial"/>
                        </a:rPr>
                        <a:t> </a:t>
                      </a:r>
                      <a:r>
                        <a:rPr lang="en-US" sz="1000" kern="1200" dirty="0" err="1">
                          <a:solidFill>
                            <a:schemeClr val="accent1">
                              <a:lumMod val="50000"/>
                            </a:schemeClr>
                          </a:solidFill>
                          <a:effectLst/>
                          <a:latin typeface="Calibri"/>
                          <a:ea typeface="+mn-ea"/>
                          <a:cs typeface="Arial"/>
                        </a:rPr>
                        <a:t>aplicaron</a:t>
                      </a:r>
                      <a:r>
                        <a:rPr lang="en-US" sz="1000" kern="1200" dirty="0">
                          <a:solidFill>
                            <a:schemeClr val="accent1">
                              <a:lumMod val="50000"/>
                            </a:schemeClr>
                          </a:solidFill>
                          <a:effectLst/>
                          <a:latin typeface="Calibri"/>
                          <a:ea typeface="+mn-ea"/>
                          <a:cs typeface="Arial"/>
                        </a:rPr>
                        <a:t> </a:t>
                      </a:r>
                      <a:r>
                        <a:rPr lang="en-US" sz="1000" kern="1200" dirty="0" err="1">
                          <a:solidFill>
                            <a:schemeClr val="accent1">
                              <a:lumMod val="50000"/>
                            </a:schemeClr>
                          </a:solidFill>
                          <a:effectLst/>
                          <a:latin typeface="Calibri"/>
                          <a:ea typeface="+mn-ea"/>
                          <a:cs typeface="Arial"/>
                        </a:rPr>
                        <a:t>estas</a:t>
                      </a:r>
                      <a:r>
                        <a:rPr lang="en-US" sz="1000" kern="1200" dirty="0">
                          <a:solidFill>
                            <a:schemeClr val="accent1">
                              <a:lumMod val="50000"/>
                            </a:schemeClr>
                          </a:solidFill>
                          <a:effectLst/>
                          <a:latin typeface="Calibri"/>
                          <a:ea typeface="+mn-ea"/>
                          <a:cs typeface="Arial"/>
                        </a:rPr>
                        <a:t> </a:t>
                      </a:r>
                      <a:r>
                        <a:rPr lang="en-US" sz="1000" kern="1200" dirty="0" err="1">
                          <a:solidFill>
                            <a:schemeClr val="accent1">
                              <a:lumMod val="50000"/>
                            </a:schemeClr>
                          </a:solidFill>
                          <a:effectLst/>
                          <a:latin typeface="Calibri"/>
                          <a:ea typeface="+mn-ea"/>
                          <a:cs typeface="Arial"/>
                        </a:rPr>
                        <a:t>estrategias</a:t>
                      </a:r>
                      <a:r>
                        <a:rPr lang="en-US" sz="1000" kern="1200" dirty="0">
                          <a:solidFill>
                            <a:schemeClr val="accent1">
                              <a:lumMod val="50000"/>
                            </a:schemeClr>
                          </a:solidFill>
                          <a:effectLst/>
                          <a:latin typeface="Calibri"/>
                          <a:ea typeface="+mn-ea"/>
                          <a:cs typeface="Arial"/>
                        </a:rPr>
                        <a:t> de </a:t>
                      </a:r>
                      <a:r>
                        <a:rPr lang="en-US" sz="1000" kern="1200" dirty="0" err="1">
                          <a:solidFill>
                            <a:schemeClr val="accent1">
                              <a:lumMod val="50000"/>
                            </a:schemeClr>
                          </a:solidFill>
                          <a:effectLst/>
                          <a:latin typeface="Calibri"/>
                          <a:ea typeface="+mn-ea"/>
                          <a:cs typeface="Arial"/>
                        </a:rPr>
                        <a:t>supervivencia</a:t>
                      </a:r>
                      <a:r>
                        <a:rPr lang="en-US" sz="1000" kern="1200" dirty="0">
                          <a:solidFill>
                            <a:schemeClr val="accent1">
                              <a:lumMod val="50000"/>
                            </a:schemeClr>
                          </a:solidFill>
                          <a:effectLst/>
                          <a:latin typeface="Calibri"/>
                          <a:ea typeface="+mn-ea"/>
                          <a:cs typeface="Arial"/>
                        </a:rPr>
                        <a:t>?  </a:t>
                      </a:r>
                      <a:endParaRPr lang="en-GB" sz="1000" kern="1200">
                        <a:solidFill>
                          <a:schemeClr val="accent1">
                            <a:lumMod val="50000"/>
                          </a:schemeClr>
                        </a:solidFill>
                        <a:effectLst/>
                        <a:latin typeface="Calibri"/>
                        <a:ea typeface="+mn-ea"/>
                        <a:cs typeface="Arial"/>
                      </a:endParaRPr>
                    </a:p>
                    <a:p>
                      <a:pPr marL="0" marR="0" algn="l" defTabSz="914400" rtl="0" eaLnBrk="1" latinLnBrk="0" hangingPunct="1">
                        <a:lnSpc>
                          <a:spcPct val="115000"/>
                        </a:lnSpc>
                        <a:spcBef>
                          <a:spcPts val="0"/>
                        </a:spcBef>
                        <a:spcAft>
                          <a:spcPts val="0"/>
                        </a:spcAft>
                      </a:pPr>
                      <a:r>
                        <a:rPr lang="en-US" sz="1000" i="1" kern="1200" dirty="0">
                          <a:solidFill>
                            <a:schemeClr val="accent1">
                              <a:lumMod val="50000"/>
                            </a:schemeClr>
                          </a:solidFill>
                          <a:effectLst/>
                          <a:latin typeface="Calibri"/>
                          <a:ea typeface="+mn-ea"/>
                          <a:cs typeface="Arial"/>
                        </a:rPr>
                        <a:t>Nota para </a:t>
                      </a:r>
                      <a:r>
                        <a:rPr lang="en-US" sz="1000" i="1" kern="1200" dirty="0" err="1">
                          <a:solidFill>
                            <a:schemeClr val="accent1">
                              <a:lumMod val="50000"/>
                            </a:schemeClr>
                          </a:solidFill>
                          <a:effectLst/>
                          <a:latin typeface="Calibri"/>
                          <a:ea typeface="+mn-ea"/>
                          <a:cs typeface="Arial"/>
                        </a:rPr>
                        <a:t>el</a:t>
                      </a:r>
                      <a:r>
                        <a:rPr lang="en-US" sz="1000" i="1" kern="1200" dirty="0">
                          <a:solidFill>
                            <a:schemeClr val="accent1">
                              <a:lumMod val="50000"/>
                            </a:schemeClr>
                          </a:solidFill>
                          <a:effectLst/>
                          <a:latin typeface="Calibri"/>
                          <a:ea typeface="+mn-ea"/>
                          <a:cs typeface="Arial"/>
                        </a:rPr>
                        <a:t> </a:t>
                      </a:r>
                      <a:r>
                        <a:rPr lang="en-US" sz="1000" i="1" kern="1200" dirty="0" err="1">
                          <a:solidFill>
                            <a:schemeClr val="accent1">
                              <a:lumMod val="50000"/>
                            </a:schemeClr>
                          </a:solidFill>
                          <a:effectLst/>
                          <a:latin typeface="Calibri"/>
                          <a:ea typeface="+mn-ea"/>
                          <a:cs typeface="Arial"/>
                        </a:rPr>
                        <a:t>encuestador</a:t>
                      </a:r>
                      <a:r>
                        <a:rPr lang="en-US" sz="1000" i="1" kern="1200" dirty="0">
                          <a:solidFill>
                            <a:schemeClr val="accent1">
                              <a:lumMod val="50000"/>
                            </a:schemeClr>
                          </a:solidFill>
                          <a:effectLst/>
                          <a:latin typeface="Calibri"/>
                          <a:ea typeface="+mn-ea"/>
                          <a:cs typeface="Arial"/>
                        </a:rPr>
                        <a:t>: no </a:t>
                      </a:r>
                      <a:r>
                        <a:rPr lang="en-US" sz="1000" i="1" kern="1200" dirty="0" err="1">
                          <a:solidFill>
                            <a:schemeClr val="accent1">
                              <a:lumMod val="50000"/>
                            </a:schemeClr>
                          </a:solidFill>
                          <a:effectLst/>
                          <a:latin typeface="Calibri"/>
                          <a:ea typeface="+mn-ea"/>
                          <a:cs typeface="Arial"/>
                        </a:rPr>
                        <a:t>indique</a:t>
                      </a:r>
                      <a:r>
                        <a:rPr lang="en-US" sz="1000" i="1" kern="1200" dirty="0">
                          <a:solidFill>
                            <a:schemeClr val="accent1">
                              <a:lumMod val="50000"/>
                            </a:schemeClr>
                          </a:solidFill>
                          <a:effectLst/>
                          <a:latin typeface="Calibri"/>
                          <a:ea typeface="+mn-ea"/>
                          <a:cs typeface="Arial"/>
                        </a:rPr>
                        <a:t> las </a:t>
                      </a:r>
                      <a:r>
                        <a:rPr lang="en-US" sz="1000" i="1" kern="1200" dirty="0" err="1">
                          <a:solidFill>
                            <a:schemeClr val="accent1">
                              <a:lumMod val="50000"/>
                            </a:schemeClr>
                          </a:solidFill>
                          <a:effectLst/>
                          <a:latin typeface="Calibri"/>
                          <a:ea typeface="+mn-ea"/>
                          <a:cs typeface="Arial"/>
                        </a:rPr>
                        <a:t>siguientes</a:t>
                      </a:r>
                      <a:r>
                        <a:rPr lang="en-US" sz="1000" i="1" kern="1200" dirty="0">
                          <a:solidFill>
                            <a:schemeClr val="accent1">
                              <a:lumMod val="50000"/>
                            </a:schemeClr>
                          </a:solidFill>
                          <a:effectLst/>
                          <a:latin typeface="Calibri"/>
                          <a:ea typeface="+mn-ea"/>
                          <a:cs typeface="Arial"/>
                        </a:rPr>
                        <a:t> </a:t>
                      </a:r>
                      <a:r>
                        <a:rPr lang="en-US" sz="1000" i="1" kern="1200" dirty="0" err="1">
                          <a:solidFill>
                            <a:schemeClr val="accent1">
                              <a:lumMod val="50000"/>
                            </a:schemeClr>
                          </a:solidFill>
                          <a:effectLst/>
                          <a:latin typeface="Calibri"/>
                          <a:ea typeface="+mn-ea"/>
                          <a:cs typeface="Arial"/>
                        </a:rPr>
                        <a:t>opciones</a:t>
                      </a:r>
                      <a:r>
                        <a:rPr lang="en-US" sz="1000" i="1" kern="1200" dirty="0">
                          <a:solidFill>
                            <a:schemeClr val="accent1">
                              <a:lumMod val="50000"/>
                            </a:schemeClr>
                          </a:solidFill>
                          <a:effectLst/>
                          <a:latin typeface="Calibri"/>
                          <a:ea typeface="+mn-ea"/>
                          <a:cs typeface="Arial"/>
                        </a:rPr>
                        <a:t> al </a:t>
                      </a:r>
                      <a:r>
                        <a:rPr lang="en-US" sz="1000" i="1" kern="1200" dirty="0" err="1">
                          <a:solidFill>
                            <a:schemeClr val="accent1">
                              <a:lumMod val="50000"/>
                            </a:schemeClr>
                          </a:solidFill>
                          <a:effectLst/>
                          <a:latin typeface="Calibri"/>
                          <a:ea typeface="+mn-ea"/>
                          <a:cs typeface="Arial"/>
                        </a:rPr>
                        <a:t>encuestado</a:t>
                      </a:r>
                      <a:r>
                        <a:rPr lang="en-US" sz="1000" i="1" kern="1200" dirty="0">
                          <a:solidFill>
                            <a:schemeClr val="accent1">
                              <a:lumMod val="50000"/>
                            </a:schemeClr>
                          </a:solidFill>
                          <a:effectLst/>
                          <a:latin typeface="Calibri"/>
                          <a:ea typeface="+mn-ea"/>
                          <a:cs typeface="Arial"/>
                        </a:rPr>
                        <a:t>. En </a:t>
                      </a:r>
                      <a:r>
                        <a:rPr lang="en-US" sz="1000" i="1" kern="1200" dirty="0" err="1">
                          <a:solidFill>
                            <a:schemeClr val="accent1">
                              <a:lumMod val="50000"/>
                            </a:schemeClr>
                          </a:solidFill>
                          <a:effectLst/>
                          <a:latin typeface="Calibri"/>
                          <a:ea typeface="+mn-ea"/>
                          <a:cs typeface="Arial"/>
                        </a:rPr>
                        <a:t>su</a:t>
                      </a:r>
                      <a:r>
                        <a:rPr lang="en-US" sz="1000" i="1" kern="1200" dirty="0">
                          <a:solidFill>
                            <a:schemeClr val="accent1">
                              <a:lumMod val="50000"/>
                            </a:schemeClr>
                          </a:solidFill>
                          <a:effectLst/>
                          <a:latin typeface="Calibri"/>
                          <a:ea typeface="+mn-ea"/>
                          <a:cs typeface="Arial"/>
                        </a:rPr>
                        <a:t> </a:t>
                      </a:r>
                      <a:r>
                        <a:rPr lang="en-US" sz="1000" i="1" kern="1200" dirty="0" err="1">
                          <a:solidFill>
                            <a:schemeClr val="accent1">
                              <a:lumMod val="50000"/>
                            </a:schemeClr>
                          </a:solidFill>
                          <a:effectLst/>
                          <a:latin typeface="Calibri"/>
                          <a:ea typeface="+mn-ea"/>
                          <a:cs typeface="Arial"/>
                        </a:rPr>
                        <a:t>lugar</a:t>
                      </a:r>
                      <a:r>
                        <a:rPr lang="en-US" sz="1000" i="1" kern="1200" dirty="0">
                          <a:solidFill>
                            <a:schemeClr val="accent1">
                              <a:lumMod val="50000"/>
                            </a:schemeClr>
                          </a:solidFill>
                          <a:effectLst/>
                          <a:latin typeface="Calibri"/>
                          <a:ea typeface="+mn-ea"/>
                          <a:cs typeface="Arial"/>
                        </a:rPr>
                        <a:t>, marque </a:t>
                      </a:r>
                      <a:r>
                        <a:rPr lang="en-US" sz="1000" i="1" kern="1200" dirty="0" err="1">
                          <a:solidFill>
                            <a:schemeClr val="accent1">
                              <a:lumMod val="50000"/>
                            </a:schemeClr>
                          </a:solidFill>
                          <a:effectLst/>
                          <a:latin typeface="Calibri"/>
                          <a:ea typeface="+mn-ea"/>
                          <a:cs typeface="Arial"/>
                        </a:rPr>
                        <a:t>todas</a:t>
                      </a:r>
                      <a:r>
                        <a:rPr lang="en-US" sz="1000" i="1" kern="1200" dirty="0">
                          <a:solidFill>
                            <a:schemeClr val="accent1">
                              <a:lumMod val="50000"/>
                            </a:schemeClr>
                          </a:solidFill>
                          <a:effectLst/>
                          <a:latin typeface="Calibri"/>
                          <a:ea typeface="+mn-ea"/>
                          <a:cs typeface="Arial"/>
                        </a:rPr>
                        <a:t> las que </a:t>
                      </a:r>
                      <a:r>
                        <a:rPr lang="en-US" sz="1000" i="1" kern="1200" dirty="0" err="1">
                          <a:solidFill>
                            <a:schemeClr val="accent1">
                              <a:lumMod val="50000"/>
                            </a:schemeClr>
                          </a:solidFill>
                          <a:effectLst/>
                          <a:latin typeface="Calibri"/>
                          <a:ea typeface="+mn-ea"/>
                          <a:cs typeface="Arial"/>
                        </a:rPr>
                        <a:t>correspondan</a:t>
                      </a:r>
                      <a:r>
                        <a:rPr lang="en-US" sz="1000" i="1" kern="1200" dirty="0">
                          <a:solidFill>
                            <a:schemeClr val="accent1">
                              <a:lumMod val="50000"/>
                            </a:schemeClr>
                          </a:solidFill>
                          <a:effectLst/>
                          <a:latin typeface="Calibri"/>
                          <a:ea typeface="+mn-ea"/>
                          <a:cs typeface="Arial"/>
                        </a:rPr>
                        <a:t> </a:t>
                      </a:r>
                      <a:r>
                        <a:rPr lang="en-US" sz="1000" i="1" kern="1200" dirty="0" err="1">
                          <a:solidFill>
                            <a:schemeClr val="accent1">
                              <a:lumMod val="50000"/>
                            </a:schemeClr>
                          </a:solidFill>
                          <a:effectLst/>
                          <a:latin typeface="Calibri"/>
                          <a:ea typeface="+mn-ea"/>
                          <a:cs typeface="Arial"/>
                        </a:rPr>
                        <a:t>en</a:t>
                      </a:r>
                      <a:r>
                        <a:rPr lang="en-US" sz="1000" i="1" kern="1200" dirty="0">
                          <a:solidFill>
                            <a:schemeClr val="accent1">
                              <a:lumMod val="50000"/>
                            </a:schemeClr>
                          </a:solidFill>
                          <a:effectLst/>
                          <a:latin typeface="Calibri"/>
                          <a:ea typeface="+mn-ea"/>
                          <a:cs typeface="Arial"/>
                        </a:rPr>
                        <a:t> </a:t>
                      </a:r>
                      <a:r>
                        <a:rPr lang="en-US" sz="1000" i="1" kern="1200" dirty="0" err="1">
                          <a:solidFill>
                            <a:schemeClr val="accent1">
                              <a:lumMod val="50000"/>
                            </a:schemeClr>
                          </a:solidFill>
                          <a:effectLst/>
                          <a:latin typeface="Calibri"/>
                          <a:ea typeface="+mn-ea"/>
                          <a:cs typeface="Arial"/>
                        </a:rPr>
                        <a:t>función</a:t>
                      </a:r>
                      <a:r>
                        <a:rPr lang="en-US" sz="1000" i="1" kern="1200" dirty="0">
                          <a:solidFill>
                            <a:schemeClr val="accent1">
                              <a:lumMod val="50000"/>
                            </a:schemeClr>
                          </a:solidFill>
                          <a:effectLst/>
                          <a:latin typeface="Calibri"/>
                          <a:ea typeface="+mn-ea"/>
                          <a:cs typeface="Arial"/>
                        </a:rPr>
                        <a:t> de la </a:t>
                      </a:r>
                      <a:r>
                        <a:rPr lang="en-US" sz="1000" i="1" kern="1200" dirty="0" err="1">
                          <a:solidFill>
                            <a:schemeClr val="accent1">
                              <a:lumMod val="50000"/>
                            </a:schemeClr>
                          </a:solidFill>
                          <a:effectLst/>
                          <a:latin typeface="Calibri"/>
                          <a:ea typeface="+mn-ea"/>
                          <a:cs typeface="Arial"/>
                        </a:rPr>
                        <a:t>respuesta</a:t>
                      </a:r>
                      <a:r>
                        <a:rPr lang="en-US" sz="1000" i="1" kern="1200" dirty="0">
                          <a:solidFill>
                            <a:schemeClr val="accent1">
                              <a:lumMod val="50000"/>
                            </a:schemeClr>
                          </a:solidFill>
                          <a:effectLst/>
                          <a:latin typeface="Calibri"/>
                          <a:ea typeface="+mn-ea"/>
                          <a:cs typeface="Arial"/>
                        </a:rPr>
                        <a:t> </a:t>
                      </a:r>
                      <a:r>
                        <a:rPr lang="en-US" sz="1000" i="1" kern="1200" dirty="0" err="1">
                          <a:solidFill>
                            <a:schemeClr val="accent1">
                              <a:lumMod val="50000"/>
                            </a:schemeClr>
                          </a:solidFill>
                          <a:effectLst/>
                          <a:latin typeface="Calibri"/>
                          <a:ea typeface="+mn-ea"/>
                          <a:cs typeface="Arial"/>
                        </a:rPr>
                        <a:t>proporcionada</a:t>
                      </a:r>
                      <a:r>
                        <a:rPr lang="en-US" sz="1000" i="1" kern="1200" dirty="0">
                          <a:solidFill>
                            <a:schemeClr val="accent1">
                              <a:lumMod val="50000"/>
                            </a:schemeClr>
                          </a:solidFill>
                          <a:effectLst/>
                          <a:latin typeface="Calibri"/>
                          <a:ea typeface="+mn-ea"/>
                          <a:cs typeface="Arial"/>
                        </a:rPr>
                        <a:t>.</a:t>
                      </a:r>
                      <a:endParaRPr lang="en-US" sz="1000" i="1" kern="1200" dirty="0">
                        <a:solidFill>
                          <a:schemeClr val="accent1">
                            <a:lumMod val="50000"/>
                          </a:schemeClr>
                        </a:solidFill>
                        <a:effectLst/>
                        <a:latin typeface="Calibri"/>
                        <a:ea typeface="MS Mincho" panose="02020609040205080304" pitchFamily="49" charset="-128"/>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pPr marL="0" marR="0" algn="ctr">
                        <a:lnSpc>
                          <a:spcPct val="115000"/>
                        </a:lnSpc>
                        <a:spcBef>
                          <a:spcPts val="0"/>
                        </a:spcBef>
                        <a:spcAft>
                          <a:spcPts val="0"/>
                        </a:spcAft>
                      </a:pPr>
                      <a:endParaRPr lang="en-US" sz="1100">
                        <a:solidFill>
                          <a:schemeClr val="accent1">
                            <a:lumMod val="50000"/>
                          </a:schemeClr>
                        </a:solidFill>
                        <a:effectLs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defTabSz="914400" rtl="0" eaLnBrk="1" latinLnBrk="0" hangingPunct="1">
                        <a:lnSpc>
                          <a:spcPct val="115000"/>
                        </a:lnSpc>
                        <a:spcBef>
                          <a:spcPts val="0"/>
                        </a:spcBef>
                        <a:spcAft>
                          <a:spcPts val="0"/>
                        </a:spcAft>
                      </a:pPr>
                      <a:r>
                        <a:rPr lang="en-US" sz="800" kern="1200" err="1">
                          <a:solidFill>
                            <a:schemeClr val="accent1">
                              <a:lumMod val="50000"/>
                            </a:schemeClr>
                          </a:solidFill>
                          <a:effectLst/>
                          <a:highlight>
                            <a:srgbClr val="C0C0C0"/>
                          </a:highlight>
                          <a:latin typeface="Calibri" panose="020F0502020204030204" pitchFamily="34" charset="0"/>
                          <a:ea typeface="+mn-ea"/>
                          <a:cs typeface="Arial" panose="020B0604020202020204" pitchFamily="34" charset="0"/>
                        </a:rPr>
                        <a:t>LhCSIEnAccess</a:t>
                      </a:r>
                      <a:endParaRPr lang="en-US" sz="800" kern="1200">
                        <a:solidFill>
                          <a:schemeClr val="accent1">
                            <a:lumMod val="50000"/>
                          </a:schemeClr>
                        </a:solidFill>
                        <a:effectLst/>
                        <a:highlight>
                          <a:srgbClr val="C0C0C0"/>
                        </a:highlight>
                        <a:latin typeface="Calibri" panose="020F0502020204030204" pitchFamily="34" charset="0"/>
                        <a:ea typeface="MS Mincho" panose="02020609040205080304" pitchFamily="49" charset="-128"/>
                        <a:cs typeface="Arial" panose="020B0604020202020204" pitchFamily="34" charset="0"/>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1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4402340"/>
                  </a:ext>
                </a:extLst>
              </a:tr>
              <a:tr h="556326">
                <a:tc gridSpan="2" vMerge="1">
                  <a:txBody>
                    <a:bodyPr/>
                    <a:lstStyle/>
                    <a:p>
                      <a:pPr marL="0" marR="0" algn="l" defTabSz="914400" rtl="0" eaLnBrk="1" latinLnBrk="0" hangingPunct="1">
                        <a:lnSpc>
                          <a:spcPct val="115000"/>
                        </a:lnSpc>
                        <a:spcBef>
                          <a:spcPts val="0"/>
                        </a:spcBef>
                        <a:spcAft>
                          <a:spcPts val="0"/>
                        </a:spcAft>
                      </a:pPr>
                      <a:endParaRPr lang="en-US" sz="800" i="1" kern="1200">
                        <a:solidFill>
                          <a:schemeClr val="accent1">
                            <a:lumMod val="50000"/>
                          </a:schemeClr>
                        </a:solidFill>
                        <a:effectLst/>
                        <a:latin typeface="Calibri"/>
                        <a:ea typeface="MS Mincho" panose="02020609040205080304" pitchFamily="49" charset="-128"/>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vMerge="1">
                  <a:txBody>
                    <a:bodyPr/>
                    <a:lstStyle/>
                    <a:p>
                      <a:endParaRPr lang="en-GB"/>
                    </a:p>
                  </a:txBody>
                  <a:tcPr/>
                </a:tc>
                <a:tc gridSpan="2">
                  <a:txBody>
                    <a:bodyPr/>
                    <a:lstStyle/>
                    <a:p>
                      <a:pPr marL="0" marR="0" algn="l" rtl="0" eaLnBrk="1" fontAlgn="base" latinLnBrk="0" hangingPunct="1">
                        <a:lnSpc>
                          <a:spcPct val="115000"/>
                        </a:lnSpc>
                        <a:spcBef>
                          <a:spcPts val="0"/>
                        </a:spcBef>
                        <a:spcAft>
                          <a:spcPts val="0"/>
                        </a:spcAft>
                      </a:pPr>
                      <a:r>
                        <a:rPr lang="en-US" sz="900" kern="1200" dirty="0">
                          <a:solidFill>
                            <a:schemeClr val="accent1">
                              <a:lumMod val="50000"/>
                            </a:schemeClr>
                          </a:solidFill>
                          <a:effectLst/>
                          <a:latin typeface="Calibri"/>
                          <a:ea typeface="+mn-ea"/>
                          <a:cs typeface="Arial"/>
                        </a:rPr>
                        <a:t>1 </a:t>
                      </a:r>
                      <a:r>
                        <a:rPr lang="en-US" sz="900" kern="1200" dirty="0" err="1">
                          <a:solidFill>
                            <a:schemeClr val="accent1">
                              <a:lumMod val="50000"/>
                            </a:schemeClr>
                          </a:solidFill>
                          <a:effectLst/>
                          <a:latin typeface="Calibri"/>
                          <a:ea typeface="+mn-ea"/>
                          <a:cs typeface="Arial"/>
                        </a:rPr>
                        <a:t>Comprar</a:t>
                      </a:r>
                      <a:r>
                        <a:rPr lang="en-US" sz="900" kern="1200" dirty="0">
                          <a:solidFill>
                            <a:schemeClr val="accent1">
                              <a:lumMod val="50000"/>
                            </a:schemeClr>
                          </a:solidFill>
                          <a:effectLst/>
                          <a:latin typeface="Calibri"/>
                          <a:ea typeface="+mn-ea"/>
                          <a:cs typeface="Arial"/>
                        </a:rPr>
                        <a:t> </a:t>
                      </a:r>
                      <a:r>
                        <a:rPr lang="en-US" sz="900" kern="1200" dirty="0" err="1">
                          <a:solidFill>
                            <a:schemeClr val="accent1">
                              <a:lumMod val="50000"/>
                            </a:schemeClr>
                          </a:solidFill>
                          <a:effectLst/>
                          <a:latin typeface="Calibri"/>
                          <a:ea typeface="+mn-ea"/>
                          <a:cs typeface="Arial"/>
                        </a:rPr>
                        <a:t>alimentos</a:t>
                      </a:r>
                      <a:r>
                        <a:rPr lang="en-US" sz="900" kern="1200" dirty="0">
                          <a:solidFill>
                            <a:schemeClr val="accent1">
                              <a:lumMod val="50000"/>
                            </a:schemeClr>
                          </a:solidFill>
                          <a:effectLst/>
                          <a:latin typeface="Calibri"/>
                          <a:ea typeface="+mn-ea"/>
                          <a:cs typeface="Arial"/>
                        </a:rPr>
                        <a:t> </a:t>
                      </a:r>
                      <a:endParaRPr lang="en-GB" sz="900" kern="1200" dirty="0">
                        <a:solidFill>
                          <a:schemeClr val="accent1">
                            <a:lumMod val="50000"/>
                          </a:schemeClr>
                        </a:solidFill>
                        <a:effectLst/>
                        <a:latin typeface="Calibri"/>
                        <a:ea typeface="+mn-ea"/>
                        <a:cs typeface="Arial"/>
                      </a:endParaRPr>
                    </a:p>
                    <a:p>
                      <a:pPr marL="0" marR="0" algn="l" rtl="0" eaLnBrk="1" fontAlgn="base" latinLnBrk="0" hangingPunct="1">
                        <a:lnSpc>
                          <a:spcPct val="115000"/>
                        </a:lnSpc>
                        <a:spcBef>
                          <a:spcPts val="0"/>
                        </a:spcBef>
                        <a:spcAft>
                          <a:spcPts val="0"/>
                        </a:spcAft>
                      </a:pPr>
                      <a:r>
                        <a:rPr lang="en-US" sz="900" kern="1200" dirty="0">
                          <a:solidFill>
                            <a:schemeClr val="accent1">
                              <a:lumMod val="50000"/>
                            </a:schemeClr>
                          </a:solidFill>
                          <a:effectLst/>
                          <a:latin typeface="Calibri"/>
                          <a:ea typeface="+mn-ea"/>
                          <a:cs typeface="Arial"/>
                        </a:rPr>
                        <a:t>2 Para </a:t>
                      </a:r>
                      <a:r>
                        <a:rPr lang="en-US" sz="900" kern="1200" dirty="0" err="1">
                          <a:solidFill>
                            <a:schemeClr val="accent1">
                              <a:lumMod val="50000"/>
                            </a:schemeClr>
                          </a:solidFill>
                          <a:effectLst/>
                          <a:latin typeface="Calibri"/>
                          <a:ea typeface="+mn-ea"/>
                          <a:cs typeface="Arial"/>
                        </a:rPr>
                        <a:t>pagar</a:t>
                      </a:r>
                      <a:r>
                        <a:rPr lang="en-US" sz="900" kern="1200" dirty="0">
                          <a:solidFill>
                            <a:schemeClr val="accent1">
                              <a:lumMod val="50000"/>
                            </a:schemeClr>
                          </a:solidFill>
                          <a:effectLst/>
                          <a:latin typeface="Calibri"/>
                          <a:ea typeface="+mn-ea"/>
                          <a:cs typeface="Arial"/>
                        </a:rPr>
                        <a:t> </a:t>
                      </a:r>
                      <a:r>
                        <a:rPr lang="en-US" sz="900" kern="1200" dirty="0" err="1">
                          <a:solidFill>
                            <a:schemeClr val="accent1">
                              <a:lumMod val="50000"/>
                            </a:schemeClr>
                          </a:solidFill>
                          <a:effectLst/>
                          <a:latin typeface="Calibri"/>
                          <a:ea typeface="+mn-ea"/>
                          <a:cs typeface="Arial"/>
                        </a:rPr>
                        <a:t>el</a:t>
                      </a:r>
                      <a:r>
                        <a:rPr lang="en-US" sz="900" kern="1200" dirty="0">
                          <a:solidFill>
                            <a:schemeClr val="accent1">
                              <a:lumMod val="50000"/>
                            </a:schemeClr>
                          </a:solidFill>
                          <a:effectLst/>
                          <a:latin typeface="Calibri"/>
                          <a:ea typeface="+mn-ea"/>
                          <a:cs typeface="Arial"/>
                        </a:rPr>
                        <a:t> </a:t>
                      </a:r>
                      <a:r>
                        <a:rPr lang="en-US" sz="900" kern="1200" dirty="0" err="1">
                          <a:solidFill>
                            <a:schemeClr val="accent1">
                              <a:lumMod val="50000"/>
                            </a:schemeClr>
                          </a:solidFill>
                          <a:effectLst/>
                          <a:latin typeface="Calibri"/>
                          <a:ea typeface="+mn-ea"/>
                          <a:cs typeface="Arial"/>
                        </a:rPr>
                        <a:t>alquiler</a:t>
                      </a:r>
                      <a:r>
                        <a:rPr lang="en-US" sz="900" kern="1200" dirty="0">
                          <a:solidFill>
                            <a:schemeClr val="accent1">
                              <a:lumMod val="50000"/>
                            </a:schemeClr>
                          </a:solidFill>
                          <a:effectLst/>
                          <a:latin typeface="Calibri"/>
                          <a:ea typeface="+mn-ea"/>
                          <a:cs typeface="Arial"/>
                        </a:rPr>
                        <a:t> </a:t>
                      </a:r>
                      <a:endParaRPr lang="en-GB" sz="900" kern="1200" dirty="0">
                        <a:solidFill>
                          <a:schemeClr val="accent1">
                            <a:lumMod val="50000"/>
                          </a:schemeClr>
                        </a:solidFill>
                        <a:effectLst/>
                        <a:latin typeface="Calibri"/>
                        <a:ea typeface="+mn-ea"/>
                        <a:cs typeface="Arial"/>
                      </a:endParaRPr>
                    </a:p>
                    <a:p>
                      <a:pPr marL="0" marR="0" algn="l" rtl="0" eaLnBrk="1" fontAlgn="base" latinLnBrk="0" hangingPunct="1">
                        <a:lnSpc>
                          <a:spcPct val="115000"/>
                        </a:lnSpc>
                        <a:spcBef>
                          <a:spcPts val="0"/>
                        </a:spcBef>
                        <a:spcAft>
                          <a:spcPts val="0"/>
                        </a:spcAft>
                      </a:pPr>
                      <a:r>
                        <a:rPr lang="en-US" sz="900" kern="1200" dirty="0">
                          <a:solidFill>
                            <a:schemeClr val="accent1">
                              <a:lumMod val="50000"/>
                            </a:schemeClr>
                          </a:solidFill>
                          <a:effectLst/>
                          <a:latin typeface="Calibri"/>
                          <a:ea typeface="+mn-ea"/>
                          <a:cs typeface="Arial"/>
                        </a:rPr>
                        <a:t>3 Para </a:t>
                      </a:r>
                      <a:r>
                        <a:rPr lang="en-US" sz="900" kern="1200" dirty="0" err="1">
                          <a:solidFill>
                            <a:schemeClr val="accent1">
                              <a:lumMod val="50000"/>
                            </a:schemeClr>
                          </a:solidFill>
                          <a:effectLst/>
                          <a:latin typeface="Calibri"/>
                          <a:ea typeface="+mn-ea"/>
                          <a:cs typeface="Arial"/>
                        </a:rPr>
                        <a:t>pagar</a:t>
                      </a:r>
                      <a:r>
                        <a:rPr lang="en-US" sz="900" kern="1200" dirty="0">
                          <a:solidFill>
                            <a:schemeClr val="accent1">
                              <a:lumMod val="50000"/>
                            </a:schemeClr>
                          </a:solidFill>
                          <a:effectLst/>
                          <a:latin typeface="Calibri"/>
                          <a:ea typeface="+mn-ea"/>
                          <a:cs typeface="Arial"/>
                        </a:rPr>
                        <a:t> la </a:t>
                      </a:r>
                      <a:r>
                        <a:rPr lang="en-US" sz="900" kern="1200" dirty="0" err="1">
                          <a:solidFill>
                            <a:schemeClr val="accent1">
                              <a:lumMod val="50000"/>
                            </a:schemeClr>
                          </a:solidFill>
                          <a:effectLst/>
                          <a:latin typeface="Calibri"/>
                          <a:ea typeface="+mn-ea"/>
                          <a:cs typeface="Arial"/>
                        </a:rPr>
                        <a:t>escuela</a:t>
                      </a:r>
                      <a:r>
                        <a:rPr lang="en-US" sz="900" kern="1200" dirty="0">
                          <a:solidFill>
                            <a:schemeClr val="accent1">
                              <a:lumMod val="50000"/>
                            </a:schemeClr>
                          </a:solidFill>
                          <a:effectLst/>
                          <a:latin typeface="Calibri"/>
                          <a:ea typeface="+mn-ea"/>
                          <a:cs typeface="Arial"/>
                        </a:rPr>
                        <a:t>, </a:t>
                      </a:r>
                      <a:r>
                        <a:rPr lang="en-US" sz="900" kern="1200" dirty="0" err="1">
                          <a:solidFill>
                            <a:schemeClr val="accent1">
                              <a:lumMod val="50000"/>
                            </a:schemeClr>
                          </a:solidFill>
                          <a:effectLst/>
                          <a:latin typeface="Calibri"/>
                          <a:ea typeface="+mn-ea"/>
                          <a:cs typeface="Arial"/>
                        </a:rPr>
                        <a:t>los</a:t>
                      </a:r>
                      <a:r>
                        <a:rPr lang="en-US" sz="900" kern="1200" dirty="0">
                          <a:solidFill>
                            <a:schemeClr val="accent1">
                              <a:lumMod val="50000"/>
                            </a:schemeClr>
                          </a:solidFill>
                          <a:effectLst/>
                          <a:latin typeface="Calibri"/>
                          <a:ea typeface="+mn-ea"/>
                          <a:cs typeface="Arial"/>
                        </a:rPr>
                        <a:t> </a:t>
                      </a:r>
                      <a:r>
                        <a:rPr lang="en-US" sz="900" kern="1200" dirty="0" err="1">
                          <a:solidFill>
                            <a:schemeClr val="accent1">
                              <a:lumMod val="50000"/>
                            </a:schemeClr>
                          </a:solidFill>
                          <a:effectLst/>
                          <a:latin typeface="Calibri"/>
                          <a:ea typeface="+mn-ea"/>
                          <a:cs typeface="Arial"/>
                        </a:rPr>
                        <a:t>gastos</a:t>
                      </a:r>
                      <a:r>
                        <a:rPr lang="en-US" sz="900" kern="1200" dirty="0">
                          <a:solidFill>
                            <a:schemeClr val="accent1">
                              <a:lumMod val="50000"/>
                            </a:schemeClr>
                          </a:solidFill>
                          <a:effectLst/>
                          <a:latin typeface="Calibri"/>
                          <a:ea typeface="+mn-ea"/>
                          <a:cs typeface="Arial"/>
                        </a:rPr>
                        <a:t> de </a:t>
                      </a:r>
                      <a:r>
                        <a:rPr lang="en-US" sz="900" kern="1200" dirty="0" err="1">
                          <a:solidFill>
                            <a:schemeClr val="accent1">
                              <a:lumMod val="50000"/>
                            </a:schemeClr>
                          </a:solidFill>
                          <a:effectLst/>
                          <a:latin typeface="Calibri"/>
                          <a:ea typeface="+mn-ea"/>
                          <a:cs typeface="Arial"/>
                        </a:rPr>
                        <a:t>educación</a:t>
                      </a:r>
                      <a:r>
                        <a:rPr lang="en-US" sz="900" kern="1200" dirty="0">
                          <a:solidFill>
                            <a:schemeClr val="accent1">
                              <a:lumMod val="50000"/>
                            </a:schemeClr>
                          </a:solidFill>
                          <a:effectLst/>
                          <a:latin typeface="Calibri"/>
                          <a:ea typeface="+mn-ea"/>
                          <a:cs typeface="Arial"/>
                        </a:rPr>
                        <a:t> </a:t>
                      </a:r>
                      <a:endParaRPr lang="en-GB" sz="900" kern="1200" dirty="0">
                        <a:solidFill>
                          <a:schemeClr val="accent1">
                            <a:lumMod val="50000"/>
                          </a:schemeClr>
                        </a:solidFill>
                        <a:effectLst/>
                        <a:latin typeface="Calibri"/>
                        <a:ea typeface="+mn-ea"/>
                        <a:cs typeface="Arial"/>
                      </a:endParaRPr>
                    </a:p>
                    <a:p>
                      <a:pPr marL="0" marR="0" algn="l" rtl="0" eaLnBrk="1" fontAlgn="base" latinLnBrk="0" hangingPunct="1">
                        <a:lnSpc>
                          <a:spcPct val="115000"/>
                        </a:lnSpc>
                        <a:spcBef>
                          <a:spcPts val="0"/>
                        </a:spcBef>
                        <a:spcAft>
                          <a:spcPts val="0"/>
                        </a:spcAft>
                      </a:pPr>
                      <a:r>
                        <a:rPr lang="en-US" sz="900" kern="1200" dirty="0">
                          <a:solidFill>
                            <a:schemeClr val="accent1">
                              <a:lumMod val="50000"/>
                            </a:schemeClr>
                          </a:solidFill>
                          <a:effectLst/>
                          <a:latin typeface="Calibri"/>
                          <a:ea typeface="+mn-ea"/>
                          <a:cs typeface="Arial"/>
                        </a:rPr>
                        <a:t>4 Para </a:t>
                      </a:r>
                      <a:r>
                        <a:rPr lang="en-US" sz="900" kern="1200" dirty="0" err="1">
                          <a:solidFill>
                            <a:schemeClr val="accent1">
                              <a:lumMod val="50000"/>
                            </a:schemeClr>
                          </a:solidFill>
                          <a:effectLst/>
                          <a:latin typeface="Calibri"/>
                          <a:ea typeface="+mn-ea"/>
                          <a:cs typeface="Arial"/>
                        </a:rPr>
                        <a:t>cubrir</a:t>
                      </a:r>
                      <a:r>
                        <a:rPr lang="en-US" sz="900" kern="1200" dirty="0">
                          <a:solidFill>
                            <a:schemeClr val="accent1">
                              <a:lumMod val="50000"/>
                            </a:schemeClr>
                          </a:solidFill>
                          <a:effectLst/>
                          <a:latin typeface="Calibri"/>
                          <a:ea typeface="+mn-ea"/>
                          <a:cs typeface="Arial"/>
                        </a:rPr>
                        <a:t> </a:t>
                      </a:r>
                      <a:r>
                        <a:rPr lang="en-US" sz="900" kern="1200" dirty="0" err="1">
                          <a:solidFill>
                            <a:schemeClr val="accent1">
                              <a:lumMod val="50000"/>
                            </a:schemeClr>
                          </a:solidFill>
                          <a:effectLst/>
                          <a:latin typeface="Calibri"/>
                          <a:ea typeface="+mn-ea"/>
                          <a:cs typeface="Arial"/>
                        </a:rPr>
                        <a:t>los</a:t>
                      </a:r>
                      <a:r>
                        <a:rPr lang="en-US" sz="900" kern="1200" dirty="0">
                          <a:solidFill>
                            <a:schemeClr val="accent1">
                              <a:lumMod val="50000"/>
                            </a:schemeClr>
                          </a:solidFill>
                          <a:effectLst/>
                          <a:latin typeface="Calibri"/>
                          <a:ea typeface="+mn-ea"/>
                          <a:cs typeface="Arial"/>
                        </a:rPr>
                        <a:t> </a:t>
                      </a:r>
                      <a:r>
                        <a:rPr lang="en-US" sz="900" kern="1200" dirty="0" err="1">
                          <a:solidFill>
                            <a:schemeClr val="accent1">
                              <a:lumMod val="50000"/>
                            </a:schemeClr>
                          </a:solidFill>
                          <a:effectLst/>
                          <a:latin typeface="Calibri"/>
                          <a:ea typeface="+mn-ea"/>
                          <a:cs typeface="Arial"/>
                        </a:rPr>
                        <a:t>gastos</a:t>
                      </a:r>
                      <a:r>
                        <a:rPr lang="en-US" sz="900" kern="1200" dirty="0">
                          <a:solidFill>
                            <a:schemeClr val="accent1">
                              <a:lumMod val="50000"/>
                            </a:schemeClr>
                          </a:solidFill>
                          <a:effectLst/>
                          <a:latin typeface="Calibri"/>
                          <a:ea typeface="+mn-ea"/>
                          <a:cs typeface="Arial"/>
                        </a:rPr>
                        <a:t> </a:t>
                      </a:r>
                      <a:r>
                        <a:rPr lang="en-US" sz="900" kern="1200" dirty="0" err="1">
                          <a:solidFill>
                            <a:schemeClr val="accent1">
                              <a:lumMod val="50000"/>
                            </a:schemeClr>
                          </a:solidFill>
                          <a:effectLst/>
                          <a:latin typeface="Calibri"/>
                          <a:ea typeface="+mn-ea"/>
                          <a:cs typeface="Arial"/>
                        </a:rPr>
                        <a:t>sanitarios</a:t>
                      </a:r>
                      <a:r>
                        <a:rPr lang="en-US" sz="900" kern="1200" dirty="0">
                          <a:solidFill>
                            <a:schemeClr val="accent1">
                              <a:lumMod val="50000"/>
                            </a:schemeClr>
                          </a:solidFill>
                          <a:effectLst/>
                          <a:latin typeface="Calibri"/>
                          <a:ea typeface="+mn-ea"/>
                          <a:cs typeface="Arial"/>
                        </a:rPr>
                        <a:t> </a:t>
                      </a:r>
                      <a:endParaRPr lang="en-GB" sz="900" kern="1200" dirty="0">
                        <a:solidFill>
                          <a:schemeClr val="accent1">
                            <a:lumMod val="50000"/>
                          </a:schemeClr>
                        </a:solidFill>
                        <a:effectLst/>
                        <a:latin typeface="Calibri"/>
                        <a:ea typeface="+mn-ea"/>
                        <a:cs typeface="Arial"/>
                      </a:endParaRPr>
                    </a:p>
                    <a:p>
                      <a:pPr marL="0" marR="0" algn="l" rtl="0" eaLnBrk="1" fontAlgn="base" latinLnBrk="0" hangingPunct="1">
                        <a:lnSpc>
                          <a:spcPct val="115000"/>
                        </a:lnSpc>
                        <a:spcBef>
                          <a:spcPts val="0"/>
                        </a:spcBef>
                        <a:spcAft>
                          <a:spcPts val="0"/>
                        </a:spcAft>
                      </a:pPr>
                      <a:r>
                        <a:rPr lang="en-US" sz="900" kern="1200" dirty="0">
                          <a:solidFill>
                            <a:schemeClr val="accent1">
                              <a:lumMod val="50000"/>
                            </a:schemeClr>
                          </a:solidFill>
                          <a:effectLst/>
                          <a:latin typeface="Calibri"/>
                          <a:ea typeface="+mn-ea"/>
                          <a:cs typeface="Arial"/>
                        </a:rPr>
                        <a:t>5 Para </a:t>
                      </a:r>
                      <a:r>
                        <a:rPr lang="en-US" sz="900" kern="1200" dirty="0" err="1">
                          <a:solidFill>
                            <a:schemeClr val="accent1">
                              <a:lumMod val="50000"/>
                            </a:schemeClr>
                          </a:solidFill>
                          <a:effectLst/>
                          <a:latin typeface="Calibri"/>
                          <a:ea typeface="+mn-ea"/>
                          <a:cs typeface="Arial"/>
                        </a:rPr>
                        <a:t>comprar</a:t>
                      </a:r>
                      <a:r>
                        <a:rPr lang="en-US" sz="900" kern="1200" dirty="0">
                          <a:solidFill>
                            <a:schemeClr val="accent1">
                              <a:lumMod val="50000"/>
                            </a:schemeClr>
                          </a:solidFill>
                          <a:effectLst/>
                          <a:latin typeface="Calibri"/>
                          <a:ea typeface="+mn-ea"/>
                          <a:cs typeface="Arial"/>
                        </a:rPr>
                        <a:t> </a:t>
                      </a:r>
                      <a:r>
                        <a:rPr lang="en-US" sz="900" kern="1200" dirty="0" err="1">
                          <a:solidFill>
                            <a:schemeClr val="accent1">
                              <a:lumMod val="50000"/>
                            </a:schemeClr>
                          </a:solidFill>
                          <a:effectLst/>
                          <a:latin typeface="Calibri"/>
                          <a:ea typeface="+mn-ea"/>
                          <a:cs typeface="Arial"/>
                        </a:rPr>
                        <a:t>artículos</a:t>
                      </a:r>
                      <a:r>
                        <a:rPr lang="en-US" sz="900" kern="1200" dirty="0">
                          <a:solidFill>
                            <a:schemeClr val="accent1">
                              <a:lumMod val="50000"/>
                            </a:schemeClr>
                          </a:solidFill>
                          <a:effectLst/>
                          <a:latin typeface="Calibri"/>
                          <a:ea typeface="+mn-ea"/>
                          <a:cs typeface="Arial"/>
                        </a:rPr>
                        <a:t> no </a:t>
                      </a:r>
                      <a:r>
                        <a:rPr lang="en-US" sz="900" kern="1200" dirty="0" err="1">
                          <a:solidFill>
                            <a:schemeClr val="accent1">
                              <a:lumMod val="50000"/>
                            </a:schemeClr>
                          </a:solidFill>
                          <a:effectLst/>
                          <a:latin typeface="Calibri"/>
                          <a:ea typeface="+mn-ea"/>
                          <a:cs typeface="Arial"/>
                        </a:rPr>
                        <a:t>alimentarios</a:t>
                      </a:r>
                      <a:r>
                        <a:rPr lang="en-US" sz="900" kern="1200" dirty="0">
                          <a:solidFill>
                            <a:schemeClr val="accent1">
                              <a:lumMod val="50000"/>
                            </a:schemeClr>
                          </a:solidFill>
                          <a:effectLst/>
                          <a:latin typeface="Calibri"/>
                          <a:ea typeface="+mn-ea"/>
                          <a:cs typeface="Arial"/>
                        </a:rPr>
                        <a:t> (</a:t>
                      </a:r>
                      <a:r>
                        <a:rPr lang="en-US" sz="900" kern="1200" dirty="0" err="1">
                          <a:solidFill>
                            <a:schemeClr val="accent1">
                              <a:lumMod val="50000"/>
                            </a:schemeClr>
                          </a:solidFill>
                          <a:effectLst/>
                          <a:latin typeface="Calibri"/>
                          <a:ea typeface="+mn-ea"/>
                          <a:cs typeface="Arial"/>
                        </a:rPr>
                        <a:t>ropa</a:t>
                      </a:r>
                      <a:r>
                        <a:rPr lang="en-US" sz="900" kern="1200" dirty="0">
                          <a:solidFill>
                            <a:schemeClr val="accent1">
                              <a:lumMod val="50000"/>
                            </a:schemeClr>
                          </a:solidFill>
                          <a:effectLst/>
                          <a:latin typeface="Calibri"/>
                          <a:ea typeface="+mn-ea"/>
                          <a:cs typeface="Arial"/>
                        </a:rPr>
                        <a:t>, </a:t>
                      </a:r>
                      <a:r>
                        <a:rPr lang="en-US" sz="900" kern="1200" dirty="0" err="1">
                          <a:solidFill>
                            <a:schemeClr val="accent1">
                              <a:lumMod val="50000"/>
                            </a:schemeClr>
                          </a:solidFill>
                          <a:effectLst/>
                          <a:latin typeface="Calibri"/>
                          <a:ea typeface="+mn-ea"/>
                          <a:cs typeface="Arial"/>
                        </a:rPr>
                        <a:t>pequeños</a:t>
                      </a:r>
                      <a:r>
                        <a:rPr lang="en-US" sz="900" kern="1200" dirty="0">
                          <a:solidFill>
                            <a:schemeClr val="accent1">
                              <a:lumMod val="50000"/>
                            </a:schemeClr>
                          </a:solidFill>
                          <a:effectLst/>
                          <a:latin typeface="Calibri"/>
                          <a:ea typeface="+mn-ea"/>
                          <a:cs typeface="Arial"/>
                        </a:rPr>
                        <a:t> </a:t>
                      </a:r>
                      <a:r>
                        <a:rPr lang="en-US" sz="900" kern="1200" dirty="0" err="1">
                          <a:solidFill>
                            <a:schemeClr val="accent1">
                              <a:lumMod val="50000"/>
                            </a:schemeClr>
                          </a:solidFill>
                          <a:effectLst/>
                          <a:latin typeface="Calibri"/>
                          <a:ea typeface="+mn-ea"/>
                          <a:cs typeface="Arial"/>
                        </a:rPr>
                        <a:t>muebles</a:t>
                      </a:r>
                      <a:r>
                        <a:rPr lang="en-US" sz="900" kern="1200" dirty="0">
                          <a:solidFill>
                            <a:schemeClr val="accent1">
                              <a:lumMod val="50000"/>
                            </a:schemeClr>
                          </a:solidFill>
                          <a:effectLst/>
                          <a:latin typeface="Calibri"/>
                          <a:ea typeface="+mn-ea"/>
                          <a:cs typeface="Arial"/>
                        </a:rPr>
                        <a:t>...) </a:t>
                      </a:r>
                      <a:endParaRPr lang="en-GB" sz="900" kern="1200" dirty="0">
                        <a:solidFill>
                          <a:schemeClr val="accent1">
                            <a:lumMod val="50000"/>
                          </a:schemeClr>
                        </a:solidFill>
                        <a:effectLst/>
                        <a:latin typeface="Calibri"/>
                        <a:ea typeface="+mn-ea"/>
                        <a:cs typeface="Arial"/>
                      </a:endParaRPr>
                    </a:p>
                    <a:p>
                      <a:pPr marL="0" marR="0" algn="l" rtl="0" eaLnBrk="1" fontAlgn="base" latinLnBrk="0" hangingPunct="1">
                        <a:lnSpc>
                          <a:spcPct val="115000"/>
                        </a:lnSpc>
                        <a:spcBef>
                          <a:spcPts val="0"/>
                        </a:spcBef>
                        <a:spcAft>
                          <a:spcPts val="0"/>
                        </a:spcAft>
                      </a:pPr>
                      <a:r>
                        <a:rPr lang="en-US" sz="900" kern="1200" dirty="0">
                          <a:solidFill>
                            <a:schemeClr val="accent1">
                              <a:lumMod val="50000"/>
                            </a:schemeClr>
                          </a:solidFill>
                          <a:effectLst/>
                          <a:latin typeface="Calibri"/>
                          <a:ea typeface="+mn-ea"/>
                          <a:cs typeface="Arial"/>
                        </a:rPr>
                        <a:t>6 Para acceder a </a:t>
                      </a:r>
                      <a:r>
                        <a:rPr lang="en-US" sz="900" kern="1200" dirty="0" err="1">
                          <a:solidFill>
                            <a:schemeClr val="accent1">
                              <a:lumMod val="50000"/>
                            </a:schemeClr>
                          </a:solidFill>
                          <a:effectLst/>
                          <a:latin typeface="Calibri"/>
                          <a:ea typeface="+mn-ea"/>
                          <a:cs typeface="Arial"/>
                        </a:rPr>
                        <a:t>instalaciones</a:t>
                      </a:r>
                      <a:r>
                        <a:rPr lang="en-US" sz="900" kern="1200" dirty="0">
                          <a:solidFill>
                            <a:schemeClr val="accent1">
                              <a:lumMod val="50000"/>
                            </a:schemeClr>
                          </a:solidFill>
                          <a:effectLst/>
                          <a:latin typeface="Calibri"/>
                          <a:ea typeface="+mn-ea"/>
                          <a:cs typeface="Arial"/>
                        </a:rPr>
                        <a:t> de </a:t>
                      </a:r>
                      <a:r>
                        <a:rPr lang="en-US" sz="900" kern="1200" dirty="0" err="1">
                          <a:solidFill>
                            <a:schemeClr val="accent1">
                              <a:lumMod val="50000"/>
                            </a:schemeClr>
                          </a:solidFill>
                          <a:effectLst/>
                          <a:latin typeface="Calibri"/>
                          <a:ea typeface="+mn-ea"/>
                          <a:cs typeface="Arial"/>
                        </a:rPr>
                        <a:t>agua</a:t>
                      </a:r>
                      <a:r>
                        <a:rPr lang="en-US" sz="900" kern="1200" dirty="0">
                          <a:solidFill>
                            <a:schemeClr val="accent1">
                              <a:lumMod val="50000"/>
                            </a:schemeClr>
                          </a:solidFill>
                          <a:effectLst/>
                          <a:latin typeface="Calibri"/>
                          <a:ea typeface="+mn-ea"/>
                          <a:cs typeface="Arial"/>
                        </a:rPr>
                        <a:t>/</a:t>
                      </a:r>
                      <a:r>
                        <a:rPr lang="en-US" sz="900" kern="1200" dirty="0" err="1">
                          <a:solidFill>
                            <a:schemeClr val="accent1">
                              <a:lumMod val="50000"/>
                            </a:schemeClr>
                          </a:solidFill>
                          <a:effectLst/>
                          <a:latin typeface="Calibri"/>
                          <a:ea typeface="+mn-ea"/>
                          <a:cs typeface="Arial"/>
                        </a:rPr>
                        <a:t>saneamiento</a:t>
                      </a:r>
                      <a:r>
                        <a:rPr lang="en-US" sz="900" kern="1200" dirty="0">
                          <a:solidFill>
                            <a:schemeClr val="accent1">
                              <a:lumMod val="50000"/>
                            </a:schemeClr>
                          </a:solidFill>
                          <a:effectLst/>
                          <a:latin typeface="Calibri"/>
                          <a:ea typeface="+mn-ea"/>
                          <a:cs typeface="Arial"/>
                        </a:rPr>
                        <a:t>  </a:t>
                      </a:r>
                      <a:endParaRPr lang="en-GB" sz="900" kern="1200" dirty="0">
                        <a:solidFill>
                          <a:schemeClr val="accent1">
                            <a:lumMod val="50000"/>
                          </a:schemeClr>
                        </a:solidFill>
                        <a:effectLst/>
                        <a:latin typeface="Calibri"/>
                        <a:ea typeface="+mn-ea"/>
                        <a:cs typeface="Arial"/>
                      </a:endParaRPr>
                    </a:p>
                    <a:p>
                      <a:pPr marL="0" marR="0" algn="l" rtl="0" eaLnBrk="1" fontAlgn="base" latinLnBrk="0" hangingPunct="1">
                        <a:lnSpc>
                          <a:spcPct val="115000"/>
                        </a:lnSpc>
                        <a:spcBef>
                          <a:spcPts val="0"/>
                        </a:spcBef>
                        <a:spcAft>
                          <a:spcPts val="0"/>
                        </a:spcAft>
                      </a:pPr>
                      <a:r>
                        <a:rPr lang="en-US" sz="900" kern="1200" dirty="0">
                          <a:solidFill>
                            <a:schemeClr val="accent1">
                              <a:lumMod val="50000"/>
                            </a:schemeClr>
                          </a:solidFill>
                          <a:effectLst/>
                          <a:latin typeface="Calibri"/>
                          <a:ea typeface="+mn-ea"/>
                          <a:cs typeface="Arial"/>
                        </a:rPr>
                        <a:t>7 Acceder a </a:t>
                      </a:r>
                      <a:r>
                        <a:rPr lang="en-US" sz="900" kern="1200" dirty="0" err="1">
                          <a:solidFill>
                            <a:schemeClr val="accent1">
                              <a:lumMod val="50000"/>
                            </a:schemeClr>
                          </a:solidFill>
                          <a:effectLst/>
                          <a:latin typeface="Calibri"/>
                          <a:ea typeface="+mn-ea"/>
                          <a:cs typeface="Arial"/>
                        </a:rPr>
                        <a:t>los</a:t>
                      </a:r>
                      <a:r>
                        <a:rPr lang="en-US" sz="900" kern="1200" dirty="0">
                          <a:solidFill>
                            <a:schemeClr val="accent1">
                              <a:lumMod val="50000"/>
                            </a:schemeClr>
                          </a:solidFill>
                          <a:effectLst/>
                          <a:latin typeface="Calibri"/>
                          <a:ea typeface="+mn-ea"/>
                          <a:cs typeface="Arial"/>
                        </a:rPr>
                        <a:t> </a:t>
                      </a:r>
                      <a:r>
                        <a:rPr lang="en-US" sz="900" kern="1200" dirty="0" err="1">
                          <a:solidFill>
                            <a:schemeClr val="accent1">
                              <a:lumMod val="50000"/>
                            </a:schemeClr>
                          </a:solidFill>
                          <a:effectLst/>
                          <a:latin typeface="Calibri"/>
                          <a:ea typeface="+mn-ea"/>
                          <a:cs typeface="Arial"/>
                        </a:rPr>
                        <a:t>servicios</a:t>
                      </a:r>
                      <a:r>
                        <a:rPr lang="en-US" sz="900" kern="1200" dirty="0">
                          <a:solidFill>
                            <a:schemeClr val="accent1">
                              <a:lumMod val="50000"/>
                            </a:schemeClr>
                          </a:solidFill>
                          <a:effectLst/>
                          <a:latin typeface="Calibri"/>
                          <a:ea typeface="+mn-ea"/>
                          <a:cs typeface="Arial"/>
                        </a:rPr>
                        <a:t> </a:t>
                      </a:r>
                      <a:r>
                        <a:rPr lang="en-US" sz="900" kern="1200" dirty="0" err="1">
                          <a:solidFill>
                            <a:schemeClr val="accent1">
                              <a:lumMod val="50000"/>
                            </a:schemeClr>
                          </a:solidFill>
                          <a:effectLst/>
                          <a:latin typeface="Calibri"/>
                          <a:ea typeface="+mn-ea"/>
                          <a:cs typeface="Arial"/>
                        </a:rPr>
                        <a:t>esenciales</a:t>
                      </a:r>
                      <a:r>
                        <a:rPr lang="en-US" sz="900" kern="1200" dirty="0">
                          <a:solidFill>
                            <a:schemeClr val="accent1">
                              <a:lumMod val="50000"/>
                            </a:schemeClr>
                          </a:solidFill>
                          <a:effectLst/>
                          <a:latin typeface="Calibri"/>
                          <a:ea typeface="+mn-ea"/>
                          <a:cs typeface="Arial"/>
                        </a:rPr>
                        <a:t> de la </a:t>
                      </a:r>
                      <a:r>
                        <a:rPr lang="en-US" sz="900" kern="1200" dirty="0" err="1">
                          <a:solidFill>
                            <a:schemeClr val="accent1">
                              <a:lumMod val="50000"/>
                            </a:schemeClr>
                          </a:solidFill>
                          <a:effectLst/>
                          <a:latin typeface="Calibri"/>
                          <a:ea typeface="+mn-ea"/>
                          <a:cs typeface="Arial"/>
                        </a:rPr>
                        <a:t>vivienda</a:t>
                      </a:r>
                      <a:r>
                        <a:rPr lang="en-US" sz="900" kern="1200" dirty="0">
                          <a:solidFill>
                            <a:schemeClr val="accent1">
                              <a:lumMod val="50000"/>
                            </a:schemeClr>
                          </a:solidFill>
                          <a:effectLst/>
                          <a:latin typeface="Calibri"/>
                          <a:ea typeface="+mn-ea"/>
                          <a:cs typeface="Arial"/>
                        </a:rPr>
                        <a:t> (</a:t>
                      </a:r>
                      <a:r>
                        <a:rPr lang="en-US" sz="900" kern="1200" dirty="0" err="1">
                          <a:solidFill>
                            <a:schemeClr val="accent1">
                              <a:lumMod val="50000"/>
                            </a:schemeClr>
                          </a:solidFill>
                          <a:effectLst/>
                          <a:latin typeface="Calibri"/>
                          <a:ea typeface="+mn-ea"/>
                          <a:cs typeface="Arial"/>
                        </a:rPr>
                        <a:t>electricidad</a:t>
                      </a:r>
                      <a:r>
                        <a:rPr lang="en-US" sz="900" kern="1200" dirty="0">
                          <a:solidFill>
                            <a:schemeClr val="accent1">
                              <a:lumMod val="50000"/>
                            </a:schemeClr>
                          </a:solidFill>
                          <a:effectLst/>
                          <a:latin typeface="Calibri"/>
                          <a:ea typeface="+mn-ea"/>
                          <a:cs typeface="Arial"/>
                        </a:rPr>
                        <a:t>, </a:t>
                      </a:r>
                      <a:r>
                        <a:rPr lang="en-US" sz="900" kern="1200" dirty="0" err="1">
                          <a:solidFill>
                            <a:schemeClr val="accent1">
                              <a:lumMod val="50000"/>
                            </a:schemeClr>
                          </a:solidFill>
                          <a:effectLst/>
                          <a:latin typeface="Calibri"/>
                          <a:ea typeface="+mn-ea"/>
                          <a:cs typeface="Arial"/>
                        </a:rPr>
                        <a:t>energía</a:t>
                      </a:r>
                      <a:r>
                        <a:rPr lang="en-US" sz="900" kern="1200" dirty="0">
                          <a:solidFill>
                            <a:schemeClr val="accent1">
                              <a:lumMod val="50000"/>
                            </a:schemeClr>
                          </a:solidFill>
                          <a:effectLst/>
                          <a:latin typeface="Calibri"/>
                          <a:ea typeface="+mn-ea"/>
                          <a:cs typeface="Arial"/>
                        </a:rPr>
                        <a:t>, </a:t>
                      </a:r>
                      <a:r>
                        <a:rPr lang="en-US" sz="900" kern="1200" dirty="0" err="1">
                          <a:solidFill>
                            <a:schemeClr val="accent1">
                              <a:lumMod val="50000"/>
                            </a:schemeClr>
                          </a:solidFill>
                          <a:effectLst/>
                          <a:latin typeface="Calibri"/>
                          <a:ea typeface="+mn-ea"/>
                          <a:cs typeface="Arial"/>
                        </a:rPr>
                        <a:t>eliminación</a:t>
                      </a:r>
                      <a:r>
                        <a:rPr lang="en-US" sz="900" kern="1200" dirty="0">
                          <a:solidFill>
                            <a:schemeClr val="accent1">
                              <a:lumMod val="50000"/>
                            </a:schemeClr>
                          </a:solidFill>
                          <a:effectLst/>
                          <a:latin typeface="Calibri"/>
                          <a:ea typeface="+mn-ea"/>
                          <a:cs typeface="Arial"/>
                        </a:rPr>
                        <a:t> de </a:t>
                      </a:r>
                      <a:r>
                        <a:rPr lang="en-US" sz="900" kern="1200" dirty="0" err="1">
                          <a:solidFill>
                            <a:schemeClr val="accent1">
                              <a:lumMod val="50000"/>
                            </a:schemeClr>
                          </a:solidFill>
                          <a:effectLst/>
                          <a:latin typeface="Calibri"/>
                          <a:ea typeface="+mn-ea"/>
                          <a:cs typeface="Arial"/>
                        </a:rPr>
                        <a:t>residuos</a:t>
                      </a:r>
                      <a:r>
                        <a:rPr lang="en-US" sz="900" kern="1200" dirty="0">
                          <a:solidFill>
                            <a:schemeClr val="accent1">
                              <a:lumMod val="50000"/>
                            </a:schemeClr>
                          </a:solidFill>
                          <a:effectLst/>
                          <a:latin typeface="Calibri"/>
                          <a:ea typeface="+mn-ea"/>
                          <a:cs typeface="Arial"/>
                        </a:rPr>
                        <a:t>...) </a:t>
                      </a:r>
                      <a:endParaRPr lang="en-GB" sz="900" kern="1200" dirty="0">
                        <a:solidFill>
                          <a:schemeClr val="accent1">
                            <a:lumMod val="50000"/>
                          </a:schemeClr>
                        </a:solidFill>
                        <a:effectLst/>
                        <a:latin typeface="Calibri"/>
                        <a:ea typeface="+mn-ea"/>
                        <a:cs typeface="Arial"/>
                      </a:endParaRPr>
                    </a:p>
                    <a:p>
                      <a:pPr marL="0" marR="0" algn="l" rtl="0" eaLnBrk="1" fontAlgn="base" latinLnBrk="0" hangingPunct="1">
                        <a:lnSpc>
                          <a:spcPct val="115000"/>
                        </a:lnSpc>
                        <a:spcBef>
                          <a:spcPts val="0"/>
                        </a:spcBef>
                        <a:spcAft>
                          <a:spcPts val="0"/>
                        </a:spcAft>
                      </a:pPr>
                      <a:r>
                        <a:rPr lang="en-US" sz="900" kern="1200" dirty="0">
                          <a:solidFill>
                            <a:schemeClr val="accent1">
                              <a:lumMod val="50000"/>
                            </a:schemeClr>
                          </a:solidFill>
                          <a:effectLst/>
                          <a:latin typeface="Calibri"/>
                          <a:ea typeface="+mn-ea"/>
                          <a:cs typeface="Arial"/>
                        </a:rPr>
                        <a:t>8 Para </a:t>
                      </a:r>
                      <a:r>
                        <a:rPr lang="en-US" sz="900" kern="1200" dirty="0" err="1">
                          <a:solidFill>
                            <a:schemeClr val="accent1">
                              <a:lumMod val="50000"/>
                            </a:schemeClr>
                          </a:solidFill>
                          <a:effectLst/>
                          <a:latin typeface="Calibri"/>
                          <a:ea typeface="+mn-ea"/>
                          <a:cs typeface="Arial"/>
                        </a:rPr>
                        <a:t>pagar</a:t>
                      </a:r>
                      <a:r>
                        <a:rPr lang="en-US" sz="900" kern="1200" dirty="0">
                          <a:solidFill>
                            <a:schemeClr val="accent1">
                              <a:lumMod val="50000"/>
                            </a:schemeClr>
                          </a:solidFill>
                          <a:effectLst/>
                          <a:latin typeface="Calibri"/>
                          <a:ea typeface="+mn-ea"/>
                          <a:cs typeface="Arial"/>
                        </a:rPr>
                        <a:t> las </a:t>
                      </a:r>
                      <a:r>
                        <a:rPr lang="en-US" sz="900" kern="1200" dirty="0" err="1">
                          <a:solidFill>
                            <a:schemeClr val="accent1">
                              <a:lumMod val="50000"/>
                            </a:schemeClr>
                          </a:solidFill>
                          <a:effectLst/>
                          <a:latin typeface="Calibri"/>
                          <a:ea typeface="+mn-ea"/>
                          <a:cs typeface="Arial"/>
                        </a:rPr>
                        <a:t>deudas</a:t>
                      </a:r>
                      <a:r>
                        <a:rPr lang="en-US" sz="900" kern="1200" dirty="0">
                          <a:solidFill>
                            <a:schemeClr val="accent1">
                              <a:lumMod val="50000"/>
                            </a:schemeClr>
                          </a:solidFill>
                          <a:effectLst/>
                          <a:latin typeface="Calibri"/>
                          <a:ea typeface="+mn-ea"/>
                          <a:cs typeface="Arial"/>
                        </a:rPr>
                        <a:t> </a:t>
                      </a:r>
                      <a:r>
                        <a:rPr lang="en-US" sz="900" kern="1200" dirty="0" err="1">
                          <a:solidFill>
                            <a:schemeClr val="accent1">
                              <a:lumMod val="50000"/>
                            </a:schemeClr>
                          </a:solidFill>
                          <a:effectLst/>
                          <a:latin typeface="Calibri"/>
                          <a:ea typeface="+mn-ea"/>
                          <a:cs typeface="Arial"/>
                        </a:rPr>
                        <a:t>existentes</a:t>
                      </a:r>
                      <a:r>
                        <a:rPr lang="en-US" sz="900" kern="1200" dirty="0">
                          <a:solidFill>
                            <a:schemeClr val="accent1">
                              <a:lumMod val="50000"/>
                            </a:schemeClr>
                          </a:solidFill>
                          <a:effectLst/>
                          <a:latin typeface="Calibri"/>
                          <a:ea typeface="+mn-ea"/>
                          <a:cs typeface="Arial"/>
                        </a:rPr>
                        <a:t> </a:t>
                      </a:r>
                      <a:endParaRPr lang="en-GB" sz="900" kern="1200" dirty="0">
                        <a:solidFill>
                          <a:schemeClr val="accent1">
                            <a:lumMod val="50000"/>
                          </a:schemeClr>
                        </a:solidFill>
                        <a:effectLst/>
                        <a:latin typeface="Calibri"/>
                        <a:ea typeface="+mn-ea"/>
                        <a:cs typeface="Arial"/>
                      </a:endParaRPr>
                    </a:p>
                    <a:p>
                      <a:pPr marL="0" marR="0" algn="l" rtl="0" eaLnBrk="1" latinLnBrk="0" hangingPunct="1">
                        <a:lnSpc>
                          <a:spcPct val="115000"/>
                        </a:lnSpc>
                        <a:spcBef>
                          <a:spcPts val="0"/>
                        </a:spcBef>
                        <a:spcAft>
                          <a:spcPts val="0"/>
                        </a:spcAft>
                      </a:pPr>
                      <a:r>
                        <a:rPr lang="en-US" sz="900" kern="1200" dirty="0">
                          <a:solidFill>
                            <a:schemeClr val="accent1">
                              <a:lumMod val="50000"/>
                            </a:schemeClr>
                          </a:solidFill>
                          <a:effectLst/>
                          <a:latin typeface="Calibri"/>
                          <a:ea typeface="+mn-ea"/>
                          <a:cs typeface="Arial"/>
                        </a:rPr>
                        <a:t>999 </a:t>
                      </a:r>
                      <a:r>
                        <a:rPr lang="en-US" sz="900" kern="1200" dirty="0" err="1">
                          <a:solidFill>
                            <a:schemeClr val="accent1">
                              <a:lumMod val="50000"/>
                            </a:schemeClr>
                          </a:solidFill>
                          <a:effectLst/>
                          <a:latin typeface="Calibri"/>
                          <a:ea typeface="+mn-ea"/>
                          <a:cs typeface="Arial"/>
                        </a:rPr>
                        <a:t>Otros</a:t>
                      </a:r>
                      <a:r>
                        <a:rPr lang="en-US" sz="900" kern="1200" dirty="0">
                          <a:solidFill>
                            <a:schemeClr val="accent1">
                              <a:lumMod val="50000"/>
                            </a:schemeClr>
                          </a:solidFill>
                          <a:effectLst/>
                          <a:latin typeface="Calibri"/>
                          <a:ea typeface="+mn-ea"/>
                          <a:cs typeface="Arial"/>
                        </a:rPr>
                        <a:t> </a:t>
                      </a:r>
                      <a:endParaRPr lang="en-US" sz="2000" i="1" kern="1200" dirty="0">
                        <a:solidFill>
                          <a:schemeClr val="tx1"/>
                        </a:solidFill>
                        <a:effectLst/>
                        <a:highlight>
                          <a:srgbClr val="C0C0C0"/>
                        </a:highlight>
                        <a:latin typeface="+mn-lt"/>
                        <a:ea typeface="+mn-ea"/>
                        <a:cs typeface="+mn-cs"/>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2491531489"/>
                  </a:ext>
                </a:extLst>
              </a:tr>
            </a:tbl>
          </a:graphicData>
        </a:graphic>
      </p:graphicFrame>
      <p:sp>
        <p:nvSpPr>
          <p:cNvPr id="5" name="TextBox 4">
            <a:extLst>
              <a:ext uri="{FF2B5EF4-FFF2-40B4-BE49-F238E27FC236}">
                <a16:creationId xmlns:a16="http://schemas.microsoft.com/office/drawing/2014/main" id="{2E260E8F-46C0-6127-C7F4-503A4C6E80D9}"/>
              </a:ext>
            </a:extLst>
          </p:cNvPr>
          <p:cNvSpPr txBox="1"/>
          <p:nvPr/>
        </p:nvSpPr>
        <p:spPr>
          <a:xfrm>
            <a:off x="4377100" y="233013"/>
            <a:ext cx="2826486" cy="966803"/>
          </a:xfrm>
          <a:prstGeom prst="rect">
            <a:avLst/>
          </a:prstGeom>
          <a:solidFill>
            <a:srgbClr val="FFFFFF"/>
          </a:solidFill>
          <a:ln w="57150">
            <a:noFill/>
          </a:ln>
        </p:spPr>
        <p:txBody>
          <a:bodyPr wrap="square" rtlCol="0">
            <a:spAutoFit/>
          </a:bodyPr>
          <a:lstStyle>
            <a:defPPr>
              <a:defRPr lang="it-IT"/>
            </a:defPPr>
            <a:lvl1pPr>
              <a:defRPr sz="1400" b="1"/>
            </a:lvl1pPr>
          </a:lstStyle>
          <a:p>
            <a:pPr>
              <a:lnSpc>
                <a:spcPct val="115000"/>
              </a:lnSpc>
            </a:pPr>
            <a:r>
              <a:rPr lang="en-GB" sz="1000">
                <a:solidFill>
                  <a:schemeClr val="accent1">
                    <a:lumMod val="50000"/>
                  </a:schemeClr>
                </a:solidFill>
                <a:latin typeface="Calibri"/>
                <a:cs typeface="Arial"/>
              </a:rPr>
              <a:t>Durante los últimos 30 días, ¿alguien de su hogar tuvo que realizar alguna de las siguientes actividades debido a la falta de recursos para acceder a las necesidades esenciales (por ejemplo, alimentos, vivienda, educación, servicios sanitarios, etc.)?</a:t>
            </a:r>
            <a:endParaRPr lang="en-US" sz="1000">
              <a:solidFill>
                <a:schemeClr val="accent1">
                  <a:lumMod val="50000"/>
                </a:schemeClr>
              </a:solidFill>
              <a:latin typeface="Calibri"/>
              <a:cs typeface="Arial"/>
            </a:endParaRPr>
          </a:p>
        </p:txBody>
      </p:sp>
      <p:sp>
        <p:nvSpPr>
          <p:cNvPr id="7" name="TextBox 6">
            <a:extLst>
              <a:ext uri="{FF2B5EF4-FFF2-40B4-BE49-F238E27FC236}">
                <a16:creationId xmlns:a16="http://schemas.microsoft.com/office/drawing/2014/main" id="{BFEEFE5C-65FA-6D20-8303-3075408B42E9}"/>
              </a:ext>
            </a:extLst>
          </p:cNvPr>
          <p:cNvSpPr txBox="1"/>
          <p:nvPr/>
        </p:nvSpPr>
        <p:spPr>
          <a:xfrm>
            <a:off x="717181" y="2202335"/>
            <a:ext cx="2795306" cy="2603466"/>
          </a:xfrm>
          <a:prstGeom prst="rect">
            <a:avLst/>
          </a:prstGeom>
          <a:noFill/>
          <a:ln w="57150">
            <a:solidFill>
              <a:schemeClr val="accent2"/>
            </a:solidFill>
          </a:ln>
        </p:spPr>
        <p:txBody>
          <a:bodyPr wrap="square" rtlCol="0">
            <a:spAutoFit/>
          </a:bodyPr>
          <a:lstStyle/>
          <a:p>
            <a:pPr marL="0" marR="0" algn="l" defTabSz="914400" rtl="0" eaLnBrk="1" fontAlgn="base" latinLnBrk="0" hangingPunct="1">
              <a:lnSpc>
                <a:spcPct val="115000"/>
              </a:lnSpc>
              <a:spcBef>
                <a:spcPts val="0"/>
              </a:spcBef>
              <a:spcAft>
                <a:spcPts val="0"/>
              </a:spcAft>
            </a:pPr>
            <a:r>
              <a:rPr lang="en-US" sz="1800" kern="1200">
                <a:solidFill>
                  <a:schemeClr val="accent1">
                    <a:lumMod val="50000"/>
                  </a:schemeClr>
                </a:solidFill>
                <a:effectLst/>
                <a:latin typeface="Calibri"/>
                <a:ea typeface="+mn-ea"/>
                <a:cs typeface="Arial"/>
              </a:rPr>
              <a:t>¿Cuáles son las </a:t>
            </a:r>
            <a:r>
              <a:rPr lang="en-US" sz="1800" b="1" kern="1200">
                <a:solidFill>
                  <a:schemeClr val="accent1">
                    <a:lumMod val="50000"/>
                  </a:schemeClr>
                </a:solidFill>
                <a:effectLst/>
                <a:latin typeface="Calibri"/>
                <a:ea typeface="+mn-ea"/>
                <a:cs typeface="Arial"/>
              </a:rPr>
              <a:t>principales razones </a:t>
            </a:r>
            <a:r>
              <a:rPr lang="en-US" sz="1800" kern="1200">
                <a:solidFill>
                  <a:schemeClr val="accent1">
                    <a:lumMod val="50000"/>
                  </a:schemeClr>
                </a:solidFill>
                <a:effectLst/>
                <a:latin typeface="Calibri"/>
                <a:ea typeface="+mn-ea"/>
                <a:cs typeface="Arial"/>
              </a:rPr>
              <a:t>-es decir, </a:t>
            </a:r>
            <a:r>
              <a:rPr lang="en-US" sz="1800" i="1" kern="1200">
                <a:solidFill>
                  <a:schemeClr val="accent1">
                    <a:lumMod val="50000"/>
                  </a:schemeClr>
                </a:solidFill>
                <a:effectLst/>
                <a:latin typeface="Calibri"/>
                <a:ea typeface="+mn-ea"/>
                <a:cs typeface="Arial"/>
              </a:rPr>
              <a:t>para acceder a qué necesidades esenciales- por las </a:t>
            </a:r>
            <a:r>
              <a:rPr lang="en-US" sz="1800" kern="1200">
                <a:solidFill>
                  <a:schemeClr val="accent1">
                    <a:lumMod val="50000"/>
                  </a:schemeClr>
                </a:solidFill>
                <a:effectLst/>
                <a:latin typeface="Calibri"/>
                <a:ea typeface="+mn-ea"/>
                <a:cs typeface="Arial"/>
              </a:rPr>
              <a:t>que usted u otros miembros de su hogar aplicaron estas estrategias de supervivencia?  </a:t>
            </a:r>
            <a:endParaRPr lang="en-GB" sz="1800" kern="1200">
              <a:solidFill>
                <a:schemeClr val="accent1">
                  <a:lumMod val="50000"/>
                </a:schemeClr>
              </a:solidFill>
              <a:effectLst/>
              <a:latin typeface="Calibri"/>
              <a:ea typeface="+mn-ea"/>
              <a:cs typeface="Arial"/>
            </a:endParaRPr>
          </a:p>
        </p:txBody>
      </p:sp>
      <p:cxnSp>
        <p:nvCxnSpPr>
          <p:cNvPr id="9" name="Straight Arrow Connector 8">
            <a:extLst>
              <a:ext uri="{FF2B5EF4-FFF2-40B4-BE49-F238E27FC236}">
                <a16:creationId xmlns:a16="http://schemas.microsoft.com/office/drawing/2014/main" id="{7F810454-975E-D9D5-0E2E-D6B0B3F22791}"/>
              </a:ext>
            </a:extLst>
          </p:cNvPr>
          <p:cNvCxnSpPr>
            <a:cxnSpLocks/>
          </p:cNvCxnSpPr>
          <p:nvPr/>
        </p:nvCxnSpPr>
        <p:spPr>
          <a:xfrm flipH="1" flipV="1">
            <a:off x="3494558" y="4043802"/>
            <a:ext cx="941462" cy="650951"/>
          </a:xfrm>
          <a:prstGeom prst="straightConnector1">
            <a:avLst/>
          </a:prstGeom>
          <a:ln w="38100">
            <a:solidFill>
              <a:schemeClr val="accent2"/>
            </a:solidFill>
            <a:tailEnd type="triangle"/>
          </a:ln>
        </p:spPr>
        <p:style>
          <a:lnRef idx="3">
            <a:schemeClr val="accent2"/>
          </a:lnRef>
          <a:fillRef idx="0">
            <a:schemeClr val="accent2"/>
          </a:fillRef>
          <a:effectRef idx="2">
            <a:schemeClr val="accent2"/>
          </a:effectRef>
          <a:fontRef idx="minor">
            <a:schemeClr val="tx1"/>
          </a:fontRef>
        </p:style>
      </p:cxnSp>
      <p:sp>
        <p:nvSpPr>
          <p:cNvPr id="3" name="TextBox 2">
            <a:extLst>
              <a:ext uri="{FF2B5EF4-FFF2-40B4-BE49-F238E27FC236}">
                <a16:creationId xmlns:a16="http://schemas.microsoft.com/office/drawing/2014/main" id="{2DE19D53-0167-A1CB-2CEF-071D10872C01}"/>
              </a:ext>
            </a:extLst>
          </p:cNvPr>
          <p:cNvSpPr txBox="1"/>
          <p:nvPr/>
        </p:nvSpPr>
        <p:spPr>
          <a:xfrm>
            <a:off x="4373266" y="4684612"/>
            <a:ext cx="7709483" cy="2173388"/>
          </a:xfrm>
          <a:prstGeom prst="rect">
            <a:avLst/>
          </a:prstGeom>
          <a:noFill/>
          <a:ln w="57150">
            <a:solidFill>
              <a:srgbClr val="982B56"/>
            </a:solidFill>
          </a:ln>
        </p:spPr>
        <p:txBody>
          <a:bodyPr wrap="square" rtlCol="0">
            <a:spAutoFit/>
          </a:bodyPr>
          <a:lstStyle>
            <a:defPPr>
              <a:defRPr lang="it-IT"/>
            </a:defPPr>
            <a:lvl1pPr>
              <a:defRPr sz="1400" b="1"/>
            </a:lvl1pPr>
          </a:lstStyle>
          <a:p>
            <a:pPr>
              <a:lnSpc>
                <a:spcPct val="115000"/>
              </a:lnSpc>
            </a:pPr>
            <a:endParaRPr lang="en-US" sz="1000">
              <a:solidFill>
                <a:schemeClr val="accent1">
                  <a:lumMod val="50000"/>
                </a:schemeClr>
              </a:solidFill>
              <a:latin typeface="Calibri"/>
              <a:cs typeface="Arial"/>
            </a:endParaRPr>
          </a:p>
        </p:txBody>
      </p:sp>
    </p:spTree>
    <p:extLst>
      <p:ext uri="{BB962C8B-B14F-4D97-AF65-F5344CB8AC3E}">
        <p14:creationId xmlns:p14="http://schemas.microsoft.com/office/powerpoint/2010/main" val="3025681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HALDEN SOLID" pitchFamily="2" charset="0"/>
              </a:rPr>
              <a:t>MÓDULO </a:t>
            </a:r>
            <a:r>
              <a:rPr lang="en-GB" sz="3600" b="0" kern="1400" spc="230" dirty="0">
                <a:solidFill>
                  <a:schemeClr val="tx1"/>
                </a:solidFill>
                <a:highlight>
                  <a:srgbClr val="FFFFFF"/>
                </a:highlight>
                <a:latin typeface="HALDEN SOLID" pitchFamily="2" charset="0"/>
              </a:rPr>
              <a:t>LCS-EN</a:t>
            </a:r>
            <a:r>
              <a:rPr lang="en-GB" sz="3600" b="0" kern="1400" spc="230" dirty="0">
                <a:solidFill>
                  <a:schemeClr val="tx1"/>
                </a:solidFill>
                <a:latin typeface="HALDEN SOLID" pitchFamily="2" charset="0"/>
              </a:rPr>
              <a:t>: </a:t>
            </a:r>
            <a:r>
              <a:rPr lang="en-GB" sz="3600" b="0" kern="1400" spc="230" dirty="0" err="1">
                <a:solidFill>
                  <a:schemeClr val="tx1"/>
                </a:solidFill>
                <a:latin typeface="HALDEN SOLID" pitchFamily="2" charset="0"/>
              </a:rPr>
              <a:t>opciones</a:t>
            </a:r>
            <a:r>
              <a:rPr lang="en-GB" sz="3600" b="0" kern="1400" spc="230" dirty="0">
                <a:solidFill>
                  <a:schemeClr val="tx1"/>
                </a:solidFill>
                <a:latin typeface="HALDEN SOLID" pitchFamily="2" charset="0"/>
              </a:rPr>
              <a:t> de </a:t>
            </a:r>
            <a:r>
              <a:rPr lang="en-GB" sz="3600" b="0" kern="1400" spc="230" dirty="0" err="1">
                <a:solidFill>
                  <a:schemeClr val="tx1"/>
                </a:solidFill>
                <a:latin typeface="HALDEN SOLID" pitchFamily="2" charset="0"/>
              </a:rPr>
              <a:t>respuesta</a:t>
            </a:r>
            <a:endParaRPr lang="en-GB" sz="3600" b="0" kern="1400" spc="230" dirty="0">
              <a:solidFill>
                <a:schemeClr val="tx1"/>
              </a:solidFill>
              <a:latin typeface="HALDEN SOLID" pitchFamily="2" charset="0"/>
            </a:endParaRPr>
          </a:p>
        </p:txBody>
      </p:sp>
      <p:sp>
        <p:nvSpPr>
          <p:cNvPr id="5" name="TextBox 4">
            <a:extLst>
              <a:ext uri="{FF2B5EF4-FFF2-40B4-BE49-F238E27FC236}">
                <a16:creationId xmlns:a16="http://schemas.microsoft.com/office/drawing/2014/main" id="{F57AC735-BE46-1F92-204E-30CE660E4BFA}"/>
              </a:ext>
            </a:extLst>
          </p:cNvPr>
          <p:cNvSpPr txBox="1"/>
          <p:nvPr/>
        </p:nvSpPr>
        <p:spPr>
          <a:xfrm>
            <a:off x="631972" y="1619757"/>
            <a:ext cx="2985454" cy="3970318"/>
          </a:xfrm>
          <a:prstGeom prst="rect">
            <a:avLst/>
          </a:prstGeom>
          <a:noFill/>
          <a:ln w="57150">
            <a:solidFill>
              <a:schemeClr val="bg1">
                <a:lumMod val="50000"/>
              </a:schemeClr>
            </a:solidFill>
          </a:ln>
        </p:spPr>
        <p:txBody>
          <a:bodyPr wrap="square" rtlCol="0">
            <a:spAutoFit/>
          </a:bodyPr>
          <a:lstStyle/>
          <a:p>
            <a:r>
              <a:rPr lang="en-US" sz="1400" b="1" u="sng" spc="60">
                <a:latin typeface="Open Sans" charset="0"/>
                <a:ea typeface="Open Sans" charset="0"/>
                <a:cs typeface="Open Sans" charset="0"/>
              </a:rPr>
              <a:t>Sólo hay 4 </a:t>
            </a:r>
            <a:r>
              <a:rPr lang="en-US" sz="1400" b="1" spc="60">
                <a:latin typeface="Open Sans" charset="0"/>
                <a:ea typeface="Open Sans" charset="0"/>
                <a:cs typeface="Open Sans" charset="0"/>
              </a:rPr>
              <a:t>posibles opciones de respuesta estándar para cada estrategia: </a:t>
            </a:r>
          </a:p>
          <a:p>
            <a:endParaRPr lang="en-US" sz="1400" spc="60">
              <a:latin typeface="Open Sans" charset="0"/>
              <a:ea typeface="Open Sans" charset="0"/>
              <a:cs typeface="Open Sans" charset="0"/>
            </a:endParaRPr>
          </a:p>
          <a:p>
            <a:r>
              <a:rPr lang="en-US" sz="1400" spc="60">
                <a:latin typeface="Open Sans" charset="0"/>
                <a:ea typeface="Open Sans" charset="0"/>
                <a:cs typeface="Open Sans" charset="0"/>
              </a:rPr>
              <a:t>10 = No porque no lo necesitamos.</a:t>
            </a:r>
          </a:p>
          <a:p>
            <a:endParaRPr lang="en-US" sz="1400" spc="60">
              <a:latin typeface="Open Sans" charset="0"/>
              <a:ea typeface="Open Sans" charset="0"/>
              <a:cs typeface="Open Sans" charset="0"/>
            </a:endParaRPr>
          </a:p>
          <a:p>
            <a:r>
              <a:rPr lang="en-US" sz="1400" spc="60">
                <a:latin typeface="Open Sans" charset="0"/>
                <a:ea typeface="Open Sans" charset="0"/>
                <a:cs typeface="Open Sans" charset="0"/>
              </a:rPr>
              <a:t>20 = No porque ya hemos vendido esos activos o nos hemos dedicado a esta actividad en los últimos 12 meses y no podemos seguir haciéndolo. </a:t>
            </a:r>
          </a:p>
          <a:p>
            <a:endParaRPr lang="en-US" sz="1400" spc="60">
              <a:latin typeface="Open Sans" charset="0"/>
              <a:ea typeface="Open Sans" charset="0"/>
              <a:cs typeface="Open Sans" charset="0"/>
            </a:endParaRPr>
          </a:p>
          <a:p>
            <a:r>
              <a:rPr lang="en-US" sz="1400" spc="60">
                <a:latin typeface="Open Sans" charset="0"/>
                <a:ea typeface="Open Sans" charset="0"/>
                <a:cs typeface="Open Sans" charset="0"/>
              </a:rPr>
              <a:t>30= Sí</a:t>
            </a:r>
          </a:p>
          <a:p>
            <a:endParaRPr lang="en-US" sz="1400" spc="60">
              <a:latin typeface="Open Sans" charset="0"/>
              <a:ea typeface="Open Sans" charset="0"/>
              <a:cs typeface="Open Sans" charset="0"/>
            </a:endParaRPr>
          </a:p>
          <a:p>
            <a:r>
              <a:rPr lang="en-US" sz="1400" spc="60">
                <a:latin typeface="Open Sans" charset="0"/>
                <a:ea typeface="Open Sans" charset="0"/>
                <a:cs typeface="Open Sans" charset="0"/>
              </a:rPr>
              <a:t>9999= No aplicable (no tiene acceso a esta estrategia)</a:t>
            </a:r>
          </a:p>
        </p:txBody>
      </p:sp>
      <p:cxnSp>
        <p:nvCxnSpPr>
          <p:cNvPr id="3" name="Straight Connector 2">
            <a:extLst>
              <a:ext uri="{FF2B5EF4-FFF2-40B4-BE49-F238E27FC236}">
                <a16:creationId xmlns:a16="http://schemas.microsoft.com/office/drawing/2014/main" id="{0EE7B73C-0384-549C-7260-98D43771EB0A}"/>
              </a:ext>
            </a:extLst>
          </p:cNvPr>
          <p:cNvCxnSpPr>
            <a:cxnSpLocks/>
          </p:cNvCxnSpPr>
          <p:nvPr/>
        </p:nvCxnSpPr>
        <p:spPr>
          <a:xfrm>
            <a:off x="2390775" y="1378973"/>
            <a:ext cx="5210175"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Straight Connector 10">
            <a:extLst>
              <a:ext uri="{FF2B5EF4-FFF2-40B4-BE49-F238E27FC236}">
                <a16:creationId xmlns:a16="http://schemas.microsoft.com/office/drawing/2014/main" id="{7CC69044-75C2-0ECD-F270-15238B3B56DC}"/>
              </a:ext>
            </a:extLst>
          </p:cNvPr>
          <p:cNvCxnSpPr>
            <a:cxnSpLocks/>
          </p:cNvCxnSpPr>
          <p:nvPr/>
        </p:nvCxnSpPr>
        <p:spPr>
          <a:xfrm>
            <a:off x="7600950" y="1378973"/>
            <a:ext cx="0"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Straight Arrow Connector 14">
            <a:extLst>
              <a:ext uri="{FF2B5EF4-FFF2-40B4-BE49-F238E27FC236}">
                <a16:creationId xmlns:a16="http://schemas.microsoft.com/office/drawing/2014/main" id="{487BD2C3-D97D-7214-40B7-E981DF04AF1C}"/>
              </a:ext>
            </a:extLst>
          </p:cNvPr>
          <p:cNvCxnSpPr>
            <a:cxnSpLocks/>
          </p:cNvCxnSpPr>
          <p:nvPr/>
        </p:nvCxnSpPr>
        <p:spPr>
          <a:xfrm>
            <a:off x="2390775" y="1378973"/>
            <a:ext cx="0" cy="250944"/>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19" name="Straight Connector 18">
            <a:extLst>
              <a:ext uri="{FF2B5EF4-FFF2-40B4-BE49-F238E27FC236}">
                <a16:creationId xmlns:a16="http://schemas.microsoft.com/office/drawing/2014/main" id="{AE00F631-8125-4AC1-8B81-CD515B92E650}"/>
              </a:ext>
            </a:extLst>
          </p:cNvPr>
          <p:cNvCxnSpPr>
            <a:cxnSpLocks/>
          </p:cNvCxnSpPr>
          <p:nvPr/>
        </p:nvCxnSpPr>
        <p:spPr>
          <a:xfrm>
            <a:off x="7600950" y="1378973"/>
            <a:ext cx="0" cy="161389"/>
          </a:xfrm>
          <a:prstGeom prst="line">
            <a:avLst/>
          </a:prstGeom>
          <a:ln w="38100"/>
        </p:spPr>
        <p:style>
          <a:lnRef idx="1">
            <a:schemeClr val="accent2"/>
          </a:lnRef>
          <a:fillRef idx="0">
            <a:schemeClr val="accent2"/>
          </a:fillRef>
          <a:effectRef idx="0">
            <a:schemeClr val="accent2"/>
          </a:effectRef>
          <a:fontRef idx="minor">
            <a:schemeClr val="tx1"/>
          </a:fontRef>
        </p:style>
      </p:cxnSp>
      <p:graphicFrame>
        <p:nvGraphicFramePr>
          <p:cNvPr id="2" name="Table 1">
            <a:extLst>
              <a:ext uri="{FF2B5EF4-FFF2-40B4-BE49-F238E27FC236}">
                <a16:creationId xmlns:a16="http://schemas.microsoft.com/office/drawing/2014/main" id="{E302BCB2-7990-0B14-6B0C-CF124F601F04}"/>
              </a:ext>
            </a:extLst>
          </p:cNvPr>
          <p:cNvGraphicFramePr>
            <a:graphicFrameLocks noGrp="1"/>
          </p:cNvGraphicFramePr>
          <p:nvPr>
            <p:extLst>
              <p:ext uri="{D42A27DB-BD31-4B8C-83A1-F6EECF244321}">
                <p14:modId xmlns:p14="http://schemas.microsoft.com/office/powerpoint/2010/main" val="606766120"/>
              </p:ext>
            </p:extLst>
          </p:nvPr>
        </p:nvGraphicFramePr>
        <p:xfrm>
          <a:off x="3850545" y="1366971"/>
          <a:ext cx="8202934" cy="5523763"/>
        </p:xfrm>
        <a:graphic>
          <a:graphicData uri="http://schemas.openxmlformats.org/drawingml/2006/table">
            <a:tbl>
              <a:tblPr/>
              <a:tblGrid>
                <a:gridCol w="3067731">
                  <a:extLst>
                    <a:ext uri="{9D8B030D-6E8A-4147-A177-3AD203B41FA5}">
                      <a16:colId xmlns:a16="http://schemas.microsoft.com/office/drawing/2014/main" val="20487821"/>
                    </a:ext>
                  </a:extLst>
                </a:gridCol>
                <a:gridCol w="2423215">
                  <a:extLst>
                    <a:ext uri="{9D8B030D-6E8A-4147-A177-3AD203B41FA5}">
                      <a16:colId xmlns:a16="http://schemas.microsoft.com/office/drawing/2014/main" val="1579870510"/>
                    </a:ext>
                  </a:extLst>
                </a:gridCol>
                <a:gridCol w="1355994">
                  <a:extLst>
                    <a:ext uri="{9D8B030D-6E8A-4147-A177-3AD203B41FA5}">
                      <a16:colId xmlns:a16="http://schemas.microsoft.com/office/drawing/2014/main" val="4194993987"/>
                    </a:ext>
                  </a:extLst>
                </a:gridCol>
                <a:gridCol w="1355994">
                  <a:extLst>
                    <a:ext uri="{9D8B030D-6E8A-4147-A177-3AD203B41FA5}">
                      <a16:colId xmlns:a16="http://schemas.microsoft.com/office/drawing/2014/main" val="758318216"/>
                    </a:ext>
                  </a:extLst>
                </a:gridCol>
              </a:tblGrid>
              <a:tr h="2013142">
                <a:tc>
                  <a:txBody>
                    <a:bodyPr/>
                    <a:lstStyle/>
                    <a:p>
                      <a:pPr marL="0" marR="0">
                        <a:lnSpc>
                          <a:spcPct val="115000"/>
                        </a:lnSpc>
                        <a:spcBef>
                          <a:spcPts val="0"/>
                        </a:spcBef>
                        <a:spcAft>
                          <a:spcPts val="0"/>
                        </a:spcAft>
                      </a:pPr>
                      <a:r>
                        <a:rPr lang="en-GB" sz="800" dirty="0">
                          <a:solidFill>
                            <a:schemeClr val="accent1">
                              <a:lumMod val="50000"/>
                            </a:schemeClr>
                          </a:solidFill>
                          <a:effectLst/>
                          <a:latin typeface="Calibri"/>
                          <a:ea typeface="Calibri" panose="020F0502020204030204" pitchFamily="34" charset="0"/>
                          <a:cs typeface="Arial"/>
                        </a:rPr>
                        <a:t>Durante los últimos </a:t>
                      </a:r>
                      <a:r>
                        <a:rPr lang="en-GB" sz="800" b="1" dirty="0">
                          <a:solidFill>
                            <a:schemeClr val="accent1">
                              <a:lumMod val="50000"/>
                            </a:schemeClr>
                          </a:solidFill>
                          <a:effectLst/>
                          <a:latin typeface="Calibri"/>
                          <a:ea typeface="Calibri" panose="020F0502020204030204" pitchFamily="34" charset="0"/>
                          <a:cs typeface="Arial"/>
                        </a:rPr>
                        <a:t>30 días</a:t>
                      </a:r>
                      <a:r>
                        <a:rPr lang="en-GB" sz="800" dirty="0">
                          <a:solidFill>
                            <a:schemeClr val="accent1">
                              <a:lumMod val="50000"/>
                            </a:schemeClr>
                          </a:solidFill>
                          <a:effectLst/>
                          <a:latin typeface="Calibri"/>
                          <a:ea typeface="Calibri" panose="020F0502020204030204" pitchFamily="34" charset="0"/>
                          <a:cs typeface="Arial"/>
                        </a:rPr>
                        <a:t>, </a:t>
                      </a:r>
                      <a:r>
                        <a:rPr lang="en-GB" sz="800" dirty="0">
                          <a:solidFill>
                            <a:schemeClr val="accent1">
                              <a:lumMod val="50000"/>
                            </a:schemeClr>
                          </a:solidFill>
                          <a:effectLst/>
                          <a:latin typeface="Calibri"/>
                          <a:ea typeface="Times New Roman" panose="02020603050405020304" pitchFamily="18" charset="0"/>
                          <a:cs typeface="Arial"/>
                        </a:rPr>
                        <a:t>¿alguien de su hogar tuvo que realizar alguna de las siguientes actividades debido a la </a:t>
                      </a:r>
                      <a:r>
                        <a:rPr lang="en-GB" sz="800" b="1" dirty="0">
                          <a:solidFill>
                            <a:schemeClr val="accent1">
                              <a:lumMod val="50000"/>
                            </a:schemeClr>
                          </a:solidFill>
                          <a:effectLst/>
                          <a:latin typeface="Calibri"/>
                          <a:ea typeface="Times New Roman" panose="02020603050405020304" pitchFamily="18" charset="0"/>
                          <a:cs typeface="Arial"/>
                        </a:rPr>
                        <a:t>falta de recursos para acceder a las necesidades esenciales (por ejemplo, alimentos, vivienda, educación, servicios sanitarios, etc.)?</a:t>
                      </a:r>
                      <a:endParaRPr lang="en-US" sz="1100" dirty="0">
                        <a:solidFill>
                          <a:schemeClr val="accent1">
                            <a:lumMod val="50000"/>
                          </a:schemeClr>
                        </a:solidFill>
                        <a:effectLst/>
                        <a:latin typeface="Calibri"/>
                        <a:ea typeface="MS Mincho" panose="02020609040205080304" pitchFamily="49" charset="-128"/>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800" dirty="0">
                          <a:solidFill>
                            <a:schemeClr val="accent1">
                              <a:lumMod val="50000"/>
                            </a:schemeClr>
                          </a:solidFill>
                          <a:effectLst/>
                          <a:latin typeface="Calibri"/>
                          <a:ea typeface="Times New Roman" panose="02020603050405020304" pitchFamily="18" charset="0"/>
                          <a:cs typeface="Arial"/>
                        </a:rPr>
                        <a:t>10 = </a:t>
                      </a:r>
                      <a:r>
                        <a:rPr lang="en-GB" sz="800" dirty="0">
                          <a:solidFill>
                            <a:schemeClr val="accent1">
                              <a:lumMod val="50000"/>
                            </a:schemeClr>
                          </a:solidFill>
                          <a:effectLst/>
                          <a:latin typeface="Calibri"/>
                          <a:ea typeface="Calibri" panose="020F0502020204030204" pitchFamily="34" charset="0"/>
                          <a:cs typeface="Arial"/>
                        </a:rPr>
                        <a:t>No, porque no necesitábamos</a:t>
                      </a:r>
                      <a:endParaRPr lang="en-US" sz="1100" dirty="0">
                        <a:solidFill>
                          <a:schemeClr val="accent1">
                            <a:lumMod val="50000"/>
                          </a:schemeClr>
                        </a:solidFill>
                        <a:effectLst/>
                        <a:latin typeface="Calibri"/>
                        <a:ea typeface="MS Mincho" panose="02020609040205080304" pitchFamily="49" charset="-128"/>
                        <a:cs typeface="Arial"/>
                      </a:endParaRPr>
                    </a:p>
                    <a:p>
                      <a:pPr marL="0" marR="0">
                        <a:lnSpc>
                          <a:spcPct val="115000"/>
                        </a:lnSpc>
                        <a:spcBef>
                          <a:spcPts val="0"/>
                        </a:spcBef>
                        <a:spcAft>
                          <a:spcPts val="0"/>
                        </a:spcAft>
                      </a:pPr>
                      <a:r>
                        <a:rPr lang="en-GB" sz="800" dirty="0">
                          <a:solidFill>
                            <a:schemeClr val="accent1">
                              <a:lumMod val="50000"/>
                            </a:schemeClr>
                          </a:solidFill>
                          <a:effectLst/>
                          <a:latin typeface="Calibri"/>
                          <a:ea typeface="Times New Roman" panose="02020603050405020304" pitchFamily="18" charset="0"/>
                          <a:cs typeface="Arial"/>
                        </a:rPr>
                        <a:t>20 = </a:t>
                      </a:r>
                      <a:r>
                        <a:rPr lang="en-GB" sz="800" dirty="0">
                          <a:solidFill>
                            <a:schemeClr val="accent1">
                              <a:lumMod val="50000"/>
                            </a:schemeClr>
                          </a:solidFill>
                          <a:effectLst/>
                          <a:latin typeface="Calibri"/>
                          <a:ea typeface="Calibri" panose="020F0502020204030204" pitchFamily="34" charset="0"/>
                          <a:cs typeface="Arial"/>
                        </a:rPr>
                        <a:t>No, porque ya hemos vendido esos activos o nos hemos dedicado a esta actividad en los últimos 12 meses y no podemos seguir haciéndolo</a:t>
                      </a:r>
                      <a:endParaRPr lang="en-US" sz="1100" dirty="0">
                        <a:solidFill>
                          <a:schemeClr val="accent1">
                            <a:lumMod val="50000"/>
                          </a:schemeClr>
                        </a:solidFill>
                        <a:effectLst/>
                        <a:latin typeface="Calibri"/>
                        <a:ea typeface="MS Mincho" panose="02020609040205080304" pitchFamily="49" charset="-128"/>
                        <a:cs typeface="Arial"/>
                      </a:endParaRPr>
                    </a:p>
                    <a:p>
                      <a:pPr marL="0" marR="0">
                        <a:lnSpc>
                          <a:spcPct val="115000"/>
                        </a:lnSpc>
                        <a:spcBef>
                          <a:spcPts val="0"/>
                        </a:spcBef>
                        <a:spcAft>
                          <a:spcPts val="0"/>
                        </a:spcAft>
                      </a:pPr>
                      <a:r>
                        <a:rPr lang="fr-FR" sz="800" dirty="0">
                          <a:solidFill>
                            <a:schemeClr val="accent1">
                              <a:lumMod val="50000"/>
                            </a:schemeClr>
                          </a:solidFill>
                          <a:effectLst/>
                          <a:latin typeface="Calibri"/>
                          <a:ea typeface="Times New Roman" panose="02020603050405020304" pitchFamily="18" charset="0"/>
                          <a:cs typeface="Arial"/>
                        </a:rPr>
                        <a:t>30= Sí</a:t>
                      </a:r>
                      <a:endParaRPr lang="en-US" sz="1100" dirty="0">
                        <a:solidFill>
                          <a:schemeClr val="accent1">
                            <a:lumMod val="50000"/>
                          </a:schemeClr>
                        </a:solidFill>
                        <a:effectLst/>
                        <a:latin typeface="Calibri"/>
                        <a:ea typeface="MS Mincho" panose="02020609040205080304" pitchFamily="49" charset="-128"/>
                        <a:cs typeface="Arial"/>
                      </a:endParaRPr>
                    </a:p>
                    <a:p>
                      <a:pPr marL="0" marR="0">
                        <a:lnSpc>
                          <a:spcPct val="115000"/>
                        </a:lnSpc>
                        <a:spcBef>
                          <a:spcPts val="0"/>
                        </a:spcBef>
                        <a:spcAft>
                          <a:spcPts val="0"/>
                        </a:spcAft>
                      </a:pPr>
                      <a:r>
                        <a:rPr lang="fr-FR" sz="800" dirty="0">
                          <a:solidFill>
                            <a:schemeClr val="accent1">
                              <a:lumMod val="50000"/>
                            </a:schemeClr>
                          </a:solidFill>
                          <a:effectLst/>
                          <a:latin typeface="Calibri"/>
                          <a:ea typeface="Times New Roman" panose="02020603050405020304" pitchFamily="18" charset="0"/>
                          <a:cs typeface="Arial"/>
                        </a:rPr>
                        <a:t>9999= </a:t>
                      </a:r>
                      <a:r>
                        <a:rPr lang="en-GB" sz="800" dirty="0">
                          <a:solidFill>
                            <a:schemeClr val="accent1">
                              <a:lumMod val="50000"/>
                            </a:schemeClr>
                          </a:solidFill>
                          <a:effectLst/>
                          <a:latin typeface="Calibri"/>
                          <a:ea typeface="Times New Roman" panose="02020603050405020304" pitchFamily="18" charset="0"/>
                          <a:cs typeface="Arial"/>
                        </a:rPr>
                        <a:t>No aplicable (no tiene acceso a esta estrategia)</a:t>
                      </a:r>
                      <a:endParaRPr lang="en-US" sz="1100" dirty="0">
                        <a:solidFill>
                          <a:schemeClr val="accent1">
                            <a:lumMod val="50000"/>
                          </a:schemeClr>
                        </a:solidFill>
                        <a:effectLst/>
                        <a:latin typeface="Calibri"/>
                        <a:ea typeface="MS Mincho" panose="02020609040205080304" pitchFamily="49" charset="-128"/>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15000"/>
                        </a:lnSpc>
                        <a:spcBef>
                          <a:spcPts val="0"/>
                        </a:spcBef>
                        <a:spcAft>
                          <a:spcPts val="0"/>
                        </a:spcAft>
                      </a:pPr>
                      <a:r>
                        <a:rPr lang="en-GB" sz="800" dirty="0">
                          <a:solidFill>
                            <a:schemeClr val="accent1">
                              <a:lumMod val="50000"/>
                            </a:schemeClr>
                          </a:solidFill>
                          <a:effectLst/>
                          <a:latin typeface="Calibri"/>
                          <a:ea typeface="Times New Roman" panose="02020603050405020304" pitchFamily="18" charset="0"/>
                          <a:cs typeface="Arial"/>
                        </a:rPr>
                        <a:t>Gravedad indicativa de la estrategia</a:t>
                      </a:r>
                      <a:endParaRPr lang="en-US" sz="1100" dirty="0">
                        <a:solidFill>
                          <a:schemeClr val="accent1">
                            <a:lumMod val="50000"/>
                          </a:schemeClr>
                        </a:solidFill>
                        <a:effectLst/>
                        <a:latin typeface="Calibri"/>
                        <a:ea typeface="MS Mincho" panose="02020609040205080304" pitchFamily="49" charset="-128"/>
                        <a:cs typeface="Arial"/>
                      </a:endParaRPr>
                    </a:p>
                    <a:p>
                      <a:pPr marL="0" marR="0">
                        <a:lnSpc>
                          <a:spcPct val="115000"/>
                        </a:lnSpc>
                        <a:spcBef>
                          <a:spcPts val="0"/>
                        </a:spcBef>
                        <a:spcAft>
                          <a:spcPts val="0"/>
                        </a:spcAft>
                      </a:pPr>
                      <a:endParaRPr lang="en-US" sz="1100">
                        <a:solidFill>
                          <a:schemeClr val="accent1">
                            <a:lumMod val="50000"/>
                          </a:schemeClr>
                        </a:solidFill>
                        <a:effectLst/>
                        <a:latin typeface="Calibri"/>
                        <a:ea typeface="MS Mincho" panose="02020609040205080304" pitchFamily="49" charset="-128"/>
                        <a:cs typeface="Arial"/>
                      </a:endParaRPr>
                    </a:p>
                    <a:p>
                      <a:pPr marL="0" marR="0">
                        <a:lnSpc>
                          <a:spcPct val="115000"/>
                        </a:lnSpc>
                        <a:spcBef>
                          <a:spcPts val="0"/>
                        </a:spcBef>
                        <a:spcAft>
                          <a:spcPts val="0"/>
                        </a:spcAft>
                      </a:pPr>
                      <a:r>
                        <a:rPr lang="en-GB" sz="800" i="1" dirty="0">
                          <a:solidFill>
                            <a:schemeClr val="accent1">
                              <a:lumMod val="50000"/>
                            </a:schemeClr>
                          </a:solidFill>
                          <a:effectLst/>
                          <a:latin typeface="Calibri"/>
                          <a:ea typeface="Times New Roman" panose="02020603050405020304" pitchFamily="18" charset="0"/>
                          <a:cs typeface="Arial"/>
                        </a:rPr>
                        <a:t>(Oficina de país para atribuir la gravedad correspondiente, lo siguiente es sólo un ejemplo)</a:t>
                      </a:r>
                      <a:endParaRPr lang="en-US" sz="11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endParaRPr lang="en-US" sz="11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en-US" sz="11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en-US" sz="11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en-US" sz="11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en-US" sz="11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en-US" sz="11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en-US" sz="11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en-US" sz="11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en-US" sz="11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en-US" sz="11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r>
                        <a:rPr lang="en-GB" sz="800" i="1" dirty="0">
                          <a:solidFill>
                            <a:schemeClr val="accent1">
                              <a:lumMod val="50000"/>
                            </a:schemeClr>
                          </a:solidFill>
                          <a:effectLst/>
                          <a:latin typeface="Calibri"/>
                          <a:ea typeface="Calibri" panose="020F0502020204030204" pitchFamily="34" charset="0"/>
                          <a:cs typeface="Arial"/>
                        </a:rPr>
                        <a:t>Nombres de las variables</a:t>
                      </a:r>
                      <a:endParaRPr lang="en-US" sz="11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960000576"/>
                  </a:ext>
                </a:extLst>
              </a:tr>
              <a:tr h="268418">
                <a:tc>
                  <a:txBody>
                    <a:bodyPr/>
                    <a:lstStyle/>
                    <a:p>
                      <a:pPr marL="0" marR="0" algn="l">
                        <a:lnSpc>
                          <a:spcPct val="100000"/>
                        </a:lnSpc>
                        <a:spcBef>
                          <a:spcPts val="0"/>
                        </a:spcBef>
                        <a:spcAft>
                          <a:spcPts val="0"/>
                        </a:spcAft>
                      </a:pPr>
                      <a:r>
                        <a:rPr lang="en-GB" sz="800" dirty="0">
                          <a:solidFill>
                            <a:schemeClr val="accent1">
                              <a:lumMod val="50000"/>
                            </a:schemeClr>
                          </a:solidFill>
                          <a:effectLst/>
                          <a:latin typeface="Calibri"/>
                          <a:ea typeface="Times New Roman" panose="02020603050405020304" pitchFamily="18" charset="0"/>
                          <a:cs typeface="Arial"/>
                        </a:rPr>
                        <a:t>1.1 </a:t>
                      </a:r>
                      <a:r>
                        <a:rPr lang="en-GB" sz="800" dirty="0">
                          <a:solidFill>
                            <a:schemeClr val="accent1">
                              <a:lumMod val="50000"/>
                            </a:schemeClr>
                          </a:solidFill>
                          <a:effectLst/>
                          <a:highlight>
                            <a:srgbClr val="C0C0C0"/>
                          </a:highlight>
                          <a:latin typeface="Calibri"/>
                          <a:ea typeface="Times New Roman" panose="02020603050405020304" pitchFamily="18" charset="0"/>
                          <a:cs typeface="Arial"/>
                        </a:rPr>
                        <a:t>Vendió activos/bienes del hogar (radio, muebles, televisión, joyas, etc.) </a:t>
                      </a:r>
                      <a:r>
                        <a:rPr lang="en-GB" sz="800" i="1" dirty="0">
                          <a:solidFill>
                            <a:schemeClr val="accent1">
                              <a:lumMod val="50000"/>
                            </a:schemeClr>
                          </a:solidFill>
                          <a:effectLst/>
                          <a:latin typeface="Calibri"/>
                          <a:ea typeface="Times New Roman" panose="02020603050405020304" pitchFamily="18" charset="0"/>
                          <a:cs typeface="Arial"/>
                        </a:rPr>
                        <a:t>por falta de recursos para acceder a las necesidades esenciales</a:t>
                      </a:r>
                      <a:endParaRPr lang="en-GB" sz="800" i="1" dirty="0">
                        <a:solidFill>
                          <a:schemeClr val="accent1">
                            <a:lumMod val="50000"/>
                          </a:schemeClr>
                        </a:solidFill>
                        <a:effectLst/>
                        <a:latin typeface="Calibri" panose="020F0502020204030204" pitchFamily="34" charset="0"/>
                        <a:ea typeface="Times New Roman" panose="02020603050405020304" pitchFamily="18" charset="0"/>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a:solidFill>
                            <a:schemeClr val="accent1">
                              <a:lumMod val="50000"/>
                            </a:schemeClr>
                          </a:solidFill>
                          <a:effectLst/>
                          <a:latin typeface="Verdana"/>
                          <a:ea typeface="Calibri" panose="020F0502020204030204" pitchFamily="34" charset="0"/>
                          <a:cs typeface="Arial"/>
                        </a:rPr>
                        <a:t>| __ |</a:t>
                      </a:r>
                      <a:endParaRPr lang="en-US" sz="11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a:solidFill>
                            <a:schemeClr val="accent1">
                              <a:lumMod val="50000"/>
                            </a:schemeClr>
                          </a:solidFill>
                          <a:effectLst/>
                          <a:latin typeface="Calibri"/>
                          <a:ea typeface="Calibri" panose="020F0502020204030204" pitchFamily="34" charset="0"/>
                          <a:cs typeface="Arial"/>
                        </a:rPr>
                        <a:t>Estrés</a:t>
                      </a:r>
                      <a:endParaRPr lang="en-US" sz="11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Lcs_stress_DomAsset</a:t>
                      </a:r>
                      <a:endParaRPr lang="en-US" sz="11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7736641"/>
                  </a:ext>
                </a:extLst>
              </a:tr>
              <a:tr h="268418">
                <a:tc>
                  <a:txBody>
                    <a:bodyPr/>
                    <a:lstStyle/>
                    <a:p>
                      <a:pPr marL="0" marR="0">
                        <a:lnSpc>
                          <a:spcPct val="100000"/>
                        </a:lnSpc>
                        <a:spcBef>
                          <a:spcPts val="0"/>
                        </a:spcBef>
                        <a:spcAft>
                          <a:spcPts val="0"/>
                        </a:spcAft>
                      </a:pPr>
                      <a:r>
                        <a:rPr lang="en-GB" sz="800" dirty="0">
                          <a:solidFill>
                            <a:schemeClr val="accent1">
                              <a:lumMod val="50000"/>
                            </a:schemeClr>
                          </a:solidFill>
                          <a:effectLst/>
                          <a:latin typeface="Calibri"/>
                          <a:ea typeface="Times New Roman" panose="02020603050405020304" pitchFamily="18" charset="0"/>
                          <a:cs typeface="Arial"/>
                        </a:rPr>
                        <a:t>1.2 </a:t>
                      </a:r>
                      <a:r>
                        <a:rPr lang="en-GB" sz="800" dirty="0">
                          <a:solidFill>
                            <a:schemeClr val="accent1">
                              <a:lumMod val="50000"/>
                            </a:schemeClr>
                          </a:solidFill>
                          <a:effectLst/>
                          <a:highlight>
                            <a:srgbClr val="C0C0C0"/>
                          </a:highlight>
                          <a:latin typeface="Calibri"/>
                          <a:ea typeface="Times New Roman" panose="02020603050405020304" pitchFamily="18" charset="0"/>
                          <a:cs typeface="Arial"/>
                        </a:rPr>
                        <a:t>Pedir dinero prestado para </a:t>
                      </a:r>
                      <a:r>
                        <a:rPr lang="en-GB" sz="800" kern="1200" dirty="0">
                          <a:solidFill>
                            <a:schemeClr val="accent1">
                              <a:lumMod val="50000"/>
                            </a:schemeClr>
                          </a:solidFill>
                          <a:effectLst/>
                          <a:highlight>
                            <a:srgbClr val="C0C0C0"/>
                          </a:highlight>
                          <a:latin typeface="Calibri"/>
                          <a:ea typeface="Times New Roman" panose="02020603050405020304" pitchFamily="18" charset="0"/>
                          <a:cs typeface="Arial"/>
                        </a:rPr>
                        <a:t>cubrir las necesidades esenciales</a:t>
                      </a:r>
                      <a:endParaRPr lang="en-US" sz="800" kern="1200" dirty="0">
                        <a:solidFill>
                          <a:schemeClr val="accent1">
                            <a:lumMod val="50000"/>
                          </a:schemeClr>
                        </a:solidFill>
                        <a:effectLst/>
                        <a:highlight>
                          <a:srgbClr val="C0C0C0"/>
                        </a:highlight>
                        <a:latin typeface="Calibri"/>
                        <a:ea typeface="MS Mincho" panose="02020609040205080304" pitchFamily="49" charset="-128"/>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a:solidFill>
                            <a:schemeClr val="accent1">
                              <a:lumMod val="50000"/>
                            </a:schemeClr>
                          </a:solidFill>
                          <a:effectLst/>
                          <a:latin typeface="Verdana"/>
                          <a:ea typeface="Calibri" panose="020F0502020204030204" pitchFamily="34" charset="0"/>
                          <a:cs typeface="Arial"/>
                        </a:rPr>
                        <a:t>| __ |</a:t>
                      </a:r>
                      <a:endParaRPr lang="en-US" sz="11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a:solidFill>
                            <a:schemeClr val="accent1">
                              <a:lumMod val="50000"/>
                            </a:schemeClr>
                          </a:solidFill>
                          <a:effectLst/>
                          <a:latin typeface="Calibri"/>
                          <a:ea typeface="Calibri" panose="020F0502020204030204" pitchFamily="34" charset="0"/>
                          <a:cs typeface="Arial"/>
                        </a:rPr>
                        <a:t>Estrés</a:t>
                      </a:r>
                      <a:endParaRPr lang="en-US" sz="11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kern="12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Lcs_stress_BorrowCash</a:t>
                      </a:r>
                      <a:endParaRPr lang="en-US" sz="800" kern="1200">
                        <a:solidFill>
                          <a:schemeClr val="accent1">
                            <a:lumMod val="50000"/>
                          </a:schemeClr>
                        </a:solidFill>
                        <a:effectLst/>
                        <a:highlight>
                          <a:srgbClr val="C0C0C0"/>
                        </a:highlight>
                        <a:latin typeface="Calibri" panose="020F050202020403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4970834"/>
                  </a:ext>
                </a:extLst>
              </a:tr>
              <a:tr h="232629">
                <a:tc>
                  <a:txBody>
                    <a:bodyPr/>
                    <a:lstStyle/>
                    <a:p>
                      <a:pPr marL="0" marR="0">
                        <a:lnSpc>
                          <a:spcPct val="100000"/>
                        </a:lnSpc>
                        <a:spcBef>
                          <a:spcPts val="0"/>
                        </a:spcBef>
                        <a:spcAft>
                          <a:spcPts val="0"/>
                        </a:spcAft>
                      </a:pPr>
                      <a:r>
                        <a:rPr lang="en-GB" sz="800" dirty="0">
                          <a:solidFill>
                            <a:schemeClr val="accent1">
                              <a:lumMod val="50000"/>
                            </a:schemeClr>
                          </a:solidFill>
                          <a:effectLst/>
                          <a:latin typeface="Calibri"/>
                          <a:ea typeface="Times New Roman" panose="02020603050405020304" pitchFamily="18" charset="0"/>
                          <a:cs typeface="Arial"/>
                        </a:rPr>
                        <a:t>1,3 </a:t>
                      </a:r>
                      <a:r>
                        <a:rPr lang="en-GB" sz="800" dirty="0">
                          <a:solidFill>
                            <a:schemeClr val="accent1">
                              <a:lumMod val="50000"/>
                            </a:schemeClr>
                          </a:solidFill>
                          <a:effectLst/>
                          <a:highlight>
                            <a:srgbClr val="C0C0C0"/>
                          </a:highlight>
                          <a:latin typeface="Calibri"/>
                          <a:ea typeface="Times New Roman" panose="02020603050405020304" pitchFamily="18" charset="0"/>
                          <a:cs typeface="Arial"/>
                        </a:rPr>
                        <a:t>Ahorros gastados </a:t>
                      </a:r>
                      <a:r>
                        <a:rPr lang="en-GB" sz="800" i="1" dirty="0">
                          <a:solidFill>
                            <a:schemeClr val="accent1">
                              <a:lumMod val="50000"/>
                            </a:schemeClr>
                          </a:solidFill>
                          <a:effectLst/>
                          <a:latin typeface="Calibri"/>
                          <a:ea typeface="Times New Roman" panose="02020603050405020304" pitchFamily="18" charset="0"/>
                          <a:cs typeface="Arial"/>
                        </a:rPr>
                        <a:t>por </a:t>
                      </a:r>
                      <a:r>
                        <a:rPr lang="en-GB" sz="800" i="1" dirty="0">
                          <a:solidFill>
                            <a:schemeClr val="accent1">
                              <a:lumMod val="50000"/>
                            </a:schemeClr>
                          </a:solidFill>
                          <a:effectLst/>
                          <a:latin typeface="+mn-lt"/>
                          <a:ea typeface="Times New Roman" panose="02020603050405020304" pitchFamily="18" charset="0"/>
                          <a:cs typeface="Arial"/>
                        </a:rPr>
                        <a:t>falta de recursos para acceder a las necesidades esenciales</a:t>
                      </a:r>
                      <a:endParaRPr lang="en-US" sz="1100" dirty="0">
                        <a:solidFill>
                          <a:schemeClr val="accent1">
                            <a:lumMod val="50000"/>
                          </a:schemeClr>
                        </a:solidFill>
                        <a:effectLs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a:solidFill>
                            <a:schemeClr val="accent1">
                              <a:lumMod val="50000"/>
                            </a:schemeClr>
                          </a:solidFill>
                          <a:effectLst/>
                          <a:latin typeface="Verdana"/>
                          <a:ea typeface="Calibri" panose="020F0502020204030204" pitchFamily="34" charset="0"/>
                          <a:cs typeface="Arial"/>
                        </a:rPr>
                        <a:t>| __ |</a:t>
                      </a:r>
                      <a:endParaRPr lang="en-US" sz="11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a:solidFill>
                            <a:schemeClr val="accent1">
                              <a:lumMod val="50000"/>
                            </a:schemeClr>
                          </a:solidFill>
                          <a:effectLst/>
                          <a:latin typeface="Calibri"/>
                          <a:ea typeface="Calibri" panose="020F0502020204030204" pitchFamily="34" charset="0"/>
                          <a:cs typeface="Arial"/>
                        </a:rPr>
                        <a:t>Estrés</a:t>
                      </a:r>
                      <a:endParaRPr lang="en-US" sz="11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Lcs_stress_Saving</a:t>
                      </a:r>
                      <a:endParaRPr lang="en-US" sz="1100" dirty="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1156396"/>
                  </a:ext>
                </a:extLst>
              </a:tr>
              <a:tr h="268418">
                <a:tc>
                  <a:txBody>
                    <a:bodyPr/>
                    <a:lstStyle/>
                    <a:p>
                      <a:pPr marL="0" marR="0">
                        <a:lnSpc>
                          <a:spcPct val="100000"/>
                        </a:lnSpc>
                        <a:spcBef>
                          <a:spcPts val="0"/>
                        </a:spcBef>
                        <a:spcAft>
                          <a:spcPts val="0"/>
                        </a:spcAft>
                      </a:pPr>
                      <a:r>
                        <a:rPr lang="en-GB" sz="800" dirty="0">
                          <a:solidFill>
                            <a:schemeClr val="accent1">
                              <a:lumMod val="50000"/>
                            </a:schemeClr>
                          </a:solidFill>
                          <a:effectLst/>
                          <a:latin typeface="Calibri"/>
                          <a:ea typeface="Times New Roman" panose="02020603050405020304" pitchFamily="18" charset="0"/>
                          <a:cs typeface="Arial"/>
                        </a:rPr>
                        <a:t>1.4 </a:t>
                      </a:r>
                      <a:r>
                        <a:rPr lang="en-GB" sz="800" dirty="0">
                          <a:solidFill>
                            <a:schemeClr val="accent1">
                              <a:lumMod val="50000"/>
                            </a:schemeClr>
                          </a:solidFill>
                          <a:effectLst/>
                          <a:highlight>
                            <a:srgbClr val="B2B2B2"/>
                          </a:highlight>
                          <a:latin typeface="Calibri"/>
                          <a:ea typeface="Times New Roman" panose="02020603050405020304" pitchFamily="18" charset="0"/>
                          <a:cs typeface="Arial"/>
                        </a:rPr>
                        <a:t>Vender, compartir o intercambiar ayuda en especie </a:t>
                      </a:r>
                      <a:r>
                        <a:rPr lang="en-GB" sz="800" i="1" dirty="0">
                          <a:solidFill>
                            <a:schemeClr val="accent1">
                              <a:lumMod val="50000"/>
                            </a:schemeClr>
                          </a:solidFill>
                          <a:effectLst/>
                          <a:latin typeface="Calibri"/>
                          <a:ea typeface="Times New Roman" panose="02020603050405020304" pitchFamily="18" charset="0"/>
                          <a:cs typeface="Arial"/>
                        </a:rPr>
                        <a:t>debido a la </a:t>
                      </a:r>
                      <a:r>
                        <a:rPr lang="en-GB" sz="800" i="1" dirty="0">
                          <a:solidFill>
                            <a:schemeClr val="accent1">
                              <a:lumMod val="50000"/>
                            </a:schemeClr>
                          </a:solidFill>
                          <a:effectLst/>
                          <a:latin typeface="+mn-lt"/>
                          <a:ea typeface="Times New Roman" panose="02020603050405020304" pitchFamily="18" charset="0"/>
                          <a:cs typeface="Arial"/>
                        </a:rPr>
                        <a:t>falta de recursos para acceder a las necesidades esenciales</a:t>
                      </a:r>
                      <a:endParaRPr lang="en-US" sz="1100" dirty="0">
                        <a:solidFill>
                          <a:schemeClr val="accent1">
                            <a:lumMod val="50000"/>
                          </a:schemeClr>
                        </a:solidFill>
                        <a:effectLst/>
                        <a:latin typeface="Calibri"/>
                        <a:ea typeface="MS Mincho" panose="02020609040205080304" pitchFamily="49" charset="-128"/>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a:solidFill>
                            <a:schemeClr val="accent1">
                              <a:lumMod val="50000"/>
                            </a:schemeClr>
                          </a:solidFill>
                          <a:effectLst/>
                          <a:latin typeface="Verdana"/>
                          <a:ea typeface="Calibri" panose="020F0502020204030204" pitchFamily="34" charset="0"/>
                          <a:cs typeface="Arial"/>
                        </a:rPr>
                        <a:t>| __ |</a:t>
                      </a:r>
                      <a:endParaRPr lang="en-US" sz="11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a:solidFill>
                            <a:schemeClr val="accent1">
                              <a:lumMod val="50000"/>
                            </a:schemeClr>
                          </a:solidFill>
                          <a:effectLst/>
                          <a:latin typeface="Calibri"/>
                          <a:ea typeface="Calibri" panose="020F0502020204030204" pitchFamily="34" charset="0"/>
                          <a:cs typeface="Arial"/>
                        </a:rPr>
                        <a:t>Estrés</a:t>
                      </a:r>
                      <a:endParaRPr lang="en-US" sz="11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kern="1200" err="1">
                          <a:solidFill>
                            <a:schemeClr val="accent1">
                              <a:lumMod val="50000"/>
                            </a:schemeClr>
                          </a:solidFill>
                          <a:effectLst/>
                          <a:highlight>
                            <a:srgbClr val="C0C0C0"/>
                          </a:highlight>
                          <a:latin typeface="Calibri"/>
                          <a:ea typeface="Calibri" panose="020F0502020204030204" pitchFamily="34" charset="0"/>
                          <a:cs typeface="Arial"/>
                        </a:rPr>
                        <a:t>Lcs_stress_SellRation</a:t>
                      </a:r>
                      <a:endParaRPr lang="en-US" sz="800" kern="1200" err="1">
                        <a:solidFill>
                          <a:schemeClr val="accent1">
                            <a:lumMod val="50000"/>
                          </a:schemeClr>
                        </a:solidFill>
                        <a:effectLst/>
                        <a:highlight>
                          <a:srgbClr val="C0C0C0"/>
                        </a:highlight>
                        <a:latin typeface="Calibri"/>
                        <a:ea typeface="MS Mincho" panose="02020609040205080304" pitchFamily="49" charset="-128"/>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2223477"/>
                  </a:ext>
                </a:extLst>
              </a:tr>
              <a:tr h="402627">
                <a:tc>
                  <a:txBody>
                    <a:bodyPr/>
                    <a:lstStyle/>
                    <a:p>
                      <a:pPr marL="0" marR="0">
                        <a:lnSpc>
                          <a:spcPct val="100000"/>
                        </a:lnSpc>
                        <a:spcBef>
                          <a:spcPts val="0"/>
                        </a:spcBef>
                        <a:spcAft>
                          <a:spcPts val="0"/>
                        </a:spcAft>
                      </a:pPr>
                      <a:r>
                        <a:rPr lang="en-GB" sz="800" dirty="0">
                          <a:solidFill>
                            <a:schemeClr val="accent1">
                              <a:lumMod val="50000"/>
                            </a:schemeClr>
                          </a:solidFill>
                          <a:effectLst/>
                          <a:latin typeface="Calibri"/>
                          <a:ea typeface="Times New Roman" panose="02020603050405020304" pitchFamily="18" charset="0"/>
                          <a:cs typeface="Arial"/>
                        </a:rPr>
                        <a:t>1,5 </a:t>
                      </a:r>
                      <a:r>
                        <a:rPr lang="en-GB" sz="800" dirty="0">
                          <a:solidFill>
                            <a:schemeClr val="accent1">
                              <a:lumMod val="50000"/>
                            </a:schemeClr>
                          </a:solidFill>
                          <a:effectLst/>
                          <a:highlight>
                            <a:srgbClr val="C0C0C0"/>
                          </a:highlight>
                          <a:latin typeface="Calibri"/>
                          <a:ea typeface="Times New Roman" panose="02020603050405020304" pitchFamily="18" charset="0"/>
                          <a:cs typeface="Arial"/>
                        </a:rPr>
                        <a:t>Vendió activos productivos o medios de transporte (máquina de coser, carretilla, bicicleta, coche, etc.) </a:t>
                      </a:r>
                      <a:r>
                        <a:rPr lang="en-GB" sz="800" i="1" dirty="0">
                          <a:solidFill>
                            <a:schemeClr val="accent1">
                              <a:lumMod val="50000"/>
                            </a:schemeClr>
                          </a:solidFill>
                          <a:effectLst/>
                          <a:latin typeface="Calibri"/>
                          <a:ea typeface="Calibri" panose="020F0502020204030204" pitchFamily="34" charset="0"/>
                          <a:cs typeface="Arial"/>
                        </a:rPr>
                        <a:t>por </a:t>
                      </a:r>
                      <a:r>
                        <a:rPr lang="en-GB" sz="800" i="1" dirty="0">
                          <a:solidFill>
                            <a:schemeClr val="accent1">
                              <a:lumMod val="50000"/>
                            </a:schemeClr>
                          </a:solidFill>
                          <a:effectLst/>
                          <a:highlight>
                            <a:srgbClr val="FFFFFF"/>
                          </a:highlight>
                          <a:latin typeface="+mn-lt"/>
                          <a:ea typeface="Times New Roman" panose="02020603050405020304" pitchFamily="18" charset="0"/>
                          <a:cs typeface="Arial"/>
                        </a:rPr>
                        <a:t>falta de recursos para acceder a las necesidades esenciales</a:t>
                      </a:r>
                      <a:endParaRPr lang="en-US" sz="1100" dirty="0">
                        <a:solidFill>
                          <a:schemeClr val="accent1">
                            <a:lumMod val="50000"/>
                          </a:schemeClr>
                        </a:solidFill>
                        <a:effectLst/>
                        <a:highlight>
                          <a:srgbClr val="FFFFFF"/>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a:solidFill>
                            <a:schemeClr val="accent1">
                              <a:lumMod val="50000"/>
                            </a:schemeClr>
                          </a:solidFill>
                          <a:effectLst/>
                          <a:latin typeface="Verdana"/>
                          <a:ea typeface="Calibri" panose="020F0502020204030204" pitchFamily="34" charset="0"/>
                          <a:cs typeface="Arial"/>
                        </a:rPr>
                        <a:t>| __ |</a:t>
                      </a:r>
                      <a:endParaRPr lang="en-US" sz="11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a:solidFill>
                            <a:schemeClr val="accent1">
                              <a:lumMod val="50000"/>
                            </a:schemeClr>
                          </a:solidFill>
                          <a:effectLst/>
                          <a:latin typeface="Calibri"/>
                          <a:ea typeface="Calibri" panose="020F0502020204030204" pitchFamily="34" charset="0"/>
                          <a:cs typeface="Arial"/>
                        </a:rPr>
                        <a:t>Crisis</a:t>
                      </a:r>
                      <a:endParaRPr lang="en-US" sz="11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Lcs_crisis_ProdAssets</a:t>
                      </a:r>
                      <a:endParaRPr lang="en-US" sz="11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1402958"/>
                  </a:ext>
                </a:extLst>
              </a:tr>
              <a:tr h="348944">
                <a:tc>
                  <a:txBody>
                    <a:bodyPr/>
                    <a:lstStyle/>
                    <a:p>
                      <a:pPr marL="0" marR="0">
                        <a:lnSpc>
                          <a:spcPct val="100000"/>
                        </a:lnSpc>
                        <a:spcBef>
                          <a:spcPts val="0"/>
                        </a:spcBef>
                        <a:spcAft>
                          <a:spcPts val="0"/>
                        </a:spcAft>
                      </a:pPr>
                      <a:r>
                        <a:rPr lang="en-GB" sz="800" dirty="0">
                          <a:solidFill>
                            <a:schemeClr val="accent1">
                              <a:lumMod val="50000"/>
                            </a:schemeClr>
                          </a:solidFill>
                          <a:effectLst/>
                          <a:latin typeface="Calibri"/>
                          <a:ea typeface="Times New Roman" panose="02020603050405020304" pitchFamily="18" charset="0"/>
                          <a:cs typeface="Arial"/>
                        </a:rPr>
                        <a:t>1,6 </a:t>
                      </a:r>
                      <a:r>
                        <a:rPr lang="en-GB" sz="800" dirty="0">
                          <a:solidFill>
                            <a:schemeClr val="accent1">
                              <a:lumMod val="50000"/>
                            </a:schemeClr>
                          </a:solidFill>
                          <a:effectLst/>
                          <a:highlight>
                            <a:srgbClr val="C0C0C0"/>
                          </a:highlight>
                          <a:latin typeface="Calibri"/>
                          <a:ea typeface="Times New Roman" panose="02020603050405020304" pitchFamily="18" charset="0"/>
                          <a:cs typeface="Arial"/>
                        </a:rPr>
                        <a:t>Reducción de los gastos en salud esencial (incluidos los medicamentos) </a:t>
                      </a:r>
                      <a:r>
                        <a:rPr lang="en-GB" sz="800" i="1" dirty="0">
                          <a:solidFill>
                            <a:schemeClr val="accent1">
                              <a:lumMod val="50000"/>
                            </a:schemeClr>
                          </a:solidFill>
                          <a:effectLst/>
                          <a:highlight>
                            <a:srgbClr val="FFFFFF"/>
                          </a:highlight>
                          <a:latin typeface="Calibri"/>
                          <a:ea typeface="Times New Roman" panose="02020603050405020304" pitchFamily="18" charset="0"/>
                          <a:cs typeface="Arial"/>
                        </a:rPr>
                        <a:t>debido a la </a:t>
                      </a:r>
                      <a:r>
                        <a:rPr lang="en-GB" sz="800" i="1" dirty="0">
                          <a:solidFill>
                            <a:schemeClr val="accent1">
                              <a:lumMod val="50000"/>
                            </a:schemeClr>
                          </a:solidFill>
                          <a:effectLst/>
                          <a:highlight>
                            <a:srgbClr val="FFFFFF"/>
                          </a:highlight>
                          <a:latin typeface="+mn-lt"/>
                          <a:ea typeface="Times New Roman" panose="02020603050405020304" pitchFamily="18" charset="0"/>
                          <a:cs typeface="Arial"/>
                        </a:rPr>
                        <a:t>falta de recursos para acceder a las necesidades esenciales</a:t>
                      </a:r>
                      <a:endParaRPr lang="en-US" sz="1100" dirty="0">
                        <a:solidFill>
                          <a:schemeClr val="accent1">
                            <a:lumMod val="50000"/>
                          </a:schemeClr>
                        </a:solidFill>
                        <a:effectLst/>
                        <a:highlight>
                          <a:srgbClr val="FFFFFF"/>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a:solidFill>
                            <a:schemeClr val="accent1">
                              <a:lumMod val="50000"/>
                            </a:schemeClr>
                          </a:solidFill>
                          <a:effectLst/>
                          <a:latin typeface="Verdana"/>
                          <a:ea typeface="Calibri" panose="020F0502020204030204" pitchFamily="34" charset="0"/>
                          <a:cs typeface="Arial"/>
                        </a:rPr>
                        <a:t>| __ |</a:t>
                      </a:r>
                      <a:endParaRPr lang="en-US" sz="11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a:solidFill>
                            <a:schemeClr val="accent1">
                              <a:lumMod val="50000"/>
                            </a:schemeClr>
                          </a:solidFill>
                          <a:effectLst/>
                          <a:latin typeface="Calibri"/>
                          <a:ea typeface="Calibri" panose="020F0502020204030204" pitchFamily="34" charset="0"/>
                          <a:cs typeface="Arial"/>
                        </a:rPr>
                        <a:t>Crisis</a:t>
                      </a:r>
                      <a:endParaRPr lang="en-US" sz="11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Lcs_crisis_Salud</a:t>
                      </a:r>
                      <a:endParaRPr lang="en-US" sz="11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420953"/>
                  </a:ext>
                </a:extLst>
              </a:tr>
              <a:tr h="268418">
                <a:tc>
                  <a:txBody>
                    <a:bodyPr/>
                    <a:lstStyle/>
                    <a:p>
                      <a:pPr marL="0" marR="0">
                        <a:lnSpc>
                          <a:spcPct val="100000"/>
                        </a:lnSpc>
                        <a:spcBef>
                          <a:spcPts val="0"/>
                        </a:spcBef>
                        <a:spcAft>
                          <a:spcPts val="0"/>
                        </a:spcAft>
                      </a:pPr>
                      <a:r>
                        <a:rPr lang="en-GB" sz="800" dirty="0">
                          <a:solidFill>
                            <a:schemeClr val="accent1">
                              <a:lumMod val="50000"/>
                            </a:schemeClr>
                          </a:solidFill>
                          <a:effectLst/>
                          <a:latin typeface="Calibri"/>
                          <a:ea typeface="Calibri" panose="020F0502020204030204" pitchFamily="34" charset="0"/>
                          <a:cs typeface="Arial"/>
                        </a:rPr>
                        <a:t>1,7 </a:t>
                      </a:r>
                      <a:r>
                        <a:rPr lang="en-GB" sz="800" dirty="0">
                          <a:solidFill>
                            <a:schemeClr val="accent1">
                              <a:lumMod val="50000"/>
                            </a:schemeClr>
                          </a:solidFill>
                          <a:effectLst/>
                          <a:highlight>
                            <a:srgbClr val="C0C0C0"/>
                          </a:highlight>
                          <a:latin typeface="Calibri"/>
                          <a:ea typeface="Calibri" panose="020F0502020204030204" pitchFamily="34" charset="0"/>
                          <a:cs typeface="Arial"/>
                        </a:rPr>
                        <a:t>Retiró a los niños de la escuela </a:t>
                      </a:r>
                      <a:r>
                        <a:rPr lang="en-GB" sz="800" i="1" dirty="0">
                          <a:solidFill>
                            <a:schemeClr val="accent1">
                              <a:lumMod val="50000"/>
                            </a:schemeClr>
                          </a:solidFill>
                          <a:effectLst/>
                          <a:latin typeface="Calibri"/>
                          <a:ea typeface="Times New Roman" panose="02020603050405020304" pitchFamily="18" charset="0"/>
                          <a:cs typeface="Arial"/>
                        </a:rPr>
                        <a:t>por </a:t>
                      </a:r>
                      <a:r>
                        <a:rPr lang="en-GB" sz="800" i="1" dirty="0">
                          <a:solidFill>
                            <a:schemeClr val="accent1">
                              <a:lumMod val="50000"/>
                            </a:schemeClr>
                          </a:solidFill>
                          <a:effectLst/>
                          <a:highlight>
                            <a:srgbClr val="FFFFFF"/>
                          </a:highlight>
                          <a:latin typeface="+mn-lt"/>
                          <a:ea typeface="Times New Roman" panose="02020603050405020304" pitchFamily="18" charset="0"/>
                          <a:cs typeface="Arial"/>
                        </a:rPr>
                        <a:t>falta de recursos para acceder a las necesidades esenciales</a:t>
                      </a:r>
                      <a:endParaRPr lang="en-US" sz="1100" dirty="0">
                        <a:solidFill>
                          <a:schemeClr val="accent1">
                            <a:lumMod val="50000"/>
                          </a:schemeClr>
                        </a:solidFill>
                        <a:effectLst/>
                        <a:highlight>
                          <a:srgbClr val="FFFFFF"/>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a:solidFill>
                            <a:schemeClr val="accent1">
                              <a:lumMod val="50000"/>
                            </a:schemeClr>
                          </a:solidFill>
                          <a:effectLst/>
                          <a:latin typeface="Verdana"/>
                          <a:ea typeface="Calibri" panose="020F0502020204030204" pitchFamily="34" charset="0"/>
                          <a:cs typeface="Arial"/>
                        </a:rPr>
                        <a:t>| __ |</a:t>
                      </a:r>
                      <a:endParaRPr lang="en-US" sz="11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a:solidFill>
                            <a:schemeClr val="accent1">
                              <a:lumMod val="50000"/>
                            </a:schemeClr>
                          </a:solidFill>
                          <a:effectLst/>
                          <a:latin typeface="Calibri"/>
                          <a:ea typeface="Calibri" panose="020F0502020204030204" pitchFamily="34" charset="0"/>
                          <a:cs typeface="Arial"/>
                        </a:rPr>
                        <a:t>Crisis</a:t>
                      </a:r>
                      <a:endParaRPr lang="en-US" sz="11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Lcs_crisis_OutSchool</a:t>
                      </a:r>
                      <a:endParaRPr lang="en-US" sz="11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1697943"/>
                  </a:ext>
                </a:extLst>
              </a:tr>
              <a:tr h="402627">
                <a:tc>
                  <a:txBody>
                    <a:bodyPr/>
                    <a:lstStyle/>
                    <a:p>
                      <a:pPr marL="0" marR="0">
                        <a:lnSpc>
                          <a:spcPct val="100000"/>
                        </a:lnSpc>
                        <a:spcBef>
                          <a:spcPts val="0"/>
                        </a:spcBef>
                        <a:spcAft>
                          <a:spcPts val="0"/>
                        </a:spcAft>
                      </a:pPr>
                      <a:r>
                        <a:rPr lang="en-GB" sz="800" dirty="0">
                          <a:solidFill>
                            <a:schemeClr val="accent1">
                              <a:lumMod val="50000"/>
                            </a:schemeClr>
                          </a:solidFill>
                          <a:effectLst/>
                          <a:latin typeface="Calibri"/>
                          <a:ea typeface="Calibri" panose="020F0502020204030204" pitchFamily="34" charset="0"/>
                          <a:cs typeface="Arial"/>
                        </a:rPr>
                        <a:t>1,8 </a:t>
                      </a:r>
                      <a:r>
                        <a:rPr lang="en-GB" sz="800" dirty="0">
                          <a:solidFill>
                            <a:schemeClr val="accent1">
                              <a:lumMod val="50000"/>
                            </a:schemeClr>
                          </a:solidFill>
                          <a:effectLst/>
                          <a:highlight>
                            <a:srgbClr val="C0C0C0"/>
                          </a:highlight>
                          <a:latin typeface="Calibri"/>
                          <a:ea typeface="Calibri" panose="020F0502020204030204" pitchFamily="34" charset="0"/>
                          <a:cs typeface="Arial"/>
                        </a:rPr>
                        <a:t>Hipotecó/vendió la casa donde vivía permanentemente o el terreno </a:t>
                      </a:r>
                      <a:r>
                        <a:rPr lang="en-GB" sz="800" i="1" dirty="0">
                          <a:solidFill>
                            <a:schemeClr val="accent1">
                              <a:lumMod val="50000"/>
                            </a:schemeClr>
                          </a:solidFill>
                          <a:effectLst/>
                          <a:latin typeface="Calibri"/>
                          <a:ea typeface="Times New Roman" panose="02020603050405020304" pitchFamily="18" charset="0"/>
                          <a:cs typeface="Arial"/>
                        </a:rPr>
                        <a:t>debido a la </a:t>
                      </a:r>
                      <a:r>
                        <a:rPr lang="en-GB" sz="800" i="1" dirty="0">
                          <a:solidFill>
                            <a:schemeClr val="accent1">
                              <a:lumMod val="50000"/>
                            </a:schemeClr>
                          </a:solidFill>
                          <a:effectLst/>
                          <a:highlight>
                            <a:srgbClr val="FFFFFF"/>
                          </a:highlight>
                          <a:latin typeface="+mn-lt"/>
                          <a:ea typeface="Times New Roman" panose="02020603050405020304" pitchFamily="18" charset="0"/>
                          <a:cs typeface="Arial"/>
                        </a:rPr>
                        <a:t>falta de recursos para acceder a las necesidades esenciales</a:t>
                      </a:r>
                      <a:endParaRPr lang="en-US" sz="1100" dirty="0">
                        <a:solidFill>
                          <a:schemeClr val="accent1">
                            <a:lumMod val="50000"/>
                          </a:schemeClr>
                        </a:solidFill>
                        <a:effectLst/>
                        <a:highlight>
                          <a:srgbClr val="FFFFFF"/>
                        </a:highlight>
                        <a:latin typeface="Calibri"/>
                        <a:ea typeface="MS Mincho" panose="02020609040205080304" pitchFamily="49" charset="-128"/>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a:solidFill>
                            <a:schemeClr val="accent1">
                              <a:lumMod val="50000"/>
                            </a:schemeClr>
                          </a:solidFill>
                          <a:effectLst/>
                          <a:latin typeface="Verdana"/>
                          <a:ea typeface="Calibri" panose="020F0502020204030204" pitchFamily="34" charset="0"/>
                          <a:cs typeface="Arial"/>
                        </a:rPr>
                        <a:t>| __ |</a:t>
                      </a:r>
                      <a:endParaRPr lang="en-US" sz="11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a:solidFill>
                            <a:schemeClr val="accent1">
                              <a:lumMod val="50000"/>
                            </a:schemeClr>
                          </a:solidFill>
                          <a:effectLst/>
                          <a:latin typeface="Calibri"/>
                          <a:ea typeface="Calibri" panose="020F0502020204030204" pitchFamily="34" charset="0"/>
                          <a:cs typeface="Arial"/>
                        </a:rPr>
                        <a:t>Emergencia</a:t>
                      </a:r>
                      <a:endParaRPr lang="en-US" sz="11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Lcs_em_ResAsset</a:t>
                      </a:r>
                      <a:endParaRPr lang="en-US" sz="11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0582550"/>
                  </a:ext>
                </a:extLst>
              </a:tr>
              <a:tr h="348944">
                <a:tc>
                  <a:txBody>
                    <a:bodyPr/>
                    <a:lstStyle/>
                    <a:p>
                      <a:pPr marL="0" marR="0">
                        <a:lnSpc>
                          <a:spcPct val="100000"/>
                        </a:lnSpc>
                        <a:spcBef>
                          <a:spcPts val="0"/>
                        </a:spcBef>
                        <a:spcAft>
                          <a:spcPts val="0"/>
                        </a:spcAft>
                      </a:pPr>
                      <a:r>
                        <a:rPr lang="en-GB" sz="800" dirty="0">
                          <a:solidFill>
                            <a:schemeClr val="accent1">
                              <a:lumMod val="50000"/>
                            </a:schemeClr>
                          </a:solidFill>
                          <a:effectLst/>
                          <a:latin typeface="Calibri"/>
                          <a:ea typeface="Calibri" panose="020F0502020204030204" pitchFamily="34" charset="0"/>
                          <a:cs typeface="Arial"/>
                        </a:rPr>
                        <a:t>1,9 </a:t>
                      </a:r>
                      <a:r>
                        <a:rPr lang="en-GB" sz="800" dirty="0">
                          <a:solidFill>
                            <a:schemeClr val="accent1">
                              <a:lumMod val="50000"/>
                            </a:schemeClr>
                          </a:solidFill>
                          <a:effectLst/>
                          <a:highlight>
                            <a:srgbClr val="C0C0C0"/>
                          </a:highlight>
                          <a:latin typeface="Calibri"/>
                          <a:ea typeface="Calibri" panose="020F0502020204030204" pitchFamily="34" charset="0"/>
                          <a:cs typeface="Arial"/>
                        </a:rPr>
                        <a:t>Mendigó (pidió dinero/alimentos a desconocidos en la calle) o rebuscó en la basura </a:t>
                      </a:r>
                      <a:r>
                        <a:rPr lang="en-GB" sz="800" i="1" dirty="0">
                          <a:solidFill>
                            <a:schemeClr val="accent1">
                              <a:lumMod val="50000"/>
                            </a:schemeClr>
                          </a:solidFill>
                          <a:effectLst/>
                          <a:latin typeface="Calibri"/>
                          <a:ea typeface="Calibri" panose="020F0502020204030204" pitchFamily="34" charset="0"/>
                          <a:cs typeface="Arial"/>
                        </a:rPr>
                        <a:t>por </a:t>
                      </a:r>
                      <a:r>
                        <a:rPr lang="en-GB" sz="800" i="1" dirty="0">
                          <a:solidFill>
                            <a:schemeClr val="accent1">
                              <a:lumMod val="50000"/>
                            </a:schemeClr>
                          </a:solidFill>
                          <a:effectLst/>
                          <a:highlight>
                            <a:srgbClr val="FFFFFF"/>
                          </a:highlight>
                          <a:latin typeface="+mn-lt"/>
                          <a:ea typeface="Times New Roman" panose="02020603050405020304" pitchFamily="18" charset="0"/>
                          <a:cs typeface="Arial"/>
                        </a:rPr>
                        <a:t>falta de recursos para acceder a las necesidades esenciales</a:t>
                      </a:r>
                      <a:endParaRPr lang="en-US" sz="1100" dirty="0">
                        <a:solidFill>
                          <a:schemeClr val="accent1">
                            <a:lumMod val="50000"/>
                          </a:schemeClr>
                        </a:solidFill>
                        <a:effectLst/>
                        <a:highlight>
                          <a:srgbClr val="FFFFFF"/>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a:solidFill>
                            <a:schemeClr val="accent1">
                              <a:lumMod val="50000"/>
                            </a:schemeClr>
                          </a:solidFill>
                          <a:effectLst/>
                          <a:latin typeface="Verdana"/>
                          <a:ea typeface="Calibri" panose="020F0502020204030204" pitchFamily="34" charset="0"/>
                          <a:cs typeface="Arial"/>
                        </a:rPr>
                        <a:t>| __ |</a:t>
                      </a:r>
                      <a:endParaRPr lang="en-US" sz="11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a:solidFill>
                            <a:schemeClr val="accent1">
                              <a:lumMod val="50000"/>
                            </a:schemeClr>
                          </a:solidFill>
                          <a:effectLst/>
                          <a:latin typeface="Calibri"/>
                          <a:ea typeface="Calibri" panose="020F0502020204030204" pitchFamily="34" charset="0"/>
                          <a:cs typeface="Arial"/>
                        </a:rPr>
                        <a:t>Emergencia</a:t>
                      </a:r>
                      <a:endParaRPr lang="en-US" sz="11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Lcs_em_Begged</a:t>
                      </a:r>
                      <a:endParaRPr lang="en-US" sz="11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4761339"/>
                  </a:ext>
                </a:extLst>
              </a:tr>
              <a:tr h="581573">
                <a:tc>
                  <a:txBody>
                    <a:bodyPr/>
                    <a:lstStyle/>
                    <a:p>
                      <a:pPr marL="0" marR="0">
                        <a:lnSpc>
                          <a:spcPct val="100000"/>
                        </a:lnSpc>
                        <a:spcBef>
                          <a:spcPts val="0"/>
                        </a:spcBef>
                        <a:spcAft>
                          <a:spcPts val="0"/>
                        </a:spcAft>
                      </a:pPr>
                      <a:r>
                        <a:rPr lang="en-GB" sz="800" dirty="0">
                          <a:solidFill>
                            <a:schemeClr val="accent1">
                              <a:lumMod val="50000"/>
                            </a:schemeClr>
                          </a:solidFill>
                          <a:effectLst/>
                          <a:latin typeface="Calibri"/>
                          <a:ea typeface="Calibri" panose="020F0502020204030204" pitchFamily="34" charset="0"/>
                          <a:cs typeface="Arial"/>
                        </a:rPr>
                        <a:t>1.10 </a:t>
                      </a:r>
                      <a:r>
                        <a:rPr lang="en-US" sz="800" kern="1200" dirty="0">
                          <a:solidFill>
                            <a:schemeClr val="accent1">
                              <a:lumMod val="50000"/>
                            </a:schemeClr>
                          </a:solidFill>
                          <a:effectLst/>
                          <a:highlight>
                            <a:srgbClr val="C0C0C0"/>
                          </a:highlight>
                          <a:latin typeface="Calibri"/>
                          <a:ea typeface="Calibri" panose="020F0502020204030204" pitchFamily="34" charset="0"/>
                          <a:cs typeface="Arial"/>
                        </a:rPr>
                        <a:t>Se dediquen a trabajos o actividades generadoras de ingresos socialmente degradantes, de alto riesgo, explotadores o que pongan en peligro su vida (por ejemplo, contrabando, robo, adhesión a grupos armados, prostitución) </a:t>
                      </a:r>
                      <a:r>
                        <a:rPr lang="en-GB" sz="800" i="1" dirty="0">
                          <a:solidFill>
                            <a:schemeClr val="accent1">
                              <a:lumMod val="50000"/>
                            </a:schemeClr>
                          </a:solidFill>
                          <a:effectLst/>
                          <a:latin typeface="Calibri"/>
                          <a:ea typeface="Calibri" panose="020F0502020204030204" pitchFamily="34" charset="0"/>
                          <a:cs typeface="Arial"/>
                        </a:rPr>
                        <a:t>debido </a:t>
                      </a:r>
                      <a:r>
                        <a:rPr lang="en-GB" sz="800" i="1" dirty="0">
                          <a:solidFill>
                            <a:schemeClr val="accent1">
                              <a:lumMod val="50000"/>
                            </a:schemeClr>
                          </a:solidFill>
                          <a:effectLst/>
                          <a:highlight>
                            <a:srgbClr val="FFFFFF"/>
                          </a:highlight>
                          <a:latin typeface="Calibri"/>
                          <a:ea typeface="Calibri" panose="020F0502020204030204" pitchFamily="34" charset="0"/>
                          <a:cs typeface="Arial"/>
                        </a:rPr>
                        <a:t>a la </a:t>
                      </a:r>
                      <a:r>
                        <a:rPr lang="en-GB" sz="800" i="1" dirty="0">
                          <a:solidFill>
                            <a:schemeClr val="accent1">
                              <a:lumMod val="50000"/>
                            </a:schemeClr>
                          </a:solidFill>
                          <a:effectLst/>
                          <a:highlight>
                            <a:srgbClr val="FFFFFF"/>
                          </a:highlight>
                          <a:latin typeface="+mn-lt"/>
                          <a:ea typeface="Times New Roman" panose="02020603050405020304" pitchFamily="18" charset="0"/>
                          <a:cs typeface="Arial"/>
                        </a:rPr>
                        <a:t>falta de recursos para acceder a las necesidades esenciales.</a:t>
                      </a:r>
                      <a:endParaRPr lang="en-US" sz="1100" dirty="0">
                        <a:solidFill>
                          <a:schemeClr val="accent1">
                            <a:lumMod val="50000"/>
                          </a:schemeClr>
                        </a:solidFill>
                        <a:effectLst/>
                        <a:highlight>
                          <a:srgbClr val="FFFFFF"/>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a:solidFill>
                            <a:schemeClr val="accent1">
                              <a:lumMod val="50000"/>
                            </a:schemeClr>
                          </a:solidFill>
                          <a:effectLst/>
                          <a:latin typeface="Verdana"/>
                          <a:ea typeface="Calibri" panose="020F0502020204030204" pitchFamily="34" charset="0"/>
                          <a:cs typeface="Arial"/>
                        </a:rPr>
                        <a:t>| __ |</a:t>
                      </a:r>
                      <a:endParaRPr lang="en-US" sz="11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a:solidFill>
                            <a:schemeClr val="accent1">
                              <a:lumMod val="50000"/>
                            </a:schemeClr>
                          </a:solidFill>
                          <a:effectLst/>
                          <a:latin typeface="Calibri"/>
                          <a:ea typeface="Calibri" panose="020F0502020204030204" pitchFamily="34" charset="0"/>
                          <a:cs typeface="Arial"/>
                        </a:rPr>
                        <a:t>Emergencia</a:t>
                      </a:r>
                      <a:endParaRPr lang="en-US" sz="11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Lcs_em_IllegalAct</a:t>
                      </a:r>
                      <a:endParaRPr lang="en-US" sz="1100" dirty="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3906726"/>
                  </a:ext>
                </a:extLst>
              </a:tr>
            </a:tbl>
          </a:graphicData>
        </a:graphic>
      </p:graphicFrame>
      <p:sp>
        <p:nvSpPr>
          <p:cNvPr id="6" name="TextBox 5">
            <a:extLst>
              <a:ext uri="{FF2B5EF4-FFF2-40B4-BE49-F238E27FC236}">
                <a16:creationId xmlns:a16="http://schemas.microsoft.com/office/drawing/2014/main" id="{E2F84896-B339-8A0E-1CF8-932148AE15F7}"/>
              </a:ext>
            </a:extLst>
          </p:cNvPr>
          <p:cNvSpPr txBox="1"/>
          <p:nvPr/>
        </p:nvSpPr>
        <p:spPr>
          <a:xfrm>
            <a:off x="6913087" y="1540362"/>
            <a:ext cx="2416029" cy="1600438"/>
          </a:xfrm>
          <a:prstGeom prst="rect">
            <a:avLst/>
          </a:prstGeom>
          <a:noFill/>
          <a:ln w="57150">
            <a:solidFill>
              <a:schemeClr val="bg1">
                <a:lumMod val="50000"/>
              </a:schemeClr>
            </a:solidFill>
          </a:ln>
        </p:spPr>
        <p:txBody>
          <a:bodyPr wrap="square" rtlCol="0">
            <a:spAutoFit/>
          </a:bodyPr>
          <a:lstStyle/>
          <a:p>
            <a:endParaRPr lang="en-US" sz="1400" b="1"/>
          </a:p>
          <a:p>
            <a:endParaRPr lang="en-US" sz="1400" b="1"/>
          </a:p>
          <a:p>
            <a:endParaRPr lang="en-US" sz="1400" b="1"/>
          </a:p>
          <a:p>
            <a:endParaRPr lang="en-US" sz="1400" b="1"/>
          </a:p>
          <a:p>
            <a:endParaRPr lang="en-US" sz="1400" b="1"/>
          </a:p>
          <a:p>
            <a:endParaRPr lang="en-US" sz="1400" b="1"/>
          </a:p>
          <a:p>
            <a:endParaRPr lang="en-US" sz="1400" b="1"/>
          </a:p>
        </p:txBody>
      </p:sp>
    </p:spTree>
    <p:extLst>
      <p:ext uri="{BB962C8B-B14F-4D97-AF65-F5344CB8AC3E}">
        <p14:creationId xmlns:p14="http://schemas.microsoft.com/office/powerpoint/2010/main" val="8918025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HALDEN SOLID" pitchFamily="2" charset="0"/>
              </a:rPr>
              <a:t>MÓDULO </a:t>
            </a:r>
            <a:r>
              <a:rPr lang="en-GB" sz="3600" b="0" kern="1400" spc="230" dirty="0">
                <a:solidFill>
                  <a:schemeClr val="tx1"/>
                </a:solidFill>
                <a:highlight>
                  <a:srgbClr val="FFFFFF"/>
                </a:highlight>
                <a:latin typeface="HALDEN SOLID" pitchFamily="2" charset="0"/>
              </a:rPr>
              <a:t>LCS-EN</a:t>
            </a:r>
            <a:r>
              <a:rPr lang="en-GB" sz="3600" b="0" kern="1400" spc="230" dirty="0">
                <a:solidFill>
                  <a:schemeClr val="tx1"/>
                </a:solidFill>
                <a:latin typeface="HALDEN SOLID" pitchFamily="2" charset="0"/>
              </a:rPr>
              <a:t>: </a:t>
            </a:r>
            <a:r>
              <a:rPr lang="en-GB" sz="3600" b="0" kern="1400" spc="230" dirty="0" err="1">
                <a:solidFill>
                  <a:schemeClr val="tx1"/>
                </a:solidFill>
                <a:latin typeface="HALDEN SOLID" pitchFamily="2" charset="0"/>
              </a:rPr>
              <a:t>opciones</a:t>
            </a:r>
            <a:r>
              <a:rPr lang="en-GB" sz="3600" b="0" kern="1400" spc="230" dirty="0">
                <a:solidFill>
                  <a:schemeClr val="tx1"/>
                </a:solidFill>
                <a:latin typeface="HALDEN SOLID" pitchFamily="2" charset="0"/>
              </a:rPr>
              <a:t> de </a:t>
            </a:r>
            <a:r>
              <a:rPr lang="en-GB" sz="3600" b="0" kern="1400" spc="230" dirty="0" err="1">
                <a:solidFill>
                  <a:schemeClr val="tx1"/>
                </a:solidFill>
                <a:latin typeface="HALDEN SOLID" pitchFamily="2" charset="0"/>
              </a:rPr>
              <a:t>respuesta</a:t>
            </a:r>
            <a:endParaRPr lang="en-GB" sz="3600" b="0" kern="1400" spc="230" dirty="0">
              <a:solidFill>
                <a:schemeClr val="tx1"/>
              </a:solidFill>
              <a:latin typeface="HALDEN SOLID" pitchFamily="2" charset="0"/>
            </a:endParaRPr>
          </a:p>
        </p:txBody>
      </p:sp>
      <p:sp>
        <p:nvSpPr>
          <p:cNvPr id="5" name="TextBox 4">
            <a:extLst>
              <a:ext uri="{FF2B5EF4-FFF2-40B4-BE49-F238E27FC236}">
                <a16:creationId xmlns:a16="http://schemas.microsoft.com/office/drawing/2014/main" id="{F57AC735-BE46-1F92-204E-30CE660E4BFA}"/>
              </a:ext>
            </a:extLst>
          </p:cNvPr>
          <p:cNvSpPr txBox="1"/>
          <p:nvPr/>
        </p:nvSpPr>
        <p:spPr>
          <a:xfrm>
            <a:off x="1828477" y="1589742"/>
            <a:ext cx="2975294" cy="3970318"/>
          </a:xfrm>
          <a:prstGeom prst="rect">
            <a:avLst/>
          </a:prstGeom>
          <a:noFill/>
          <a:ln w="57150">
            <a:solidFill>
              <a:schemeClr val="bg1">
                <a:lumMod val="50000"/>
              </a:schemeClr>
            </a:solidFill>
          </a:ln>
        </p:spPr>
        <p:txBody>
          <a:bodyPr wrap="square" lIns="91440" tIns="45720" rIns="91440" bIns="45720" rtlCol="0" anchor="t">
            <a:spAutoFit/>
          </a:bodyPr>
          <a:lstStyle/>
          <a:p>
            <a:r>
              <a:rPr lang="en-US" sz="1400" b="1" u="sng" spc="60">
                <a:latin typeface="Open Sans"/>
                <a:ea typeface="Open Sans"/>
                <a:cs typeface="Open Sans"/>
              </a:rPr>
              <a:t>Sólo hay 4 </a:t>
            </a:r>
            <a:r>
              <a:rPr lang="en-US" sz="1400" b="1" spc="60">
                <a:latin typeface="Open Sans"/>
                <a:ea typeface="Open Sans"/>
                <a:cs typeface="Open Sans"/>
              </a:rPr>
              <a:t>posibles opciones de respuesta estándar para cada estrategia: </a:t>
            </a:r>
            <a:endParaRPr lang="en-US" sz="1400" b="1" spc="60">
              <a:latin typeface="Open Sans" charset="0"/>
              <a:ea typeface="Open Sans" charset="0"/>
              <a:cs typeface="Open Sans" charset="0"/>
            </a:endParaRPr>
          </a:p>
          <a:p>
            <a:endParaRPr lang="en-US" sz="1400" spc="60">
              <a:latin typeface="Open Sans" charset="0"/>
              <a:ea typeface="Open Sans" charset="0"/>
              <a:cs typeface="Open Sans" charset="0"/>
            </a:endParaRPr>
          </a:p>
          <a:p>
            <a:r>
              <a:rPr lang="en-US" sz="1400" spc="60">
                <a:latin typeface="Open Sans"/>
                <a:ea typeface="Open Sans"/>
                <a:cs typeface="Open Sans"/>
              </a:rPr>
              <a:t>10 = No porque no lo necesitamos.</a:t>
            </a:r>
          </a:p>
          <a:p>
            <a:endParaRPr lang="en-US" sz="1400" spc="60">
              <a:latin typeface="Open Sans" charset="0"/>
              <a:ea typeface="Open Sans" charset="0"/>
              <a:cs typeface="Open Sans" charset="0"/>
            </a:endParaRPr>
          </a:p>
          <a:p>
            <a:r>
              <a:rPr lang="en-US" sz="1400" spc="60">
                <a:latin typeface="Open Sans"/>
                <a:ea typeface="Open Sans"/>
                <a:cs typeface="Open Sans"/>
              </a:rPr>
              <a:t>20 = No porque ya hemos vendido esos activos o nos hemos dedicado a esta actividad en los últimos 12 meses y no podemos seguir haciéndolo. </a:t>
            </a:r>
            <a:endParaRPr lang="en-US" sz="1400" spc="60">
              <a:latin typeface="Open Sans" charset="0"/>
              <a:ea typeface="Open Sans" charset="0"/>
              <a:cs typeface="Open Sans" charset="0"/>
            </a:endParaRPr>
          </a:p>
          <a:p>
            <a:endParaRPr lang="en-US" sz="1400" spc="60">
              <a:latin typeface="Open Sans" charset="0"/>
              <a:ea typeface="Open Sans" charset="0"/>
              <a:cs typeface="Open Sans" charset="0"/>
            </a:endParaRPr>
          </a:p>
          <a:p>
            <a:r>
              <a:rPr lang="en-US" sz="1400" spc="60">
                <a:latin typeface="Open Sans"/>
                <a:ea typeface="Open Sans"/>
                <a:cs typeface="Open Sans"/>
              </a:rPr>
              <a:t>30= Sí</a:t>
            </a:r>
          </a:p>
          <a:p>
            <a:endParaRPr lang="en-US" sz="1400" spc="60">
              <a:latin typeface="Open Sans" charset="0"/>
              <a:ea typeface="Open Sans" charset="0"/>
              <a:cs typeface="Open Sans" charset="0"/>
            </a:endParaRPr>
          </a:p>
          <a:p>
            <a:r>
              <a:rPr lang="en-US" sz="1400" spc="60">
                <a:latin typeface="Open Sans"/>
                <a:ea typeface="Open Sans"/>
                <a:cs typeface="Open Sans"/>
              </a:rPr>
              <a:t>9999= No aplicable (no tiene acceso a esta estrategia)</a:t>
            </a:r>
          </a:p>
          <a:p>
            <a:endParaRPr lang="en-US" sz="1400" spc="60">
              <a:latin typeface="Open Sans" charset="0"/>
              <a:ea typeface="Open Sans" charset="0"/>
              <a:cs typeface="Open Sans" charset="0"/>
            </a:endParaRPr>
          </a:p>
        </p:txBody>
      </p:sp>
      <p:sp>
        <p:nvSpPr>
          <p:cNvPr id="2" name="TextBox 1">
            <a:extLst>
              <a:ext uri="{FF2B5EF4-FFF2-40B4-BE49-F238E27FC236}">
                <a16:creationId xmlns:a16="http://schemas.microsoft.com/office/drawing/2014/main" id="{7927E180-AB69-33EF-BC86-1B5DD6F9DF15}"/>
              </a:ext>
            </a:extLst>
          </p:cNvPr>
          <p:cNvSpPr txBox="1"/>
          <p:nvPr/>
        </p:nvSpPr>
        <p:spPr>
          <a:xfrm>
            <a:off x="6096000" y="2786439"/>
            <a:ext cx="5360379" cy="1169551"/>
          </a:xfrm>
          <a:prstGeom prst="rect">
            <a:avLst/>
          </a:prstGeom>
          <a:noFill/>
          <a:ln w="57150">
            <a:solidFill>
              <a:schemeClr val="bg1">
                <a:lumMod val="50000"/>
              </a:schemeClr>
            </a:solidFill>
          </a:ln>
        </p:spPr>
        <p:txBody>
          <a:bodyPr wrap="square" rtlCol="0">
            <a:spAutoFit/>
          </a:bodyPr>
          <a:lstStyle/>
          <a:p>
            <a:r>
              <a:rPr lang="en-US" sz="1400" spc="60" dirty="0">
                <a:latin typeface="Open Sans" charset="0"/>
                <a:ea typeface="Open Sans" charset="0"/>
                <a:cs typeface="Open Sans" charset="0"/>
              </a:rPr>
              <a:t>Significa que un hogar puede no ser capaz de aplicar una estrategia de supervivencia tal y como fue aplicada y agotada antes de los 30 días (pero dentro del marco temporal de los últimos 12 meses</a:t>
            </a:r>
            <a:r>
              <a:rPr lang="en-US" sz="1400" spc="60" dirty="0">
                <a:highlight>
                  <a:srgbClr val="FFFFFF"/>
                </a:highlight>
                <a:latin typeface="Open Sans" charset="0"/>
                <a:ea typeface="Open Sans" charset="0"/>
                <a:cs typeface="Open Sans" charset="0"/>
              </a:rPr>
              <a:t>), debido a la falta de recursos para acceder a las necesidades esenciales. </a:t>
            </a:r>
          </a:p>
        </p:txBody>
      </p:sp>
      <p:sp>
        <p:nvSpPr>
          <p:cNvPr id="3" name="Oval 2">
            <a:extLst>
              <a:ext uri="{FF2B5EF4-FFF2-40B4-BE49-F238E27FC236}">
                <a16:creationId xmlns:a16="http://schemas.microsoft.com/office/drawing/2014/main" id="{1ED3B5E6-EE47-DD23-1048-DD0DF99EC29B}"/>
              </a:ext>
            </a:extLst>
          </p:cNvPr>
          <p:cNvSpPr/>
          <p:nvPr/>
        </p:nvSpPr>
        <p:spPr>
          <a:xfrm>
            <a:off x="1381013" y="2661578"/>
            <a:ext cx="3707934" cy="1551960"/>
          </a:xfrm>
          <a:prstGeom prst="ellipse">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Arrow Connector 8">
            <a:extLst>
              <a:ext uri="{FF2B5EF4-FFF2-40B4-BE49-F238E27FC236}">
                <a16:creationId xmlns:a16="http://schemas.microsoft.com/office/drawing/2014/main" id="{5E9BA5B9-17A9-4C53-9509-91B7FF08FA56}"/>
              </a:ext>
            </a:extLst>
          </p:cNvPr>
          <p:cNvCxnSpPr/>
          <p:nvPr/>
        </p:nvCxnSpPr>
        <p:spPr>
          <a:xfrm>
            <a:off x="5085127" y="3437558"/>
            <a:ext cx="880844" cy="0"/>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17C16125-A5FF-CF21-2D13-C242C34C7BFD}"/>
              </a:ext>
            </a:extLst>
          </p:cNvPr>
          <p:cNvSpPr txBox="1"/>
          <p:nvPr/>
        </p:nvSpPr>
        <p:spPr>
          <a:xfrm>
            <a:off x="5525549" y="1619082"/>
            <a:ext cx="6094602" cy="840230"/>
          </a:xfrm>
          <a:prstGeom prst="rect">
            <a:avLst/>
          </a:prstGeom>
          <a:noFill/>
        </p:spPr>
        <p:txBody>
          <a:bodyPr wrap="square">
            <a:spAutoFit/>
          </a:bodyPr>
          <a:lstStyle/>
          <a:p>
            <a:pPr marR="0" lvl="0" algn="l" defTabSz="914400" rtl="0" eaLnBrk="1" fontAlgn="auto" latinLnBrk="0" hangingPunct="1">
              <a:lnSpc>
                <a:spcPct val="90000"/>
              </a:lnSpc>
              <a:spcBef>
                <a:spcPts val="1000"/>
              </a:spcBef>
              <a:spcAft>
                <a:spcPts val="0"/>
              </a:spcAft>
              <a:buClr>
                <a:srgbClr val="0070BA"/>
              </a:buClr>
              <a:buSzTx/>
              <a:tabLst/>
              <a:defRPr/>
            </a:pPr>
            <a:r>
              <a:rPr lang="en-US" spc="60" dirty="0">
                <a:solidFill>
                  <a:schemeClr val="accent2">
                    <a:lumMod val="75000"/>
                  </a:schemeClr>
                </a:solidFill>
                <a:latin typeface="Open Sans"/>
                <a:ea typeface="Open Sans"/>
                <a:cs typeface="Open Sans"/>
              </a:rPr>
              <a:t>De nuevo, si un encuestado de un hogar dice "no", debemos introducir un sondeo para entender por qué es así, para seleccionar la opción de respuesta más adecuada. </a:t>
            </a:r>
          </a:p>
        </p:txBody>
      </p:sp>
      <p:pic>
        <p:nvPicPr>
          <p:cNvPr id="6" name="Picture 4">
            <a:extLst>
              <a:ext uri="{FF2B5EF4-FFF2-40B4-BE49-F238E27FC236}">
                <a16:creationId xmlns:a16="http://schemas.microsoft.com/office/drawing/2014/main" id="{25520ECD-C7C1-7862-3747-13BD29CD20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4218" y="410687"/>
            <a:ext cx="1824237" cy="120630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4F8203D-A7DA-6F4A-E4D8-6BDEB41D762B}"/>
              </a:ext>
            </a:extLst>
          </p:cNvPr>
          <p:cNvSpPr txBox="1"/>
          <p:nvPr/>
        </p:nvSpPr>
        <p:spPr>
          <a:xfrm>
            <a:off x="5712332" y="4213538"/>
            <a:ext cx="6318122" cy="2693045"/>
          </a:xfrm>
          <a:prstGeom prst="rect">
            <a:avLst/>
          </a:prstGeom>
          <a:noFill/>
        </p:spPr>
        <p:txBody>
          <a:bodyPr wrap="square">
            <a:spAutoFit/>
          </a:bodyPr>
          <a:lstStyle/>
          <a:p>
            <a:pPr marR="0" lvl="0" algn="l" defTabSz="914400" rtl="0" eaLnBrk="1" fontAlgn="auto" latinLnBrk="0" hangingPunct="1">
              <a:lnSpc>
                <a:spcPct val="90000"/>
              </a:lnSpc>
              <a:spcBef>
                <a:spcPts val="1000"/>
              </a:spcBef>
              <a:spcAft>
                <a:spcPts val="0"/>
              </a:spcAft>
              <a:buClr>
                <a:srgbClr val="0070BA"/>
              </a:buClr>
              <a:buSzTx/>
              <a:tabLst/>
              <a:defRPr/>
            </a:pPr>
            <a:r>
              <a:rPr lang="en-US" sz="1600" spc="60" dirty="0">
                <a:solidFill>
                  <a:schemeClr val="accent2">
                    <a:lumMod val="75000"/>
                  </a:schemeClr>
                </a:solidFill>
                <a:latin typeface="Open Sans"/>
                <a:ea typeface="Open Sans"/>
                <a:cs typeface="Open Sans"/>
              </a:rPr>
              <a:t>Si un hogar indica que ha agotado una estrategia, entonces</a:t>
            </a:r>
          </a:p>
          <a:p>
            <a:pPr marL="457200" marR="0" lvl="0" indent="-457200" algn="l" defTabSz="914400" rtl="0" eaLnBrk="1" fontAlgn="auto" latinLnBrk="0" hangingPunct="1">
              <a:lnSpc>
                <a:spcPct val="90000"/>
              </a:lnSpc>
              <a:spcBef>
                <a:spcPts val="1000"/>
              </a:spcBef>
              <a:spcAft>
                <a:spcPts val="0"/>
              </a:spcAft>
              <a:buClr>
                <a:srgbClr val="0070BA"/>
              </a:buClr>
              <a:buSzTx/>
              <a:buAutoNum type="alphaLcParenR"/>
              <a:tabLst/>
              <a:defRPr/>
            </a:pPr>
            <a:r>
              <a:rPr lang="en-US" sz="1600" spc="60" dirty="0">
                <a:solidFill>
                  <a:schemeClr val="accent2">
                    <a:lumMod val="75000"/>
                  </a:schemeClr>
                </a:solidFill>
                <a:latin typeface="Open Sans"/>
                <a:ea typeface="Open Sans"/>
                <a:cs typeface="Open Sans"/>
              </a:rPr>
              <a:t>asegúrese de captar el motivo. Si NO está relacionado </a:t>
            </a:r>
            <a:r>
              <a:rPr lang="en-US" sz="1600" b="1" spc="60" dirty="0">
                <a:solidFill>
                  <a:schemeClr val="accent2">
                    <a:lumMod val="75000"/>
                  </a:schemeClr>
                </a:solidFill>
                <a:latin typeface="Open Sans"/>
                <a:ea typeface="Open Sans"/>
                <a:cs typeface="Open Sans"/>
              </a:rPr>
              <a:t>con la falta de recursos para acceder a las necesidades esenciales</a:t>
            </a:r>
            <a:r>
              <a:rPr lang="en-US" sz="1600" spc="60" dirty="0">
                <a:solidFill>
                  <a:schemeClr val="accent2">
                    <a:lumMod val="75000"/>
                  </a:schemeClr>
                </a:solidFill>
                <a:latin typeface="Open Sans"/>
                <a:ea typeface="Open Sans"/>
                <a:cs typeface="Open Sans"/>
              </a:rPr>
              <a:t>, entonces la respuesta adecuada es "No porque no lo necesitábamos".</a:t>
            </a:r>
          </a:p>
          <a:p>
            <a:pPr marL="457200" marR="0" lvl="0" indent="-457200" algn="l" defTabSz="914400" rtl="0" eaLnBrk="1" fontAlgn="auto" latinLnBrk="0" hangingPunct="1">
              <a:lnSpc>
                <a:spcPct val="90000"/>
              </a:lnSpc>
              <a:spcBef>
                <a:spcPts val="1000"/>
              </a:spcBef>
              <a:spcAft>
                <a:spcPts val="0"/>
              </a:spcAft>
              <a:buClr>
                <a:srgbClr val="0070BA"/>
              </a:buClr>
              <a:buSzTx/>
              <a:buAutoNum type="alphaLcParenR"/>
              <a:tabLst/>
              <a:defRPr/>
            </a:pPr>
            <a:r>
              <a:rPr lang="en-US" sz="1600" spc="60" dirty="0">
                <a:solidFill>
                  <a:schemeClr val="accent2">
                    <a:lumMod val="75000"/>
                  </a:schemeClr>
                </a:solidFill>
                <a:latin typeface="Open Sans"/>
                <a:ea typeface="Open Sans"/>
                <a:cs typeface="Open Sans"/>
              </a:rPr>
              <a:t>Asegúrese de que esto ocurrió </a:t>
            </a:r>
            <a:r>
              <a:rPr lang="en-US" sz="1600" b="1" spc="60" dirty="0">
                <a:solidFill>
                  <a:schemeClr val="accent2">
                    <a:lumMod val="75000"/>
                  </a:schemeClr>
                </a:solidFill>
                <a:latin typeface="Open Sans"/>
                <a:ea typeface="Open Sans"/>
                <a:cs typeface="Open Sans"/>
              </a:rPr>
              <a:t>en los últimos 12 meses</a:t>
            </a:r>
            <a:r>
              <a:rPr lang="en-US" sz="1600" spc="60" dirty="0">
                <a:solidFill>
                  <a:schemeClr val="accent2">
                    <a:lumMod val="75000"/>
                  </a:schemeClr>
                </a:solidFill>
                <a:latin typeface="Open Sans"/>
                <a:ea typeface="Open Sans"/>
                <a:cs typeface="Open Sans"/>
              </a:rPr>
              <a:t>. De lo contrario, la respuesta adecuada es "No procede...".</a:t>
            </a:r>
          </a:p>
          <a:p>
            <a:pPr marL="457200" indent="-457200">
              <a:lnSpc>
                <a:spcPct val="90000"/>
              </a:lnSpc>
              <a:spcBef>
                <a:spcPts val="1000"/>
              </a:spcBef>
              <a:buClr>
                <a:srgbClr val="0070BA"/>
              </a:buClr>
              <a:buFontTx/>
              <a:buAutoNum type="alphaLcParenR"/>
              <a:defRPr/>
            </a:pPr>
            <a:r>
              <a:rPr lang="en-US" sz="1600" spc="60" dirty="0">
                <a:solidFill>
                  <a:schemeClr val="accent2">
                    <a:lumMod val="75000"/>
                  </a:schemeClr>
                </a:solidFill>
                <a:latin typeface="Open Sans"/>
                <a:ea typeface="Open Sans"/>
                <a:cs typeface="Open Sans"/>
              </a:rPr>
              <a:t>Asegúrese de que </a:t>
            </a:r>
            <a:r>
              <a:rPr lang="en-US" sz="1600" b="1" spc="60" dirty="0">
                <a:solidFill>
                  <a:schemeClr val="accent2">
                    <a:lumMod val="75000"/>
                  </a:schemeClr>
                </a:solidFill>
                <a:latin typeface="Open Sans"/>
                <a:ea typeface="Open Sans"/>
                <a:cs typeface="Open Sans"/>
              </a:rPr>
              <a:t>el agotamiento es posible, por </a:t>
            </a:r>
            <a:r>
              <a:rPr lang="en-US" sz="1600" spc="60" dirty="0">
                <a:solidFill>
                  <a:schemeClr val="accent2">
                    <a:lumMod val="75000"/>
                  </a:schemeClr>
                </a:solidFill>
                <a:latin typeface="Open Sans"/>
                <a:ea typeface="Open Sans"/>
                <a:cs typeface="Open Sans"/>
              </a:rPr>
              <a:t>ejemplo, rara vez es posible agotar la mendicidad.</a:t>
            </a:r>
          </a:p>
        </p:txBody>
      </p:sp>
    </p:spTree>
    <p:extLst>
      <p:ext uri="{BB962C8B-B14F-4D97-AF65-F5344CB8AC3E}">
        <p14:creationId xmlns:p14="http://schemas.microsoft.com/office/powerpoint/2010/main" val="39655210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HALDEN SOLID" pitchFamily="2" charset="0"/>
              </a:rPr>
              <a:t>MÓDULO </a:t>
            </a:r>
            <a:r>
              <a:rPr lang="en-GB" sz="3600" b="0" kern="1400" spc="230" dirty="0">
                <a:solidFill>
                  <a:schemeClr val="tx1"/>
                </a:solidFill>
                <a:highlight>
                  <a:srgbClr val="FFFFFF"/>
                </a:highlight>
                <a:latin typeface="HALDEN SOLID" pitchFamily="2" charset="0"/>
              </a:rPr>
              <a:t>LCS-EN</a:t>
            </a:r>
            <a:r>
              <a:rPr lang="en-GB" sz="3600" b="0" kern="1400" spc="230" dirty="0">
                <a:solidFill>
                  <a:schemeClr val="tx1"/>
                </a:solidFill>
                <a:latin typeface="HALDEN SOLID" pitchFamily="2" charset="0"/>
              </a:rPr>
              <a:t>: </a:t>
            </a:r>
            <a:r>
              <a:rPr lang="en-GB" sz="3600" b="0" kern="1400" spc="230" dirty="0" err="1">
                <a:solidFill>
                  <a:schemeClr val="tx1"/>
                </a:solidFill>
                <a:latin typeface="HALDEN SOLID" pitchFamily="2" charset="0"/>
              </a:rPr>
              <a:t>opciones</a:t>
            </a:r>
            <a:r>
              <a:rPr lang="en-GB" sz="3600" b="0" kern="1400" spc="230" dirty="0">
                <a:solidFill>
                  <a:schemeClr val="tx1"/>
                </a:solidFill>
                <a:latin typeface="HALDEN SOLID" pitchFamily="2" charset="0"/>
              </a:rPr>
              <a:t> de </a:t>
            </a:r>
            <a:r>
              <a:rPr lang="en-GB" sz="3600" b="0" kern="1400" spc="230" dirty="0" err="1">
                <a:solidFill>
                  <a:schemeClr val="tx1"/>
                </a:solidFill>
                <a:latin typeface="HALDEN SOLID" pitchFamily="2" charset="0"/>
              </a:rPr>
              <a:t>respuesta</a:t>
            </a:r>
            <a:endParaRPr lang="en-GB" sz="3600" b="0" kern="1400" spc="230" dirty="0">
              <a:solidFill>
                <a:schemeClr val="tx1"/>
              </a:solidFill>
              <a:latin typeface="HALDEN SOLID" pitchFamily="2" charset="0"/>
            </a:endParaRPr>
          </a:p>
        </p:txBody>
      </p:sp>
      <p:sp>
        <p:nvSpPr>
          <p:cNvPr id="5" name="TextBox 4">
            <a:extLst>
              <a:ext uri="{FF2B5EF4-FFF2-40B4-BE49-F238E27FC236}">
                <a16:creationId xmlns:a16="http://schemas.microsoft.com/office/drawing/2014/main" id="{F57AC735-BE46-1F92-204E-30CE660E4BFA}"/>
              </a:ext>
            </a:extLst>
          </p:cNvPr>
          <p:cNvSpPr txBox="1"/>
          <p:nvPr/>
        </p:nvSpPr>
        <p:spPr>
          <a:xfrm>
            <a:off x="2024544" y="1619757"/>
            <a:ext cx="3076894" cy="3988554"/>
          </a:xfrm>
          <a:prstGeom prst="rect">
            <a:avLst/>
          </a:prstGeom>
          <a:noFill/>
          <a:ln w="57150">
            <a:solidFill>
              <a:schemeClr val="bg1">
                <a:lumMod val="50000"/>
              </a:schemeClr>
            </a:solidFill>
          </a:ln>
        </p:spPr>
        <p:txBody>
          <a:bodyPr wrap="square" rtlCol="0">
            <a:spAutoFit/>
          </a:bodyPr>
          <a:lstStyle/>
          <a:p>
            <a:r>
              <a:rPr lang="en-US" sz="1400" b="1" u="sng" spc="60">
                <a:latin typeface="Open Sans" charset="0"/>
                <a:ea typeface="Open Sans" charset="0"/>
                <a:cs typeface="Open Sans" charset="0"/>
              </a:rPr>
              <a:t>Sólo hay 4 </a:t>
            </a:r>
            <a:r>
              <a:rPr lang="en-US" sz="1400" b="1" spc="60">
                <a:latin typeface="Open Sans" charset="0"/>
                <a:ea typeface="Open Sans" charset="0"/>
                <a:cs typeface="Open Sans" charset="0"/>
              </a:rPr>
              <a:t>posibles opciones de respuesta estándar para cada estrategia: </a:t>
            </a:r>
          </a:p>
          <a:p>
            <a:endParaRPr lang="en-US" sz="1400" spc="60">
              <a:latin typeface="Open Sans" charset="0"/>
              <a:ea typeface="Open Sans" charset="0"/>
              <a:cs typeface="Open Sans" charset="0"/>
            </a:endParaRPr>
          </a:p>
          <a:p>
            <a:r>
              <a:rPr lang="en-US" sz="1400" spc="60">
                <a:latin typeface="Open Sans" charset="0"/>
                <a:ea typeface="Open Sans" charset="0"/>
                <a:cs typeface="Open Sans" charset="0"/>
              </a:rPr>
              <a:t>10 = No porque no lo necesitamos.</a:t>
            </a:r>
          </a:p>
          <a:p>
            <a:endParaRPr lang="en-US" sz="1400" spc="60">
              <a:latin typeface="Open Sans" charset="0"/>
              <a:ea typeface="Open Sans" charset="0"/>
              <a:cs typeface="Open Sans" charset="0"/>
            </a:endParaRPr>
          </a:p>
          <a:p>
            <a:r>
              <a:rPr lang="en-US" sz="1400" spc="60">
                <a:latin typeface="Open Sans" charset="0"/>
                <a:ea typeface="Open Sans" charset="0"/>
                <a:cs typeface="Open Sans" charset="0"/>
              </a:rPr>
              <a:t>20 = No porque ya hemos vendido esos activos o nos hemos dedicado a esta actividad en los últimos 12 meses y no podemos seguir haciéndolo. </a:t>
            </a:r>
          </a:p>
          <a:p>
            <a:endParaRPr lang="en-US" sz="1400" spc="60">
              <a:latin typeface="Open Sans" charset="0"/>
              <a:ea typeface="Open Sans" charset="0"/>
              <a:cs typeface="Open Sans" charset="0"/>
            </a:endParaRPr>
          </a:p>
          <a:p>
            <a:r>
              <a:rPr lang="en-US" sz="1400" spc="60">
                <a:latin typeface="Open Sans" charset="0"/>
                <a:ea typeface="Open Sans" charset="0"/>
                <a:cs typeface="Open Sans" charset="0"/>
              </a:rPr>
              <a:t>30= Sí</a:t>
            </a:r>
          </a:p>
          <a:p>
            <a:endParaRPr lang="en-US" sz="1400" spc="60">
              <a:latin typeface="Open Sans" charset="0"/>
              <a:ea typeface="Open Sans" charset="0"/>
              <a:cs typeface="Open Sans" charset="0"/>
            </a:endParaRPr>
          </a:p>
          <a:p>
            <a:r>
              <a:rPr lang="en-US" sz="1400" spc="60">
                <a:latin typeface="Open Sans" charset="0"/>
                <a:ea typeface="Open Sans" charset="0"/>
                <a:cs typeface="Open Sans" charset="0"/>
              </a:rPr>
              <a:t>9999= No aplicable (no tiene acceso a esta estrategia)</a:t>
            </a:r>
          </a:p>
        </p:txBody>
      </p:sp>
      <p:sp>
        <p:nvSpPr>
          <p:cNvPr id="2" name="TextBox 1">
            <a:extLst>
              <a:ext uri="{FF2B5EF4-FFF2-40B4-BE49-F238E27FC236}">
                <a16:creationId xmlns:a16="http://schemas.microsoft.com/office/drawing/2014/main" id="{7927E180-AB69-33EF-BC86-1B5DD6F9DF15}"/>
              </a:ext>
            </a:extLst>
          </p:cNvPr>
          <p:cNvSpPr txBox="1"/>
          <p:nvPr/>
        </p:nvSpPr>
        <p:spPr>
          <a:xfrm>
            <a:off x="6318682" y="4661744"/>
            <a:ext cx="5136859" cy="738664"/>
          </a:xfrm>
          <a:prstGeom prst="rect">
            <a:avLst/>
          </a:prstGeom>
          <a:noFill/>
          <a:ln w="57150">
            <a:solidFill>
              <a:schemeClr val="bg1">
                <a:lumMod val="50000"/>
              </a:schemeClr>
            </a:solidFill>
          </a:ln>
        </p:spPr>
        <p:txBody>
          <a:bodyPr wrap="square" rtlCol="0">
            <a:spAutoFit/>
          </a:bodyPr>
          <a:lstStyle/>
          <a:p>
            <a:r>
              <a:rPr lang="en-US" sz="1400" spc="60">
                <a:latin typeface="Open Sans" charset="0"/>
                <a:ea typeface="Open Sans" charset="0"/>
                <a:cs typeface="Open Sans" charset="0"/>
              </a:rPr>
              <a:t>Significa que un hogar aplicó una estrategia de supervivencia en los últimos 30 días debido a la falta de recursos para acceder a las necesidades esenciales.</a:t>
            </a:r>
          </a:p>
        </p:txBody>
      </p:sp>
      <p:cxnSp>
        <p:nvCxnSpPr>
          <p:cNvPr id="9" name="Straight Arrow Connector 8">
            <a:extLst>
              <a:ext uri="{FF2B5EF4-FFF2-40B4-BE49-F238E27FC236}">
                <a16:creationId xmlns:a16="http://schemas.microsoft.com/office/drawing/2014/main" id="{5E9BA5B9-17A9-4C53-9509-91B7FF08FA56}"/>
              </a:ext>
            </a:extLst>
          </p:cNvPr>
          <p:cNvCxnSpPr/>
          <p:nvPr/>
        </p:nvCxnSpPr>
        <p:spPr>
          <a:xfrm>
            <a:off x="5366158" y="4710047"/>
            <a:ext cx="880844" cy="0"/>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245F35DA-AC29-B5A8-8207-D73CF803425C}"/>
              </a:ext>
            </a:extLst>
          </p:cNvPr>
          <p:cNvSpPr/>
          <p:nvPr/>
        </p:nvSpPr>
        <p:spPr>
          <a:xfrm>
            <a:off x="1658224" y="4460798"/>
            <a:ext cx="3707934" cy="494951"/>
          </a:xfrm>
          <a:prstGeom prst="ellipse">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A29D799-1C22-D87C-909F-77B2B5D3F3F7}"/>
              </a:ext>
            </a:extLst>
          </p:cNvPr>
          <p:cNvSpPr txBox="1"/>
          <p:nvPr/>
        </p:nvSpPr>
        <p:spPr>
          <a:xfrm>
            <a:off x="5467928" y="1922717"/>
            <a:ext cx="6442491" cy="2159566"/>
          </a:xfrm>
          <a:prstGeom prst="rect">
            <a:avLst/>
          </a:prstGeom>
          <a:noFill/>
        </p:spPr>
        <p:txBody>
          <a:bodyPr wrap="square">
            <a:spAutoFit/>
          </a:bodyPr>
          <a:lstStyle/>
          <a:p>
            <a:pPr marR="0" lvl="0" algn="l" defTabSz="914400" rtl="0" eaLnBrk="1" fontAlgn="auto" latinLnBrk="0" hangingPunct="1">
              <a:lnSpc>
                <a:spcPct val="90000"/>
              </a:lnSpc>
              <a:spcBef>
                <a:spcPts val="1000"/>
              </a:spcBef>
              <a:spcAft>
                <a:spcPts val="0"/>
              </a:spcAft>
              <a:buClr>
                <a:srgbClr val="0070BA"/>
              </a:buClr>
              <a:buSzTx/>
              <a:tabLst/>
              <a:defRPr/>
            </a:pPr>
            <a:r>
              <a:rPr kumimoji="0" lang="en-US" sz="2000" b="0" i="0" u="none" strike="noStrike" kern="1200" cap="none" spc="60" normalizeH="0" baseline="0" noProof="0" dirty="0">
                <a:ln>
                  <a:noFill/>
                </a:ln>
                <a:solidFill>
                  <a:schemeClr val="accent2">
                    <a:lumMod val="75000"/>
                  </a:schemeClr>
                </a:solidFill>
                <a:effectLst/>
                <a:uLnTx/>
                <a:uFillTx/>
                <a:latin typeface="Open Sans"/>
                <a:ea typeface="Open Sans"/>
                <a:cs typeface="Open Sans"/>
              </a:rPr>
              <a:t>Si un encuestado de un hogar dice "sí", debemos introducir un sondeo para comprender por qué es así y seleccionar la opción de respuesta más adecuada. </a:t>
            </a:r>
          </a:p>
          <a:p>
            <a:pPr marR="0" lvl="0" algn="l" defTabSz="914400" rtl="0" eaLnBrk="1" fontAlgn="auto" latinLnBrk="0" hangingPunct="1">
              <a:lnSpc>
                <a:spcPct val="90000"/>
              </a:lnSpc>
              <a:spcBef>
                <a:spcPts val="1000"/>
              </a:spcBef>
              <a:spcAft>
                <a:spcPts val="0"/>
              </a:spcAft>
              <a:buClr>
                <a:srgbClr val="0070BA"/>
              </a:buClr>
              <a:buSzTx/>
              <a:tabLst/>
              <a:defRPr/>
            </a:pPr>
            <a:r>
              <a:rPr kumimoji="0" lang="en-US" sz="2000" b="0" i="0" u="none" strike="noStrike" kern="1200" cap="none" spc="60" normalizeH="0" baseline="0" noProof="0" dirty="0">
                <a:ln>
                  <a:noFill/>
                </a:ln>
                <a:solidFill>
                  <a:schemeClr val="accent2">
                    <a:lumMod val="75000"/>
                  </a:schemeClr>
                </a:solidFill>
                <a:effectLst/>
                <a:uLnTx/>
                <a:uFillTx/>
                <a:latin typeface="Open Sans"/>
                <a:ea typeface="Open Sans"/>
                <a:cs typeface="Open Sans"/>
              </a:rPr>
              <a:t>Puede ser que un hogar haya adoptado una estrategia o </a:t>
            </a:r>
            <a:r>
              <a:rPr lang="en-US" sz="2000" spc="60" dirty="0">
                <a:solidFill>
                  <a:schemeClr val="accent2">
                    <a:lumMod val="75000"/>
                  </a:schemeClr>
                </a:solidFill>
                <a:latin typeface="Open Sans"/>
                <a:ea typeface="Open Sans"/>
                <a:cs typeface="Open Sans"/>
              </a:rPr>
              <a:t>actividad de </a:t>
            </a:r>
            <a:r>
              <a:rPr kumimoji="0" lang="en-US" sz="2000" b="0" i="0" u="none" strike="noStrike" kern="1200" cap="none" spc="60" normalizeH="0" baseline="0" noProof="0" dirty="0">
                <a:ln>
                  <a:noFill/>
                </a:ln>
                <a:solidFill>
                  <a:schemeClr val="accent2">
                    <a:lumMod val="75000"/>
                  </a:schemeClr>
                </a:solidFill>
                <a:effectLst/>
                <a:uLnTx/>
                <a:uFillTx/>
                <a:latin typeface="Open Sans"/>
                <a:ea typeface="Open Sans"/>
                <a:cs typeface="Open Sans"/>
              </a:rPr>
              <a:t>supervivencia </a:t>
            </a:r>
            <a:r>
              <a:rPr lang="en-US" sz="2000" spc="60" dirty="0">
                <a:solidFill>
                  <a:schemeClr val="accent2">
                    <a:lumMod val="75000"/>
                  </a:schemeClr>
                </a:solidFill>
                <a:latin typeface="Open Sans"/>
                <a:ea typeface="Open Sans"/>
                <a:cs typeface="Open Sans"/>
              </a:rPr>
              <a:t>por alguna otra razón no relacionada con la falta de recursos para acceder a las necesidades esenciales.</a:t>
            </a:r>
          </a:p>
        </p:txBody>
      </p:sp>
      <p:pic>
        <p:nvPicPr>
          <p:cNvPr id="1028" name="Picture 4">
            <a:extLst>
              <a:ext uri="{FF2B5EF4-FFF2-40B4-BE49-F238E27FC236}">
                <a16:creationId xmlns:a16="http://schemas.microsoft.com/office/drawing/2014/main" id="{D28E44E9-236F-B0C1-5E61-8DBB3677D6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4218" y="410687"/>
            <a:ext cx="1824237" cy="1206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62719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highlight>
                  <a:srgbClr val="FFFFFF"/>
                </a:highlight>
                <a:latin typeface="HALDEN SOLID" pitchFamily="2" charset="0"/>
              </a:rPr>
              <a:t>MÓDULO LCS-EN</a:t>
            </a:r>
            <a:r>
              <a:rPr lang="en-GB" sz="3600" b="0" kern="1400" spc="230" dirty="0">
                <a:solidFill>
                  <a:schemeClr val="tx1"/>
                </a:solidFill>
                <a:latin typeface="HALDEN SOLID" pitchFamily="2" charset="0"/>
              </a:rPr>
              <a:t>: </a:t>
            </a:r>
            <a:r>
              <a:rPr lang="en-GB" sz="3600" b="0" kern="1400" spc="230" dirty="0" err="1">
                <a:solidFill>
                  <a:schemeClr val="tx1"/>
                </a:solidFill>
                <a:latin typeface="HALDEN SOLID" pitchFamily="2" charset="0"/>
              </a:rPr>
              <a:t>opciones</a:t>
            </a:r>
            <a:r>
              <a:rPr lang="en-GB" sz="3600" b="0" kern="1400" spc="230" dirty="0">
                <a:solidFill>
                  <a:schemeClr val="tx1"/>
                </a:solidFill>
                <a:latin typeface="HALDEN SOLID" pitchFamily="2" charset="0"/>
              </a:rPr>
              <a:t> de </a:t>
            </a:r>
            <a:r>
              <a:rPr lang="en-GB" sz="3600" b="0" kern="1400" spc="230" dirty="0" err="1">
                <a:solidFill>
                  <a:schemeClr val="tx1"/>
                </a:solidFill>
                <a:latin typeface="HALDEN SOLID" pitchFamily="2" charset="0"/>
              </a:rPr>
              <a:t>respuesta</a:t>
            </a:r>
            <a:endParaRPr lang="en-GB" sz="3600" b="0" kern="1400" spc="230" dirty="0">
              <a:solidFill>
                <a:schemeClr val="tx1"/>
              </a:solidFill>
              <a:latin typeface="HALDEN SOLID" pitchFamily="2" charset="0"/>
            </a:endParaRPr>
          </a:p>
        </p:txBody>
      </p:sp>
      <p:sp>
        <p:nvSpPr>
          <p:cNvPr id="5" name="TextBox 4">
            <a:extLst>
              <a:ext uri="{FF2B5EF4-FFF2-40B4-BE49-F238E27FC236}">
                <a16:creationId xmlns:a16="http://schemas.microsoft.com/office/drawing/2014/main" id="{F57AC735-BE46-1F92-204E-30CE660E4BFA}"/>
              </a:ext>
            </a:extLst>
          </p:cNvPr>
          <p:cNvSpPr txBox="1"/>
          <p:nvPr/>
        </p:nvSpPr>
        <p:spPr>
          <a:xfrm>
            <a:off x="2024544" y="1619757"/>
            <a:ext cx="3066734" cy="4039354"/>
          </a:xfrm>
          <a:prstGeom prst="rect">
            <a:avLst/>
          </a:prstGeom>
          <a:noFill/>
          <a:ln w="57150">
            <a:solidFill>
              <a:schemeClr val="bg1">
                <a:lumMod val="50000"/>
              </a:schemeClr>
            </a:solidFill>
          </a:ln>
        </p:spPr>
        <p:txBody>
          <a:bodyPr wrap="square" rtlCol="0">
            <a:spAutoFit/>
          </a:bodyPr>
          <a:lstStyle/>
          <a:p>
            <a:r>
              <a:rPr lang="en-US" sz="1400" b="1" u="sng" spc="60">
                <a:latin typeface="Open Sans" charset="0"/>
                <a:ea typeface="Open Sans" charset="0"/>
                <a:cs typeface="Open Sans" charset="0"/>
              </a:rPr>
              <a:t>Sólo hay 4 </a:t>
            </a:r>
            <a:r>
              <a:rPr lang="en-US" sz="1400" b="1" spc="60">
                <a:latin typeface="Open Sans" charset="0"/>
                <a:ea typeface="Open Sans" charset="0"/>
                <a:cs typeface="Open Sans" charset="0"/>
              </a:rPr>
              <a:t>posibles opciones de respuesta estándar para cada estrategia: </a:t>
            </a:r>
          </a:p>
          <a:p>
            <a:endParaRPr lang="en-US" sz="1400" spc="60">
              <a:latin typeface="Open Sans" charset="0"/>
              <a:ea typeface="Open Sans" charset="0"/>
              <a:cs typeface="Open Sans" charset="0"/>
            </a:endParaRPr>
          </a:p>
          <a:p>
            <a:r>
              <a:rPr lang="en-US" sz="1400" spc="60">
                <a:latin typeface="Open Sans" charset="0"/>
                <a:ea typeface="Open Sans" charset="0"/>
                <a:cs typeface="Open Sans" charset="0"/>
              </a:rPr>
              <a:t>10 = No porque no lo necesitamos.</a:t>
            </a:r>
          </a:p>
          <a:p>
            <a:endParaRPr lang="en-US" sz="1400" spc="60">
              <a:latin typeface="Open Sans" charset="0"/>
              <a:ea typeface="Open Sans" charset="0"/>
              <a:cs typeface="Open Sans" charset="0"/>
            </a:endParaRPr>
          </a:p>
          <a:p>
            <a:r>
              <a:rPr lang="en-US" sz="1400" spc="60">
                <a:latin typeface="Open Sans" charset="0"/>
                <a:ea typeface="Open Sans" charset="0"/>
                <a:cs typeface="Open Sans" charset="0"/>
              </a:rPr>
              <a:t>20 = No porque ya hemos vendido esos activos o nos hemos dedicado a esta actividad en los últimos 12 meses y no podemos seguir haciéndolo. </a:t>
            </a:r>
          </a:p>
          <a:p>
            <a:endParaRPr lang="en-US" sz="1400" spc="60">
              <a:latin typeface="Open Sans" charset="0"/>
              <a:ea typeface="Open Sans" charset="0"/>
              <a:cs typeface="Open Sans" charset="0"/>
            </a:endParaRPr>
          </a:p>
          <a:p>
            <a:r>
              <a:rPr lang="en-US" sz="1400" spc="60">
                <a:latin typeface="Open Sans" charset="0"/>
                <a:ea typeface="Open Sans" charset="0"/>
                <a:cs typeface="Open Sans" charset="0"/>
              </a:rPr>
              <a:t>30= Sí</a:t>
            </a:r>
          </a:p>
          <a:p>
            <a:endParaRPr lang="en-US" sz="1400" spc="60">
              <a:latin typeface="Open Sans" charset="0"/>
              <a:ea typeface="Open Sans" charset="0"/>
              <a:cs typeface="Open Sans" charset="0"/>
            </a:endParaRPr>
          </a:p>
          <a:p>
            <a:r>
              <a:rPr lang="en-US" sz="1400" spc="60">
                <a:latin typeface="Open Sans" charset="0"/>
                <a:ea typeface="Open Sans" charset="0"/>
                <a:cs typeface="Open Sans" charset="0"/>
              </a:rPr>
              <a:t>9999= No aplicable (no tiene acceso a esta estrategia)</a:t>
            </a:r>
          </a:p>
        </p:txBody>
      </p:sp>
      <p:sp>
        <p:nvSpPr>
          <p:cNvPr id="2" name="TextBox 1">
            <a:extLst>
              <a:ext uri="{FF2B5EF4-FFF2-40B4-BE49-F238E27FC236}">
                <a16:creationId xmlns:a16="http://schemas.microsoft.com/office/drawing/2014/main" id="{7927E180-AB69-33EF-BC86-1B5DD6F9DF15}"/>
              </a:ext>
            </a:extLst>
          </p:cNvPr>
          <p:cNvSpPr txBox="1"/>
          <p:nvPr/>
        </p:nvSpPr>
        <p:spPr>
          <a:xfrm>
            <a:off x="6537822" y="1868814"/>
            <a:ext cx="5136859" cy="2031325"/>
          </a:xfrm>
          <a:prstGeom prst="rect">
            <a:avLst/>
          </a:prstGeom>
          <a:noFill/>
          <a:ln w="57150">
            <a:solidFill>
              <a:schemeClr val="bg1">
                <a:lumMod val="50000"/>
              </a:schemeClr>
            </a:solidFill>
          </a:ln>
        </p:spPr>
        <p:txBody>
          <a:bodyPr wrap="square" lIns="91440" tIns="45720" rIns="91440" bIns="45720" rtlCol="0" anchor="t">
            <a:spAutoFit/>
          </a:bodyPr>
          <a:lstStyle/>
          <a:p>
            <a:r>
              <a:rPr lang="en-US" sz="1400" b="1" spc="60">
                <a:latin typeface="Open Sans"/>
                <a:ea typeface="Open Sans"/>
                <a:cs typeface="Open Sans"/>
              </a:rPr>
              <a:t>Demuestra dos escenarios diferentes: </a:t>
            </a:r>
            <a:endParaRPr lang="en-US" sz="1400" b="1" spc="60">
              <a:latin typeface="Open Sans" charset="0"/>
              <a:ea typeface="Open Sans" charset="0"/>
              <a:cs typeface="Open Sans" charset="0"/>
            </a:endParaRPr>
          </a:p>
          <a:p>
            <a:endParaRPr lang="en-US" sz="1400" b="1" spc="60">
              <a:latin typeface="Open Sans" charset="0"/>
              <a:ea typeface="Open Sans" charset="0"/>
              <a:cs typeface="Open Sans" charset="0"/>
            </a:endParaRPr>
          </a:p>
          <a:p>
            <a:pPr marL="342900" indent="-342900">
              <a:buAutoNum type="alphaLcParenR"/>
            </a:pPr>
            <a:r>
              <a:rPr lang="en-US" sz="1400" spc="60">
                <a:latin typeface="Open Sans"/>
                <a:ea typeface="Open Sans"/>
                <a:cs typeface="Open Sans"/>
              </a:rPr>
              <a:t>El hogar no necesitó recurrir a una estrategia porque no se enfrentaba a una </a:t>
            </a:r>
            <a:r>
              <a:rPr lang="en-US" sz="1400" spc="60">
                <a:highlight>
                  <a:srgbClr val="FFFFFF"/>
                </a:highlight>
                <a:latin typeface="Open Sans"/>
                <a:ea typeface="Open Sans"/>
                <a:cs typeface="Open Sans"/>
              </a:rPr>
              <a:t>falta </a:t>
            </a:r>
            <a:r>
              <a:rPr lang="en-US" sz="1400" spc="60">
                <a:highlight>
                  <a:srgbClr val="FFFFFF"/>
                </a:highlight>
                <a:latin typeface="Open Sans" charset="0"/>
                <a:ea typeface="Open Sans" charset="0"/>
                <a:cs typeface="Open Sans" charset="0"/>
              </a:rPr>
              <a:t>de recursos para acceder a las necesidades esenciales</a:t>
            </a:r>
            <a:r>
              <a:rPr lang="en-US" sz="1400" spc="60">
                <a:latin typeface="Open Sans"/>
                <a:ea typeface="Open Sans"/>
                <a:cs typeface="Open Sans"/>
              </a:rPr>
              <a:t>, </a:t>
            </a:r>
            <a:r>
              <a:rPr lang="en-US" sz="1400" u="sng" spc="60">
                <a:latin typeface="Open Sans"/>
                <a:ea typeface="Open Sans"/>
                <a:cs typeface="Open Sans"/>
              </a:rPr>
              <a:t>O </a:t>
            </a:r>
            <a:endParaRPr lang="en-US" sz="1400" u="sng" spc="60">
              <a:latin typeface="Open Sans" charset="0"/>
              <a:ea typeface="Open Sans" charset="0"/>
              <a:cs typeface="Open Sans" charset="0"/>
            </a:endParaRPr>
          </a:p>
          <a:p>
            <a:pPr marL="342900" indent="-342900">
              <a:buAutoNum type="alphaLcParenR"/>
            </a:pPr>
            <a:endParaRPr lang="en-US" sz="1400" spc="60">
              <a:latin typeface="Open Sans" charset="0"/>
              <a:ea typeface="Open Sans" charset="0"/>
              <a:cs typeface="Open Sans" charset="0"/>
            </a:endParaRPr>
          </a:p>
          <a:p>
            <a:pPr marL="342900" indent="-342900">
              <a:buAutoNum type="alphaLcParenR"/>
            </a:pPr>
            <a:r>
              <a:rPr lang="en-US" sz="1400" spc="60">
                <a:latin typeface="Open Sans"/>
                <a:ea typeface="Open Sans"/>
                <a:cs typeface="Open Sans"/>
              </a:rPr>
              <a:t>El </a:t>
            </a:r>
            <a:r>
              <a:rPr lang="en-US" sz="1400" spc="60">
                <a:highlight>
                  <a:srgbClr val="FFFFFF"/>
                </a:highlight>
                <a:latin typeface="Open Sans"/>
                <a:ea typeface="Open Sans"/>
                <a:cs typeface="Open Sans"/>
              </a:rPr>
              <a:t>hogar recurrió a una estrategia de supervivencia diferente para superar la falta de acceso a las necesidades esenciales.</a:t>
            </a:r>
          </a:p>
        </p:txBody>
      </p:sp>
      <p:sp>
        <p:nvSpPr>
          <p:cNvPr id="3" name="Oval 2">
            <a:extLst>
              <a:ext uri="{FF2B5EF4-FFF2-40B4-BE49-F238E27FC236}">
                <a16:creationId xmlns:a16="http://schemas.microsoft.com/office/drawing/2014/main" id="{1ED3B5E6-EE47-DD23-1048-DD0DF99EC29B}"/>
              </a:ext>
            </a:extLst>
          </p:cNvPr>
          <p:cNvSpPr/>
          <p:nvPr/>
        </p:nvSpPr>
        <p:spPr>
          <a:xfrm>
            <a:off x="1658224" y="2386753"/>
            <a:ext cx="3707934" cy="780004"/>
          </a:xfrm>
          <a:prstGeom prst="ellipse">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5E9BA5B9-17A9-4C53-9509-91B7FF08FA56}"/>
              </a:ext>
            </a:extLst>
          </p:cNvPr>
          <p:cNvCxnSpPr/>
          <p:nvPr/>
        </p:nvCxnSpPr>
        <p:spPr>
          <a:xfrm>
            <a:off x="5366158" y="2776755"/>
            <a:ext cx="880844" cy="0"/>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9F38BAA-B5C8-F15E-D327-5B5B09BD0218}"/>
              </a:ext>
            </a:extLst>
          </p:cNvPr>
          <p:cNvSpPr txBox="1"/>
          <p:nvPr/>
        </p:nvSpPr>
        <p:spPr>
          <a:xfrm>
            <a:off x="6096000" y="4387259"/>
            <a:ext cx="5503876" cy="923330"/>
          </a:xfrm>
          <a:prstGeom prst="rect">
            <a:avLst/>
          </a:prstGeom>
          <a:noFill/>
        </p:spPr>
        <p:txBody>
          <a:bodyPr wrap="square">
            <a:spAutoFit/>
          </a:bodyPr>
          <a:lstStyle/>
          <a:p>
            <a:pPr marR="0" lvl="0" algn="l" defTabSz="914400" rtl="0" eaLnBrk="1" fontAlgn="auto" latinLnBrk="0" hangingPunct="1">
              <a:lnSpc>
                <a:spcPct val="90000"/>
              </a:lnSpc>
              <a:spcBef>
                <a:spcPts val="1000"/>
              </a:spcBef>
              <a:spcAft>
                <a:spcPts val="0"/>
              </a:spcAft>
              <a:buClr>
                <a:srgbClr val="0070BA"/>
              </a:buClr>
              <a:buSzTx/>
              <a:tabLst/>
              <a:defRPr/>
            </a:pPr>
            <a:r>
              <a:rPr lang="en-US" sz="2000" spc="60">
                <a:solidFill>
                  <a:schemeClr val="accent2">
                    <a:lumMod val="75000"/>
                  </a:schemeClr>
                </a:solidFill>
                <a:latin typeface="Open Sans"/>
                <a:ea typeface="Open Sans"/>
                <a:cs typeface="Open Sans"/>
              </a:rPr>
              <a:t>Si un encuestado de un hogar dice "no", debemos preguntarle por qué, para poder elegir la opción de respuesta más adecuada.</a:t>
            </a:r>
          </a:p>
        </p:txBody>
      </p:sp>
      <p:pic>
        <p:nvPicPr>
          <p:cNvPr id="12" name="Picture 4">
            <a:extLst>
              <a:ext uri="{FF2B5EF4-FFF2-40B4-BE49-F238E27FC236}">
                <a16:creationId xmlns:a16="http://schemas.microsoft.com/office/drawing/2014/main" id="{D6E75F7E-C620-52A3-30D2-BD7664973B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4218" y="410687"/>
            <a:ext cx="1824237" cy="1206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5107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6809" y="1378973"/>
            <a:ext cx="11052000" cy="4100053"/>
          </a:xfrm>
        </p:spPr>
        <p:txBody>
          <a:bodyPr vert="horz" lIns="91440" tIns="45720" rIns="91440" bIns="45720" rtlCol="0" anchor="t">
            <a:noAutofit/>
          </a:bodyPr>
          <a:lstStyle/>
          <a:p>
            <a:pPr marL="0" indent="0">
              <a:lnSpc>
                <a:spcPts val="2700"/>
              </a:lnSpc>
              <a:buNone/>
            </a:pPr>
            <a:endParaRPr lang="en-US" sz="1800">
              <a:solidFill>
                <a:srgbClr val="000000"/>
              </a:solidFill>
              <a:latin typeface="Open Sans" panose="020B0606030504020204" pitchFamily="34" charset="0"/>
            </a:endParaRPr>
          </a:p>
          <a:p>
            <a:pPr marL="0" indent="0">
              <a:lnSpc>
                <a:spcPts val="2700"/>
              </a:lnSpc>
              <a:buNone/>
            </a:pPr>
            <a:endParaRPr lang="en-US" sz="1800" b="0" i="0">
              <a:solidFill>
                <a:srgbClr val="000000"/>
              </a:solidFill>
              <a:effectLst/>
              <a:latin typeface="Open Sans" panose="020B0606030504020204" pitchFamily="34" charset="0"/>
            </a:endParaRPr>
          </a:p>
          <a:p>
            <a:pPr marL="0" indent="0">
              <a:lnSpc>
                <a:spcPts val="2700"/>
              </a:lnSpc>
              <a:buNone/>
            </a:pPr>
            <a:r>
              <a:rPr lang="en-US" sz="2400" spc="60"/>
              <a:t>Los destinatarios de este PowerPoint pueden ser desde encuestadores hasta personal del RAM y del </a:t>
            </a:r>
            <a:r>
              <a:rPr lang="en-US" sz="2400" spc="60" err="1"/>
              <a:t>Programa </a:t>
            </a:r>
            <a:r>
              <a:rPr lang="en-US" sz="2400" spc="60"/>
              <a:t>en diversas oficinas. También puede utilizarse para la formación de socios o proveedores de servicios. </a:t>
            </a:r>
          </a:p>
          <a:p>
            <a:pPr marL="0" indent="0">
              <a:lnSpc>
                <a:spcPts val="2700"/>
              </a:lnSpc>
              <a:buNone/>
            </a:pPr>
            <a:endParaRPr lang="en-US" sz="2400" spc="60"/>
          </a:p>
          <a:p>
            <a:pPr marL="0" indent="0">
              <a:lnSpc>
                <a:spcPts val="2700"/>
              </a:lnSpc>
              <a:buNone/>
            </a:pPr>
            <a:r>
              <a:rPr lang="en-US" sz="2400" spc="60">
                <a:latin typeface="Open Sans"/>
                <a:ea typeface="Open Sans"/>
                <a:cs typeface="Open Sans"/>
              </a:rPr>
              <a:t>Se han insertado secciones de diapositivas para facilitar la selección del material pertinente en función de la audiencia. </a:t>
            </a:r>
            <a:endParaRPr lang="en-US" sz="2400" spc="60"/>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ctr"/>
            <a:r>
              <a:rPr lang="en-GB" sz="3600" b="0" kern="1400" spc="230">
                <a:solidFill>
                  <a:schemeClr val="tx1"/>
                </a:solidFill>
                <a:latin typeface="HALDEN SOLID" pitchFamily="2" charset="0"/>
              </a:rPr>
              <a:t>AUDIENCIA  </a:t>
            </a:r>
          </a:p>
        </p:txBody>
      </p:sp>
      <p:pic>
        <p:nvPicPr>
          <p:cNvPr id="4" name="Picture 3">
            <a:extLst>
              <a:ext uri="{FF2B5EF4-FFF2-40B4-BE49-F238E27FC236}">
                <a16:creationId xmlns:a16="http://schemas.microsoft.com/office/drawing/2014/main" id="{96F6D793-2DCB-450E-AD60-167FC01744C9}"/>
              </a:ext>
            </a:extLst>
          </p:cNvPr>
          <p:cNvPicPr>
            <a:picLocks noChangeAspect="1"/>
          </p:cNvPicPr>
          <p:nvPr/>
        </p:nvPicPr>
        <p:blipFill>
          <a:blip r:embed="rId3"/>
          <a:stretch>
            <a:fillRect/>
          </a:stretch>
        </p:blipFill>
        <p:spPr>
          <a:xfrm>
            <a:off x="419100" y="5732009"/>
            <a:ext cx="2209800" cy="819150"/>
          </a:xfrm>
          <a:prstGeom prst="rect">
            <a:avLst/>
          </a:prstGeom>
        </p:spPr>
      </p:pic>
      <p:sp>
        <p:nvSpPr>
          <p:cNvPr id="9" name="Freeform: Shape 8">
            <a:extLst>
              <a:ext uri="{FF2B5EF4-FFF2-40B4-BE49-F238E27FC236}">
                <a16:creationId xmlns:a16="http://schemas.microsoft.com/office/drawing/2014/main" id="{E68965B7-67CF-493A-86E5-0E0A91FC6230}"/>
              </a:ext>
            </a:extLst>
          </p:cNvPr>
          <p:cNvSpPr/>
          <p:nvPr/>
        </p:nvSpPr>
        <p:spPr>
          <a:xfrm>
            <a:off x="9800203" y="5286403"/>
            <a:ext cx="916236" cy="916186"/>
          </a:xfrm>
          <a:custGeom>
            <a:avLst/>
            <a:gdLst>
              <a:gd name="connsiteX0" fmla="*/ 734002 w 916236"/>
              <a:gd name="connsiteY0" fmla="*/ 614878 h 916186"/>
              <a:gd name="connsiteX1" fmla="*/ 633933 w 916236"/>
              <a:gd name="connsiteY1" fmla="*/ 613048 h 916186"/>
              <a:gd name="connsiteX2" fmla="*/ 589566 w 916236"/>
              <a:gd name="connsiteY2" fmla="*/ 568696 h 916186"/>
              <a:gd name="connsiteX3" fmla="*/ 568696 w 916236"/>
              <a:gd name="connsiteY3" fmla="*/ 89196 h 916186"/>
              <a:gd name="connsiteX4" fmla="*/ 89196 w 916236"/>
              <a:gd name="connsiteY4" fmla="*/ 110065 h 916186"/>
              <a:gd name="connsiteX5" fmla="*/ 110065 w 916236"/>
              <a:gd name="connsiteY5" fmla="*/ 589566 h 916186"/>
              <a:gd name="connsiteX6" fmla="*/ 568696 w 916236"/>
              <a:gd name="connsiteY6" fmla="*/ 589566 h 916186"/>
              <a:gd name="connsiteX7" fmla="*/ 612974 w 916236"/>
              <a:gd name="connsiteY7" fmla="*/ 633844 h 916186"/>
              <a:gd name="connsiteX8" fmla="*/ 595750 w 916236"/>
              <a:gd name="connsiteY8" fmla="*/ 678359 h 916186"/>
              <a:gd name="connsiteX9" fmla="*/ 614834 w 916236"/>
              <a:gd name="connsiteY9" fmla="*/ 733662 h 916186"/>
              <a:gd name="connsiteX10" fmla="*/ 777601 w 916236"/>
              <a:gd name="connsiteY10" fmla="*/ 896695 h 916186"/>
              <a:gd name="connsiteX11" fmla="*/ 826263 w 916236"/>
              <a:gd name="connsiteY11" fmla="*/ 916178 h 916186"/>
              <a:gd name="connsiteX12" fmla="*/ 915824 w 916236"/>
              <a:gd name="connsiteY12" fmla="*/ 833274 h 916186"/>
              <a:gd name="connsiteX13" fmla="*/ 896740 w 916236"/>
              <a:gd name="connsiteY13" fmla="*/ 777956 h 916186"/>
              <a:gd name="connsiteX14" fmla="*/ 121249 w 916236"/>
              <a:gd name="connsiteY14" fmla="*/ 558792 h 916186"/>
              <a:gd name="connsiteX15" fmla="*/ 121253 w 916236"/>
              <a:gd name="connsiteY15" fmla="*/ 121253 h 916186"/>
              <a:gd name="connsiteX16" fmla="*/ 558792 w 916236"/>
              <a:gd name="connsiteY16" fmla="*/ 121256 h 916186"/>
              <a:gd name="connsiteX17" fmla="*/ 558792 w 916236"/>
              <a:gd name="connsiteY17" fmla="*/ 558792 h 916186"/>
              <a:gd name="connsiteX18" fmla="*/ 124205 w 916236"/>
              <a:gd name="connsiteY18" fmla="*/ 561734 h 916186"/>
              <a:gd name="connsiteX19" fmla="*/ 121249 w 916236"/>
              <a:gd name="connsiteY19" fmla="*/ 558778 h 916186"/>
              <a:gd name="connsiteX20" fmla="*/ 868077 w 916236"/>
              <a:gd name="connsiteY20" fmla="*/ 868239 h 916186"/>
              <a:gd name="connsiteX21" fmla="*/ 798501 w 916236"/>
              <a:gd name="connsiteY21" fmla="*/ 875855 h 916186"/>
              <a:gd name="connsiteX22" fmla="*/ 635763 w 916236"/>
              <a:gd name="connsiteY22" fmla="*/ 712822 h 916186"/>
              <a:gd name="connsiteX23" fmla="*/ 625195 w 916236"/>
              <a:gd name="connsiteY23" fmla="*/ 680912 h 916186"/>
              <a:gd name="connsiteX24" fmla="*/ 643541 w 916236"/>
              <a:gd name="connsiteY24" fmla="*/ 643335 h 916186"/>
              <a:gd name="connsiteX25" fmla="*/ 685296 w 916236"/>
              <a:gd name="connsiteY25" fmla="*/ 624871 h 916186"/>
              <a:gd name="connsiteX26" fmla="*/ 713102 w 916236"/>
              <a:gd name="connsiteY26" fmla="*/ 635748 h 916186"/>
              <a:gd name="connsiteX27" fmla="*/ 875840 w 916236"/>
              <a:gd name="connsiteY27" fmla="*/ 798737 h 916186"/>
              <a:gd name="connsiteX28" fmla="*/ 886408 w 916236"/>
              <a:gd name="connsiteY28" fmla="*/ 830662 h 916186"/>
              <a:gd name="connsiteX29" fmla="*/ 868062 w 916236"/>
              <a:gd name="connsiteY29" fmla="*/ 868224 h 91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6236" h="916186">
                <a:moveTo>
                  <a:pt x="734002" y="614878"/>
                </a:moveTo>
                <a:cubicBezTo>
                  <a:pt x="705637" y="589736"/>
                  <a:pt x="663198" y="588959"/>
                  <a:pt x="633933" y="613048"/>
                </a:cubicBezTo>
                <a:lnTo>
                  <a:pt x="589566" y="568696"/>
                </a:lnTo>
                <a:cubicBezTo>
                  <a:pt x="716214" y="430523"/>
                  <a:pt x="706870" y="215843"/>
                  <a:pt x="568696" y="89196"/>
                </a:cubicBezTo>
                <a:cubicBezTo>
                  <a:pt x="430523" y="-37451"/>
                  <a:pt x="215843" y="-28108"/>
                  <a:pt x="89196" y="110065"/>
                </a:cubicBezTo>
                <a:cubicBezTo>
                  <a:pt x="-37451" y="248239"/>
                  <a:pt x="-28108" y="462918"/>
                  <a:pt x="110065" y="589566"/>
                </a:cubicBezTo>
                <a:cubicBezTo>
                  <a:pt x="239814" y="708492"/>
                  <a:pt x="438947" y="708492"/>
                  <a:pt x="568696" y="589566"/>
                </a:cubicBezTo>
                <a:lnTo>
                  <a:pt x="612974" y="633844"/>
                </a:lnTo>
                <a:cubicBezTo>
                  <a:pt x="603255" y="646819"/>
                  <a:pt x="597295" y="662221"/>
                  <a:pt x="595750" y="678359"/>
                </a:cubicBezTo>
                <a:cubicBezTo>
                  <a:pt x="593499" y="698722"/>
                  <a:pt x="600504" y="719021"/>
                  <a:pt x="614834" y="733662"/>
                </a:cubicBezTo>
                <a:lnTo>
                  <a:pt x="777601" y="896695"/>
                </a:lnTo>
                <a:cubicBezTo>
                  <a:pt x="790554" y="909450"/>
                  <a:pt x="808087" y="916470"/>
                  <a:pt x="826263" y="916178"/>
                </a:cubicBezTo>
                <a:cubicBezTo>
                  <a:pt x="872612" y="914742"/>
                  <a:pt x="910819" y="879375"/>
                  <a:pt x="915824" y="833274"/>
                </a:cubicBezTo>
                <a:cubicBezTo>
                  <a:pt x="918070" y="812907"/>
                  <a:pt x="911067" y="792606"/>
                  <a:pt x="896740" y="777956"/>
                </a:cubicBezTo>
                <a:close/>
                <a:moveTo>
                  <a:pt x="121249" y="558792"/>
                </a:moveTo>
                <a:cubicBezTo>
                  <a:pt x="426" y="437969"/>
                  <a:pt x="428" y="242075"/>
                  <a:pt x="121253" y="121253"/>
                </a:cubicBezTo>
                <a:cubicBezTo>
                  <a:pt x="242077" y="431"/>
                  <a:pt x="437970" y="432"/>
                  <a:pt x="558792" y="121256"/>
                </a:cubicBezTo>
                <a:cubicBezTo>
                  <a:pt x="679613" y="242080"/>
                  <a:pt x="679613" y="437970"/>
                  <a:pt x="558792" y="558792"/>
                </a:cubicBezTo>
                <a:cubicBezTo>
                  <a:pt x="439597" y="679613"/>
                  <a:pt x="245026" y="680930"/>
                  <a:pt x="124205" y="561734"/>
                </a:cubicBezTo>
                <a:cubicBezTo>
                  <a:pt x="123213" y="560755"/>
                  <a:pt x="122227" y="559770"/>
                  <a:pt x="121249" y="558778"/>
                </a:cubicBezTo>
                <a:close/>
                <a:moveTo>
                  <a:pt x="868077" y="868239"/>
                </a:moveTo>
                <a:cubicBezTo>
                  <a:pt x="846749" y="889507"/>
                  <a:pt x="815533" y="892932"/>
                  <a:pt x="798501" y="875855"/>
                </a:cubicBezTo>
                <a:lnTo>
                  <a:pt x="635763" y="712822"/>
                </a:lnTo>
                <a:cubicBezTo>
                  <a:pt x="627648" y="704300"/>
                  <a:pt x="623771" y="692594"/>
                  <a:pt x="625195" y="680912"/>
                </a:cubicBezTo>
                <a:cubicBezTo>
                  <a:pt x="626707" y="666621"/>
                  <a:pt x="633202" y="653316"/>
                  <a:pt x="643541" y="643335"/>
                </a:cubicBezTo>
                <a:cubicBezTo>
                  <a:pt x="654515" y="631964"/>
                  <a:pt x="669500" y="625337"/>
                  <a:pt x="685296" y="624871"/>
                </a:cubicBezTo>
                <a:cubicBezTo>
                  <a:pt x="695649" y="624611"/>
                  <a:pt x="705673" y="628531"/>
                  <a:pt x="713102" y="635748"/>
                </a:cubicBezTo>
                <a:lnTo>
                  <a:pt x="875840" y="798737"/>
                </a:lnTo>
                <a:cubicBezTo>
                  <a:pt x="883962" y="807262"/>
                  <a:pt x="887840" y="818975"/>
                  <a:pt x="886408" y="830662"/>
                </a:cubicBezTo>
                <a:cubicBezTo>
                  <a:pt x="884902" y="844952"/>
                  <a:pt x="878407" y="858251"/>
                  <a:pt x="868062" y="868224"/>
                </a:cubicBezTo>
                <a:close/>
              </a:path>
            </a:pathLst>
          </a:custGeom>
          <a:solidFill>
            <a:schemeClr val="accent2">
              <a:lumMod val="75000"/>
            </a:schemeClr>
          </a:solidFill>
          <a:ln w="14684"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8DF09439-060A-4E51-880B-67F80F4D50BB}"/>
              </a:ext>
            </a:extLst>
          </p:cNvPr>
          <p:cNvSpPr/>
          <p:nvPr/>
        </p:nvSpPr>
        <p:spPr>
          <a:xfrm>
            <a:off x="9993183" y="5420330"/>
            <a:ext cx="295188" cy="295188"/>
          </a:xfrm>
          <a:custGeom>
            <a:avLst/>
            <a:gdLst>
              <a:gd name="connsiteX0" fmla="*/ 147594 w 295188"/>
              <a:gd name="connsiteY0" fmla="*/ 295189 h 295188"/>
              <a:gd name="connsiteX1" fmla="*/ 295189 w 295188"/>
              <a:gd name="connsiteY1" fmla="*/ 147594 h 295188"/>
              <a:gd name="connsiteX2" fmla="*/ 147594 w 295188"/>
              <a:gd name="connsiteY2" fmla="*/ 0 h 295188"/>
              <a:gd name="connsiteX3" fmla="*/ 0 w 295188"/>
              <a:gd name="connsiteY3" fmla="*/ 147594 h 295188"/>
              <a:gd name="connsiteX4" fmla="*/ 147594 w 295188"/>
              <a:gd name="connsiteY4" fmla="*/ 295189 h 295188"/>
              <a:gd name="connsiteX5" fmla="*/ 147594 w 295188"/>
              <a:gd name="connsiteY5" fmla="*/ 29519 h 295188"/>
              <a:gd name="connsiteX6" fmla="*/ 265670 w 295188"/>
              <a:gd name="connsiteY6" fmla="*/ 147594 h 295188"/>
              <a:gd name="connsiteX7" fmla="*/ 147594 w 295188"/>
              <a:gd name="connsiteY7" fmla="*/ 265670 h 295188"/>
              <a:gd name="connsiteX8" fmla="*/ 29519 w 295188"/>
              <a:gd name="connsiteY8" fmla="*/ 147594 h 295188"/>
              <a:gd name="connsiteX9" fmla="*/ 147594 w 295188"/>
              <a:gd name="connsiteY9" fmla="*/ 29519 h 295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188" h="295188">
                <a:moveTo>
                  <a:pt x="147594" y="295189"/>
                </a:moveTo>
                <a:cubicBezTo>
                  <a:pt x="229108" y="295189"/>
                  <a:pt x="295189" y="229108"/>
                  <a:pt x="295189" y="147594"/>
                </a:cubicBezTo>
                <a:cubicBezTo>
                  <a:pt x="295189" y="66081"/>
                  <a:pt x="229108" y="0"/>
                  <a:pt x="147594" y="0"/>
                </a:cubicBezTo>
                <a:cubicBezTo>
                  <a:pt x="66081" y="0"/>
                  <a:pt x="0" y="66081"/>
                  <a:pt x="0" y="147594"/>
                </a:cubicBezTo>
                <a:cubicBezTo>
                  <a:pt x="0" y="229108"/>
                  <a:pt x="66081" y="295189"/>
                  <a:pt x="147594" y="295189"/>
                </a:cubicBezTo>
                <a:close/>
                <a:moveTo>
                  <a:pt x="147594" y="29519"/>
                </a:moveTo>
                <a:cubicBezTo>
                  <a:pt x="212806" y="29519"/>
                  <a:pt x="265670" y="82383"/>
                  <a:pt x="265670" y="147594"/>
                </a:cubicBezTo>
                <a:cubicBezTo>
                  <a:pt x="265670" y="212806"/>
                  <a:pt x="212806" y="265670"/>
                  <a:pt x="147594" y="265670"/>
                </a:cubicBezTo>
                <a:cubicBezTo>
                  <a:pt x="82383" y="265670"/>
                  <a:pt x="29519" y="212806"/>
                  <a:pt x="29519" y="147594"/>
                </a:cubicBezTo>
                <a:cubicBezTo>
                  <a:pt x="29576" y="82406"/>
                  <a:pt x="82406" y="29576"/>
                  <a:pt x="147594" y="29519"/>
                </a:cubicBezTo>
                <a:close/>
              </a:path>
            </a:pathLst>
          </a:custGeom>
          <a:solidFill>
            <a:srgbClr val="000000"/>
          </a:solidFill>
          <a:ln w="14684"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A711A333-FB7A-48ED-BFC4-6DAF691EEDC7}"/>
              </a:ext>
            </a:extLst>
          </p:cNvPr>
          <p:cNvSpPr/>
          <p:nvPr/>
        </p:nvSpPr>
        <p:spPr>
          <a:xfrm>
            <a:off x="9920861" y="5745037"/>
            <a:ext cx="439831" cy="77900"/>
          </a:xfrm>
          <a:custGeom>
            <a:avLst/>
            <a:gdLst>
              <a:gd name="connsiteX0" fmla="*/ 352013 w 439831"/>
              <a:gd name="connsiteY0" fmla="*/ 19999 h 77900"/>
              <a:gd name="connsiteX1" fmla="*/ 219916 w 439831"/>
              <a:gd name="connsiteY1" fmla="*/ 0 h 77900"/>
              <a:gd name="connsiteX2" fmla="*/ 0 w 439831"/>
              <a:gd name="connsiteY2" fmla="*/ 54935 h 77900"/>
              <a:gd name="connsiteX3" fmla="*/ 20206 w 439831"/>
              <a:gd name="connsiteY3" fmla="*/ 77900 h 77900"/>
              <a:gd name="connsiteX4" fmla="*/ 219916 w 439831"/>
              <a:gd name="connsiteY4" fmla="*/ 29519 h 77900"/>
              <a:gd name="connsiteX5" fmla="*/ 343718 w 439831"/>
              <a:gd name="connsiteY5" fmla="*/ 48322 h 77900"/>
              <a:gd name="connsiteX6" fmla="*/ 419700 w 439831"/>
              <a:gd name="connsiteY6" fmla="*/ 76572 h 77900"/>
              <a:gd name="connsiteX7" fmla="*/ 439832 w 439831"/>
              <a:gd name="connsiteY7" fmla="*/ 53488 h 77900"/>
              <a:gd name="connsiteX8" fmla="*/ 352013 w 439831"/>
              <a:gd name="connsiteY8" fmla="*/ 19999 h 77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9831" h="77900">
                <a:moveTo>
                  <a:pt x="352013" y="19999"/>
                </a:moveTo>
                <a:cubicBezTo>
                  <a:pt x="309210" y="6845"/>
                  <a:pt x="264695" y="106"/>
                  <a:pt x="219916" y="0"/>
                </a:cubicBezTo>
                <a:cubicBezTo>
                  <a:pt x="143376" y="1272"/>
                  <a:pt x="68147" y="20065"/>
                  <a:pt x="0" y="54935"/>
                </a:cubicBezTo>
                <a:cubicBezTo>
                  <a:pt x="6319" y="62946"/>
                  <a:pt x="13064" y="70612"/>
                  <a:pt x="20206" y="77900"/>
                </a:cubicBezTo>
                <a:cubicBezTo>
                  <a:pt x="82387" y="47226"/>
                  <a:pt x="150591" y="30703"/>
                  <a:pt x="219916" y="29519"/>
                </a:cubicBezTo>
                <a:cubicBezTo>
                  <a:pt x="261886" y="29640"/>
                  <a:pt x="303605" y="35978"/>
                  <a:pt x="343718" y="48322"/>
                </a:cubicBezTo>
                <a:cubicBezTo>
                  <a:pt x="369755" y="55705"/>
                  <a:pt x="395164" y="65151"/>
                  <a:pt x="419700" y="76572"/>
                </a:cubicBezTo>
                <a:cubicBezTo>
                  <a:pt x="426824" y="69248"/>
                  <a:pt x="433544" y="61542"/>
                  <a:pt x="439832" y="53488"/>
                </a:cubicBezTo>
                <a:cubicBezTo>
                  <a:pt x="411613" y="39735"/>
                  <a:pt x="382224" y="28529"/>
                  <a:pt x="352013" y="19999"/>
                </a:cubicBezTo>
                <a:close/>
              </a:path>
            </a:pathLst>
          </a:custGeom>
          <a:solidFill>
            <a:srgbClr val="000000"/>
          </a:solidFill>
          <a:ln w="14684"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F9991D15-9EBC-476C-BB05-5E4B8F7C59C5}"/>
              </a:ext>
            </a:extLst>
          </p:cNvPr>
          <p:cNvSpPr/>
          <p:nvPr/>
        </p:nvSpPr>
        <p:spPr>
          <a:xfrm>
            <a:off x="10416779" y="5335257"/>
            <a:ext cx="211813" cy="263012"/>
          </a:xfrm>
          <a:custGeom>
            <a:avLst/>
            <a:gdLst>
              <a:gd name="connsiteX0" fmla="*/ 78225 w 211813"/>
              <a:gd name="connsiteY0" fmla="*/ 29681 h 263012"/>
              <a:gd name="connsiteX1" fmla="*/ 181125 w 211813"/>
              <a:gd name="connsiteY1" fmla="*/ 133410 h 263012"/>
              <a:gd name="connsiteX2" fmla="*/ 102327 w 211813"/>
              <a:gd name="connsiteY2" fmla="*/ 233361 h 263012"/>
              <a:gd name="connsiteX3" fmla="*/ 105515 w 211813"/>
              <a:gd name="connsiteY3" fmla="*/ 263013 h 263012"/>
              <a:gd name="connsiteX4" fmla="*/ 209105 w 211813"/>
              <a:gd name="connsiteY4" fmla="*/ 106297 h 263012"/>
              <a:gd name="connsiteX5" fmla="*/ 52389 w 211813"/>
              <a:gd name="connsiteY5" fmla="*/ 2709 h 263012"/>
              <a:gd name="connsiteX6" fmla="*/ 0 w 211813"/>
              <a:gd name="connsiteY6" fmla="*/ 26035 h 263012"/>
              <a:gd name="connsiteX7" fmla="*/ 19689 w 211813"/>
              <a:gd name="connsiteY7" fmla="*/ 48027 h 263012"/>
              <a:gd name="connsiteX8" fmla="*/ 78225 w 211813"/>
              <a:gd name="connsiteY8" fmla="*/ 29681 h 26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813" h="263012">
                <a:moveTo>
                  <a:pt x="78225" y="29681"/>
                </a:moveTo>
                <a:cubicBezTo>
                  <a:pt x="135285" y="29910"/>
                  <a:pt x="181355" y="76352"/>
                  <a:pt x="181125" y="133410"/>
                </a:cubicBezTo>
                <a:cubicBezTo>
                  <a:pt x="180935" y="180872"/>
                  <a:pt x="148433" y="222098"/>
                  <a:pt x="102327" y="233361"/>
                </a:cubicBezTo>
                <a:cubicBezTo>
                  <a:pt x="103803" y="243147"/>
                  <a:pt x="104792" y="253050"/>
                  <a:pt x="105515" y="263013"/>
                </a:cubicBezTo>
                <a:cubicBezTo>
                  <a:pt x="177397" y="248342"/>
                  <a:pt x="223774" y="178179"/>
                  <a:pt x="209105" y="106297"/>
                </a:cubicBezTo>
                <a:cubicBezTo>
                  <a:pt x="194434" y="34417"/>
                  <a:pt x="124270" y="-11962"/>
                  <a:pt x="52389" y="2709"/>
                </a:cubicBezTo>
                <a:cubicBezTo>
                  <a:pt x="33436" y="6578"/>
                  <a:pt x="15556" y="14538"/>
                  <a:pt x="0" y="26035"/>
                </a:cubicBezTo>
                <a:cubicBezTo>
                  <a:pt x="6848" y="33164"/>
                  <a:pt x="13461" y="40470"/>
                  <a:pt x="19689" y="48027"/>
                </a:cubicBezTo>
                <a:cubicBezTo>
                  <a:pt x="36866" y="36070"/>
                  <a:pt x="57296" y="29667"/>
                  <a:pt x="78225" y="29681"/>
                </a:cubicBezTo>
                <a:close/>
              </a:path>
            </a:pathLst>
          </a:custGeom>
          <a:solidFill>
            <a:srgbClr val="000000"/>
          </a:solidFill>
          <a:ln w="14684"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0115F23A-02E3-4A00-9367-0A05E916AD56}"/>
              </a:ext>
            </a:extLst>
          </p:cNvPr>
          <p:cNvSpPr/>
          <p:nvPr/>
        </p:nvSpPr>
        <p:spPr>
          <a:xfrm>
            <a:off x="10520626" y="5642858"/>
            <a:ext cx="240047" cy="264533"/>
          </a:xfrm>
          <a:custGeom>
            <a:avLst/>
            <a:gdLst>
              <a:gd name="connsiteX0" fmla="*/ 209540 w 240047"/>
              <a:gd name="connsiteY0" fmla="*/ 77487 h 264533"/>
              <a:gd name="connsiteX1" fmla="*/ 82122 w 240047"/>
              <a:gd name="connsiteY1" fmla="*/ 15173 h 264533"/>
              <a:gd name="connsiteX2" fmla="*/ 2421 w 240047"/>
              <a:gd name="connsiteY2" fmla="*/ 0 h 264533"/>
              <a:gd name="connsiteX3" fmla="*/ 0 w 240047"/>
              <a:gd name="connsiteY3" fmla="*/ 29416 h 264533"/>
              <a:gd name="connsiteX4" fmla="*/ 73797 w 240047"/>
              <a:gd name="connsiteY4" fmla="*/ 43496 h 264533"/>
              <a:gd name="connsiteX5" fmla="*/ 190943 w 240047"/>
              <a:gd name="connsiteY5" fmla="*/ 100438 h 264533"/>
              <a:gd name="connsiteX6" fmla="*/ 210529 w 240047"/>
              <a:gd name="connsiteY6" fmla="*/ 139078 h 264533"/>
              <a:gd name="connsiteX7" fmla="*/ 210529 w 240047"/>
              <a:gd name="connsiteY7" fmla="*/ 264534 h 264533"/>
              <a:gd name="connsiteX8" fmla="*/ 240048 w 240047"/>
              <a:gd name="connsiteY8" fmla="*/ 264534 h 264533"/>
              <a:gd name="connsiteX9" fmla="*/ 240048 w 240047"/>
              <a:gd name="connsiteY9" fmla="*/ 139078 h 264533"/>
              <a:gd name="connsiteX10" fmla="*/ 209540 w 240047"/>
              <a:gd name="connsiteY10" fmla="*/ 77487 h 264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0047" h="264533">
                <a:moveTo>
                  <a:pt x="209540" y="77487"/>
                </a:moveTo>
                <a:cubicBezTo>
                  <a:pt x="171711" y="48324"/>
                  <a:pt x="128366" y="27126"/>
                  <a:pt x="82122" y="15173"/>
                </a:cubicBezTo>
                <a:cubicBezTo>
                  <a:pt x="56176" y="7270"/>
                  <a:pt x="29455" y="2184"/>
                  <a:pt x="2421" y="0"/>
                </a:cubicBezTo>
                <a:cubicBezTo>
                  <a:pt x="2007" y="9889"/>
                  <a:pt x="1166" y="19689"/>
                  <a:pt x="0" y="29416"/>
                </a:cubicBezTo>
                <a:cubicBezTo>
                  <a:pt x="25032" y="31454"/>
                  <a:pt x="49773" y="36174"/>
                  <a:pt x="73797" y="43496"/>
                </a:cubicBezTo>
                <a:cubicBezTo>
                  <a:pt x="116287" y="54381"/>
                  <a:pt x="156134" y="73750"/>
                  <a:pt x="190943" y="100438"/>
                </a:cubicBezTo>
                <a:cubicBezTo>
                  <a:pt x="202944" y="109722"/>
                  <a:pt x="210136" y="123910"/>
                  <a:pt x="210529" y="139078"/>
                </a:cubicBezTo>
                <a:lnTo>
                  <a:pt x="210529" y="264534"/>
                </a:lnTo>
                <a:lnTo>
                  <a:pt x="240048" y="264534"/>
                </a:lnTo>
                <a:lnTo>
                  <a:pt x="240048" y="139078"/>
                </a:lnTo>
                <a:cubicBezTo>
                  <a:pt x="239640" y="115009"/>
                  <a:pt x="228441" y="92396"/>
                  <a:pt x="209540" y="77487"/>
                </a:cubicBezTo>
                <a:close/>
              </a:path>
            </a:pathLst>
          </a:custGeom>
          <a:solidFill>
            <a:srgbClr val="000000"/>
          </a:solidFill>
          <a:ln w="14684"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D12A5063-502D-470D-9B82-20F1AC365101}"/>
              </a:ext>
            </a:extLst>
          </p:cNvPr>
          <p:cNvSpPr/>
          <p:nvPr/>
        </p:nvSpPr>
        <p:spPr>
          <a:xfrm>
            <a:off x="9653737" y="5335667"/>
            <a:ext cx="210433" cy="262365"/>
          </a:xfrm>
          <a:custGeom>
            <a:avLst/>
            <a:gdLst>
              <a:gd name="connsiteX0" fmla="*/ 132814 w 210433"/>
              <a:gd name="connsiteY0" fmla="*/ 29270 h 262365"/>
              <a:gd name="connsiteX1" fmla="*/ 190671 w 210433"/>
              <a:gd name="connsiteY1" fmla="*/ 47158 h 262365"/>
              <a:gd name="connsiteX2" fmla="*/ 210434 w 210433"/>
              <a:gd name="connsiteY2" fmla="*/ 25152 h 262365"/>
              <a:gd name="connsiteX3" fmla="*/ 25151 w 210433"/>
              <a:gd name="connsiteY3" fmla="*/ 54990 h 262365"/>
              <a:gd name="connsiteX4" fmla="*/ 54990 w 210433"/>
              <a:gd name="connsiteY4" fmla="*/ 240272 h 262365"/>
              <a:gd name="connsiteX5" fmla="*/ 104431 w 210433"/>
              <a:gd name="connsiteY5" fmla="*/ 262366 h 262365"/>
              <a:gd name="connsiteX6" fmla="*/ 107649 w 210433"/>
              <a:gd name="connsiteY6" fmla="*/ 232729 h 262365"/>
              <a:gd name="connsiteX7" fmla="*/ 32914 w 210433"/>
              <a:gd name="connsiteY7" fmla="*/ 107178 h 262365"/>
              <a:gd name="connsiteX8" fmla="*/ 132814 w 210433"/>
              <a:gd name="connsiteY8" fmla="*/ 29270 h 262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433" h="262365">
                <a:moveTo>
                  <a:pt x="132814" y="29270"/>
                </a:moveTo>
                <a:cubicBezTo>
                  <a:pt x="153461" y="29267"/>
                  <a:pt x="173628" y="35503"/>
                  <a:pt x="190671" y="47158"/>
                </a:cubicBezTo>
                <a:cubicBezTo>
                  <a:pt x="196914" y="39587"/>
                  <a:pt x="203556" y="32281"/>
                  <a:pt x="210434" y="25152"/>
                </a:cubicBezTo>
                <a:cubicBezTo>
                  <a:pt x="151030" y="-17773"/>
                  <a:pt x="68076" y="-4414"/>
                  <a:pt x="25151" y="54990"/>
                </a:cubicBezTo>
                <a:cubicBezTo>
                  <a:pt x="-17772" y="114394"/>
                  <a:pt x="-4414" y="197348"/>
                  <a:pt x="54990" y="240272"/>
                </a:cubicBezTo>
                <a:cubicBezTo>
                  <a:pt x="69776" y="250957"/>
                  <a:pt x="86608" y="258478"/>
                  <a:pt x="104431" y="262366"/>
                </a:cubicBezTo>
                <a:cubicBezTo>
                  <a:pt x="105155" y="252418"/>
                  <a:pt x="106173" y="242529"/>
                  <a:pt x="107649" y="232729"/>
                </a:cubicBezTo>
                <a:cubicBezTo>
                  <a:pt x="52341" y="218697"/>
                  <a:pt x="18881" y="162486"/>
                  <a:pt x="32914" y="107178"/>
                </a:cubicBezTo>
                <a:cubicBezTo>
                  <a:pt x="44517" y="61444"/>
                  <a:pt x="85631" y="29381"/>
                  <a:pt x="132814" y="29270"/>
                </a:cubicBezTo>
                <a:close/>
              </a:path>
            </a:pathLst>
          </a:custGeom>
          <a:solidFill>
            <a:srgbClr val="000000"/>
          </a:solidFill>
          <a:ln w="14684"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1A37B81B-BB43-4045-9EAD-C37C67C33E79}"/>
              </a:ext>
            </a:extLst>
          </p:cNvPr>
          <p:cNvSpPr/>
          <p:nvPr/>
        </p:nvSpPr>
        <p:spPr>
          <a:xfrm>
            <a:off x="9520880" y="5643227"/>
            <a:ext cx="238999" cy="264164"/>
          </a:xfrm>
          <a:custGeom>
            <a:avLst/>
            <a:gdLst>
              <a:gd name="connsiteX0" fmla="*/ 158103 w 238999"/>
              <a:gd name="connsiteY0" fmla="*/ 14730 h 264164"/>
              <a:gd name="connsiteX1" fmla="*/ 30641 w 238999"/>
              <a:gd name="connsiteY1" fmla="*/ 77015 h 264164"/>
              <a:gd name="connsiteX2" fmla="*/ 0 w 238999"/>
              <a:gd name="connsiteY2" fmla="*/ 138709 h 264164"/>
              <a:gd name="connsiteX3" fmla="*/ 0 w 238999"/>
              <a:gd name="connsiteY3" fmla="*/ 264165 h 264164"/>
              <a:gd name="connsiteX4" fmla="*/ 29519 w 238999"/>
              <a:gd name="connsiteY4" fmla="*/ 264165 h 264164"/>
              <a:gd name="connsiteX5" fmla="*/ 29519 w 238999"/>
              <a:gd name="connsiteY5" fmla="*/ 138709 h 264164"/>
              <a:gd name="connsiteX6" fmla="*/ 48544 w 238999"/>
              <a:gd name="connsiteY6" fmla="*/ 100482 h 264164"/>
              <a:gd name="connsiteX7" fmla="*/ 166044 w 238999"/>
              <a:gd name="connsiteY7" fmla="*/ 43186 h 264164"/>
              <a:gd name="connsiteX8" fmla="*/ 239000 w 238999"/>
              <a:gd name="connsiteY8" fmla="*/ 29401 h 264164"/>
              <a:gd name="connsiteX9" fmla="*/ 236550 w 238999"/>
              <a:gd name="connsiteY9" fmla="*/ 0 h 264164"/>
              <a:gd name="connsiteX10" fmla="*/ 158103 w 238999"/>
              <a:gd name="connsiteY10" fmla="*/ 14730 h 264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8999" h="264164">
                <a:moveTo>
                  <a:pt x="158103" y="14730"/>
                </a:moveTo>
                <a:cubicBezTo>
                  <a:pt x="112405" y="28148"/>
                  <a:pt x="69307" y="49207"/>
                  <a:pt x="30641" y="77015"/>
                </a:cubicBezTo>
                <a:cubicBezTo>
                  <a:pt x="11671" y="91928"/>
                  <a:pt x="419" y="114583"/>
                  <a:pt x="0" y="138709"/>
                </a:cubicBezTo>
                <a:lnTo>
                  <a:pt x="0" y="264165"/>
                </a:lnTo>
                <a:lnTo>
                  <a:pt x="29519" y="264165"/>
                </a:lnTo>
                <a:lnTo>
                  <a:pt x="29519" y="138709"/>
                </a:lnTo>
                <a:cubicBezTo>
                  <a:pt x="29853" y="123770"/>
                  <a:pt x="36827" y="109757"/>
                  <a:pt x="48544" y="100482"/>
                </a:cubicBezTo>
                <a:cubicBezTo>
                  <a:pt x="84210" y="74913"/>
                  <a:pt x="123934" y="55541"/>
                  <a:pt x="166044" y="43186"/>
                </a:cubicBezTo>
                <a:cubicBezTo>
                  <a:pt x="189914" y="36476"/>
                  <a:pt x="214326" y="31864"/>
                  <a:pt x="239000" y="29401"/>
                </a:cubicBezTo>
                <a:cubicBezTo>
                  <a:pt x="237834" y="19674"/>
                  <a:pt x="236978" y="9874"/>
                  <a:pt x="236550" y="0"/>
                </a:cubicBezTo>
                <a:cubicBezTo>
                  <a:pt x="210020" y="2605"/>
                  <a:pt x="183771" y="7535"/>
                  <a:pt x="158103" y="14730"/>
                </a:cubicBezTo>
                <a:close/>
              </a:path>
            </a:pathLst>
          </a:custGeom>
          <a:solidFill>
            <a:srgbClr val="000000"/>
          </a:solidFill>
          <a:ln w="14684"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DC8150CF-0D87-4666-884B-1162613858E8}"/>
              </a:ext>
            </a:extLst>
          </p:cNvPr>
          <p:cNvSpPr/>
          <p:nvPr/>
        </p:nvSpPr>
        <p:spPr>
          <a:xfrm>
            <a:off x="9875107" y="5926534"/>
            <a:ext cx="51495" cy="154354"/>
          </a:xfrm>
          <a:custGeom>
            <a:avLst/>
            <a:gdLst>
              <a:gd name="connsiteX0" fmla="*/ 0 w 51495"/>
              <a:gd name="connsiteY0" fmla="*/ 58418 h 154354"/>
              <a:gd name="connsiteX1" fmla="*/ 0 w 51495"/>
              <a:gd name="connsiteY1" fmla="*/ 154354 h 154354"/>
              <a:gd name="connsiteX2" fmla="*/ 29519 w 51495"/>
              <a:gd name="connsiteY2" fmla="*/ 154354 h 154354"/>
              <a:gd name="connsiteX3" fmla="*/ 29519 w 51495"/>
              <a:gd name="connsiteY3" fmla="*/ 58418 h 154354"/>
              <a:gd name="connsiteX4" fmla="*/ 48544 w 51495"/>
              <a:gd name="connsiteY4" fmla="*/ 20161 h 154354"/>
              <a:gd name="connsiteX5" fmla="*/ 51496 w 51495"/>
              <a:gd name="connsiteY5" fmla="*/ 18139 h 154354"/>
              <a:gd name="connsiteX6" fmla="*/ 26877 w 51495"/>
              <a:gd name="connsiteY6" fmla="*/ 0 h 154354"/>
              <a:gd name="connsiteX7" fmla="*/ 0 w 51495"/>
              <a:gd name="connsiteY7" fmla="*/ 58418 h 154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495" h="154354">
                <a:moveTo>
                  <a:pt x="0" y="58418"/>
                </a:moveTo>
                <a:lnTo>
                  <a:pt x="0" y="154354"/>
                </a:lnTo>
                <a:lnTo>
                  <a:pt x="29519" y="154354"/>
                </a:lnTo>
                <a:lnTo>
                  <a:pt x="29519" y="58418"/>
                </a:lnTo>
                <a:cubicBezTo>
                  <a:pt x="29844" y="43468"/>
                  <a:pt x="36819" y="29442"/>
                  <a:pt x="48544" y="20161"/>
                </a:cubicBezTo>
                <a:cubicBezTo>
                  <a:pt x="49503" y="19453"/>
                  <a:pt x="50595" y="18833"/>
                  <a:pt x="51496" y="18139"/>
                </a:cubicBezTo>
                <a:cubicBezTo>
                  <a:pt x="43068" y="12457"/>
                  <a:pt x="34877" y="6332"/>
                  <a:pt x="26877" y="0"/>
                </a:cubicBezTo>
                <a:cubicBezTo>
                  <a:pt x="10112" y="14835"/>
                  <a:pt x="357" y="36035"/>
                  <a:pt x="0" y="58418"/>
                </a:cubicBezTo>
                <a:close/>
              </a:path>
            </a:pathLst>
          </a:custGeom>
          <a:solidFill>
            <a:srgbClr val="000000"/>
          </a:solidFill>
          <a:ln w="14684" cap="flat">
            <a:noFill/>
            <a:prstDash val="solid"/>
            <a:miter/>
          </a:ln>
        </p:spPr>
        <p:txBody>
          <a:bodyPr rtlCol="0" anchor="ctr"/>
          <a:lstStyle/>
          <a:p>
            <a:endParaRPr lang="en-US"/>
          </a:p>
        </p:txBody>
      </p:sp>
    </p:spTree>
    <p:extLst>
      <p:ext uri="{BB962C8B-B14F-4D97-AF65-F5344CB8AC3E}">
        <p14:creationId xmlns:p14="http://schemas.microsoft.com/office/powerpoint/2010/main" val="15038527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HALDEN SOLID" pitchFamily="2" charset="0"/>
              </a:rPr>
              <a:t>MÓDULO </a:t>
            </a:r>
            <a:r>
              <a:rPr lang="en-GB" sz="3600" b="0" kern="1400" spc="230" dirty="0">
                <a:solidFill>
                  <a:schemeClr val="tx1"/>
                </a:solidFill>
                <a:highlight>
                  <a:srgbClr val="FFFFFF"/>
                </a:highlight>
                <a:latin typeface="HALDEN SOLID" pitchFamily="2" charset="0"/>
              </a:rPr>
              <a:t>LCS-EN</a:t>
            </a:r>
            <a:r>
              <a:rPr lang="en-GB" sz="3600" b="0" kern="1400" spc="230" dirty="0">
                <a:solidFill>
                  <a:schemeClr val="tx1"/>
                </a:solidFill>
                <a:latin typeface="HALDEN SOLID" pitchFamily="2" charset="0"/>
              </a:rPr>
              <a:t>: </a:t>
            </a:r>
            <a:r>
              <a:rPr lang="en-GB" sz="3600" b="0" kern="1400" spc="230" dirty="0" err="1">
                <a:solidFill>
                  <a:schemeClr val="tx1"/>
                </a:solidFill>
                <a:latin typeface="HALDEN SOLID" pitchFamily="2" charset="0"/>
              </a:rPr>
              <a:t>opciones</a:t>
            </a:r>
            <a:r>
              <a:rPr lang="en-GB" sz="3600" b="0" kern="1400" spc="230" dirty="0">
                <a:solidFill>
                  <a:schemeClr val="tx1"/>
                </a:solidFill>
                <a:latin typeface="HALDEN SOLID" pitchFamily="2" charset="0"/>
              </a:rPr>
              <a:t> de </a:t>
            </a:r>
            <a:r>
              <a:rPr lang="en-GB" sz="3600" b="0" kern="1400" spc="230" dirty="0" err="1">
                <a:solidFill>
                  <a:schemeClr val="tx1"/>
                </a:solidFill>
                <a:latin typeface="HALDEN SOLID" pitchFamily="2" charset="0"/>
              </a:rPr>
              <a:t>respuesta</a:t>
            </a:r>
            <a:endParaRPr lang="en-GB" sz="3600" b="0" kern="1400" spc="230" dirty="0">
              <a:solidFill>
                <a:schemeClr val="tx1"/>
              </a:solidFill>
              <a:latin typeface="HALDEN SOLID" pitchFamily="2" charset="0"/>
            </a:endParaRPr>
          </a:p>
        </p:txBody>
      </p:sp>
      <p:sp>
        <p:nvSpPr>
          <p:cNvPr id="5" name="TextBox 4">
            <a:extLst>
              <a:ext uri="{FF2B5EF4-FFF2-40B4-BE49-F238E27FC236}">
                <a16:creationId xmlns:a16="http://schemas.microsoft.com/office/drawing/2014/main" id="{F57AC735-BE46-1F92-204E-30CE660E4BFA}"/>
              </a:ext>
            </a:extLst>
          </p:cNvPr>
          <p:cNvSpPr txBox="1"/>
          <p:nvPr/>
        </p:nvSpPr>
        <p:spPr>
          <a:xfrm>
            <a:off x="1816107" y="1818830"/>
            <a:ext cx="2973063" cy="4124767"/>
          </a:xfrm>
          <a:prstGeom prst="rect">
            <a:avLst/>
          </a:prstGeom>
          <a:noFill/>
          <a:ln w="57150">
            <a:solidFill>
              <a:schemeClr val="bg1">
                <a:lumMod val="50000"/>
              </a:schemeClr>
            </a:solidFill>
          </a:ln>
        </p:spPr>
        <p:txBody>
          <a:bodyPr wrap="square" rtlCol="0">
            <a:spAutoFit/>
          </a:bodyPr>
          <a:lstStyle/>
          <a:p>
            <a:r>
              <a:rPr lang="en-US" sz="1400" b="1" u="sng" spc="60" dirty="0" err="1">
                <a:latin typeface="Open Sans" charset="0"/>
                <a:ea typeface="Open Sans" charset="0"/>
                <a:cs typeface="Open Sans" charset="0"/>
              </a:rPr>
              <a:t>Sólo</a:t>
            </a:r>
            <a:r>
              <a:rPr lang="en-US" sz="1400" b="1" u="sng" spc="60" dirty="0">
                <a:latin typeface="Open Sans" charset="0"/>
                <a:ea typeface="Open Sans" charset="0"/>
                <a:cs typeface="Open Sans" charset="0"/>
              </a:rPr>
              <a:t> hay 4 </a:t>
            </a:r>
            <a:r>
              <a:rPr lang="en-US" sz="1400" b="1" spc="60" dirty="0" err="1">
                <a:latin typeface="Open Sans" charset="0"/>
                <a:ea typeface="Open Sans" charset="0"/>
                <a:cs typeface="Open Sans" charset="0"/>
              </a:rPr>
              <a:t>posibles</a:t>
            </a:r>
            <a:r>
              <a:rPr lang="en-US" sz="1400" b="1" spc="60" dirty="0">
                <a:latin typeface="Open Sans" charset="0"/>
                <a:ea typeface="Open Sans" charset="0"/>
                <a:cs typeface="Open Sans" charset="0"/>
              </a:rPr>
              <a:t> </a:t>
            </a:r>
            <a:r>
              <a:rPr lang="en-US" sz="1400" b="1" spc="60" dirty="0" err="1">
                <a:latin typeface="Open Sans" charset="0"/>
                <a:ea typeface="Open Sans" charset="0"/>
                <a:cs typeface="Open Sans" charset="0"/>
              </a:rPr>
              <a:t>opciones</a:t>
            </a:r>
            <a:r>
              <a:rPr lang="en-US" sz="1400" b="1" spc="60" dirty="0">
                <a:latin typeface="Open Sans" charset="0"/>
                <a:ea typeface="Open Sans" charset="0"/>
                <a:cs typeface="Open Sans" charset="0"/>
              </a:rPr>
              <a:t> de </a:t>
            </a:r>
            <a:r>
              <a:rPr lang="en-US" sz="1400" b="1" spc="60" dirty="0" err="1">
                <a:latin typeface="Open Sans" charset="0"/>
                <a:ea typeface="Open Sans" charset="0"/>
                <a:cs typeface="Open Sans" charset="0"/>
              </a:rPr>
              <a:t>respuesta</a:t>
            </a:r>
            <a:r>
              <a:rPr lang="en-US" sz="1400" b="1" spc="60" dirty="0">
                <a:latin typeface="Open Sans" charset="0"/>
                <a:ea typeface="Open Sans" charset="0"/>
                <a:cs typeface="Open Sans" charset="0"/>
              </a:rPr>
              <a:t> </a:t>
            </a:r>
            <a:r>
              <a:rPr lang="en-US" sz="1400" b="1" spc="60" dirty="0" err="1">
                <a:latin typeface="Open Sans" charset="0"/>
                <a:ea typeface="Open Sans" charset="0"/>
                <a:cs typeface="Open Sans" charset="0"/>
              </a:rPr>
              <a:t>estándar</a:t>
            </a:r>
            <a:r>
              <a:rPr lang="en-US" sz="1400" b="1" spc="60" dirty="0">
                <a:latin typeface="Open Sans" charset="0"/>
                <a:ea typeface="Open Sans" charset="0"/>
                <a:cs typeface="Open Sans" charset="0"/>
              </a:rPr>
              <a:t> para </a:t>
            </a:r>
            <a:r>
              <a:rPr lang="en-US" sz="1400" b="1" spc="60" dirty="0" err="1">
                <a:latin typeface="Open Sans" charset="0"/>
                <a:ea typeface="Open Sans" charset="0"/>
                <a:cs typeface="Open Sans" charset="0"/>
              </a:rPr>
              <a:t>cada</a:t>
            </a:r>
            <a:r>
              <a:rPr lang="en-US" sz="1400" b="1" spc="60" dirty="0">
                <a:latin typeface="Open Sans" charset="0"/>
                <a:ea typeface="Open Sans" charset="0"/>
                <a:cs typeface="Open Sans" charset="0"/>
              </a:rPr>
              <a:t> </a:t>
            </a:r>
            <a:r>
              <a:rPr lang="en-US" sz="1400" b="1" spc="60" dirty="0" err="1">
                <a:latin typeface="Open Sans" charset="0"/>
                <a:ea typeface="Open Sans" charset="0"/>
                <a:cs typeface="Open Sans" charset="0"/>
              </a:rPr>
              <a:t>estrategia</a:t>
            </a:r>
            <a:r>
              <a:rPr lang="en-US" sz="1400" b="1" spc="60" dirty="0">
                <a:latin typeface="Open Sans" charset="0"/>
                <a:ea typeface="Open Sans" charset="0"/>
                <a:cs typeface="Open Sans" charset="0"/>
              </a:rPr>
              <a:t>: </a:t>
            </a:r>
          </a:p>
          <a:p>
            <a:endParaRPr lang="en-US" sz="1400" spc="60" dirty="0">
              <a:latin typeface="Open Sans" charset="0"/>
              <a:ea typeface="Open Sans" charset="0"/>
              <a:cs typeface="Open Sans" charset="0"/>
            </a:endParaRPr>
          </a:p>
          <a:p>
            <a:r>
              <a:rPr lang="en-US" sz="1400" spc="60" dirty="0">
                <a:latin typeface="Open Sans" charset="0"/>
                <a:ea typeface="Open Sans" charset="0"/>
                <a:cs typeface="Open Sans" charset="0"/>
              </a:rPr>
              <a:t>10 = No </a:t>
            </a:r>
            <a:r>
              <a:rPr lang="en-US" sz="1400" spc="60" dirty="0" err="1">
                <a:latin typeface="Open Sans" charset="0"/>
                <a:ea typeface="Open Sans" charset="0"/>
                <a:cs typeface="Open Sans" charset="0"/>
              </a:rPr>
              <a:t>porque</a:t>
            </a:r>
            <a:r>
              <a:rPr lang="en-US" sz="1400" spc="60" dirty="0">
                <a:latin typeface="Open Sans" charset="0"/>
                <a:ea typeface="Open Sans" charset="0"/>
                <a:cs typeface="Open Sans" charset="0"/>
              </a:rPr>
              <a:t> no lo </a:t>
            </a:r>
            <a:r>
              <a:rPr lang="en-US" sz="1400" spc="60" dirty="0" err="1">
                <a:latin typeface="Open Sans" charset="0"/>
                <a:ea typeface="Open Sans" charset="0"/>
                <a:cs typeface="Open Sans" charset="0"/>
              </a:rPr>
              <a:t>necesitamos</a:t>
            </a:r>
            <a:r>
              <a:rPr lang="en-US" sz="1400" spc="60" dirty="0">
                <a:latin typeface="Open Sans" charset="0"/>
                <a:ea typeface="Open Sans" charset="0"/>
                <a:cs typeface="Open Sans" charset="0"/>
              </a:rPr>
              <a:t>.</a:t>
            </a:r>
          </a:p>
          <a:p>
            <a:endParaRPr lang="en-US" sz="1400" spc="60" dirty="0">
              <a:latin typeface="Open Sans" charset="0"/>
              <a:ea typeface="Open Sans" charset="0"/>
              <a:cs typeface="Open Sans" charset="0"/>
            </a:endParaRPr>
          </a:p>
          <a:p>
            <a:r>
              <a:rPr lang="en-US" sz="1400" spc="60" dirty="0">
                <a:latin typeface="Open Sans" charset="0"/>
                <a:ea typeface="Open Sans" charset="0"/>
                <a:cs typeface="Open Sans" charset="0"/>
              </a:rPr>
              <a:t>20 = No </a:t>
            </a:r>
            <a:r>
              <a:rPr lang="en-US" sz="1400" spc="60" dirty="0" err="1">
                <a:latin typeface="Open Sans" charset="0"/>
                <a:ea typeface="Open Sans" charset="0"/>
                <a:cs typeface="Open Sans" charset="0"/>
              </a:rPr>
              <a:t>porque</a:t>
            </a:r>
            <a:r>
              <a:rPr lang="en-US" sz="1400" spc="60" dirty="0">
                <a:latin typeface="Open Sans" charset="0"/>
                <a:ea typeface="Open Sans" charset="0"/>
                <a:cs typeface="Open Sans" charset="0"/>
              </a:rPr>
              <a:t> </a:t>
            </a:r>
            <a:r>
              <a:rPr lang="en-US" sz="1400" spc="60" dirty="0" err="1">
                <a:latin typeface="Open Sans" charset="0"/>
                <a:ea typeface="Open Sans" charset="0"/>
                <a:cs typeface="Open Sans" charset="0"/>
              </a:rPr>
              <a:t>ya</a:t>
            </a:r>
            <a:r>
              <a:rPr lang="en-US" sz="1400" spc="60" dirty="0">
                <a:latin typeface="Open Sans" charset="0"/>
                <a:ea typeface="Open Sans" charset="0"/>
                <a:cs typeface="Open Sans" charset="0"/>
              </a:rPr>
              <a:t> </a:t>
            </a:r>
            <a:r>
              <a:rPr lang="en-US" sz="1400" spc="60" dirty="0" err="1">
                <a:latin typeface="Open Sans" charset="0"/>
                <a:ea typeface="Open Sans" charset="0"/>
                <a:cs typeface="Open Sans" charset="0"/>
              </a:rPr>
              <a:t>hemos</a:t>
            </a:r>
            <a:r>
              <a:rPr lang="en-US" sz="1400" spc="60" dirty="0">
                <a:latin typeface="Open Sans" charset="0"/>
                <a:ea typeface="Open Sans" charset="0"/>
                <a:cs typeface="Open Sans" charset="0"/>
              </a:rPr>
              <a:t> </a:t>
            </a:r>
            <a:r>
              <a:rPr lang="en-US" sz="1400" spc="60" dirty="0" err="1">
                <a:latin typeface="Open Sans" charset="0"/>
                <a:ea typeface="Open Sans" charset="0"/>
                <a:cs typeface="Open Sans" charset="0"/>
              </a:rPr>
              <a:t>vendido</a:t>
            </a:r>
            <a:r>
              <a:rPr lang="en-US" sz="1400" spc="60" dirty="0">
                <a:latin typeface="Open Sans" charset="0"/>
                <a:ea typeface="Open Sans" charset="0"/>
                <a:cs typeface="Open Sans" charset="0"/>
              </a:rPr>
              <a:t> </a:t>
            </a:r>
            <a:r>
              <a:rPr lang="en-US" sz="1400" spc="60" dirty="0" err="1">
                <a:latin typeface="Open Sans" charset="0"/>
                <a:ea typeface="Open Sans" charset="0"/>
                <a:cs typeface="Open Sans" charset="0"/>
              </a:rPr>
              <a:t>esos</a:t>
            </a:r>
            <a:r>
              <a:rPr lang="en-US" sz="1400" spc="60" dirty="0">
                <a:latin typeface="Open Sans" charset="0"/>
                <a:ea typeface="Open Sans" charset="0"/>
                <a:cs typeface="Open Sans" charset="0"/>
              </a:rPr>
              <a:t> </a:t>
            </a:r>
            <a:r>
              <a:rPr lang="en-US" sz="1400" spc="60" dirty="0" err="1">
                <a:latin typeface="Open Sans" charset="0"/>
                <a:ea typeface="Open Sans" charset="0"/>
                <a:cs typeface="Open Sans" charset="0"/>
              </a:rPr>
              <a:t>activos</a:t>
            </a:r>
            <a:r>
              <a:rPr lang="en-US" sz="1400" spc="60" dirty="0">
                <a:latin typeface="Open Sans" charset="0"/>
                <a:ea typeface="Open Sans" charset="0"/>
                <a:cs typeface="Open Sans" charset="0"/>
              </a:rPr>
              <a:t> o </a:t>
            </a:r>
            <a:r>
              <a:rPr lang="en-US" sz="1400" spc="60" dirty="0" err="1">
                <a:latin typeface="Open Sans" charset="0"/>
                <a:ea typeface="Open Sans" charset="0"/>
                <a:cs typeface="Open Sans" charset="0"/>
              </a:rPr>
              <a:t>nos</a:t>
            </a:r>
            <a:r>
              <a:rPr lang="en-US" sz="1400" spc="60" dirty="0">
                <a:latin typeface="Open Sans" charset="0"/>
                <a:ea typeface="Open Sans" charset="0"/>
                <a:cs typeface="Open Sans" charset="0"/>
              </a:rPr>
              <a:t> </a:t>
            </a:r>
            <a:r>
              <a:rPr lang="en-US" sz="1400" spc="60" dirty="0" err="1">
                <a:latin typeface="Open Sans" charset="0"/>
                <a:ea typeface="Open Sans" charset="0"/>
                <a:cs typeface="Open Sans" charset="0"/>
              </a:rPr>
              <a:t>hemos</a:t>
            </a:r>
            <a:r>
              <a:rPr lang="en-US" sz="1400" spc="60" dirty="0">
                <a:latin typeface="Open Sans" charset="0"/>
                <a:ea typeface="Open Sans" charset="0"/>
                <a:cs typeface="Open Sans" charset="0"/>
              </a:rPr>
              <a:t> </a:t>
            </a:r>
            <a:r>
              <a:rPr lang="en-US" sz="1400" spc="60" dirty="0" err="1">
                <a:latin typeface="Open Sans" charset="0"/>
                <a:ea typeface="Open Sans" charset="0"/>
                <a:cs typeface="Open Sans" charset="0"/>
              </a:rPr>
              <a:t>dedicado</a:t>
            </a:r>
            <a:r>
              <a:rPr lang="en-US" sz="1400" spc="60" dirty="0">
                <a:latin typeface="Open Sans" charset="0"/>
                <a:ea typeface="Open Sans" charset="0"/>
                <a:cs typeface="Open Sans" charset="0"/>
              </a:rPr>
              <a:t> a </a:t>
            </a:r>
            <a:r>
              <a:rPr lang="en-US" sz="1400" spc="60" dirty="0" err="1">
                <a:latin typeface="Open Sans" charset="0"/>
                <a:ea typeface="Open Sans" charset="0"/>
                <a:cs typeface="Open Sans" charset="0"/>
              </a:rPr>
              <a:t>esta</a:t>
            </a:r>
            <a:r>
              <a:rPr lang="en-US" sz="1400" spc="60" dirty="0">
                <a:latin typeface="Open Sans" charset="0"/>
                <a:ea typeface="Open Sans" charset="0"/>
                <a:cs typeface="Open Sans" charset="0"/>
              </a:rPr>
              <a:t> </a:t>
            </a:r>
            <a:r>
              <a:rPr lang="en-US" sz="1400" spc="60" dirty="0" err="1">
                <a:latin typeface="Open Sans" charset="0"/>
                <a:ea typeface="Open Sans" charset="0"/>
                <a:cs typeface="Open Sans" charset="0"/>
              </a:rPr>
              <a:t>actividad</a:t>
            </a:r>
            <a:r>
              <a:rPr lang="en-US" sz="1400" spc="60" dirty="0">
                <a:latin typeface="Open Sans" charset="0"/>
                <a:ea typeface="Open Sans" charset="0"/>
                <a:cs typeface="Open Sans" charset="0"/>
              </a:rPr>
              <a:t> </a:t>
            </a:r>
            <a:r>
              <a:rPr lang="en-US" sz="1400" spc="60" dirty="0" err="1">
                <a:latin typeface="Open Sans" charset="0"/>
                <a:ea typeface="Open Sans" charset="0"/>
                <a:cs typeface="Open Sans" charset="0"/>
              </a:rPr>
              <a:t>en</a:t>
            </a:r>
            <a:r>
              <a:rPr lang="en-US" sz="1400" spc="60" dirty="0">
                <a:latin typeface="Open Sans" charset="0"/>
                <a:ea typeface="Open Sans" charset="0"/>
                <a:cs typeface="Open Sans" charset="0"/>
              </a:rPr>
              <a:t> </a:t>
            </a:r>
            <a:r>
              <a:rPr lang="en-US" sz="1400" spc="60" dirty="0" err="1">
                <a:latin typeface="Open Sans" charset="0"/>
                <a:ea typeface="Open Sans" charset="0"/>
                <a:cs typeface="Open Sans" charset="0"/>
              </a:rPr>
              <a:t>los</a:t>
            </a:r>
            <a:r>
              <a:rPr lang="en-US" sz="1400" spc="60" dirty="0">
                <a:latin typeface="Open Sans" charset="0"/>
                <a:ea typeface="Open Sans" charset="0"/>
                <a:cs typeface="Open Sans" charset="0"/>
              </a:rPr>
              <a:t> </a:t>
            </a:r>
            <a:r>
              <a:rPr lang="en-US" sz="1400" spc="60" dirty="0" err="1">
                <a:latin typeface="Open Sans" charset="0"/>
                <a:ea typeface="Open Sans" charset="0"/>
                <a:cs typeface="Open Sans" charset="0"/>
              </a:rPr>
              <a:t>últimos</a:t>
            </a:r>
            <a:r>
              <a:rPr lang="en-US" sz="1400" spc="60" dirty="0">
                <a:latin typeface="Open Sans" charset="0"/>
                <a:ea typeface="Open Sans" charset="0"/>
                <a:cs typeface="Open Sans" charset="0"/>
              </a:rPr>
              <a:t> 12 meses y no </a:t>
            </a:r>
            <a:r>
              <a:rPr lang="en-US" sz="1400" spc="60" dirty="0" err="1">
                <a:latin typeface="Open Sans" charset="0"/>
                <a:ea typeface="Open Sans" charset="0"/>
                <a:cs typeface="Open Sans" charset="0"/>
              </a:rPr>
              <a:t>podemos</a:t>
            </a:r>
            <a:r>
              <a:rPr lang="en-US" sz="1400" spc="60" dirty="0">
                <a:latin typeface="Open Sans" charset="0"/>
                <a:ea typeface="Open Sans" charset="0"/>
                <a:cs typeface="Open Sans" charset="0"/>
              </a:rPr>
              <a:t> </a:t>
            </a:r>
            <a:r>
              <a:rPr lang="en-US" sz="1400" spc="60" dirty="0" err="1">
                <a:latin typeface="Open Sans" charset="0"/>
                <a:ea typeface="Open Sans" charset="0"/>
                <a:cs typeface="Open Sans" charset="0"/>
              </a:rPr>
              <a:t>seguir</a:t>
            </a:r>
            <a:r>
              <a:rPr lang="en-US" sz="1400" spc="60" dirty="0">
                <a:latin typeface="Open Sans" charset="0"/>
                <a:ea typeface="Open Sans" charset="0"/>
                <a:cs typeface="Open Sans" charset="0"/>
              </a:rPr>
              <a:t> </a:t>
            </a:r>
            <a:r>
              <a:rPr lang="en-US" sz="1400" spc="60" dirty="0" err="1">
                <a:latin typeface="Open Sans" charset="0"/>
                <a:ea typeface="Open Sans" charset="0"/>
                <a:cs typeface="Open Sans" charset="0"/>
              </a:rPr>
              <a:t>haciéndolo</a:t>
            </a:r>
            <a:r>
              <a:rPr lang="en-US" sz="1400" spc="60" dirty="0">
                <a:latin typeface="Open Sans" charset="0"/>
                <a:ea typeface="Open Sans" charset="0"/>
                <a:cs typeface="Open Sans" charset="0"/>
              </a:rPr>
              <a:t>. </a:t>
            </a:r>
          </a:p>
          <a:p>
            <a:endParaRPr lang="en-US" sz="1400" spc="60" dirty="0">
              <a:latin typeface="Open Sans" charset="0"/>
              <a:ea typeface="Open Sans" charset="0"/>
              <a:cs typeface="Open Sans" charset="0"/>
            </a:endParaRPr>
          </a:p>
          <a:p>
            <a:r>
              <a:rPr lang="en-US" sz="1400" spc="60" dirty="0">
                <a:latin typeface="Open Sans" charset="0"/>
                <a:ea typeface="Open Sans" charset="0"/>
                <a:cs typeface="Open Sans" charset="0"/>
              </a:rPr>
              <a:t>30= </a:t>
            </a:r>
            <a:r>
              <a:rPr lang="en-US" sz="1400" spc="60" dirty="0" err="1">
                <a:latin typeface="Open Sans" charset="0"/>
                <a:ea typeface="Open Sans" charset="0"/>
                <a:cs typeface="Open Sans" charset="0"/>
              </a:rPr>
              <a:t>Sí</a:t>
            </a:r>
            <a:endParaRPr lang="en-US" sz="1400" spc="60" dirty="0">
              <a:latin typeface="Open Sans" charset="0"/>
              <a:ea typeface="Open Sans" charset="0"/>
              <a:cs typeface="Open Sans" charset="0"/>
            </a:endParaRPr>
          </a:p>
          <a:p>
            <a:endParaRPr lang="en-US" sz="1400" spc="60" dirty="0">
              <a:latin typeface="Open Sans" charset="0"/>
              <a:ea typeface="Open Sans" charset="0"/>
              <a:cs typeface="Open Sans" charset="0"/>
            </a:endParaRPr>
          </a:p>
          <a:p>
            <a:r>
              <a:rPr lang="en-US" sz="1400" spc="60" dirty="0">
                <a:latin typeface="Open Sans" charset="0"/>
                <a:ea typeface="Open Sans" charset="0"/>
                <a:cs typeface="Open Sans" charset="0"/>
              </a:rPr>
              <a:t>9999= No </a:t>
            </a:r>
            <a:r>
              <a:rPr lang="en-US" sz="1400" spc="60" dirty="0" err="1">
                <a:latin typeface="Open Sans" charset="0"/>
                <a:ea typeface="Open Sans" charset="0"/>
                <a:cs typeface="Open Sans" charset="0"/>
              </a:rPr>
              <a:t>aplicable</a:t>
            </a:r>
            <a:r>
              <a:rPr lang="en-US" sz="1400" spc="60" dirty="0">
                <a:latin typeface="Open Sans" charset="0"/>
                <a:ea typeface="Open Sans" charset="0"/>
                <a:cs typeface="Open Sans" charset="0"/>
              </a:rPr>
              <a:t> (no </a:t>
            </a:r>
            <a:r>
              <a:rPr lang="en-US" sz="1400" spc="60" dirty="0" err="1">
                <a:latin typeface="Open Sans" charset="0"/>
                <a:ea typeface="Open Sans" charset="0"/>
                <a:cs typeface="Open Sans" charset="0"/>
              </a:rPr>
              <a:t>tiene</a:t>
            </a:r>
            <a:r>
              <a:rPr lang="en-US" sz="1400" spc="60" dirty="0">
                <a:latin typeface="Open Sans" charset="0"/>
                <a:ea typeface="Open Sans" charset="0"/>
                <a:cs typeface="Open Sans" charset="0"/>
              </a:rPr>
              <a:t> </a:t>
            </a:r>
            <a:r>
              <a:rPr lang="en-US" sz="1400" spc="60" dirty="0" err="1">
                <a:latin typeface="Open Sans" charset="0"/>
                <a:ea typeface="Open Sans" charset="0"/>
                <a:cs typeface="Open Sans" charset="0"/>
              </a:rPr>
              <a:t>acceso</a:t>
            </a:r>
            <a:r>
              <a:rPr lang="en-US" sz="1400" spc="60" dirty="0">
                <a:latin typeface="Open Sans" charset="0"/>
                <a:ea typeface="Open Sans" charset="0"/>
                <a:cs typeface="Open Sans" charset="0"/>
              </a:rPr>
              <a:t> a </a:t>
            </a:r>
            <a:r>
              <a:rPr lang="en-US" sz="1400" spc="60" dirty="0" err="1">
                <a:latin typeface="Open Sans" charset="0"/>
                <a:ea typeface="Open Sans" charset="0"/>
                <a:cs typeface="Open Sans" charset="0"/>
              </a:rPr>
              <a:t>esta</a:t>
            </a:r>
            <a:r>
              <a:rPr lang="en-US" sz="1400" spc="60" dirty="0">
                <a:latin typeface="Open Sans" charset="0"/>
                <a:ea typeface="Open Sans" charset="0"/>
                <a:cs typeface="Open Sans" charset="0"/>
              </a:rPr>
              <a:t> </a:t>
            </a:r>
            <a:r>
              <a:rPr lang="en-US" sz="1400" spc="60" dirty="0" err="1">
                <a:latin typeface="Open Sans" charset="0"/>
                <a:ea typeface="Open Sans" charset="0"/>
                <a:cs typeface="Open Sans" charset="0"/>
              </a:rPr>
              <a:t>estrategia</a:t>
            </a:r>
            <a:r>
              <a:rPr lang="en-US" sz="1400" spc="60" dirty="0">
                <a:latin typeface="Open Sans" charset="0"/>
                <a:ea typeface="Open Sans" charset="0"/>
                <a:cs typeface="Open Sans" charset="0"/>
              </a:rPr>
              <a:t>)</a:t>
            </a:r>
          </a:p>
        </p:txBody>
      </p:sp>
      <p:sp>
        <p:nvSpPr>
          <p:cNvPr id="2" name="TextBox 1">
            <a:extLst>
              <a:ext uri="{FF2B5EF4-FFF2-40B4-BE49-F238E27FC236}">
                <a16:creationId xmlns:a16="http://schemas.microsoft.com/office/drawing/2014/main" id="{7927E180-AB69-33EF-BC86-1B5DD6F9DF15}"/>
              </a:ext>
            </a:extLst>
          </p:cNvPr>
          <p:cNvSpPr txBox="1"/>
          <p:nvPr/>
        </p:nvSpPr>
        <p:spPr>
          <a:xfrm>
            <a:off x="6125605" y="4728310"/>
            <a:ext cx="5198379" cy="1384995"/>
          </a:xfrm>
          <a:prstGeom prst="rect">
            <a:avLst/>
          </a:prstGeom>
          <a:noFill/>
          <a:ln w="57150">
            <a:solidFill>
              <a:schemeClr val="bg1">
                <a:lumMod val="50000"/>
              </a:schemeClr>
            </a:solidFill>
          </a:ln>
        </p:spPr>
        <p:txBody>
          <a:bodyPr wrap="square" rtlCol="0">
            <a:spAutoFit/>
          </a:bodyPr>
          <a:lstStyle/>
          <a:p>
            <a:r>
              <a:rPr lang="en-US" sz="1400" spc="60" dirty="0">
                <a:latin typeface="Open Sans" charset="0"/>
                <a:ea typeface="Open Sans" charset="0"/>
                <a:cs typeface="Open Sans" charset="0"/>
              </a:rPr>
              <a:t>Significa que un hogar no puede confiar en una estrategia de supervivencia ya que no se aplica a ellos porque no tienen acceso a esta estrategia (por ejemplo, no hay niños en el hogar a los que retirar de la escuela), o que el hogar agotó la estrategia hace más de 12 meses.</a:t>
            </a:r>
          </a:p>
        </p:txBody>
      </p:sp>
      <p:cxnSp>
        <p:nvCxnSpPr>
          <p:cNvPr id="9" name="Straight Arrow Connector 8">
            <a:extLst>
              <a:ext uri="{FF2B5EF4-FFF2-40B4-BE49-F238E27FC236}">
                <a16:creationId xmlns:a16="http://schemas.microsoft.com/office/drawing/2014/main" id="{5E9BA5B9-17A9-4C53-9509-91B7FF08FA56}"/>
              </a:ext>
            </a:extLst>
          </p:cNvPr>
          <p:cNvCxnSpPr/>
          <p:nvPr/>
        </p:nvCxnSpPr>
        <p:spPr>
          <a:xfrm>
            <a:off x="5158475" y="5372926"/>
            <a:ext cx="880844" cy="0"/>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245F35DA-AC29-B5A8-8207-D73CF803425C}"/>
              </a:ext>
            </a:extLst>
          </p:cNvPr>
          <p:cNvSpPr/>
          <p:nvPr/>
        </p:nvSpPr>
        <p:spPr>
          <a:xfrm>
            <a:off x="1450541" y="5010705"/>
            <a:ext cx="3707934" cy="738663"/>
          </a:xfrm>
          <a:prstGeom prst="ellipse">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4">
            <a:extLst>
              <a:ext uri="{FF2B5EF4-FFF2-40B4-BE49-F238E27FC236}">
                <a16:creationId xmlns:a16="http://schemas.microsoft.com/office/drawing/2014/main" id="{B9131C96-7F12-EEC3-F97E-7453DF592C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4218" y="410687"/>
            <a:ext cx="1824237" cy="120630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2F93A7C-B6A2-BBCE-2EC9-9EBAA62EF448}"/>
              </a:ext>
            </a:extLst>
          </p:cNvPr>
          <p:cNvSpPr txBox="1"/>
          <p:nvPr/>
        </p:nvSpPr>
        <p:spPr>
          <a:xfrm>
            <a:off x="5524041" y="1686906"/>
            <a:ext cx="6094602" cy="1882567"/>
          </a:xfrm>
          <a:prstGeom prst="rect">
            <a:avLst/>
          </a:prstGeom>
          <a:noFill/>
        </p:spPr>
        <p:txBody>
          <a:bodyPr wrap="square" lIns="91440" tIns="45720" rIns="91440" bIns="45720" anchor="t">
            <a:spAutoFit/>
          </a:bodyPr>
          <a:lstStyle/>
          <a:p>
            <a:pPr marR="0" lvl="0" algn="l" defTabSz="914400" rtl="0" eaLnBrk="1" fontAlgn="auto" latinLnBrk="0" hangingPunct="1">
              <a:lnSpc>
                <a:spcPct val="90000"/>
              </a:lnSpc>
              <a:spcBef>
                <a:spcPts val="1000"/>
              </a:spcBef>
              <a:spcAft>
                <a:spcPts val="0"/>
              </a:spcAft>
              <a:buClr>
                <a:srgbClr val="0070BA"/>
              </a:buClr>
              <a:buSzTx/>
              <a:tabLst/>
              <a:defRPr/>
            </a:pPr>
            <a:r>
              <a:rPr lang="en-US" sz="2000" spc="60" dirty="0">
                <a:solidFill>
                  <a:schemeClr val="accent2">
                    <a:lumMod val="75000"/>
                  </a:schemeClr>
                </a:solidFill>
                <a:latin typeface="Open Sans"/>
                <a:ea typeface="Open Sans"/>
                <a:cs typeface="Open Sans"/>
              </a:rPr>
              <a:t>El encuestado del hogar puede decir que "no" o que esto no se aplica. Debemos utilizar el sondeo para entender por qué es así y seleccionar la respuesta más adecuada. En este caso, puede que la estrategia no sea aplicable a su hogar. </a:t>
            </a:r>
          </a:p>
          <a:p>
            <a:pPr marR="0" lvl="0" algn="l" defTabSz="914400" rtl="0" eaLnBrk="1" fontAlgn="auto" latinLnBrk="0" hangingPunct="1">
              <a:lnSpc>
                <a:spcPct val="90000"/>
              </a:lnSpc>
              <a:spcBef>
                <a:spcPts val="1000"/>
              </a:spcBef>
              <a:spcAft>
                <a:spcPts val="0"/>
              </a:spcAft>
              <a:buClr>
                <a:srgbClr val="0070BA"/>
              </a:buClr>
              <a:buSzTx/>
              <a:tabLst/>
              <a:defRPr/>
            </a:pPr>
            <a:endParaRPr lang="en-US" sz="2000" spc="60" dirty="0">
              <a:solidFill>
                <a:schemeClr val="accent2">
                  <a:lumMod val="75000"/>
                </a:schemeClr>
              </a:solidFill>
              <a:latin typeface="Open Sans"/>
              <a:ea typeface="Open Sans"/>
              <a:cs typeface="Open Sans"/>
            </a:endParaRPr>
          </a:p>
        </p:txBody>
      </p:sp>
    </p:spTree>
    <p:extLst>
      <p:ext uri="{BB962C8B-B14F-4D97-AF65-F5344CB8AC3E}">
        <p14:creationId xmlns:p14="http://schemas.microsoft.com/office/powerpoint/2010/main" val="13317492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CCEF8-F2AD-9210-31E2-673D1109C35E}"/>
              </a:ext>
            </a:extLst>
          </p:cNvPr>
          <p:cNvSpPr>
            <a:spLocks noGrp="1"/>
          </p:cNvSpPr>
          <p:nvPr>
            <p:ph type="title"/>
          </p:nvPr>
        </p:nvSpPr>
        <p:spPr/>
        <p:txBody>
          <a:bodyPr/>
          <a:lstStyle/>
          <a:p>
            <a:r>
              <a:rPr lang="en-GB" sz="3200" b="0" kern="1400" spc="230" dirty="0">
                <a:solidFill>
                  <a:schemeClr val="tx1"/>
                </a:solidFill>
                <a:highlight>
                  <a:srgbClr val="FFFFFF"/>
                </a:highlight>
                <a:latin typeface="HALDEN SOLID" pitchFamily="2" charset="0"/>
              </a:rPr>
              <a:t>MÓDULO LCS-EN</a:t>
            </a:r>
            <a:r>
              <a:rPr lang="en-GB" sz="3200" b="0" kern="1400" spc="230" dirty="0">
                <a:solidFill>
                  <a:schemeClr val="tx1"/>
                </a:solidFill>
                <a:latin typeface="HALDEN SOLID" pitchFamily="2" charset="0"/>
              </a:rPr>
              <a:t>:PREGUNTA DE SEGUIMIENTO</a:t>
            </a:r>
            <a:endParaRPr lang="en-GB" dirty="0"/>
          </a:p>
        </p:txBody>
      </p:sp>
      <p:sp>
        <p:nvSpPr>
          <p:cNvPr id="14" name="TextBox 13">
            <a:extLst>
              <a:ext uri="{FF2B5EF4-FFF2-40B4-BE49-F238E27FC236}">
                <a16:creationId xmlns:a16="http://schemas.microsoft.com/office/drawing/2014/main" id="{8D1EA893-D23F-4BEB-EC30-5A3F8D457002}"/>
              </a:ext>
            </a:extLst>
          </p:cNvPr>
          <p:cNvSpPr txBox="1"/>
          <p:nvPr/>
        </p:nvSpPr>
        <p:spPr>
          <a:xfrm>
            <a:off x="803566" y="1651288"/>
            <a:ext cx="4788030" cy="4524315"/>
          </a:xfrm>
          <a:prstGeom prst="rect">
            <a:avLst/>
          </a:prstGeom>
          <a:noFill/>
        </p:spPr>
        <p:txBody>
          <a:bodyPr wrap="square" lIns="91440" tIns="45720" rIns="91440" bIns="45720" rtlCol="0" anchor="t">
            <a:spAutoFit/>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a:p>
            <a:r>
              <a:rPr lang="en-US" dirty="0">
                <a:latin typeface="Open Sans"/>
                <a:ea typeface="Open Sans"/>
                <a:cs typeface="Open Sans"/>
              </a:rPr>
              <a:t>Al final del módulo, si el encuestado declara haber aplicado o agotado al menos una estrategia, se le formula esta pregunta de seguimiento:</a:t>
            </a:r>
          </a:p>
          <a:p>
            <a:endParaRPr lang="en-US" dirty="0">
              <a:latin typeface="Open Sans"/>
              <a:ea typeface="Open Sans"/>
              <a:cs typeface="Open Sans"/>
            </a:endParaRPr>
          </a:p>
          <a:p>
            <a:r>
              <a:rPr lang="en-US" dirty="0">
                <a:latin typeface="Open Sans"/>
                <a:ea typeface="Open Sans"/>
                <a:cs typeface="Open Sans"/>
              </a:rPr>
              <a:t>Propósito:</a:t>
            </a:r>
          </a:p>
          <a:p>
            <a:pPr marL="342900" indent="-342900">
              <a:buFont typeface="Arial" panose="020B0604020202020204" pitchFamily="34" charset="0"/>
              <a:buChar char="•"/>
            </a:pPr>
            <a:r>
              <a:rPr lang="en-US" dirty="0">
                <a:latin typeface="Open Sans"/>
                <a:ea typeface="Open Sans"/>
                <a:cs typeface="Open Sans"/>
              </a:rPr>
              <a:t>Recopilar información sobre las principales necesidades esenciales insatisfechas de la población</a:t>
            </a:r>
          </a:p>
          <a:p>
            <a:pPr marL="342900" indent="-342900">
              <a:buFont typeface="Arial" panose="020B0604020202020204" pitchFamily="34" charset="0"/>
              <a:buChar char="•"/>
            </a:pPr>
            <a:r>
              <a:rPr lang="en-US" dirty="0">
                <a:latin typeface="Open Sans"/>
                <a:ea typeface="Open Sans"/>
                <a:cs typeface="Open Sans"/>
              </a:rPr>
              <a:t>Ser capaz de utilizar el módulo LCS-EN para calcular el indicador LCS-FS, cuando sea necesario (por ejemplo, para poder calcular el CARI o para el ejercicio de la CIF)</a:t>
            </a:r>
          </a:p>
          <a:p>
            <a:pPr marL="342900" indent="-342900">
              <a:buFont typeface="Arial" panose="020B0604020202020204" pitchFamily="34" charset="0"/>
              <a:buChar char="•"/>
            </a:pPr>
            <a:endParaRPr lang="en-US"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endParaRPr lang="en-US" dirty="0">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grpSp>
        <p:nvGrpSpPr>
          <p:cNvPr id="4" name="Group 3">
            <a:extLst>
              <a:ext uri="{FF2B5EF4-FFF2-40B4-BE49-F238E27FC236}">
                <a16:creationId xmlns:a16="http://schemas.microsoft.com/office/drawing/2014/main" id="{AB40DC2B-3263-BEC0-887C-50ACB5CB7058}"/>
              </a:ext>
            </a:extLst>
          </p:cNvPr>
          <p:cNvGrpSpPr/>
          <p:nvPr/>
        </p:nvGrpSpPr>
        <p:grpSpPr>
          <a:xfrm>
            <a:off x="8081045" y="378021"/>
            <a:ext cx="4084320" cy="1435827"/>
            <a:chOff x="7999765" y="540581"/>
            <a:chExt cx="4084320" cy="1435827"/>
          </a:xfrm>
        </p:grpSpPr>
        <p:sp>
          <p:nvSpPr>
            <p:cNvPr id="5" name="TextBox 4">
              <a:extLst>
                <a:ext uri="{FF2B5EF4-FFF2-40B4-BE49-F238E27FC236}">
                  <a16:creationId xmlns:a16="http://schemas.microsoft.com/office/drawing/2014/main" id="{EBC83D45-906A-28A2-3593-A580C25A5730}"/>
                </a:ext>
              </a:extLst>
            </p:cNvPr>
            <p:cNvSpPr txBox="1"/>
            <p:nvPr/>
          </p:nvSpPr>
          <p:spPr>
            <a:xfrm>
              <a:off x="7999765" y="540581"/>
              <a:ext cx="3905610" cy="1217970"/>
            </a:xfrm>
            <a:prstGeom prst="rect">
              <a:avLst/>
            </a:prstGeom>
            <a:solidFill>
              <a:schemeClr val="accent5"/>
            </a:solidFill>
          </p:spPr>
          <p:txBody>
            <a:bodyPr wrap="square" lIns="91440" tIns="45720" rIns="91440" bIns="45720" rtlCol="0" anchor="t">
              <a:spAutoFit/>
            </a:bodyPr>
            <a:lstStyle/>
            <a:p>
              <a:r>
                <a:rPr lang="en-GB">
                  <a:latin typeface="Open Sans"/>
                  <a:ea typeface="Open Sans"/>
                  <a:cs typeface="Open Sans"/>
                </a:rPr>
                <a:t>Tenga en cuenta que LCS-EN tiene una pregunta de seguimiento que </a:t>
              </a:r>
              <a:r>
                <a:rPr lang="en-GB" u="sng">
                  <a:latin typeface="Open Sans"/>
                  <a:ea typeface="Open Sans"/>
                  <a:cs typeface="Open Sans"/>
                </a:rPr>
                <a:t>debe </a:t>
              </a:r>
              <a:r>
                <a:rPr lang="en-GB">
                  <a:latin typeface="Open Sans"/>
                  <a:ea typeface="Open Sans"/>
                  <a:cs typeface="Open Sans"/>
                </a:rPr>
                <a:t>formularse como parte del módulo básico.</a:t>
              </a:r>
              <a:endParaRPr lang="en-US"/>
            </a:p>
          </p:txBody>
        </p:sp>
        <p:pic>
          <p:nvPicPr>
            <p:cNvPr id="8" name="Graphic 7" descr="Warning with solid fill">
              <a:extLst>
                <a:ext uri="{FF2B5EF4-FFF2-40B4-BE49-F238E27FC236}">
                  <a16:creationId xmlns:a16="http://schemas.microsoft.com/office/drawing/2014/main" id="{E98FF0C1-559D-E034-767F-874FAFFDDAB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79801" y="1372124"/>
              <a:ext cx="604284" cy="604284"/>
            </a:xfrm>
            <a:prstGeom prst="rect">
              <a:avLst/>
            </a:prstGeom>
          </p:spPr>
        </p:pic>
      </p:grpSp>
      <p:graphicFrame>
        <p:nvGraphicFramePr>
          <p:cNvPr id="6" name="Table 5">
            <a:extLst>
              <a:ext uri="{FF2B5EF4-FFF2-40B4-BE49-F238E27FC236}">
                <a16:creationId xmlns:a16="http://schemas.microsoft.com/office/drawing/2014/main" id="{A9349ED5-B83B-9067-2F1E-29635E9A8A9B}"/>
              </a:ext>
            </a:extLst>
          </p:cNvPr>
          <p:cNvGraphicFramePr>
            <a:graphicFrameLocks noGrp="1"/>
          </p:cNvGraphicFramePr>
          <p:nvPr>
            <p:extLst>
              <p:ext uri="{D42A27DB-BD31-4B8C-83A1-F6EECF244321}">
                <p14:modId xmlns:p14="http://schemas.microsoft.com/office/powerpoint/2010/main" val="3063355768"/>
              </p:ext>
            </p:extLst>
          </p:nvPr>
        </p:nvGraphicFramePr>
        <p:xfrm>
          <a:off x="5778712" y="1793865"/>
          <a:ext cx="5277690" cy="3891782"/>
        </p:xfrm>
        <a:graphic>
          <a:graphicData uri="http://schemas.openxmlformats.org/drawingml/2006/table">
            <a:tbl>
              <a:tblPr firstRow="1" firstCol="1" bandRow="1"/>
              <a:tblGrid>
                <a:gridCol w="5277690">
                  <a:extLst>
                    <a:ext uri="{9D8B030D-6E8A-4147-A177-3AD203B41FA5}">
                      <a16:colId xmlns:a16="http://schemas.microsoft.com/office/drawing/2014/main" val="180640817"/>
                    </a:ext>
                  </a:extLst>
                </a:gridCol>
              </a:tblGrid>
              <a:tr h="1391787">
                <a:tc>
                  <a:txBody>
                    <a:bodyPr/>
                    <a:lstStyle/>
                    <a:p>
                      <a:pPr>
                        <a:lnSpc>
                          <a:spcPct val="107000"/>
                        </a:lnSpc>
                        <a:spcAft>
                          <a:spcPts val="800"/>
                        </a:spcAft>
                      </a:pPr>
                      <a:r>
                        <a:rPr lang="en-US" sz="1400">
                          <a:solidFill>
                            <a:schemeClr val="accent1">
                              <a:lumMod val="50000"/>
                            </a:schemeClr>
                          </a:solidFill>
                          <a:effectLst/>
                          <a:latin typeface="Open Sans"/>
                          <a:ea typeface="Open Sans"/>
                          <a:cs typeface="Open Sans"/>
                        </a:rPr>
                        <a:t>2. ¿</a:t>
                      </a:r>
                      <a:r>
                        <a:rPr lang="en-US" sz="1400" err="1">
                          <a:solidFill>
                            <a:schemeClr val="accent1">
                              <a:lumMod val="50000"/>
                            </a:schemeClr>
                          </a:solidFill>
                          <a:effectLst/>
                          <a:latin typeface="Open Sans"/>
                          <a:ea typeface="Open Sans"/>
                          <a:cs typeface="Open Sans"/>
                        </a:rPr>
                        <a:t>Cuáles</a:t>
                      </a:r>
                      <a:r>
                        <a:rPr lang="en-US" sz="1400">
                          <a:solidFill>
                            <a:schemeClr val="accent1">
                              <a:lumMod val="50000"/>
                            </a:schemeClr>
                          </a:solidFill>
                          <a:effectLst/>
                          <a:latin typeface="Open Sans"/>
                          <a:ea typeface="Open Sans"/>
                          <a:cs typeface="Open Sans"/>
                        </a:rPr>
                        <a:t> son las </a:t>
                      </a:r>
                      <a:r>
                        <a:rPr lang="en-US" sz="1400" b="1" err="1">
                          <a:solidFill>
                            <a:schemeClr val="accent1">
                              <a:lumMod val="50000"/>
                            </a:schemeClr>
                          </a:solidFill>
                          <a:effectLst/>
                          <a:latin typeface="Open Sans"/>
                          <a:ea typeface="Open Sans"/>
                          <a:cs typeface="Open Sans"/>
                        </a:rPr>
                        <a:t>principales</a:t>
                      </a:r>
                      <a:r>
                        <a:rPr lang="en-US" sz="1400" b="1">
                          <a:solidFill>
                            <a:schemeClr val="accent1">
                              <a:lumMod val="50000"/>
                            </a:schemeClr>
                          </a:solidFill>
                          <a:effectLst/>
                          <a:latin typeface="Open Sans"/>
                          <a:ea typeface="Open Sans"/>
                          <a:cs typeface="Open Sans"/>
                        </a:rPr>
                        <a:t> </a:t>
                      </a:r>
                      <a:r>
                        <a:rPr lang="en-US" sz="1400" b="1" err="1">
                          <a:solidFill>
                            <a:schemeClr val="accent1">
                              <a:lumMod val="50000"/>
                            </a:schemeClr>
                          </a:solidFill>
                          <a:effectLst/>
                          <a:latin typeface="Open Sans"/>
                          <a:ea typeface="Open Sans"/>
                          <a:cs typeface="Open Sans"/>
                        </a:rPr>
                        <a:t>razones</a:t>
                      </a:r>
                      <a:r>
                        <a:rPr lang="en-US" sz="1400" b="1">
                          <a:solidFill>
                            <a:schemeClr val="accent1">
                              <a:lumMod val="50000"/>
                            </a:schemeClr>
                          </a:solidFill>
                          <a:effectLst/>
                          <a:latin typeface="Open Sans"/>
                          <a:ea typeface="Open Sans"/>
                          <a:cs typeface="Open Sans"/>
                        </a:rPr>
                        <a:t> </a:t>
                      </a:r>
                      <a:r>
                        <a:rPr lang="en-US" sz="1400">
                          <a:solidFill>
                            <a:schemeClr val="accent1">
                              <a:lumMod val="50000"/>
                            </a:schemeClr>
                          </a:solidFill>
                          <a:effectLst/>
                          <a:latin typeface="Open Sans"/>
                          <a:ea typeface="Open Sans"/>
                          <a:cs typeface="Open Sans"/>
                        </a:rPr>
                        <a:t>-es </a:t>
                      </a:r>
                      <a:r>
                        <a:rPr lang="en-US" sz="1400" err="1">
                          <a:solidFill>
                            <a:schemeClr val="accent1">
                              <a:lumMod val="50000"/>
                            </a:schemeClr>
                          </a:solidFill>
                          <a:effectLst/>
                          <a:latin typeface="Open Sans"/>
                          <a:ea typeface="Open Sans"/>
                          <a:cs typeface="Open Sans"/>
                        </a:rPr>
                        <a:t>decir</a:t>
                      </a:r>
                      <a:r>
                        <a:rPr lang="en-US" sz="1400">
                          <a:solidFill>
                            <a:schemeClr val="accent1">
                              <a:lumMod val="50000"/>
                            </a:schemeClr>
                          </a:solidFill>
                          <a:effectLst/>
                          <a:latin typeface="Open Sans"/>
                          <a:ea typeface="Open Sans"/>
                          <a:cs typeface="Open Sans"/>
                        </a:rPr>
                        <a:t>, para acceder a </a:t>
                      </a:r>
                      <a:r>
                        <a:rPr lang="en-US" sz="1400" err="1">
                          <a:solidFill>
                            <a:schemeClr val="accent1">
                              <a:lumMod val="50000"/>
                            </a:schemeClr>
                          </a:solidFill>
                          <a:effectLst/>
                          <a:latin typeface="Open Sans"/>
                          <a:ea typeface="Open Sans"/>
                          <a:cs typeface="Open Sans"/>
                        </a:rPr>
                        <a:t>qué</a:t>
                      </a:r>
                      <a:r>
                        <a:rPr lang="en-US" sz="1400">
                          <a:solidFill>
                            <a:schemeClr val="accent1">
                              <a:lumMod val="50000"/>
                            </a:schemeClr>
                          </a:solidFill>
                          <a:effectLst/>
                          <a:latin typeface="Open Sans"/>
                          <a:ea typeface="Open Sans"/>
                          <a:cs typeface="Open Sans"/>
                        </a:rPr>
                        <a:t> </a:t>
                      </a:r>
                      <a:r>
                        <a:rPr lang="en-US" sz="1400" err="1">
                          <a:solidFill>
                            <a:schemeClr val="accent1">
                              <a:lumMod val="50000"/>
                            </a:schemeClr>
                          </a:solidFill>
                          <a:effectLst/>
                          <a:latin typeface="Open Sans"/>
                          <a:ea typeface="Open Sans"/>
                          <a:cs typeface="Open Sans"/>
                        </a:rPr>
                        <a:t>necesidades</a:t>
                      </a:r>
                      <a:r>
                        <a:rPr lang="en-US" sz="1400">
                          <a:solidFill>
                            <a:schemeClr val="accent1">
                              <a:lumMod val="50000"/>
                            </a:schemeClr>
                          </a:solidFill>
                          <a:effectLst/>
                          <a:latin typeface="Open Sans"/>
                          <a:ea typeface="Open Sans"/>
                          <a:cs typeface="Open Sans"/>
                        </a:rPr>
                        <a:t> </a:t>
                      </a:r>
                      <a:r>
                        <a:rPr lang="en-US" sz="1400" err="1">
                          <a:solidFill>
                            <a:schemeClr val="accent1">
                              <a:lumMod val="50000"/>
                            </a:schemeClr>
                          </a:solidFill>
                          <a:effectLst/>
                          <a:latin typeface="Open Sans"/>
                          <a:ea typeface="Open Sans"/>
                          <a:cs typeface="Open Sans"/>
                        </a:rPr>
                        <a:t>esenciales</a:t>
                      </a:r>
                      <a:r>
                        <a:rPr lang="en-US" sz="1400">
                          <a:solidFill>
                            <a:schemeClr val="accent1">
                              <a:lumMod val="50000"/>
                            </a:schemeClr>
                          </a:solidFill>
                          <a:effectLst/>
                          <a:latin typeface="Open Sans"/>
                          <a:ea typeface="Open Sans"/>
                          <a:cs typeface="Open Sans"/>
                        </a:rPr>
                        <a:t>- </a:t>
                      </a:r>
                      <a:r>
                        <a:rPr lang="en-US" sz="1400" err="1">
                          <a:solidFill>
                            <a:schemeClr val="accent1">
                              <a:lumMod val="50000"/>
                            </a:schemeClr>
                          </a:solidFill>
                          <a:effectLst/>
                          <a:latin typeface="Open Sans"/>
                          <a:ea typeface="Open Sans"/>
                          <a:cs typeface="Open Sans"/>
                        </a:rPr>
                        <a:t>por</a:t>
                      </a:r>
                      <a:r>
                        <a:rPr lang="en-US" sz="1400">
                          <a:solidFill>
                            <a:schemeClr val="accent1">
                              <a:lumMod val="50000"/>
                            </a:schemeClr>
                          </a:solidFill>
                          <a:effectLst/>
                          <a:latin typeface="Open Sans"/>
                          <a:ea typeface="Open Sans"/>
                          <a:cs typeface="Open Sans"/>
                        </a:rPr>
                        <a:t> las que </a:t>
                      </a:r>
                      <a:r>
                        <a:rPr lang="en-US" sz="1400" err="1">
                          <a:solidFill>
                            <a:schemeClr val="accent1">
                              <a:lumMod val="50000"/>
                            </a:schemeClr>
                          </a:solidFill>
                          <a:effectLst/>
                          <a:latin typeface="Open Sans"/>
                          <a:ea typeface="Open Sans"/>
                          <a:cs typeface="Open Sans"/>
                        </a:rPr>
                        <a:t>usted</a:t>
                      </a:r>
                      <a:r>
                        <a:rPr lang="en-US" sz="1400">
                          <a:solidFill>
                            <a:schemeClr val="accent1">
                              <a:lumMod val="50000"/>
                            </a:schemeClr>
                          </a:solidFill>
                          <a:effectLst/>
                          <a:latin typeface="Open Sans"/>
                          <a:ea typeface="Open Sans"/>
                          <a:cs typeface="Open Sans"/>
                        </a:rPr>
                        <a:t> u </a:t>
                      </a:r>
                      <a:r>
                        <a:rPr lang="en-US" sz="1400" err="1">
                          <a:solidFill>
                            <a:schemeClr val="accent1">
                              <a:lumMod val="50000"/>
                            </a:schemeClr>
                          </a:solidFill>
                          <a:effectLst/>
                          <a:latin typeface="Open Sans"/>
                          <a:ea typeface="Open Sans"/>
                          <a:cs typeface="Open Sans"/>
                        </a:rPr>
                        <a:t>otros</a:t>
                      </a:r>
                      <a:r>
                        <a:rPr lang="en-US" sz="1400">
                          <a:solidFill>
                            <a:schemeClr val="accent1">
                              <a:lumMod val="50000"/>
                            </a:schemeClr>
                          </a:solidFill>
                          <a:effectLst/>
                          <a:latin typeface="Open Sans"/>
                          <a:ea typeface="Open Sans"/>
                          <a:cs typeface="Open Sans"/>
                        </a:rPr>
                        <a:t> </a:t>
                      </a:r>
                      <a:r>
                        <a:rPr lang="en-US" sz="1400" err="1">
                          <a:solidFill>
                            <a:schemeClr val="accent1">
                              <a:lumMod val="50000"/>
                            </a:schemeClr>
                          </a:solidFill>
                          <a:effectLst/>
                          <a:latin typeface="Open Sans"/>
                          <a:ea typeface="Open Sans"/>
                          <a:cs typeface="Open Sans"/>
                        </a:rPr>
                        <a:t>miembros</a:t>
                      </a:r>
                      <a:r>
                        <a:rPr lang="en-US" sz="1400">
                          <a:solidFill>
                            <a:schemeClr val="accent1">
                              <a:lumMod val="50000"/>
                            </a:schemeClr>
                          </a:solidFill>
                          <a:effectLst/>
                          <a:latin typeface="Open Sans"/>
                          <a:ea typeface="Open Sans"/>
                          <a:cs typeface="Open Sans"/>
                        </a:rPr>
                        <a:t> de </a:t>
                      </a:r>
                      <a:r>
                        <a:rPr lang="en-US" sz="1400" err="1">
                          <a:solidFill>
                            <a:schemeClr val="accent1">
                              <a:lumMod val="50000"/>
                            </a:schemeClr>
                          </a:solidFill>
                          <a:effectLst/>
                          <a:latin typeface="Open Sans"/>
                          <a:ea typeface="Open Sans"/>
                          <a:cs typeface="Open Sans"/>
                        </a:rPr>
                        <a:t>su</a:t>
                      </a:r>
                      <a:r>
                        <a:rPr lang="en-US" sz="1400">
                          <a:solidFill>
                            <a:schemeClr val="accent1">
                              <a:lumMod val="50000"/>
                            </a:schemeClr>
                          </a:solidFill>
                          <a:effectLst/>
                          <a:latin typeface="Open Sans"/>
                          <a:ea typeface="Open Sans"/>
                          <a:cs typeface="Open Sans"/>
                        </a:rPr>
                        <a:t> </a:t>
                      </a:r>
                      <a:r>
                        <a:rPr lang="en-US" sz="1400" err="1">
                          <a:solidFill>
                            <a:schemeClr val="accent1">
                              <a:lumMod val="50000"/>
                            </a:schemeClr>
                          </a:solidFill>
                          <a:effectLst/>
                          <a:latin typeface="Open Sans"/>
                          <a:ea typeface="Open Sans"/>
                          <a:cs typeface="Open Sans"/>
                        </a:rPr>
                        <a:t>hogar</a:t>
                      </a:r>
                      <a:r>
                        <a:rPr lang="en-US" sz="1400">
                          <a:solidFill>
                            <a:schemeClr val="accent1">
                              <a:lumMod val="50000"/>
                            </a:schemeClr>
                          </a:solidFill>
                          <a:effectLst/>
                          <a:latin typeface="Open Sans"/>
                          <a:ea typeface="Open Sans"/>
                          <a:cs typeface="Open Sans"/>
                        </a:rPr>
                        <a:t> </a:t>
                      </a:r>
                      <a:r>
                        <a:rPr lang="en-US" sz="1400" err="1">
                          <a:solidFill>
                            <a:schemeClr val="accent1">
                              <a:lumMod val="50000"/>
                            </a:schemeClr>
                          </a:solidFill>
                          <a:effectLst/>
                          <a:latin typeface="Open Sans"/>
                          <a:ea typeface="Open Sans"/>
                          <a:cs typeface="Open Sans"/>
                        </a:rPr>
                        <a:t>aplicaron</a:t>
                      </a:r>
                      <a:r>
                        <a:rPr lang="en-US" sz="1400">
                          <a:solidFill>
                            <a:schemeClr val="accent1">
                              <a:lumMod val="50000"/>
                            </a:schemeClr>
                          </a:solidFill>
                          <a:effectLst/>
                          <a:latin typeface="Open Sans"/>
                          <a:ea typeface="Open Sans"/>
                          <a:cs typeface="Open Sans"/>
                        </a:rPr>
                        <a:t> </a:t>
                      </a:r>
                      <a:r>
                        <a:rPr lang="en-US" sz="1400" err="1">
                          <a:solidFill>
                            <a:schemeClr val="accent1">
                              <a:lumMod val="50000"/>
                            </a:schemeClr>
                          </a:solidFill>
                          <a:effectLst/>
                          <a:latin typeface="Open Sans"/>
                          <a:ea typeface="Open Sans"/>
                          <a:cs typeface="Open Sans"/>
                        </a:rPr>
                        <a:t>estas</a:t>
                      </a:r>
                      <a:r>
                        <a:rPr lang="en-US" sz="1400">
                          <a:solidFill>
                            <a:schemeClr val="accent1">
                              <a:lumMod val="50000"/>
                            </a:schemeClr>
                          </a:solidFill>
                          <a:effectLst/>
                          <a:latin typeface="Open Sans"/>
                          <a:ea typeface="Open Sans"/>
                          <a:cs typeface="Open Sans"/>
                        </a:rPr>
                        <a:t> </a:t>
                      </a:r>
                      <a:r>
                        <a:rPr lang="en-US" sz="1400" err="1">
                          <a:solidFill>
                            <a:schemeClr val="accent1">
                              <a:lumMod val="50000"/>
                            </a:schemeClr>
                          </a:solidFill>
                          <a:effectLst/>
                          <a:latin typeface="Open Sans"/>
                          <a:ea typeface="Open Sans"/>
                          <a:cs typeface="Open Sans"/>
                        </a:rPr>
                        <a:t>estrategias</a:t>
                      </a:r>
                      <a:r>
                        <a:rPr lang="en-US" sz="1400">
                          <a:solidFill>
                            <a:schemeClr val="accent1">
                              <a:lumMod val="50000"/>
                            </a:schemeClr>
                          </a:solidFill>
                          <a:effectLst/>
                          <a:latin typeface="Open Sans"/>
                          <a:ea typeface="Open Sans"/>
                          <a:cs typeface="Open Sans"/>
                        </a:rPr>
                        <a:t> de </a:t>
                      </a:r>
                      <a:r>
                        <a:rPr lang="en-US" sz="1400" err="1">
                          <a:solidFill>
                            <a:schemeClr val="accent1">
                              <a:lumMod val="50000"/>
                            </a:schemeClr>
                          </a:solidFill>
                          <a:effectLst/>
                          <a:latin typeface="Open Sans"/>
                          <a:ea typeface="Open Sans"/>
                          <a:cs typeface="Open Sans"/>
                        </a:rPr>
                        <a:t>supervivencia</a:t>
                      </a:r>
                      <a:r>
                        <a:rPr lang="en-US" sz="1400">
                          <a:solidFill>
                            <a:schemeClr val="accent1">
                              <a:lumMod val="50000"/>
                            </a:schemeClr>
                          </a:solidFill>
                          <a:effectLst/>
                          <a:latin typeface="Open Sans"/>
                          <a:ea typeface="Open Sans"/>
                          <a:cs typeface="Open Sans"/>
                        </a:rPr>
                        <a:t>? </a:t>
                      </a:r>
                      <a:endParaRPr lang="en-GB" sz="1400">
                        <a:solidFill>
                          <a:schemeClr val="accent1">
                            <a:lumMod val="50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63840" marR="638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169119699"/>
                  </a:ext>
                </a:extLst>
              </a:tr>
              <a:tr h="2014079">
                <a:tc>
                  <a:txBody>
                    <a:bodyPr/>
                    <a:lstStyle/>
                    <a:p>
                      <a:pPr marL="392430" indent="-392430" algn="l">
                        <a:lnSpc>
                          <a:spcPct val="107000"/>
                        </a:lnSpc>
                        <a:spcAft>
                          <a:spcPts val="0"/>
                        </a:spcAft>
                        <a:tabLst>
                          <a:tab pos="356235" algn="l"/>
                          <a:tab pos="740410" algn="ctr"/>
                        </a:tabLst>
                      </a:pPr>
                      <a:r>
                        <a:rPr lang="en-GB" sz="1400" i="1" dirty="0">
                          <a:solidFill>
                            <a:schemeClr val="accent1">
                              <a:lumMod val="50000"/>
                            </a:schemeClr>
                          </a:solidFill>
                          <a:effectLst/>
                          <a:latin typeface="Open Sans"/>
                          <a:ea typeface="Open Sans"/>
                          <a:cs typeface="Open Sans"/>
                        </a:rPr>
                        <a:t>1 </a:t>
                      </a:r>
                      <a:r>
                        <a:rPr lang="en-GB" sz="1400" dirty="0" err="1">
                          <a:solidFill>
                            <a:schemeClr val="accent1">
                              <a:lumMod val="50000"/>
                            </a:schemeClr>
                          </a:solidFill>
                          <a:effectLst/>
                          <a:latin typeface="Open Sans"/>
                          <a:ea typeface="Open Sans"/>
                          <a:cs typeface="Open Sans"/>
                        </a:rPr>
                        <a:t>Comprar</a:t>
                      </a:r>
                      <a:r>
                        <a:rPr lang="en-GB" sz="1400" dirty="0">
                          <a:solidFill>
                            <a:schemeClr val="accent1">
                              <a:lumMod val="50000"/>
                            </a:schemeClr>
                          </a:solidFill>
                          <a:effectLst/>
                          <a:latin typeface="Open Sans"/>
                          <a:ea typeface="Open Sans"/>
                          <a:cs typeface="Open Sans"/>
                        </a:rPr>
                        <a:t> </a:t>
                      </a:r>
                      <a:r>
                        <a:rPr lang="en-GB" sz="1400" dirty="0" err="1">
                          <a:solidFill>
                            <a:schemeClr val="accent1">
                              <a:lumMod val="50000"/>
                            </a:schemeClr>
                          </a:solidFill>
                          <a:effectLst/>
                          <a:latin typeface="Open Sans"/>
                          <a:ea typeface="Open Sans"/>
                          <a:cs typeface="Open Sans"/>
                        </a:rPr>
                        <a:t>alimentos</a:t>
                      </a:r>
                    </a:p>
                    <a:p>
                      <a:pPr marL="392430" indent="-392430" algn="l">
                        <a:lnSpc>
                          <a:spcPct val="107000"/>
                        </a:lnSpc>
                        <a:spcAft>
                          <a:spcPts val="0"/>
                        </a:spcAft>
                        <a:tabLst>
                          <a:tab pos="356235" algn="l"/>
                          <a:tab pos="740410" algn="ctr"/>
                        </a:tabLst>
                      </a:pPr>
                      <a:r>
                        <a:rPr lang="en-GB" sz="1400" i="1" dirty="0">
                          <a:solidFill>
                            <a:schemeClr val="accent1">
                              <a:lumMod val="50000"/>
                            </a:schemeClr>
                          </a:solidFill>
                          <a:effectLst/>
                          <a:latin typeface="Open Sans"/>
                          <a:ea typeface="Open Sans"/>
                          <a:cs typeface="Open Sans"/>
                        </a:rPr>
                        <a:t>2 </a:t>
                      </a:r>
                      <a:r>
                        <a:rPr lang="en-GB" sz="1400" dirty="0">
                          <a:solidFill>
                            <a:schemeClr val="accent1">
                              <a:lumMod val="50000"/>
                            </a:schemeClr>
                          </a:solidFill>
                          <a:effectLst/>
                          <a:latin typeface="Open Sans"/>
                          <a:ea typeface="Open Sans"/>
                          <a:cs typeface="Open Sans"/>
                        </a:rPr>
                        <a:t>Para </a:t>
                      </a:r>
                      <a:r>
                        <a:rPr lang="en-GB" sz="1400" dirty="0" err="1">
                          <a:solidFill>
                            <a:schemeClr val="accent1">
                              <a:lumMod val="50000"/>
                            </a:schemeClr>
                          </a:solidFill>
                          <a:effectLst/>
                          <a:latin typeface="Open Sans"/>
                          <a:ea typeface="Open Sans"/>
                          <a:cs typeface="Open Sans"/>
                        </a:rPr>
                        <a:t>pagar</a:t>
                      </a:r>
                      <a:r>
                        <a:rPr lang="en-GB" sz="1400" dirty="0">
                          <a:solidFill>
                            <a:schemeClr val="accent1">
                              <a:lumMod val="50000"/>
                            </a:schemeClr>
                          </a:solidFill>
                          <a:effectLst/>
                          <a:latin typeface="Open Sans"/>
                          <a:ea typeface="Open Sans"/>
                          <a:cs typeface="Open Sans"/>
                        </a:rPr>
                        <a:t> </a:t>
                      </a:r>
                      <a:r>
                        <a:rPr lang="en-GB" sz="1400" dirty="0" err="1">
                          <a:solidFill>
                            <a:schemeClr val="accent1">
                              <a:lumMod val="50000"/>
                            </a:schemeClr>
                          </a:solidFill>
                          <a:effectLst/>
                          <a:latin typeface="Open Sans"/>
                          <a:ea typeface="Open Sans"/>
                          <a:cs typeface="Open Sans"/>
                        </a:rPr>
                        <a:t>el</a:t>
                      </a:r>
                      <a:r>
                        <a:rPr lang="en-GB" sz="1400" dirty="0">
                          <a:solidFill>
                            <a:schemeClr val="accent1">
                              <a:lumMod val="50000"/>
                            </a:schemeClr>
                          </a:solidFill>
                          <a:effectLst/>
                          <a:latin typeface="Open Sans"/>
                          <a:ea typeface="Open Sans"/>
                          <a:cs typeface="Open Sans"/>
                        </a:rPr>
                        <a:t> </a:t>
                      </a:r>
                      <a:r>
                        <a:rPr lang="en-GB" sz="1400" dirty="0" err="1">
                          <a:solidFill>
                            <a:schemeClr val="accent1">
                              <a:lumMod val="50000"/>
                            </a:schemeClr>
                          </a:solidFill>
                          <a:effectLst/>
                          <a:latin typeface="Open Sans"/>
                          <a:ea typeface="Open Sans"/>
                          <a:cs typeface="Open Sans"/>
                        </a:rPr>
                        <a:t>alquiler</a:t>
                      </a:r>
                      <a:r>
                        <a:rPr lang="en-GB" sz="1400" dirty="0">
                          <a:solidFill>
                            <a:schemeClr val="accent1">
                              <a:lumMod val="50000"/>
                            </a:schemeClr>
                          </a:solidFill>
                          <a:effectLst/>
                          <a:latin typeface="Open Sans"/>
                          <a:ea typeface="Open Sans"/>
                          <a:cs typeface="Open Sans"/>
                        </a:rPr>
                        <a:t> o acceder a </a:t>
                      </a:r>
                      <a:r>
                        <a:rPr lang="en-GB" sz="1400" dirty="0" err="1">
                          <a:solidFill>
                            <a:schemeClr val="accent1">
                              <a:lumMod val="50000"/>
                            </a:schemeClr>
                          </a:solidFill>
                          <a:effectLst/>
                          <a:latin typeface="Open Sans"/>
                          <a:ea typeface="Open Sans"/>
                          <a:cs typeface="Open Sans"/>
                        </a:rPr>
                        <a:t>una</a:t>
                      </a:r>
                      <a:r>
                        <a:rPr lang="en-GB" sz="1400" dirty="0">
                          <a:solidFill>
                            <a:schemeClr val="accent1">
                              <a:lumMod val="50000"/>
                            </a:schemeClr>
                          </a:solidFill>
                          <a:effectLst/>
                          <a:latin typeface="Open Sans"/>
                          <a:ea typeface="Open Sans"/>
                          <a:cs typeface="Open Sans"/>
                        </a:rPr>
                        <a:t> </a:t>
                      </a:r>
                      <a:r>
                        <a:rPr lang="en-GB" sz="1400" dirty="0" err="1">
                          <a:solidFill>
                            <a:schemeClr val="accent1">
                              <a:lumMod val="50000"/>
                            </a:schemeClr>
                          </a:solidFill>
                          <a:effectLst/>
                          <a:latin typeface="Open Sans"/>
                          <a:ea typeface="Open Sans"/>
                          <a:cs typeface="Open Sans"/>
                        </a:rPr>
                        <a:t>vivienda</a:t>
                      </a:r>
                      <a:r>
                        <a:rPr lang="en-GB" sz="1400" dirty="0">
                          <a:solidFill>
                            <a:schemeClr val="accent1">
                              <a:lumMod val="50000"/>
                            </a:schemeClr>
                          </a:solidFill>
                          <a:effectLst/>
                          <a:latin typeface="Open Sans"/>
                          <a:ea typeface="Open Sans"/>
                          <a:cs typeface="Open Sans"/>
                        </a:rPr>
                        <a:t> </a:t>
                      </a:r>
                      <a:r>
                        <a:rPr lang="en-GB" sz="1400" dirty="0" err="1">
                          <a:solidFill>
                            <a:schemeClr val="accent1">
                              <a:lumMod val="50000"/>
                            </a:schemeClr>
                          </a:solidFill>
                          <a:effectLst/>
                          <a:latin typeface="Open Sans"/>
                          <a:ea typeface="Open Sans"/>
                          <a:cs typeface="Open Sans"/>
                        </a:rPr>
                        <a:t>adecuada</a:t>
                      </a:r>
                    </a:p>
                    <a:p>
                      <a:pPr marL="392430" indent="-392430" algn="l">
                        <a:lnSpc>
                          <a:spcPct val="107000"/>
                        </a:lnSpc>
                        <a:spcAft>
                          <a:spcPts val="0"/>
                        </a:spcAft>
                        <a:tabLst>
                          <a:tab pos="356235" algn="l"/>
                          <a:tab pos="740410" algn="ctr"/>
                        </a:tabLst>
                      </a:pPr>
                      <a:r>
                        <a:rPr lang="en-GB" sz="1400" dirty="0">
                          <a:solidFill>
                            <a:schemeClr val="accent1">
                              <a:lumMod val="50000"/>
                            </a:schemeClr>
                          </a:solidFill>
                          <a:effectLst/>
                          <a:latin typeface="Open Sans"/>
                          <a:ea typeface="Open Sans"/>
                          <a:cs typeface="Open Sans"/>
                        </a:rPr>
                        <a:t>3 Para </a:t>
                      </a:r>
                      <a:r>
                        <a:rPr lang="en-GB" sz="1400" dirty="0" err="1">
                          <a:solidFill>
                            <a:schemeClr val="accent1">
                              <a:lumMod val="50000"/>
                            </a:schemeClr>
                          </a:solidFill>
                          <a:effectLst/>
                          <a:latin typeface="Open Sans"/>
                          <a:ea typeface="Open Sans"/>
                          <a:cs typeface="Open Sans"/>
                        </a:rPr>
                        <a:t>pagar</a:t>
                      </a:r>
                      <a:r>
                        <a:rPr lang="en-GB" sz="1400" dirty="0">
                          <a:solidFill>
                            <a:schemeClr val="accent1">
                              <a:lumMod val="50000"/>
                            </a:schemeClr>
                          </a:solidFill>
                          <a:effectLst/>
                          <a:latin typeface="Open Sans"/>
                          <a:ea typeface="Open Sans"/>
                          <a:cs typeface="Open Sans"/>
                        </a:rPr>
                        <a:t> las </a:t>
                      </a:r>
                      <a:r>
                        <a:rPr lang="en-GB" sz="1400" dirty="0" err="1">
                          <a:solidFill>
                            <a:schemeClr val="accent1">
                              <a:lumMod val="50000"/>
                            </a:schemeClr>
                          </a:solidFill>
                          <a:effectLst/>
                          <a:latin typeface="Open Sans"/>
                          <a:ea typeface="Open Sans"/>
                          <a:cs typeface="Open Sans"/>
                        </a:rPr>
                        <a:t>tasas</a:t>
                      </a:r>
                      <a:r>
                        <a:rPr lang="en-GB" sz="1400" dirty="0">
                          <a:solidFill>
                            <a:schemeClr val="accent1">
                              <a:lumMod val="50000"/>
                            </a:schemeClr>
                          </a:solidFill>
                          <a:effectLst/>
                          <a:latin typeface="Open Sans"/>
                          <a:ea typeface="Open Sans"/>
                          <a:cs typeface="Open Sans"/>
                        </a:rPr>
                        <a:t> </a:t>
                      </a:r>
                      <a:r>
                        <a:rPr lang="en-GB" sz="1400" dirty="0" err="1">
                          <a:solidFill>
                            <a:schemeClr val="accent1">
                              <a:lumMod val="50000"/>
                            </a:schemeClr>
                          </a:solidFill>
                          <a:effectLst/>
                          <a:latin typeface="Open Sans"/>
                          <a:ea typeface="Open Sans"/>
                          <a:cs typeface="Open Sans"/>
                        </a:rPr>
                        <a:t>escolares</a:t>
                      </a:r>
                      <a:r>
                        <a:rPr lang="en-GB" sz="1400" dirty="0">
                          <a:solidFill>
                            <a:schemeClr val="accent1">
                              <a:lumMod val="50000"/>
                            </a:schemeClr>
                          </a:solidFill>
                          <a:effectLst/>
                          <a:latin typeface="Open Sans"/>
                          <a:ea typeface="Open Sans"/>
                          <a:cs typeface="Open Sans"/>
                        </a:rPr>
                        <a:t> u </a:t>
                      </a:r>
                      <a:r>
                        <a:rPr lang="en-GB" sz="1400" dirty="0" err="1">
                          <a:solidFill>
                            <a:schemeClr val="accent1">
                              <a:lumMod val="50000"/>
                            </a:schemeClr>
                          </a:solidFill>
                          <a:effectLst/>
                          <a:latin typeface="Open Sans"/>
                          <a:ea typeface="Open Sans"/>
                          <a:cs typeface="Open Sans"/>
                        </a:rPr>
                        <a:t>otros</a:t>
                      </a:r>
                      <a:r>
                        <a:rPr lang="en-GB" sz="1400" dirty="0">
                          <a:solidFill>
                            <a:schemeClr val="accent1">
                              <a:lumMod val="50000"/>
                            </a:schemeClr>
                          </a:solidFill>
                          <a:effectLst/>
                          <a:latin typeface="Open Sans"/>
                          <a:ea typeface="Open Sans"/>
                          <a:cs typeface="Open Sans"/>
                        </a:rPr>
                        <a:t> </a:t>
                      </a:r>
                      <a:r>
                        <a:rPr lang="en-GB" sz="1400" dirty="0" err="1">
                          <a:solidFill>
                            <a:schemeClr val="accent1">
                              <a:lumMod val="50000"/>
                            </a:schemeClr>
                          </a:solidFill>
                          <a:effectLst/>
                          <a:latin typeface="Open Sans"/>
                          <a:ea typeface="Open Sans"/>
                          <a:cs typeface="Open Sans"/>
                        </a:rPr>
                        <a:t>gastos</a:t>
                      </a:r>
                      <a:r>
                        <a:rPr lang="en-GB" sz="1400" dirty="0">
                          <a:solidFill>
                            <a:schemeClr val="accent1">
                              <a:lumMod val="50000"/>
                            </a:schemeClr>
                          </a:solidFill>
                          <a:effectLst/>
                          <a:latin typeface="Open Sans"/>
                          <a:ea typeface="Open Sans"/>
                          <a:cs typeface="Open Sans"/>
                        </a:rPr>
                        <a:t> de </a:t>
                      </a:r>
                      <a:r>
                        <a:rPr lang="en-GB" sz="1400" dirty="0" err="1">
                          <a:solidFill>
                            <a:schemeClr val="accent1">
                              <a:lumMod val="50000"/>
                            </a:schemeClr>
                          </a:solidFill>
                          <a:effectLst/>
                          <a:latin typeface="Open Sans"/>
                          <a:ea typeface="Open Sans"/>
                          <a:cs typeface="Open Sans"/>
                        </a:rPr>
                        <a:t>educación</a:t>
                      </a:r>
                    </a:p>
                    <a:p>
                      <a:pPr marL="392430" indent="-392430" algn="l">
                        <a:lnSpc>
                          <a:spcPct val="107000"/>
                        </a:lnSpc>
                        <a:spcAft>
                          <a:spcPts val="0"/>
                        </a:spcAft>
                        <a:tabLst>
                          <a:tab pos="356235" algn="l"/>
                          <a:tab pos="740410" algn="ctr"/>
                        </a:tabLst>
                      </a:pPr>
                      <a:r>
                        <a:rPr lang="en-GB" sz="1400" i="1" dirty="0">
                          <a:solidFill>
                            <a:schemeClr val="accent1">
                              <a:lumMod val="50000"/>
                            </a:schemeClr>
                          </a:solidFill>
                          <a:effectLst/>
                          <a:latin typeface="Open Sans"/>
                          <a:ea typeface="Open Sans"/>
                          <a:cs typeface="Open Sans"/>
                        </a:rPr>
                        <a:t>4 </a:t>
                      </a:r>
                      <a:r>
                        <a:rPr lang="en-GB" sz="1400" dirty="0">
                          <a:solidFill>
                            <a:schemeClr val="accent1">
                              <a:lumMod val="50000"/>
                            </a:schemeClr>
                          </a:solidFill>
                          <a:effectLst/>
                          <a:latin typeface="Open Sans"/>
                          <a:ea typeface="Open Sans"/>
                          <a:cs typeface="Open Sans"/>
                        </a:rPr>
                        <a:t>Para </a:t>
                      </a:r>
                      <a:r>
                        <a:rPr lang="en-GB" sz="1400" dirty="0" err="1">
                          <a:solidFill>
                            <a:schemeClr val="accent1">
                              <a:lumMod val="50000"/>
                            </a:schemeClr>
                          </a:solidFill>
                          <a:effectLst/>
                          <a:latin typeface="Open Sans"/>
                          <a:ea typeface="Open Sans"/>
                          <a:cs typeface="Open Sans"/>
                        </a:rPr>
                        <a:t>cubrir</a:t>
                      </a:r>
                      <a:r>
                        <a:rPr lang="en-GB" sz="1400" dirty="0">
                          <a:solidFill>
                            <a:schemeClr val="accent1">
                              <a:lumMod val="50000"/>
                            </a:schemeClr>
                          </a:solidFill>
                          <a:effectLst/>
                          <a:latin typeface="Open Sans"/>
                          <a:ea typeface="Open Sans"/>
                          <a:cs typeface="Open Sans"/>
                        </a:rPr>
                        <a:t> </a:t>
                      </a:r>
                      <a:r>
                        <a:rPr lang="en-GB" sz="1400" dirty="0" err="1">
                          <a:solidFill>
                            <a:schemeClr val="accent1">
                              <a:lumMod val="50000"/>
                            </a:schemeClr>
                          </a:solidFill>
                          <a:effectLst/>
                          <a:latin typeface="Open Sans"/>
                          <a:ea typeface="Open Sans"/>
                          <a:cs typeface="Open Sans"/>
                        </a:rPr>
                        <a:t>los</a:t>
                      </a:r>
                      <a:r>
                        <a:rPr lang="en-GB" sz="1400" dirty="0">
                          <a:solidFill>
                            <a:schemeClr val="accent1">
                              <a:lumMod val="50000"/>
                            </a:schemeClr>
                          </a:solidFill>
                          <a:effectLst/>
                          <a:latin typeface="Open Sans"/>
                          <a:ea typeface="Open Sans"/>
                          <a:cs typeface="Open Sans"/>
                        </a:rPr>
                        <a:t> </a:t>
                      </a:r>
                      <a:r>
                        <a:rPr lang="en-GB" sz="1400" dirty="0" err="1">
                          <a:solidFill>
                            <a:schemeClr val="accent1">
                              <a:lumMod val="50000"/>
                            </a:schemeClr>
                          </a:solidFill>
                          <a:effectLst/>
                          <a:latin typeface="Open Sans"/>
                          <a:ea typeface="Open Sans"/>
                          <a:cs typeface="Open Sans"/>
                        </a:rPr>
                        <a:t>gastos</a:t>
                      </a:r>
                      <a:r>
                        <a:rPr lang="en-GB" sz="1400" dirty="0">
                          <a:solidFill>
                            <a:schemeClr val="accent1">
                              <a:lumMod val="50000"/>
                            </a:schemeClr>
                          </a:solidFill>
                          <a:effectLst/>
                          <a:latin typeface="Open Sans"/>
                          <a:ea typeface="Open Sans"/>
                          <a:cs typeface="Open Sans"/>
                        </a:rPr>
                        <a:t> </a:t>
                      </a:r>
                      <a:r>
                        <a:rPr lang="en-GB" sz="1400" dirty="0" err="1">
                          <a:solidFill>
                            <a:schemeClr val="accent1">
                              <a:lumMod val="50000"/>
                            </a:schemeClr>
                          </a:solidFill>
                          <a:effectLst/>
                          <a:latin typeface="Open Sans"/>
                          <a:ea typeface="Open Sans"/>
                          <a:cs typeface="Open Sans"/>
                        </a:rPr>
                        <a:t>sanitarios</a:t>
                      </a:r>
                    </a:p>
                    <a:p>
                      <a:pPr marL="392430" indent="-392430" algn="l">
                        <a:lnSpc>
                          <a:spcPct val="107000"/>
                        </a:lnSpc>
                        <a:spcAft>
                          <a:spcPts val="0"/>
                        </a:spcAft>
                        <a:tabLst>
                          <a:tab pos="356235" algn="l"/>
                          <a:tab pos="740410" algn="ctr"/>
                        </a:tabLst>
                      </a:pPr>
                      <a:r>
                        <a:rPr lang="en-GB" sz="1400" i="1" dirty="0">
                          <a:solidFill>
                            <a:schemeClr val="accent1">
                              <a:lumMod val="50000"/>
                            </a:schemeClr>
                          </a:solidFill>
                          <a:effectLst/>
                          <a:latin typeface="Open Sans"/>
                          <a:ea typeface="Open Sans"/>
                          <a:cs typeface="Open Sans"/>
                        </a:rPr>
                        <a:t>5 </a:t>
                      </a:r>
                      <a:r>
                        <a:rPr lang="en-GB" sz="1400" dirty="0">
                          <a:solidFill>
                            <a:schemeClr val="accent1">
                              <a:lumMod val="50000"/>
                            </a:schemeClr>
                          </a:solidFill>
                          <a:effectLst/>
                          <a:latin typeface="Open Sans"/>
                          <a:ea typeface="Open Sans"/>
                          <a:cs typeface="Open Sans"/>
                        </a:rPr>
                        <a:t>Para </a:t>
                      </a:r>
                      <a:r>
                        <a:rPr lang="en-GB" sz="1400" dirty="0" err="1">
                          <a:solidFill>
                            <a:schemeClr val="accent1">
                              <a:lumMod val="50000"/>
                            </a:schemeClr>
                          </a:solidFill>
                          <a:effectLst/>
                          <a:latin typeface="Open Sans"/>
                          <a:ea typeface="Open Sans"/>
                          <a:cs typeface="Open Sans"/>
                        </a:rPr>
                        <a:t>comprar</a:t>
                      </a:r>
                      <a:r>
                        <a:rPr lang="en-GB" sz="1400" dirty="0">
                          <a:solidFill>
                            <a:schemeClr val="accent1">
                              <a:lumMod val="50000"/>
                            </a:schemeClr>
                          </a:solidFill>
                          <a:effectLst/>
                          <a:latin typeface="Open Sans"/>
                          <a:ea typeface="Open Sans"/>
                          <a:cs typeface="Open Sans"/>
                        </a:rPr>
                        <a:t> </a:t>
                      </a:r>
                      <a:r>
                        <a:rPr lang="en-GB" sz="1400" dirty="0" err="1">
                          <a:solidFill>
                            <a:schemeClr val="accent1">
                              <a:lumMod val="50000"/>
                            </a:schemeClr>
                          </a:solidFill>
                          <a:effectLst/>
                          <a:latin typeface="Open Sans"/>
                          <a:ea typeface="Open Sans"/>
                          <a:cs typeface="Open Sans"/>
                        </a:rPr>
                        <a:t>artículos</a:t>
                      </a:r>
                      <a:r>
                        <a:rPr lang="en-GB" sz="1400" dirty="0">
                          <a:solidFill>
                            <a:schemeClr val="accent1">
                              <a:lumMod val="50000"/>
                            </a:schemeClr>
                          </a:solidFill>
                          <a:effectLst/>
                          <a:latin typeface="Open Sans"/>
                          <a:ea typeface="Open Sans"/>
                          <a:cs typeface="Open Sans"/>
                        </a:rPr>
                        <a:t> </a:t>
                      </a:r>
                      <a:r>
                        <a:rPr lang="en-GB" sz="1400" dirty="0" err="1">
                          <a:solidFill>
                            <a:schemeClr val="accent1">
                              <a:lumMod val="50000"/>
                            </a:schemeClr>
                          </a:solidFill>
                          <a:effectLst/>
                          <a:latin typeface="Open Sans"/>
                          <a:ea typeface="Open Sans"/>
                          <a:cs typeface="Open Sans"/>
                        </a:rPr>
                        <a:t>esenciales</a:t>
                      </a:r>
                      <a:r>
                        <a:rPr lang="en-GB" sz="1400" dirty="0">
                          <a:solidFill>
                            <a:schemeClr val="accent1">
                              <a:lumMod val="50000"/>
                            </a:schemeClr>
                          </a:solidFill>
                          <a:effectLst/>
                          <a:latin typeface="Open Sans"/>
                          <a:ea typeface="Open Sans"/>
                          <a:cs typeface="Open Sans"/>
                        </a:rPr>
                        <a:t> no </a:t>
                      </a:r>
                      <a:r>
                        <a:rPr lang="en-GB" sz="1400" dirty="0" err="1">
                          <a:solidFill>
                            <a:schemeClr val="accent1">
                              <a:lumMod val="50000"/>
                            </a:schemeClr>
                          </a:solidFill>
                          <a:effectLst/>
                          <a:latin typeface="Open Sans"/>
                          <a:ea typeface="Open Sans"/>
                          <a:cs typeface="Open Sans"/>
                        </a:rPr>
                        <a:t>alimentarios</a:t>
                      </a:r>
                      <a:r>
                        <a:rPr lang="en-GB" sz="1400" dirty="0">
                          <a:solidFill>
                            <a:schemeClr val="accent1">
                              <a:lumMod val="50000"/>
                            </a:schemeClr>
                          </a:solidFill>
                          <a:effectLst/>
                          <a:latin typeface="Open Sans"/>
                          <a:ea typeface="Open Sans"/>
                          <a:cs typeface="Open Sans"/>
                        </a:rPr>
                        <a:t> (</a:t>
                      </a:r>
                      <a:r>
                        <a:rPr lang="en-GB" sz="1400" dirty="0" err="1">
                          <a:solidFill>
                            <a:schemeClr val="accent1">
                              <a:lumMod val="50000"/>
                            </a:schemeClr>
                          </a:solidFill>
                          <a:effectLst/>
                          <a:latin typeface="Open Sans"/>
                          <a:ea typeface="Open Sans"/>
                          <a:cs typeface="Open Sans"/>
                        </a:rPr>
                        <a:t>ropa</a:t>
                      </a:r>
                      <a:r>
                        <a:rPr lang="en-GB" sz="1400" dirty="0">
                          <a:solidFill>
                            <a:schemeClr val="accent1">
                              <a:lumMod val="50000"/>
                            </a:schemeClr>
                          </a:solidFill>
                          <a:effectLst/>
                          <a:latin typeface="Open Sans"/>
                          <a:ea typeface="Open Sans"/>
                          <a:cs typeface="Open Sans"/>
                        </a:rPr>
                        <a:t>, </a:t>
                      </a:r>
                      <a:r>
                        <a:rPr lang="en-GB" sz="1400" dirty="0" err="1">
                          <a:solidFill>
                            <a:schemeClr val="accent1">
                              <a:lumMod val="50000"/>
                            </a:schemeClr>
                          </a:solidFill>
                          <a:effectLst/>
                          <a:latin typeface="Open Sans"/>
                          <a:ea typeface="Open Sans"/>
                          <a:cs typeface="Open Sans"/>
                        </a:rPr>
                        <a:t>pequeños</a:t>
                      </a:r>
                      <a:r>
                        <a:rPr lang="en-GB" sz="1400" dirty="0">
                          <a:solidFill>
                            <a:schemeClr val="accent1">
                              <a:lumMod val="50000"/>
                            </a:schemeClr>
                          </a:solidFill>
                          <a:effectLst/>
                          <a:latin typeface="Open Sans"/>
                          <a:ea typeface="Open Sans"/>
                          <a:cs typeface="Open Sans"/>
                        </a:rPr>
                        <a:t> </a:t>
                      </a:r>
                      <a:r>
                        <a:rPr lang="en-GB" sz="1400" dirty="0" err="1">
                          <a:solidFill>
                            <a:schemeClr val="accent1">
                              <a:lumMod val="50000"/>
                            </a:schemeClr>
                          </a:solidFill>
                          <a:effectLst/>
                          <a:latin typeface="Open Sans"/>
                          <a:ea typeface="Open Sans"/>
                          <a:cs typeface="Open Sans"/>
                        </a:rPr>
                        <a:t>muebles</a:t>
                      </a:r>
                      <a:r>
                        <a:rPr lang="en-GB" sz="1400" dirty="0">
                          <a:solidFill>
                            <a:schemeClr val="accent1">
                              <a:lumMod val="50000"/>
                            </a:schemeClr>
                          </a:solidFill>
                          <a:effectLst/>
                          <a:latin typeface="Open Sans"/>
                          <a:ea typeface="Open Sans"/>
                          <a:cs typeface="Open Sans"/>
                        </a:rPr>
                        <a:t>...)</a:t>
                      </a:r>
                    </a:p>
                    <a:p>
                      <a:pPr marL="392430" indent="-392430" algn="l">
                        <a:lnSpc>
                          <a:spcPct val="107000"/>
                        </a:lnSpc>
                        <a:spcAft>
                          <a:spcPts val="0"/>
                        </a:spcAft>
                      </a:pPr>
                      <a:r>
                        <a:rPr lang="en-GB" sz="1400" i="1" dirty="0">
                          <a:solidFill>
                            <a:schemeClr val="accent1">
                              <a:lumMod val="50000"/>
                            </a:schemeClr>
                          </a:solidFill>
                          <a:effectLst/>
                          <a:latin typeface="Open Sans"/>
                          <a:ea typeface="Open Sans"/>
                          <a:cs typeface="Open Sans"/>
                        </a:rPr>
                        <a:t>6 </a:t>
                      </a:r>
                      <a:r>
                        <a:rPr lang="en-GB" sz="1400" dirty="0">
                          <a:solidFill>
                            <a:schemeClr val="accent1">
                              <a:lumMod val="50000"/>
                            </a:schemeClr>
                          </a:solidFill>
                          <a:effectLst/>
                          <a:latin typeface="Open Sans"/>
                          <a:ea typeface="Open Sans"/>
                          <a:cs typeface="Open Sans"/>
                        </a:rPr>
                        <a:t>Para acceder a </a:t>
                      </a:r>
                      <a:r>
                        <a:rPr lang="en-GB" sz="1400" dirty="0" err="1">
                          <a:solidFill>
                            <a:schemeClr val="accent1">
                              <a:lumMod val="50000"/>
                            </a:schemeClr>
                          </a:solidFill>
                          <a:effectLst/>
                          <a:latin typeface="Open Sans"/>
                          <a:ea typeface="Open Sans"/>
                          <a:cs typeface="Open Sans"/>
                        </a:rPr>
                        <a:t>instalaciones</a:t>
                      </a:r>
                      <a:r>
                        <a:rPr lang="en-GB" sz="1400" dirty="0">
                          <a:solidFill>
                            <a:schemeClr val="accent1">
                              <a:lumMod val="50000"/>
                            </a:schemeClr>
                          </a:solidFill>
                          <a:effectLst/>
                          <a:latin typeface="Open Sans"/>
                          <a:ea typeface="Open Sans"/>
                          <a:cs typeface="Open Sans"/>
                        </a:rPr>
                        <a:t> de </a:t>
                      </a:r>
                      <a:r>
                        <a:rPr lang="en-GB" sz="1400" dirty="0" err="1">
                          <a:solidFill>
                            <a:schemeClr val="accent1">
                              <a:lumMod val="50000"/>
                            </a:schemeClr>
                          </a:solidFill>
                          <a:effectLst/>
                          <a:latin typeface="Open Sans"/>
                          <a:ea typeface="Open Sans"/>
                          <a:cs typeface="Open Sans"/>
                        </a:rPr>
                        <a:t>agua</a:t>
                      </a:r>
                      <a:r>
                        <a:rPr lang="en-GB" sz="1400" dirty="0">
                          <a:solidFill>
                            <a:schemeClr val="accent1">
                              <a:lumMod val="50000"/>
                            </a:schemeClr>
                          </a:solidFill>
                          <a:effectLst/>
                          <a:latin typeface="Open Sans"/>
                          <a:ea typeface="Open Sans"/>
                          <a:cs typeface="Open Sans"/>
                        </a:rPr>
                        <a:t>/</a:t>
                      </a:r>
                      <a:r>
                        <a:rPr lang="en-GB" sz="1400" dirty="0" err="1">
                          <a:solidFill>
                            <a:schemeClr val="accent1">
                              <a:lumMod val="50000"/>
                            </a:schemeClr>
                          </a:solidFill>
                          <a:effectLst/>
                          <a:latin typeface="Open Sans"/>
                          <a:ea typeface="Open Sans"/>
                          <a:cs typeface="Open Sans"/>
                        </a:rPr>
                        <a:t>saneamiento</a:t>
                      </a:r>
                      <a:r>
                        <a:rPr lang="en-GB" sz="1400" dirty="0">
                          <a:solidFill>
                            <a:schemeClr val="accent1">
                              <a:lumMod val="50000"/>
                            </a:schemeClr>
                          </a:solidFill>
                          <a:effectLst/>
                          <a:latin typeface="Open Sans"/>
                          <a:ea typeface="Open Sans"/>
                          <a:cs typeface="Open Sans"/>
                        </a:rPr>
                        <a:t> </a:t>
                      </a:r>
                    </a:p>
                    <a:p>
                      <a:pPr marL="392430" indent="-392430" algn="l">
                        <a:lnSpc>
                          <a:spcPct val="107000"/>
                        </a:lnSpc>
                        <a:spcAft>
                          <a:spcPts val="0"/>
                        </a:spcAft>
                      </a:pPr>
                      <a:r>
                        <a:rPr lang="en-GB" sz="1400" i="1" dirty="0">
                          <a:solidFill>
                            <a:schemeClr val="accent1">
                              <a:lumMod val="50000"/>
                            </a:schemeClr>
                          </a:solidFill>
                          <a:effectLst/>
                          <a:latin typeface="Open Sans"/>
                          <a:ea typeface="Open Sans"/>
                          <a:cs typeface="Open Sans"/>
                        </a:rPr>
                        <a:t>7 </a:t>
                      </a:r>
                      <a:r>
                        <a:rPr lang="en-GB" sz="1400" dirty="0">
                          <a:solidFill>
                            <a:schemeClr val="accent1">
                              <a:lumMod val="50000"/>
                            </a:schemeClr>
                          </a:solidFill>
                          <a:effectLst/>
                          <a:latin typeface="Open Sans"/>
                          <a:ea typeface="Open Sans"/>
                          <a:cs typeface="Open Sans"/>
                        </a:rPr>
                        <a:t>Acceder a </a:t>
                      </a:r>
                      <a:r>
                        <a:rPr lang="en-GB" sz="1400" dirty="0" err="1">
                          <a:solidFill>
                            <a:schemeClr val="accent1">
                              <a:lumMod val="50000"/>
                            </a:schemeClr>
                          </a:solidFill>
                          <a:effectLst/>
                          <a:latin typeface="Open Sans"/>
                          <a:ea typeface="Open Sans"/>
                          <a:cs typeface="Open Sans"/>
                        </a:rPr>
                        <a:t>los</a:t>
                      </a:r>
                      <a:r>
                        <a:rPr lang="en-GB" sz="1400" dirty="0">
                          <a:solidFill>
                            <a:schemeClr val="accent1">
                              <a:lumMod val="50000"/>
                            </a:schemeClr>
                          </a:solidFill>
                          <a:effectLst/>
                          <a:latin typeface="Open Sans"/>
                          <a:ea typeface="Open Sans"/>
                          <a:cs typeface="Open Sans"/>
                        </a:rPr>
                        <a:t> </a:t>
                      </a:r>
                      <a:r>
                        <a:rPr lang="en-GB" sz="1400" dirty="0" err="1">
                          <a:solidFill>
                            <a:schemeClr val="accent1">
                              <a:lumMod val="50000"/>
                            </a:schemeClr>
                          </a:solidFill>
                          <a:effectLst/>
                          <a:latin typeface="Open Sans"/>
                          <a:ea typeface="Open Sans"/>
                          <a:cs typeface="Open Sans"/>
                        </a:rPr>
                        <a:t>servicios</a:t>
                      </a:r>
                      <a:r>
                        <a:rPr lang="en-GB" sz="1400" dirty="0">
                          <a:solidFill>
                            <a:schemeClr val="accent1">
                              <a:lumMod val="50000"/>
                            </a:schemeClr>
                          </a:solidFill>
                          <a:effectLst/>
                          <a:latin typeface="Open Sans"/>
                          <a:ea typeface="Open Sans"/>
                          <a:cs typeface="Open Sans"/>
                        </a:rPr>
                        <a:t> </a:t>
                      </a:r>
                      <a:r>
                        <a:rPr lang="en-GB" sz="1400" dirty="0" err="1">
                          <a:solidFill>
                            <a:schemeClr val="accent1">
                              <a:lumMod val="50000"/>
                            </a:schemeClr>
                          </a:solidFill>
                          <a:effectLst/>
                          <a:latin typeface="Open Sans"/>
                          <a:ea typeface="Open Sans"/>
                          <a:cs typeface="Open Sans"/>
                        </a:rPr>
                        <a:t>esenciales</a:t>
                      </a:r>
                      <a:r>
                        <a:rPr lang="en-GB" sz="1400" dirty="0">
                          <a:solidFill>
                            <a:schemeClr val="accent1">
                              <a:lumMod val="50000"/>
                            </a:schemeClr>
                          </a:solidFill>
                          <a:effectLst/>
                          <a:latin typeface="Open Sans"/>
                          <a:ea typeface="Open Sans"/>
                          <a:cs typeface="Open Sans"/>
                        </a:rPr>
                        <a:t> de la </a:t>
                      </a:r>
                      <a:r>
                        <a:rPr lang="en-GB" sz="1400" dirty="0" err="1">
                          <a:solidFill>
                            <a:schemeClr val="accent1">
                              <a:lumMod val="50000"/>
                            </a:schemeClr>
                          </a:solidFill>
                          <a:effectLst/>
                          <a:latin typeface="Open Sans"/>
                          <a:ea typeface="Open Sans"/>
                          <a:cs typeface="Open Sans"/>
                        </a:rPr>
                        <a:t>vivienda</a:t>
                      </a:r>
                      <a:r>
                        <a:rPr lang="en-GB" sz="1400" dirty="0">
                          <a:solidFill>
                            <a:schemeClr val="accent1">
                              <a:lumMod val="50000"/>
                            </a:schemeClr>
                          </a:solidFill>
                          <a:effectLst/>
                          <a:latin typeface="Open Sans"/>
                          <a:ea typeface="Open Sans"/>
                          <a:cs typeface="Open Sans"/>
                        </a:rPr>
                        <a:t> (</a:t>
                      </a:r>
                      <a:r>
                        <a:rPr lang="en-GB" sz="1400" dirty="0" err="1">
                          <a:solidFill>
                            <a:schemeClr val="accent1">
                              <a:lumMod val="50000"/>
                            </a:schemeClr>
                          </a:solidFill>
                          <a:effectLst/>
                          <a:latin typeface="Open Sans"/>
                          <a:ea typeface="Open Sans"/>
                          <a:cs typeface="Open Sans"/>
                        </a:rPr>
                        <a:t>electricidad</a:t>
                      </a:r>
                      <a:r>
                        <a:rPr lang="en-GB" sz="1400" dirty="0">
                          <a:solidFill>
                            <a:schemeClr val="accent1">
                              <a:lumMod val="50000"/>
                            </a:schemeClr>
                          </a:solidFill>
                          <a:effectLst/>
                          <a:latin typeface="Open Sans"/>
                          <a:ea typeface="Open Sans"/>
                          <a:cs typeface="Open Sans"/>
                        </a:rPr>
                        <a:t>, </a:t>
                      </a:r>
                      <a:r>
                        <a:rPr lang="en-GB" sz="1400" dirty="0" err="1">
                          <a:solidFill>
                            <a:schemeClr val="accent1">
                              <a:lumMod val="50000"/>
                            </a:schemeClr>
                          </a:solidFill>
                          <a:effectLst/>
                          <a:latin typeface="Open Sans"/>
                          <a:ea typeface="Open Sans"/>
                          <a:cs typeface="Open Sans"/>
                        </a:rPr>
                        <a:t>energía</a:t>
                      </a:r>
                      <a:r>
                        <a:rPr lang="en-GB" sz="1400" dirty="0">
                          <a:solidFill>
                            <a:schemeClr val="accent1">
                              <a:lumMod val="50000"/>
                            </a:schemeClr>
                          </a:solidFill>
                          <a:effectLst/>
                          <a:latin typeface="Open Sans"/>
                          <a:ea typeface="Open Sans"/>
                          <a:cs typeface="Open Sans"/>
                        </a:rPr>
                        <a:t>, </a:t>
                      </a:r>
                      <a:r>
                        <a:rPr lang="en-GB" sz="1400" dirty="0" err="1">
                          <a:solidFill>
                            <a:schemeClr val="accent1">
                              <a:lumMod val="50000"/>
                            </a:schemeClr>
                          </a:solidFill>
                          <a:effectLst/>
                          <a:latin typeface="Open Sans"/>
                          <a:ea typeface="Open Sans"/>
                          <a:cs typeface="Open Sans"/>
                        </a:rPr>
                        <a:t>eliminación</a:t>
                      </a:r>
                      <a:r>
                        <a:rPr lang="en-GB" sz="1400" dirty="0">
                          <a:solidFill>
                            <a:schemeClr val="accent1">
                              <a:lumMod val="50000"/>
                            </a:schemeClr>
                          </a:solidFill>
                          <a:effectLst/>
                          <a:latin typeface="Open Sans"/>
                          <a:ea typeface="Open Sans"/>
                          <a:cs typeface="Open Sans"/>
                        </a:rPr>
                        <a:t> de </a:t>
                      </a:r>
                      <a:r>
                        <a:rPr lang="en-GB" sz="1400" dirty="0" err="1">
                          <a:solidFill>
                            <a:schemeClr val="accent1">
                              <a:lumMod val="50000"/>
                            </a:schemeClr>
                          </a:solidFill>
                          <a:effectLst/>
                          <a:latin typeface="Open Sans"/>
                          <a:ea typeface="Open Sans"/>
                          <a:cs typeface="Open Sans"/>
                        </a:rPr>
                        <a:t>residuos</a:t>
                      </a:r>
                      <a:r>
                        <a:rPr lang="en-GB" sz="1400" dirty="0">
                          <a:solidFill>
                            <a:schemeClr val="accent1">
                              <a:lumMod val="50000"/>
                            </a:schemeClr>
                          </a:solidFill>
                          <a:effectLst/>
                          <a:latin typeface="Open Sans"/>
                          <a:ea typeface="Open Sans"/>
                          <a:cs typeface="Open Sans"/>
                        </a:rPr>
                        <a:t>...)</a:t>
                      </a:r>
                    </a:p>
                    <a:p>
                      <a:pPr marL="392430" indent="-392430" algn="l">
                        <a:lnSpc>
                          <a:spcPct val="107000"/>
                        </a:lnSpc>
                        <a:spcAft>
                          <a:spcPts val="0"/>
                        </a:spcAft>
                      </a:pPr>
                      <a:r>
                        <a:rPr lang="en-GB" sz="1400" i="1" dirty="0">
                          <a:solidFill>
                            <a:schemeClr val="accent1">
                              <a:lumMod val="50000"/>
                            </a:schemeClr>
                          </a:solidFill>
                          <a:effectLst/>
                          <a:latin typeface="Open Sans"/>
                          <a:ea typeface="Open Sans"/>
                          <a:cs typeface="Open Sans"/>
                        </a:rPr>
                        <a:t>8 </a:t>
                      </a:r>
                      <a:r>
                        <a:rPr lang="en-GB" sz="1400" dirty="0">
                          <a:solidFill>
                            <a:schemeClr val="accent1">
                              <a:lumMod val="50000"/>
                            </a:schemeClr>
                          </a:solidFill>
                          <a:effectLst/>
                          <a:latin typeface="Open Sans"/>
                          <a:ea typeface="Open Sans"/>
                          <a:cs typeface="Open Sans"/>
                        </a:rPr>
                        <a:t>Para </a:t>
                      </a:r>
                      <a:r>
                        <a:rPr lang="en-GB" sz="1400" dirty="0" err="1">
                          <a:solidFill>
                            <a:schemeClr val="accent1">
                              <a:lumMod val="50000"/>
                            </a:schemeClr>
                          </a:solidFill>
                          <a:effectLst/>
                          <a:latin typeface="Open Sans"/>
                          <a:ea typeface="Open Sans"/>
                          <a:cs typeface="Open Sans"/>
                        </a:rPr>
                        <a:t>pagar</a:t>
                      </a:r>
                      <a:r>
                        <a:rPr lang="en-GB" sz="1400" dirty="0">
                          <a:solidFill>
                            <a:schemeClr val="accent1">
                              <a:lumMod val="50000"/>
                            </a:schemeClr>
                          </a:solidFill>
                          <a:effectLst/>
                          <a:latin typeface="Open Sans"/>
                          <a:ea typeface="Open Sans"/>
                          <a:cs typeface="Open Sans"/>
                        </a:rPr>
                        <a:t> las </a:t>
                      </a:r>
                      <a:r>
                        <a:rPr lang="en-GB" sz="1400" dirty="0" err="1">
                          <a:solidFill>
                            <a:schemeClr val="accent1">
                              <a:lumMod val="50000"/>
                            </a:schemeClr>
                          </a:solidFill>
                          <a:effectLst/>
                          <a:latin typeface="Open Sans"/>
                          <a:ea typeface="Open Sans"/>
                          <a:cs typeface="Open Sans"/>
                        </a:rPr>
                        <a:t>deudas</a:t>
                      </a:r>
                      <a:r>
                        <a:rPr lang="en-GB" sz="1400" dirty="0">
                          <a:solidFill>
                            <a:schemeClr val="accent1">
                              <a:lumMod val="50000"/>
                            </a:schemeClr>
                          </a:solidFill>
                          <a:effectLst/>
                          <a:latin typeface="Open Sans"/>
                          <a:ea typeface="Open Sans"/>
                          <a:cs typeface="Open Sans"/>
                        </a:rPr>
                        <a:t> </a:t>
                      </a:r>
                      <a:r>
                        <a:rPr lang="en-GB" sz="1400" dirty="0" err="1">
                          <a:solidFill>
                            <a:schemeClr val="accent1">
                              <a:lumMod val="50000"/>
                            </a:schemeClr>
                          </a:solidFill>
                          <a:effectLst/>
                          <a:latin typeface="Open Sans"/>
                          <a:ea typeface="Open Sans"/>
                          <a:cs typeface="Open Sans"/>
                        </a:rPr>
                        <a:t>existentes</a:t>
                      </a:r>
                    </a:p>
                    <a:p>
                      <a:pPr marL="392430" indent="-392430" algn="l">
                        <a:lnSpc>
                          <a:spcPct val="107000"/>
                        </a:lnSpc>
                        <a:spcAft>
                          <a:spcPts val="0"/>
                        </a:spcAft>
                      </a:pPr>
                      <a:r>
                        <a:rPr lang="en-GB" sz="1400" i="1" dirty="0">
                          <a:solidFill>
                            <a:schemeClr val="accent1">
                              <a:lumMod val="50000"/>
                            </a:schemeClr>
                          </a:solidFill>
                          <a:effectLst/>
                          <a:latin typeface="Open Sans"/>
                          <a:ea typeface="Open Sans"/>
                          <a:cs typeface="Open Sans"/>
                        </a:rPr>
                        <a:t>999 </a:t>
                      </a:r>
                      <a:r>
                        <a:rPr lang="en-US" sz="1400" dirty="0" err="1">
                          <a:solidFill>
                            <a:schemeClr val="accent1">
                              <a:lumMod val="50000"/>
                            </a:schemeClr>
                          </a:solidFill>
                          <a:effectLst/>
                          <a:latin typeface="Open Sans"/>
                          <a:ea typeface="Open Sans"/>
                          <a:cs typeface="Open Sans"/>
                        </a:rPr>
                        <a:t>Otros</a:t>
                      </a:r>
                      <a:r>
                        <a:rPr lang="en-US" sz="1400" dirty="0">
                          <a:solidFill>
                            <a:schemeClr val="accent1">
                              <a:lumMod val="50000"/>
                            </a:schemeClr>
                          </a:solidFill>
                          <a:effectLst/>
                          <a:latin typeface="Open Sans"/>
                          <a:ea typeface="Open Sans"/>
                          <a:cs typeface="Open Sans"/>
                        </a:rPr>
                        <a:t>, </a:t>
                      </a:r>
                      <a:r>
                        <a:rPr lang="en-US" sz="1400" dirty="0" err="1">
                          <a:solidFill>
                            <a:schemeClr val="accent1">
                              <a:lumMod val="50000"/>
                            </a:schemeClr>
                          </a:solidFill>
                          <a:effectLst/>
                          <a:latin typeface="Open Sans"/>
                          <a:ea typeface="Open Sans"/>
                          <a:cs typeface="Open Sans"/>
                        </a:rPr>
                        <a:t>especifique</a:t>
                      </a:r>
                      <a:r>
                        <a:rPr lang="en-US" sz="1400" dirty="0">
                          <a:solidFill>
                            <a:schemeClr val="accent1">
                              <a:lumMod val="50000"/>
                            </a:schemeClr>
                          </a:solidFill>
                          <a:effectLst/>
                          <a:latin typeface="Open Sans"/>
                          <a:ea typeface="Open Sans"/>
                          <a:cs typeface="Open Sans"/>
                        </a:rPr>
                        <a:t> </a:t>
                      </a:r>
                      <a:endParaRPr lang="en-GB" sz="1400">
                        <a:solidFill>
                          <a:schemeClr val="accent1">
                            <a:lumMod val="50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63840" marR="63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1628996"/>
                  </a:ext>
                </a:extLst>
              </a:tr>
            </a:tbl>
          </a:graphicData>
        </a:graphic>
      </p:graphicFrame>
      <p:sp>
        <p:nvSpPr>
          <p:cNvPr id="7" name="TextBox 6">
            <a:extLst>
              <a:ext uri="{FF2B5EF4-FFF2-40B4-BE49-F238E27FC236}">
                <a16:creationId xmlns:a16="http://schemas.microsoft.com/office/drawing/2014/main" id="{77E09DEF-04AF-3086-9778-59D8FC717ABD}"/>
              </a:ext>
            </a:extLst>
          </p:cNvPr>
          <p:cNvSpPr txBox="1"/>
          <p:nvPr/>
        </p:nvSpPr>
        <p:spPr>
          <a:xfrm>
            <a:off x="6514268" y="5930582"/>
            <a:ext cx="5136859" cy="773673"/>
          </a:xfrm>
          <a:prstGeom prst="rect">
            <a:avLst/>
          </a:prstGeom>
          <a:noFill/>
          <a:ln w="57150">
            <a:solidFill>
              <a:schemeClr val="bg1">
                <a:lumMod val="50000"/>
              </a:schemeClr>
            </a:solidFill>
          </a:ln>
        </p:spPr>
        <p:txBody>
          <a:bodyPr wrap="square" lIns="91440" tIns="45720" rIns="91440" bIns="45720" rtlCol="0" anchor="t">
            <a:spAutoFit/>
          </a:bodyPr>
          <a:lstStyle/>
          <a:p>
            <a:pPr>
              <a:lnSpc>
                <a:spcPct val="107000"/>
              </a:lnSpc>
              <a:spcAft>
                <a:spcPts val="800"/>
              </a:spcAft>
            </a:pPr>
            <a:r>
              <a:rPr lang="en-US" sz="1400" i="1" dirty="0">
                <a:solidFill>
                  <a:schemeClr val="accent1">
                    <a:lumMod val="50000"/>
                  </a:schemeClr>
                </a:solidFill>
                <a:effectLst/>
                <a:latin typeface="+mn-lt"/>
                <a:ea typeface="Times New Roman" panose="02020603050405020304" pitchFamily="18" charset="0"/>
                <a:cs typeface="Times New Roman" panose="02020603050405020304" pitchFamily="18" charset="0"/>
              </a:rPr>
              <a:t>El encuestador </a:t>
            </a:r>
            <a:r>
              <a:rPr lang="en-US" sz="1400" i="1" u="sng" dirty="0">
                <a:solidFill>
                  <a:schemeClr val="accent1">
                    <a:lumMod val="50000"/>
                  </a:schemeClr>
                </a:solidFill>
                <a:effectLst/>
                <a:latin typeface="+mn-lt"/>
                <a:ea typeface="Times New Roman" panose="02020603050405020304" pitchFamily="18" charset="0"/>
                <a:cs typeface="Times New Roman" panose="02020603050405020304" pitchFamily="18" charset="0"/>
              </a:rPr>
              <a:t>no debe </a:t>
            </a:r>
            <a:r>
              <a:rPr lang="en-US" sz="1400" i="1" dirty="0">
                <a:solidFill>
                  <a:schemeClr val="accent1">
                    <a:lumMod val="50000"/>
                  </a:schemeClr>
                </a:solidFill>
                <a:effectLst/>
                <a:latin typeface="+mn-lt"/>
                <a:ea typeface="Times New Roman" panose="02020603050405020304" pitchFamily="18" charset="0"/>
                <a:cs typeface="Times New Roman" panose="02020603050405020304" pitchFamily="18" charset="0"/>
              </a:rPr>
              <a:t>enumerar estas opciones al encuestado</a:t>
            </a:r>
            <a:r>
              <a:rPr lang="en-US" sz="1400" dirty="0">
                <a:solidFill>
                  <a:schemeClr val="accent1">
                    <a:lumMod val="50000"/>
                  </a:schemeClr>
                </a:solidFill>
                <a:effectLst/>
                <a:latin typeface="+mn-lt"/>
                <a:ea typeface="Times New Roman" panose="02020603050405020304" pitchFamily="18" charset="0"/>
                <a:cs typeface="Times New Roman" panose="02020603050405020304" pitchFamily="18" charset="0"/>
              </a:rPr>
              <a:t>. </a:t>
            </a:r>
            <a:r>
              <a:rPr lang="en-US" sz="1400" i="1" dirty="0">
                <a:solidFill>
                  <a:schemeClr val="accent1">
                    <a:lumMod val="50000"/>
                  </a:schemeClr>
                </a:solidFill>
                <a:effectLst/>
                <a:latin typeface="+mn-lt"/>
                <a:ea typeface="Times New Roman" panose="02020603050405020304" pitchFamily="18" charset="0"/>
                <a:cs typeface="Times New Roman" panose="02020603050405020304" pitchFamily="18" charset="0"/>
              </a:rPr>
              <a:t>En su lugar, debe marcar </a:t>
            </a:r>
            <a:r>
              <a:rPr lang="en-US" sz="1400" i="1" u="sng" dirty="0">
                <a:solidFill>
                  <a:schemeClr val="accent1">
                    <a:lumMod val="50000"/>
                  </a:schemeClr>
                </a:solidFill>
                <a:effectLst/>
                <a:latin typeface="+mn-lt"/>
                <a:ea typeface="Times New Roman" panose="02020603050405020304" pitchFamily="18" charset="0"/>
                <a:cs typeface="Times New Roman" panose="02020603050405020304" pitchFamily="18" charset="0"/>
              </a:rPr>
              <a:t>todas las que correspondan en </a:t>
            </a:r>
            <a:r>
              <a:rPr lang="en-US" sz="1400" i="1" dirty="0">
                <a:solidFill>
                  <a:schemeClr val="accent1">
                    <a:lumMod val="50000"/>
                  </a:schemeClr>
                </a:solidFill>
                <a:effectLst/>
                <a:latin typeface="+mn-lt"/>
                <a:ea typeface="Times New Roman" panose="02020603050405020304" pitchFamily="18" charset="0"/>
                <a:cs typeface="Times New Roman" panose="02020603050405020304" pitchFamily="18" charset="0"/>
              </a:rPr>
              <a:t>función de la respuesta proporcionada.</a:t>
            </a:r>
            <a:endParaRPr lang="en-GB" sz="1400" dirty="0">
              <a:solidFill>
                <a:schemeClr val="accent1">
                  <a:lumMod val="50000"/>
                </a:schemeClr>
              </a:solidFill>
              <a:effectLst/>
              <a:latin typeface="+mn-lt"/>
              <a:ea typeface="Calibri" panose="020F0502020204030204" pitchFamily="34" charset="0"/>
              <a:cs typeface="Times New Roman" panose="02020603050405020304" pitchFamily="18" charset="0"/>
            </a:endParaRPr>
          </a:p>
        </p:txBody>
      </p:sp>
      <p:cxnSp>
        <p:nvCxnSpPr>
          <p:cNvPr id="9" name="Straight Connector 8">
            <a:extLst>
              <a:ext uri="{FF2B5EF4-FFF2-40B4-BE49-F238E27FC236}">
                <a16:creationId xmlns:a16="http://schemas.microsoft.com/office/drawing/2014/main" id="{904AE149-44F2-EBEF-EA28-FF56FEA093AE}"/>
              </a:ext>
            </a:extLst>
          </p:cNvPr>
          <p:cNvCxnSpPr>
            <a:cxnSpLocks/>
          </p:cNvCxnSpPr>
          <p:nvPr/>
        </p:nvCxnSpPr>
        <p:spPr>
          <a:xfrm flipH="1">
            <a:off x="10997476" y="2204267"/>
            <a:ext cx="566055" cy="0"/>
          </a:xfrm>
          <a:prstGeom prst="line">
            <a:avLst/>
          </a:prstGeom>
          <a:ln w="38100"/>
        </p:spPr>
        <p:style>
          <a:lnRef idx="3">
            <a:schemeClr val="accent2"/>
          </a:lnRef>
          <a:fillRef idx="0">
            <a:schemeClr val="accent2"/>
          </a:fillRef>
          <a:effectRef idx="2">
            <a:schemeClr val="accent2"/>
          </a:effectRef>
          <a:fontRef idx="minor">
            <a:schemeClr val="tx1"/>
          </a:fontRef>
        </p:style>
      </p:cxnSp>
      <p:cxnSp>
        <p:nvCxnSpPr>
          <p:cNvPr id="10" name="Straight Arrow Connector 9">
            <a:extLst>
              <a:ext uri="{FF2B5EF4-FFF2-40B4-BE49-F238E27FC236}">
                <a16:creationId xmlns:a16="http://schemas.microsoft.com/office/drawing/2014/main" id="{C6665B6C-B5D0-E26C-8549-3D58C021205B}"/>
              </a:ext>
            </a:extLst>
          </p:cNvPr>
          <p:cNvCxnSpPr>
            <a:cxnSpLocks/>
          </p:cNvCxnSpPr>
          <p:nvPr/>
        </p:nvCxnSpPr>
        <p:spPr>
          <a:xfrm>
            <a:off x="11563531" y="2204267"/>
            <a:ext cx="0" cy="3657398"/>
          </a:xfrm>
          <a:prstGeom prst="straightConnector1">
            <a:avLst/>
          </a:prstGeom>
          <a:ln w="38100">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45695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nSpc>
                <a:spcPts val="3920"/>
              </a:lnSpc>
            </a:pPr>
            <a:r>
              <a:rPr lang="it-IT" b="0" kern="1400" spc="230">
                <a:solidFill>
                  <a:srgbClr val="FFFFFE"/>
                </a:solidFill>
                <a:latin typeface="HALDEN SOLID"/>
                <a:ea typeface="Open Sans Extrabold"/>
                <a:cs typeface="Open Sans Extrabold"/>
              </a:rPr>
              <a:t>niveles de gravedad de las estrategias lcs</a:t>
            </a:r>
            <a:endParaRPr lang="en-GB" b="0" kern="1400" spc="230">
              <a:solidFill>
                <a:srgbClr val="FFFFFE"/>
              </a:solidFill>
              <a:latin typeface="HALDEN SOLID"/>
              <a:ea typeface="Open Sans Extrabold"/>
              <a:cs typeface="Open Sans Extrabold"/>
            </a:endParaRPr>
          </a:p>
        </p:txBody>
      </p:sp>
    </p:spTree>
    <p:extLst>
      <p:ext uri="{BB962C8B-B14F-4D97-AF65-F5344CB8AC3E}">
        <p14:creationId xmlns:p14="http://schemas.microsoft.com/office/powerpoint/2010/main" val="13266783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0" y="716415"/>
            <a:ext cx="11052002" cy="662558"/>
          </a:xfrm>
        </p:spPr>
        <p:txBody>
          <a:bodyPr anchor="t" anchorCtr="0"/>
          <a:lstStyle/>
          <a:p>
            <a:r>
              <a:rPr lang="en-GB" sz="3600" b="0" kern="1400" spc="230" dirty="0">
                <a:solidFill>
                  <a:schemeClr val="tx1"/>
                </a:solidFill>
                <a:highlight>
                  <a:srgbClr val="FFFFFF"/>
                </a:highlight>
                <a:latin typeface="HALDEN SOLID" pitchFamily="2" charset="0"/>
              </a:rPr>
              <a:t>MÓDULO LCS-EN</a:t>
            </a:r>
            <a:r>
              <a:rPr lang="en-GB" sz="3600" b="0" kern="1400" spc="230" dirty="0">
                <a:solidFill>
                  <a:schemeClr val="tx1"/>
                </a:solidFill>
                <a:latin typeface="HALDEN SOLID" pitchFamily="2" charset="0"/>
              </a:rPr>
              <a:t>: ESTRATEGIAS DE AFRONTAMIENTO</a:t>
            </a:r>
          </a:p>
        </p:txBody>
      </p:sp>
      <p:graphicFrame>
        <p:nvGraphicFramePr>
          <p:cNvPr id="5" name="Table 4">
            <a:extLst>
              <a:ext uri="{FF2B5EF4-FFF2-40B4-BE49-F238E27FC236}">
                <a16:creationId xmlns:a16="http://schemas.microsoft.com/office/drawing/2014/main" id="{8B2DD29D-DB2F-450D-F0B0-7F4B34883249}"/>
              </a:ext>
            </a:extLst>
          </p:cNvPr>
          <p:cNvGraphicFramePr>
            <a:graphicFrameLocks noGrp="1"/>
          </p:cNvGraphicFramePr>
          <p:nvPr>
            <p:extLst>
              <p:ext uri="{D42A27DB-BD31-4B8C-83A1-F6EECF244321}">
                <p14:modId xmlns:p14="http://schemas.microsoft.com/office/powerpoint/2010/main" val="2586759776"/>
              </p:ext>
            </p:extLst>
          </p:nvPr>
        </p:nvGraphicFramePr>
        <p:xfrm>
          <a:off x="2499360" y="1341120"/>
          <a:ext cx="8422735" cy="5438852"/>
        </p:xfrm>
        <a:graphic>
          <a:graphicData uri="http://schemas.openxmlformats.org/drawingml/2006/table">
            <a:tbl>
              <a:tblPr/>
              <a:tblGrid>
                <a:gridCol w="3149932">
                  <a:extLst>
                    <a:ext uri="{9D8B030D-6E8A-4147-A177-3AD203B41FA5}">
                      <a16:colId xmlns:a16="http://schemas.microsoft.com/office/drawing/2014/main" val="20487821"/>
                    </a:ext>
                  </a:extLst>
                </a:gridCol>
                <a:gridCol w="2488145">
                  <a:extLst>
                    <a:ext uri="{9D8B030D-6E8A-4147-A177-3AD203B41FA5}">
                      <a16:colId xmlns:a16="http://schemas.microsoft.com/office/drawing/2014/main" val="1579870510"/>
                    </a:ext>
                  </a:extLst>
                </a:gridCol>
                <a:gridCol w="1392329">
                  <a:extLst>
                    <a:ext uri="{9D8B030D-6E8A-4147-A177-3AD203B41FA5}">
                      <a16:colId xmlns:a16="http://schemas.microsoft.com/office/drawing/2014/main" val="4194993987"/>
                    </a:ext>
                  </a:extLst>
                </a:gridCol>
                <a:gridCol w="1392329">
                  <a:extLst>
                    <a:ext uri="{9D8B030D-6E8A-4147-A177-3AD203B41FA5}">
                      <a16:colId xmlns:a16="http://schemas.microsoft.com/office/drawing/2014/main" val="758318216"/>
                    </a:ext>
                  </a:extLst>
                </a:gridCol>
              </a:tblGrid>
              <a:tr h="1988758">
                <a:tc>
                  <a:txBody>
                    <a:bodyPr/>
                    <a:lstStyle/>
                    <a:p>
                      <a:pPr marL="0" marR="0">
                        <a:lnSpc>
                          <a:spcPct val="115000"/>
                        </a:lnSpc>
                        <a:spcBef>
                          <a:spcPts val="0"/>
                        </a:spcBef>
                        <a:spcAft>
                          <a:spcPts val="0"/>
                        </a:spcAft>
                      </a:pPr>
                      <a:r>
                        <a:rPr lang="en-GB" sz="800">
                          <a:solidFill>
                            <a:schemeClr val="accent1">
                              <a:lumMod val="50000"/>
                            </a:schemeClr>
                          </a:solidFill>
                          <a:effectLst/>
                          <a:latin typeface="Calibri"/>
                          <a:ea typeface="Calibri"/>
                          <a:cs typeface="Arial"/>
                        </a:rPr>
                        <a:t>Durante </a:t>
                      </a:r>
                      <a:r>
                        <a:rPr lang="en-GB" sz="800" err="1">
                          <a:solidFill>
                            <a:schemeClr val="accent1">
                              <a:lumMod val="50000"/>
                            </a:schemeClr>
                          </a:solidFill>
                          <a:effectLst/>
                          <a:latin typeface="Calibri"/>
                          <a:ea typeface="Calibri"/>
                          <a:cs typeface="Arial"/>
                        </a:rPr>
                        <a:t>los</a:t>
                      </a:r>
                      <a:r>
                        <a:rPr lang="en-GB" sz="800">
                          <a:solidFill>
                            <a:schemeClr val="accent1">
                              <a:lumMod val="50000"/>
                            </a:schemeClr>
                          </a:solidFill>
                          <a:effectLst/>
                          <a:latin typeface="Calibri"/>
                          <a:ea typeface="Calibri"/>
                          <a:cs typeface="Arial"/>
                        </a:rPr>
                        <a:t> </a:t>
                      </a:r>
                      <a:r>
                        <a:rPr lang="en-GB" sz="800" err="1">
                          <a:solidFill>
                            <a:schemeClr val="accent1">
                              <a:lumMod val="50000"/>
                            </a:schemeClr>
                          </a:solidFill>
                          <a:effectLst/>
                          <a:latin typeface="Calibri"/>
                          <a:ea typeface="Calibri"/>
                          <a:cs typeface="Arial"/>
                        </a:rPr>
                        <a:t>últimos</a:t>
                      </a:r>
                      <a:r>
                        <a:rPr lang="en-GB" sz="800">
                          <a:solidFill>
                            <a:schemeClr val="accent1">
                              <a:lumMod val="50000"/>
                            </a:schemeClr>
                          </a:solidFill>
                          <a:effectLst/>
                          <a:latin typeface="Calibri"/>
                          <a:ea typeface="Calibri"/>
                          <a:cs typeface="Arial"/>
                        </a:rPr>
                        <a:t> </a:t>
                      </a:r>
                      <a:r>
                        <a:rPr lang="en-GB" sz="800" b="1">
                          <a:solidFill>
                            <a:schemeClr val="accent1">
                              <a:lumMod val="50000"/>
                            </a:schemeClr>
                          </a:solidFill>
                          <a:effectLst/>
                          <a:latin typeface="Calibri"/>
                          <a:ea typeface="Calibri"/>
                          <a:cs typeface="Arial"/>
                        </a:rPr>
                        <a:t>30 días</a:t>
                      </a:r>
                      <a:r>
                        <a:rPr lang="en-GB" sz="800">
                          <a:solidFill>
                            <a:schemeClr val="accent1">
                              <a:lumMod val="50000"/>
                            </a:schemeClr>
                          </a:solidFill>
                          <a:effectLst/>
                          <a:latin typeface="Calibri"/>
                          <a:ea typeface="Calibri"/>
                          <a:cs typeface="Arial"/>
                        </a:rPr>
                        <a:t>, </a:t>
                      </a:r>
                      <a:r>
                        <a:rPr lang="en-GB" sz="800">
                          <a:solidFill>
                            <a:schemeClr val="accent1">
                              <a:lumMod val="50000"/>
                            </a:schemeClr>
                          </a:solidFill>
                          <a:effectLst/>
                          <a:latin typeface="Calibri"/>
                          <a:ea typeface="Times New Roman" panose="02020603050405020304" pitchFamily="18" charset="0"/>
                          <a:cs typeface="Arial"/>
                        </a:rPr>
                        <a:t>¿</a:t>
                      </a:r>
                      <a:r>
                        <a:rPr lang="en-GB" sz="800" err="1">
                          <a:solidFill>
                            <a:schemeClr val="accent1">
                              <a:lumMod val="50000"/>
                            </a:schemeClr>
                          </a:solidFill>
                          <a:effectLst/>
                          <a:latin typeface="Calibri"/>
                          <a:ea typeface="Times New Roman" panose="02020603050405020304" pitchFamily="18" charset="0"/>
                          <a:cs typeface="Arial"/>
                        </a:rPr>
                        <a:t>alguien</a:t>
                      </a:r>
                      <a:r>
                        <a:rPr lang="en-GB" sz="800">
                          <a:solidFill>
                            <a:schemeClr val="accent1">
                              <a:lumMod val="50000"/>
                            </a:schemeClr>
                          </a:solidFill>
                          <a:effectLst/>
                          <a:latin typeface="Calibri"/>
                          <a:ea typeface="Times New Roman" panose="02020603050405020304" pitchFamily="18" charset="0"/>
                          <a:cs typeface="Arial"/>
                        </a:rPr>
                        <a:t> de </a:t>
                      </a:r>
                      <a:r>
                        <a:rPr lang="en-GB" sz="800" err="1">
                          <a:solidFill>
                            <a:schemeClr val="accent1">
                              <a:lumMod val="50000"/>
                            </a:schemeClr>
                          </a:solidFill>
                          <a:effectLst/>
                          <a:latin typeface="Calibri"/>
                          <a:ea typeface="Times New Roman" panose="02020603050405020304" pitchFamily="18" charset="0"/>
                          <a:cs typeface="Arial"/>
                        </a:rPr>
                        <a:t>su</a:t>
                      </a:r>
                      <a:r>
                        <a:rPr lang="en-GB" sz="800">
                          <a:solidFill>
                            <a:schemeClr val="accent1">
                              <a:lumMod val="50000"/>
                            </a:schemeClr>
                          </a:solidFill>
                          <a:effectLst/>
                          <a:latin typeface="Calibri"/>
                          <a:ea typeface="Times New Roman" panose="02020603050405020304" pitchFamily="18" charset="0"/>
                          <a:cs typeface="Arial"/>
                        </a:rPr>
                        <a:t> </a:t>
                      </a:r>
                      <a:r>
                        <a:rPr lang="en-GB" sz="800" err="1">
                          <a:solidFill>
                            <a:schemeClr val="accent1">
                              <a:lumMod val="50000"/>
                            </a:schemeClr>
                          </a:solidFill>
                          <a:effectLst/>
                          <a:latin typeface="Calibri"/>
                          <a:ea typeface="Times New Roman" panose="02020603050405020304" pitchFamily="18" charset="0"/>
                          <a:cs typeface="Arial"/>
                        </a:rPr>
                        <a:t>hogar</a:t>
                      </a:r>
                      <a:r>
                        <a:rPr lang="en-GB" sz="800">
                          <a:solidFill>
                            <a:schemeClr val="accent1">
                              <a:lumMod val="50000"/>
                            </a:schemeClr>
                          </a:solidFill>
                          <a:effectLst/>
                          <a:latin typeface="Calibri"/>
                          <a:ea typeface="Times New Roman" panose="02020603050405020304" pitchFamily="18" charset="0"/>
                          <a:cs typeface="Arial"/>
                        </a:rPr>
                        <a:t> </a:t>
                      </a:r>
                      <a:r>
                        <a:rPr lang="en-GB" sz="800" err="1">
                          <a:solidFill>
                            <a:schemeClr val="accent1">
                              <a:lumMod val="50000"/>
                            </a:schemeClr>
                          </a:solidFill>
                          <a:effectLst/>
                          <a:latin typeface="Calibri"/>
                          <a:ea typeface="Times New Roman" panose="02020603050405020304" pitchFamily="18" charset="0"/>
                          <a:cs typeface="Arial"/>
                        </a:rPr>
                        <a:t>tuvo</a:t>
                      </a:r>
                      <a:r>
                        <a:rPr lang="en-GB" sz="800">
                          <a:solidFill>
                            <a:schemeClr val="accent1">
                              <a:lumMod val="50000"/>
                            </a:schemeClr>
                          </a:solidFill>
                          <a:effectLst/>
                          <a:latin typeface="Calibri"/>
                          <a:ea typeface="Times New Roman" panose="02020603050405020304" pitchFamily="18" charset="0"/>
                          <a:cs typeface="Arial"/>
                        </a:rPr>
                        <a:t> que </a:t>
                      </a:r>
                      <a:r>
                        <a:rPr lang="en-GB" sz="800" err="1">
                          <a:solidFill>
                            <a:schemeClr val="accent1">
                              <a:lumMod val="50000"/>
                            </a:schemeClr>
                          </a:solidFill>
                          <a:effectLst/>
                          <a:latin typeface="Calibri"/>
                          <a:ea typeface="Times New Roman" panose="02020603050405020304" pitchFamily="18" charset="0"/>
                          <a:cs typeface="Arial"/>
                        </a:rPr>
                        <a:t>realizar</a:t>
                      </a:r>
                      <a:r>
                        <a:rPr lang="en-GB" sz="800">
                          <a:solidFill>
                            <a:schemeClr val="accent1">
                              <a:lumMod val="50000"/>
                            </a:schemeClr>
                          </a:solidFill>
                          <a:effectLst/>
                          <a:latin typeface="Calibri"/>
                          <a:ea typeface="Times New Roman" panose="02020603050405020304" pitchFamily="18" charset="0"/>
                          <a:cs typeface="Arial"/>
                        </a:rPr>
                        <a:t> </a:t>
                      </a:r>
                      <a:r>
                        <a:rPr lang="en-GB" sz="800" err="1">
                          <a:solidFill>
                            <a:schemeClr val="accent1">
                              <a:lumMod val="50000"/>
                            </a:schemeClr>
                          </a:solidFill>
                          <a:effectLst/>
                          <a:latin typeface="Calibri"/>
                          <a:ea typeface="Times New Roman" panose="02020603050405020304" pitchFamily="18" charset="0"/>
                          <a:cs typeface="Arial"/>
                        </a:rPr>
                        <a:t>alguna</a:t>
                      </a:r>
                      <a:r>
                        <a:rPr lang="en-GB" sz="800">
                          <a:solidFill>
                            <a:schemeClr val="accent1">
                              <a:lumMod val="50000"/>
                            </a:schemeClr>
                          </a:solidFill>
                          <a:effectLst/>
                          <a:latin typeface="Calibri"/>
                          <a:ea typeface="Times New Roman" panose="02020603050405020304" pitchFamily="18" charset="0"/>
                          <a:cs typeface="Arial"/>
                        </a:rPr>
                        <a:t> de las </a:t>
                      </a:r>
                      <a:r>
                        <a:rPr lang="en-GB" sz="800" err="1">
                          <a:solidFill>
                            <a:schemeClr val="accent1">
                              <a:lumMod val="50000"/>
                            </a:schemeClr>
                          </a:solidFill>
                          <a:effectLst/>
                          <a:latin typeface="Calibri"/>
                          <a:ea typeface="Times New Roman" panose="02020603050405020304" pitchFamily="18" charset="0"/>
                          <a:cs typeface="Arial"/>
                        </a:rPr>
                        <a:t>siguientes</a:t>
                      </a:r>
                      <a:r>
                        <a:rPr lang="en-GB" sz="800">
                          <a:solidFill>
                            <a:schemeClr val="accent1">
                              <a:lumMod val="50000"/>
                            </a:schemeClr>
                          </a:solidFill>
                          <a:effectLst/>
                          <a:latin typeface="Calibri"/>
                          <a:ea typeface="Times New Roman" panose="02020603050405020304" pitchFamily="18" charset="0"/>
                          <a:cs typeface="Arial"/>
                        </a:rPr>
                        <a:t> </a:t>
                      </a:r>
                      <a:r>
                        <a:rPr lang="en-GB" sz="800" err="1">
                          <a:solidFill>
                            <a:schemeClr val="accent1">
                              <a:lumMod val="50000"/>
                            </a:schemeClr>
                          </a:solidFill>
                          <a:effectLst/>
                          <a:latin typeface="Calibri"/>
                          <a:ea typeface="Times New Roman" panose="02020603050405020304" pitchFamily="18" charset="0"/>
                          <a:cs typeface="Arial"/>
                        </a:rPr>
                        <a:t>actividades</a:t>
                      </a:r>
                      <a:r>
                        <a:rPr lang="en-GB" sz="800">
                          <a:solidFill>
                            <a:schemeClr val="accent1">
                              <a:lumMod val="50000"/>
                            </a:schemeClr>
                          </a:solidFill>
                          <a:effectLst/>
                          <a:latin typeface="Calibri"/>
                          <a:ea typeface="Times New Roman" panose="02020603050405020304" pitchFamily="18" charset="0"/>
                          <a:cs typeface="Arial"/>
                        </a:rPr>
                        <a:t> </a:t>
                      </a:r>
                      <a:r>
                        <a:rPr lang="en-GB" sz="800" err="1">
                          <a:solidFill>
                            <a:schemeClr val="accent1">
                              <a:lumMod val="50000"/>
                            </a:schemeClr>
                          </a:solidFill>
                          <a:effectLst/>
                          <a:latin typeface="Calibri"/>
                          <a:ea typeface="Times New Roman" panose="02020603050405020304" pitchFamily="18" charset="0"/>
                          <a:cs typeface="Arial"/>
                        </a:rPr>
                        <a:t>debido</a:t>
                      </a:r>
                      <a:r>
                        <a:rPr lang="en-GB" sz="800">
                          <a:solidFill>
                            <a:schemeClr val="accent1">
                              <a:lumMod val="50000"/>
                            </a:schemeClr>
                          </a:solidFill>
                          <a:effectLst/>
                          <a:latin typeface="Calibri"/>
                          <a:ea typeface="Times New Roman" panose="02020603050405020304" pitchFamily="18" charset="0"/>
                          <a:cs typeface="Arial"/>
                        </a:rPr>
                        <a:t> a la </a:t>
                      </a:r>
                      <a:r>
                        <a:rPr lang="en-GB" sz="800" b="1" err="1">
                          <a:solidFill>
                            <a:schemeClr val="accent1">
                              <a:lumMod val="50000"/>
                            </a:schemeClr>
                          </a:solidFill>
                          <a:effectLst/>
                          <a:latin typeface="Calibri"/>
                          <a:ea typeface="Times New Roman" panose="02020603050405020304" pitchFamily="18" charset="0"/>
                          <a:cs typeface="Arial"/>
                        </a:rPr>
                        <a:t>falta</a:t>
                      </a:r>
                      <a:r>
                        <a:rPr lang="en-GB" sz="800" b="1">
                          <a:solidFill>
                            <a:schemeClr val="accent1">
                              <a:lumMod val="50000"/>
                            </a:schemeClr>
                          </a:solidFill>
                          <a:effectLst/>
                          <a:latin typeface="Calibri"/>
                          <a:ea typeface="Times New Roman" panose="02020603050405020304" pitchFamily="18" charset="0"/>
                          <a:cs typeface="Arial"/>
                        </a:rPr>
                        <a:t> de </a:t>
                      </a:r>
                      <a:r>
                        <a:rPr lang="en-GB" sz="800" b="1" err="1">
                          <a:solidFill>
                            <a:schemeClr val="accent1">
                              <a:lumMod val="50000"/>
                            </a:schemeClr>
                          </a:solidFill>
                          <a:effectLst/>
                          <a:latin typeface="Calibri"/>
                          <a:ea typeface="Times New Roman" panose="02020603050405020304" pitchFamily="18" charset="0"/>
                          <a:cs typeface="Arial"/>
                        </a:rPr>
                        <a:t>recursos</a:t>
                      </a:r>
                      <a:r>
                        <a:rPr lang="en-GB" sz="800" b="1">
                          <a:solidFill>
                            <a:schemeClr val="accent1">
                              <a:lumMod val="50000"/>
                            </a:schemeClr>
                          </a:solidFill>
                          <a:effectLst/>
                          <a:latin typeface="Calibri"/>
                          <a:ea typeface="Times New Roman" panose="02020603050405020304" pitchFamily="18" charset="0"/>
                          <a:cs typeface="Arial"/>
                        </a:rPr>
                        <a:t> para acceder a las </a:t>
                      </a:r>
                      <a:r>
                        <a:rPr lang="en-GB" sz="800" b="1" err="1">
                          <a:solidFill>
                            <a:schemeClr val="accent1">
                              <a:lumMod val="50000"/>
                            </a:schemeClr>
                          </a:solidFill>
                          <a:effectLst/>
                          <a:latin typeface="Calibri"/>
                          <a:ea typeface="Times New Roman" panose="02020603050405020304" pitchFamily="18" charset="0"/>
                          <a:cs typeface="Arial"/>
                        </a:rPr>
                        <a:t>necesidades</a:t>
                      </a:r>
                      <a:r>
                        <a:rPr lang="en-GB" sz="800" b="1">
                          <a:solidFill>
                            <a:schemeClr val="accent1">
                              <a:lumMod val="50000"/>
                            </a:schemeClr>
                          </a:solidFill>
                          <a:effectLst/>
                          <a:latin typeface="Calibri"/>
                          <a:ea typeface="Times New Roman" panose="02020603050405020304" pitchFamily="18" charset="0"/>
                          <a:cs typeface="Arial"/>
                        </a:rPr>
                        <a:t> </a:t>
                      </a:r>
                      <a:r>
                        <a:rPr lang="en-GB" sz="800" b="1" err="1">
                          <a:solidFill>
                            <a:schemeClr val="accent1">
                              <a:lumMod val="50000"/>
                            </a:schemeClr>
                          </a:solidFill>
                          <a:effectLst/>
                          <a:latin typeface="Calibri"/>
                          <a:ea typeface="Times New Roman" panose="02020603050405020304" pitchFamily="18" charset="0"/>
                          <a:cs typeface="Arial"/>
                        </a:rPr>
                        <a:t>esenciales</a:t>
                      </a:r>
                      <a:r>
                        <a:rPr lang="en-GB" sz="800" b="1">
                          <a:solidFill>
                            <a:schemeClr val="accent1">
                              <a:lumMod val="50000"/>
                            </a:schemeClr>
                          </a:solidFill>
                          <a:effectLst/>
                          <a:latin typeface="Calibri"/>
                          <a:ea typeface="Times New Roman" panose="02020603050405020304" pitchFamily="18" charset="0"/>
                          <a:cs typeface="Arial"/>
                        </a:rPr>
                        <a:t> (</a:t>
                      </a:r>
                      <a:r>
                        <a:rPr lang="en-GB" sz="800" b="1" err="1">
                          <a:solidFill>
                            <a:schemeClr val="accent1">
                              <a:lumMod val="50000"/>
                            </a:schemeClr>
                          </a:solidFill>
                          <a:effectLst/>
                          <a:latin typeface="Calibri"/>
                          <a:ea typeface="Times New Roman" panose="02020603050405020304" pitchFamily="18" charset="0"/>
                          <a:cs typeface="Arial"/>
                        </a:rPr>
                        <a:t>por</a:t>
                      </a:r>
                      <a:r>
                        <a:rPr lang="en-GB" sz="800" b="1">
                          <a:solidFill>
                            <a:schemeClr val="accent1">
                              <a:lumMod val="50000"/>
                            </a:schemeClr>
                          </a:solidFill>
                          <a:effectLst/>
                          <a:latin typeface="Calibri"/>
                          <a:ea typeface="Times New Roman" panose="02020603050405020304" pitchFamily="18" charset="0"/>
                          <a:cs typeface="Arial"/>
                        </a:rPr>
                        <a:t> </a:t>
                      </a:r>
                      <a:r>
                        <a:rPr lang="en-GB" sz="800" b="1" err="1">
                          <a:solidFill>
                            <a:schemeClr val="accent1">
                              <a:lumMod val="50000"/>
                            </a:schemeClr>
                          </a:solidFill>
                          <a:effectLst/>
                          <a:latin typeface="Calibri"/>
                          <a:ea typeface="Times New Roman" panose="02020603050405020304" pitchFamily="18" charset="0"/>
                          <a:cs typeface="Arial"/>
                        </a:rPr>
                        <a:t>ejemplo</a:t>
                      </a:r>
                      <a:r>
                        <a:rPr lang="en-GB" sz="800" b="1">
                          <a:solidFill>
                            <a:schemeClr val="accent1">
                              <a:lumMod val="50000"/>
                            </a:schemeClr>
                          </a:solidFill>
                          <a:effectLst/>
                          <a:latin typeface="Calibri"/>
                          <a:ea typeface="Times New Roman" panose="02020603050405020304" pitchFamily="18" charset="0"/>
                          <a:cs typeface="Arial"/>
                        </a:rPr>
                        <a:t>, </a:t>
                      </a:r>
                      <a:r>
                        <a:rPr lang="en-GB" sz="800" b="1" err="1">
                          <a:solidFill>
                            <a:schemeClr val="accent1">
                              <a:lumMod val="50000"/>
                            </a:schemeClr>
                          </a:solidFill>
                          <a:effectLst/>
                          <a:latin typeface="Calibri"/>
                          <a:ea typeface="Times New Roman" panose="02020603050405020304" pitchFamily="18" charset="0"/>
                          <a:cs typeface="Arial"/>
                        </a:rPr>
                        <a:t>alimentos</a:t>
                      </a:r>
                      <a:r>
                        <a:rPr lang="en-GB" sz="800" b="1">
                          <a:solidFill>
                            <a:schemeClr val="accent1">
                              <a:lumMod val="50000"/>
                            </a:schemeClr>
                          </a:solidFill>
                          <a:effectLst/>
                          <a:latin typeface="Calibri"/>
                          <a:ea typeface="Times New Roman" panose="02020603050405020304" pitchFamily="18" charset="0"/>
                          <a:cs typeface="Arial"/>
                        </a:rPr>
                        <a:t>, </a:t>
                      </a:r>
                      <a:r>
                        <a:rPr lang="en-GB" sz="800" b="1" err="1">
                          <a:solidFill>
                            <a:schemeClr val="accent1">
                              <a:lumMod val="50000"/>
                            </a:schemeClr>
                          </a:solidFill>
                          <a:effectLst/>
                          <a:latin typeface="Calibri"/>
                          <a:ea typeface="Times New Roman" panose="02020603050405020304" pitchFamily="18" charset="0"/>
                          <a:cs typeface="Arial"/>
                        </a:rPr>
                        <a:t>vivienda</a:t>
                      </a:r>
                      <a:r>
                        <a:rPr lang="en-GB" sz="800" b="1">
                          <a:solidFill>
                            <a:schemeClr val="accent1">
                              <a:lumMod val="50000"/>
                            </a:schemeClr>
                          </a:solidFill>
                          <a:effectLst/>
                          <a:latin typeface="Calibri"/>
                          <a:ea typeface="Times New Roman" panose="02020603050405020304" pitchFamily="18" charset="0"/>
                          <a:cs typeface="Arial"/>
                        </a:rPr>
                        <a:t>, </a:t>
                      </a:r>
                      <a:r>
                        <a:rPr lang="en-GB" sz="800" b="1" err="1">
                          <a:solidFill>
                            <a:schemeClr val="accent1">
                              <a:lumMod val="50000"/>
                            </a:schemeClr>
                          </a:solidFill>
                          <a:effectLst/>
                          <a:latin typeface="Calibri"/>
                          <a:ea typeface="Times New Roman" panose="02020603050405020304" pitchFamily="18" charset="0"/>
                          <a:cs typeface="Arial"/>
                        </a:rPr>
                        <a:t>educación</a:t>
                      </a:r>
                      <a:r>
                        <a:rPr lang="en-GB" sz="800" b="1">
                          <a:solidFill>
                            <a:schemeClr val="accent1">
                              <a:lumMod val="50000"/>
                            </a:schemeClr>
                          </a:solidFill>
                          <a:effectLst/>
                          <a:latin typeface="Calibri"/>
                          <a:ea typeface="Times New Roman" panose="02020603050405020304" pitchFamily="18" charset="0"/>
                          <a:cs typeface="Arial"/>
                        </a:rPr>
                        <a:t>, </a:t>
                      </a:r>
                      <a:r>
                        <a:rPr lang="en-GB" sz="800" b="1" err="1">
                          <a:solidFill>
                            <a:schemeClr val="accent1">
                              <a:lumMod val="50000"/>
                            </a:schemeClr>
                          </a:solidFill>
                          <a:effectLst/>
                          <a:latin typeface="Calibri"/>
                          <a:ea typeface="Times New Roman" panose="02020603050405020304" pitchFamily="18" charset="0"/>
                          <a:cs typeface="Arial"/>
                        </a:rPr>
                        <a:t>servicios</a:t>
                      </a:r>
                      <a:r>
                        <a:rPr lang="en-GB" sz="800" b="1">
                          <a:solidFill>
                            <a:schemeClr val="accent1">
                              <a:lumMod val="50000"/>
                            </a:schemeClr>
                          </a:solidFill>
                          <a:effectLst/>
                          <a:latin typeface="Calibri"/>
                          <a:ea typeface="Times New Roman" panose="02020603050405020304" pitchFamily="18" charset="0"/>
                          <a:cs typeface="Arial"/>
                        </a:rPr>
                        <a:t> </a:t>
                      </a:r>
                      <a:r>
                        <a:rPr lang="en-GB" sz="800" b="1" err="1">
                          <a:solidFill>
                            <a:schemeClr val="accent1">
                              <a:lumMod val="50000"/>
                            </a:schemeClr>
                          </a:solidFill>
                          <a:effectLst/>
                          <a:latin typeface="Calibri"/>
                          <a:ea typeface="Times New Roman" panose="02020603050405020304" pitchFamily="18" charset="0"/>
                          <a:cs typeface="Arial"/>
                        </a:rPr>
                        <a:t>sanitarios</a:t>
                      </a:r>
                      <a:r>
                        <a:rPr lang="en-GB" sz="800" b="1">
                          <a:solidFill>
                            <a:schemeClr val="accent1">
                              <a:lumMod val="50000"/>
                            </a:schemeClr>
                          </a:solidFill>
                          <a:effectLst/>
                          <a:latin typeface="Calibri"/>
                          <a:ea typeface="Times New Roman" panose="02020603050405020304" pitchFamily="18" charset="0"/>
                          <a:cs typeface="Arial"/>
                        </a:rPr>
                        <a:t>, etc.)?</a:t>
                      </a:r>
                      <a:endParaRPr lang="en-US" sz="1100">
                        <a:solidFill>
                          <a:schemeClr val="accent1">
                            <a:lumMod val="50000"/>
                          </a:schemeClr>
                        </a:solidFill>
                        <a:effectLst/>
                        <a:latin typeface="Calibri"/>
                        <a:ea typeface="MS Mincho" panose="02020609040205080304" pitchFamily="49" charset="-128"/>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800" dirty="0">
                          <a:solidFill>
                            <a:schemeClr val="accent1">
                              <a:lumMod val="50000"/>
                            </a:schemeClr>
                          </a:solidFill>
                          <a:effectLst/>
                          <a:latin typeface="Calibri"/>
                          <a:ea typeface="Times New Roman" panose="02020603050405020304" pitchFamily="18" charset="0"/>
                          <a:cs typeface="Arial"/>
                        </a:rPr>
                        <a:t>10 = </a:t>
                      </a:r>
                      <a:r>
                        <a:rPr lang="en-GB" sz="800" dirty="0">
                          <a:solidFill>
                            <a:schemeClr val="accent1">
                              <a:lumMod val="50000"/>
                            </a:schemeClr>
                          </a:solidFill>
                          <a:effectLst/>
                          <a:latin typeface="Calibri"/>
                          <a:ea typeface="Calibri"/>
                          <a:cs typeface="Arial"/>
                        </a:rPr>
                        <a:t>No, </a:t>
                      </a:r>
                      <a:r>
                        <a:rPr lang="en-GB" sz="800" dirty="0" err="1">
                          <a:solidFill>
                            <a:schemeClr val="accent1">
                              <a:lumMod val="50000"/>
                            </a:schemeClr>
                          </a:solidFill>
                          <a:effectLst/>
                          <a:latin typeface="Calibri"/>
                          <a:ea typeface="Calibri"/>
                          <a:cs typeface="Arial"/>
                        </a:rPr>
                        <a:t>porque</a:t>
                      </a:r>
                      <a:r>
                        <a:rPr lang="en-GB" sz="800" dirty="0">
                          <a:solidFill>
                            <a:schemeClr val="accent1">
                              <a:lumMod val="50000"/>
                            </a:schemeClr>
                          </a:solidFill>
                          <a:effectLst/>
                          <a:latin typeface="Calibri"/>
                          <a:ea typeface="Calibri"/>
                          <a:cs typeface="Arial"/>
                        </a:rPr>
                        <a:t> no </a:t>
                      </a:r>
                      <a:r>
                        <a:rPr lang="en-GB" sz="800" dirty="0" err="1">
                          <a:solidFill>
                            <a:schemeClr val="accent1">
                              <a:lumMod val="50000"/>
                            </a:schemeClr>
                          </a:solidFill>
                          <a:effectLst/>
                          <a:latin typeface="Calibri"/>
                          <a:ea typeface="Calibri"/>
                          <a:cs typeface="Arial"/>
                        </a:rPr>
                        <a:t>necesitábamos</a:t>
                      </a:r>
                      <a:endParaRPr lang="en-US" sz="1100" dirty="0" err="1">
                        <a:solidFill>
                          <a:schemeClr val="accent1">
                            <a:lumMod val="50000"/>
                          </a:schemeClr>
                        </a:solidFill>
                        <a:effectLst/>
                        <a:latin typeface="Calibri"/>
                        <a:ea typeface="Calibri"/>
                        <a:cs typeface="Arial"/>
                      </a:endParaRPr>
                    </a:p>
                    <a:p>
                      <a:pPr marL="0" marR="0">
                        <a:lnSpc>
                          <a:spcPct val="115000"/>
                        </a:lnSpc>
                        <a:spcBef>
                          <a:spcPts val="0"/>
                        </a:spcBef>
                        <a:spcAft>
                          <a:spcPts val="0"/>
                        </a:spcAft>
                      </a:pPr>
                      <a:r>
                        <a:rPr lang="en-GB" sz="800">
                          <a:solidFill>
                            <a:schemeClr val="accent1">
                              <a:lumMod val="50000"/>
                            </a:schemeClr>
                          </a:solidFill>
                          <a:effectLst/>
                          <a:latin typeface="Calibri"/>
                          <a:ea typeface="Times New Roman" panose="02020603050405020304" pitchFamily="18" charset="0"/>
                          <a:cs typeface="Arial"/>
                        </a:rPr>
                        <a:t>20 = </a:t>
                      </a:r>
                      <a:r>
                        <a:rPr lang="en-GB" sz="800">
                          <a:solidFill>
                            <a:schemeClr val="accent1">
                              <a:lumMod val="50000"/>
                            </a:schemeClr>
                          </a:solidFill>
                          <a:effectLst/>
                          <a:latin typeface="Calibri"/>
                          <a:ea typeface="Calibri"/>
                          <a:cs typeface="Arial"/>
                        </a:rPr>
                        <a:t>No, </a:t>
                      </a:r>
                      <a:r>
                        <a:rPr lang="en-GB" sz="800" err="1">
                          <a:solidFill>
                            <a:schemeClr val="accent1">
                              <a:lumMod val="50000"/>
                            </a:schemeClr>
                          </a:solidFill>
                          <a:effectLst/>
                          <a:latin typeface="Calibri"/>
                          <a:ea typeface="Calibri"/>
                          <a:cs typeface="Arial"/>
                        </a:rPr>
                        <a:t>porque</a:t>
                      </a:r>
                      <a:r>
                        <a:rPr lang="en-GB" sz="800">
                          <a:solidFill>
                            <a:schemeClr val="accent1">
                              <a:lumMod val="50000"/>
                            </a:schemeClr>
                          </a:solidFill>
                          <a:effectLst/>
                          <a:latin typeface="Calibri"/>
                          <a:ea typeface="Calibri"/>
                          <a:cs typeface="Arial"/>
                        </a:rPr>
                        <a:t> </a:t>
                      </a:r>
                      <a:r>
                        <a:rPr lang="en-GB" sz="800" err="1">
                          <a:solidFill>
                            <a:schemeClr val="accent1">
                              <a:lumMod val="50000"/>
                            </a:schemeClr>
                          </a:solidFill>
                          <a:effectLst/>
                          <a:latin typeface="Calibri"/>
                          <a:ea typeface="Calibri"/>
                          <a:cs typeface="Arial"/>
                        </a:rPr>
                        <a:t>ya</a:t>
                      </a:r>
                      <a:r>
                        <a:rPr lang="en-GB" sz="800">
                          <a:solidFill>
                            <a:schemeClr val="accent1">
                              <a:lumMod val="50000"/>
                            </a:schemeClr>
                          </a:solidFill>
                          <a:effectLst/>
                          <a:latin typeface="Calibri"/>
                          <a:ea typeface="Calibri"/>
                          <a:cs typeface="Arial"/>
                        </a:rPr>
                        <a:t> </a:t>
                      </a:r>
                      <a:r>
                        <a:rPr lang="en-GB" sz="800" err="1">
                          <a:solidFill>
                            <a:schemeClr val="accent1">
                              <a:lumMod val="50000"/>
                            </a:schemeClr>
                          </a:solidFill>
                          <a:effectLst/>
                          <a:latin typeface="Calibri"/>
                          <a:ea typeface="Calibri"/>
                          <a:cs typeface="Arial"/>
                        </a:rPr>
                        <a:t>hemos</a:t>
                      </a:r>
                      <a:r>
                        <a:rPr lang="en-GB" sz="800">
                          <a:solidFill>
                            <a:schemeClr val="accent1">
                              <a:lumMod val="50000"/>
                            </a:schemeClr>
                          </a:solidFill>
                          <a:effectLst/>
                          <a:latin typeface="Calibri"/>
                          <a:ea typeface="Calibri"/>
                          <a:cs typeface="Arial"/>
                        </a:rPr>
                        <a:t> </a:t>
                      </a:r>
                      <a:r>
                        <a:rPr lang="en-GB" sz="800" err="1">
                          <a:solidFill>
                            <a:schemeClr val="accent1">
                              <a:lumMod val="50000"/>
                            </a:schemeClr>
                          </a:solidFill>
                          <a:effectLst/>
                          <a:latin typeface="Calibri"/>
                          <a:ea typeface="Calibri"/>
                          <a:cs typeface="Arial"/>
                        </a:rPr>
                        <a:t>vendido</a:t>
                      </a:r>
                      <a:r>
                        <a:rPr lang="en-GB" sz="800">
                          <a:solidFill>
                            <a:schemeClr val="accent1">
                              <a:lumMod val="50000"/>
                            </a:schemeClr>
                          </a:solidFill>
                          <a:effectLst/>
                          <a:latin typeface="Calibri"/>
                          <a:ea typeface="Calibri"/>
                          <a:cs typeface="Arial"/>
                        </a:rPr>
                        <a:t> </a:t>
                      </a:r>
                      <a:r>
                        <a:rPr lang="en-GB" sz="800" err="1">
                          <a:solidFill>
                            <a:schemeClr val="accent1">
                              <a:lumMod val="50000"/>
                            </a:schemeClr>
                          </a:solidFill>
                          <a:effectLst/>
                          <a:latin typeface="Calibri"/>
                          <a:ea typeface="Calibri"/>
                          <a:cs typeface="Arial"/>
                        </a:rPr>
                        <a:t>esos</a:t>
                      </a:r>
                      <a:r>
                        <a:rPr lang="en-GB" sz="800">
                          <a:solidFill>
                            <a:schemeClr val="accent1">
                              <a:lumMod val="50000"/>
                            </a:schemeClr>
                          </a:solidFill>
                          <a:effectLst/>
                          <a:latin typeface="Calibri"/>
                          <a:ea typeface="Calibri"/>
                          <a:cs typeface="Arial"/>
                        </a:rPr>
                        <a:t> </a:t>
                      </a:r>
                      <a:r>
                        <a:rPr lang="en-GB" sz="800" err="1">
                          <a:solidFill>
                            <a:schemeClr val="accent1">
                              <a:lumMod val="50000"/>
                            </a:schemeClr>
                          </a:solidFill>
                          <a:effectLst/>
                          <a:latin typeface="Calibri"/>
                          <a:ea typeface="Calibri"/>
                          <a:cs typeface="Arial"/>
                        </a:rPr>
                        <a:t>activos</a:t>
                      </a:r>
                      <a:r>
                        <a:rPr lang="en-GB" sz="800">
                          <a:solidFill>
                            <a:schemeClr val="accent1">
                              <a:lumMod val="50000"/>
                            </a:schemeClr>
                          </a:solidFill>
                          <a:effectLst/>
                          <a:latin typeface="Calibri"/>
                          <a:ea typeface="Calibri"/>
                          <a:cs typeface="Arial"/>
                        </a:rPr>
                        <a:t> o </a:t>
                      </a:r>
                      <a:r>
                        <a:rPr lang="en-GB" sz="800" err="1">
                          <a:solidFill>
                            <a:schemeClr val="accent1">
                              <a:lumMod val="50000"/>
                            </a:schemeClr>
                          </a:solidFill>
                          <a:effectLst/>
                          <a:latin typeface="Calibri"/>
                          <a:ea typeface="Calibri"/>
                          <a:cs typeface="Arial"/>
                        </a:rPr>
                        <a:t>nos</a:t>
                      </a:r>
                      <a:r>
                        <a:rPr lang="en-GB" sz="800">
                          <a:solidFill>
                            <a:schemeClr val="accent1">
                              <a:lumMod val="50000"/>
                            </a:schemeClr>
                          </a:solidFill>
                          <a:effectLst/>
                          <a:latin typeface="Calibri"/>
                          <a:ea typeface="Calibri"/>
                          <a:cs typeface="Arial"/>
                        </a:rPr>
                        <a:t> </a:t>
                      </a:r>
                      <a:r>
                        <a:rPr lang="en-GB" sz="800" err="1">
                          <a:solidFill>
                            <a:schemeClr val="accent1">
                              <a:lumMod val="50000"/>
                            </a:schemeClr>
                          </a:solidFill>
                          <a:effectLst/>
                          <a:latin typeface="Calibri"/>
                          <a:ea typeface="Calibri"/>
                          <a:cs typeface="Arial"/>
                        </a:rPr>
                        <a:t>hemos</a:t>
                      </a:r>
                      <a:r>
                        <a:rPr lang="en-GB" sz="800">
                          <a:solidFill>
                            <a:schemeClr val="accent1">
                              <a:lumMod val="50000"/>
                            </a:schemeClr>
                          </a:solidFill>
                          <a:effectLst/>
                          <a:latin typeface="Calibri"/>
                          <a:ea typeface="Calibri"/>
                          <a:cs typeface="Arial"/>
                        </a:rPr>
                        <a:t> </a:t>
                      </a:r>
                      <a:r>
                        <a:rPr lang="en-GB" sz="800" err="1">
                          <a:solidFill>
                            <a:schemeClr val="accent1">
                              <a:lumMod val="50000"/>
                            </a:schemeClr>
                          </a:solidFill>
                          <a:effectLst/>
                          <a:latin typeface="Calibri"/>
                          <a:ea typeface="Calibri"/>
                          <a:cs typeface="Arial"/>
                        </a:rPr>
                        <a:t>dedicado</a:t>
                      </a:r>
                      <a:r>
                        <a:rPr lang="en-GB" sz="800">
                          <a:solidFill>
                            <a:schemeClr val="accent1">
                              <a:lumMod val="50000"/>
                            </a:schemeClr>
                          </a:solidFill>
                          <a:effectLst/>
                          <a:latin typeface="Calibri"/>
                          <a:ea typeface="Calibri"/>
                          <a:cs typeface="Arial"/>
                        </a:rPr>
                        <a:t> a </a:t>
                      </a:r>
                      <a:r>
                        <a:rPr lang="en-GB" sz="800" err="1">
                          <a:solidFill>
                            <a:schemeClr val="accent1">
                              <a:lumMod val="50000"/>
                            </a:schemeClr>
                          </a:solidFill>
                          <a:effectLst/>
                          <a:latin typeface="Calibri"/>
                          <a:ea typeface="Calibri"/>
                          <a:cs typeface="Arial"/>
                        </a:rPr>
                        <a:t>esta</a:t>
                      </a:r>
                      <a:r>
                        <a:rPr lang="en-GB" sz="800">
                          <a:solidFill>
                            <a:schemeClr val="accent1">
                              <a:lumMod val="50000"/>
                            </a:schemeClr>
                          </a:solidFill>
                          <a:effectLst/>
                          <a:latin typeface="Calibri"/>
                          <a:ea typeface="Calibri"/>
                          <a:cs typeface="Arial"/>
                        </a:rPr>
                        <a:t> </a:t>
                      </a:r>
                      <a:r>
                        <a:rPr lang="en-GB" sz="800" err="1">
                          <a:solidFill>
                            <a:schemeClr val="accent1">
                              <a:lumMod val="50000"/>
                            </a:schemeClr>
                          </a:solidFill>
                          <a:effectLst/>
                          <a:latin typeface="Calibri"/>
                          <a:ea typeface="Calibri"/>
                          <a:cs typeface="Arial"/>
                        </a:rPr>
                        <a:t>actividad</a:t>
                      </a:r>
                      <a:r>
                        <a:rPr lang="en-GB" sz="800">
                          <a:solidFill>
                            <a:schemeClr val="accent1">
                              <a:lumMod val="50000"/>
                            </a:schemeClr>
                          </a:solidFill>
                          <a:effectLst/>
                          <a:latin typeface="Calibri"/>
                          <a:ea typeface="Calibri"/>
                          <a:cs typeface="Arial"/>
                        </a:rPr>
                        <a:t> </a:t>
                      </a:r>
                      <a:r>
                        <a:rPr lang="en-GB" sz="800" err="1">
                          <a:solidFill>
                            <a:schemeClr val="accent1">
                              <a:lumMod val="50000"/>
                            </a:schemeClr>
                          </a:solidFill>
                          <a:effectLst/>
                          <a:latin typeface="Calibri"/>
                          <a:ea typeface="Calibri"/>
                          <a:cs typeface="Arial"/>
                        </a:rPr>
                        <a:t>en</a:t>
                      </a:r>
                      <a:r>
                        <a:rPr lang="en-GB" sz="800">
                          <a:solidFill>
                            <a:schemeClr val="accent1">
                              <a:lumMod val="50000"/>
                            </a:schemeClr>
                          </a:solidFill>
                          <a:effectLst/>
                          <a:latin typeface="Calibri"/>
                          <a:ea typeface="Calibri"/>
                          <a:cs typeface="Arial"/>
                        </a:rPr>
                        <a:t> </a:t>
                      </a:r>
                      <a:r>
                        <a:rPr lang="en-GB" sz="800" err="1">
                          <a:solidFill>
                            <a:schemeClr val="accent1">
                              <a:lumMod val="50000"/>
                            </a:schemeClr>
                          </a:solidFill>
                          <a:effectLst/>
                          <a:latin typeface="Calibri"/>
                          <a:ea typeface="Calibri"/>
                          <a:cs typeface="Arial"/>
                        </a:rPr>
                        <a:t>los</a:t>
                      </a:r>
                      <a:r>
                        <a:rPr lang="en-GB" sz="800">
                          <a:solidFill>
                            <a:schemeClr val="accent1">
                              <a:lumMod val="50000"/>
                            </a:schemeClr>
                          </a:solidFill>
                          <a:effectLst/>
                          <a:latin typeface="Calibri"/>
                          <a:ea typeface="Calibri"/>
                          <a:cs typeface="Arial"/>
                        </a:rPr>
                        <a:t> </a:t>
                      </a:r>
                      <a:r>
                        <a:rPr lang="en-GB" sz="800" err="1">
                          <a:solidFill>
                            <a:schemeClr val="accent1">
                              <a:lumMod val="50000"/>
                            </a:schemeClr>
                          </a:solidFill>
                          <a:effectLst/>
                          <a:latin typeface="Calibri"/>
                          <a:ea typeface="Calibri"/>
                          <a:cs typeface="Arial"/>
                        </a:rPr>
                        <a:t>últimos</a:t>
                      </a:r>
                      <a:r>
                        <a:rPr lang="en-GB" sz="800">
                          <a:solidFill>
                            <a:schemeClr val="accent1">
                              <a:lumMod val="50000"/>
                            </a:schemeClr>
                          </a:solidFill>
                          <a:effectLst/>
                          <a:latin typeface="Calibri"/>
                          <a:ea typeface="Calibri"/>
                          <a:cs typeface="Arial"/>
                        </a:rPr>
                        <a:t> 12 meses y no </a:t>
                      </a:r>
                      <a:r>
                        <a:rPr lang="en-GB" sz="800" err="1">
                          <a:solidFill>
                            <a:schemeClr val="accent1">
                              <a:lumMod val="50000"/>
                            </a:schemeClr>
                          </a:solidFill>
                          <a:effectLst/>
                          <a:latin typeface="Calibri"/>
                          <a:ea typeface="Calibri"/>
                          <a:cs typeface="Arial"/>
                        </a:rPr>
                        <a:t>podemos</a:t>
                      </a:r>
                      <a:r>
                        <a:rPr lang="en-GB" sz="800">
                          <a:solidFill>
                            <a:schemeClr val="accent1">
                              <a:lumMod val="50000"/>
                            </a:schemeClr>
                          </a:solidFill>
                          <a:effectLst/>
                          <a:latin typeface="Calibri"/>
                          <a:ea typeface="Calibri"/>
                          <a:cs typeface="Arial"/>
                        </a:rPr>
                        <a:t> </a:t>
                      </a:r>
                      <a:r>
                        <a:rPr lang="en-GB" sz="800" err="1">
                          <a:solidFill>
                            <a:schemeClr val="accent1">
                              <a:lumMod val="50000"/>
                            </a:schemeClr>
                          </a:solidFill>
                          <a:effectLst/>
                          <a:latin typeface="Calibri"/>
                          <a:ea typeface="Calibri"/>
                          <a:cs typeface="Arial"/>
                        </a:rPr>
                        <a:t>seguir</a:t>
                      </a:r>
                      <a:r>
                        <a:rPr lang="en-GB" sz="800">
                          <a:solidFill>
                            <a:schemeClr val="accent1">
                              <a:lumMod val="50000"/>
                            </a:schemeClr>
                          </a:solidFill>
                          <a:effectLst/>
                          <a:latin typeface="Calibri"/>
                          <a:ea typeface="Calibri"/>
                          <a:cs typeface="Arial"/>
                        </a:rPr>
                        <a:t> </a:t>
                      </a:r>
                      <a:r>
                        <a:rPr lang="en-GB" sz="800" err="1">
                          <a:solidFill>
                            <a:schemeClr val="accent1">
                              <a:lumMod val="50000"/>
                            </a:schemeClr>
                          </a:solidFill>
                          <a:effectLst/>
                          <a:latin typeface="Calibri"/>
                          <a:ea typeface="Calibri"/>
                          <a:cs typeface="Arial"/>
                        </a:rPr>
                        <a:t>haciéndolo</a:t>
                      </a:r>
                      <a:endParaRPr lang="en-US" sz="1100" err="1">
                        <a:solidFill>
                          <a:schemeClr val="accent1">
                            <a:lumMod val="50000"/>
                          </a:schemeClr>
                        </a:solidFill>
                        <a:effectLst/>
                        <a:latin typeface="Calibri"/>
                        <a:ea typeface="Calibri"/>
                        <a:cs typeface="Arial"/>
                      </a:endParaRPr>
                    </a:p>
                    <a:p>
                      <a:pPr marL="0" marR="0">
                        <a:lnSpc>
                          <a:spcPct val="115000"/>
                        </a:lnSpc>
                        <a:spcBef>
                          <a:spcPts val="0"/>
                        </a:spcBef>
                        <a:spcAft>
                          <a:spcPts val="0"/>
                        </a:spcAft>
                      </a:pPr>
                      <a:r>
                        <a:rPr lang="fr-FR" sz="800" dirty="0">
                          <a:solidFill>
                            <a:schemeClr val="accent1">
                              <a:lumMod val="50000"/>
                            </a:schemeClr>
                          </a:solidFill>
                          <a:effectLst/>
                          <a:latin typeface="Calibri"/>
                          <a:ea typeface="Times New Roman" panose="02020603050405020304" pitchFamily="18" charset="0"/>
                          <a:cs typeface="Arial"/>
                        </a:rPr>
                        <a:t>30= </a:t>
                      </a:r>
                      <a:r>
                        <a:rPr lang="fr-FR" sz="800" dirty="0" err="1">
                          <a:solidFill>
                            <a:schemeClr val="accent1">
                              <a:lumMod val="50000"/>
                            </a:schemeClr>
                          </a:solidFill>
                          <a:effectLst/>
                          <a:latin typeface="Calibri"/>
                          <a:ea typeface="Times New Roman" panose="02020603050405020304" pitchFamily="18" charset="0"/>
                          <a:cs typeface="Arial"/>
                        </a:rPr>
                        <a:t>Sí</a:t>
                      </a:r>
                      <a:endParaRPr lang="en-US" sz="1100" dirty="0" err="1">
                        <a:solidFill>
                          <a:schemeClr val="accent1">
                            <a:lumMod val="50000"/>
                          </a:schemeClr>
                        </a:solidFill>
                        <a:effectLst/>
                        <a:latin typeface="Calibri"/>
                        <a:ea typeface="MS Mincho" panose="02020609040205080304" pitchFamily="49" charset="-128"/>
                        <a:cs typeface="Arial"/>
                      </a:endParaRPr>
                    </a:p>
                    <a:p>
                      <a:pPr marL="0" marR="0">
                        <a:lnSpc>
                          <a:spcPct val="115000"/>
                        </a:lnSpc>
                        <a:spcBef>
                          <a:spcPts val="0"/>
                        </a:spcBef>
                        <a:spcAft>
                          <a:spcPts val="0"/>
                        </a:spcAft>
                      </a:pPr>
                      <a:r>
                        <a:rPr lang="fr-FR" sz="800">
                          <a:solidFill>
                            <a:schemeClr val="accent1">
                              <a:lumMod val="50000"/>
                            </a:schemeClr>
                          </a:solidFill>
                          <a:effectLst/>
                          <a:latin typeface="Calibri"/>
                          <a:ea typeface="Times New Roman" panose="02020603050405020304" pitchFamily="18" charset="0"/>
                          <a:cs typeface="Arial"/>
                        </a:rPr>
                        <a:t>9999= </a:t>
                      </a:r>
                      <a:r>
                        <a:rPr lang="en-GB" sz="800">
                          <a:solidFill>
                            <a:schemeClr val="accent1">
                              <a:lumMod val="50000"/>
                            </a:schemeClr>
                          </a:solidFill>
                          <a:effectLst/>
                          <a:latin typeface="Calibri"/>
                          <a:ea typeface="Times New Roman" panose="02020603050405020304" pitchFamily="18" charset="0"/>
                          <a:cs typeface="Arial"/>
                        </a:rPr>
                        <a:t>No </a:t>
                      </a:r>
                      <a:r>
                        <a:rPr lang="en-GB" sz="800" err="1">
                          <a:solidFill>
                            <a:schemeClr val="accent1">
                              <a:lumMod val="50000"/>
                            </a:schemeClr>
                          </a:solidFill>
                          <a:effectLst/>
                          <a:latin typeface="Calibri"/>
                          <a:ea typeface="Times New Roman" panose="02020603050405020304" pitchFamily="18" charset="0"/>
                          <a:cs typeface="Arial"/>
                        </a:rPr>
                        <a:t>aplicable</a:t>
                      </a:r>
                      <a:r>
                        <a:rPr lang="en-GB" sz="800">
                          <a:solidFill>
                            <a:schemeClr val="accent1">
                              <a:lumMod val="50000"/>
                            </a:schemeClr>
                          </a:solidFill>
                          <a:effectLst/>
                          <a:latin typeface="Calibri"/>
                          <a:ea typeface="Times New Roman" panose="02020603050405020304" pitchFamily="18" charset="0"/>
                          <a:cs typeface="Arial"/>
                        </a:rPr>
                        <a:t> (no </a:t>
                      </a:r>
                      <a:r>
                        <a:rPr lang="en-GB" sz="800" err="1">
                          <a:solidFill>
                            <a:schemeClr val="accent1">
                              <a:lumMod val="50000"/>
                            </a:schemeClr>
                          </a:solidFill>
                          <a:effectLst/>
                          <a:latin typeface="Calibri"/>
                          <a:ea typeface="Times New Roman" panose="02020603050405020304" pitchFamily="18" charset="0"/>
                          <a:cs typeface="Arial"/>
                        </a:rPr>
                        <a:t>tiene</a:t>
                      </a:r>
                      <a:r>
                        <a:rPr lang="en-GB" sz="800">
                          <a:solidFill>
                            <a:schemeClr val="accent1">
                              <a:lumMod val="50000"/>
                            </a:schemeClr>
                          </a:solidFill>
                          <a:effectLst/>
                          <a:latin typeface="Calibri"/>
                          <a:ea typeface="Times New Roman" panose="02020603050405020304" pitchFamily="18" charset="0"/>
                          <a:cs typeface="Arial"/>
                        </a:rPr>
                        <a:t> </a:t>
                      </a:r>
                      <a:r>
                        <a:rPr lang="en-GB" sz="800" err="1">
                          <a:solidFill>
                            <a:schemeClr val="accent1">
                              <a:lumMod val="50000"/>
                            </a:schemeClr>
                          </a:solidFill>
                          <a:effectLst/>
                          <a:latin typeface="Calibri"/>
                          <a:ea typeface="Times New Roman" panose="02020603050405020304" pitchFamily="18" charset="0"/>
                          <a:cs typeface="Arial"/>
                        </a:rPr>
                        <a:t>acceso</a:t>
                      </a:r>
                      <a:r>
                        <a:rPr lang="en-GB" sz="800">
                          <a:solidFill>
                            <a:schemeClr val="accent1">
                              <a:lumMod val="50000"/>
                            </a:schemeClr>
                          </a:solidFill>
                          <a:effectLst/>
                          <a:latin typeface="Calibri"/>
                          <a:ea typeface="Times New Roman" panose="02020603050405020304" pitchFamily="18" charset="0"/>
                          <a:cs typeface="Arial"/>
                        </a:rPr>
                        <a:t> a </a:t>
                      </a:r>
                      <a:r>
                        <a:rPr lang="en-GB" sz="800" err="1">
                          <a:solidFill>
                            <a:schemeClr val="accent1">
                              <a:lumMod val="50000"/>
                            </a:schemeClr>
                          </a:solidFill>
                          <a:effectLst/>
                          <a:latin typeface="Calibri"/>
                          <a:ea typeface="Times New Roman" panose="02020603050405020304" pitchFamily="18" charset="0"/>
                          <a:cs typeface="Arial"/>
                        </a:rPr>
                        <a:t>esta</a:t>
                      </a:r>
                      <a:r>
                        <a:rPr lang="en-GB" sz="800">
                          <a:solidFill>
                            <a:schemeClr val="accent1">
                              <a:lumMod val="50000"/>
                            </a:schemeClr>
                          </a:solidFill>
                          <a:effectLst/>
                          <a:latin typeface="Calibri"/>
                          <a:ea typeface="Times New Roman" panose="02020603050405020304" pitchFamily="18" charset="0"/>
                          <a:cs typeface="Arial"/>
                        </a:rPr>
                        <a:t> </a:t>
                      </a:r>
                      <a:r>
                        <a:rPr lang="en-GB" sz="800" err="1">
                          <a:solidFill>
                            <a:schemeClr val="accent1">
                              <a:lumMod val="50000"/>
                            </a:schemeClr>
                          </a:solidFill>
                          <a:effectLst/>
                          <a:latin typeface="Calibri"/>
                          <a:ea typeface="Times New Roman" panose="02020603050405020304" pitchFamily="18" charset="0"/>
                          <a:cs typeface="Arial"/>
                        </a:rPr>
                        <a:t>estrategia</a:t>
                      </a:r>
                      <a:r>
                        <a:rPr lang="en-GB" sz="800">
                          <a:solidFill>
                            <a:schemeClr val="accent1">
                              <a:lumMod val="50000"/>
                            </a:schemeClr>
                          </a:solidFill>
                          <a:effectLst/>
                          <a:latin typeface="Calibri"/>
                          <a:ea typeface="Times New Roman" panose="02020603050405020304" pitchFamily="18" charset="0"/>
                          <a:cs typeface="Arial"/>
                        </a:rPr>
                        <a:t>)</a:t>
                      </a:r>
                      <a:endParaRPr lang="en-US" sz="1100">
                        <a:solidFill>
                          <a:schemeClr val="accent1">
                            <a:lumMod val="50000"/>
                          </a:schemeClr>
                        </a:solidFill>
                        <a:effectLst/>
                        <a:latin typeface="Calibri"/>
                        <a:ea typeface="MS Mincho" panose="02020609040205080304" pitchFamily="49" charset="-128"/>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15000"/>
                        </a:lnSpc>
                        <a:spcBef>
                          <a:spcPts val="0"/>
                        </a:spcBef>
                        <a:spcAft>
                          <a:spcPts val="0"/>
                        </a:spcAft>
                      </a:pPr>
                      <a:r>
                        <a:rPr lang="en-GB" sz="800" dirty="0" err="1">
                          <a:solidFill>
                            <a:schemeClr val="accent1">
                              <a:lumMod val="50000"/>
                            </a:schemeClr>
                          </a:solidFill>
                          <a:effectLst/>
                          <a:latin typeface="Calibri"/>
                          <a:ea typeface="Times New Roman" panose="02020603050405020304" pitchFamily="18" charset="0"/>
                          <a:cs typeface="Arial"/>
                        </a:rPr>
                        <a:t>Gravedad</a:t>
                      </a:r>
                      <a:r>
                        <a:rPr lang="en-GB" sz="800" dirty="0">
                          <a:solidFill>
                            <a:schemeClr val="accent1">
                              <a:lumMod val="50000"/>
                            </a:schemeClr>
                          </a:solidFill>
                          <a:effectLst/>
                          <a:latin typeface="Calibri"/>
                          <a:ea typeface="Times New Roman" panose="02020603050405020304" pitchFamily="18" charset="0"/>
                          <a:cs typeface="Arial"/>
                        </a:rPr>
                        <a:t> </a:t>
                      </a:r>
                      <a:r>
                        <a:rPr lang="en-GB" sz="800" dirty="0" err="1">
                          <a:solidFill>
                            <a:schemeClr val="accent1">
                              <a:lumMod val="50000"/>
                            </a:schemeClr>
                          </a:solidFill>
                          <a:effectLst/>
                          <a:latin typeface="Calibri"/>
                          <a:ea typeface="Times New Roman" panose="02020603050405020304" pitchFamily="18" charset="0"/>
                          <a:cs typeface="Arial"/>
                        </a:rPr>
                        <a:t>indicativa</a:t>
                      </a:r>
                      <a:r>
                        <a:rPr lang="en-GB" sz="800" dirty="0">
                          <a:solidFill>
                            <a:schemeClr val="accent1">
                              <a:lumMod val="50000"/>
                            </a:schemeClr>
                          </a:solidFill>
                          <a:effectLst/>
                          <a:latin typeface="Calibri"/>
                          <a:ea typeface="Times New Roman" panose="02020603050405020304" pitchFamily="18" charset="0"/>
                          <a:cs typeface="Arial"/>
                        </a:rPr>
                        <a:t> de la </a:t>
                      </a:r>
                      <a:r>
                        <a:rPr lang="en-GB" sz="800" dirty="0" err="1">
                          <a:solidFill>
                            <a:schemeClr val="accent1">
                              <a:lumMod val="50000"/>
                            </a:schemeClr>
                          </a:solidFill>
                          <a:effectLst/>
                          <a:latin typeface="Calibri"/>
                          <a:ea typeface="Times New Roman" panose="02020603050405020304" pitchFamily="18" charset="0"/>
                          <a:cs typeface="Arial"/>
                        </a:rPr>
                        <a:t>estrategia</a:t>
                      </a:r>
                      <a:endParaRPr lang="en-US" sz="1100" dirty="0" err="1">
                        <a:solidFill>
                          <a:schemeClr val="accent1">
                            <a:lumMod val="50000"/>
                          </a:schemeClr>
                        </a:solidFill>
                        <a:effectLst/>
                        <a:latin typeface="Calibri"/>
                        <a:ea typeface="MS Mincho" panose="02020609040205080304" pitchFamily="49" charset="-128"/>
                        <a:cs typeface="Arial"/>
                      </a:endParaRPr>
                    </a:p>
                    <a:p>
                      <a:pPr marL="0" marR="0">
                        <a:lnSpc>
                          <a:spcPct val="115000"/>
                        </a:lnSpc>
                        <a:spcBef>
                          <a:spcPts val="0"/>
                        </a:spcBef>
                        <a:spcAft>
                          <a:spcPts val="0"/>
                        </a:spcAft>
                      </a:pPr>
                      <a:endParaRPr lang="en-US" sz="1100">
                        <a:solidFill>
                          <a:schemeClr val="accent1">
                            <a:lumMod val="50000"/>
                          </a:schemeClr>
                        </a:solidFill>
                        <a:effectLst/>
                        <a:latin typeface="Calibri"/>
                        <a:ea typeface="MS Mincho" panose="02020609040205080304" pitchFamily="49" charset="-128"/>
                        <a:cs typeface="Arial"/>
                      </a:endParaRPr>
                    </a:p>
                    <a:p>
                      <a:pPr marL="0" marR="0">
                        <a:lnSpc>
                          <a:spcPct val="115000"/>
                        </a:lnSpc>
                        <a:spcBef>
                          <a:spcPts val="0"/>
                        </a:spcBef>
                        <a:spcAft>
                          <a:spcPts val="0"/>
                        </a:spcAft>
                      </a:pPr>
                      <a:r>
                        <a:rPr lang="en-GB" sz="800" i="1">
                          <a:solidFill>
                            <a:schemeClr val="accent1">
                              <a:lumMod val="50000"/>
                            </a:schemeClr>
                          </a:solidFill>
                          <a:effectLst/>
                          <a:latin typeface="Calibri"/>
                          <a:ea typeface="Times New Roman" panose="02020603050405020304" pitchFamily="18" charset="0"/>
                          <a:cs typeface="Arial"/>
                        </a:rPr>
                        <a:t>(</a:t>
                      </a:r>
                      <a:r>
                        <a:rPr lang="en-GB" sz="800" i="1" err="1">
                          <a:solidFill>
                            <a:schemeClr val="accent1">
                              <a:lumMod val="50000"/>
                            </a:schemeClr>
                          </a:solidFill>
                          <a:effectLst/>
                          <a:latin typeface="Calibri"/>
                          <a:ea typeface="Times New Roman" panose="02020603050405020304" pitchFamily="18" charset="0"/>
                          <a:cs typeface="Arial"/>
                        </a:rPr>
                        <a:t>Oficina</a:t>
                      </a:r>
                      <a:r>
                        <a:rPr lang="en-GB" sz="800" i="1">
                          <a:solidFill>
                            <a:schemeClr val="accent1">
                              <a:lumMod val="50000"/>
                            </a:schemeClr>
                          </a:solidFill>
                          <a:effectLst/>
                          <a:latin typeface="Calibri"/>
                          <a:ea typeface="Times New Roman" panose="02020603050405020304" pitchFamily="18" charset="0"/>
                          <a:cs typeface="Arial"/>
                        </a:rPr>
                        <a:t> de </a:t>
                      </a:r>
                      <a:r>
                        <a:rPr lang="en-GB" sz="800" i="1" err="1">
                          <a:solidFill>
                            <a:schemeClr val="accent1">
                              <a:lumMod val="50000"/>
                            </a:schemeClr>
                          </a:solidFill>
                          <a:effectLst/>
                          <a:latin typeface="Calibri"/>
                          <a:ea typeface="Times New Roman" panose="02020603050405020304" pitchFamily="18" charset="0"/>
                          <a:cs typeface="Arial"/>
                        </a:rPr>
                        <a:t>país</a:t>
                      </a:r>
                      <a:r>
                        <a:rPr lang="en-GB" sz="800" i="1">
                          <a:solidFill>
                            <a:schemeClr val="accent1">
                              <a:lumMod val="50000"/>
                            </a:schemeClr>
                          </a:solidFill>
                          <a:effectLst/>
                          <a:latin typeface="Calibri"/>
                          <a:ea typeface="Times New Roman" panose="02020603050405020304" pitchFamily="18" charset="0"/>
                          <a:cs typeface="Arial"/>
                        </a:rPr>
                        <a:t> para </a:t>
                      </a:r>
                      <a:r>
                        <a:rPr lang="en-GB" sz="800" i="1" err="1">
                          <a:solidFill>
                            <a:schemeClr val="accent1">
                              <a:lumMod val="50000"/>
                            </a:schemeClr>
                          </a:solidFill>
                          <a:effectLst/>
                          <a:latin typeface="Calibri"/>
                          <a:ea typeface="Times New Roman" panose="02020603050405020304" pitchFamily="18" charset="0"/>
                          <a:cs typeface="Arial"/>
                        </a:rPr>
                        <a:t>atribuir</a:t>
                      </a:r>
                      <a:r>
                        <a:rPr lang="en-GB" sz="800" i="1">
                          <a:solidFill>
                            <a:schemeClr val="accent1">
                              <a:lumMod val="50000"/>
                            </a:schemeClr>
                          </a:solidFill>
                          <a:effectLst/>
                          <a:latin typeface="Calibri"/>
                          <a:ea typeface="Times New Roman" panose="02020603050405020304" pitchFamily="18" charset="0"/>
                          <a:cs typeface="Arial"/>
                        </a:rPr>
                        <a:t> la </a:t>
                      </a:r>
                      <a:r>
                        <a:rPr lang="en-GB" sz="800" i="1" err="1">
                          <a:solidFill>
                            <a:schemeClr val="accent1">
                              <a:lumMod val="50000"/>
                            </a:schemeClr>
                          </a:solidFill>
                          <a:effectLst/>
                          <a:latin typeface="Calibri"/>
                          <a:ea typeface="Times New Roman" panose="02020603050405020304" pitchFamily="18" charset="0"/>
                          <a:cs typeface="Arial"/>
                        </a:rPr>
                        <a:t>gravedad</a:t>
                      </a:r>
                      <a:r>
                        <a:rPr lang="en-GB" sz="800" i="1">
                          <a:solidFill>
                            <a:schemeClr val="accent1">
                              <a:lumMod val="50000"/>
                            </a:schemeClr>
                          </a:solidFill>
                          <a:effectLst/>
                          <a:latin typeface="Calibri"/>
                          <a:ea typeface="Times New Roman" panose="02020603050405020304" pitchFamily="18" charset="0"/>
                          <a:cs typeface="Arial"/>
                        </a:rPr>
                        <a:t> </a:t>
                      </a:r>
                      <a:r>
                        <a:rPr lang="en-GB" sz="800" i="1" err="1">
                          <a:solidFill>
                            <a:schemeClr val="accent1">
                              <a:lumMod val="50000"/>
                            </a:schemeClr>
                          </a:solidFill>
                          <a:effectLst/>
                          <a:latin typeface="Calibri"/>
                          <a:ea typeface="Times New Roman" panose="02020603050405020304" pitchFamily="18" charset="0"/>
                          <a:cs typeface="Arial"/>
                        </a:rPr>
                        <a:t>correspondiente</a:t>
                      </a:r>
                      <a:r>
                        <a:rPr lang="en-GB" sz="800" i="1">
                          <a:solidFill>
                            <a:schemeClr val="accent1">
                              <a:lumMod val="50000"/>
                            </a:schemeClr>
                          </a:solidFill>
                          <a:effectLst/>
                          <a:latin typeface="Calibri"/>
                          <a:ea typeface="Times New Roman" panose="02020603050405020304" pitchFamily="18" charset="0"/>
                          <a:cs typeface="Arial"/>
                        </a:rPr>
                        <a:t>, lo </a:t>
                      </a:r>
                      <a:r>
                        <a:rPr lang="en-GB" sz="800" i="1" err="1">
                          <a:solidFill>
                            <a:schemeClr val="accent1">
                              <a:lumMod val="50000"/>
                            </a:schemeClr>
                          </a:solidFill>
                          <a:effectLst/>
                          <a:latin typeface="Calibri"/>
                          <a:ea typeface="Times New Roman" panose="02020603050405020304" pitchFamily="18" charset="0"/>
                          <a:cs typeface="Arial"/>
                        </a:rPr>
                        <a:t>siguiente</a:t>
                      </a:r>
                      <a:r>
                        <a:rPr lang="en-GB" sz="800" i="1">
                          <a:solidFill>
                            <a:schemeClr val="accent1">
                              <a:lumMod val="50000"/>
                            </a:schemeClr>
                          </a:solidFill>
                          <a:effectLst/>
                          <a:latin typeface="Calibri"/>
                          <a:ea typeface="Times New Roman" panose="02020603050405020304" pitchFamily="18" charset="0"/>
                          <a:cs typeface="Arial"/>
                        </a:rPr>
                        <a:t> es </a:t>
                      </a:r>
                      <a:r>
                        <a:rPr lang="en-GB" sz="800" i="1" err="1">
                          <a:solidFill>
                            <a:schemeClr val="accent1">
                              <a:lumMod val="50000"/>
                            </a:schemeClr>
                          </a:solidFill>
                          <a:effectLst/>
                          <a:latin typeface="Calibri"/>
                          <a:ea typeface="Times New Roman" panose="02020603050405020304" pitchFamily="18" charset="0"/>
                          <a:cs typeface="Arial"/>
                        </a:rPr>
                        <a:t>sólo</a:t>
                      </a:r>
                      <a:r>
                        <a:rPr lang="en-GB" sz="800" i="1">
                          <a:solidFill>
                            <a:schemeClr val="accent1">
                              <a:lumMod val="50000"/>
                            </a:schemeClr>
                          </a:solidFill>
                          <a:effectLst/>
                          <a:latin typeface="Calibri"/>
                          <a:ea typeface="Times New Roman" panose="02020603050405020304" pitchFamily="18" charset="0"/>
                          <a:cs typeface="Arial"/>
                        </a:rPr>
                        <a:t> un </a:t>
                      </a:r>
                      <a:r>
                        <a:rPr lang="en-GB" sz="800" i="1" err="1">
                          <a:solidFill>
                            <a:schemeClr val="accent1">
                              <a:lumMod val="50000"/>
                            </a:schemeClr>
                          </a:solidFill>
                          <a:effectLst/>
                          <a:latin typeface="Calibri"/>
                          <a:ea typeface="Times New Roman" panose="02020603050405020304" pitchFamily="18" charset="0"/>
                          <a:cs typeface="Arial"/>
                        </a:rPr>
                        <a:t>ejemplo</a:t>
                      </a:r>
                      <a:r>
                        <a:rPr lang="en-GB" sz="800" i="1">
                          <a:solidFill>
                            <a:schemeClr val="accent1">
                              <a:lumMod val="50000"/>
                            </a:schemeClr>
                          </a:solidFill>
                          <a:effectLst/>
                          <a:latin typeface="Calibri"/>
                          <a:ea typeface="Times New Roman" panose="02020603050405020304" pitchFamily="18" charset="0"/>
                          <a:cs typeface="Arial"/>
                        </a:rPr>
                        <a:t>)</a:t>
                      </a:r>
                      <a:endParaRPr lang="en-US" sz="110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endParaRPr lang="en-US" sz="11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en-US" sz="11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en-US" sz="11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en-US" sz="11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en-US" sz="11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en-US" sz="11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en-US" sz="11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en-US" sz="11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en-US" sz="11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en-US" sz="11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r>
                        <a:rPr lang="en-GB" sz="800" i="1" dirty="0" err="1">
                          <a:solidFill>
                            <a:schemeClr val="accent1">
                              <a:lumMod val="50000"/>
                            </a:schemeClr>
                          </a:solidFill>
                          <a:effectLst/>
                          <a:latin typeface="Calibri"/>
                          <a:ea typeface="Calibri"/>
                          <a:cs typeface="Arial"/>
                        </a:rPr>
                        <a:t>Nombres</a:t>
                      </a:r>
                      <a:r>
                        <a:rPr lang="en-GB" sz="800" i="1" dirty="0">
                          <a:solidFill>
                            <a:schemeClr val="accent1">
                              <a:lumMod val="50000"/>
                            </a:schemeClr>
                          </a:solidFill>
                          <a:effectLst/>
                          <a:latin typeface="Calibri"/>
                          <a:ea typeface="Calibri"/>
                          <a:cs typeface="Arial"/>
                        </a:rPr>
                        <a:t> de las variables</a:t>
                      </a:r>
                      <a:endParaRPr lang="en-US" sz="1100" dirty="0">
                        <a:solidFill>
                          <a:schemeClr val="accent1">
                            <a:lumMod val="50000"/>
                          </a:schemeClr>
                        </a:solidFill>
                        <a:effectLst/>
                        <a:latin typeface="Calibri"/>
                        <a:ea typeface="Calibri"/>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960000576"/>
                  </a:ext>
                </a:extLst>
              </a:tr>
              <a:tr h="321709">
                <a:tc>
                  <a:txBody>
                    <a:bodyPr/>
                    <a:lstStyle/>
                    <a:p>
                      <a:pPr marL="0" marR="0" algn="l">
                        <a:lnSpc>
                          <a:spcPct val="100000"/>
                        </a:lnSpc>
                        <a:spcBef>
                          <a:spcPts val="0"/>
                        </a:spcBef>
                        <a:spcAft>
                          <a:spcPts val="0"/>
                        </a:spcAft>
                      </a:pPr>
                      <a:r>
                        <a:rPr lang="en-GB" sz="800">
                          <a:solidFill>
                            <a:schemeClr val="accent1">
                              <a:lumMod val="50000"/>
                            </a:schemeClr>
                          </a:solidFill>
                          <a:effectLst/>
                          <a:latin typeface="Calibri"/>
                          <a:ea typeface="Times New Roman" panose="02020603050405020304" pitchFamily="18" charset="0"/>
                          <a:cs typeface="Arial"/>
                        </a:rPr>
                        <a:t>1.1 </a:t>
                      </a:r>
                      <a:r>
                        <a:rPr lang="en-GB" sz="800" err="1">
                          <a:solidFill>
                            <a:schemeClr val="accent1">
                              <a:lumMod val="50000"/>
                            </a:schemeClr>
                          </a:solidFill>
                          <a:effectLst/>
                          <a:highlight>
                            <a:srgbClr val="C0C0C0"/>
                          </a:highlight>
                          <a:latin typeface="Calibri"/>
                          <a:ea typeface="Times New Roman" panose="02020603050405020304" pitchFamily="18" charset="0"/>
                          <a:cs typeface="Arial"/>
                        </a:rPr>
                        <a:t>Vendió</a:t>
                      </a:r>
                      <a:r>
                        <a:rPr lang="en-GB" sz="800">
                          <a:solidFill>
                            <a:schemeClr val="accent1">
                              <a:lumMod val="50000"/>
                            </a:schemeClr>
                          </a:solidFill>
                          <a:effectLst/>
                          <a:highlight>
                            <a:srgbClr val="C0C0C0"/>
                          </a:highlight>
                          <a:latin typeface="Calibri"/>
                          <a:ea typeface="Times New Roman" panose="02020603050405020304" pitchFamily="18" charset="0"/>
                          <a:cs typeface="Arial"/>
                        </a:rPr>
                        <a:t> </a:t>
                      </a:r>
                      <a:r>
                        <a:rPr lang="en-GB" sz="800" err="1">
                          <a:solidFill>
                            <a:schemeClr val="accent1">
                              <a:lumMod val="50000"/>
                            </a:schemeClr>
                          </a:solidFill>
                          <a:effectLst/>
                          <a:highlight>
                            <a:srgbClr val="C0C0C0"/>
                          </a:highlight>
                          <a:latin typeface="Calibri"/>
                          <a:ea typeface="Times New Roman" panose="02020603050405020304" pitchFamily="18" charset="0"/>
                          <a:cs typeface="Arial"/>
                        </a:rPr>
                        <a:t>activos</a:t>
                      </a:r>
                      <a:r>
                        <a:rPr lang="en-GB" sz="800">
                          <a:solidFill>
                            <a:schemeClr val="accent1">
                              <a:lumMod val="50000"/>
                            </a:schemeClr>
                          </a:solidFill>
                          <a:effectLst/>
                          <a:highlight>
                            <a:srgbClr val="C0C0C0"/>
                          </a:highlight>
                          <a:latin typeface="Calibri"/>
                          <a:ea typeface="Times New Roman" panose="02020603050405020304" pitchFamily="18" charset="0"/>
                          <a:cs typeface="Arial"/>
                        </a:rPr>
                        <a:t>/</a:t>
                      </a:r>
                      <a:r>
                        <a:rPr lang="en-GB" sz="800" err="1">
                          <a:solidFill>
                            <a:schemeClr val="accent1">
                              <a:lumMod val="50000"/>
                            </a:schemeClr>
                          </a:solidFill>
                          <a:effectLst/>
                          <a:highlight>
                            <a:srgbClr val="C0C0C0"/>
                          </a:highlight>
                          <a:latin typeface="Calibri"/>
                          <a:ea typeface="Times New Roman" panose="02020603050405020304" pitchFamily="18" charset="0"/>
                          <a:cs typeface="Arial"/>
                        </a:rPr>
                        <a:t>bienes</a:t>
                      </a:r>
                      <a:r>
                        <a:rPr lang="en-GB" sz="800">
                          <a:solidFill>
                            <a:schemeClr val="accent1">
                              <a:lumMod val="50000"/>
                            </a:schemeClr>
                          </a:solidFill>
                          <a:effectLst/>
                          <a:highlight>
                            <a:srgbClr val="C0C0C0"/>
                          </a:highlight>
                          <a:latin typeface="Calibri"/>
                          <a:ea typeface="Times New Roman" panose="02020603050405020304" pitchFamily="18" charset="0"/>
                          <a:cs typeface="Arial"/>
                        </a:rPr>
                        <a:t> del </a:t>
                      </a:r>
                      <a:r>
                        <a:rPr lang="en-GB" sz="800" err="1">
                          <a:solidFill>
                            <a:schemeClr val="accent1">
                              <a:lumMod val="50000"/>
                            </a:schemeClr>
                          </a:solidFill>
                          <a:effectLst/>
                          <a:highlight>
                            <a:srgbClr val="C0C0C0"/>
                          </a:highlight>
                          <a:latin typeface="Calibri"/>
                          <a:ea typeface="Times New Roman" panose="02020603050405020304" pitchFamily="18" charset="0"/>
                          <a:cs typeface="Arial"/>
                        </a:rPr>
                        <a:t>hogar</a:t>
                      </a:r>
                      <a:r>
                        <a:rPr lang="en-GB" sz="800">
                          <a:solidFill>
                            <a:schemeClr val="accent1">
                              <a:lumMod val="50000"/>
                            </a:schemeClr>
                          </a:solidFill>
                          <a:effectLst/>
                          <a:highlight>
                            <a:srgbClr val="C0C0C0"/>
                          </a:highlight>
                          <a:latin typeface="Calibri"/>
                          <a:ea typeface="Times New Roman" panose="02020603050405020304" pitchFamily="18" charset="0"/>
                          <a:cs typeface="Arial"/>
                        </a:rPr>
                        <a:t> (radio, </a:t>
                      </a:r>
                      <a:r>
                        <a:rPr lang="en-GB" sz="800" err="1">
                          <a:solidFill>
                            <a:schemeClr val="accent1">
                              <a:lumMod val="50000"/>
                            </a:schemeClr>
                          </a:solidFill>
                          <a:effectLst/>
                          <a:highlight>
                            <a:srgbClr val="C0C0C0"/>
                          </a:highlight>
                          <a:latin typeface="Calibri"/>
                          <a:ea typeface="Times New Roman" panose="02020603050405020304" pitchFamily="18" charset="0"/>
                          <a:cs typeface="Arial"/>
                        </a:rPr>
                        <a:t>muebles</a:t>
                      </a:r>
                      <a:r>
                        <a:rPr lang="en-GB" sz="800">
                          <a:solidFill>
                            <a:schemeClr val="accent1">
                              <a:lumMod val="50000"/>
                            </a:schemeClr>
                          </a:solidFill>
                          <a:effectLst/>
                          <a:highlight>
                            <a:srgbClr val="C0C0C0"/>
                          </a:highlight>
                          <a:latin typeface="Calibri"/>
                          <a:ea typeface="Times New Roman" panose="02020603050405020304" pitchFamily="18" charset="0"/>
                          <a:cs typeface="Arial"/>
                        </a:rPr>
                        <a:t>, </a:t>
                      </a:r>
                      <a:r>
                        <a:rPr lang="en-GB" sz="800" err="1">
                          <a:solidFill>
                            <a:schemeClr val="accent1">
                              <a:lumMod val="50000"/>
                            </a:schemeClr>
                          </a:solidFill>
                          <a:effectLst/>
                          <a:highlight>
                            <a:srgbClr val="C0C0C0"/>
                          </a:highlight>
                          <a:latin typeface="Calibri"/>
                          <a:ea typeface="Times New Roman" panose="02020603050405020304" pitchFamily="18" charset="0"/>
                          <a:cs typeface="Arial"/>
                        </a:rPr>
                        <a:t>televisión</a:t>
                      </a:r>
                      <a:r>
                        <a:rPr lang="en-GB" sz="800">
                          <a:solidFill>
                            <a:schemeClr val="accent1">
                              <a:lumMod val="50000"/>
                            </a:schemeClr>
                          </a:solidFill>
                          <a:effectLst/>
                          <a:highlight>
                            <a:srgbClr val="C0C0C0"/>
                          </a:highlight>
                          <a:latin typeface="Calibri"/>
                          <a:ea typeface="Times New Roman" panose="02020603050405020304" pitchFamily="18" charset="0"/>
                          <a:cs typeface="Arial"/>
                        </a:rPr>
                        <a:t>, </a:t>
                      </a:r>
                      <a:r>
                        <a:rPr lang="en-GB" sz="800" err="1">
                          <a:solidFill>
                            <a:schemeClr val="accent1">
                              <a:lumMod val="50000"/>
                            </a:schemeClr>
                          </a:solidFill>
                          <a:effectLst/>
                          <a:highlight>
                            <a:srgbClr val="C0C0C0"/>
                          </a:highlight>
                          <a:latin typeface="Calibri"/>
                          <a:ea typeface="Times New Roman" panose="02020603050405020304" pitchFamily="18" charset="0"/>
                          <a:cs typeface="Arial"/>
                        </a:rPr>
                        <a:t>joyas</a:t>
                      </a:r>
                      <a:r>
                        <a:rPr lang="en-GB" sz="800">
                          <a:solidFill>
                            <a:schemeClr val="accent1">
                              <a:lumMod val="50000"/>
                            </a:schemeClr>
                          </a:solidFill>
                          <a:effectLst/>
                          <a:highlight>
                            <a:srgbClr val="C0C0C0"/>
                          </a:highlight>
                          <a:latin typeface="Calibri"/>
                          <a:ea typeface="Times New Roman" panose="02020603050405020304" pitchFamily="18" charset="0"/>
                          <a:cs typeface="Arial"/>
                        </a:rPr>
                        <a:t>, etc.) </a:t>
                      </a:r>
                      <a:r>
                        <a:rPr lang="en-GB" sz="800" i="1" err="1">
                          <a:solidFill>
                            <a:schemeClr val="accent1">
                              <a:lumMod val="50000"/>
                            </a:schemeClr>
                          </a:solidFill>
                          <a:effectLst/>
                          <a:latin typeface="Calibri"/>
                          <a:ea typeface="Times New Roman" panose="02020603050405020304" pitchFamily="18" charset="0"/>
                          <a:cs typeface="Arial"/>
                        </a:rPr>
                        <a:t>por</a:t>
                      </a:r>
                      <a:r>
                        <a:rPr lang="en-GB" sz="800" i="1">
                          <a:solidFill>
                            <a:schemeClr val="accent1">
                              <a:lumMod val="50000"/>
                            </a:schemeClr>
                          </a:solidFill>
                          <a:effectLst/>
                          <a:latin typeface="Calibri"/>
                          <a:ea typeface="Times New Roman" panose="02020603050405020304" pitchFamily="18" charset="0"/>
                          <a:cs typeface="Arial"/>
                        </a:rPr>
                        <a:t> </a:t>
                      </a:r>
                      <a:r>
                        <a:rPr lang="en-GB" sz="800" i="1" err="1">
                          <a:solidFill>
                            <a:schemeClr val="accent1">
                              <a:lumMod val="50000"/>
                            </a:schemeClr>
                          </a:solidFill>
                          <a:effectLst/>
                          <a:latin typeface="Calibri"/>
                          <a:ea typeface="Times New Roman" panose="02020603050405020304" pitchFamily="18" charset="0"/>
                          <a:cs typeface="Arial"/>
                        </a:rPr>
                        <a:t>falta</a:t>
                      </a:r>
                      <a:r>
                        <a:rPr lang="en-GB" sz="800" i="1">
                          <a:solidFill>
                            <a:schemeClr val="accent1">
                              <a:lumMod val="50000"/>
                            </a:schemeClr>
                          </a:solidFill>
                          <a:effectLst/>
                          <a:latin typeface="Calibri"/>
                          <a:ea typeface="Times New Roman" panose="02020603050405020304" pitchFamily="18" charset="0"/>
                          <a:cs typeface="Arial"/>
                        </a:rPr>
                        <a:t> de </a:t>
                      </a:r>
                      <a:r>
                        <a:rPr lang="en-GB" sz="800" i="1" err="1">
                          <a:solidFill>
                            <a:schemeClr val="accent1">
                              <a:lumMod val="50000"/>
                            </a:schemeClr>
                          </a:solidFill>
                          <a:effectLst/>
                          <a:latin typeface="Calibri"/>
                          <a:ea typeface="Times New Roman" panose="02020603050405020304" pitchFamily="18" charset="0"/>
                          <a:cs typeface="Arial"/>
                        </a:rPr>
                        <a:t>recursos</a:t>
                      </a:r>
                      <a:r>
                        <a:rPr lang="en-GB" sz="800" i="1">
                          <a:solidFill>
                            <a:schemeClr val="accent1">
                              <a:lumMod val="50000"/>
                            </a:schemeClr>
                          </a:solidFill>
                          <a:effectLst/>
                          <a:latin typeface="Calibri"/>
                          <a:ea typeface="Times New Roman" panose="02020603050405020304" pitchFamily="18" charset="0"/>
                          <a:cs typeface="Arial"/>
                        </a:rPr>
                        <a:t> para acceder a las </a:t>
                      </a:r>
                      <a:r>
                        <a:rPr lang="en-GB" sz="800" i="1" err="1">
                          <a:solidFill>
                            <a:schemeClr val="accent1">
                              <a:lumMod val="50000"/>
                            </a:schemeClr>
                          </a:solidFill>
                          <a:effectLst/>
                          <a:latin typeface="Calibri"/>
                          <a:ea typeface="Times New Roman" panose="02020603050405020304" pitchFamily="18" charset="0"/>
                          <a:cs typeface="Arial"/>
                        </a:rPr>
                        <a:t>necesidades</a:t>
                      </a:r>
                      <a:r>
                        <a:rPr lang="en-GB" sz="800" i="1">
                          <a:solidFill>
                            <a:schemeClr val="accent1">
                              <a:lumMod val="50000"/>
                            </a:schemeClr>
                          </a:solidFill>
                          <a:effectLst/>
                          <a:latin typeface="Calibri"/>
                          <a:ea typeface="Times New Roman" panose="02020603050405020304" pitchFamily="18" charset="0"/>
                          <a:cs typeface="Arial"/>
                        </a:rPr>
                        <a:t> </a:t>
                      </a:r>
                      <a:r>
                        <a:rPr lang="en-GB" sz="800" i="1" err="1">
                          <a:solidFill>
                            <a:schemeClr val="accent1">
                              <a:lumMod val="50000"/>
                            </a:schemeClr>
                          </a:solidFill>
                          <a:effectLst/>
                          <a:latin typeface="Calibri"/>
                          <a:ea typeface="Times New Roman" panose="02020603050405020304" pitchFamily="18" charset="0"/>
                          <a:cs typeface="Arial"/>
                        </a:rPr>
                        <a:t>esenciales</a:t>
                      </a:r>
                      <a:endParaRPr lang="en-GB" sz="800" i="1" err="1">
                        <a:solidFill>
                          <a:schemeClr val="accent1">
                            <a:lumMod val="50000"/>
                          </a:schemeClr>
                        </a:solidFill>
                        <a:effectLst/>
                        <a:latin typeface="Calibri" panose="020F0502020204030204" pitchFamily="34" charset="0"/>
                        <a:ea typeface="Times New Roman" panose="02020603050405020304" pitchFamily="18" charset="0"/>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a:solidFill>
                            <a:schemeClr val="accent1">
                              <a:lumMod val="50000"/>
                            </a:schemeClr>
                          </a:solidFill>
                          <a:effectLst/>
                          <a:latin typeface="Verdana"/>
                          <a:ea typeface="Calibri"/>
                          <a:cs typeface="Arial"/>
                        </a:rPr>
                        <a:t>| __ |</a:t>
                      </a:r>
                      <a:endParaRPr lang="en-US" sz="1100" dirty="0">
                        <a:solidFill>
                          <a:schemeClr val="accent1">
                            <a:lumMod val="50000"/>
                          </a:schemeClr>
                        </a:solidFill>
                        <a:effectLst/>
                        <a:latin typeface="Verdana"/>
                        <a:ea typeface="Calibri"/>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err="1">
                          <a:solidFill>
                            <a:schemeClr val="accent1">
                              <a:lumMod val="50000"/>
                            </a:schemeClr>
                          </a:solidFill>
                          <a:effectLst/>
                          <a:latin typeface="Calibri"/>
                          <a:ea typeface="Calibri"/>
                          <a:cs typeface="Arial"/>
                        </a:rPr>
                        <a:t>Estrés</a:t>
                      </a:r>
                      <a:endParaRPr lang="en-US" sz="1100" dirty="0" err="1">
                        <a:solidFill>
                          <a:schemeClr val="accent1">
                            <a:lumMod val="50000"/>
                          </a:schemeClr>
                        </a:solidFill>
                        <a:effectLst/>
                        <a:latin typeface="Calibri"/>
                        <a:ea typeface="Calibri"/>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Lcs_stress_DomAsset</a:t>
                      </a:r>
                      <a:endParaRPr lang="en-US" sz="11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7736641"/>
                  </a:ext>
                </a:extLst>
              </a:tr>
              <a:tr h="243720">
                <a:tc>
                  <a:txBody>
                    <a:bodyPr/>
                    <a:lstStyle/>
                    <a:p>
                      <a:pPr marL="0" marR="0">
                        <a:lnSpc>
                          <a:spcPct val="100000"/>
                        </a:lnSpc>
                        <a:spcBef>
                          <a:spcPts val="0"/>
                        </a:spcBef>
                        <a:spcAft>
                          <a:spcPts val="0"/>
                        </a:spcAft>
                      </a:pPr>
                      <a:r>
                        <a:rPr lang="en-GB" sz="800" dirty="0">
                          <a:solidFill>
                            <a:schemeClr val="accent1">
                              <a:lumMod val="50000"/>
                            </a:schemeClr>
                          </a:solidFill>
                          <a:effectLst/>
                          <a:latin typeface="Calibri"/>
                          <a:ea typeface="Times New Roman" panose="02020603050405020304" pitchFamily="18" charset="0"/>
                          <a:cs typeface="Arial"/>
                        </a:rPr>
                        <a:t>1.2 </a:t>
                      </a:r>
                      <a:r>
                        <a:rPr lang="en-GB" sz="800" dirty="0" err="1">
                          <a:solidFill>
                            <a:schemeClr val="accent1">
                              <a:lumMod val="50000"/>
                            </a:schemeClr>
                          </a:solidFill>
                          <a:effectLst/>
                          <a:highlight>
                            <a:srgbClr val="C0C0C0"/>
                          </a:highlight>
                          <a:latin typeface="Calibri"/>
                          <a:ea typeface="Times New Roman" panose="02020603050405020304" pitchFamily="18" charset="0"/>
                          <a:cs typeface="Arial"/>
                        </a:rPr>
                        <a:t>Pedir</a:t>
                      </a:r>
                      <a:r>
                        <a:rPr lang="en-GB" sz="800" dirty="0">
                          <a:solidFill>
                            <a:schemeClr val="accent1">
                              <a:lumMod val="50000"/>
                            </a:schemeClr>
                          </a:solidFill>
                          <a:effectLst/>
                          <a:highlight>
                            <a:srgbClr val="C0C0C0"/>
                          </a:highlight>
                          <a:latin typeface="Calibri"/>
                          <a:ea typeface="Times New Roman" panose="02020603050405020304" pitchFamily="18" charset="0"/>
                          <a:cs typeface="Arial"/>
                        </a:rPr>
                        <a:t> dinero </a:t>
                      </a:r>
                      <a:r>
                        <a:rPr lang="en-GB" sz="800" dirty="0" err="1">
                          <a:solidFill>
                            <a:schemeClr val="accent1">
                              <a:lumMod val="50000"/>
                            </a:schemeClr>
                          </a:solidFill>
                          <a:effectLst/>
                          <a:highlight>
                            <a:srgbClr val="C0C0C0"/>
                          </a:highlight>
                          <a:latin typeface="Calibri"/>
                          <a:ea typeface="Times New Roman" panose="02020603050405020304" pitchFamily="18" charset="0"/>
                          <a:cs typeface="Arial"/>
                        </a:rPr>
                        <a:t>prestado</a:t>
                      </a:r>
                      <a:r>
                        <a:rPr lang="en-GB" sz="800" dirty="0">
                          <a:solidFill>
                            <a:schemeClr val="accent1">
                              <a:lumMod val="50000"/>
                            </a:schemeClr>
                          </a:solidFill>
                          <a:effectLst/>
                          <a:highlight>
                            <a:srgbClr val="C0C0C0"/>
                          </a:highlight>
                          <a:latin typeface="Calibri"/>
                          <a:ea typeface="Times New Roman" panose="02020603050405020304" pitchFamily="18" charset="0"/>
                          <a:cs typeface="Arial"/>
                        </a:rPr>
                        <a:t> para </a:t>
                      </a:r>
                      <a:r>
                        <a:rPr lang="en-GB" sz="800" kern="1200" dirty="0" err="1">
                          <a:solidFill>
                            <a:schemeClr val="accent1">
                              <a:lumMod val="50000"/>
                            </a:schemeClr>
                          </a:solidFill>
                          <a:effectLst/>
                          <a:highlight>
                            <a:srgbClr val="C0C0C0"/>
                          </a:highlight>
                          <a:latin typeface="Calibri"/>
                          <a:ea typeface="Times New Roman" panose="02020603050405020304" pitchFamily="18" charset="0"/>
                          <a:cs typeface="Arial"/>
                        </a:rPr>
                        <a:t>cubrir</a:t>
                      </a:r>
                      <a:r>
                        <a:rPr lang="en-GB" sz="800" kern="1200" dirty="0">
                          <a:solidFill>
                            <a:schemeClr val="accent1">
                              <a:lumMod val="50000"/>
                            </a:schemeClr>
                          </a:solidFill>
                          <a:effectLst/>
                          <a:highlight>
                            <a:srgbClr val="C0C0C0"/>
                          </a:highlight>
                          <a:latin typeface="Calibri"/>
                          <a:ea typeface="Times New Roman" panose="02020603050405020304" pitchFamily="18" charset="0"/>
                          <a:cs typeface="Arial"/>
                        </a:rPr>
                        <a:t> las </a:t>
                      </a:r>
                      <a:r>
                        <a:rPr lang="en-GB" sz="800" kern="1200" dirty="0" err="1">
                          <a:solidFill>
                            <a:schemeClr val="accent1">
                              <a:lumMod val="50000"/>
                            </a:schemeClr>
                          </a:solidFill>
                          <a:effectLst/>
                          <a:highlight>
                            <a:srgbClr val="C0C0C0"/>
                          </a:highlight>
                          <a:latin typeface="Calibri"/>
                          <a:ea typeface="Times New Roman" panose="02020603050405020304" pitchFamily="18" charset="0"/>
                          <a:cs typeface="Arial"/>
                        </a:rPr>
                        <a:t>necesidades</a:t>
                      </a:r>
                      <a:r>
                        <a:rPr lang="en-GB" sz="800" kern="1200" dirty="0">
                          <a:solidFill>
                            <a:schemeClr val="accent1">
                              <a:lumMod val="50000"/>
                            </a:schemeClr>
                          </a:solidFill>
                          <a:effectLst/>
                          <a:highlight>
                            <a:srgbClr val="C0C0C0"/>
                          </a:highlight>
                          <a:latin typeface="Calibri"/>
                          <a:ea typeface="Times New Roman" panose="02020603050405020304" pitchFamily="18" charset="0"/>
                          <a:cs typeface="Arial"/>
                        </a:rPr>
                        <a:t> </a:t>
                      </a:r>
                      <a:r>
                        <a:rPr lang="en-GB" sz="800" kern="1200" dirty="0" err="1">
                          <a:solidFill>
                            <a:schemeClr val="accent1">
                              <a:lumMod val="50000"/>
                            </a:schemeClr>
                          </a:solidFill>
                          <a:effectLst/>
                          <a:highlight>
                            <a:srgbClr val="C0C0C0"/>
                          </a:highlight>
                          <a:latin typeface="Calibri"/>
                          <a:ea typeface="Times New Roman" panose="02020603050405020304" pitchFamily="18" charset="0"/>
                          <a:cs typeface="Arial"/>
                        </a:rPr>
                        <a:t>esenciales</a:t>
                      </a:r>
                      <a:endParaRPr lang="en-US" sz="800" kern="1200" dirty="0" err="1">
                        <a:solidFill>
                          <a:schemeClr val="accent1">
                            <a:lumMod val="50000"/>
                          </a:schemeClr>
                        </a:solidFill>
                        <a:effectLst/>
                        <a:highlight>
                          <a:srgbClr val="C0C0C0"/>
                        </a:highlight>
                        <a:latin typeface="Calibri"/>
                        <a:ea typeface="MS Mincho" panose="02020609040205080304" pitchFamily="49" charset="-128"/>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a:solidFill>
                            <a:schemeClr val="accent1">
                              <a:lumMod val="50000"/>
                            </a:schemeClr>
                          </a:solidFill>
                          <a:effectLst/>
                          <a:latin typeface="Verdana"/>
                          <a:ea typeface="Calibri"/>
                          <a:cs typeface="Arial"/>
                        </a:rPr>
                        <a:t>| __ |</a:t>
                      </a:r>
                      <a:endParaRPr lang="en-US" sz="1100" dirty="0">
                        <a:solidFill>
                          <a:schemeClr val="accent1">
                            <a:lumMod val="50000"/>
                          </a:schemeClr>
                        </a:solidFill>
                        <a:effectLst/>
                        <a:latin typeface="Verdana"/>
                        <a:ea typeface="Calibri"/>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err="1">
                          <a:solidFill>
                            <a:schemeClr val="accent1">
                              <a:lumMod val="50000"/>
                            </a:schemeClr>
                          </a:solidFill>
                          <a:effectLst/>
                          <a:latin typeface="Calibri"/>
                          <a:ea typeface="Calibri"/>
                          <a:cs typeface="Arial"/>
                        </a:rPr>
                        <a:t>Estrés</a:t>
                      </a:r>
                      <a:endParaRPr lang="en-US" sz="1100" dirty="0" err="1">
                        <a:solidFill>
                          <a:schemeClr val="accent1">
                            <a:lumMod val="50000"/>
                          </a:schemeClr>
                        </a:solidFill>
                        <a:effectLst/>
                        <a:latin typeface="Calibri"/>
                        <a:ea typeface="Calibri"/>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kern="12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Lcs_stress_BorrowCash</a:t>
                      </a:r>
                      <a:endParaRPr lang="en-US" sz="800" kern="1200">
                        <a:solidFill>
                          <a:schemeClr val="accent1">
                            <a:lumMod val="50000"/>
                          </a:schemeClr>
                        </a:solidFill>
                        <a:effectLst/>
                        <a:highlight>
                          <a:srgbClr val="C0C0C0"/>
                        </a:highlight>
                        <a:latin typeface="Calibri" panose="020F050202020403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4970834"/>
                  </a:ext>
                </a:extLst>
              </a:tr>
              <a:tr h="243720">
                <a:tc>
                  <a:txBody>
                    <a:bodyPr/>
                    <a:lstStyle/>
                    <a:p>
                      <a:pPr marL="0" marR="0">
                        <a:lnSpc>
                          <a:spcPct val="100000"/>
                        </a:lnSpc>
                        <a:spcBef>
                          <a:spcPts val="0"/>
                        </a:spcBef>
                        <a:spcAft>
                          <a:spcPts val="0"/>
                        </a:spcAft>
                      </a:pPr>
                      <a:r>
                        <a:rPr lang="en-GB" sz="800" dirty="0">
                          <a:solidFill>
                            <a:schemeClr val="accent1">
                              <a:lumMod val="50000"/>
                            </a:schemeClr>
                          </a:solidFill>
                          <a:effectLst/>
                          <a:latin typeface="Calibri"/>
                          <a:ea typeface="Times New Roman" panose="02020603050405020304" pitchFamily="18" charset="0"/>
                          <a:cs typeface="Arial"/>
                        </a:rPr>
                        <a:t>1,3 </a:t>
                      </a:r>
                      <a:r>
                        <a:rPr lang="en-GB" sz="800" dirty="0">
                          <a:solidFill>
                            <a:schemeClr val="accent1">
                              <a:lumMod val="50000"/>
                            </a:schemeClr>
                          </a:solidFill>
                          <a:effectLst/>
                          <a:highlight>
                            <a:srgbClr val="C0C0C0"/>
                          </a:highlight>
                          <a:latin typeface="Calibri"/>
                          <a:ea typeface="Times New Roman" panose="02020603050405020304" pitchFamily="18" charset="0"/>
                          <a:cs typeface="Arial"/>
                        </a:rPr>
                        <a:t>Ahorros </a:t>
                      </a:r>
                      <a:r>
                        <a:rPr lang="en-GB" sz="800" dirty="0" err="1">
                          <a:solidFill>
                            <a:schemeClr val="accent1">
                              <a:lumMod val="50000"/>
                            </a:schemeClr>
                          </a:solidFill>
                          <a:effectLst/>
                          <a:highlight>
                            <a:srgbClr val="C0C0C0"/>
                          </a:highlight>
                          <a:latin typeface="Calibri"/>
                          <a:ea typeface="Times New Roman" panose="02020603050405020304" pitchFamily="18" charset="0"/>
                          <a:cs typeface="Arial"/>
                        </a:rPr>
                        <a:t>gastados</a:t>
                      </a:r>
                      <a:r>
                        <a:rPr lang="en-GB" sz="800" dirty="0">
                          <a:solidFill>
                            <a:schemeClr val="accent1">
                              <a:lumMod val="50000"/>
                            </a:schemeClr>
                          </a:solidFill>
                          <a:effectLst/>
                          <a:highlight>
                            <a:srgbClr val="C0C0C0"/>
                          </a:highlight>
                          <a:latin typeface="Calibri"/>
                          <a:ea typeface="Times New Roman" panose="02020603050405020304" pitchFamily="18" charset="0"/>
                          <a:cs typeface="Arial"/>
                        </a:rPr>
                        <a:t> </a:t>
                      </a:r>
                      <a:r>
                        <a:rPr lang="en-GB" sz="800" i="1" dirty="0" err="1">
                          <a:solidFill>
                            <a:schemeClr val="accent1">
                              <a:lumMod val="50000"/>
                            </a:schemeClr>
                          </a:solidFill>
                          <a:effectLst/>
                          <a:latin typeface="Calibri"/>
                          <a:ea typeface="Times New Roman" panose="02020603050405020304" pitchFamily="18" charset="0"/>
                          <a:cs typeface="Arial"/>
                        </a:rPr>
                        <a:t>por</a:t>
                      </a:r>
                      <a:r>
                        <a:rPr lang="en-GB" sz="800" i="1" dirty="0">
                          <a:solidFill>
                            <a:schemeClr val="accent1">
                              <a:lumMod val="50000"/>
                            </a:schemeClr>
                          </a:solidFill>
                          <a:effectLst/>
                          <a:latin typeface="Calibri"/>
                          <a:ea typeface="Times New Roman" panose="02020603050405020304" pitchFamily="18" charset="0"/>
                          <a:cs typeface="Arial"/>
                        </a:rPr>
                        <a:t> </a:t>
                      </a:r>
                      <a:r>
                        <a:rPr lang="en-GB" sz="800" i="1" dirty="0" err="1">
                          <a:solidFill>
                            <a:schemeClr val="accent1">
                              <a:lumMod val="50000"/>
                            </a:schemeClr>
                          </a:solidFill>
                          <a:effectLst/>
                          <a:latin typeface="+mn-lt"/>
                          <a:ea typeface="Times New Roman" panose="02020603050405020304" pitchFamily="18" charset="0"/>
                          <a:cs typeface="Arial"/>
                        </a:rPr>
                        <a:t>falta</a:t>
                      </a:r>
                      <a:r>
                        <a:rPr lang="en-GB" sz="800" i="1" dirty="0">
                          <a:solidFill>
                            <a:schemeClr val="accent1">
                              <a:lumMod val="50000"/>
                            </a:schemeClr>
                          </a:solidFill>
                          <a:effectLst/>
                          <a:latin typeface="+mn-lt"/>
                          <a:ea typeface="Times New Roman" panose="02020603050405020304" pitchFamily="18" charset="0"/>
                          <a:cs typeface="Arial"/>
                        </a:rPr>
                        <a:t> de </a:t>
                      </a:r>
                      <a:r>
                        <a:rPr lang="en-GB" sz="800" i="1" dirty="0" err="1">
                          <a:solidFill>
                            <a:schemeClr val="accent1">
                              <a:lumMod val="50000"/>
                            </a:schemeClr>
                          </a:solidFill>
                          <a:effectLst/>
                          <a:latin typeface="+mn-lt"/>
                          <a:ea typeface="Times New Roman" panose="02020603050405020304" pitchFamily="18" charset="0"/>
                          <a:cs typeface="Arial"/>
                        </a:rPr>
                        <a:t>recursos</a:t>
                      </a:r>
                      <a:r>
                        <a:rPr lang="en-GB" sz="800" i="1" dirty="0">
                          <a:solidFill>
                            <a:schemeClr val="accent1">
                              <a:lumMod val="50000"/>
                            </a:schemeClr>
                          </a:solidFill>
                          <a:effectLst/>
                          <a:latin typeface="+mn-lt"/>
                          <a:ea typeface="Times New Roman" panose="02020603050405020304" pitchFamily="18" charset="0"/>
                          <a:cs typeface="Arial"/>
                        </a:rPr>
                        <a:t> para acceder a las </a:t>
                      </a:r>
                      <a:r>
                        <a:rPr lang="en-GB" sz="800" i="1" dirty="0" err="1">
                          <a:solidFill>
                            <a:schemeClr val="accent1">
                              <a:lumMod val="50000"/>
                            </a:schemeClr>
                          </a:solidFill>
                          <a:effectLst/>
                          <a:latin typeface="+mn-lt"/>
                          <a:ea typeface="Times New Roman" panose="02020603050405020304" pitchFamily="18" charset="0"/>
                          <a:cs typeface="Arial"/>
                        </a:rPr>
                        <a:t>necesidades</a:t>
                      </a:r>
                      <a:r>
                        <a:rPr lang="en-GB" sz="800" i="1" dirty="0">
                          <a:solidFill>
                            <a:schemeClr val="accent1">
                              <a:lumMod val="50000"/>
                            </a:schemeClr>
                          </a:solidFill>
                          <a:effectLst/>
                          <a:latin typeface="+mn-lt"/>
                          <a:ea typeface="Times New Roman" panose="02020603050405020304" pitchFamily="18" charset="0"/>
                          <a:cs typeface="Arial"/>
                        </a:rPr>
                        <a:t> </a:t>
                      </a:r>
                      <a:r>
                        <a:rPr lang="en-GB" sz="800" i="1" dirty="0" err="1">
                          <a:solidFill>
                            <a:schemeClr val="accent1">
                              <a:lumMod val="50000"/>
                            </a:schemeClr>
                          </a:solidFill>
                          <a:effectLst/>
                          <a:latin typeface="+mn-lt"/>
                          <a:ea typeface="Times New Roman" panose="02020603050405020304" pitchFamily="18" charset="0"/>
                          <a:cs typeface="Arial"/>
                        </a:rPr>
                        <a:t>esenciales</a:t>
                      </a:r>
                      <a:endParaRPr lang="en-US" sz="1100" dirty="0" err="1">
                        <a:solidFill>
                          <a:schemeClr val="accent1">
                            <a:lumMod val="50000"/>
                          </a:schemeClr>
                        </a:solidFill>
                        <a:effectLs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a:solidFill>
                            <a:schemeClr val="accent1">
                              <a:lumMod val="50000"/>
                            </a:schemeClr>
                          </a:solidFill>
                          <a:effectLst/>
                          <a:latin typeface="Verdana"/>
                          <a:ea typeface="Calibri"/>
                          <a:cs typeface="Arial"/>
                        </a:rPr>
                        <a:t>| __ |</a:t>
                      </a:r>
                      <a:endParaRPr lang="en-US" sz="1100" dirty="0">
                        <a:solidFill>
                          <a:schemeClr val="accent1">
                            <a:lumMod val="50000"/>
                          </a:schemeClr>
                        </a:solidFill>
                        <a:effectLst/>
                        <a:latin typeface="Verdana"/>
                        <a:ea typeface="Calibri"/>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err="1">
                          <a:solidFill>
                            <a:schemeClr val="accent1">
                              <a:lumMod val="50000"/>
                            </a:schemeClr>
                          </a:solidFill>
                          <a:effectLst/>
                          <a:latin typeface="Calibri"/>
                          <a:ea typeface="Calibri"/>
                          <a:cs typeface="Arial"/>
                        </a:rPr>
                        <a:t>Estrés</a:t>
                      </a:r>
                      <a:endParaRPr lang="en-US" sz="1100" dirty="0" err="1">
                        <a:solidFill>
                          <a:schemeClr val="accent1">
                            <a:lumMod val="50000"/>
                          </a:schemeClr>
                        </a:solidFill>
                        <a:effectLst/>
                        <a:latin typeface="Calibri"/>
                        <a:ea typeface="Calibri"/>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Lcs_stress_Saving</a:t>
                      </a:r>
                      <a:endParaRPr lang="en-US" sz="1100" dirty="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1156396"/>
                  </a:ext>
                </a:extLst>
              </a:tr>
              <a:tr h="243720">
                <a:tc>
                  <a:txBody>
                    <a:bodyPr/>
                    <a:lstStyle/>
                    <a:p>
                      <a:pPr marL="0" marR="0">
                        <a:lnSpc>
                          <a:spcPct val="100000"/>
                        </a:lnSpc>
                        <a:spcBef>
                          <a:spcPts val="0"/>
                        </a:spcBef>
                        <a:spcAft>
                          <a:spcPts val="0"/>
                        </a:spcAft>
                      </a:pPr>
                      <a:r>
                        <a:rPr lang="en-GB" sz="800">
                          <a:solidFill>
                            <a:schemeClr val="accent1">
                              <a:lumMod val="50000"/>
                            </a:schemeClr>
                          </a:solidFill>
                          <a:effectLst/>
                          <a:latin typeface="Calibri"/>
                          <a:ea typeface="Times New Roman" panose="02020603050405020304" pitchFamily="18" charset="0"/>
                          <a:cs typeface="Arial"/>
                        </a:rPr>
                        <a:t>1.4 </a:t>
                      </a:r>
                      <a:r>
                        <a:rPr lang="en-GB" sz="800">
                          <a:solidFill>
                            <a:schemeClr val="accent1">
                              <a:lumMod val="50000"/>
                            </a:schemeClr>
                          </a:solidFill>
                          <a:effectLst/>
                          <a:highlight>
                            <a:srgbClr val="B2B2B2"/>
                          </a:highlight>
                          <a:latin typeface="Calibri"/>
                          <a:ea typeface="Times New Roman" panose="02020603050405020304" pitchFamily="18" charset="0"/>
                          <a:cs typeface="Arial"/>
                        </a:rPr>
                        <a:t>Vender, </a:t>
                      </a:r>
                      <a:r>
                        <a:rPr lang="en-GB" sz="800" err="1">
                          <a:solidFill>
                            <a:schemeClr val="accent1">
                              <a:lumMod val="50000"/>
                            </a:schemeClr>
                          </a:solidFill>
                          <a:effectLst/>
                          <a:highlight>
                            <a:srgbClr val="B2B2B2"/>
                          </a:highlight>
                          <a:latin typeface="Calibri"/>
                          <a:ea typeface="Times New Roman" panose="02020603050405020304" pitchFamily="18" charset="0"/>
                          <a:cs typeface="Arial"/>
                        </a:rPr>
                        <a:t>compartir</a:t>
                      </a:r>
                      <a:r>
                        <a:rPr lang="en-GB" sz="800">
                          <a:solidFill>
                            <a:schemeClr val="accent1">
                              <a:lumMod val="50000"/>
                            </a:schemeClr>
                          </a:solidFill>
                          <a:effectLst/>
                          <a:highlight>
                            <a:srgbClr val="B2B2B2"/>
                          </a:highlight>
                          <a:latin typeface="Calibri"/>
                          <a:ea typeface="Times New Roman" panose="02020603050405020304" pitchFamily="18" charset="0"/>
                          <a:cs typeface="Arial"/>
                        </a:rPr>
                        <a:t> o </a:t>
                      </a:r>
                      <a:r>
                        <a:rPr lang="en-GB" sz="800" err="1">
                          <a:solidFill>
                            <a:schemeClr val="accent1">
                              <a:lumMod val="50000"/>
                            </a:schemeClr>
                          </a:solidFill>
                          <a:effectLst/>
                          <a:highlight>
                            <a:srgbClr val="B2B2B2"/>
                          </a:highlight>
                          <a:latin typeface="Calibri"/>
                          <a:ea typeface="Times New Roman" panose="02020603050405020304" pitchFamily="18" charset="0"/>
                          <a:cs typeface="Arial"/>
                        </a:rPr>
                        <a:t>intercambiar</a:t>
                      </a:r>
                      <a:r>
                        <a:rPr lang="en-GB" sz="800">
                          <a:solidFill>
                            <a:schemeClr val="accent1">
                              <a:lumMod val="50000"/>
                            </a:schemeClr>
                          </a:solidFill>
                          <a:effectLst/>
                          <a:highlight>
                            <a:srgbClr val="B2B2B2"/>
                          </a:highlight>
                          <a:latin typeface="Calibri"/>
                          <a:ea typeface="Times New Roman" panose="02020603050405020304" pitchFamily="18" charset="0"/>
                          <a:cs typeface="Arial"/>
                        </a:rPr>
                        <a:t> </a:t>
                      </a:r>
                      <a:r>
                        <a:rPr lang="en-GB" sz="800" err="1">
                          <a:solidFill>
                            <a:schemeClr val="accent1">
                              <a:lumMod val="50000"/>
                            </a:schemeClr>
                          </a:solidFill>
                          <a:effectLst/>
                          <a:highlight>
                            <a:srgbClr val="B2B2B2"/>
                          </a:highlight>
                          <a:latin typeface="Calibri"/>
                          <a:ea typeface="Times New Roman" panose="02020603050405020304" pitchFamily="18" charset="0"/>
                          <a:cs typeface="Arial"/>
                        </a:rPr>
                        <a:t>ayuda</a:t>
                      </a:r>
                      <a:r>
                        <a:rPr lang="en-GB" sz="800">
                          <a:solidFill>
                            <a:schemeClr val="accent1">
                              <a:lumMod val="50000"/>
                            </a:schemeClr>
                          </a:solidFill>
                          <a:effectLst/>
                          <a:highlight>
                            <a:srgbClr val="B2B2B2"/>
                          </a:highlight>
                          <a:latin typeface="Calibri"/>
                          <a:ea typeface="Times New Roman" panose="02020603050405020304" pitchFamily="18" charset="0"/>
                          <a:cs typeface="Arial"/>
                        </a:rPr>
                        <a:t> </a:t>
                      </a:r>
                      <a:r>
                        <a:rPr lang="en-GB" sz="800" err="1">
                          <a:solidFill>
                            <a:schemeClr val="accent1">
                              <a:lumMod val="50000"/>
                            </a:schemeClr>
                          </a:solidFill>
                          <a:effectLst/>
                          <a:highlight>
                            <a:srgbClr val="B2B2B2"/>
                          </a:highlight>
                          <a:latin typeface="Calibri"/>
                          <a:ea typeface="Times New Roman" panose="02020603050405020304" pitchFamily="18" charset="0"/>
                          <a:cs typeface="Arial"/>
                        </a:rPr>
                        <a:t>en</a:t>
                      </a:r>
                      <a:r>
                        <a:rPr lang="en-GB" sz="800">
                          <a:solidFill>
                            <a:schemeClr val="accent1">
                              <a:lumMod val="50000"/>
                            </a:schemeClr>
                          </a:solidFill>
                          <a:effectLst/>
                          <a:highlight>
                            <a:srgbClr val="B2B2B2"/>
                          </a:highlight>
                          <a:latin typeface="Calibri"/>
                          <a:ea typeface="Times New Roman" panose="02020603050405020304" pitchFamily="18" charset="0"/>
                          <a:cs typeface="Arial"/>
                        </a:rPr>
                        <a:t> </a:t>
                      </a:r>
                      <a:r>
                        <a:rPr lang="en-GB" sz="800" err="1">
                          <a:solidFill>
                            <a:schemeClr val="accent1">
                              <a:lumMod val="50000"/>
                            </a:schemeClr>
                          </a:solidFill>
                          <a:effectLst/>
                          <a:highlight>
                            <a:srgbClr val="B2B2B2"/>
                          </a:highlight>
                          <a:latin typeface="Calibri"/>
                          <a:ea typeface="Times New Roman" panose="02020603050405020304" pitchFamily="18" charset="0"/>
                          <a:cs typeface="Arial"/>
                        </a:rPr>
                        <a:t>especie</a:t>
                      </a:r>
                      <a:r>
                        <a:rPr lang="en-GB" sz="800">
                          <a:solidFill>
                            <a:schemeClr val="accent1">
                              <a:lumMod val="50000"/>
                            </a:schemeClr>
                          </a:solidFill>
                          <a:effectLst/>
                          <a:highlight>
                            <a:srgbClr val="B2B2B2"/>
                          </a:highlight>
                          <a:latin typeface="Calibri"/>
                          <a:ea typeface="Times New Roman" panose="02020603050405020304" pitchFamily="18" charset="0"/>
                          <a:cs typeface="Arial"/>
                        </a:rPr>
                        <a:t> </a:t>
                      </a:r>
                      <a:r>
                        <a:rPr lang="en-GB" sz="800" i="1" err="1">
                          <a:solidFill>
                            <a:schemeClr val="accent1">
                              <a:lumMod val="50000"/>
                            </a:schemeClr>
                          </a:solidFill>
                          <a:effectLst/>
                          <a:latin typeface="Calibri"/>
                          <a:ea typeface="Times New Roman" panose="02020603050405020304" pitchFamily="18" charset="0"/>
                          <a:cs typeface="Arial"/>
                        </a:rPr>
                        <a:t>debido</a:t>
                      </a:r>
                      <a:r>
                        <a:rPr lang="en-GB" sz="800" i="1">
                          <a:solidFill>
                            <a:schemeClr val="accent1">
                              <a:lumMod val="50000"/>
                            </a:schemeClr>
                          </a:solidFill>
                          <a:effectLst/>
                          <a:latin typeface="Calibri"/>
                          <a:ea typeface="Times New Roman" panose="02020603050405020304" pitchFamily="18" charset="0"/>
                          <a:cs typeface="Arial"/>
                        </a:rPr>
                        <a:t> a la </a:t>
                      </a:r>
                      <a:r>
                        <a:rPr lang="en-GB" sz="800" i="1" err="1">
                          <a:solidFill>
                            <a:schemeClr val="accent1">
                              <a:lumMod val="50000"/>
                            </a:schemeClr>
                          </a:solidFill>
                          <a:effectLst/>
                          <a:latin typeface="+mn-lt"/>
                          <a:ea typeface="Times New Roman" panose="02020603050405020304" pitchFamily="18" charset="0"/>
                          <a:cs typeface="Arial"/>
                        </a:rPr>
                        <a:t>falta</a:t>
                      </a:r>
                      <a:r>
                        <a:rPr lang="en-GB" sz="800" i="1">
                          <a:solidFill>
                            <a:schemeClr val="accent1">
                              <a:lumMod val="50000"/>
                            </a:schemeClr>
                          </a:solidFill>
                          <a:effectLst/>
                          <a:latin typeface="+mn-lt"/>
                          <a:ea typeface="Times New Roman" panose="02020603050405020304" pitchFamily="18" charset="0"/>
                          <a:cs typeface="Arial"/>
                        </a:rPr>
                        <a:t> de </a:t>
                      </a:r>
                      <a:r>
                        <a:rPr lang="en-GB" sz="800" i="1" err="1">
                          <a:solidFill>
                            <a:schemeClr val="accent1">
                              <a:lumMod val="50000"/>
                            </a:schemeClr>
                          </a:solidFill>
                          <a:effectLst/>
                          <a:latin typeface="+mn-lt"/>
                          <a:ea typeface="Times New Roman" panose="02020603050405020304" pitchFamily="18" charset="0"/>
                          <a:cs typeface="Arial"/>
                        </a:rPr>
                        <a:t>recursos</a:t>
                      </a:r>
                      <a:r>
                        <a:rPr lang="en-GB" sz="800" i="1">
                          <a:solidFill>
                            <a:schemeClr val="accent1">
                              <a:lumMod val="50000"/>
                            </a:schemeClr>
                          </a:solidFill>
                          <a:effectLst/>
                          <a:latin typeface="+mn-lt"/>
                          <a:ea typeface="Times New Roman" panose="02020603050405020304" pitchFamily="18" charset="0"/>
                          <a:cs typeface="Arial"/>
                        </a:rPr>
                        <a:t> para acceder a las </a:t>
                      </a:r>
                      <a:r>
                        <a:rPr lang="en-GB" sz="800" i="1" err="1">
                          <a:solidFill>
                            <a:schemeClr val="accent1">
                              <a:lumMod val="50000"/>
                            </a:schemeClr>
                          </a:solidFill>
                          <a:effectLst/>
                          <a:latin typeface="+mn-lt"/>
                          <a:ea typeface="Times New Roman" panose="02020603050405020304" pitchFamily="18" charset="0"/>
                          <a:cs typeface="Arial"/>
                        </a:rPr>
                        <a:t>necesidades</a:t>
                      </a:r>
                      <a:r>
                        <a:rPr lang="en-GB" sz="800" i="1">
                          <a:solidFill>
                            <a:schemeClr val="accent1">
                              <a:lumMod val="50000"/>
                            </a:schemeClr>
                          </a:solidFill>
                          <a:effectLst/>
                          <a:latin typeface="+mn-lt"/>
                          <a:ea typeface="Times New Roman" panose="02020603050405020304" pitchFamily="18" charset="0"/>
                          <a:cs typeface="Arial"/>
                        </a:rPr>
                        <a:t> </a:t>
                      </a:r>
                      <a:r>
                        <a:rPr lang="en-GB" sz="800" i="1" err="1">
                          <a:solidFill>
                            <a:schemeClr val="accent1">
                              <a:lumMod val="50000"/>
                            </a:schemeClr>
                          </a:solidFill>
                          <a:effectLst/>
                          <a:latin typeface="+mn-lt"/>
                          <a:ea typeface="Times New Roman" panose="02020603050405020304" pitchFamily="18" charset="0"/>
                          <a:cs typeface="Arial"/>
                        </a:rPr>
                        <a:t>esenciales</a:t>
                      </a:r>
                      <a:endParaRPr lang="en-US" sz="1100" err="1">
                        <a:solidFill>
                          <a:schemeClr val="accent1">
                            <a:lumMod val="50000"/>
                          </a:schemeClr>
                        </a:solidFill>
                        <a:effectLst/>
                        <a:latin typeface="Calibri"/>
                        <a:ea typeface="MS Mincho" panose="02020609040205080304" pitchFamily="49" charset="-128"/>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a:solidFill>
                            <a:schemeClr val="accent1">
                              <a:lumMod val="50000"/>
                            </a:schemeClr>
                          </a:solidFill>
                          <a:effectLst/>
                          <a:latin typeface="Verdana"/>
                          <a:ea typeface="Calibri"/>
                          <a:cs typeface="Arial"/>
                        </a:rPr>
                        <a:t>| __ |</a:t>
                      </a:r>
                      <a:endParaRPr lang="en-US" sz="1100" dirty="0">
                        <a:solidFill>
                          <a:schemeClr val="accent1">
                            <a:lumMod val="50000"/>
                          </a:schemeClr>
                        </a:solidFill>
                        <a:effectLst/>
                        <a:latin typeface="Verdana"/>
                        <a:ea typeface="Calibri"/>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err="1">
                          <a:solidFill>
                            <a:schemeClr val="accent1">
                              <a:lumMod val="50000"/>
                            </a:schemeClr>
                          </a:solidFill>
                          <a:effectLst/>
                          <a:latin typeface="Calibri"/>
                          <a:ea typeface="Calibri"/>
                          <a:cs typeface="Arial"/>
                        </a:rPr>
                        <a:t>Estrés</a:t>
                      </a:r>
                      <a:endParaRPr lang="en-US" sz="1100" dirty="0" err="1">
                        <a:solidFill>
                          <a:schemeClr val="accent1">
                            <a:lumMod val="50000"/>
                          </a:schemeClr>
                        </a:solidFill>
                        <a:effectLst/>
                        <a:latin typeface="Calibri"/>
                        <a:ea typeface="Calibri"/>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err="1">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rPr>
                        <a:t>Lcs_stress_SellRation</a:t>
                      </a:r>
                      <a:endParaRPr lang="en-US" sz="1100">
                        <a:solidFill>
                          <a:schemeClr val="accent1">
                            <a:lumMod val="50000"/>
                          </a:schemeClr>
                        </a:solidFill>
                        <a:effectLs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2223477"/>
                  </a:ext>
                </a:extLst>
              </a:tr>
              <a:tr h="370453">
                <a:tc>
                  <a:txBody>
                    <a:bodyPr/>
                    <a:lstStyle/>
                    <a:p>
                      <a:pPr marL="0" marR="0">
                        <a:lnSpc>
                          <a:spcPct val="100000"/>
                        </a:lnSpc>
                        <a:spcBef>
                          <a:spcPts val="0"/>
                        </a:spcBef>
                        <a:spcAft>
                          <a:spcPts val="0"/>
                        </a:spcAft>
                      </a:pPr>
                      <a:r>
                        <a:rPr lang="en-GB" sz="800">
                          <a:solidFill>
                            <a:schemeClr val="accent1">
                              <a:lumMod val="50000"/>
                            </a:schemeClr>
                          </a:solidFill>
                          <a:effectLst/>
                          <a:latin typeface="Calibri"/>
                          <a:ea typeface="Times New Roman" panose="02020603050405020304" pitchFamily="18" charset="0"/>
                          <a:cs typeface="Arial"/>
                        </a:rPr>
                        <a:t>1,5 </a:t>
                      </a:r>
                      <a:r>
                        <a:rPr lang="en-GB" sz="800" err="1">
                          <a:solidFill>
                            <a:schemeClr val="accent1">
                              <a:lumMod val="50000"/>
                            </a:schemeClr>
                          </a:solidFill>
                          <a:effectLst/>
                          <a:highlight>
                            <a:srgbClr val="C0C0C0"/>
                          </a:highlight>
                          <a:latin typeface="Calibri"/>
                          <a:ea typeface="Times New Roman" panose="02020603050405020304" pitchFamily="18" charset="0"/>
                          <a:cs typeface="Arial"/>
                        </a:rPr>
                        <a:t>Vendió</a:t>
                      </a:r>
                      <a:r>
                        <a:rPr lang="en-GB" sz="800">
                          <a:solidFill>
                            <a:schemeClr val="accent1">
                              <a:lumMod val="50000"/>
                            </a:schemeClr>
                          </a:solidFill>
                          <a:effectLst/>
                          <a:highlight>
                            <a:srgbClr val="C0C0C0"/>
                          </a:highlight>
                          <a:latin typeface="Calibri"/>
                          <a:ea typeface="Times New Roman" panose="02020603050405020304" pitchFamily="18" charset="0"/>
                          <a:cs typeface="Arial"/>
                        </a:rPr>
                        <a:t> </a:t>
                      </a:r>
                      <a:r>
                        <a:rPr lang="en-GB" sz="800" err="1">
                          <a:solidFill>
                            <a:schemeClr val="accent1">
                              <a:lumMod val="50000"/>
                            </a:schemeClr>
                          </a:solidFill>
                          <a:effectLst/>
                          <a:highlight>
                            <a:srgbClr val="C0C0C0"/>
                          </a:highlight>
                          <a:latin typeface="Calibri"/>
                          <a:ea typeface="Times New Roman" panose="02020603050405020304" pitchFamily="18" charset="0"/>
                          <a:cs typeface="Arial"/>
                        </a:rPr>
                        <a:t>activos</a:t>
                      </a:r>
                      <a:r>
                        <a:rPr lang="en-GB" sz="800">
                          <a:solidFill>
                            <a:schemeClr val="accent1">
                              <a:lumMod val="50000"/>
                            </a:schemeClr>
                          </a:solidFill>
                          <a:effectLst/>
                          <a:highlight>
                            <a:srgbClr val="C0C0C0"/>
                          </a:highlight>
                          <a:latin typeface="Calibri"/>
                          <a:ea typeface="Times New Roman" panose="02020603050405020304" pitchFamily="18" charset="0"/>
                          <a:cs typeface="Arial"/>
                        </a:rPr>
                        <a:t> </a:t>
                      </a:r>
                      <a:r>
                        <a:rPr lang="en-GB" sz="800" err="1">
                          <a:solidFill>
                            <a:schemeClr val="accent1">
                              <a:lumMod val="50000"/>
                            </a:schemeClr>
                          </a:solidFill>
                          <a:effectLst/>
                          <a:highlight>
                            <a:srgbClr val="C0C0C0"/>
                          </a:highlight>
                          <a:latin typeface="Calibri"/>
                          <a:ea typeface="Times New Roman" panose="02020603050405020304" pitchFamily="18" charset="0"/>
                          <a:cs typeface="Arial"/>
                        </a:rPr>
                        <a:t>productivos</a:t>
                      </a:r>
                      <a:r>
                        <a:rPr lang="en-GB" sz="800">
                          <a:solidFill>
                            <a:schemeClr val="accent1">
                              <a:lumMod val="50000"/>
                            </a:schemeClr>
                          </a:solidFill>
                          <a:effectLst/>
                          <a:highlight>
                            <a:srgbClr val="C0C0C0"/>
                          </a:highlight>
                          <a:latin typeface="Calibri"/>
                          <a:ea typeface="Times New Roman" panose="02020603050405020304" pitchFamily="18" charset="0"/>
                          <a:cs typeface="Arial"/>
                        </a:rPr>
                        <a:t> o </a:t>
                      </a:r>
                      <a:r>
                        <a:rPr lang="en-GB" sz="800" err="1">
                          <a:solidFill>
                            <a:schemeClr val="accent1">
                              <a:lumMod val="50000"/>
                            </a:schemeClr>
                          </a:solidFill>
                          <a:effectLst/>
                          <a:highlight>
                            <a:srgbClr val="C0C0C0"/>
                          </a:highlight>
                          <a:latin typeface="Calibri"/>
                          <a:ea typeface="Times New Roman" panose="02020603050405020304" pitchFamily="18" charset="0"/>
                          <a:cs typeface="Arial"/>
                        </a:rPr>
                        <a:t>medios</a:t>
                      </a:r>
                      <a:r>
                        <a:rPr lang="en-GB" sz="800">
                          <a:solidFill>
                            <a:schemeClr val="accent1">
                              <a:lumMod val="50000"/>
                            </a:schemeClr>
                          </a:solidFill>
                          <a:effectLst/>
                          <a:highlight>
                            <a:srgbClr val="C0C0C0"/>
                          </a:highlight>
                          <a:latin typeface="Calibri"/>
                          <a:ea typeface="Times New Roman" panose="02020603050405020304" pitchFamily="18" charset="0"/>
                          <a:cs typeface="Arial"/>
                        </a:rPr>
                        <a:t> de </a:t>
                      </a:r>
                      <a:r>
                        <a:rPr lang="en-GB" sz="800" err="1">
                          <a:solidFill>
                            <a:schemeClr val="accent1">
                              <a:lumMod val="50000"/>
                            </a:schemeClr>
                          </a:solidFill>
                          <a:effectLst/>
                          <a:highlight>
                            <a:srgbClr val="C0C0C0"/>
                          </a:highlight>
                          <a:latin typeface="Calibri"/>
                          <a:ea typeface="Times New Roman" panose="02020603050405020304" pitchFamily="18" charset="0"/>
                          <a:cs typeface="Arial"/>
                        </a:rPr>
                        <a:t>transporte</a:t>
                      </a:r>
                      <a:r>
                        <a:rPr lang="en-GB" sz="800">
                          <a:solidFill>
                            <a:schemeClr val="accent1">
                              <a:lumMod val="50000"/>
                            </a:schemeClr>
                          </a:solidFill>
                          <a:effectLst/>
                          <a:highlight>
                            <a:srgbClr val="C0C0C0"/>
                          </a:highlight>
                          <a:latin typeface="Calibri"/>
                          <a:ea typeface="Times New Roman" panose="02020603050405020304" pitchFamily="18" charset="0"/>
                          <a:cs typeface="Arial"/>
                        </a:rPr>
                        <a:t> (</a:t>
                      </a:r>
                      <a:r>
                        <a:rPr lang="en-GB" sz="800" err="1">
                          <a:solidFill>
                            <a:schemeClr val="accent1">
                              <a:lumMod val="50000"/>
                            </a:schemeClr>
                          </a:solidFill>
                          <a:effectLst/>
                          <a:highlight>
                            <a:srgbClr val="C0C0C0"/>
                          </a:highlight>
                          <a:latin typeface="Calibri"/>
                          <a:ea typeface="Times New Roman" panose="02020603050405020304" pitchFamily="18" charset="0"/>
                          <a:cs typeface="Arial"/>
                        </a:rPr>
                        <a:t>máquina</a:t>
                      </a:r>
                      <a:r>
                        <a:rPr lang="en-GB" sz="800">
                          <a:solidFill>
                            <a:schemeClr val="accent1">
                              <a:lumMod val="50000"/>
                            </a:schemeClr>
                          </a:solidFill>
                          <a:effectLst/>
                          <a:highlight>
                            <a:srgbClr val="C0C0C0"/>
                          </a:highlight>
                          <a:latin typeface="Calibri"/>
                          <a:ea typeface="Times New Roman" panose="02020603050405020304" pitchFamily="18" charset="0"/>
                          <a:cs typeface="Arial"/>
                        </a:rPr>
                        <a:t> de </a:t>
                      </a:r>
                      <a:r>
                        <a:rPr lang="en-GB" sz="800" err="1">
                          <a:solidFill>
                            <a:schemeClr val="accent1">
                              <a:lumMod val="50000"/>
                            </a:schemeClr>
                          </a:solidFill>
                          <a:effectLst/>
                          <a:highlight>
                            <a:srgbClr val="C0C0C0"/>
                          </a:highlight>
                          <a:latin typeface="Calibri"/>
                          <a:ea typeface="Times New Roman" panose="02020603050405020304" pitchFamily="18" charset="0"/>
                          <a:cs typeface="Arial"/>
                        </a:rPr>
                        <a:t>coser</a:t>
                      </a:r>
                      <a:r>
                        <a:rPr lang="en-GB" sz="800">
                          <a:solidFill>
                            <a:schemeClr val="accent1">
                              <a:lumMod val="50000"/>
                            </a:schemeClr>
                          </a:solidFill>
                          <a:effectLst/>
                          <a:highlight>
                            <a:srgbClr val="C0C0C0"/>
                          </a:highlight>
                          <a:latin typeface="Calibri"/>
                          <a:ea typeface="Times New Roman" panose="02020603050405020304" pitchFamily="18" charset="0"/>
                          <a:cs typeface="Arial"/>
                        </a:rPr>
                        <a:t>, </a:t>
                      </a:r>
                      <a:r>
                        <a:rPr lang="en-GB" sz="800" err="1">
                          <a:solidFill>
                            <a:schemeClr val="accent1">
                              <a:lumMod val="50000"/>
                            </a:schemeClr>
                          </a:solidFill>
                          <a:effectLst/>
                          <a:highlight>
                            <a:srgbClr val="C0C0C0"/>
                          </a:highlight>
                          <a:latin typeface="Calibri"/>
                          <a:ea typeface="Times New Roman" panose="02020603050405020304" pitchFamily="18" charset="0"/>
                          <a:cs typeface="Arial"/>
                        </a:rPr>
                        <a:t>carretilla</a:t>
                      </a:r>
                      <a:r>
                        <a:rPr lang="en-GB" sz="800">
                          <a:solidFill>
                            <a:schemeClr val="accent1">
                              <a:lumMod val="50000"/>
                            </a:schemeClr>
                          </a:solidFill>
                          <a:effectLst/>
                          <a:highlight>
                            <a:srgbClr val="C0C0C0"/>
                          </a:highlight>
                          <a:latin typeface="Calibri"/>
                          <a:ea typeface="Times New Roman" panose="02020603050405020304" pitchFamily="18" charset="0"/>
                          <a:cs typeface="Arial"/>
                        </a:rPr>
                        <a:t>, </a:t>
                      </a:r>
                      <a:r>
                        <a:rPr lang="en-GB" sz="800" err="1">
                          <a:solidFill>
                            <a:schemeClr val="accent1">
                              <a:lumMod val="50000"/>
                            </a:schemeClr>
                          </a:solidFill>
                          <a:effectLst/>
                          <a:highlight>
                            <a:srgbClr val="C0C0C0"/>
                          </a:highlight>
                          <a:latin typeface="Calibri"/>
                          <a:ea typeface="Times New Roman" panose="02020603050405020304" pitchFamily="18" charset="0"/>
                          <a:cs typeface="Arial"/>
                        </a:rPr>
                        <a:t>bicicleta</a:t>
                      </a:r>
                      <a:r>
                        <a:rPr lang="en-GB" sz="800">
                          <a:solidFill>
                            <a:schemeClr val="accent1">
                              <a:lumMod val="50000"/>
                            </a:schemeClr>
                          </a:solidFill>
                          <a:effectLst/>
                          <a:highlight>
                            <a:srgbClr val="C0C0C0"/>
                          </a:highlight>
                          <a:latin typeface="Calibri"/>
                          <a:ea typeface="Times New Roman" panose="02020603050405020304" pitchFamily="18" charset="0"/>
                          <a:cs typeface="Arial"/>
                        </a:rPr>
                        <a:t>, </a:t>
                      </a:r>
                      <a:r>
                        <a:rPr lang="en-GB" sz="800" err="1">
                          <a:solidFill>
                            <a:schemeClr val="accent1">
                              <a:lumMod val="50000"/>
                            </a:schemeClr>
                          </a:solidFill>
                          <a:effectLst/>
                          <a:highlight>
                            <a:srgbClr val="C0C0C0"/>
                          </a:highlight>
                          <a:latin typeface="Calibri"/>
                          <a:ea typeface="Times New Roman" panose="02020603050405020304" pitchFamily="18" charset="0"/>
                          <a:cs typeface="Arial"/>
                        </a:rPr>
                        <a:t>coche</a:t>
                      </a:r>
                      <a:r>
                        <a:rPr lang="en-GB" sz="800">
                          <a:solidFill>
                            <a:schemeClr val="accent1">
                              <a:lumMod val="50000"/>
                            </a:schemeClr>
                          </a:solidFill>
                          <a:effectLst/>
                          <a:highlight>
                            <a:srgbClr val="C0C0C0"/>
                          </a:highlight>
                          <a:latin typeface="Calibri"/>
                          <a:ea typeface="Times New Roman" panose="02020603050405020304" pitchFamily="18" charset="0"/>
                          <a:cs typeface="Arial"/>
                        </a:rPr>
                        <a:t>, etc.) </a:t>
                      </a:r>
                      <a:r>
                        <a:rPr lang="en-GB" sz="800" i="1" err="1">
                          <a:solidFill>
                            <a:schemeClr val="accent1">
                              <a:lumMod val="50000"/>
                            </a:schemeClr>
                          </a:solidFill>
                          <a:effectLst/>
                          <a:latin typeface="Calibri"/>
                          <a:ea typeface="Calibri"/>
                          <a:cs typeface="Arial"/>
                        </a:rPr>
                        <a:t>por</a:t>
                      </a:r>
                      <a:r>
                        <a:rPr lang="en-GB" sz="800" i="1">
                          <a:solidFill>
                            <a:schemeClr val="accent1">
                              <a:lumMod val="50000"/>
                            </a:schemeClr>
                          </a:solidFill>
                          <a:effectLst/>
                          <a:latin typeface="Calibri"/>
                          <a:ea typeface="Calibri"/>
                          <a:cs typeface="Arial"/>
                        </a:rPr>
                        <a:t> </a:t>
                      </a:r>
                      <a:r>
                        <a:rPr lang="en-GB" sz="800" i="1" err="1">
                          <a:solidFill>
                            <a:schemeClr val="accent1">
                              <a:lumMod val="50000"/>
                            </a:schemeClr>
                          </a:solidFill>
                          <a:effectLst/>
                          <a:highlight>
                            <a:srgbClr val="FFFFFF"/>
                          </a:highlight>
                          <a:latin typeface="+mn-lt"/>
                          <a:ea typeface="Times New Roman" panose="02020603050405020304" pitchFamily="18" charset="0"/>
                          <a:cs typeface="Arial"/>
                        </a:rPr>
                        <a:t>falta</a:t>
                      </a:r>
                      <a:r>
                        <a:rPr lang="en-GB" sz="800" i="1">
                          <a:solidFill>
                            <a:schemeClr val="accent1">
                              <a:lumMod val="50000"/>
                            </a:schemeClr>
                          </a:solidFill>
                          <a:effectLst/>
                          <a:highlight>
                            <a:srgbClr val="FFFFFF"/>
                          </a:highlight>
                          <a:latin typeface="+mn-lt"/>
                          <a:ea typeface="Times New Roman" panose="02020603050405020304" pitchFamily="18" charset="0"/>
                          <a:cs typeface="Arial"/>
                        </a:rPr>
                        <a:t> de </a:t>
                      </a:r>
                      <a:r>
                        <a:rPr lang="en-GB" sz="800" i="1" err="1">
                          <a:solidFill>
                            <a:schemeClr val="accent1">
                              <a:lumMod val="50000"/>
                            </a:schemeClr>
                          </a:solidFill>
                          <a:effectLst/>
                          <a:highlight>
                            <a:srgbClr val="FFFFFF"/>
                          </a:highlight>
                          <a:latin typeface="+mn-lt"/>
                          <a:ea typeface="Times New Roman" panose="02020603050405020304" pitchFamily="18" charset="0"/>
                          <a:cs typeface="Arial"/>
                        </a:rPr>
                        <a:t>recursos</a:t>
                      </a:r>
                      <a:r>
                        <a:rPr lang="en-GB" sz="800" i="1">
                          <a:solidFill>
                            <a:schemeClr val="accent1">
                              <a:lumMod val="50000"/>
                            </a:schemeClr>
                          </a:solidFill>
                          <a:effectLst/>
                          <a:highlight>
                            <a:srgbClr val="FFFFFF"/>
                          </a:highlight>
                          <a:latin typeface="+mn-lt"/>
                          <a:ea typeface="Times New Roman" panose="02020603050405020304" pitchFamily="18" charset="0"/>
                          <a:cs typeface="Arial"/>
                        </a:rPr>
                        <a:t> para acceder a las </a:t>
                      </a:r>
                      <a:r>
                        <a:rPr lang="en-GB" sz="800" i="1" err="1">
                          <a:solidFill>
                            <a:schemeClr val="accent1">
                              <a:lumMod val="50000"/>
                            </a:schemeClr>
                          </a:solidFill>
                          <a:effectLst/>
                          <a:highlight>
                            <a:srgbClr val="FFFFFF"/>
                          </a:highlight>
                          <a:latin typeface="+mn-lt"/>
                          <a:ea typeface="Times New Roman" panose="02020603050405020304" pitchFamily="18" charset="0"/>
                          <a:cs typeface="Arial"/>
                        </a:rPr>
                        <a:t>necesidades</a:t>
                      </a:r>
                      <a:r>
                        <a:rPr lang="en-GB" sz="800" i="1">
                          <a:solidFill>
                            <a:schemeClr val="accent1">
                              <a:lumMod val="50000"/>
                            </a:schemeClr>
                          </a:solidFill>
                          <a:effectLst/>
                          <a:highlight>
                            <a:srgbClr val="FFFFFF"/>
                          </a:highlight>
                          <a:latin typeface="+mn-lt"/>
                          <a:ea typeface="Times New Roman" panose="02020603050405020304" pitchFamily="18" charset="0"/>
                          <a:cs typeface="Arial"/>
                        </a:rPr>
                        <a:t> </a:t>
                      </a:r>
                      <a:r>
                        <a:rPr lang="en-GB" sz="800" i="1" err="1">
                          <a:solidFill>
                            <a:schemeClr val="accent1">
                              <a:lumMod val="50000"/>
                            </a:schemeClr>
                          </a:solidFill>
                          <a:effectLst/>
                          <a:highlight>
                            <a:srgbClr val="FFFFFF"/>
                          </a:highlight>
                          <a:latin typeface="+mn-lt"/>
                          <a:ea typeface="Times New Roman" panose="02020603050405020304" pitchFamily="18" charset="0"/>
                          <a:cs typeface="Arial"/>
                        </a:rPr>
                        <a:t>esenciales</a:t>
                      </a:r>
                      <a:endParaRPr lang="en-US" sz="1100" err="1">
                        <a:solidFill>
                          <a:schemeClr val="accent1">
                            <a:lumMod val="50000"/>
                          </a:schemeClr>
                        </a:solidFill>
                        <a:effectLst/>
                        <a:highlight>
                          <a:srgbClr val="FFFFFF"/>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a:solidFill>
                            <a:schemeClr val="accent1">
                              <a:lumMod val="50000"/>
                            </a:schemeClr>
                          </a:solidFill>
                          <a:effectLst/>
                          <a:latin typeface="Verdana"/>
                          <a:ea typeface="Calibri"/>
                          <a:cs typeface="Arial"/>
                        </a:rPr>
                        <a:t>| __ |</a:t>
                      </a:r>
                      <a:endParaRPr lang="en-US" sz="1100" dirty="0">
                        <a:solidFill>
                          <a:schemeClr val="accent1">
                            <a:lumMod val="50000"/>
                          </a:schemeClr>
                        </a:solidFill>
                        <a:effectLst/>
                        <a:latin typeface="Verdana"/>
                        <a:ea typeface="Calibri"/>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a:solidFill>
                            <a:schemeClr val="accent1">
                              <a:lumMod val="50000"/>
                            </a:schemeClr>
                          </a:solidFill>
                          <a:effectLst/>
                          <a:latin typeface="Calibri"/>
                          <a:ea typeface="Calibri"/>
                          <a:cs typeface="Arial"/>
                        </a:rPr>
                        <a:t>Crisis</a:t>
                      </a:r>
                      <a:endParaRPr lang="en-US" sz="1100" dirty="0">
                        <a:solidFill>
                          <a:schemeClr val="accent1">
                            <a:lumMod val="50000"/>
                          </a:schemeClr>
                        </a:solidFill>
                        <a:effectLst/>
                        <a:latin typeface="Calibri"/>
                        <a:ea typeface="Calibri"/>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Lcs_crisis_ProdAssets</a:t>
                      </a:r>
                      <a:endParaRPr lang="en-US" sz="11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1402958"/>
                  </a:ext>
                </a:extLst>
              </a:tr>
              <a:tr h="350956">
                <a:tc>
                  <a:txBody>
                    <a:bodyPr/>
                    <a:lstStyle/>
                    <a:p>
                      <a:pPr marL="0" marR="0">
                        <a:lnSpc>
                          <a:spcPct val="100000"/>
                        </a:lnSpc>
                        <a:spcBef>
                          <a:spcPts val="0"/>
                        </a:spcBef>
                        <a:spcAft>
                          <a:spcPts val="0"/>
                        </a:spcAft>
                      </a:pPr>
                      <a:r>
                        <a:rPr lang="en-GB" sz="800" dirty="0">
                          <a:solidFill>
                            <a:schemeClr val="accent1">
                              <a:lumMod val="50000"/>
                            </a:schemeClr>
                          </a:solidFill>
                          <a:effectLst/>
                          <a:latin typeface="Calibri"/>
                          <a:ea typeface="Times New Roman" panose="02020603050405020304" pitchFamily="18" charset="0"/>
                          <a:cs typeface="Arial"/>
                        </a:rPr>
                        <a:t>1,6 </a:t>
                      </a:r>
                      <a:r>
                        <a:rPr lang="en-GB" sz="800" dirty="0">
                          <a:solidFill>
                            <a:schemeClr val="accent1">
                              <a:lumMod val="50000"/>
                            </a:schemeClr>
                          </a:solidFill>
                          <a:effectLst/>
                          <a:highlight>
                            <a:srgbClr val="C0C0C0"/>
                          </a:highlight>
                          <a:latin typeface="Calibri"/>
                          <a:ea typeface="Times New Roman" panose="02020603050405020304" pitchFamily="18" charset="0"/>
                          <a:cs typeface="Arial"/>
                        </a:rPr>
                        <a:t>Reducción de los gastos en salud esencial (incluidos los medicamentos) </a:t>
                      </a:r>
                      <a:r>
                        <a:rPr lang="en-GB" sz="800" i="1" dirty="0">
                          <a:solidFill>
                            <a:schemeClr val="accent1">
                              <a:lumMod val="50000"/>
                            </a:schemeClr>
                          </a:solidFill>
                          <a:effectLst/>
                          <a:highlight>
                            <a:srgbClr val="FFFFFF"/>
                          </a:highlight>
                          <a:latin typeface="Calibri"/>
                          <a:ea typeface="Times New Roman" panose="02020603050405020304" pitchFamily="18" charset="0"/>
                          <a:cs typeface="Arial"/>
                        </a:rPr>
                        <a:t>debido a la </a:t>
                      </a:r>
                      <a:r>
                        <a:rPr lang="en-GB" sz="800" i="1" dirty="0">
                          <a:solidFill>
                            <a:schemeClr val="accent1">
                              <a:lumMod val="50000"/>
                            </a:schemeClr>
                          </a:solidFill>
                          <a:effectLst/>
                          <a:highlight>
                            <a:srgbClr val="FFFFFF"/>
                          </a:highlight>
                          <a:latin typeface="+mn-lt"/>
                          <a:ea typeface="Times New Roman" panose="02020603050405020304" pitchFamily="18" charset="0"/>
                          <a:cs typeface="Arial"/>
                        </a:rPr>
                        <a:t>falta de recursos para acceder a las necesidades esenciales</a:t>
                      </a:r>
                      <a:endParaRPr lang="en-US" sz="1100" dirty="0">
                        <a:solidFill>
                          <a:schemeClr val="accent1">
                            <a:lumMod val="50000"/>
                          </a:schemeClr>
                        </a:solidFill>
                        <a:effectLst/>
                        <a:highlight>
                          <a:srgbClr val="FFFFFF"/>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a:solidFill>
                            <a:schemeClr val="accent1">
                              <a:lumMod val="50000"/>
                            </a:schemeClr>
                          </a:solidFill>
                          <a:effectLst/>
                          <a:latin typeface="Verdana"/>
                          <a:ea typeface="Calibri"/>
                          <a:cs typeface="Arial"/>
                        </a:rPr>
                        <a:t>| __ |</a:t>
                      </a:r>
                      <a:endParaRPr lang="en-US" sz="1100" dirty="0">
                        <a:solidFill>
                          <a:schemeClr val="accent1">
                            <a:lumMod val="50000"/>
                          </a:schemeClr>
                        </a:solidFill>
                        <a:effectLst/>
                        <a:latin typeface="Verdana"/>
                        <a:ea typeface="Calibri"/>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a:solidFill>
                            <a:schemeClr val="accent1">
                              <a:lumMod val="50000"/>
                            </a:schemeClr>
                          </a:solidFill>
                          <a:effectLst/>
                          <a:latin typeface="Calibri"/>
                          <a:ea typeface="Calibri"/>
                          <a:cs typeface="Arial"/>
                        </a:rPr>
                        <a:t>Crisis</a:t>
                      </a:r>
                      <a:endParaRPr lang="en-US" sz="1100" dirty="0">
                        <a:solidFill>
                          <a:schemeClr val="accent1">
                            <a:lumMod val="50000"/>
                          </a:schemeClr>
                        </a:solidFill>
                        <a:effectLst/>
                        <a:latin typeface="Calibri"/>
                        <a:ea typeface="Calibri"/>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Lcs_crisis_Salud</a:t>
                      </a:r>
                      <a:endParaRPr lang="en-US" sz="11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420953"/>
                  </a:ext>
                </a:extLst>
              </a:tr>
              <a:tr h="243720">
                <a:tc>
                  <a:txBody>
                    <a:bodyPr/>
                    <a:lstStyle/>
                    <a:p>
                      <a:pPr marL="0" marR="0">
                        <a:lnSpc>
                          <a:spcPct val="100000"/>
                        </a:lnSpc>
                        <a:spcBef>
                          <a:spcPts val="0"/>
                        </a:spcBef>
                        <a:spcAft>
                          <a:spcPts val="0"/>
                        </a:spcAft>
                      </a:pPr>
                      <a:r>
                        <a:rPr lang="en-GB" sz="800">
                          <a:solidFill>
                            <a:schemeClr val="accent1">
                              <a:lumMod val="50000"/>
                            </a:schemeClr>
                          </a:solidFill>
                          <a:effectLst/>
                          <a:latin typeface="Calibri"/>
                          <a:ea typeface="Calibri"/>
                          <a:cs typeface="Arial"/>
                        </a:rPr>
                        <a:t>1,7 </a:t>
                      </a:r>
                      <a:r>
                        <a:rPr lang="en-GB" sz="800" err="1">
                          <a:solidFill>
                            <a:schemeClr val="accent1">
                              <a:lumMod val="50000"/>
                            </a:schemeClr>
                          </a:solidFill>
                          <a:effectLst/>
                          <a:highlight>
                            <a:srgbClr val="C0C0C0"/>
                          </a:highlight>
                          <a:latin typeface="Calibri"/>
                          <a:ea typeface="Calibri"/>
                          <a:cs typeface="Arial"/>
                        </a:rPr>
                        <a:t>Retiró</a:t>
                      </a:r>
                      <a:r>
                        <a:rPr lang="en-GB" sz="800">
                          <a:solidFill>
                            <a:schemeClr val="accent1">
                              <a:lumMod val="50000"/>
                            </a:schemeClr>
                          </a:solidFill>
                          <a:effectLst/>
                          <a:highlight>
                            <a:srgbClr val="C0C0C0"/>
                          </a:highlight>
                          <a:latin typeface="Calibri"/>
                          <a:ea typeface="Calibri"/>
                          <a:cs typeface="Arial"/>
                        </a:rPr>
                        <a:t> a </a:t>
                      </a:r>
                      <a:r>
                        <a:rPr lang="en-GB" sz="800" err="1">
                          <a:solidFill>
                            <a:schemeClr val="accent1">
                              <a:lumMod val="50000"/>
                            </a:schemeClr>
                          </a:solidFill>
                          <a:effectLst/>
                          <a:highlight>
                            <a:srgbClr val="C0C0C0"/>
                          </a:highlight>
                          <a:latin typeface="Calibri"/>
                          <a:ea typeface="Calibri"/>
                          <a:cs typeface="Arial"/>
                        </a:rPr>
                        <a:t>los</a:t>
                      </a:r>
                      <a:r>
                        <a:rPr lang="en-GB" sz="800">
                          <a:solidFill>
                            <a:schemeClr val="accent1">
                              <a:lumMod val="50000"/>
                            </a:schemeClr>
                          </a:solidFill>
                          <a:effectLst/>
                          <a:highlight>
                            <a:srgbClr val="C0C0C0"/>
                          </a:highlight>
                          <a:latin typeface="Calibri"/>
                          <a:ea typeface="Calibri"/>
                          <a:cs typeface="Arial"/>
                        </a:rPr>
                        <a:t> </a:t>
                      </a:r>
                      <a:r>
                        <a:rPr lang="en-GB" sz="800" err="1">
                          <a:solidFill>
                            <a:schemeClr val="accent1">
                              <a:lumMod val="50000"/>
                            </a:schemeClr>
                          </a:solidFill>
                          <a:effectLst/>
                          <a:highlight>
                            <a:srgbClr val="C0C0C0"/>
                          </a:highlight>
                          <a:latin typeface="Calibri"/>
                          <a:ea typeface="Calibri"/>
                          <a:cs typeface="Arial"/>
                        </a:rPr>
                        <a:t>niños</a:t>
                      </a:r>
                      <a:r>
                        <a:rPr lang="en-GB" sz="800">
                          <a:solidFill>
                            <a:schemeClr val="accent1">
                              <a:lumMod val="50000"/>
                            </a:schemeClr>
                          </a:solidFill>
                          <a:effectLst/>
                          <a:highlight>
                            <a:srgbClr val="C0C0C0"/>
                          </a:highlight>
                          <a:latin typeface="Calibri"/>
                          <a:ea typeface="Calibri"/>
                          <a:cs typeface="Arial"/>
                        </a:rPr>
                        <a:t> de la </a:t>
                      </a:r>
                      <a:r>
                        <a:rPr lang="en-GB" sz="800" err="1">
                          <a:solidFill>
                            <a:schemeClr val="accent1">
                              <a:lumMod val="50000"/>
                            </a:schemeClr>
                          </a:solidFill>
                          <a:effectLst/>
                          <a:highlight>
                            <a:srgbClr val="C0C0C0"/>
                          </a:highlight>
                          <a:latin typeface="Calibri"/>
                          <a:ea typeface="Calibri"/>
                          <a:cs typeface="Arial"/>
                        </a:rPr>
                        <a:t>escuela</a:t>
                      </a:r>
                      <a:r>
                        <a:rPr lang="en-GB" sz="800">
                          <a:solidFill>
                            <a:schemeClr val="accent1">
                              <a:lumMod val="50000"/>
                            </a:schemeClr>
                          </a:solidFill>
                          <a:effectLst/>
                          <a:highlight>
                            <a:srgbClr val="C0C0C0"/>
                          </a:highlight>
                          <a:latin typeface="Calibri"/>
                          <a:ea typeface="Calibri"/>
                          <a:cs typeface="Arial"/>
                        </a:rPr>
                        <a:t> </a:t>
                      </a:r>
                      <a:r>
                        <a:rPr lang="en-GB" sz="800" i="1" err="1">
                          <a:solidFill>
                            <a:schemeClr val="accent1">
                              <a:lumMod val="50000"/>
                            </a:schemeClr>
                          </a:solidFill>
                          <a:effectLst/>
                          <a:latin typeface="Calibri"/>
                          <a:ea typeface="Times New Roman" panose="02020603050405020304" pitchFamily="18" charset="0"/>
                          <a:cs typeface="Arial"/>
                        </a:rPr>
                        <a:t>por</a:t>
                      </a:r>
                      <a:r>
                        <a:rPr lang="en-GB" sz="800" i="1">
                          <a:solidFill>
                            <a:schemeClr val="accent1">
                              <a:lumMod val="50000"/>
                            </a:schemeClr>
                          </a:solidFill>
                          <a:effectLst/>
                          <a:latin typeface="Calibri"/>
                          <a:ea typeface="Times New Roman" panose="02020603050405020304" pitchFamily="18" charset="0"/>
                          <a:cs typeface="Arial"/>
                        </a:rPr>
                        <a:t> </a:t>
                      </a:r>
                      <a:r>
                        <a:rPr lang="en-GB" sz="800" i="1" err="1">
                          <a:solidFill>
                            <a:schemeClr val="accent1">
                              <a:lumMod val="50000"/>
                            </a:schemeClr>
                          </a:solidFill>
                          <a:effectLst/>
                          <a:highlight>
                            <a:srgbClr val="FFFFFF"/>
                          </a:highlight>
                          <a:latin typeface="+mn-lt"/>
                          <a:ea typeface="Times New Roman" panose="02020603050405020304" pitchFamily="18" charset="0"/>
                          <a:cs typeface="Arial"/>
                        </a:rPr>
                        <a:t>falta</a:t>
                      </a:r>
                      <a:r>
                        <a:rPr lang="en-GB" sz="800" i="1">
                          <a:solidFill>
                            <a:schemeClr val="accent1">
                              <a:lumMod val="50000"/>
                            </a:schemeClr>
                          </a:solidFill>
                          <a:effectLst/>
                          <a:highlight>
                            <a:srgbClr val="FFFFFF"/>
                          </a:highlight>
                          <a:latin typeface="+mn-lt"/>
                          <a:ea typeface="Times New Roman" panose="02020603050405020304" pitchFamily="18" charset="0"/>
                          <a:cs typeface="Arial"/>
                        </a:rPr>
                        <a:t> de </a:t>
                      </a:r>
                      <a:r>
                        <a:rPr lang="en-GB" sz="800" i="1" err="1">
                          <a:solidFill>
                            <a:schemeClr val="accent1">
                              <a:lumMod val="50000"/>
                            </a:schemeClr>
                          </a:solidFill>
                          <a:effectLst/>
                          <a:highlight>
                            <a:srgbClr val="FFFFFF"/>
                          </a:highlight>
                          <a:latin typeface="+mn-lt"/>
                          <a:ea typeface="Times New Roman" panose="02020603050405020304" pitchFamily="18" charset="0"/>
                          <a:cs typeface="Arial"/>
                        </a:rPr>
                        <a:t>recursos</a:t>
                      </a:r>
                      <a:r>
                        <a:rPr lang="en-GB" sz="800" i="1">
                          <a:solidFill>
                            <a:schemeClr val="accent1">
                              <a:lumMod val="50000"/>
                            </a:schemeClr>
                          </a:solidFill>
                          <a:effectLst/>
                          <a:highlight>
                            <a:srgbClr val="FFFFFF"/>
                          </a:highlight>
                          <a:latin typeface="+mn-lt"/>
                          <a:ea typeface="Times New Roman" panose="02020603050405020304" pitchFamily="18" charset="0"/>
                          <a:cs typeface="Arial"/>
                        </a:rPr>
                        <a:t> para acceder a las </a:t>
                      </a:r>
                      <a:r>
                        <a:rPr lang="en-GB" sz="800" i="1" err="1">
                          <a:solidFill>
                            <a:schemeClr val="accent1">
                              <a:lumMod val="50000"/>
                            </a:schemeClr>
                          </a:solidFill>
                          <a:effectLst/>
                          <a:highlight>
                            <a:srgbClr val="FFFFFF"/>
                          </a:highlight>
                          <a:latin typeface="+mn-lt"/>
                          <a:ea typeface="Times New Roman" panose="02020603050405020304" pitchFamily="18" charset="0"/>
                          <a:cs typeface="Arial"/>
                        </a:rPr>
                        <a:t>necesidades</a:t>
                      </a:r>
                      <a:r>
                        <a:rPr lang="en-GB" sz="800" i="1">
                          <a:solidFill>
                            <a:schemeClr val="accent1">
                              <a:lumMod val="50000"/>
                            </a:schemeClr>
                          </a:solidFill>
                          <a:effectLst/>
                          <a:highlight>
                            <a:srgbClr val="FFFFFF"/>
                          </a:highlight>
                          <a:latin typeface="+mn-lt"/>
                          <a:ea typeface="Times New Roman" panose="02020603050405020304" pitchFamily="18" charset="0"/>
                          <a:cs typeface="Arial"/>
                        </a:rPr>
                        <a:t> </a:t>
                      </a:r>
                      <a:r>
                        <a:rPr lang="en-GB" sz="800" i="1" err="1">
                          <a:solidFill>
                            <a:schemeClr val="accent1">
                              <a:lumMod val="50000"/>
                            </a:schemeClr>
                          </a:solidFill>
                          <a:effectLst/>
                          <a:highlight>
                            <a:srgbClr val="FFFFFF"/>
                          </a:highlight>
                          <a:latin typeface="+mn-lt"/>
                          <a:ea typeface="Times New Roman" panose="02020603050405020304" pitchFamily="18" charset="0"/>
                          <a:cs typeface="Arial"/>
                        </a:rPr>
                        <a:t>esenciales</a:t>
                      </a:r>
                      <a:endParaRPr lang="en-US" sz="1100" err="1">
                        <a:solidFill>
                          <a:schemeClr val="accent1">
                            <a:lumMod val="50000"/>
                          </a:schemeClr>
                        </a:solidFill>
                        <a:effectLst/>
                        <a:highlight>
                          <a:srgbClr val="FFFFFF"/>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a:solidFill>
                            <a:schemeClr val="accent1">
                              <a:lumMod val="50000"/>
                            </a:schemeClr>
                          </a:solidFill>
                          <a:effectLst/>
                          <a:latin typeface="Verdana"/>
                          <a:ea typeface="Calibri"/>
                          <a:cs typeface="Arial"/>
                        </a:rPr>
                        <a:t>| __ |</a:t>
                      </a:r>
                      <a:endParaRPr lang="en-US" sz="1100" dirty="0">
                        <a:solidFill>
                          <a:schemeClr val="accent1">
                            <a:lumMod val="50000"/>
                          </a:schemeClr>
                        </a:solidFill>
                        <a:effectLst/>
                        <a:latin typeface="Verdana"/>
                        <a:ea typeface="Calibri"/>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a:solidFill>
                            <a:schemeClr val="accent1">
                              <a:lumMod val="50000"/>
                            </a:schemeClr>
                          </a:solidFill>
                          <a:effectLst/>
                          <a:latin typeface="Calibri"/>
                          <a:ea typeface="Calibri"/>
                          <a:cs typeface="Arial"/>
                        </a:rPr>
                        <a:t>Crisis</a:t>
                      </a:r>
                      <a:endParaRPr lang="en-US" sz="1100" dirty="0">
                        <a:solidFill>
                          <a:schemeClr val="accent1">
                            <a:lumMod val="50000"/>
                          </a:schemeClr>
                        </a:solidFill>
                        <a:effectLst/>
                        <a:latin typeface="Calibri"/>
                        <a:ea typeface="Calibri"/>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Lcs_crisis_OutSchool</a:t>
                      </a:r>
                      <a:endParaRPr lang="en-US" sz="11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1697943"/>
                  </a:ext>
                </a:extLst>
              </a:tr>
              <a:tr h="370453">
                <a:tc>
                  <a:txBody>
                    <a:bodyPr/>
                    <a:lstStyle/>
                    <a:p>
                      <a:pPr marL="0" marR="0">
                        <a:lnSpc>
                          <a:spcPct val="100000"/>
                        </a:lnSpc>
                        <a:spcBef>
                          <a:spcPts val="0"/>
                        </a:spcBef>
                        <a:spcAft>
                          <a:spcPts val="0"/>
                        </a:spcAft>
                      </a:pPr>
                      <a:r>
                        <a:rPr lang="en-GB" sz="800">
                          <a:solidFill>
                            <a:schemeClr val="accent1">
                              <a:lumMod val="50000"/>
                            </a:schemeClr>
                          </a:solidFill>
                          <a:effectLst/>
                          <a:latin typeface="Calibri"/>
                          <a:ea typeface="Calibri"/>
                          <a:cs typeface="Arial"/>
                        </a:rPr>
                        <a:t>1,8 </a:t>
                      </a:r>
                      <a:r>
                        <a:rPr lang="en-GB" sz="800" err="1">
                          <a:solidFill>
                            <a:schemeClr val="accent1">
                              <a:lumMod val="50000"/>
                            </a:schemeClr>
                          </a:solidFill>
                          <a:effectLst/>
                          <a:highlight>
                            <a:srgbClr val="C0C0C0"/>
                          </a:highlight>
                          <a:latin typeface="Calibri"/>
                          <a:ea typeface="Calibri"/>
                          <a:cs typeface="Arial"/>
                        </a:rPr>
                        <a:t>Hipotecó</a:t>
                      </a:r>
                      <a:r>
                        <a:rPr lang="en-GB" sz="800">
                          <a:solidFill>
                            <a:schemeClr val="accent1">
                              <a:lumMod val="50000"/>
                            </a:schemeClr>
                          </a:solidFill>
                          <a:effectLst/>
                          <a:highlight>
                            <a:srgbClr val="C0C0C0"/>
                          </a:highlight>
                          <a:latin typeface="Calibri"/>
                          <a:ea typeface="Calibri"/>
                          <a:cs typeface="Arial"/>
                        </a:rPr>
                        <a:t>/</a:t>
                      </a:r>
                      <a:r>
                        <a:rPr lang="en-GB" sz="800" err="1">
                          <a:solidFill>
                            <a:schemeClr val="accent1">
                              <a:lumMod val="50000"/>
                            </a:schemeClr>
                          </a:solidFill>
                          <a:effectLst/>
                          <a:highlight>
                            <a:srgbClr val="C0C0C0"/>
                          </a:highlight>
                          <a:latin typeface="Calibri"/>
                          <a:ea typeface="Calibri"/>
                          <a:cs typeface="Arial"/>
                        </a:rPr>
                        <a:t>vendió</a:t>
                      </a:r>
                      <a:r>
                        <a:rPr lang="en-GB" sz="800">
                          <a:solidFill>
                            <a:schemeClr val="accent1">
                              <a:lumMod val="50000"/>
                            </a:schemeClr>
                          </a:solidFill>
                          <a:effectLst/>
                          <a:highlight>
                            <a:srgbClr val="C0C0C0"/>
                          </a:highlight>
                          <a:latin typeface="Calibri"/>
                          <a:ea typeface="Calibri"/>
                          <a:cs typeface="Arial"/>
                        </a:rPr>
                        <a:t> la casa </a:t>
                      </a:r>
                      <a:r>
                        <a:rPr lang="en-GB" sz="800" err="1">
                          <a:solidFill>
                            <a:schemeClr val="accent1">
                              <a:lumMod val="50000"/>
                            </a:schemeClr>
                          </a:solidFill>
                          <a:effectLst/>
                          <a:highlight>
                            <a:srgbClr val="C0C0C0"/>
                          </a:highlight>
                          <a:latin typeface="Calibri"/>
                          <a:ea typeface="Calibri"/>
                          <a:cs typeface="Arial"/>
                        </a:rPr>
                        <a:t>donde</a:t>
                      </a:r>
                      <a:r>
                        <a:rPr lang="en-GB" sz="800">
                          <a:solidFill>
                            <a:schemeClr val="accent1">
                              <a:lumMod val="50000"/>
                            </a:schemeClr>
                          </a:solidFill>
                          <a:effectLst/>
                          <a:highlight>
                            <a:srgbClr val="C0C0C0"/>
                          </a:highlight>
                          <a:latin typeface="Calibri"/>
                          <a:ea typeface="Calibri"/>
                          <a:cs typeface="Arial"/>
                        </a:rPr>
                        <a:t> </a:t>
                      </a:r>
                      <a:r>
                        <a:rPr lang="en-GB" sz="800" err="1">
                          <a:solidFill>
                            <a:schemeClr val="accent1">
                              <a:lumMod val="50000"/>
                            </a:schemeClr>
                          </a:solidFill>
                          <a:effectLst/>
                          <a:highlight>
                            <a:srgbClr val="C0C0C0"/>
                          </a:highlight>
                          <a:latin typeface="Calibri"/>
                          <a:ea typeface="Calibri"/>
                          <a:cs typeface="Arial"/>
                        </a:rPr>
                        <a:t>vivía</a:t>
                      </a:r>
                      <a:r>
                        <a:rPr lang="en-GB" sz="800">
                          <a:solidFill>
                            <a:schemeClr val="accent1">
                              <a:lumMod val="50000"/>
                            </a:schemeClr>
                          </a:solidFill>
                          <a:effectLst/>
                          <a:highlight>
                            <a:srgbClr val="C0C0C0"/>
                          </a:highlight>
                          <a:latin typeface="Calibri"/>
                          <a:ea typeface="Calibri"/>
                          <a:cs typeface="Arial"/>
                        </a:rPr>
                        <a:t> </a:t>
                      </a:r>
                      <a:r>
                        <a:rPr lang="en-GB" sz="800" err="1">
                          <a:solidFill>
                            <a:schemeClr val="accent1">
                              <a:lumMod val="50000"/>
                            </a:schemeClr>
                          </a:solidFill>
                          <a:effectLst/>
                          <a:highlight>
                            <a:srgbClr val="C0C0C0"/>
                          </a:highlight>
                          <a:latin typeface="Calibri"/>
                          <a:ea typeface="Calibri"/>
                          <a:cs typeface="Arial"/>
                        </a:rPr>
                        <a:t>permanentemente</a:t>
                      </a:r>
                      <a:r>
                        <a:rPr lang="en-GB" sz="800">
                          <a:solidFill>
                            <a:schemeClr val="accent1">
                              <a:lumMod val="50000"/>
                            </a:schemeClr>
                          </a:solidFill>
                          <a:effectLst/>
                          <a:highlight>
                            <a:srgbClr val="C0C0C0"/>
                          </a:highlight>
                          <a:latin typeface="Calibri"/>
                          <a:ea typeface="Calibri"/>
                          <a:cs typeface="Arial"/>
                        </a:rPr>
                        <a:t> o </a:t>
                      </a:r>
                      <a:r>
                        <a:rPr lang="en-GB" sz="800" err="1">
                          <a:solidFill>
                            <a:schemeClr val="accent1">
                              <a:lumMod val="50000"/>
                            </a:schemeClr>
                          </a:solidFill>
                          <a:effectLst/>
                          <a:highlight>
                            <a:srgbClr val="C0C0C0"/>
                          </a:highlight>
                          <a:latin typeface="Calibri"/>
                          <a:ea typeface="Calibri"/>
                          <a:cs typeface="Arial"/>
                        </a:rPr>
                        <a:t>el</a:t>
                      </a:r>
                      <a:r>
                        <a:rPr lang="en-GB" sz="800">
                          <a:solidFill>
                            <a:schemeClr val="accent1">
                              <a:lumMod val="50000"/>
                            </a:schemeClr>
                          </a:solidFill>
                          <a:effectLst/>
                          <a:highlight>
                            <a:srgbClr val="C0C0C0"/>
                          </a:highlight>
                          <a:latin typeface="Calibri"/>
                          <a:ea typeface="Calibri"/>
                          <a:cs typeface="Arial"/>
                        </a:rPr>
                        <a:t> </a:t>
                      </a:r>
                      <a:r>
                        <a:rPr lang="en-GB" sz="800" err="1">
                          <a:solidFill>
                            <a:schemeClr val="accent1">
                              <a:lumMod val="50000"/>
                            </a:schemeClr>
                          </a:solidFill>
                          <a:effectLst/>
                          <a:highlight>
                            <a:srgbClr val="C0C0C0"/>
                          </a:highlight>
                          <a:latin typeface="Calibri"/>
                          <a:ea typeface="Calibri"/>
                          <a:cs typeface="Arial"/>
                        </a:rPr>
                        <a:t>terreno</a:t>
                      </a:r>
                      <a:r>
                        <a:rPr lang="en-GB" sz="800">
                          <a:solidFill>
                            <a:schemeClr val="accent1">
                              <a:lumMod val="50000"/>
                            </a:schemeClr>
                          </a:solidFill>
                          <a:effectLst/>
                          <a:highlight>
                            <a:srgbClr val="C0C0C0"/>
                          </a:highlight>
                          <a:latin typeface="Calibri"/>
                          <a:ea typeface="Calibri"/>
                          <a:cs typeface="Arial"/>
                        </a:rPr>
                        <a:t> </a:t>
                      </a:r>
                      <a:r>
                        <a:rPr lang="en-GB" sz="800" i="1" err="1">
                          <a:solidFill>
                            <a:schemeClr val="accent1">
                              <a:lumMod val="50000"/>
                            </a:schemeClr>
                          </a:solidFill>
                          <a:effectLst/>
                          <a:latin typeface="Calibri"/>
                          <a:ea typeface="Times New Roman" panose="02020603050405020304" pitchFamily="18" charset="0"/>
                          <a:cs typeface="Arial"/>
                        </a:rPr>
                        <a:t>debido</a:t>
                      </a:r>
                      <a:r>
                        <a:rPr lang="en-GB" sz="800" i="1">
                          <a:solidFill>
                            <a:schemeClr val="accent1">
                              <a:lumMod val="50000"/>
                            </a:schemeClr>
                          </a:solidFill>
                          <a:effectLst/>
                          <a:latin typeface="Calibri"/>
                          <a:ea typeface="Times New Roman" panose="02020603050405020304" pitchFamily="18" charset="0"/>
                          <a:cs typeface="Arial"/>
                        </a:rPr>
                        <a:t> a la </a:t>
                      </a:r>
                      <a:r>
                        <a:rPr lang="en-GB" sz="800" i="1" err="1">
                          <a:solidFill>
                            <a:schemeClr val="accent1">
                              <a:lumMod val="50000"/>
                            </a:schemeClr>
                          </a:solidFill>
                          <a:effectLst/>
                          <a:highlight>
                            <a:srgbClr val="FFFFFF"/>
                          </a:highlight>
                          <a:latin typeface="+mn-lt"/>
                          <a:ea typeface="Times New Roman" panose="02020603050405020304" pitchFamily="18" charset="0"/>
                          <a:cs typeface="Arial"/>
                        </a:rPr>
                        <a:t>falta</a:t>
                      </a:r>
                      <a:r>
                        <a:rPr lang="en-GB" sz="800" i="1">
                          <a:solidFill>
                            <a:schemeClr val="accent1">
                              <a:lumMod val="50000"/>
                            </a:schemeClr>
                          </a:solidFill>
                          <a:effectLst/>
                          <a:highlight>
                            <a:srgbClr val="FFFFFF"/>
                          </a:highlight>
                          <a:latin typeface="+mn-lt"/>
                          <a:ea typeface="Times New Roman" panose="02020603050405020304" pitchFamily="18" charset="0"/>
                          <a:cs typeface="Arial"/>
                        </a:rPr>
                        <a:t> de </a:t>
                      </a:r>
                      <a:r>
                        <a:rPr lang="en-GB" sz="800" i="1" err="1">
                          <a:solidFill>
                            <a:schemeClr val="accent1">
                              <a:lumMod val="50000"/>
                            </a:schemeClr>
                          </a:solidFill>
                          <a:effectLst/>
                          <a:highlight>
                            <a:srgbClr val="FFFFFF"/>
                          </a:highlight>
                          <a:latin typeface="+mn-lt"/>
                          <a:ea typeface="Times New Roman" panose="02020603050405020304" pitchFamily="18" charset="0"/>
                          <a:cs typeface="Arial"/>
                        </a:rPr>
                        <a:t>recursos</a:t>
                      </a:r>
                      <a:r>
                        <a:rPr lang="en-GB" sz="800" i="1">
                          <a:solidFill>
                            <a:schemeClr val="accent1">
                              <a:lumMod val="50000"/>
                            </a:schemeClr>
                          </a:solidFill>
                          <a:effectLst/>
                          <a:highlight>
                            <a:srgbClr val="FFFFFF"/>
                          </a:highlight>
                          <a:latin typeface="+mn-lt"/>
                          <a:ea typeface="Times New Roman" panose="02020603050405020304" pitchFamily="18" charset="0"/>
                          <a:cs typeface="Arial"/>
                        </a:rPr>
                        <a:t> para acceder a las </a:t>
                      </a:r>
                      <a:r>
                        <a:rPr lang="en-GB" sz="800" i="1" err="1">
                          <a:solidFill>
                            <a:schemeClr val="accent1">
                              <a:lumMod val="50000"/>
                            </a:schemeClr>
                          </a:solidFill>
                          <a:effectLst/>
                          <a:highlight>
                            <a:srgbClr val="FFFFFF"/>
                          </a:highlight>
                          <a:latin typeface="+mn-lt"/>
                          <a:ea typeface="Times New Roman" panose="02020603050405020304" pitchFamily="18" charset="0"/>
                          <a:cs typeface="Arial"/>
                        </a:rPr>
                        <a:t>necesidades</a:t>
                      </a:r>
                      <a:r>
                        <a:rPr lang="en-GB" sz="800" i="1">
                          <a:solidFill>
                            <a:schemeClr val="accent1">
                              <a:lumMod val="50000"/>
                            </a:schemeClr>
                          </a:solidFill>
                          <a:effectLst/>
                          <a:highlight>
                            <a:srgbClr val="FFFFFF"/>
                          </a:highlight>
                          <a:latin typeface="+mn-lt"/>
                          <a:ea typeface="Times New Roman" panose="02020603050405020304" pitchFamily="18" charset="0"/>
                          <a:cs typeface="Arial"/>
                        </a:rPr>
                        <a:t> </a:t>
                      </a:r>
                      <a:r>
                        <a:rPr lang="en-GB" sz="800" i="1" err="1">
                          <a:solidFill>
                            <a:schemeClr val="accent1">
                              <a:lumMod val="50000"/>
                            </a:schemeClr>
                          </a:solidFill>
                          <a:effectLst/>
                          <a:highlight>
                            <a:srgbClr val="FFFFFF"/>
                          </a:highlight>
                          <a:latin typeface="+mn-lt"/>
                          <a:ea typeface="Times New Roman" panose="02020603050405020304" pitchFamily="18" charset="0"/>
                          <a:cs typeface="Arial"/>
                        </a:rPr>
                        <a:t>esenciales</a:t>
                      </a:r>
                      <a:endParaRPr lang="en-US" sz="1100" err="1">
                        <a:solidFill>
                          <a:schemeClr val="accent1">
                            <a:lumMod val="50000"/>
                          </a:schemeClr>
                        </a:solidFill>
                        <a:effectLst/>
                        <a:highlight>
                          <a:srgbClr val="FFFFFF"/>
                        </a:highlight>
                        <a:latin typeface="Calibri"/>
                        <a:ea typeface="MS Mincho" panose="02020609040205080304" pitchFamily="49" charset="-128"/>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a:solidFill>
                            <a:schemeClr val="accent1">
                              <a:lumMod val="50000"/>
                            </a:schemeClr>
                          </a:solidFill>
                          <a:effectLst/>
                          <a:latin typeface="Verdana"/>
                          <a:ea typeface="Calibri"/>
                          <a:cs typeface="Arial"/>
                        </a:rPr>
                        <a:t>| __ |</a:t>
                      </a:r>
                      <a:endParaRPr lang="en-US" sz="1100" dirty="0">
                        <a:solidFill>
                          <a:schemeClr val="accent1">
                            <a:lumMod val="50000"/>
                          </a:schemeClr>
                        </a:solidFill>
                        <a:effectLst/>
                        <a:latin typeface="Verdana"/>
                        <a:ea typeface="Calibri"/>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err="1">
                          <a:solidFill>
                            <a:schemeClr val="accent1">
                              <a:lumMod val="50000"/>
                            </a:schemeClr>
                          </a:solidFill>
                          <a:effectLst/>
                          <a:latin typeface="Calibri"/>
                          <a:ea typeface="Calibri"/>
                          <a:cs typeface="Arial"/>
                        </a:rPr>
                        <a:t>Emergencia</a:t>
                      </a:r>
                      <a:endParaRPr lang="en-US" sz="1100" dirty="0" err="1">
                        <a:solidFill>
                          <a:schemeClr val="accent1">
                            <a:lumMod val="50000"/>
                          </a:schemeClr>
                        </a:solidFill>
                        <a:effectLst/>
                        <a:latin typeface="Calibri"/>
                        <a:ea typeface="Calibri"/>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Lcs_em_ResAsset</a:t>
                      </a:r>
                      <a:endParaRPr lang="en-US" sz="11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0582550"/>
                  </a:ext>
                </a:extLst>
              </a:tr>
              <a:tr h="350956">
                <a:tc>
                  <a:txBody>
                    <a:bodyPr/>
                    <a:lstStyle/>
                    <a:p>
                      <a:pPr marL="0" marR="0">
                        <a:lnSpc>
                          <a:spcPct val="100000"/>
                        </a:lnSpc>
                        <a:spcBef>
                          <a:spcPts val="0"/>
                        </a:spcBef>
                        <a:spcAft>
                          <a:spcPts val="0"/>
                        </a:spcAft>
                      </a:pPr>
                      <a:r>
                        <a:rPr lang="en-GB" sz="800" dirty="0">
                          <a:solidFill>
                            <a:schemeClr val="accent1">
                              <a:lumMod val="50000"/>
                            </a:schemeClr>
                          </a:solidFill>
                          <a:effectLst/>
                          <a:latin typeface="Calibri"/>
                          <a:ea typeface="Calibri"/>
                          <a:cs typeface="Arial"/>
                        </a:rPr>
                        <a:t>1,9 </a:t>
                      </a:r>
                      <a:r>
                        <a:rPr lang="en-GB" sz="800" dirty="0" err="1">
                          <a:solidFill>
                            <a:schemeClr val="accent1">
                              <a:lumMod val="50000"/>
                            </a:schemeClr>
                          </a:solidFill>
                          <a:effectLst/>
                          <a:highlight>
                            <a:srgbClr val="C0C0C0"/>
                          </a:highlight>
                          <a:latin typeface="Calibri"/>
                          <a:ea typeface="Calibri"/>
                          <a:cs typeface="Arial"/>
                        </a:rPr>
                        <a:t>Mendigó</a:t>
                      </a:r>
                      <a:r>
                        <a:rPr lang="en-GB" sz="800" dirty="0">
                          <a:solidFill>
                            <a:schemeClr val="accent1">
                              <a:lumMod val="50000"/>
                            </a:schemeClr>
                          </a:solidFill>
                          <a:effectLst/>
                          <a:highlight>
                            <a:srgbClr val="C0C0C0"/>
                          </a:highlight>
                          <a:latin typeface="Calibri"/>
                          <a:ea typeface="Calibri"/>
                          <a:cs typeface="Arial"/>
                        </a:rPr>
                        <a:t> (</a:t>
                      </a:r>
                      <a:r>
                        <a:rPr lang="en-GB" sz="800" dirty="0" err="1">
                          <a:solidFill>
                            <a:schemeClr val="accent1">
                              <a:lumMod val="50000"/>
                            </a:schemeClr>
                          </a:solidFill>
                          <a:effectLst/>
                          <a:highlight>
                            <a:srgbClr val="C0C0C0"/>
                          </a:highlight>
                          <a:latin typeface="Calibri"/>
                          <a:ea typeface="Calibri"/>
                          <a:cs typeface="Arial"/>
                        </a:rPr>
                        <a:t>pidió</a:t>
                      </a:r>
                      <a:r>
                        <a:rPr lang="en-GB" sz="800" dirty="0">
                          <a:solidFill>
                            <a:schemeClr val="accent1">
                              <a:lumMod val="50000"/>
                            </a:schemeClr>
                          </a:solidFill>
                          <a:effectLst/>
                          <a:highlight>
                            <a:srgbClr val="C0C0C0"/>
                          </a:highlight>
                          <a:latin typeface="Calibri"/>
                          <a:ea typeface="Calibri"/>
                          <a:cs typeface="Arial"/>
                        </a:rPr>
                        <a:t> dinero/</a:t>
                      </a:r>
                      <a:r>
                        <a:rPr lang="en-GB" sz="800" dirty="0" err="1">
                          <a:solidFill>
                            <a:schemeClr val="accent1">
                              <a:lumMod val="50000"/>
                            </a:schemeClr>
                          </a:solidFill>
                          <a:effectLst/>
                          <a:highlight>
                            <a:srgbClr val="C0C0C0"/>
                          </a:highlight>
                          <a:latin typeface="Calibri"/>
                          <a:ea typeface="Calibri"/>
                          <a:cs typeface="Arial"/>
                        </a:rPr>
                        <a:t>alimentos</a:t>
                      </a:r>
                      <a:r>
                        <a:rPr lang="en-GB" sz="800" dirty="0">
                          <a:solidFill>
                            <a:schemeClr val="accent1">
                              <a:lumMod val="50000"/>
                            </a:schemeClr>
                          </a:solidFill>
                          <a:effectLst/>
                          <a:highlight>
                            <a:srgbClr val="C0C0C0"/>
                          </a:highlight>
                          <a:latin typeface="Calibri"/>
                          <a:ea typeface="Calibri"/>
                          <a:cs typeface="Arial"/>
                        </a:rPr>
                        <a:t> a </a:t>
                      </a:r>
                      <a:r>
                        <a:rPr lang="en-GB" sz="800" dirty="0" err="1">
                          <a:solidFill>
                            <a:schemeClr val="accent1">
                              <a:lumMod val="50000"/>
                            </a:schemeClr>
                          </a:solidFill>
                          <a:effectLst/>
                          <a:highlight>
                            <a:srgbClr val="C0C0C0"/>
                          </a:highlight>
                          <a:latin typeface="Calibri"/>
                          <a:ea typeface="Calibri"/>
                          <a:cs typeface="Arial"/>
                        </a:rPr>
                        <a:t>desconocidos</a:t>
                      </a:r>
                      <a:r>
                        <a:rPr lang="en-GB" sz="800" dirty="0">
                          <a:solidFill>
                            <a:schemeClr val="accent1">
                              <a:lumMod val="50000"/>
                            </a:schemeClr>
                          </a:solidFill>
                          <a:effectLst/>
                          <a:highlight>
                            <a:srgbClr val="C0C0C0"/>
                          </a:highlight>
                          <a:latin typeface="Calibri"/>
                          <a:ea typeface="Calibri"/>
                          <a:cs typeface="Arial"/>
                        </a:rPr>
                        <a:t> </a:t>
                      </a:r>
                      <a:r>
                        <a:rPr lang="en-GB" sz="800" dirty="0" err="1">
                          <a:solidFill>
                            <a:schemeClr val="accent1">
                              <a:lumMod val="50000"/>
                            </a:schemeClr>
                          </a:solidFill>
                          <a:effectLst/>
                          <a:highlight>
                            <a:srgbClr val="C0C0C0"/>
                          </a:highlight>
                          <a:latin typeface="Calibri"/>
                          <a:ea typeface="Calibri"/>
                          <a:cs typeface="Arial"/>
                        </a:rPr>
                        <a:t>en</a:t>
                      </a:r>
                      <a:r>
                        <a:rPr lang="en-GB" sz="800" dirty="0">
                          <a:solidFill>
                            <a:schemeClr val="accent1">
                              <a:lumMod val="50000"/>
                            </a:schemeClr>
                          </a:solidFill>
                          <a:effectLst/>
                          <a:highlight>
                            <a:srgbClr val="C0C0C0"/>
                          </a:highlight>
                          <a:latin typeface="Calibri"/>
                          <a:ea typeface="Calibri"/>
                          <a:cs typeface="Arial"/>
                        </a:rPr>
                        <a:t> la </a:t>
                      </a:r>
                      <a:r>
                        <a:rPr lang="en-GB" sz="800" dirty="0" err="1">
                          <a:solidFill>
                            <a:schemeClr val="accent1">
                              <a:lumMod val="50000"/>
                            </a:schemeClr>
                          </a:solidFill>
                          <a:effectLst/>
                          <a:highlight>
                            <a:srgbClr val="C0C0C0"/>
                          </a:highlight>
                          <a:latin typeface="Calibri"/>
                          <a:ea typeface="Calibri"/>
                          <a:cs typeface="Arial"/>
                        </a:rPr>
                        <a:t>calle</a:t>
                      </a:r>
                      <a:r>
                        <a:rPr lang="en-GB" sz="800" dirty="0">
                          <a:solidFill>
                            <a:schemeClr val="accent1">
                              <a:lumMod val="50000"/>
                            </a:schemeClr>
                          </a:solidFill>
                          <a:effectLst/>
                          <a:highlight>
                            <a:srgbClr val="C0C0C0"/>
                          </a:highlight>
                          <a:latin typeface="Calibri"/>
                          <a:ea typeface="Calibri"/>
                          <a:cs typeface="Arial"/>
                        </a:rPr>
                        <a:t>) o </a:t>
                      </a:r>
                      <a:r>
                        <a:rPr lang="en-GB" sz="800" dirty="0" err="1">
                          <a:solidFill>
                            <a:schemeClr val="accent1">
                              <a:lumMod val="50000"/>
                            </a:schemeClr>
                          </a:solidFill>
                          <a:effectLst/>
                          <a:highlight>
                            <a:srgbClr val="C0C0C0"/>
                          </a:highlight>
                          <a:latin typeface="Calibri"/>
                          <a:ea typeface="Calibri"/>
                          <a:cs typeface="Arial"/>
                        </a:rPr>
                        <a:t>rebuscó</a:t>
                      </a:r>
                      <a:r>
                        <a:rPr lang="en-GB" sz="800" dirty="0">
                          <a:solidFill>
                            <a:schemeClr val="accent1">
                              <a:lumMod val="50000"/>
                            </a:schemeClr>
                          </a:solidFill>
                          <a:effectLst/>
                          <a:highlight>
                            <a:srgbClr val="C0C0C0"/>
                          </a:highlight>
                          <a:latin typeface="Calibri"/>
                          <a:ea typeface="Calibri"/>
                          <a:cs typeface="Arial"/>
                        </a:rPr>
                        <a:t> </a:t>
                      </a:r>
                      <a:r>
                        <a:rPr lang="en-GB" sz="800" dirty="0" err="1">
                          <a:solidFill>
                            <a:schemeClr val="accent1">
                              <a:lumMod val="50000"/>
                            </a:schemeClr>
                          </a:solidFill>
                          <a:effectLst/>
                          <a:highlight>
                            <a:srgbClr val="C0C0C0"/>
                          </a:highlight>
                          <a:latin typeface="Calibri"/>
                          <a:ea typeface="Calibri"/>
                          <a:cs typeface="Arial"/>
                        </a:rPr>
                        <a:t>en</a:t>
                      </a:r>
                      <a:r>
                        <a:rPr lang="en-GB" sz="800" dirty="0">
                          <a:solidFill>
                            <a:schemeClr val="accent1">
                              <a:lumMod val="50000"/>
                            </a:schemeClr>
                          </a:solidFill>
                          <a:effectLst/>
                          <a:highlight>
                            <a:srgbClr val="C0C0C0"/>
                          </a:highlight>
                          <a:latin typeface="Calibri"/>
                          <a:ea typeface="Calibri"/>
                          <a:cs typeface="Arial"/>
                        </a:rPr>
                        <a:t> la </a:t>
                      </a:r>
                      <a:r>
                        <a:rPr lang="en-GB" sz="800" dirty="0" err="1">
                          <a:solidFill>
                            <a:schemeClr val="accent1">
                              <a:lumMod val="50000"/>
                            </a:schemeClr>
                          </a:solidFill>
                          <a:effectLst/>
                          <a:highlight>
                            <a:srgbClr val="C0C0C0"/>
                          </a:highlight>
                          <a:latin typeface="Calibri"/>
                          <a:ea typeface="Calibri"/>
                          <a:cs typeface="Arial"/>
                        </a:rPr>
                        <a:t>basura</a:t>
                      </a:r>
                      <a:r>
                        <a:rPr lang="en-GB" sz="800" dirty="0">
                          <a:solidFill>
                            <a:schemeClr val="accent1">
                              <a:lumMod val="50000"/>
                            </a:schemeClr>
                          </a:solidFill>
                          <a:effectLst/>
                          <a:highlight>
                            <a:srgbClr val="C0C0C0"/>
                          </a:highlight>
                          <a:latin typeface="Calibri"/>
                          <a:ea typeface="Calibri"/>
                          <a:cs typeface="Arial"/>
                        </a:rPr>
                        <a:t> </a:t>
                      </a:r>
                      <a:r>
                        <a:rPr lang="en-GB" sz="800" i="1" dirty="0" err="1">
                          <a:solidFill>
                            <a:schemeClr val="accent1">
                              <a:lumMod val="50000"/>
                            </a:schemeClr>
                          </a:solidFill>
                          <a:effectLst/>
                          <a:latin typeface="Calibri"/>
                          <a:ea typeface="Calibri"/>
                          <a:cs typeface="Arial"/>
                        </a:rPr>
                        <a:t>por</a:t>
                      </a:r>
                      <a:r>
                        <a:rPr lang="en-GB" sz="800" i="1" dirty="0">
                          <a:solidFill>
                            <a:schemeClr val="accent1">
                              <a:lumMod val="50000"/>
                            </a:schemeClr>
                          </a:solidFill>
                          <a:effectLst/>
                          <a:latin typeface="Calibri"/>
                          <a:ea typeface="Calibri"/>
                          <a:cs typeface="Arial"/>
                        </a:rPr>
                        <a:t> </a:t>
                      </a:r>
                      <a:r>
                        <a:rPr lang="en-GB" sz="800" i="1" dirty="0" err="1">
                          <a:solidFill>
                            <a:schemeClr val="accent1">
                              <a:lumMod val="50000"/>
                            </a:schemeClr>
                          </a:solidFill>
                          <a:effectLst/>
                          <a:highlight>
                            <a:srgbClr val="FFFFFF"/>
                          </a:highlight>
                          <a:latin typeface="+mn-lt"/>
                          <a:ea typeface="Times New Roman" panose="02020603050405020304" pitchFamily="18" charset="0"/>
                          <a:cs typeface="Arial"/>
                        </a:rPr>
                        <a:t>falta</a:t>
                      </a:r>
                      <a:r>
                        <a:rPr lang="en-GB" sz="800" i="1" dirty="0">
                          <a:solidFill>
                            <a:schemeClr val="accent1">
                              <a:lumMod val="50000"/>
                            </a:schemeClr>
                          </a:solidFill>
                          <a:effectLst/>
                          <a:highlight>
                            <a:srgbClr val="FFFFFF"/>
                          </a:highlight>
                          <a:latin typeface="+mn-lt"/>
                          <a:ea typeface="Times New Roman" panose="02020603050405020304" pitchFamily="18" charset="0"/>
                          <a:cs typeface="Arial"/>
                        </a:rPr>
                        <a:t> de </a:t>
                      </a:r>
                      <a:r>
                        <a:rPr lang="en-GB" sz="800" i="1" dirty="0" err="1">
                          <a:solidFill>
                            <a:schemeClr val="accent1">
                              <a:lumMod val="50000"/>
                            </a:schemeClr>
                          </a:solidFill>
                          <a:effectLst/>
                          <a:highlight>
                            <a:srgbClr val="FFFFFF"/>
                          </a:highlight>
                          <a:latin typeface="+mn-lt"/>
                          <a:ea typeface="Times New Roman" panose="02020603050405020304" pitchFamily="18" charset="0"/>
                          <a:cs typeface="Arial"/>
                        </a:rPr>
                        <a:t>recursos</a:t>
                      </a:r>
                      <a:r>
                        <a:rPr lang="en-GB" sz="800" i="1" dirty="0">
                          <a:solidFill>
                            <a:schemeClr val="accent1">
                              <a:lumMod val="50000"/>
                            </a:schemeClr>
                          </a:solidFill>
                          <a:effectLst/>
                          <a:highlight>
                            <a:srgbClr val="FFFFFF"/>
                          </a:highlight>
                          <a:latin typeface="+mn-lt"/>
                          <a:ea typeface="Times New Roman" panose="02020603050405020304" pitchFamily="18" charset="0"/>
                          <a:cs typeface="Arial"/>
                        </a:rPr>
                        <a:t> para acceder a las </a:t>
                      </a:r>
                      <a:r>
                        <a:rPr lang="en-GB" sz="800" i="1" dirty="0" err="1">
                          <a:solidFill>
                            <a:schemeClr val="accent1">
                              <a:lumMod val="50000"/>
                            </a:schemeClr>
                          </a:solidFill>
                          <a:effectLst/>
                          <a:highlight>
                            <a:srgbClr val="FFFFFF"/>
                          </a:highlight>
                          <a:latin typeface="+mn-lt"/>
                          <a:ea typeface="Times New Roman" panose="02020603050405020304" pitchFamily="18" charset="0"/>
                          <a:cs typeface="Arial"/>
                        </a:rPr>
                        <a:t>necesidades</a:t>
                      </a:r>
                      <a:r>
                        <a:rPr lang="en-GB" sz="800" i="1" dirty="0">
                          <a:solidFill>
                            <a:schemeClr val="accent1">
                              <a:lumMod val="50000"/>
                            </a:schemeClr>
                          </a:solidFill>
                          <a:effectLst/>
                          <a:highlight>
                            <a:srgbClr val="FFFFFF"/>
                          </a:highlight>
                          <a:latin typeface="+mn-lt"/>
                          <a:ea typeface="Times New Roman" panose="02020603050405020304" pitchFamily="18" charset="0"/>
                          <a:cs typeface="Arial"/>
                        </a:rPr>
                        <a:t> </a:t>
                      </a:r>
                      <a:r>
                        <a:rPr lang="en-GB" sz="800" i="1" dirty="0" err="1">
                          <a:solidFill>
                            <a:schemeClr val="accent1">
                              <a:lumMod val="50000"/>
                            </a:schemeClr>
                          </a:solidFill>
                          <a:effectLst/>
                          <a:highlight>
                            <a:srgbClr val="FFFFFF"/>
                          </a:highlight>
                          <a:latin typeface="+mn-lt"/>
                          <a:ea typeface="Times New Roman" panose="02020603050405020304" pitchFamily="18" charset="0"/>
                          <a:cs typeface="Arial"/>
                        </a:rPr>
                        <a:t>esenciales</a:t>
                      </a:r>
                      <a:endParaRPr lang="en-US" sz="1100" dirty="0" err="1">
                        <a:solidFill>
                          <a:schemeClr val="accent1">
                            <a:lumMod val="50000"/>
                          </a:schemeClr>
                        </a:solidFill>
                        <a:effectLst/>
                        <a:highlight>
                          <a:srgbClr val="FFFFFF"/>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a:solidFill>
                            <a:schemeClr val="accent1">
                              <a:lumMod val="50000"/>
                            </a:schemeClr>
                          </a:solidFill>
                          <a:effectLst/>
                          <a:latin typeface="Verdana"/>
                          <a:ea typeface="Calibri"/>
                          <a:cs typeface="Arial"/>
                        </a:rPr>
                        <a:t>| __ |</a:t>
                      </a:r>
                      <a:endParaRPr lang="en-US" sz="1100" dirty="0">
                        <a:solidFill>
                          <a:schemeClr val="accent1">
                            <a:lumMod val="50000"/>
                          </a:schemeClr>
                        </a:solidFill>
                        <a:effectLst/>
                        <a:latin typeface="Verdana"/>
                        <a:ea typeface="Calibri"/>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err="1">
                          <a:solidFill>
                            <a:schemeClr val="accent1">
                              <a:lumMod val="50000"/>
                            </a:schemeClr>
                          </a:solidFill>
                          <a:effectLst/>
                          <a:latin typeface="Calibri"/>
                          <a:ea typeface="Calibri"/>
                          <a:cs typeface="Arial"/>
                        </a:rPr>
                        <a:t>Emergencia</a:t>
                      </a:r>
                      <a:endParaRPr lang="en-US" sz="1100" dirty="0" err="1">
                        <a:solidFill>
                          <a:schemeClr val="accent1">
                            <a:lumMod val="50000"/>
                          </a:schemeClr>
                        </a:solidFill>
                        <a:effectLst/>
                        <a:latin typeface="Calibri"/>
                        <a:ea typeface="Calibri"/>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Lcs_em_Begged</a:t>
                      </a:r>
                      <a:endParaRPr lang="en-US" sz="11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4761339"/>
                  </a:ext>
                </a:extLst>
              </a:tr>
              <a:tr h="584928">
                <a:tc>
                  <a:txBody>
                    <a:bodyPr/>
                    <a:lstStyle/>
                    <a:p>
                      <a:pPr marL="0" marR="0">
                        <a:lnSpc>
                          <a:spcPct val="100000"/>
                        </a:lnSpc>
                        <a:spcBef>
                          <a:spcPts val="0"/>
                        </a:spcBef>
                        <a:spcAft>
                          <a:spcPts val="0"/>
                        </a:spcAft>
                      </a:pPr>
                      <a:r>
                        <a:rPr lang="en-GB" sz="800">
                          <a:solidFill>
                            <a:schemeClr val="accent1">
                              <a:lumMod val="50000"/>
                            </a:schemeClr>
                          </a:solidFill>
                          <a:effectLst/>
                          <a:latin typeface="Calibri"/>
                          <a:ea typeface="Calibri"/>
                          <a:cs typeface="Arial"/>
                        </a:rPr>
                        <a:t>1.10 </a:t>
                      </a:r>
                      <a:r>
                        <a:rPr lang="en-US" sz="800" kern="1200">
                          <a:solidFill>
                            <a:schemeClr val="accent1">
                              <a:lumMod val="50000"/>
                            </a:schemeClr>
                          </a:solidFill>
                          <a:effectLst/>
                          <a:highlight>
                            <a:srgbClr val="C0C0C0"/>
                          </a:highlight>
                          <a:latin typeface="Calibri"/>
                          <a:ea typeface="Calibri"/>
                          <a:cs typeface="Arial"/>
                        </a:rPr>
                        <a:t>Se </a:t>
                      </a:r>
                      <a:r>
                        <a:rPr lang="en-US" sz="800" kern="1200" err="1">
                          <a:solidFill>
                            <a:schemeClr val="accent1">
                              <a:lumMod val="50000"/>
                            </a:schemeClr>
                          </a:solidFill>
                          <a:effectLst/>
                          <a:highlight>
                            <a:srgbClr val="C0C0C0"/>
                          </a:highlight>
                          <a:latin typeface="Calibri"/>
                          <a:ea typeface="Calibri"/>
                          <a:cs typeface="Arial"/>
                        </a:rPr>
                        <a:t>dediquen</a:t>
                      </a:r>
                      <a:r>
                        <a:rPr lang="en-US" sz="800" kern="1200">
                          <a:solidFill>
                            <a:schemeClr val="accent1">
                              <a:lumMod val="50000"/>
                            </a:schemeClr>
                          </a:solidFill>
                          <a:effectLst/>
                          <a:highlight>
                            <a:srgbClr val="C0C0C0"/>
                          </a:highlight>
                          <a:latin typeface="Calibri"/>
                          <a:ea typeface="Calibri"/>
                          <a:cs typeface="Arial"/>
                        </a:rPr>
                        <a:t> a </a:t>
                      </a:r>
                      <a:r>
                        <a:rPr lang="en-US" sz="800" kern="1200" err="1">
                          <a:solidFill>
                            <a:schemeClr val="accent1">
                              <a:lumMod val="50000"/>
                            </a:schemeClr>
                          </a:solidFill>
                          <a:effectLst/>
                          <a:highlight>
                            <a:srgbClr val="C0C0C0"/>
                          </a:highlight>
                          <a:latin typeface="Calibri"/>
                          <a:ea typeface="Calibri"/>
                          <a:cs typeface="Arial"/>
                        </a:rPr>
                        <a:t>trabajos</a:t>
                      </a:r>
                      <a:r>
                        <a:rPr lang="en-US" sz="800" kern="1200">
                          <a:solidFill>
                            <a:schemeClr val="accent1">
                              <a:lumMod val="50000"/>
                            </a:schemeClr>
                          </a:solidFill>
                          <a:effectLst/>
                          <a:highlight>
                            <a:srgbClr val="C0C0C0"/>
                          </a:highlight>
                          <a:latin typeface="Calibri"/>
                          <a:ea typeface="Calibri"/>
                          <a:cs typeface="Arial"/>
                        </a:rPr>
                        <a:t> o </a:t>
                      </a:r>
                      <a:r>
                        <a:rPr lang="en-US" sz="800" kern="1200" err="1">
                          <a:solidFill>
                            <a:schemeClr val="accent1">
                              <a:lumMod val="50000"/>
                            </a:schemeClr>
                          </a:solidFill>
                          <a:effectLst/>
                          <a:highlight>
                            <a:srgbClr val="C0C0C0"/>
                          </a:highlight>
                          <a:latin typeface="Calibri"/>
                          <a:ea typeface="Calibri"/>
                          <a:cs typeface="Arial"/>
                        </a:rPr>
                        <a:t>actividades</a:t>
                      </a:r>
                      <a:r>
                        <a:rPr lang="en-US" sz="800" kern="1200">
                          <a:solidFill>
                            <a:schemeClr val="accent1">
                              <a:lumMod val="50000"/>
                            </a:schemeClr>
                          </a:solidFill>
                          <a:effectLst/>
                          <a:highlight>
                            <a:srgbClr val="C0C0C0"/>
                          </a:highlight>
                          <a:latin typeface="Calibri"/>
                          <a:ea typeface="Calibri"/>
                          <a:cs typeface="Arial"/>
                        </a:rPr>
                        <a:t> </a:t>
                      </a:r>
                      <a:r>
                        <a:rPr lang="en-US" sz="800" kern="1200" err="1">
                          <a:solidFill>
                            <a:schemeClr val="accent1">
                              <a:lumMod val="50000"/>
                            </a:schemeClr>
                          </a:solidFill>
                          <a:effectLst/>
                          <a:highlight>
                            <a:srgbClr val="C0C0C0"/>
                          </a:highlight>
                          <a:latin typeface="Calibri"/>
                          <a:ea typeface="Calibri"/>
                          <a:cs typeface="Arial"/>
                        </a:rPr>
                        <a:t>generadoras</a:t>
                      </a:r>
                      <a:r>
                        <a:rPr lang="en-US" sz="800" kern="1200">
                          <a:solidFill>
                            <a:schemeClr val="accent1">
                              <a:lumMod val="50000"/>
                            </a:schemeClr>
                          </a:solidFill>
                          <a:effectLst/>
                          <a:highlight>
                            <a:srgbClr val="C0C0C0"/>
                          </a:highlight>
                          <a:latin typeface="Calibri"/>
                          <a:ea typeface="Calibri"/>
                          <a:cs typeface="Arial"/>
                        </a:rPr>
                        <a:t> de </a:t>
                      </a:r>
                      <a:r>
                        <a:rPr lang="en-US" sz="800" kern="1200" err="1">
                          <a:solidFill>
                            <a:schemeClr val="accent1">
                              <a:lumMod val="50000"/>
                            </a:schemeClr>
                          </a:solidFill>
                          <a:effectLst/>
                          <a:highlight>
                            <a:srgbClr val="C0C0C0"/>
                          </a:highlight>
                          <a:latin typeface="Calibri"/>
                          <a:ea typeface="Calibri"/>
                          <a:cs typeface="Arial"/>
                        </a:rPr>
                        <a:t>ingresos</a:t>
                      </a:r>
                      <a:r>
                        <a:rPr lang="en-US" sz="800" kern="1200">
                          <a:solidFill>
                            <a:schemeClr val="accent1">
                              <a:lumMod val="50000"/>
                            </a:schemeClr>
                          </a:solidFill>
                          <a:effectLst/>
                          <a:highlight>
                            <a:srgbClr val="C0C0C0"/>
                          </a:highlight>
                          <a:latin typeface="Calibri"/>
                          <a:ea typeface="Calibri"/>
                          <a:cs typeface="Arial"/>
                        </a:rPr>
                        <a:t> </a:t>
                      </a:r>
                      <a:r>
                        <a:rPr lang="en-US" sz="800" kern="1200" err="1">
                          <a:solidFill>
                            <a:schemeClr val="accent1">
                              <a:lumMod val="50000"/>
                            </a:schemeClr>
                          </a:solidFill>
                          <a:effectLst/>
                          <a:highlight>
                            <a:srgbClr val="C0C0C0"/>
                          </a:highlight>
                          <a:latin typeface="Calibri"/>
                          <a:ea typeface="Calibri"/>
                          <a:cs typeface="Arial"/>
                        </a:rPr>
                        <a:t>socialmente</a:t>
                      </a:r>
                      <a:r>
                        <a:rPr lang="en-US" sz="800" kern="1200">
                          <a:solidFill>
                            <a:schemeClr val="accent1">
                              <a:lumMod val="50000"/>
                            </a:schemeClr>
                          </a:solidFill>
                          <a:effectLst/>
                          <a:highlight>
                            <a:srgbClr val="C0C0C0"/>
                          </a:highlight>
                          <a:latin typeface="Calibri"/>
                          <a:ea typeface="Calibri"/>
                          <a:cs typeface="Arial"/>
                        </a:rPr>
                        <a:t> </a:t>
                      </a:r>
                      <a:r>
                        <a:rPr lang="en-US" sz="800" kern="1200" err="1">
                          <a:solidFill>
                            <a:schemeClr val="accent1">
                              <a:lumMod val="50000"/>
                            </a:schemeClr>
                          </a:solidFill>
                          <a:effectLst/>
                          <a:highlight>
                            <a:srgbClr val="C0C0C0"/>
                          </a:highlight>
                          <a:latin typeface="Calibri"/>
                          <a:ea typeface="Calibri"/>
                          <a:cs typeface="Arial"/>
                        </a:rPr>
                        <a:t>degradantes</a:t>
                      </a:r>
                      <a:r>
                        <a:rPr lang="en-US" sz="800" kern="1200">
                          <a:solidFill>
                            <a:schemeClr val="accent1">
                              <a:lumMod val="50000"/>
                            </a:schemeClr>
                          </a:solidFill>
                          <a:effectLst/>
                          <a:highlight>
                            <a:srgbClr val="C0C0C0"/>
                          </a:highlight>
                          <a:latin typeface="Calibri"/>
                          <a:ea typeface="Calibri"/>
                          <a:cs typeface="Arial"/>
                        </a:rPr>
                        <a:t>, de alto </a:t>
                      </a:r>
                      <a:r>
                        <a:rPr lang="en-US" sz="800" kern="1200" err="1">
                          <a:solidFill>
                            <a:schemeClr val="accent1">
                              <a:lumMod val="50000"/>
                            </a:schemeClr>
                          </a:solidFill>
                          <a:effectLst/>
                          <a:highlight>
                            <a:srgbClr val="C0C0C0"/>
                          </a:highlight>
                          <a:latin typeface="Calibri"/>
                          <a:ea typeface="Calibri"/>
                          <a:cs typeface="Arial"/>
                        </a:rPr>
                        <a:t>riesgo</a:t>
                      </a:r>
                      <a:r>
                        <a:rPr lang="en-US" sz="800" kern="1200">
                          <a:solidFill>
                            <a:schemeClr val="accent1">
                              <a:lumMod val="50000"/>
                            </a:schemeClr>
                          </a:solidFill>
                          <a:effectLst/>
                          <a:highlight>
                            <a:srgbClr val="C0C0C0"/>
                          </a:highlight>
                          <a:latin typeface="Calibri"/>
                          <a:ea typeface="Calibri"/>
                          <a:cs typeface="Arial"/>
                        </a:rPr>
                        <a:t>, </a:t>
                      </a:r>
                      <a:r>
                        <a:rPr lang="en-US" sz="800" kern="1200" err="1">
                          <a:solidFill>
                            <a:schemeClr val="accent1">
                              <a:lumMod val="50000"/>
                            </a:schemeClr>
                          </a:solidFill>
                          <a:effectLst/>
                          <a:highlight>
                            <a:srgbClr val="C0C0C0"/>
                          </a:highlight>
                          <a:latin typeface="Calibri"/>
                          <a:ea typeface="Calibri"/>
                          <a:cs typeface="Arial"/>
                        </a:rPr>
                        <a:t>explotadores</a:t>
                      </a:r>
                      <a:r>
                        <a:rPr lang="en-US" sz="800" kern="1200">
                          <a:solidFill>
                            <a:schemeClr val="accent1">
                              <a:lumMod val="50000"/>
                            </a:schemeClr>
                          </a:solidFill>
                          <a:effectLst/>
                          <a:highlight>
                            <a:srgbClr val="C0C0C0"/>
                          </a:highlight>
                          <a:latin typeface="Calibri"/>
                          <a:ea typeface="Calibri"/>
                          <a:cs typeface="Arial"/>
                        </a:rPr>
                        <a:t> o que </a:t>
                      </a:r>
                      <a:r>
                        <a:rPr lang="en-US" sz="800" kern="1200" err="1">
                          <a:solidFill>
                            <a:schemeClr val="accent1">
                              <a:lumMod val="50000"/>
                            </a:schemeClr>
                          </a:solidFill>
                          <a:effectLst/>
                          <a:highlight>
                            <a:srgbClr val="C0C0C0"/>
                          </a:highlight>
                          <a:latin typeface="Calibri"/>
                          <a:ea typeface="Calibri"/>
                          <a:cs typeface="Arial"/>
                        </a:rPr>
                        <a:t>pongan</a:t>
                      </a:r>
                      <a:r>
                        <a:rPr lang="en-US" sz="800" kern="1200">
                          <a:solidFill>
                            <a:schemeClr val="accent1">
                              <a:lumMod val="50000"/>
                            </a:schemeClr>
                          </a:solidFill>
                          <a:effectLst/>
                          <a:highlight>
                            <a:srgbClr val="C0C0C0"/>
                          </a:highlight>
                          <a:latin typeface="Calibri"/>
                          <a:ea typeface="Calibri"/>
                          <a:cs typeface="Arial"/>
                        </a:rPr>
                        <a:t> </a:t>
                      </a:r>
                      <a:r>
                        <a:rPr lang="en-US" sz="800" kern="1200" err="1">
                          <a:solidFill>
                            <a:schemeClr val="accent1">
                              <a:lumMod val="50000"/>
                            </a:schemeClr>
                          </a:solidFill>
                          <a:effectLst/>
                          <a:highlight>
                            <a:srgbClr val="C0C0C0"/>
                          </a:highlight>
                          <a:latin typeface="Calibri"/>
                          <a:ea typeface="Calibri"/>
                          <a:cs typeface="Arial"/>
                        </a:rPr>
                        <a:t>en</a:t>
                      </a:r>
                      <a:r>
                        <a:rPr lang="en-US" sz="800" kern="1200">
                          <a:solidFill>
                            <a:schemeClr val="accent1">
                              <a:lumMod val="50000"/>
                            </a:schemeClr>
                          </a:solidFill>
                          <a:effectLst/>
                          <a:highlight>
                            <a:srgbClr val="C0C0C0"/>
                          </a:highlight>
                          <a:latin typeface="Calibri"/>
                          <a:ea typeface="Calibri"/>
                          <a:cs typeface="Arial"/>
                        </a:rPr>
                        <a:t> </a:t>
                      </a:r>
                      <a:r>
                        <a:rPr lang="en-US" sz="800" kern="1200" err="1">
                          <a:solidFill>
                            <a:schemeClr val="accent1">
                              <a:lumMod val="50000"/>
                            </a:schemeClr>
                          </a:solidFill>
                          <a:effectLst/>
                          <a:highlight>
                            <a:srgbClr val="C0C0C0"/>
                          </a:highlight>
                          <a:latin typeface="Calibri"/>
                          <a:ea typeface="Calibri"/>
                          <a:cs typeface="Arial"/>
                        </a:rPr>
                        <a:t>peligro</a:t>
                      </a:r>
                      <a:r>
                        <a:rPr lang="en-US" sz="800" kern="1200">
                          <a:solidFill>
                            <a:schemeClr val="accent1">
                              <a:lumMod val="50000"/>
                            </a:schemeClr>
                          </a:solidFill>
                          <a:effectLst/>
                          <a:highlight>
                            <a:srgbClr val="C0C0C0"/>
                          </a:highlight>
                          <a:latin typeface="Calibri"/>
                          <a:ea typeface="Calibri"/>
                          <a:cs typeface="Arial"/>
                        </a:rPr>
                        <a:t> </a:t>
                      </a:r>
                      <a:r>
                        <a:rPr lang="en-US" sz="800" kern="1200" err="1">
                          <a:solidFill>
                            <a:schemeClr val="accent1">
                              <a:lumMod val="50000"/>
                            </a:schemeClr>
                          </a:solidFill>
                          <a:effectLst/>
                          <a:highlight>
                            <a:srgbClr val="C0C0C0"/>
                          </a:highlight>
                          <a:latin typeface="Calibri"/>
                          <a:ea typeface="Calibri"/>
                          <a:cs typeface="Arial"/>
                        </a:rPr>
                        <a:t>su</a:t>
                      </a:r>
                      <a:r>
                        <a:rPr lang="en-US" sz="800" kern="1200">
                          <a:solidFill>
                            <a:schemeClr val="accent1">
                              <a:lumMod val="50000"/>
                            </a:schemeClr>
                          </a:solidFill>
                          <a:effectLst/>
                          <a:highlight>
                            <a:srgbClr val="C0C0C0"/>
                          </a:highlight>
                          <a:latin typeface="Calibri"/>
                          <a:ea typeface="Calibri"/>
                          <a:cs typeface="Arial"/>
                        </a:rPr>
                        <a:t> </a:t>
                      </a:r>
                      <a:r>
                        <a:rPr lang="en-US" sz="800" kern="1200" err="1">
                          <a:solidFill>
                            <a:schemeClr val="accent1">
                              <a:lumMod val="50000"/>
                            </a:schemeClr>
                          </a:solidFill>
                          <a:effectLst/>
                          <a:highlight>
                            <a:srgbClr val="C0C0C0"/>
                          </a:highlight>
                          <a:latin typeface="Calibri"/>
                          <a:ea typeface="Calibri"/>
                          <a:cs typeface="Arial"/>
                        </a:rPr>
                        <a:t>vida</a:t>
                      </a:r>
                      <a:r>
                        <a:rPr lang="en-US" sz="800" kern="1200">
                          <a:solidFill>
                            <a:schemeClr val="accent1">
                              <a:lumMod val="50000"/>
                            </a:schemeClr>
                          </a:solidFill>
                          <a:effectLst/>
                          <a:highlight>
                            <a:srgbClr val="C0C0C0"/>
                          </a:highlight>
                          <a:latin typeface="Calibri"/>
                          <a:ea typeface="Calibri"/>
                          <a:cs typeface="Arial"/>
                        </a:rPr>
                        <a:t> (</a:t>
                      </a:r>
                      <a:r>
                        <a:rPr lang="en-US" sz="800" kern="1200" err="1">
                          <a:solidFill>
                            <a:schemeClr val="accent1">
                              <a:lumMod val="50000"/>
                            </a:schemeClr>
                          </a:solidFill>
                          <a:effectLst/>
                          <a:highlight>
                            <a:srgbClr val="C0C0C0"/>
                          </a:highlight>
                          <a:latin typeface="Calibri"/>
                          <a:ea typeface="Calibri"/>
                          <a:cs typeface="Arial"/>
                        </a:rPr>
                        <a:t>por</a:t>
                      </a:r>
                      <a:r>
                        <a:rPr lang="en-US" sz="800" kern="1200">
                          <a:solidFill>
                            <a:schemeClr val="accent1">
                              <a:lumMod val="50000"/>
                            </a:schemeClr>
                          </a:solidFill>
                          <a:effectLst/>
                          <a:highlight>
                            <a:srgbClr val="C0C0C0"/>
                          </a:highlight>
                          <a:latin typeface="Calibri"/>
                          <a:ea typeface="Calibri"/>
                          <a:cs typeface="Arial"/>
                        </a:rPr>
                        <a:t> </a:t>
                      </a:r>
                      <a:r>
                        <a:rPr lang="en-US" sz="800" kern="1200" err="1">
                          <a:solidFill>
                            <a:schemeClr val="accent1">
                              <a:lumMod val="50000"/>
                            </a:schemeClr>
                          </a:solidFill>
                          <a:effectLst/>
                          <a:highlight>
                            <a:srgbClr val="C0C0C0"/>
                          </a:highlight>
                          <a:latin typeface="Calibri"/>
                          <a:ea typeface="Calibri"/>
                          <a:cs typeface="Arial"/>
                        </a:rPr>
                        <a:t>ejemplo</a:t>
                      </a:r>
                      <a:r>
                        <a:rPr lang="en-US" sz="800" kern="1200">
                          <a:solidFill>
                            <a:schemeClr val="accent1">
                              <a:lumMod val="50000"/>
                            </a:schemeClr>
                          </a:solidFill>
                          <a:effectLst/>
                          <a:highlight>
                            <a:srgbClr val="C0C0C0"/>
                          </a:highlight>
                          <a:latin typeface="Calibri"/>
                          <a:ea typeface="Calibri"/>
                          <a:cs typeface="Arial"/>
                        </a:rPr>
                        <a:t>, </a:t>
                      </a:r>
                      <a:r>
                        <a:rPr lang="en-US" sz="800" kern="1200" err="1">
                          <a:solidFill>
                            <a:schemeClr val="accent1">
                              <a:lumMod val="50000"/>
                            </a:schemeClr>
                          </a:solidFill>
                          <a:effectLst/>
                          <a:highlight>
                            <a:srgbClr val="C0C0C0"/>
                          </a:highlight>
                          <a:latin typeface="Calibri"/>
                          <a:ea typeface="Calibri"/>
                          <a:cs typeface="Arial"/>
                        </a:rPr>
                        <a:t>contrabando</a:t>
                      </a:r>
                      <a:r>
                        <a:rPr lang="en-US" sz="800" kern="1200">
                          <a:solidFill>
                            <a:schemeClr val="accent1">
                              <a:lumMod val="50000"/>
                            </a:schemeClr>
                          </a:solidFill>
                          <a:effectLst/>
                          <a:highlight>
                            <a:srgbClr val="C0C0C0"/>
                          </a:highlight>
                          <a:latin typeface="Calibri"/>
                          <a:ea typeface="Calibri"/>
                          <a:cs typeface="Arial"/>
                        </a:rPr>
                        <a:t>, </a:t>
                      </a:r>
                      <a:r>
                        <a:rPr lang="en-US" sz="800" kern="1200" err="1">
                          <a:solidFill>
                            <a:schemeClr val="accent1">
                              <a:lumMod val="50000"/>
                            </a:schemeClr>
                          </a:solidFill>
                          <a:effectLst/>
                          <a:highlight>
                            <a:srgbClr val="C0C0C0"/>
                          </a:highlight>
                          <a:latin typeface="Calibri"/>
                          <a:ea typeface="Calibri"/>
                          <a:cs typeface="Arial"/>
                        </a:rPr>
                        <a:t>robo</a:t>
                      </a:r>
                      <a:r>
                        <a:rPr lang="en-US" sz="800" kern="1200">
                          <a:solidFill>
                            <a:schemeClr val="accent1">
                              <a:lumMod val="50000"/>
                            </a:schemeClr>
                          </a:solidFill>
                          <a:effectLst/>
                          <a:highlight>
                            <a:srgbClr val="C0C0C0"/>
                          </a:highlight>
                          <a:latin typeface="Calibri"/>
                          <a:ea typeface="Calibri"/>
                          <a:cs typeface="Arial"/>
                        </a:rPr>
                        <a:t>, </a:t>
                      </a:r>
                      <a:r>
                        <a:rPr lang="en-US" sz="800" kern="1200" err="1">
                          <a:solidFill>
                            <a:schemeClr val="accent1">
                              <a:lumMod val="50000"/>
                            </a:schemeClr>
                          </a:solidFill>
                          <a:effectLst/>
                          <a:highlight>
                            <a:srgbClr val="C0C0C0"/>
                          </a:highlight>
                          <a:latin typeface="Calibri"/>
                          <a:ea typeface="Calibri"/>
                          <a:cs typeface="Arial"/>
                        </a:rPr>
                        <a:t>adhesión</a:t>
                      </a:r>
                      <a:r>
                        <a:rPr lang="en-US" sz="800" kern="1200">
                          <a:solidFill>
                            <a:schemeClr val="accent1">
                              <a:lumMod val="50000"/>
                            </a:schemeClr>
                          </a:solidFill>
                          <a:effectLst/>
                          <a:highlight>
                            <a:srgbClr val="C0C0C0"/>
                          </a:highlight>
                          <a:latin typeface="Calibri"/>
                          <a:ea typeface="Calibri"/>
                          <a:cs typeface="Arial"/>
                        </a:rPr>
                        <a:t> a </a:t>
                      </a:r>
                      <a:r>
                        <a:rPr lang="en-US" sz="800" kern="1200" err="1">
                          <a:solidFill>
                            <a:schemeClr val="accent1">
                              <a:lumMod val="50000"/>
                            </a:schemeClr>
                          </a:solidFill>
                          <a:effectLst/>
                          <a:highlight>
                            <a:srgbClr val="C0C0C0"/>
                          </a:highlight>
                          <a:latin typeface="Calibri"/>
                          <a:ea typeface="Calibri"/>
                          <a:cs typeface="Arial"/>
                        </a:rPr>
                        <a:t>grupos</a:t>
                      </a:r>
                      <a:r>
                        <a:rPr lang="en-US" sz="800" kern="1200">
                          <a:solidFill>
                            <a:schemeClr val="accent1">
                              <a:lumMod val="50000"/>
                            </a:schemeClr>
                          </a:solidFill>
                          <a:effectLst/>
                          <a:highlight>
                            <a:srgbClr val="C0C0C0"/>
                          </a:highlight>
                          <a:latin typeface="Calibri"/>
                          <a:ea typeface="Calibri"/>
                          <a:cs typeface="Arial"/>
                        </a:rPr>
                        <a:t> </a:t>
                      </a:r>
                      <a:r>
                        <a:rPr lang="en-US" sz="800" kern="1200" err="1">
                          <a:solidFill>
                            <a:schemeClr val="accent1">
                              <a:lumMod val="50000"/>
                            </a:schemeClr>
                          </a:solidFill>
                          <a:effectLst/>
                          <a:highlight>
                            <a:srgbClr val="C0C0C0"/>
                          </a:highlight>
                          <a:latin typeface="Calibri"/>
                          <a:ea typeface="Calibri"/>
                          <a:cs typeface="Arial"/>
                        </a:rPr>
                        <a:t>armados</a:t>
                      </a:r>
                      <a:r>
                        <a:rPr lang="en-US" sz="800" kern="1200">
                          <a:solidFill>
                            <a:schemeClr val="accent1">
                              <a:lumMod val="50000"/>
                            </a:schemeClr>
                          </a:solidFill>
                          <a:effectLst/>
                          <a:highlight>
                            <a:srgbClr val="C0C0C0"/>
                          </a:highlight>
                          <a:latin typeface="Calibri"/>
                          <a:ea typeface="Calibri"/>
                          <a:cs typeface="Arial"/>
                        </a:rPr>
                        <a:t>, </a:t>
                      </a:r>
                      <a:r>
                        <a:rPr lang="en-US" sz="800" kern="1200" err="1">
                          <a:solidFill>
                            <a:schemeClr val="accent1">
                              <a:lumMod val="50000"/>
                            </a:schemeClr>
                          </a:solidFill>
                          <a:effectLst/>
                          <a:highlight>
                            <a:srgbClr val="C0C0C0"/>
                          </a:highlight>
                          <a:latin typeface="Calibri"/>
                          <a:ea typeface="Calibri"/>
                          <a:cs typeface="Arial"/>
                        </a:rPr>
                        <a:t>prostitución</a:t>
                      </a:r>
                      <a:r>
                        <a:rPr lang="en-US" sz="800" kern="1200">
                          <a:solidFill>
                            <a:schemeClr val="accent1">
                              <a:lumMod val="50000"/>
                            </a:schemeClr>
                          </a:solidFill>
                          <a:effectLst/>
                          <a:highlight>
                            <a:srgbClr val="C0C0C0"/>
                          </a:highlight>
                          <a:latin typeface="Calibri"/>
                          <a:ea typeface="Calibri"/>
                          <a:cs typeface="Arial"/>
                        </a:rPr>
                        <a:t>) </a:t>
                      </a:r>
                      <a:r>
                        <a:rPr lang="en-GB" sz="800" i="1" err="1">
                          <a:solidFill>
                            <a:schemeClr val="accent1">
                              <a:lumMod val="50000"/>
                            </a:schemeClr>
                          </a:solidFill>
                          <a:effectLst/>
                          <a:latin typeface="Calibri"/>
                          <a:ea typeface="Calibri"/>
                          <a:cs typeface="Arial"/>
                        </a:rPr>
                        <a:t>debido</a:t>
                      </a:r>
                      <a:r>
                        <a:rPr lang="en-GB" sz="800" i="1">
                          <a:solidFill>
                            <a:schemeClr val="accent1">
                              <a:lumMod val="50000"/>
                            </a:schemeClr>
                          </a:solidFill>
                          <a:effectLst/>
                          <a:latin typeface="Calibri"/>
                          <a:ea typeface="Calibri"/>
                          <a:cs typeface="Arial"/>
                        </a:rPr>
                        <a:t> </a:t>
                      </a:r>
                      <a:r>
                        <a:rPr lang="en-GB" sz="800" i="1">
                          <a:solidFill>
                            <a:schemeClr val="accent1">
                              <a:lumMod val="50000"/>
                            </a:schemeClr>
                          </a:solidFill>
                          <a:effectLst/>
                          <a:highlight>
                            <a:srgbClr val="FFFFFF"/>
                          </a:highlight>
                          <a:latin typeface="Calibri"/>
                          <a:ea typeface="Calibri"/>
                          <a:cs typeface="Arial"/>
                        </a:rPr>
                        <a:t>a la </a:t>
                      </a:r>
                      <a:r>
                        <a:rPr lang="en-GB" sz="800" i="1" err="1">
                          <a:solidFill>
                            <a:schemeClr val="accent1">
                              <a:lumMod val="50000"/>
                            </a:schemeClr>
                          </a:solidFill>
                          <a:effectLst/>
                          <a:highlight>
                            <a:srgbClr val="FFFFFF"/>
                          </a:highlight>
                          <a:latin typeface="+mn-lt"/>
                          <a:ea typeface="Times New Roman" panose="02020603050405020304" pitchFamily="18" charset="0"/>
                          <a:cs typeface="Arial"/>
                        </a:rPr>
                        <a:t>falta</a:t>
                      </a:r>
                      <a:r>
                        <a:rPr lang="en-GB" sz="800" i="1">
                          <a:solidFill>
                            <a:schemeClr val="accent1">
                              <a:lumMod val="50000"/>
                            </a:schemeClr>
                          </a:solidFill>
                          <a:effectLst/>
                          <a:highlight>
                            <a:srgbClr val="FFFFFF"/>
                          </a:highlight>
                          <a:latin typeface="+mn-lt"/>
                          <a:ea typeface="Times New Roman" panose="02020603050405020304" pitchFamily="18" charset="0"/>
                          <a:cs typeface="Arial"/>
                        </a:rPr>
                        <a:t> de </a:t>
                      </a:r>
                      <a:r>
                        <a:rPr lang="en-GB" sz="800" i="1" err="1">
                          <a:solidFill>
                            <a:schemeClr val="accent1">
                              <a:lumMod val="50000"/>
                            </a:schemeClr>
                          </a:solidFill>
                          <a:effectLst/>
                          <a:highlight>
                            <a:srgbClr val="FFFFFF"/>
                          </a:highlight>
                          <a:latin typeface="+mn-lt"/>
                          <a:ea typeface="Times New Roman" panose="02020603050405020304" pitchFamily="18" charset="0"/>
                          <a:cs typeface="Arial"/>
                        </a:rPr>
                        <a:t>recursos</a:t>
                      </a:r>
                      <a:r>
                        <a:rPr lang="en-GB" sz="800" i="1">
                          <a:solidFill>
                            <a:schemeClr val="accent1">
                              <a:lumMod val="50000"/>
                            </a:schemeClr>
                          </a:solidFill>
                          <a:effectLst/>
                          <a:highlight>
                            <a:srgbClr val="FFFFFF"/>
                          </a:highlight>
                          <a:latin typeface="+mn-lt"/>
                          <a:ea typeface="Times New Roman" panose="02020603050405020304" pitchFamily="18" charset="0"/>
                          <a:cs typeface="Arial"/>
                        </a:rPr>
                        <a:t> para acceder a las </a:t>
                      </a:r>
                      <a:r>
                        <a:rPr lang="en-GB" sz="800" i="1" err="1">
                          <a:solidFill>
                            <a:schemeClr val="accent1">
                              <a:lumMod val="50000"/>
                            </a:schemeClr>
                          </a:solidFill>
                          <a:effectLst/>
                          <a:highlight>
                            <a:srgbClr val="FFFFFF"/>
                          </a:highlight>
                          <a:latin typeface="+mn-lt"/>
                          <a:ea typeface="Times New Roman" panose="02020603050405020304" pitchFamily="18" charset="0"/>
                          <a:cs typeface="Arial"/>
                        </a:rPr>
                        <a:t>necesidades</a:t>
                      </a:r>
                      <a:r>
                        <a:rPr lang="en-GB" sz="800" i="1">
                          <a:solidFill>
                            <a:schemeClr val="accent1">
                              <a:lumMod val="50000"/>
                            </a:schemeClr>
                          </a:solidFill>
                          <a:effectLst/>
                          <a:highlight>
                            <a:srgbClr val="FFFFFF"/>
                          </a:highlight>
                          <a:latin typeface="+mn-lt"/>
                          <a:ea typeface="Times New Roman" panose="02020603050405020304" pitchFamily="18" charset="0"/>
                          <a:cs typeface="Arial"/>
                        </a:rPr>
                        <a:t> </a:t>
                      </a:r>
                      <a:r>
                        <a:rPr lang="en-GB" sz="800" i="1" err="1">
                          <a:solidFill>
                            <a:schemeClr val="accent1">
                              <a:lumMod val="50000"/>
                            </a:schemeClr>
                          </a:solidFill>
                          <a:effectLst/>
                          <a:highlight>
                            <a:srgbClr val="FFFFFF"/>
                          </a:highlight>
                          <a:latin typeface="+mn-lt"/>
                          <a:ea typeface="Times New Roman" panose="02020603050405020304" pitchFamily="18" charset="0"/>
                          <a:cs typeface="Arial"/>
                        </a:rPr>
                        <a:t>esenciales</a:t>
                      </a:r>
                      <a:r>
                        <a:rPr lang="en-GB" sz="800" i="1">
                          <a:solidFill>
                            <a:schemeClr val="accent1">
                              <a:lumMod val="50000"/>
                            </a:schemeClr>
                          </a:solidFill>
                          <a:effectLst/>
                          <a:highlight>
                            <a:srgbClr val="FFFFFF"/>
                          </a:highlight>
                          <a:latin typeface="+mn-lt"/>
                          <a:ea typeface="Times New Roman" panose="02020603050405020304" pitchFamily="18" charset="0"/>
                          <a:cs typeface="Arial"/>
                        </a:rPr>
                        <a:t>.</a:t>
                      </a:r>
                      <a:endParaRPr lang="en-US" sz="1100">
                        <a:solidFill>
                          <a:schemeClr val="accent1">
                            <a:lumMod val="50000"/>
                          </a:schemeClr>
                        </a:solidFill>
                        <a:effectLst/>
                        <a:highlight>
                          <a:srgbClr val="FFFFFF"/>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a:solidFill>
                            <a:schemeClr val="accent1">
                              <a:lumMod val="50000"/>
                            </a:schemeClr>
                          </a:solidFill>
                          <a:effectLst/>
                          <a:latin typeface="Verdana"/>
                          <a:ea typeface="Calibri"/>
                          <a:cs typeface="Arial"/>
                        </a:rPr>
                        <a:t>| __ |</a:t>
                      </a:r>
                      <a:endParaRPr lang="en-US" sz="1100" dirty="0">
                        <a:solidFill>
                          <a:schemeClr val="accent1">
                            <a:lumMod val="50000"/>
                          </a:schemeClr>
                        </a:solidFill>
                        <a:effectLst/>
                        <a:latin typeface="Verdana"/>
                        <a:ea typeface="Calibri"/>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err="1">
                          <a:solidFill>
                            <a:schemeClr val="accent1">
                              <a:lumMod val="50000"/>
                            </a:schemeClr>
                          </a:solidFill>
                          <a:effectLst/>
                          <a:latin typeface="Calibri"/>
                          <a:ea typeface="Calibri"/>
                          <a:cs typeface="Arial"/>
                        </a:rPr>
                        <a:t>Emergencia</a:t>
                      </a:r>
                      <a:endParaRPr lang="en-US" sz="1100" dirty="0" err="1">
                        <a:solidFill>
                          <a:schemeClr val="accent1">
                            <a:lumMod val="50000"/>
                          </a:schemeClr>
                        </a:solidFill>
                        <a:effectLst/>
                        <a:latin typeface="Calibri"/>
                        <a:ea typeface="Calibri"/>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Lcs_em_IllegalAct</a:t>
                      </a:r>
                      <a:endParaRPr lang="en-US" sz="1100" dirty="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3906726"/>
                  </a:ext>
                </a:extLst>
              </a:tr>
            </a:tbl>
          </a:graphicData>
        </a:graphic>
      </p:graphicFrame>
      <p:sp>
        <p:nvSpPr>
          <p:cNvPr id="2" name="TextBox 1">
            <a:extLst>
              <a:ext uri="{FF2B5EF4-FFF2-40B4-BE49-F238E27FC236}">
                <a16:creationId xmlns:a16="http://schemas.microsoft.com/office/drawing/2014/main" id="{25F8A0C1-DCB9-4171-38F4-F89A9834E010}"/>
              </a:ext>
            </a:extLst>
          </p:cNvPr>
          <p:cNvSpPr txBox="1"/>
          <p:nvPr/>
        </p:nvSpPr>
        <p:spPr>
          <a:xfrm>
            <a:off x="436227" y="1617469"/>
            <a:ext cx="1915123" cy="4801314"/>
          </a:xfrm>
          <a:prstGeom prst="rect">
            <a:avLst/>
          </a:prstGeom>
          <a:solidFill>
            <a:schemeClr val="accent5"/>
          </a:solidFill>
          <a:ln w="38100">
            <a:solidFill>
              <a:schemeClr val="bg1">
                <a:lumMod val="50000"/>
              </a:schemeClr>
            </a:solidFill>
          </a:ln>
        </p:spPr>
        <p:txBody>
          <a:bodyPr wrap="square" rtlCol="0">
            <a:spAutoFit/>
          </a:bodyPr>
          <a:lstStyle/>
          <a:p>
            <a:r>
              <a:rPr lang="en-US" b="1" dirty="0">
                <a:latin typeface="Segoe"/>
              </a:rPr>
              <a:t>Instrucciones: </a:t>
            </a:r>
          </a:p>
          <a:p>
            <a:endParaRPr lang="en-US" sz="1600" dirty="0">
              <a:latin typeface="Segoe"/>
            </a:endParaRPr>
          </a:p>
          <a:p>
            <a:r>
              <a:rPr lang="en-US" sz="1600" dirty="0">
                <a:latin typeface="Segoe"/>
              </a:rPr>
              <a:t>Para su presentación a nivel nacional, asegúrese de que las declaraciones estratégicas presentadas (en gris) están actualizadas con su módulo final.</a:t>
            </a:r>
          </a:p>
          <a:p>
            <a:endParaRPr lang="en-US" sz="1600" dirty="0">
              <a:latin typeface="Segoe"/>
            </a:endParaRPr>
          </a:p>
          <a:p>
            <a:r>
              <a:rPr lang="en-US" sz="1600" dirty="0">
                <a:latin typeface="Segoe"/>
              </a:rPr>
              <a:t>Consulte los materiales disponibles en el </a:t>
            </a:r>
            <a:r>
              <a:rPr lang="en-US" sz="1600" dirty="0">
                <a:latin typeface="Segoe"/>
                <a:hlinkClick r:id="rId3">
                  <a:extLst>
                    <a:ext uri="{A12FA001-AC4F-418D-AE19-62706E023703}">
                      <ahyp:hlinkClr xmlns:ahyp="http://schemas.microsoft.com/office/drawing/2018/hyperlinkcolor" val="tx"/>
                    </a:ext>
                  </a:extLst>
                </a:hlinkClick>
              </a:rPr>
              <a:t>Centro de Recursos VAM</a:t>
            </a:r>
            <a:r>
              <a:rPr lang="en-US" sz="1600" dirty="0">
                <a:latin typeface="Segoe"/>
              </a:rPr>
              <a:t>. </a:t>
            </a:r>
          </a:p>
          <a:p>
            <a:endParaRPr lang="en-US" sz="1600" dirty="0">
              <a:latin typeface="Segoe"/>
            </a:endParaRPr>
          </a:p>
        </p:txBody>
      </p:sp>
      <p:sp>
        <p:nvSpPr>
          <p:cNvPr id="4" name="Right Brace 3">
            <a:extLst>
              <a:ext uri="{FF2B5EF4-FFF2-40B4-BE49-F238E27FC236}">
                <a16:creationId xmlns:a16="http://schemas.microsoft.com/office/drawing/2014/main" id="{ED7C3C1A-C2BD-49C6-7000-6C8A4A7F4FFF}"/>
              </a:ext>
            </a:extLst>
          </p:cNvPr>
          <p:cNvSpPr/>
          <p:nvPr/>
        </p:nvSpPr>
        <p:spPr>
          <a:xfrm>
            <a:off x="10987784" y="3487066"/>
            <a:ext cx="114461" cy="1023456"/>
          </a:xfrm>
          <a:prstGeom prst="rightBrace">
            <a:avLst/>
          </a:prstGeom>
          <a:ln w="19050">
            <a:solidFill>
              <a:srgbClr val="FFCC0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sz="1600"/>
          </a:p>
        </p:txBody>
      </p:sp>
      <p:sp>
        <p:nvSpPr>
          <p:cNvPr id="6" name="Right Brace 5">
            <a:extLst>
              <a:ext uri="{FF2B5EF4-FFF2-40B4-BE49-F238E27FC236}">
                <a16:creationId xmlns:a16="http://schemas.microsoft.com/office/drawing/2014/main" id="{8F6778FE-F59A-FE46-90FA-BF292FF90E9C}"/>
              </a:ext>
            </a:extLst>
          </p:cNvPr>
          <p:cNvSpPr/>
          <p:nvPr/>
        </p:nvSpPr>
        <p:spPr>
          <a:xfrm>
            <a:off x="10987784" y="4563939"/>
            <a:ext cx="114461" cy="902928"/>
          </a:xfrm>
          <a:prstGeom prst="rightBrace">
            <a:avLst/>
          </a:prstGeom>
          <a:ln w="19050">
            <a:solidFill>
              <a:schemeClr val="accent6">
                <a:lumMod val="75000"/>
              </a:schemeClr>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sz="1600"/>
          </a:p>
        </p:txBody>
      </p:sp>
      <p:sp>
        <p:nvSpPr>
          <p:cNvPr id="7" name="Right Brace 6">
            <a:extLst>
              <a:ext uri="{FF2B5EF4-FFF2-40B4-BE49-F238E27FC236}">
                <a16:creationId xmlns:a16="http://schemas.microsoft.com/office/drawing/2014/main" id="{1E3E8B6E-0E06-422A-7483-CD6A1A5CD38A}"/>
              </a:ext>
            </a:extLst>
          </p:cNvPr>
          <p:cNvSpPr/>
          <p:nvPr/>
        </p:nvSpPr>
        <p:spPr>
          <a:xfrm>
            <a:off x="10987784" y="5520284"/>
            <a:ext cx="114461" cy="1212706"/>
          </a:xfrm>
          <a:prstGeom prst="rightBrace">
            <a:avLst/>
          </a:prstGeom>
          <a:ln w="19050">
            <a:solidFill>
              <a:srgbClr val="C0000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sz="1600"/>
          </a:p>
        </p:txBody>
      </p:sp>
      <p:sp>
        <p:nvSpPr>
          <p:cNvPr id="9" name="Rectangle 8">
            <a:extLst>
              <a:ext uri="{FF2B5EF4-FFF2-40B4-BE49-F238E27FC236}">
                <a16:creationId xmlns:a16="http://schemas.microsoft.com/office/drawing/2014/main" id="{A2988B6E-8FD1-CAD7-DBC9-BADFB9E7B7CD}"/>
              </a:ext>
            </a:extLst>
          </p:cNvPr>
          <p:cNvSpPr/>
          <p:nvPr/>
        </p:nvSpPr>
        <p:spPr>
          <a:xfrm>
            <a:off x="11180728" y="3770194"/>
            <a:ext cx="1005709" cy="446714"/>
          </a:xfrm>
          <a:prstGeom prst="rect">
            <a:avLst/>
          </a:prstGeom>
          <a:no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1" name="TextBox 10">
            <a:extLst>
              <a:ext uri="{FF2B5EF4-FFF2-40B4-BE49-F238E27FC236}">
                <a16:creationId xmlns:a16="http://schemas.microsoft.com/office/drawing/2014/main" id="{E46C3D87-5FC0-7193-E50F-0377EB147F70}"/>
              </a:ext>
            </a:extLst>
          </p:cNvPr>
          <p:cNvSpPr txBox="1"/>
          <p:nvPr/>
        </p:nvSpPr>
        <p:spPr>
          <a:xfrm>
            <a:off x="11345981" y="3839662"/>
            <a:ext cx="1059051" cy="276999"/>
          </a:xfrm>
          <a:prstGeom prst="rect">
            <a:avLst/>
          </a:prstGeom>
          <a:noFill/>
        </p:spPr>
        <p:txBody>
          <a:bodyPr wrap="square" rtlCol="0">
            <a:spAutoFit/>
          </a:bodyPr>
          <a:lstStyle/>
          <a:p>
            <a:r>
              <a:rPr lang="en-US" sz="1200">
                <a:solidFill>
                  <a:schemeClr val="accent5">
                    <a:lumMod val="50000"/>
                  </a:schemeClr>
                </a:solidFill>
                <a:latin typeface="Segoe"/>
              </a:rPr>
              <a:t>4 estrés</a:t>
            </a:r>
            <a:endParaRPr lang="en-US" sz="1600">
              <a:solidFill>
                <a:schemeClr val="accent5">
                  <a:lumMod val="50000"/>
                </a:schemeClr>
              </a:solidFill>
              <a:latin typeface="Segoe"/>
            </a:endParaRPr>
          </a:p>
        </p:txBody>
      </p:sp>
      <p:sp>
        <p:nvSpPr>
          <p:cNvPr id="21" name="Rectangle 20">
            <a:extLst>
              <a:ext uri="{FF2B5EF4-FFF2-40B4-BE49-F238E27FC236}">
                <a16:creationId xmlns:a16="http://schemas.microsoft.com/office/drawing/2014/main" id="{76FC73AC-E8BA-A06E-5346-032BB9872BDD}"/>
              </a:ext>
            </a:extLst>
          </p:cNvPr>
          <p:cNvSpPr/>
          <p:nvPr/>
        </p:nvSpPr>
        <p:spPr>
          <a:xfrm>
            <a:off x="11180728" y="4768484"/>
            <a:ext cx="1008959" cy="389849"/>
          </a:xfrm>
          <a:prstGeom prst="rect">
            <a:avLst/>
          </a:prstGeom>
          <a:no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2" name="TextBox 21">
            <a:extLst>
              <a:ext uri="{FF2B5EF4-FFF2-40B4-BE49-F238E27FC236}">
                <a16:creationId xmlns:a16="http://schemas.microsoft.com/office/drawing/2014/main" id="{757E509E-A173-E8B5-CB3D-6003B6C78459}"/>
              </a:ext>
            </a:extLst>
          </p:cNvPr>
          <p:cNvSpPr txBox="1"/>
          <p:nvPr/>
        </p:nvSpPr>
        <p:spPr>
          <a:xfrm>
            <a:off x="11345982" y="4837952"/>
            <a:ext cx="695201" cy="276999"/>
          </a:xfrm>
          <a:prstGeom prst="rect">
            <a:avLst/>
          </a:prstGeom>
          <a:noFill/>
        </p:spPr>
        <p:txBody>
          <a:bodyPr wrap="square" rtlCol="0">
            <a:spAutoFit/>
          </a:bodyPr>
          <a:lstStyle/>
          <a:p>
            <a:r>
              <a:rPr lang="en-US" sz="1200" dirty="0">
                <a:solidFill>
                  <a:schemeClr val="accent6">
                    <a:lumMod val="75000"/>
                  </a:schemeClr>
                </a:solidFill>
                <a:latin typeface="Segoe"/>
              </a:rPr>
              <a:t>3 crisis</a:t>
            </a:r>
            <a:endParaRPr lang="en-US" sz="1600" dirty="0">
              <a:solidFill>
                <a:schemeClr val="accent6">
                  <a:lumMod val="75000"/>
                </a:schemeClr>
              </a:solidFill>
              <a:latin typeface="Segoe"/>
            </a:endParaRPr>
          </a:p>
        </p:txBody>
      </p:sp>
      <p:sp>
        <p:nvSpPr>
          <p:cNvPr id="23" name="Rectangle 22">
            <a:extLst>
              <a:ext uri="{FF2B5EF4-FFF2-40B4-BE49-F238E27FC236}">
                <a16:creationId xmlns:a16="http://schemas.microsoft.com/office/drawing/2014/main" id="{EEEE21E6-0F6F-F25D-D2C4-68B27441BBCF}"/>
              </a:ext>
            </a:extLst>
          </p:cNvPr>
          <p:cNvSpPr/>
          <p:nvPr/>
        </p:nvSpPr>
        <p:spPr>
          <a:xfrm>
            <a:off x="11180728" y="5926165"/>
            <a:ext cx="1005709" cy="401222"/>
          </a:xfrm>
          <a:prstGeom prst="rect">
            <a:avLst/>
          </a:prstGeom>
          <a:no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4" name="TextBox 23">
            <a:extLst>
              <a:ext uri="{FF2B5EF4-FFF2-40B4-BE49-F238E27FC236}">
                <a16:creationId xmlns:a16="http://schemas.microsoft.com/office/drawing/2014/main" id="{7FD34B0D-1221-15A6-C5C2-FD56E7AC9485}"/>
              </a:ext>
            </a:extLst>
          </p:cNvPr>
          <p:cNvSpPr txBox="1"/>
          <p:nvPr/>
        </p:nvSpPr>
        <p:spPr>
          <a:xfrm>
            <a:off x="11180728" y="5995633"/>
            <a:ext cx="1273600" cy="276999"/>
          </a:xfrm>
          <a:prstGeom prst="rect">
            <a:avLst/>
          </a:prstGeom>
          <a:noFill/>
        </p:spPr>
        <p:txBody>
          <a:bodyPr wrap="square" rtlCol="0">
            <a:spAutoFit/>
          </a:bodyPr>
          <a:lstStyle/>
          <a:p>
            <a:r>
              <a:rPr lang="en-US" sz="1200" dirty="0">
                <a:solidFill>
                  <a:srgbClr val="C00000"/>
                </a:solidFill>
                <a:latin typeface="Segoe"/>
              </a:rPr>
              <a:t>3 emergencia</a:t>
            </a:r>
            <a:endParaRPr lang="en-US" sz="1600" dirty="0">
              <a:solidFill>
                <a:srgbClr val="C00000"/>
              </a:solidFill>
              <a:latin typeface="Segoe"/>
            </a:endParaRPr>
          </a:p>
        </p:txBody>
      </p:sp>
    </p:spTree>
    <p:extLst>
      <p:ext uri="{BB962C8B-B14F-4D97-AF65-F5344CB8AC3E}">
        <p14:creationId xmlns:p14="http://schemas.microsoft.com/office/powerpoint/2010/main" val="38853957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HALDEN SOLID"/>
                <a:ea typeface="Open Sans Extrabold"/>
                <a:cs typeface="Open Sans Extrabold"/>
              </a:rPr>
              <a:t>Lcs-EN: </a:t>
            </a:r>
            <a:r>
              <a:rPr lang="en-GB" sz="3600" b="0" kern="1400" spc="230" dirty="0" err="1">
                <a:solidFill>
                  <a:schemeClr val="tx1"/>
                </a:solidFill>
                <a:latin typeface="HALDEN SOLID"/>
                <a:ea typeface="Open Sans Extrabold"/>
                <a:cs typeface="Open Sans Extrabold"/>
              </a:rPr>
              <a:t>gravedad</a:t>
            </a:r>
            <a:r>
              <a:rPr lang="en-GB" sz="3600" b="0" kern="1400" spc="230" dirty="0">
                <a:solidFill>
                  <a:schemeClr val="tx1"/>
                </a:solidFill>
                <a:latin typeface="HALDEN SOLID"/>
                <a:ea typeface="Open Sans Extrabold"/>
                <a:cs typeface="Open Sans Extrabold"/>
              </a:rPr>
              <a:t> - </a:t>
            </a:r>
            <a:r>
              <a:rPr lang="en-GB" sz="3600" b="0" kern="1400" spc="230" dirty="0" err="1">
                <a:solidFill>
                  <a:schemeClr val="tx1"/>
                </a:solidFill>
                <a:latin typeface="HALDEN SOLID"/>
                <a:ea typeface="Open Sans Extrabold"/>
                <a:cs typeface="Open Sans Extrabold"/>
              </a:rPr>
              <a:t>Estrés</a:t>
            </a:r>
            <a:endParaRPr lang="en-GB" sz="3600" b="0" kern="1400" spc="230" dirty="0">
              <a:solidFill>
                <a:schemeClr val="tx1"/>
              </a:solidFill>
              <a:latin typeface="HALDEN SOLID" pitchFamily="2" charset="0"/>
            </a:endParaRPr>
          </a:p>
        </p:txBody>
      </p:sp>
      <p:sp>
        <p:nvSpPr>
          <p:cNvPr id="4" name="Content Placeholder 2">
            <a:extLst>
              <a:ext uri="{FF2B5EF4-FFF2-40B4-BE49-F238E27FC236}">
                <a16:creationId xmlns:a16="http://schemas.microsoft.com/office/drawing/2014/main" id="{8CA14AC1-1EC4-4CCD-8371-D5D8436E3475}"/>
              </a:ext>
            </a:extLst>
          </p:cNvPr>
          <p:cNvSpPr txBox="1">
            <a:spLocks/>
          </p:cNvSpPr>
          <p:nvPr/>
        </p:nvSpPr>
        <p:spPr>
          <a:xfrm>
            <a:off x="715454" y="1648318"/>
            <a:ext cx="6693443" cy="390722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400" spc="60" dirty="0">
                <a:latin typeface="Open Sans"/>
                <a:ea typeface="Open Sans"/>
                <a:cs typeface="Open Sans"/>
              </a:rPr>
              <a:t>Por ejemplo, la primera medida que tomaría un hogar ante un shock o un factor de estrés es la enajenación gradual de activos - por ejemplo, el gasto de los ahorros, la venta de activos simples o el préstamo de dinero. </a:t>
            </a:r>
            <a:endParaRPr lang="en-US" sz="2400" dirty="0"/>
          </a:p>
          <a:p>
            <a:pPr marL="0" indent="0">
              <a:buNone/>
            </a:pPr>
            <a:endParaRPr lang="en-US" dirty="0"/>
          </a:p>
        </p:txBody>
      </p:sp>
      <p:sp>
        <p:nvSpPr>
          <p:cNvPr id="2" name="TextBox 5">
            <a:extLst>
              <a:ext uri="{FF2B5EF4-FFF2-40B4-BE49-F238E27FC236}">
                <a16:creationId xmlns:a16="http://schemas.microsoft.com/office/drawing/2014/main" id="{73BECF91-AA4C-CC66-6BAF-E5B8D6273610}"/>
              </a:ext>
            </a:extLst>
          </p:cNvPr>
          <p:cNvSpPr txBox="1"/>
          <p:nvPr/>
        </p:nvSpPr>
        <p:spPr>
          <a:xfrm>
            <a:off x="8775189" y="1354695"/>
            <a:ext cx="2993994" cy="1385517"/>
          </a:xfrm>
          <a:prstGeom prst="rect">
            <a:avLst/>
          </a:prstGeom>
          <a:solidFill>
            <a:srgbClr val="FFC000">
              <a:lumMod val="60000"/>
              <a:lumOff val="40000"/>
            </a:srgbClr>
          </a:solid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srgbClr val="3B3838"/>
                </a:solidFill>
                <a:effectLst/>
                <a:uLnTx/>
                <a:uFillTx/>
                <a:latin typeface="Open Sans" panose="020B0606030504020204" pitchFamily="34" charset="0"/>
                <a:ea typeface="Calibri" panose="020F0502020204030204" pitchFamily="34" charset="0"/>
                <a:cs typeface="Arial" panose="020B0604020202020204" pitchFamily="34" charset="0"/>
              </a:rPr>
              <a:t>Estrés</a:t>
            </a:r>
            <a:endParaRPr kumimoji="0" lang="en-US" sz="1800" b="0" i="0" u="none" strike="noStrike" kern="0" cap="none" spc="0" normalizeH="0" baseline="0" noProof="0">
              <a:ln>
                <a:noFill/>
              </a:ln>
              <a:solidFill>
                <a:prstClr val="black"/>
              </a:solidFill>
              <a:effectLst/>
              <a:uLnTx/>
              <a:uFillTx/>
              <a:latin typeface="Verdana" panose="020B0604030504040204" pitchFamily="34" charset="0"/>
              <a:ea typeface="Calibri" panose="020F0502020204030204" pitchFamily="34"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srgbClr val="3B3838"/>
                </a:solidFill>
                <a:effectLst/>
                <a:uLnTx/>
                <a:uFillTx/>
                <a:latin typeface="Open Sans" panose="020B0606030504020204" pitchFamily="34" charset="0"/>
                <a:ea typeface="Calibri" panose="020F0502020204030204" pitchFamily="34" charset="0"/>
                <a:cs typeface="Arial" panose="020B0604020202020204" pitchFamily="34" charset="0"/>
              </a:rPr>
              <a:t>indica una menor capacidad para hacer frente a futuros choques debido a una reducción actual de los recursos o a un aumento de las deudas.</a:t>
            </a:r>
            <a:endParaRPr kumimoji="0" lang="en-US" sz="1800" b="0" i="0" u="none" strike="noStrike" kern="0" cap="none" spc="0" normalizeH="0" baseline="0" noProof="0">
              <a:ln>
                <a:noFill/>
              </a:ln>
              <a:solidFill>
                <a:prstClr val="black"/>
              </a:solidFill>
              <a:effectLst/>
              <a:uLnTx/>
              <a:uFillTx/>
              <a:latin typeface="Verdana" panose="020B060403050404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481040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HALDEN SOLID"/>
                <a:ea typeface="Open Sans Extrabold"/>
                <a:cs typeface="Open Sans Extrabold"/>
              </a:rPr>
              <a:t>Lcs-EN: </a:t>
            </a:r>
            <a:r>
              <a:rPr lang="en-GB" sz="3600" b="0" kern="1400" spc="230" dirty="0" err="1">
                <a:solidFill>
                  <a:schemeClr val="tx1"/>
                </a:solidFill>
                <a:latin typeface="HALDEN SOLID"/>
                <a:ea typeface="Open Sans Extrabold"/>
                <a:cs typeface="Open Sans Extrabold"/>
              </a:rPr>
              <a:t>gravedad</a:t>
            </a:r>
            <a:r>
              <a:rPr lang="en-GB" sz="3600" b="0" kern="1400" spc="230" dirty="0">
                <a:solidFill>
                  <a:schemeClr val="tx1"/>
                </a:solidFill>
                <a:latin typeface="HALDEN SOLID"/>
                <a:ea typeface="Open Sans Extrabold"/>
                <a:cs typeface="Open Sans Extrabold"/>
              </a:rPr>
              <a:t> - Crisis </a:t>
            </a:r>
            <a:endParaRPr lang="en-GB" sz="3600" b="0" kern="1400" spc="230" dirty="0">
              <a:solidFill>
                <a:schemeClr val="tx1"/>
              </a:solidFill>
              <a:latin typeface="HALDEN SOLID" pitchFamily="2" charset="0"/>
            </a:endParaRPr>
          </a:p>
        </p:txBody>
      </p:sp>
      <p:sp>
        <p:nvSpPr>
          <p:cNvPr id="4" name="Content Placeholder 2">
            <a:extLst>
              <a:ext uri="{FF2B5EF4-FFF2-40B4-BE49-F238E27FC236}">
                <a16:creationId xmlns:a16="http://schemas.microsoft.com/office/drawing/2014/main" id="{8CA14AC1-1EC4-4CCD-8371-D5D8436E3475}"/>
              </a:ext>
            </a:extLst>
          </p:cNvPr>
          <p:cNvSpPr txBox="1">
            <a:spLocks/>
          </p:cNvSpPr>
          <p:nvPr/>
        </p:nvSpPr>
        <p:spPr>
          <a:xfrm>
            <a:off x="715455" y="1648318"/>
            <a:ext cx="7212669" cy="3907221"/>
          </a:xfrm>
          <a:prstGeom prst="rect">
            <a:avLst/>
          </a:prstGeom>
        </p:spPr>
        <p:txBody>
          <a:bodyPr/>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400" spc="60" dirty="0"/>
              <a:t>Si la situación persiste o empeora, entonces recurrirían a estrategias de afrontamiento de la crisis, y cuando, por ejemplo, se venden activos productivos o se reducen los gastos esenciales en atención sanitaria/medicamentos, resulta más difícil para la persona o el hogar volver al estado anterior a la crisis. </a:t>
            </a:r>
          </a:p>
          <a:p>
            <a:pPr marL="0" indent="0">
              <a:buNone/>
            </a:pPr>
            <a:endParaRPr lang="en-US" dirty="0"/>
          </a:p>
        </p:txBody>
      </p:sp>
      <p:sp>
        <p:nvSpPr>
          <p:cNvPr id="2" name="TextBox 5">
            <a:extLst>
              <a:ext uri="{FF2B5EF4-FFF2-40B4-BE49-F238E27FC236}">
                <a16:creationId xmlns:a16="http://schemas.microsoft.com/office/drawing/2014/main" id="{73BECF91-AA4C-CC66-6BAF-E5B8D6273610}"/>
              </a:ext>
            </a:extLst>
          </p:cNvPr>
          <p:cNvSpPr txBox="1"/>
          <p:nvPr/>
        </p:nvSpPr>
        <p:spPr>
          <a:xfrm>
            <a:off x="8775189" y="1378973"/>
            <a:ext cx="2993994" cy="1385517"/>
          </a:xfrm>
          <a:prstGeom prst="rect">
            <a:avLst/>
          </a:prstGeom>
          <a:solidFill>
            <a:srgbClr val="FFC000">
              <a:lumMod val="60000"/>
              <a:lumOff val="40000"/>
            </a:srgbClr>
          </a:solidFill>
        </p:spPr>
        <p:txBody>
          <a:bodyPr wrap="square" rtlCol="0">
            <a:noAutofit/>
          </a:bodyPr>
          <a:lstStyle/>
          <a:p>
            <a:pPr algn="ctr">
              <a:defRPr/>
            </a:pPr>
            <a:r>
              <a:rPr lang="en-GB" sz="1400" b="1" kern="0" dirty="0">
                <a:solidFill>
                  <a:srgbClr val="3B3838"/>
                </a:solidFill>
                <a:latin typeface="Open Sans" panose="020B0606030504020204" pitchFamily="34" charset="0"/>
                <a:cs typeface="Arial" panose="020B0604020202020204" pitchFamily="34" charset="0"/>
              </a:rPr>
              <a:t>Estrés</a:t>
            </a:r>
            <a:endParaRPr lang="en-US" sz="1400" b="1" kern="0" dirty="0">
              <a:solidFill>
                <a:srgbClr val="3B3838"/>
              </a:solidFill>
              <a:latin typeface="Open Sans" panose="020B0606030504020204" pitchFamily="34" charset="0"/>
              <a:cs typeface="Arial" panose="020B0604020202020204" pitchFamily="34" charset="0"/>
            </a:endParaRPr>
          </a:p>
          <a:p>
            <a:pPr algn="ctr">
              <a:defRPr/>
            </a:pPr>
            <a:r>
              <a:rPr lang="en-GB" sz="1400" kern="0" dirty="0">
                <a:solidFill>
                  <a:srgbClr val="3B3838"/>
                </a:solidFill>
                <a:latin typeface="Open Sans" panose="020B0606030504020204" pitchFamily="34" charset="0"/>
                <a:cs typeface="Arial" panose="020B0604020202020204" pitchFamily="34" charset="0"/>
              </a:rPr>
              <a:t>indica una menor capacidad para hacer frente a futuros choques debido a una reducción actual de los recursos o a un aumento de las deudas.</a:t>
            </a:r>
            <a:endParaRPr lang="en-US" sz="1400" kern="0" dirty="0">
              <a:solidFill>
                <a:srgbClr val="3B3838"/>
              </a:solidFill>
              <a:latin typeface="Open Sans" panose="020B0606030504020204" pitchFamily="34" charset="0"/>
              <a:cs typeface="Arial" panose="020B0604020202020204" pitchFamily="34" charset="0"/>
            </a:endParaRPr>
          </a:p>
        </p:txBody>
      </p:sp>
      <p:sp>
        <p:nvSpPr>
          <p:cNvPr id="3" name="TextBox 6">
            <a:extLst>
              <a:ext uri="{FF2B5EF4-FFF2-40B4-BE49-F238E27FC236}">
                <a16:creationId xmlns:a16="http://schemas.microsoft.com/office/drawing/2014/main" id="{8DE45853-2242-0EB9-6D69-4FDA34967032}"/>
              </a:ext>
            </a:extLst>
          </p:cNvPr>
          <p:cNvSpPr txBox="1"/>
          <p:nvPr/>
        </p:nvSpPr>
        <p:spPr>
          <a:xfrm>
            <a:off x="8775189" y="2995873"/>
            <a:ext cx="2993994" cy="1383595"/>
          </a:xfrm>
          <a:prstGeom prst="rect">
            <a:avLst/>
          </a:prstGeom>
          <a:solidFill>
            <a:srgbClr val="ED7D31">
              <a:lumMod val="60000"/>
              <a:lumOff val="40000"/>
            </a:srgbClr>
          </a:solid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3B3838"/>
                </a:solidFill>
                <a:effectLst/>
                <a:uLnTx/>
                <a:uFillTx/>
                <a:latin typeface="Open Sans" panose="020B0606030504020204" pitchFamily="34" charset="0"/>
                <a:ea typeface="Calibri" panose="020F0502020204030204" pitchFamily="34" charset="0"/>
                <a:cs typeface="Arial" panose="020B0604020202020204" pitchFamily="34" charset="0"/>
              </a:rPr>
              <a:t>Crisis</a:t>
            </a:r>
            <a:endParaRPr kumimoji="0" lang="en-US" sz="1400" b="0" i="0" u="none" strike="noStrike" kern="0" cap="none" spc="0" normalizeH="0" baseline="0" noProof="0" dirty="0">
              <a:ln>
                <a:noFill/>
              </a:ln>
              <a:solidFill>
                <a:prstClr val="black"/>
              </a:solidFill>
              <a:effectLst/>
              <a:uLnTx/>
              <a:uFillTx/>
              <a:latin typeface="Verdana" panose="020B0604030504040204" pitchFamily="34" charset="0"/>
              <a:ea typeface="Calibri" panose="020F0502020204030204" pitchFamily="34"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3B3838"/>
                </a:solidFill>
                <a:effectLst/>
                <a:uLnTx/>
                <a:uFillTx/>
                <a:latin typeface="Open Sans" panose="020B0606030504020204" pitchFamily="34" charset="0"/>
                <a:ea typeface="Calibri" panose="020F0502020204030204" pitchFamily="34" charset="0"/>
                <a:cs typeface="Arial" panose="020B0604020202020204" pitchFamily="34" charset="0"/>
              </a:rPr>
              <a:t>reduce directamente la productividad futura, incluida la formación de capital humano</a:t>
            </a:r>
            <a:r>
              <a:rPr kumimoji="0" lang="en-GB" sz="1400" b="0" i="0" u="none" strike="noStrike" kern="0" cap="none" spc="0" normalizeH="0" baseline="0" noProof="0" dirty="0">
                <a:ln>
                  <a:noFill/>
                </a:ln>
                <a:solidFill>
                  <a:srgbClr val="3B3838"/>
                </a:solidFill>
                <a:effectLst/>
                <a:uLnTx/>
                <a:uFillTx/>
                <a:ea typeface="Calibri" panose="020F0502020204030204" pitchFamily="34" charset="0"/>
                <a:cs typeface="Arial" panose="020B0604020202020204" pitchFamily="34" charset="0"/>
              </a:rPr>
              <a:t>.</a:t>
            </a:r>
            <a:endParaRPr kumimoji="0" lang="en-US" sz="1400" b="0" i="0" u="none" strike="noStrike" kern="0" cap="none" spc="0" normalizeH="0" baseline="0" noProof="0" dirty="0">
              <a:ln>
                <a:noFill/>
              </a:ln>
              <a:solidFill>
                <a:prstClr val="black"/>
              </a:solidFill>
              <a:effectLst/>
              <a:uLnTx/>
              <a:uFillTx/>
              <a:latin typeface="Verdana" panose="020B0604030504040204" pitchFamily="34" charset="0"/>
              <a:ea typeface="Calibri" panose="020F050202020403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D8A63F94-19C6-1796-412D-A8BEC789DBB3}"/>
              </a:ext>
            </a:extLst>
          </p:cNvPr>
          <p:cNvSpPr/>
          <p:nvPr/>
        </p:nvSpPr>
        <p:spPr>
          <a:xfrm>
            <a:off x="8775190" y="1340396"/>
            <a:ext cx="2993994" cy="1436441"/>
          </a:xfrm>
          <a:prstGeom prst="rect">
            <a:avLst/>
          </a:prstGeom>
          <a:solidFill>
            <a:srgbClr val="FFFFFF">
              <a:alpha val="69804"/>
            </a:srgb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Tree>
    <p:extLst>
      <p:ext uri="{BB962C8B-B14F-4D97-AF65-F5344CB8AC3E}">
        <p14:creationId xmlns:p14="http://schemas.microsoft.com/office/powerpoint/2010/main" val="30457513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HALDEN SOLID"/>
                <a:ea typeface="Open Sans Extrabold"/>
                <a:cs typeface="Open Sans Extrabold"/>
              </a:rPr>
              <a:t>Lcs-EN: </a:t>
            </a:r>
            <a:r>
              <a:rPr lang="en-GB" sz="3600" b="0" kern="1400" spc="230" dirty="0" err="1">
                <a:solidFill>
                  <a:schemeClr val="tx1"/>
                </a:solidFill>
                <a:latin typeface="HALDEN SOLID"/>
                <a:ea typeface="Open Sans Extrabold"/>
                <a:cs typeface="Open Sans Extrabold"/>
              </a:rPr>
              <a:t>gravedad</a:t>
            </a:r>
            <a:r>
              <a:rPr lang="en-GB" sz="3600" b="0" kern="1400" spc="230" dirty="0">
                <a:solidFill>
                  <a:schemeClr val="tx1"/>
                </a:solidFill>
                <a:latin typeface="HALDEN SOLID"/>
                <a:ea typeface="Open Sans Extrabold"/>
                <a:cs typeface="Open Sans Extrabold"/>
              </a:rPr>
              <a:t> - </a:t>
            </a:r>
            <a:r>
              <a:rPr lang="en-GB" sz="3600" b="0" kern="1400" spc="230" dirty="0" err="1">
                <a:solidFill>
                  <a:schemeClr val="tx1"/>
                </a:solidFill>
                <a:latin typeface="HALDEN SOLID"/>
                <a:ea typeface="Open Sans Extrabold"/>
                <a:cs typeface="Open Sans Extrabold"/>
              </a:rPr>
              <a:t>Emergencia</a:t>
            </a:r>
            <a:r>
              <a:rPr lang="en-GB" sz="3600" b="0" kern="1400" spc="230" dirty="0">
                <a:solidFill>
                  <a:schemeClr val="tx1"/>
                </a:solidFill>
                <a:latin typeface="HALDEN SOLID"/>
                <a:ea typeface="Open Sans Extrabold"/>
                <a:cs typeface="Open Sans Extrabold"/>
              </a:rPr>
              <a:t> </a:t>
            </a:r>
            <a:endParaRPr lang="en-GB" sz="3600" b="0" kern="1400" spc="230" dirty="0">
              <a:solidFill>
                <a:schemeClr val="tx1"/>
              </a:solidFill>
              <a:latin typeface="HALDEN SOLID" pitchFamily="2" charset="0"/>
            </a:endParaRPr>
          </a:p>
        </p:txBody>
      </p:sp>
      <p:sp>
        <p:nvSpPr>
          <p:cNvPr id="4" name="Content Placeholder 2">
            <a:extLst>
              <a:ext uri="{FF2B5EF4-FFF2-40B4-BE49-F238E27FC236}">
                <a16:creationId xmlns:a16="http://schemas.microsoft.com/office/drawing/2014/main" id="{8CA14AC1-1EC4-4CCD-8371-D5D8436E3475}"/>
              </a:ext>
            </a:extLst>
          </p:cNvPr>
          <p:cNvSpPr txBox="1">
            <a:spLocks/>
          </p:cNvSpPr>
          <p:nvPr/>
        </p:nvSpPr>
        <p:spPr>
          <a:xfrm>
            <a:off x="715455" y="1648318"/>
            <a:ext cx="6993437" cy="3907221"/>
          </a:xfrm>
          <a:prstGeom prst="rect">
            <a:avLst/>
          </a:prstGeom>
        </p:spPr>
        <p:txBody>
          <a:bodyPr/>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400" spc="60" dirty="0"/>
              <a:t>Por último, el hogar puede recurrir a vender su única casa/tierra, mendigar o rebuscar en la basura, vender su último animal hembra productivo, lo que reduce la productividad futura y es difícil de revertir, o son de naturaleza humillante y dramática.  </a:t>
            </a:r>
          </a:p>
          <a:p>
            <a:pPr marL="0" indent="0">
              <a:buNone/>
            </a:pPr>
            <a:endParaRPr lang="en-US" dirty="0"/>
          </a:p>
          <a:p>
            <a:pPr marL="0" indent="0">
              <a:buNone/>
            </a:pPr>
            <a:endParaRPr lang="en-US" dirty="0"/>
          </a:p>
        </p:txBody>
      </p:sp>
      <p:sp>
        <p:nvSpPr>
          <p:cNvPr id="2" name="TextBox 5">
            <a:extLst>
              <a:ext uri="{FF2B5EF4-FFF2-40B4-BE49-F238E27FC236}">
                <a16:creationId xmlns:a16="http://schemas.microsoft.com/office/drawing/2014/main" id="{73BECF91-AA4C-CC66-6BAF-E5B8D6273610}"/>
              </a:ext>
            </a:extLst>
          </p:cNvPr>
          <p:cNvSpPr txBox="1"/>
          <p:nvPr/>
        </p:nvSpPr>
        <p:spPr>
          <a:xfrm>
            <a:off x="8775189" y="1340396"/>
            <a:ext cx="2993994" cy="1385517"/>
          </a:xfrm>
          <a:prstGeom prst="rect">
            <a:avLst/>
          </a:prstGeom>
          <a:solidFill>
            <a:srgbClr val="FFC000">
              <a:lumMod val="60000"/>
              <a:lumOff val="40000"/>
            </a:srgbClr>
          </a:solidFill>
        </p:spPr>
        <p:txBody>
          <a:bodyPr wrap="square" rtlCol="0">
            <a:noAutofit/>
          </a:bodyPr>
          <a:lstStyle/>
          <a:p>
            <a:pPr marR="0" lvl="0" indent="0" algn="ctr" fontAlgn="auto">
              <a:lnSpc>
                <a:spcPct val="100000"/>
              </a:lnSpc>
              <a:spcBef>
                <a:spcPts val="0"/>
              </a:spcBef>
              <a:spcAft>
                <a:spcPts val="0"/>
              </a:spcAft>
              <a:buClrTx/>
              <a:buSzTx/>
              <a:buFontTx/>
              <a:buNone/>
              <a:tabLst/>
              <a:defRPr/>
            </a:pPr>
            <a:r>
              <a:rPr lang="en-GB" sz="1400" b="1" kern="0" dirty="0">
                <a:solidFill>
                  <a:srgbClr val="3B3838"/>
                </a:solidFill>
                <a:latin typeface="Open Sans" panose="020B0606030504020204" pitchFamily="34" charset="0"/>
                <a:cs typeface="Arial" panose="020B0604020202020204" pitchFamily="34" charset="0"/>
              </a:rPr>
              <a:t>Estrés</a:t>
            </a:r>
            <a:endParaRPr lang="en-US" sz="1400" b="1" kern="0" dirty="0">
              <a:solidFill>
                <a:srgbClr val="3B3838"/>
              </a:solidFill>
              <a:latin typeface="Open Sans" panose="020B0606030504020204" pitchFamily="34" charset="0"/>
              <a:cs typeface="Arial" panose="020B0604020202020204" pitchFamily="34" charset="0"/>
            </a:endParaRPr>
          </a:p>
          <a:p>
            <a:pPr marR="0" lvl="0" indent="0" algn="ctr" fontAlgn="auto">
              <a:lnSpc>
                <a:spcPct val="100000"/>
              </a:lnSpc>
              <a:spcBef>
                <a:spcPts val="0"/>
              </a:spcBef>
              <a:spcAft>
                <a:spcPts val="0"/>
              </a:spcAft>
              <a:buClrTx/>
              <a:buSzTx/>
              <a:buFontTx/>
              <a:buNone/>
              <a:tabLst/>
              <a:defRPr/>
            </a:pPr>
            <a:r>
              <a:rPr lang="en-GB" sz="1400" kern="0" dirty="0">
                <a:solidFill>
                  <a:srgbClr val="3B3838"/>
                </a:solidFill>
                <a:latin typeface="Open Sans" panose="020B0606030504020204" pitchFamily="34" charset="0"/>
                <a:cs typeface="Arial" panose="020B0604020202020204" pitchFamily="34" charset="0"/>
              </a:rPr>
              <a:t>indica una capacidad reducida para hacer frente a futuros choques debido a una reducción actual de los recursos o a un aumento de las deudas.</a:t>
            </a:r>
            <a:endParaRPr lang="en-US" sz="1400" kern="0" dirty="0">
              <a:solidFill>
                <a:srgbClr val="3B3838"/>
              </a:solidFill>
              <a:latin typeface="Open Sans" panose="020B0606030504020204" pitchFamily="34" charset="0"/>
              <a:cs typeface="Arial" panose="020B0604020202020204" pitchFamily="34" charset="0"/>
            </a:endParaRPr>
          </a:p>
        </p:txBody>
      </p:sp>
      <p:sp>
        <p:nvSpPr>
          <p:cNvPr id="3" name="TextBox 6">
            <a:extLst>
              <a:ext uri="{FF2B5EF4-FFF2-40B4-BE49-F238E27FC236}">
                <a16:creationId xmlns:a16="http://schemas.microsoft.com/office/drawing/2014/main" id="{8DE45853-2242-0EB9-6D69-4FDA34967032}"/>
              </a:ext>
            </a:extLst>
          </p:cNvPr>
          <p:cNvSpPr txBox="1"/>
          <p:nvPr/>
        </p:nvSpPr>
        <p:spPr>
          <a:xfrm>
            <a:off x="8775189" y="2995873"/>
            <a:ext cx="2993994" cy="1383595"/>
          </a:xfrm>
          <a:prstGeom prst="rect">
            <a:avLst/>
          </a:prstGeom>
          <a:solidFill>
            <a:srgbClr val="ED7D31">
              <a:lumMod val="60000"/>
              <a:lumOff val="40000"/>
            </a:srgbClr>
          </a:solidFill>
        </p:spPr>
        <p:txBody>
          <a:bodyPr wrap="square" rtlCol="0">
            <a:noAutofit/>
          </a:bodyPr>
          <a:lstStyle/>
          <a:p>
            <a:pPr algn="ctr">
              <a:defRPr/>
            </a:pPr>
            <a:r>
              <a:rPr lang="en-GB" sz="1400" b="1" kern="0" dirty="0">
                <a:solidFill>
                  <a:srgbClr val="3B3838"/>
                </a:solidFill>
                <a:latin typeface="Open Sans" panose="020B0606030504020204" pitchFamily="34" charset="0"/>
                <a:cs typeface="Arial" panose="020B0604020202020204" pitchFamily="34" charset="0"/>
              </a:rPr>
              <a:t>Crisis</a:t>
            </a:r>
            <a:endParaRPr lang="en-US" sz="1400" b="1" kern="0" dirty="0">
              <a:solidFill>
                <a:srgbClr val="3B3838"/>
              </a:solidFill>
              <a:latin typeface="Open Sans" panose="020B0606030504020204" pitchFamily="34" charset="0"/>
              <a:cs typeface="Arial" panose="020B0604020202020204" pitchFamily="34" charset="0"/>
            </a:endParaRPr>
          </a:p>
          <a:p>
            <a:pPr algn="ctr">
              <a:defRPr/>
            </a:pPr>
            <a:r>
              <a:rPr lang="en-GB" sz="1400" kern="0" dirty="0">
                <a:solidFill>
                  <a:srgbClr val="3B3838"/>
                </a:solidFill>
                <a:latin typeface="Open Sans" panose="020B0606030504020204" pitchFamily="34" charset="0"/>
                <a:cs typeface="Arial" panose="020B0604020202020204" pitchFamily="34" charset="0"/>
              </a:rPr>
              <a:t>reduce directamente la productividad futura, incluida la formación de capital humano.</a:t>
            </a:r>
            <a:endParaRPr lang="en-US" sz="1400" kern="0" dirty="0">
              <a:solidFill>
                <a:srgbClr val="3B3838"/>
              </a:solidFill>
              <a:latin typeface="Open Sans" panose="020B0606030504020204" pitchFamily="34" charset="0"/>
              <a:cs typeface="Arial" panose="020B0604020202020204" pitchFamily="34" charset="0"/>
            </a:endParaRPr>
          </a:p>
        </p:txBody>
      </p:sp>
      <p:sp>
        <p:nvSpPr>
          <p:cNvPr id="5" name="TextBox 7">
            <a:extLst>
              <a:ext uri="{FF2B5EF4-FFF2-40B4-BE49-F238E27FC236}">
                <a16:creationId xmlns:a16="http://schemas.microsoft.com/office/drawing/2014/main" id="{FAA82E55-A464-5D30-44B3-3F78C5C86F75}"/>
              </a:ext>
            </a:extLst>
          </p:cNvPr>
          <p:cNvSpPr txBox="1"/>
          <p:nvPr/>
        </p:nvSpPr>
        <p:spPr>
          <a:xfrm>
            <a:off x="8775189" y="4649428"/>
            <a:ext cx="2993994" cy="1383591"/>
          </a:xfrm>
          <a:prstGeom prst="rect">
            <a:avLst/>
          </a:prstGeom>
          <a:solidFill>
            <a:srgbClr val="C00000"/>
          </a:solidFill>
        </p:spPr>
        <p:txBody>
          <a:bodyPr wrap="square" rtlCol="0">
            <a:noAutofit/>
          </a:bodyPr>
          <a:lstStyle/>
          <a:p>
            <a:pPr algn="ctr"/>
            <a:r>
              <a:rPr lang="en-GB" sz="1400" b="1">
                <a:solidFill>
                  <a:srgbClr val="FFFFFF"/>
                </a:solidFill>
                <a:latin typeface="Open Sans" panose="020B0606030504020204" pitchFamily="34" charset="0"/>
                <a:ea typeface="Calibri" panose="020F0502020204030204" pitchFamily="34" charset="0"/>
                <a:cs typeface="Arial" panose="020B0604020202020204" pitchFamily="34" charset="0"/>
              </a:rPr>
              <a:t>Emergencia </a:t>
            </a:r>
            <a:endParaRPr lang="en-US" sz="1400">
              <a:solidFill>
                <a:srgbClr val="FFFFFF"/>
              </a:solidFill>
              <a:latin typeface="Verdana" panose="020B0604030504040204" pitchFamily="34" charset="0"/>
              <a:ea typeface="Calibri" panose="020F0502020204030204" pitchFamily="34" charset="0"/>
              <a:cs typeface="Arial" panose="020B0604020202020204" pitchFamily="34" charset="0"/>
            </a:endParaRPr>
          </a:p>
          <a:p>
            <a:pPr algn="ctr"/>
            <a:r>
              <a:rPr lang="en-GB" sz="1400">
                <a:solidFill>
                  <a:srgbClr val="FFFFFF"/>
                </a:solidFill>
                <a:latin typeface="Open Sans" panose="020B0606030504020204" pitchFamily="34" charset="0"/>
                <a:ea typeface="Calibri" panose="020F0502020204030204" pitchFamily="34" charset="0"/>
                <a:cs typeface="Arial" panose="020B0604020202020204" pitchFamily="34" charset="0"/>
              </a:rPr>
              <a:t>afecta a la productividad futura pero son más difíciles de revertir o de naturaleza más dramática.</a:t>
            </a:r>
            <a:endParaRPr lang="en-US" sz="1400">
              <a:solidFill>
                <a:srgbClr val="FFFFFF"/>
              </a:solidFill>
              <a:latin typeface="Verdana" panose="020B0604030504040204" pitchFamily="34" charset="0"/>
              <a:ea typeface="Calibri" panose="020F050202020403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902F483B-B790-6776-42BD-C13E59E12852}"/>
              </a:ext>
            </a:extLst>
          </p:cNvPr>
          <p:cNvSpPr/>
          <p:nvPr/>
        </p:nvSpPr>
        <p:spPr>
          <a:xfrm>
            <a:off x="8775190" y="1340396"/>
            <a:ext cx="2993994" cy="1436441"/>
          </a:xfrm>
          <a:prstGeom prst="rect">
            <a:avLst/>
          </a:prstGeom>
          <a:solidFill>
            <a:srgbClr val="FFFFFF">
              <a:alpha val="69804"/>
            </a:srgb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7" name="Rectangle 6">
            <a:extLst>
              <a:ext uri="{FF2B5EF4-FFF2-40B4-BE49-F238E27FC236}">
                <a16:creationId xmlns:a16="http://schemas.microsoft.com/office/drawing/2014/main" id="{70898898-406D-FD30-247B-188456625089}"/>
              </a:ext>
            </a:extLst>
          </p:cNvPr>
          <p:cNvSpPr/>
          <p:nvPr/>
        </p:nvSpPr>
        <p:spPr>
          <a:xfrm>
            <a:off x="8775189" y="2969449"/>
            <a:ext cx="2993994" cy="1436441"/>
          </a:xfrm>
          <a:prstGeom prst="rect">
            <a:avLst/>
          </a:prstGeom>
          <a:solidFill>
            <a:srgbClr val="FFFFFF">
              <a:alpha val="69804"/>
            </a:srgb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Tree>
    <p:extLst>
      <p:ext uri="{BB962C8B-B14F-4D97-AF65-F5344CB8AC3E}">
        <p14:creationId xmlns:p14="http://schemas.microsoft.com/office/powerpoint/2010/main" val="22645268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HALDEN SOLID"/>
                <a:ea typeface="Open Sans Extrabold"/>
                <a:cs typeface="Open Sans Extrabold"/>
              </a:rPr>
              <a:t>Lcs-EN: NIVELES DE GRAVEDAD</a:t>
            </a:r>
            <a:endParaRPr lang="en-GB" sz="3600" b="0" kern="1400" spc="230" dirty="0">
              <a:solidFill>
                <a:schemeClr val="tx1"/>
              </a:solidFill>
              <a:latin typeface="HALDEN SOLID" pitchFamily="2" charset="0"/>
            </a:endParaRPr>
          </a:p>
        </p:txBody>
      </p:sp>
      <p:sp>
        <p:nvSpPr>
          <p:cNvPr id="4" name="Content Placeholder 2">
            <a:extLst>
              <a:ext uri="{FF2B5EF4-FFF2-40B4-BE49-F238E27FC236}">
                <a16:creationId xmlns:a16="http://schemas.microsoft.com/office/drawing/2014/main" id="{8CA14AC1-1EC4-4CCD-8371-D5D8436E3475}"/>
              </a:ext>
            </a:extLst>
          </p:cNvPr>
          <p:cNvSpPr txBox="1">
            <a:spLocks/>
          </p:cNvSpPr>
          <p:nvPr/>
        </p:nvSpPr>
        <p:spPr>
          <a:xfrm>
            <a:off x="738201" y="1648318"/>
            <a:ext cx="6398324" cy="3907221"/>
          </a:xfrm>
          <a:prstGeom prst="rect">
            <a:avLst/>
          </a:prstGeom>
        </p:spPr>
        <p:txBody>
          <a:bodyPr/>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endParaRPr lang="en-US" sz="3600" spc="60"/>
          </a:p>
          <a:p>
            <a:pPr marL="0" indent="0">
              <a:buNone/>
            </a:pPr>
            <a:r>
              <a:rPr lang="en-US" sz="2800" spc="60"/>
              <a:t>La adopción de estrategias de afrontamiento del estrés, la crisis y la emergencia de los medios de subsistencia se produce de forma secuencial y no simultánea. </a:t>
            </a:r>
          </a:p>
          <a:p>
            <a:pPr marL="0" indent="0">
              <a:buNone/>
            </a:pPr>
            <a:endParaRPr lang="en-US"/>
          </a:p>
        </p:txBody>
      </p:sp>
      <p:sp>
        <p:nvSpPr>
          <p:cNvPr id="2" name="TextBox 5">
            <a:extLst>
              <a:ext uri="{FF2B5EF4-FFF2-40B4-BE49-F238E27FC236}">
                <a16:creationId xmlns:a16="http://schemas.microsoft.com/office/drawing/2014/main" id="{73BECF91-AA4C-CC66-6BAF-E5B8D6273610}"/>
              </a:ext>
            </a:extLst>
          </p:cNvPr>
          <p:cNvSpPr txBox="1"/>
          <p:nvPr/>
        </p:nvSpPr>
        <p:spPr>
          <a:xfrm>
            <a:off x="8775189" y="1354695"/>
            <a:ext cx="2993994" cy="1385517"/>
          </a:xfrm>
          <a:prstGeom prst="rect">
            <a:avLst/>
          </a:prstGeom>
          <a:solidFill>
            <a:srgbClr val="FFC000">
              <a:lumMod val="60000"/>
              <a:lumOff val="40000"/>
            </a:srgbClr>
          </a:solid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srgbClr val="3B3838"/>
                </a:solidFill>
                <a:effectLst/>
                <a:uLnTx/>
                <a:uFillTx/>
                <a:latin typeface="Open Sans" panose="020B0606030504020204" pitchFamily="34" charset="0"/>
                <a:ea typeface="Calibri" panose="020F0502020204030204" pitchFamily="34" charset="0"/>
                <a:cs typeface="Arial" panose="020B0604020202020204" pitchFamily="34" charset="0"/>
              </a:rPr>
              <a:t>Estrés</a:t>
            </a:r>
            <a:endParaRPr kumimoji="0" lang="en-US" sz="1800" b="0" i="0" u="none" strike="noStrike" kern="0" cap="none" spc="0" normalizeH="0" baseline="0" noProof="0">
              <a:ln>
                <a:noFill/>
              </a:ln>
              <a:solidFill>
                <a:prstClr val="black"/>
              </a:solidFill>
              <a:effectLst/>
              <a:uLnTx/>
              <a:uFillTx/>
              <a:latin typeface="Verdana" panose="020B0604030504040204" pitchFamily="34" charset="0"/>
              <a:ea typeface="Calibri" panose="020F0502020204030204" pitchFamily="34"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srgbClr val="3B3838"/>
                </a:solidFill>
                <a:effectLst/>
                <a:uLnTx/>
                <a:uFillTx/>
                <a:latin typeface="Open Sans" panose="020B0606030504020204" pitchFamily="34" charset="0"/>
                <a:ea typeface="Calibri" panose="020F0502020204030204" pitchFamily="34" charset="0"/>
                <a:cs typeface="Arial" panose="020B0604020202020204" pitchFamily="34" charset="0"/>
              </a:rPr>
              <a:t>indica una menor capacidad para hacer frente a futuros choques debido a una reducción actual de los recursos o a un aumento de las deudas.</a:t>
            </a:r>
            <a:endParaRPr kumimoji="0" lang="en-US" sz="1800" b="0" i="0" u="none" strike="noStrike" kern="0" cap="none" spc="0" normalizeH="0" baseline="0" noProof="0">
              <a:ln>
                <a:noFill/>
              </a:ln>
              <a:solidFill>
                <a:prstClr val="black"/>
              </a:solidFill>
              <a:effectLst/>
              <a:uLnTx/>
              <a:uFillTx/>
              <a:latin typeface="Verdana" panose="020B0604030504040204" pitchFamily="34" charset="0"/>
              <a:ea typeface="Calibri" panose="020F0502020204030204" pitchFamily="34" charset="0"/>
              <a:cs typeface="Arial" panose="020B0604020202020204" pitchFamily="34" charset="0"/>
            </a:endParaRPr>
          </a:p>
        </p:txBody>
      </p:sp>
      <p:sp>
        <p:nvSpPr>
          <p:cNvPr id="3" name="TextBox 6">
            <a:extLst>
              <a:ext uri="{FF2B5EF4-FFF2-40B4-BE49-F238E27FC236}">
                <a16:creationId xmlns:a16="http://schemas.microsoft.com/office/drawing/2014/main" id="{5CF725C7-C122-6590-357E-37FAC15A2A53}"/>
              </a:ext>
            </a:extLst>
          </p:cNvPr>
          <p:cNvSpPr txBox="1"/>
          <p:nvPr/>
        </p:nvSpPr>
        <p:spPr>
          <a:xfrm>
            <a:off x="8775189" y="2995873"/>
            <a:ext cx="2993994" cy="1383595"/>
          </a:xfrm>
          <a:prstGeom prst="rect">
            <a:avLst/>
          </a:prstGeom>
          <a:solidFill>
            <a:srgbClr val="ED7D31">
              <a:lumMod val="60000"/>
              <a:lumOff val="40000"/>
            </a:srgbClr>
          </a:solid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srgbClr val="3B3838"/>
                </a:solidFill>
                <a:effectLst/>
                <a:uLnTx/>
                <a:uFillTx/>
                <a:latin typeface="Open Sans" panose="020B0606030504020204" pitchFamily="34" charset="0"/>
                <a:ea typeface="Calibri" panose="020F0502020204030204" pitchFamily="34" charset="0"/>
                <a:cs typeface="Arial" panose="020B0604020202020204" pitchFamily="34" charset="0"/>
              </a:rPr>
              <a:t>Crisis</a:t>
            </a:r>
            <a:endParaRPr kumimoji="0" lang="en-US" sz="1400" b="0" i="0" u="none" strike="noStrike" kern="0" cap="none" spc="0" normalizeH="0" baseline="0" noProof="0">
              <a:ln>
                <a:noFill/>
              </a:ln>
              <a:solidFill>
                <a:prstClr val="black"/>
              </a:solidFill>
              <a:effectLst/>
              <a:uLnTx/>
              <a:uFillTx/>
              <a:latin typeface="Verdana" panose="020B0604030504040204" pitchFamily="34" charset="0"/>
              <a:ea typeface="Calibri" panose="020F0502020204030204" pitchFamily="34"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srgbClr val="3B3838"/>
                </a:solidFill>
                <a:effectLst/>
                <a:uLnTx/>
                <a:uFillTx/>
                <a:latin typeface="Open Sans" panose="020B0606030504020204" pitchFamily="34" charset="0"/>
                <a:ea typeface="Calibri" panose="020F0502020204030204" pitchFamily="34" charset="0"/>
                <a:cs typeface="Arial" panose="020B0604020202020204" pitchFamily="34" charset="0"/>
              </a:rPr>
              <a:t>reduce directamente la productividad futura, incluida la formación de capital humano</a:t>
            </a:r>
            <a:r>
              <a:rPr kumimoji="0" lang="en-GB" sz="1400" b="0" i="0" u="none" strike="noStrike" kern="0" cap="none" spc="0" normalizeH="0" baseline="0" noProof="0">
                <a:ln>
                  <a:noFill/>
                </a:ln>
                <a:solidFill>
                  <a:srgbClr val="3B3838"/>
                </a:solidFill>
                <a:effectLst/>
                <a:uLnTx/>
                <a:uFillTx/>
                <a:ea typeface="Calibri" panose="020F0502020204030204" pitchFamily="34" charset="0"/>
                <a:cs typeface="Arial" panose="020B0604020202020204" pitchFamily="34" charset="0"/>
              </a:rPr>
              <a:t>.</a:t>
            </a:r>
            <a:endParaRPr kumimoji="0" lang="en-US" sz="1400" b="0" i="0" u="none" strike="noStrike" kern="0" cap="none" spc="0" normalizeH="0" baseline="0" noProof="0">
              <a:ln>
                <a:noFill/>
              </a:ln>
              <a:solidFill>
                <a:prstClr val="black"/>
              </a:solidFill>
              <a:effectLst/>
              <a:uLnTx/>
              <a:uFillTx/>
              <a:latin typeface="Verdana" panose="020B0604030504040204" pitchFamily="34" charset="0"/>
              <a:ea typeface="Calibri" panose="020F0502020204030204" pitchFamily="34" charset="0"/>
              <a:cs typeface="Arial" panose="020B0604020202020204" pitchFamily="34" charset="0"/>
            </a:endParaRPr>
          </a:p>
        </p:txBody>
      </p:sp>
      <p:sp>
        <p:nvSpPr>
          <p:cNvPr id="5" name="TextBox 7">
            <a:extLst>
              <a:ext uri="{FF2B5EF4-FFF2-40B4-BE49-F238E27FC236}">
                <a16:creationId xmlns:a16="http://schemas.microsoft.com/office/drawing/2014/main" id="{2FF846DE-1EEC-C7A2-760B-E6AF4180B11B}"/>
              </a:ext>
            </a:extLst>
          </p:cNvPr>
          <p:cNvSpPr txBox="1"/>
          <p:nvPr/>
        </p:nvSpPr>
        <p:spPr>
          <a:xfrm>
            <a:off x="8775189" y="4649428"/>
            <a:ext cx="2993994" cy="1383591"/>
          </a:xfrm>
          <a:prstGeom prst="rect">
            <a:avLst/>
          </a:prstGeom>
          <a:solidFill>
            <a:srgbClr val="C00000"/>
          </a:solidFill>
        </p:spPr>
        <p:txBody>
          <a:bodyPr wrap="square" rtlCol="0">
            <a:noAutofit/>
          </a:bodyPr>
          <a:lstStyle/>
          <a:p>
            <a:pPr algn="ctr"/>
            <a:r>
              <a:rPr lang="en-GB" sz="1400" b="1">
                <a:solidFill>
                  <a:srgbClr val="FFFFFF"/>
                </a:solidFill>
                <a:latin typeface="Open Sans" panose="020B0606030504020204" pitchFamily="34" charset="0"/>
                <a:ea typeface="Calibri" panose="020F0502020204030204" pitchFamily="34" charset="0"/>
                <a:cs typeface="Arial" panose="020B0604020202020204" pitchFamily="34" charset="0"/>
              </a:rPr>
              <a:t>Emergencia </a:t>
            </a:r>
            <a:endParaRPr lang="en-US" sz="1400">
              <a:solidFill>
                <a:srgbClr val="FFFFFF"/>
              </a:solidFill>
              <a:latin typeface="Verdana" panose="020B0604030504040204" pitchFamily="34" charset="0"/>
              <a:ea typeface="Calibri" panose="020F0502020204030204" pitchFamily="34" charset="0"/>
              <a:cs typeface="Arial" panose="020B0604020202020204" pitchFamily="34" charset="0"/>
            </a:endParaRPr>
          </a:p>
          <a:p>
            <a:pPr algn="ctr"/>
            <a:r>
              <a:rPr lang="en-GB" sz="1400">
                <a:solidFill>
                  <a:srgbClr val="FFFFFF"/>
                </a:solidFill>
                <a:latin typeface="Open Sans" panose="020B0606030504020204" pitchFamily="34" charset="0"/>
                <a:ea typeface="Calibri" panose="020F0502020204030204" pitchFamily="34" charset="0"/>
                <a:cs typeface="Arial" panose="020B0604020202020204" pitchFamily="34" charset="0"/>
              </a:rPr>
              <a:t>afecta a la productividad futura pero son más difíciles de revertir o de naturaleza más dramática.</a:t>
            </a:r>
            <a:endParaRPr lang="en-US" sz="1400">
              <a:solidFill>
                <a:srgbClr val="FFFFFF"/>
              </a:solidFill>
              <a:latin typeface="Verdana" panose="020B060403050404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354034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b="0" kern="1400" spc="230">
              <a:solidFill>
                <a:srgbClr val="FFFFFE"/>
              </a:solidFill>
              <a:latin typeface="HALDEN SOLID" pitchFamily="2" charset="0"/>
              <a:ea typeface="Open Sans Extrabold" panose="020B0606030504020204" pitchFamily="34" charset="0"/>
              <a:cs typeface="Open Sans Extrabold" panose="020B0606030504020204" pitchFamily="34" charset="0"/>
            </a:endParaRPr>
          </a:p>
          <a:p>
            <a:pPr>
              <a:lnSpc>
                <a:spcPts val="3920"/>
              </a:lnSpc>
            </a:pPr>
            <a:r>
              <a:rPr lang="it-IT" b="0" kern="1400" spc="230">
                <a:solidFill>
                  <a:srgbClr val="FFFFFE"/>
                </a:solidFill>
                <a:latin typeface="HALDEN SOLID" pitchFamily="2" charset="0"/>
                <a:ea typeface="Open Sans Extrabold" panose="020B0606030504020204" pitchFamily="34" charset="0"/>
                <a:cs typeface="Open Sans Extrabold" panose="020B0606030504020204" pitchFamily="34" charset="0"/>
              </a:rPr>
              <a:t>¿Cómo se unen todos?</a:t>
            </a:r>
            <a:endParaRPr lang="en-GB" b="0" kern="1400" spc="230">
              <a:solidFill>
                <a:srgbClr val="FFFFFE"/>
              </a:solidFill>
              <a:latin typeface="HALDEN SOLID" pitchFamily="2"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41797970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a:solidFill>
                  <a:schemeClr val="tx1"/>
                </a:solidFill>
                <a:latin typeface="HALDEN SOLID" pitchFamily="2" charset="0"/>
              </a:rPr>
              <a:t>Lcs-EN: clasificación de los hogares </a:t>
            </a:r>
          </a:p>
        </p:txBody>
      </p:sp>
      <p:sp>
        <p:nvSpPr>
          <p:cNvPr id="22" name="TextBox 21">
            <a:extLst>
              <a:ext uri="{FF2B5EF4-FFF2-40B4-BE49-F238E27FC236}">
                <a16:creationId xmlns:a16="http://schemas.microsoft.com/office/drawing/2014/main" id="{845AE3E5-9674-445E-B4FF-AE4477728629}"/>
              </a:ext>
            </a:extLst>
          </p:cNvPr>
          <p:cNvSpPr txBox="1"/>
          <p:nvPr/>
        </p:nvSpPr>
        <p:spPr>
          <a:xfrm>
            <a:off x="815790" y="1658618"/>
            <a:ext cx="8477065" cy="923330"/>
          </a:xfrm>
          <a:prstGeom prst="rect">
            <a:avLst/>
          </a:prstGeom>
          <a:noFill/>
        </p:spPr>
        <p:txBody>
          <a:bodyPr wrap="square">
            <a:spAutoFit/>
          </a:bodyPr>
          <a:lstStyle/>
          <a:p>
            <a:pPr>
              <a:lnSpc>
                <a:spcPct val="90000"/>
              </a:lnSpc>
              <a:spcBef>
                <a:spcPts val="1000"/>
              </a:spcBef>
            </a:pPr>
            <a:r>
              <a:rPr lang="en-US" sz="2000" spc="60">
                <a:latin typeface="Open Sans" charset="0"/>
                <a:ea typeface="Open Sans" charset="0"/>
                <a:cs typeface="Open Sans" charset="0"/>
              </a:rPr>
              <a:t>Si un hogar había recurrido a </a:t>
            </a:r>
            <a:r>
              <a:rPr lang="en-US" sz="2000" b="1" spc="60">
                <a:latin typeface="Open Sans" charset="0"/>
                <a:ea typeface="Open Sans" charset="0"/>
                <a:cs typeface="Open Sans" charset="0"/>
              </a:rPr>
              <a:t>una o más </a:t>
            </a:r>
            <a:r>
              <a:rPr lang="en-US" sz="2000" spc="60">
                <a:latin typeface="Open Sans" charset="0"/>
                <a:ea typeface="Open Sans" charset="0"/>
                <a:cs typeface="Open Sans" charset="0"/>
              </a:rPr>
              <a:t>estrategia</a:t>
            </a:r>
            <a:r>
              <a:rPr lang="en-US" sz="2000" spc="60" err="1">
                <a:latin typeface="Open Sans" charset="0"/>
                <a:ea typeface="Open Sans" charset="0"/>
                <a:cs typeface="Open Sans" charset="0"/>
              </a:rPr>
              <a:t>(</a:t>
            </a:r>
            <a:r>
              <a:rPr lang="en-US" sz="2000" spc="60">
                <a:latin typeface="Open Sans" charset="0"/>
                <a:ea typeface="Open Sans" charset="0"/>
                <a:cs typeface="Open Sans" charset="0"/>
              </a:rPr>
              <a:t>s) de </a:t>
            </a:r>
            <a:r>
              <a:rPr lang="en-US" sz="2000" b="1" spc="60">
                <a:latin typeface="Open Sans" charset="0"/>
                <a:ea typeface="Open Sans" charset="0"/>
                <a:cs typeface="Open Sans" charset="0"/>
              </a:rPr>
              <a:t>afrontamiento del estrés en los </a:t>
            </a:r>
            <a:r>
              <a:rPr lang="en-US" sz="2000" spc="60">
                <a:latin typeface="Open Sans" charset="0"/>
                <a:ea typeface="Open Sans" charset="0"/>
                <a:cs typeface="Open Sans" charset="0"/>
              </a:rPr>
              <a:t>últimos 30 días o había agotado esta(s) estrategia(</a:t>
            </a:r>
            <a:r>
              <a:rPr lang="en-US" sz="2000" spc="60" err="1">
                <a:latin typeface="Open Sans" charset="0"/>
                <a:ea typeface="Open Sans" charset="0"/>
                <a:cs typeface="Open Sans" charset="0"/>
              </a:rPr>
              <a:t>s) </a:t>
            </a:r>
            <a:r>
              <a:rPr lang="en-US" sz="2000" spc="60">
                <a:latin typeface="Open Sans" charset="0"/>
                <a:ea typeface="Open Sans" charset="0"/>
                <a:cs typeface="Open Sans" charset="0"/>
              </a:rPr>
              <a:t>en los 12 meses anteriores</a:t>
            </a:r>
          </a:p>
        </p:txBody>
      </p:sp>
      <p:sp>
        <p:nvSpPr>
          <p:cNvPr id="2" name="TextBox 1">
            <a:extLst>
              <a:ext uri="{FF2B5EF4-FFF2-40B4-BE49-F238E27FC236}">
                <a16:creationId xmlns:a16="http://schemas.microsoft.com/office/drawing/2014/main" id="{88C38D19-A9CC-4E61-8A8E-C504FCB1761B}"/>
              </a:ext>
            </a:extLst>
          </p:cNvPr>
          <p:cNvSpPr txBox="1"/>
          <p:nvPr/>
        </p:nvSpPr>
        <p:spPr>
          <a:xfrm>
            <a:off x="815790" y="2861593"/>
            <a:ext cx="8168721" cy="923330"/>
          </a:xfrm>
          <a:prstGeom prst="rect">
            <a:avLst/>
          </a:prstGeom>
          <a:noFill/>
        </p:spPr>
        <p:txBody>
          <a:bodyPr wrap="square">
            <a:spAutoFit/>
          </a:bodyPr>
          <a:lstStyle/>
          <a:p>
            <a:pPr>
              <a:lnSpc>
                <a:spcPct val="90000"/>
              </a:lnSpc>
              <a:spcBef>
                <a:spcPts val="1000"/>
              </a:spcBef>
            </a:pPr>
            <a:r>
              <a:rPr lang="en-US" sz="2000" spc="60">
                <a:latin typeface="Open Sans" charset="0"/>
                <a:ea typeface="Open Sans" charset="0"/>
                <a:cs typeface="Open Sans" charset="0"/>
              </a:rPr>
              <a:t>Si el mismo hogar había recurrido a </a:t>
            </a:r>
            <a:r>
              <a:rPr lang="en-US" sz="2000" b="1" spc="60">
                <a:latin typeface="Open Sans" charset="0"/>
                <a:ea typeface="Open Sans" charset="0"/>
                <a:cs typeface="Open Sans" charset="0"/>
              </a:rPr>
              <a:t>una o más </a:t>
            </a:r>
            <a:r>
              <a:rPr lang="en-US" sz="2000" spc="60">
                <a:latin typeface="Open Sans" charset="0"/>
                <a:ea typeface="Open Sans" charset="0"/>
                <a:cs typeface="Open Sans" charset="0"/>
              </a:rPr>
              <a:t>estrategia</a:t>
            </a:r>
            <a:r>
              <a:rPr lang="en-US" sz="2000" spc="60" err="1">
                <a:latin typeface="Open Sans" charset="0"/>
                <a:ea typeface="Open Sans" charset="0"/>
                <a:cs typeface="Open Sans" charset="0"/>
              </a:rPr>
              <a:t>(</a:t>
            </a:r>
            <a:r>
              <a:rPr lang="en-US" sz="2000" spc="60">
                <a:latin typeface="Open Sans" charset="0"/>
                <a:ea typeface="Open Sans" charset="0"/>
                <a:cs typeface="Open Sans" charset="0"/>
              </a:rPr>
              <a:t>s) de </a:t>
            </a:r>
            <a:r>
              <a:rPr lang="en-US" sz="2000" b="1" spc="60">
                <a:latin typeface="Open Sans" charset="0"/>
                <a:ea typeface="Open Sans" charset="0"/>
                <a:cs typeface="Open Sans" charset="0"/>
              </a:rPr>
              <a:t>afrontamiento de crisis </a:t>
            </a:r>
            <a:r>
              <a:rPr lang="en-US" sz="2000" spc="60">
                <a:latin typeface="Open Sans" charset="0"/>
                <a:ea typeface="Open Sans" charset="0"/>
                <a:cs typeface="Open Sans" charset="0"/>
              </a:rPr>
              <a:t>en los últimos 30 días o había agotado esta (o estas) </a:t>
            </a:r>
            <a:r>
              <a:rPr lang="en-US" sz="2000" spc="60" err="1">
                <a:latin typeface="Open Sans" charset="0"/>
                <a:ea typeface="Open Sans" charset="0"/>
                <a:cs typeface="Open Sans" charset="0"/>
              </a:rPr>
              <a:t>estrategia</a:t>
            </a:r>
            <a:r>
              <a:rPr lang="en-US" sz="2000" spc="60">
                <a:latin typeface="Open Sans" charset="0"/>
                <a:ea typeface="Open Sans" charset="0"/>
                <a:cs typeface="Open Sans" charset="0"/>
              </a:rPr>
              <a:t>(</a:t>
            </a:r>
            <a:r>
              <a:rPr lang="en-US" sz="2000" spc="60" err="1">
                <a:latin typeface="Open Sans" charset="0"/>
                <a:ea typeface="Open Sans" charset="0"/>
                <a:cs typeface="Open Sans" charset="0"/>
              </a:rPr>
              <a:t>s) </a:t>
            </a:r>
            <a:r>
              <a:rPr lang="en-US" sz="2000" spc="60">
                <a:latin typeface="Open Sans" charset="0"/>
                <a:ea typeface="Open Sans" charset="0"/>
                <a:cs typeface="Open Sans" charset="0"/>
              </a:rPr>
              <a:t>en los 12 meses anteriores </a:t>
            </a:r>
          </a:p>
        </p:txBody>
      </p:sp>
      <p:sp>
        <p:nvSpPr>
          <p:cNvPr id="3" name="TextBox 2">
            <a:extLst>
              <a:ext uri="{FF2B5EF4-FFF2-40B4-BE49-F238E27FC236}">
                <a16:creationId xmlns:a16="http://schemas.microsoft.com/office/drawing/2014/main" id="{CAF45603-21B3-314C-6118-8D176AB09249}"/>
              </a:ext>
            </a:extLst>
          </p:cNvPr>
          <p:cNvSpPr txBox="1"/>
          <p:nvPr/>
        </p:nvSpPr>
        <p:spPr>
          <a:xfrm>
            <a:off x="815790" y="4146390"/>
            <a:ext cx="8477064" cy="923330"/>
          </a:xfrm>
          <a:prstGeom prst="rect">
            <a:avLst/>
          </a:prstGeom>
          <a:noFill/>
        </p:spPr>
        <p:txBody>
          <a:bodyPr wrap="square">
            <a:spAutoFit/>
          </a:bodyPr>
          <a:lstStyle/>
          <a:p>
            <a:pPr>
              <a:lnSpc>
                <a:spcPct val="90000"/>
              </a:lnSpc>
              <a:spcBef>
                <a:spcPts val="1000"/>
              </a:spcBef>
            </a:pPr>
            <a:r>
              <a:rPr lang="en-US" sz="2000" spc="60">
                <a:latin typeface="Open Sans" charset="0"/>
                <a:ea typeface="Open Sans" charset="0"/>
                <a:cs typeface="Open Sans" charset="0"/>
              </a:rPr>
              <a:t>Si el mismo hogar había recurrido a </a:t>
            </a:r>
            <a:r>
              <a:rPr lang="en-US" sz="2000" b="1" spc="60">
                <a:latin typeface="Open Sans" charset="0"/>
                <a:ea typeface="Open Sans" charset="0"/>
                <a:cs typeface="Open Sans" charset="0"/>
              </a:rPr>
              <a:t>una o más </a:t>
            </a:r>
            <a:r>
              <a:rPr lang="en-US" sz="2000" spc="60">
                <a:latin typeface="Open Sans" charset="0"/>
                <a:ea typeface="Open Sans" charset="0"/>
                <a:cs typeface="Open Sans" charset="0"/>
              </a:rPr>
              <a:t>estrategia</a:t>
            </a:r>
            <a:r>
              <a:rPr lang="en-US" sz="2000" spc="60" err="1">
                <a:latin typeface="Open Sans" charset="0"/>
                <a:ea typeface="Open Sans" charset="0"/>
                <a:cs typeface="Open Sans" charset="0"/>
              </a:rPr>
              <a:t>(</a:t>
            </a:r>
            <a:r>
              <a:rPr lang="en-US" sz="2000" spc="60">
                <a:latin typeface="Open Sans" charset="0"/>
                <a:ea typeface="Open Sans" charset="0"/>
                <a:cs typeface="Open Sans" charset="0"/>
              </a:rPr>
              <a:t>s) de </a:t>
            </a:r>
            <a:r>
              <a:rPr lang="en-US" sz="2000" b="1" spc="60">
                <a:latin typeface="Open Sans" charset="0"/>
                <a:ea typeface="Open Sans" charset="0"/>
                <a:cs typeface="Open Sans" charset="0"/>
              </a:rPr>
              <a:t>supervivencia de emergencia </a:t>
            </a:r>
            <a:r>
              <a:rPr lang="en-US" sz="2000" spc="60">
                <a:latin typeface="Open Sans" charset="0"/>
                <a:ea typeface="Open Sans" charset="0"/>
                <a:cs typeface="Open Sans" charset="0"/>
              </a:rPr>
              <a:t>en los últimos 30 días o había agotado esta (o estas) estrategia(</a:t>
            </a:r>
            <a:r>
              <a:rPr lang="en-US" sz="2000" spc="60" err="1">
                <a:latin typeface="Open Sans" charset="0"/>
                <a:ea typeface="Open Sans" charset="0"/>
                <a:cs typeface="Open Sans" charset="0"/>
              </a:rPr>
              <a:t>s) </a:t>
            </a:r>
            <a:r>
              <a:rPr lang="en-US" sz="2000" spc="60">
                <a:latin typeface="Open Sans" charset="0"/>
                <a:ea typeface="Open Sans" charset="0"/>
                <a:cs typeface="Open Sans" charset="0"/>
              </a:rPr>
              <a:t>en los 12 </a:t>
            </a:r>
            <a:r>
              <a:rPr lang="en-US" sz="2000" spc="60">
                <a:latin typeface="Open Sans" charset="0"/>
                <a:ea typeface="Open Sans" charset="0"/>
                <a:cs typeface="Open Sans" charset="0"/>
                <a:sym typeface="Wingdings" panose="05000000000000000000" pitchFamily="2" charset="2"/>
              </a:rPr>
              <a:t>meses</a:t>
            </a:r>
            <a:r>
              <a:rPr lang="en-US" sz="2000" spc="60">
                <a:latin typeface="Open Sans" charset="0"/>
                <a:ea typeface="Open Sans" charset="0"/>
                <a:cs typeface="Open Sans" charset="0"/>
              </a:rPr>
              <a:t> anteriores</a:t>
            </a:r>
          </a:p>
        </p:txBody>
      </p:sp>
      <p:sp>
        <p:nvSpPr>
          <p:cNvPr id="4" name="TextBox 5">
            <a:extLst>
              <a:ext uri="{FF2B5EF4-FFF2-40B4-BE49-F238E27FC236}">
                <a16:creationId xmlns:a16="http://schemas.microsoft.com/office/drawing/2014/main" id="{FE6072B8-0635-29DF-AC83-9A0EA8F5F887}"/>
              </a:ext>
            </a:extLst>
          </p:cNvPr>
          <p:cNvSpPr txBox="1"/>
          <p:nvPr/>
        </p:nvSpPr>
        <p:spPr>
          <a:xfrm>
            <a:off x="9688961" y="1640744"/>
            <a:ext cx="1687248" cy="758385"/>
          </a:xfrm>
          <a:prstGeom prst="rect">
            <a:avLst/>
          </a:prstGeom>
          <a:solidFill>
            <a:srgbClr val="FFC000">
              <a:lumMod val="60000"/>
              <a:lumOff val="40000"/>
            </a:srgbClr>
          </a:solid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srgbClr val="3B3838"/>
                </a:solidFill>
                <a:effectLst/>
                <a:uLnTx/>
                <a:uFillTx/>
                <a:latin typeface="Open Sans" panose="020B0606030504020204" pitchFamily="34" charset="0"/>
                <a:ea typeface="Calibri" panose="020F0502020204030204" pitchFamily="34" charset="0"/>
                <a:cs typeface="Arial" panose="020B0604020202020204" pitchFamily="34" charset="0"/>
              </a:rPr>
              <a:t>El hogar aplica el afrontamiento del estrés</a:t>
            </a:r>
            <a:endParaRPr kumimoji="0" lang="en-US" sz="1800" b="0" i="0" u="none" strike="noStrike" kern="0" cap="none" spc="0" normalizeH="0" baseline="0" noProof="0">
              <a:ln>
                <a:noFill/>
              </a:ln>
              <a:solidFill>
                <a:prstClr val="black"/>
              </a:solidFill>
              <a:effectLst/>
              <a:uLnTx/>
              <a:uFillTx/>
              <a:latin typeface="Verdana" panose="020B0604030504040204" pitchFamily="34" charset="0"/>
              <a:ea typeface="Calibri" panose="020F0502020204030204" pitchFamily="34" charset="0"/>
              <a:cs typeface="Arial" panose="020B0604020202020204" pitchFamily="34" charset="0"/>
            </a:endParaRPr>
          </a:p>
        </p:txBody>
      </p:sp>
      <p:sp>
        <p:nvSpPr>
          <p:cNvPr id="5" name="TextBox 5">
            <a:extLst>
              <a:ext uri="{FF2B5EF4-FFF2-40B4-BE49-F238E27FC236}">
                <a16:creationId xmlns:a16="http://schemas.microsoft.com/office/drawing/2014/main" id="{91B4C8EE-C2C7-119F-DD79-484F843D69AA}"/>
              </a:ext>
            </a:extLst>
          </p:cNvPr>
          <p:cNvSpPr txBox="1"/>
          <p:nvPr/>
        </p:nvSpPr>
        <p:spPr>
          <a:xfrm>
            <a:off x="9688961" y="2877949"/>
            <a:ext cx="1687248" cy="758385"/>
          </a:xfrm>
          <a:prstGeom prst="rect">
            <a:avLst/>
          </a:prstGeom>
          <a:solidFill>
            <a:srgbClr val="F4B183"/>
          </a:solid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srgbClr val="3B3838"/>
                </a:solidFill>
                <a:effectLst/>
                <a:uLnTx/>
                <a:uFillTx/>
                <a:latin typeface="Open Sans" panose="020B0606030504020204" pitchFamily="34" charset="0"/>
                <a:ea typeface="Calibri" panose="020F0502020204030204" pitchFamily="34" charset="0"/>
                <a:cs typeface="Arial" panose="020B0604020202020204" pitchFamily="34" charset="0"/>
              </a:rPr>
              <a:t>El hogar está aplicando medidas para hacer frente a la crisis</a:t>
            </a:r>
            <a:endParaRPr kumimoji="0" lang="en-US" sz="1800" b="0" i="0" u="none" strike="noStrike" kern="0" cap="none" spc="0" normalizeH="0" baseline="0" noProof="0">
              <a:ln>
                <a:noFill/>
              </a:ln>
              <a:solidFill>
                <a:prstClr val="black"/>
              </a:solidFill>
              <a:effectLst/>
              <a:uLnTx/>
              <a:uFillTx/>
              <a:latin typeface="Verdana" panose="020B0604030504040204" pitchFamily="34" charset="0"/>
              <a:ea typeface="Calibri" panose="020F0502020204030204" pitchFamily="34" charset="0"/>
              <a:cs typeface="Arial" panose="020B0604020202020204" pitchFamily="34" charset="0"/>
            </a:endParaRPr>
          </a:p>
        </p:txBody>
      </p:sp>
      <p:sp>
        <p:nvSpPr>
          <p:cNvPr id="7" name="TextBox 5">
            <a:extLst>
              <a:ext uri="{FF2B5EF4-FFF2-40B4-BE49-F238E27FC236}">
                <a16:creationId xmlns:a16="http://schemas.microsoft.com/office/drawing/2014/main" id="{F96F7253-DEBC-51D6-093F-B7B62645CEA6}"/>
              </a:ext>
            </a:extLst>
          </p:cNvPr>
          <p:cNvSpPr txBox="1"/>
          <p:nvPr/>
        </p:nvSpPr>
        <p:spPr>
          <a:xfrm>
            <a:off x="9688961" y="4082989"/>
            <a:ext cx="1687248" cy="986731"/>
          </a:xfrm>
          <a:prstGeom prst="rect">
            <a:avLst/>
          </a:prstGeom>
          <a:solidFill>
            <a:srgbClr val="C00000"/>
          </a:solid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srgbClr val="FFFFFF"/>
                </a:solidFill>
                <a:effectLst/>
                <a:uLnTx/>
                <a:uFillTx/>
                <a:latin typeface="Open Sans" panose="020B0606030504020204" pitchFamily="34" charset="0"/>
                <a:ea typeface="Calibri" panose="020F0502020204030204" pitchFamily="34" charset="0"/>
                <a:cs typeface="Arial" panose="020B0604020202020204" pitchFamily="34" charset="0"/>
              </a:rPr>
              <a:t>El hogar aplica medidas de emergencia</a:t>
            </a:r>
            <a:endParaRPr kumimoji="0" lang="en-US" sz="1800" b="0" i="0" u="none" strike="noStrike" kern="0" cap="none" spc="0" normalizeH="0" baseline="0" noProof="0">
              <a:ln>
                <a:noFill/>
              </a:ln>
              <a:solidFill>
                <a:srgbClr val="FFFFFF"/>
              </a:solidFill>
              <a:effectLst/>
              <a:uLnTx/>
              <a:uFillTx/>
              <a:latin typeface="Verdana" panose="020B0604030504040204" pitchFamily="34" charset="0"/>
              <a:ea typeface="Calibri" panose="020F0502020204030204" pitchFamily="34" charset="0"/>
              <a:cs typeface="Arial" panose="020B0604020202020204" pitchFamily="34" charset="0"/>
            </a:endParaRPr>
          </a:p>
        </p:txBody>
      </p:sp>
      <p:cxnSp>
        <p:nvCxnSpPr>
          <p:cNvPr id="10" name="Straight Arrow Connector 9">
            <a:extLst>
              <a:ext uri="{FF2B5EF4-FFF2-40B4-BE49-F238E27FC236}">
                <a16:creationId xmlns:a16="http://schemas.microsoft.com/office/drawing/2014/main" id="{A22BC186-D106-33D7-0B7B-48D5819B435B}"/>
              </a:ext>
            </a:extLst>
          </p:cNvPr>
          <p:cNvCxnSpPr>
            <a:cxnSpLocks/>
            <a:stCxn id="4" idx="2"/>
          </p:cNvCxnSpPr>
          <p:nvPr/>
        </p:nvCxnSpPr>
        <p:spPr>
          <a:xfrm>
            <a:off x="10532585" y="2399129"/>
            <a:ext cx="0" cy="375969"/>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cxnSp>
        <p:nvCxnSpPr>
          <p:cNvPr id="12" name="Straight Arrow Connector 11">
            <a:extLst>
              <a:ext uri="{FF2B5EF4-FFF2-40B4-BE49-F238E27FC236}">
                <a16:creationId xmlns:a16="http://schemas.microsoft.com/office/drawing/2014/main" id="{4F43E232-4471-8596-9828-2F952872254E}"/>
              </a:ext>
            </a:extLst>
          </p:cNvPr>
          <p:cNvCxnSpPr/>
          <p:nvPr/>
        </p:nvCxnSpPr>
        <p:spPr>
          <a:xfrm>
            <a:off x="10532585" y="3636334"/>
            <a:ext cx="0" cy="375969"/>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6201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22">
                                            <p:txEl>
                                              <p:pRg st="0" end="0"/>
                                            </p:txEl>
                                          </p:spTgt>
                                        </p:tgtEl>
                                        <p:attrNameLst>
                                          <p:attrName>style.color</p:attrName>
                                        </p:attrNameLst>
                                      </p:cBhvr>
                                      <p:to>
                                        <a:srgbClr val="A5852E"/>
                                      </p:to>
                                    </p:animClr>
                                    <p:animClr clrSpc="rgb" dir="cw">
                                      <p:cBhvr>
                                        <p:cTn id="7" dur="500" fill="hold"/>
                                        <p:tgtEl>
                                          <p:spTgt spid="22">
                                            <p:txEl>
                                              <p:pRg st="0" end="0"/>
                                            </p:txEl>
                                          </p:spTgt>
                                        </p:tgtEl>
                                        <p:attrNameLst>
                                          <p:attrName>fillcolor</p:attrName>
                                        </p:attrNameLst>
                                      </p:cBhvr>
                                      <p:to>
                                        <a:srgbClr val="A5852E"/>
                                      </p:to>
                                    </p:animClr>
                                    <p:set>
                                      <p:cBhvr>
                                        <p:cTn id="8" dur="500" fill="hold"/>
                                        <p:tgtEl>
                                          <p:spTgt spid="22">
                                            <p:txEl>
                                              <p:pRg st="0" end="0"/>
                                            </p:txEl>
                                          </p:spTgt>
                                        </p:tgtEl>
                                        <p:attrNameLst>
                                          <p:attrName>fill.type</p:attrName>
                                        </p:attrNameLst>
                                      </p:cBhvr>
                                      <p:to>
                                        <p:strVal val="solid"/>
                                      </p:to>
                                    </p:set>
                                    <p:set>
                                      <p:cBhvr>
                                        <p:cTn id="9" dur="500" fill="hold"/>
                                        <p:tgtEl>
                                          <p:spTgt spid="22">
                                            <p:txEl>
                                              <p:pRg st="0" end="0"/>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9" presetClass="emph" presetSubtype="0" fill="hold" nodeType="clickEffect">
                                  <p:stCondLst>
                                    <p:cond delay="0"/>
                                  </p:stCondLst>
                                  <p:childTnLst>
                                    <p:animClr clrSpc="rgb" dir="cw">
                                      <p:cBhvr override="childStyle">
                                        <p:cTn id="13" dur="500" fill="hold"/>
                                        <p:tgtEl>
                                          <p:spTgt spid="2">
                                            <p:txEl>
                                              <p:pRg st="0" end="0"/>
                                            </p:txEl>
                                          </p:spTgt>
                                        </p:tgtEl>
                                        <p:attrNameLst>
                                          <p:attrName>style.color</p:attrName>
                                        </p:attrNameLst>
                                      </p:cBhvr>
                                      <p:to>
                                        <a:srgbClr val="DD490E"/>
                                      </p:to>
                                    </p:animClr>
                                    <p:animClr clrSpc="rgb" dir="cw">
                                      <p:cBhvr>
                                        <p:cTn id="14" dur="500" fill="hold"/>
                                        <p:tgtEl>
                                          <p:spTgt spid="2">
                                            <p:txEl>
                                              <p:pRg st="0" end="0"/>
                                            </p:txEl>
                                          </p:spTgt>
                                        </p:tgtEl>
                                        <p:attrNameLst>
                                          <p:attrName>fillcolor</p:attrName>
                                        </p:attrNameLst>
                                      </p:cBhvr>
                                      <p:to>
                                        <a:srgbClr val="DD490E"/>
                                      </p:to>
                                    </p:animClr>
                                    <p:set>
                                      <p:cBhvr>
                                        <p:cTn id="15" dur="500" fill="hold"/>
                                        <p:tgtEl>
                                          <p:spTgt spid="2">
                                            <p:txEl>
                                              <p:pRg st="0" end="0"/>
                                            </p:txEl>
                                          </p:spTgt>
                                        </p:tgtEl>
                                        <p:attrNameLst>
                                          <p:attrName>fill.type</p:attrName>
                                        </p:attrNameLst>
                                      </p:cBhvr>
                                      <p:to>
                                        <p:strVal val="solid"/>
                                      </p:to>
                                    </p:set>
                                    <p:set>
                                      <p:cBhvr>
                                        <p:cTn id="16" dur="500" fill="hold"/>
                                        <p:tgtEl>
                                          <p:spTgt spid="2">
                                            <p:txEl>
                                              <p:pRg st="0" end="0"/>
                                            </p:txEl>
                                          </p:spTgt>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19" presetClass="emph" presetSubtype="0" fill="hold" nodeType="clickEffect">
                                  <p:stCondLst>
                                    <p:cond delay="0"/>
                                  </p:stCondLst>
                                  <p:childTnLst>
                                    <p:animClr clrSpc="rgb" dir="cw">
                                      <p:cBhvr override="childStyle">
                                        <p:cTn id="20" dur="500" fill="hold"/>
                                        <p:tgtEl>
                                          <p:spTgt spid="3">
                                            <p:txEl>
                                              <p:pRg st="0" end="0"/>
                                            </p:txEl>
                                          </p:spTgt>
                                        </p:tgtEl>
                                        <p:attrNameLst>
                                          <p:attrName>style.color</p:attrName>
                                        </p:attrNameLst>
                                      </p:cBhvr>
                                      <p:to>
                                        <a:srgbClr val="C00000"/>
                                      </p:to>
                                    </p:animClr>
                                    <p:animClr clrSpc="rgb" dir="cw">
                                      <p:cBhvr>
                                        <p:cTn id="21" dur="500" fill="hold"/>
                                        <p:tgtEl>
                                          <p:spTgt spid="3">
                                            <p:txEl>
                                              <p:pRg st="0" end="0"/>
                                            </p:txEl>
                                          </p:spTgt>
                                        </p:tgtEl>
                                        <p:attrNameLst>
                                          <p:attrName>fillcolor</p:attrName>
                                        </p:attrNameLst>
                                      </p:cBhvr>
                                      <p:to>
                                        <a:srgbClr val="C00000"/>
                                      </p:to>
                                    </p:animClr>
                                    <p:set>
                                      <p:cBhvr>
                                        <p:cTn id="22" dur="500" fill="hold"/>
                                        <p:tgtEl>
                                          <p:spTgt spid="3">
                                            <p:txEl>
                                              <p:pRg st="0" end="0"/>
                                            </p:txEl>
                                          </p:spTgt>
                                        </p:tgtEl>
                                        <p:attrNameLst>
                                          <p:attrName>fill.type</p:attrName>
                                        </p:attrNameLst>
                                      </p:cBhvr>
                                      <p:to>
                                        <p:strVal val="solid"/>
                                      </p:to>
                                    </p:set>
                                    <p:set>
                                      <p:cBhvr>
                                        <p:cTn id="23" dur="500" fill="hold"/>
                                        <p:tgtEl>
                                          <p:spTgt spid="3">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HALDEN SOLID"/>
                <a:ea typeface="Open Sans Extrabold"/>
                <a:cs typeface="Open Sans Extrabold"/>
              </a:rPr>
              <a:t>Nota orientativa para LCS-EN</a:t>
            </a:r>
          </a:p>
        </p:txBody>
      </p:sp>
      <p:sp>
        <p:nvSpPr>
          <p:cNvPr id="3" name="Rectangle 2">
            <a:extLst>
              <a:ext uri="{FF2B5EF4-FFF2-40B4-BE49-F238E27FC236}">
                <a16:creationId xmlns:a16="http://schemas.microsoft.com/office/drawing/2014/main" id="{235DEB8A-F8AE-EAE6-B8BE-A7A791F4CA78}"/>
              </a:ext>
            </a:extLst>
          </p:cNvPr>
          <p:cNvSpPr/>
          <p:nvPr/>
        </p:nvSpPr>
        <p:spPr>
          <a:xfrm>
            <a:off x="285226" y="5553512"/>
            <a:ext cx="1761688" cy="1098958"/>
          </a:xfrm>
          <a:prstGeom prst="rect">
            <a:avLst/>
          </a:prstGeom>
          <a:solidFill>
            <a:srgbClr val="FFF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0945F5E-A943-F556-D5AF-EECA8444D62F}"/>
              </a:ext>
            </a:extLst>
          </p:cNvPr>
          <p:cNvSpPr txBox="1"/>
          <p:nvPr/>
        </p:nvSpPr>
        <p:spPr>
          <a:xfrm>
            <a:off x="5528947" y="1407447"/>
            <a:ext cx="5168432" cy="2831544"/>
          </a:xfrm>
          <a:prstGeom prst="rect">
            <a:avLst/>
          </a:prstGeom>
          <a:noFill/>
        </p:spPr>
        <p:txBody>
          <a:bodyPr wrap="square" lIns="91440" tIns="45720" rIns="91440" bIns="45720" rtlCol="0" anchor="t">
            <a:spAutoFit/>
          </a:bodyPr>
          <a:lstStyle/>
          <a:p>
            <a:endParaRPr lang="en-US" sz="2000" dirty="0">
              <a:latin typeface="Open Sans" panose="020B0606030504020204" pitchFamily="34" charset="0"/>
              <a:ea typeface="Open Sans" panose="020B0606030504020204" pitchFamily="34" charset="0"/>
              <a:cs typeface="Open Sans" panose="020B0606030504020204" pitchFamily="34" charset="0"/>
            </a:endParaRPr>
          </a:p>
          <a:p>
            <a:r>
              <a:rPr lang="en-US" sz="2000" dirty="0">
                <a:latin typeface="Open Sans"/>
                <a:ea typeface="Open Sans"/>
                <a:cs typeface="Open Sans"/>
              </a:rPr>
              <a:t>Consulte la </a:t>
            </a:r>
            <a:r>
              <a:rPr lang="en-US" sz="2000" b="1" dirty="0">
                <a:latin typeface="Open Sans"/>
                <a:ea typeface="Open Sans"/>
                <a:cs typeface="Open Sans"/>
                <a:hlinkClick r:id="rId3">
                  <a:extLst>
                    <a:ext uri="{A12FA001-AC4F-418D-AE19-62706E023703}">
                      <ahyp:hlinkClr xmlns:ahyp="http://schemas.microsoft.com/office/drawing/2018/hyperlinkcolor" val="tx"/>
                    </a:ext>
                  </a:extLst>
                </a:hlinkClick>
              </a:rPr>
              <a:t>nota orientativa </a:t>
            </a:r>
            <a:r>
              <a:rPr lang="en-US" sz="2000" dirty="0">
                <a:latin typeface="Open Sans"/>
                <a:ea typeface="Open Sans"/>
                <a:cs typeface="Open Sans"/>
              </a:rPr>
              <a:t>y la </a:t>
            </a:r>
            <a:r>
              <a:rPr lang="en-US" sz="2000" b="1" dirty="0">
                <a:latin typeface="Open Sans"/>
                <a:ea typeface="Open Sans"/>
                <a:cs typeface="Open Sans"/>
                <a:hlinkClick r:id="rId4">
                  <a:extLst>
                    <a:ext uri="{A12FA001-AC4F-418D-AE19-62706E023703}">
                      <ahyp:hlinkClr xmlns:ahyp="http://schemas.microsoft.com/office/drawing/2018/hyperlinkcolor" val="tx"/>
                    </a:ext>
                  </a:extLst>
                </a:hlinkClick>
              </a:rPr>
              <a:t>lista</a:t>
            </a:r>
            <a:r>
              <a:rPr lang="en-US" sz="2000" b="1" dirty="0">
                <a:latin typeface="Open Sans"/>
                <a:ea typeface="Open Sans"/>
                <a:cs typeface="Open Sans"/>
                <a:hlinkClick r:id="rId5">
                  <a:extLst>
                    <a:ext uri="{A12FA001-AC4F-418D-AE19-62706E023703}">
                      <ahyp:hlinkClr xmlns:ahyp="http://schemas.microsoft.com/office/drawing/2018/hyperlinkcolor" val="tx"/>
                    </a:ext>
                  </a:extLst>
                </a:hlinkClick>
              </a:rPr>
              <a:t> de estrategias </a:t>
            </a:r>
            <a:r>
              <a:rPr lang="en-US" sz="2000" dirty="0">
                <a:latin typeface="Open Sans"/>
                <a:ea typeface="Open Sans"/>
                <a:cs typeface="Open Sans"/>
              </a:rPr>
              <a:t>en el </a:t>
            </a:r>
            <a:r>
              <a:rPr lang="en-US" sz="2000" b="1" dirty="0">
                <a:latin typeface="Open Sans"/>
                <a:ea typeface="Open Sans"/>
                <a:cs typeface="Open Sans"/>
                <a:hlinkClick r:id="rId6">
                  <a:extLst>
                    <a:ext uri="{A12FA001-AC4F-418D-AE19-62706E023703}">
                      <ahyp:hlinkClr xmlns:ahyp="http://schemas.microsoft.com/office/drawing/2018/hyperlinkcolor" val="tx"/>
                    </a:ext>
                  </a:extLst>
                </a:hlinkClick>
              </a:rPr>
              <a:t>Centro de Recursos VAM </a:t>
            </a:r>
            <a:r>
              <a:rPr lang="en-US" sz="2000" dirty="0">
                <a:latin typeface="Open Sans"/>
                <a:ea typeface="Open Sans"/>
                <a:cs typeface="Open Sans"/>
              </a:rPr>
              <a:t>para explorar las estrategias de supervivencia para las necesidades esenciales, así como sus explicaciones y pertinencia. </a:t>
            </a:r>
            <a:endParaRPr lang="en-US" sz="2000" dirty="0">
              <a:latin typeface="Open Sans" panose="020B0606030504020204" pitchFamily="34" charset="0"/>
              <a:ea typeface="Open Sans" panose="020B0606030504020204" pitchFamily="34" charset="0"/>
              <a:cs typeface="Open Sans" panose="020B0606030504020204" pitchFamily="34" charset="0"/>
            </a:endParaRPr>
          </a:p>
          <a:p>
            <a:endParaRPr lang="en-US" sz="2000" dirty="0">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pic>
        <p:nvPicPr>
          <p:cNvPr id="7" name="Picture 8" descr="A white paper with blue text&#10;&#10;Description automatically generated">
            <a:extLst>
              <a:ext uri="{FF2B5EF4-FFF2-40B4-BE49-F238E27FC236}">
                <a16:creationId xmlns:a16="http://schemas.microsoft.com/office/drawing/2014/main" id="{85CAFB99-A3B6-21A4-5614-A66907C07350}"/>
              </a:ext>
            </a:extLst>
          </p:cNvPr>
          <p:cNvPicPr>
            <a:picLocks noGrp="1" noChangeAspect="1"/>
          </p:cNvPicPr>
          <p:nvPr>
            <p:ph idx="1"/>
          </p:nvPr>
        </p:nvPicPr>
        <p:blipFill>
          <a:blip r:embed="rId7"/>
          <a:stretch>
            <a:fillRect/>
          </a:stretch>
        </p:blipFill>
        <p:spPr>
          <a:xfrm>
            <a:off x="1168297" y="1502407"/>
            <a:ext cx="3269798" cy="4601094"/>
          </a:xfrm>
        </p:spPr>
      </p:pic>
    </p:spTree>
    <p:extLst>
      <p:ext uri="{BB962C8B-B14F-4D97-AF65-F5344CB8AC3E}">
        <p14:creationId xmlns:p14="http://schemas.microsoft.com/office/powerpoint/2010/main" val="33709663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70000" y="1047694"/>
            <a:ext cx="11052000" cy="4100053"/>
          </a:xfrm>
        </p:spPr>
        <p:txBody>
          <a:bodyPr vert="horz" lIns="91440" tIns="45720" rIns="91440" bIns="45720" rtlCol="0" anchor="t">
            <a:noAutofit/>
          </a:bodyPr>
          <a:lstStyle/>
          <a:p>
            <a:pPr marL="0" indent="0">
              <a:lnSpc>
                <a:spcPts val="2700"/>
              </a:lnSpc>
              <a:buNone/>
            </a:pPr>
            <a:endParaRPr lang="en-US" spc="60" dirty="0"/>
          </a:p>
          <a:p>
            <a:pPr>
              <a:lnSpc>
                <a:spcPts val="2700"/>
              </a:lnSpc>
              <a:buFont typeface="Wingdings" panose="05000000000000000000" pitchFamily="2" charset="2"/>
              <a:buChar char="v"/>
            </a:pPr>
            <a:r>
              <a:rPr lang="en-GB" sz="2400" spc="60" dirty="0">
                <a:latin typeface="Open Sans"/>
                <a:ea typeface="Open Sans"/>
                <a:cs typeface="Open Sans"/>
              </a:rPr>
              <a:t>En función del tiempo disponible para la formación del encuestador, se sugiere revisar cada una de las estrategias de la lista y los posibles ejemplos de vigilancia y verificación. </a:t>
            </a:r>
          </a:p>
          <a:p>
            <a:pPr>
              <a:lnSpc>
                <a:spcPts val="2700"/>
              </a:lnSpc>
              <a:buFont typeface="Wingdings" panose="05000000000000000000" pitchFamily="2" charset="2"/>
              <a:buChar char="v"/>
            </a:pPr>
            <a:r>
              <a:rPr lang="en-GB" sz="2400" spc="60" dirty="0">
                <a:latin typeface="Open Sans"/>
                <a:ea typeface="Open Sans"/>
                <a:cs typeface="Open Sans"/>
              </a:rPr>
              <a:t>Revise la </a:t>
            </a:r>
            <a:r>
              <a:rPr lang="en-US" sz="2400" b="1" dirty="0">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lista de estrategias </a:t>
            </a:r>
            <a:r>
              <a:rPr lang="en-US" sz="2400" dirty="0">
                <a:latin typeface="Open Sans" panose="020B0606030504020204" pitchFamily="34" charset="0"/>
                <a:ea typeface="Open Sans" panose="020B0606030504020204" pitchFamily="34" charset="0"/>
                <a:cs typeface="Open Sans" panose="020B0606030504020204" pitchFamily="34" charset="0"/>
              </a:rPr>
              <a:t>para incluir las tablas con las más de 10 estrategias relevantes seleccionadas para el contexto de su país como diapositivas individuales (vea las tres diapositivas siguientes como ejemplos).</a:t>
            </a:r>
          </a:p>
          <a:p>
            <a:pPr>
              <a:lnSpc>
                <a:spcPts val="2700"/>
              </a:lnSpc>
              <a:buFont typeface="Wingdings" panose="05000000000000000000" pitchFamily="2" charset="2"/>
              <a:buChar char="v"/>
            </a:pPr>
            <a:r>
              <a:rPr lang="en-US" sz="2400" spc="60" dirty="0">
                <a:latin typeface="Open Sans" panose="020B0606030504020204" pitchFamily="34" charset="0"/>
                <a:ea typeface="Open Sans" panose="020B0606030504020204" pitchFamily="34" charset="0"/>
                <a:cs typeface="Open Sans" panose="020B0606030504020204" pitchFamily="34" charset="0"/>
              </a:rPr>
              <a:t>Asegúrese de destacar los elementos clave, incluido lo que significa cada una de las opciones de respuesta para cada pregunta y los ejemplos de verificación y las estrategias de sondeo. </a:t>
            </a:r>
          </a:p>
          <a:p>
            <a:pPr>
              <a:lnSpc>
                <a:spcPts val="2700"/>
              </a:lnSpc>
              <a:buFont typeface="Wingdings" panose="05000000000000000000" pitchFamily="2" charset="2"/>
              <a:buChar char="v"/>
            </a:pPr>
            <a:r>
              <a:rPr lang="en-US" sz="2400" spc="60" dirty="0">
                <a:latin typeface="Open Sans" panose="020B0606030504020204" pitchFamily="34" charset="0"/>
                <a:ea typeface="Open Sans" panose="020B0606030504020204" pitchFamily="34" charset="0"/>
                <a:cs typeface="Open Sans" panose="020B0606030504020204" pitchFamily="34" charset="0"/>
              </a:rPr>
              <a:t>Tenga en cuenta que si el tiempo no lo permite, la información deberá incluirse al menos en el manual de formación del encuestador. </a:t>
            </a:r>
            <a:endParaRPr lang="en-GB" sz="2400" spc="60" dirty="0"/>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HALDEN SOLID" pitchFamily="2" charset="0"/>
              </a:rPr>
              <a:t>LCS-EN: instrucciones de formación 3</a:t>
            </a:r>
          </a:p>
        </p:txBody>
      </p:sp>
    </p:spTree>
    <p:extLst>
      <p:ext uri="{BB962C8B-B14F-4D97-AF65-F5344CB8AC3E}">
        <p14:creationId xmlns:p14="http://schemas.microsoft.com/office/powerpoint/2010/main" val="28519524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b="0" kern="1400" spc="230" dirty="0">
              <a:solidFill>
                <a:srgbClr val="FFFFFE"/>
              </a:solidFill>
              <a:latin typeface="HALDEN SOLID" pitchFamily="2" charset="0"/>
              <a:ea typeface="Open Sans Extrabold" panose="020B0606030504020204" pitchFamily="34" charset="0"/>
              <a:cs typeface="Open Sans Extrabold" panose="020B0606030504020204" pitchFamily="34" charset="0"/>
            </a:endParaRPr>
          </a:p>
          <a:p>
            <a:pPr>
              <a:lnSpc>
                <a:spcPts val="3920"/>
              </a:lnSpc>
            </a:pPr>
            <a:r>
              <a:rPr lang="it-IT" b="0" kern="1400" spc="230">
                <a:solidFill>
                  <a:srgbClr val="FFFFFE"/>
                </a:solidFill>
                <a:latin typeface="HALDEN SOLID"/>
                <a:ea typeface="Open Sans Extrabold"/>
                <a:cs typeface="Open Sans Extrabold"/>
              </a:rPr>
              <a:t>Las estrategias de </a:t>
            </a:r>
            <a:r>
              <a:rPr lang="en-US" b="0" kern="1400" spc="230">
                <a:solidFill>
                  <a:srgbClr val="007DBC"/>
                </a:solidFill>
                <a:latin typeface="HALDEN SOLID"/>
                <a:ea typeface="Open Sans Extrabold" panose="020B0606030504020204" pitchFamily="34" charset="0"/>
                <a:cs typeface="Open Sans Extrabold" panose="020B0606030504020204" pitchFamily="34" charset="0"/>
              </a:rPr>
              <a:t>AFRONTAMIENTO</a:t>
            </a:r>
            <a:r>
              <a:rPr lang="en-US" b="0" kern="1400" spc="230">
                <a:solidFill>
                  <a:schemeClr val="tx1"/>
                </a:solidFill>
                <a:latin typeface="HALDEN SOLID"/>
                <a:ea typeface="Open Sans Extrabold" panose="020B0606030504020204" pitchFamily="34" charset="0"/>
                <a:cs typeface="Open Sans Extrabold" panose="020B0606030504020204" pitchFamily="34" charset="0"/>
              </a:rPr>
              <a:t> </a:t>
            </a:r>
            <a:endParaRPr lang="en-GB" b="0" kern="1400" spc="230" dirty="0">
              <a:solidFill>
                <a:srgbClr val="FFFFFE"/>
              </a:solidFill>
              <a:latin typeface="HALDEN SOLID" pitchFamily="2"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42399587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C0DF0-FAFF-35E1-45E3-E0E454D38A03}"/>
              </a:ext>
            </a:extLst>
          </p:cNvPr>
          <p:cNvSpPr>
            <a:spLocks noGrp="1"/>
          </p:cNvSpPr>
          <p:nvPr>
            <p:ph type="title"/>
          </p:nvPr>
        </p:nvSpPr>
        <p:spPr>
          <a:xfrm>
            <a:off x="824938" y="458414"/>
            <a:ext cx="10542124" cy="1152000"/>
          </a:xfrm>
        </p:spPr>
        <p:txBody>
          <a:bodyPr/>
          <a:lstStyle/>
          <a:p>
            <a:r>
              <a:rPr lang="en-US" sz="3600" b="0" kern="1400" spc="230">
                <a:solidFill>
                  <a:schemeClr val="tx1"/>
                </a:solidFill>
                <a:latin typeface="HALDEN SOLID" pitchFamily="2" charset="0"/>
              </a:rPr>
              <a:t>EJEMPLO DE DESCRIPCIÓN DE UNA ESTRATEGIA DE AFRONTAMIENTO DEL ESTRÉS</a:t>
            </a:r>
          </a:p>
        </p:txBody>
      </p:sp>
      <p:sp>
        <p:nvSpPr>
          <p:cNvPr id="7" name="TextBox 6">
            <a:extLst>
              <a:ext uri="{FF2B5EF4-FFF2-40B4-BE49-F238E27FC236}">
                <a16:creationId xmlns:a16="http://schemas.microsoft.com/office/drawing/2014/main" id="{0F4B508C-53C7-574B-4DBB-F91508BEAFD6}"/>
              </a:ext>
            </a:extLst>
          </p:cNvPr>
          <p:cNvSpPr txBox="1"/>
          <p:nvPr/>
        </p:nvSpPr>
        <p:spPr>
          <a:xfrm>
            <a:off x="736453" y="1727914"/>
            <a:ext cx="11133969" cy="461665"/>
          </a:xfrm>
          <a:prstGeom prst="rect">
            <a:avLst/>
          </a:prstGeom>
          <a:noFill/>
        </p:spPr>
        <p:txBody>
          <a:bodyPr wrap="square" rtlCol="0">
            <a:spAutoFit/>
          </a:bodyPr>
          <a:lstStyle/>
          <a:p>
            <a:r>
              <a:rPr lang="en-GB" sz="1200" b="1" i="1">
                <a:solidFill>
                  <a:srgbClr val="133048"/>
                </a:solidFill>
                <a:effectLst/>
                <a:latin typeface="Calibri Light" panose="020F0302020204030204" pitchFamily="34" charset="0"/>
                <a:ea typeface="Yu Gothic Light" panose="020B0300000000000000" pitchFamily="34" charset="-128"/>
                <a:cs typeface="Open Sans" panose="020B0606030504020204" pitchFamily="34" charset="0"/>
              </a:rPr>
              <a:t>(Nombre de la variable: </a:t>
            </a:r>
            <a:r>
              <a:rPr lang="en-GB" sz="1200" b="1" i="1" err="1">
                <a:solidFill>
                  <a:srgbClr val="133048"/>
                </a:solidFill>
                <a:effectLst/>
                <a:latin typeface="Calibri Light" panose="020F0302020204030204" pitchFamily="34" charset="0"/>
                <a:ea typeface="Yu Gothic Light" panose="020B0300000000000000" pitchFamily="34" charset="-128"/>
                <a:cs typeface="Open Sans" panose="020B0606030504020204" pitchFamily="34" charset="0"/>
              </a:rPr>
              <a:t>LcsEN_stress_Saving</a:t>
            </a:r>
            <a:r>
              <a:rPr lang="en-GB" sz="1200" b="1" i="1">
                <a:solidFill>
                  <a:srgbClr val="133048"/>
                </a:solidFill>
                <a:effectLst/>
                <a:latin typeface="Calibri Light" panose="020F0302020204030204" pitchFamily="34" charset="0"/>
                <a:ea typeface="Yu Gothic Light" panose="020B0300000000000000" pitchFamily="34" charset="-128"/>
                <a:cs typeface="Open Sans" panose="020B0606030504020204" pitchFamily="34" charset="0"/>
              </a:rPr>
              <a:t>) </a:t>
            </a:r>
            <a:r>
              <a:rPr lang="en-GB" sz="1200" i="1">
                <a:solidFill>
                  <a:srgbClr val="007DBC"/>
                </a:solidFill>
                <a:effectLst/>
                <a:latin typeface="Open Sans" panose="020B0606030504020204" pitchFamily="34" charset="0"/>
                <a:ea typeface="Times New Roman" panose="02020603050405020304" pitchFamily="18" charset="0"/>
                <a:cs typeface="Times New Roman" panose="02020603050405020304" pitchFamily="18" charset="0"/>
              </a:rPr>
              <a:t>Durante los últimos 30 días, ¿alguien de su hogar tuvo que </a:t>
            </a:r>
            <a:r>
              <a:rPr lang="en-GB" sz="1200" b="1" i="0">
                <a:solidFill>
                  <a:srgbClr val="007DBC"/>
                </a:solidFill>
                <a:effectLst/>
                <a:latin typeface="Open Sans" panose="020B0606030504020204" pitchFamily="34" charset="0"/>
                <a:ea typeface="Times New Roman" panose="02020603050405020304" pitchFamily="18" charset="0"/>
                <a:cs typeface="Times New Roman" panose="02020603050405020304" pitchFamily="18" charset="0"/>
              </a:rPr>
              <a:t>gastar ahorros debido a la </a:t>
            </a:r>
            <a:r>
              <a:rPr lang="en-GB" sz="1200" i="1">
                <a:solidFill>
                  <a:srgbClr val="007DBC"/>
                </a:solidFill>
                <a:effectLst/>
                <a:highlight>
                  <a:srgbClr val="FFFFFF"/>
                </a:highlight>
                <a:latin typeface="Open Sans" panose="020B0606030504020204" pitchFamily="34" charset="0"/>
                <a:ea typeface="Times New Roman" panose="02020603050405020304" pitchFamily="18" charset="0"/>
                <a:cs typeface="Times New Roman" panose="02020603050405020304" pitchFamily="18" charset="0"/>
              </a:rPr>
              <a:t>falta </a:t>
            </a:r>
            <a:r>
              <a:rPr lang="en-GB" sz="1200" i="1">
                <a:solidFill>
                  <a:srgbClr val="007DBC"/>
                </a:solidFill>
                <a:highlight>
                  <a:srgbClr val="FFFFFF"/>
                </a:highlight>
                <a:latin typeface="Open Sans" panose="020B0606030504020204" pitchFamily="34" charset="0"/>
                <a:cs typeface="Times New Roman" panose="02020603050405020304" pitchFamily="18" charset="0"/>
              </a:rPr>
              <a:t>de recursos para acceder a las necesidades esenciales?</a:t>
            </a:r>
            <a:endParaRPr lang="en-US" sz="1200" i="1">
              <a:solidFill>
                <a:srgbClr val="007DBC"/>
              </a:solidFill>
              <a:highlight>
                <a:srgbClr val="FFFFFF"/>
              </a:highlight>
              <a:latin typeface="Open Sans" panose="020B060603050402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0D0870A7-C994-58A4-5E27-BB9B3A2DF4E0}"/>
              </a:ext>
            </a:extLst>
          </p:cNvPr>
          <p:cNvSpPr/>
          <p:nvPr/>
        </p:nvSpPr>
        <p:spPr>
          <a:xfrm>
            <a:off x="10826257" y="182599"/>
            <a:ext cx="1081609" cy="446714"/>
          </a:xfrm>
          <a:prstGeom prst="rect">
            <a:avLst/>
          </a:prstGeom>
          <a:no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9BACB61-E858-68B8-E2ED-C0774A70DD24}"/>
              </a:ext>
            </a:extLst>
          </p:cNvPr>
          <p:cNvSpPr txBox="1"/>
          <p:nvPr/>
        </p:nvSpPr>
        <p:spPr>
          <a:xfrm>
            <a:off x="10991510" y="252067"/>
            <a:ext cx="751101" cy="307777"/>
          </a:xfrm>
          <a:prstGeom prst="rect">
            <a:avLst/>
          </a:prstGeom>
          <a:noFill/>
        </p:spPr>
        <p:txBody>
          <a:bodyPr wrap="square" rtlCol="0">
            <a:spAutoFit/>
          </a:bodyPr>
          <a:lstStyle/>
          <a:p>
            <a:pPr algn="ctr"/>
            <a:r>
              <a:rPr lang="en-US" sz="1400" b="1">
                <a:solidFill>
                  <a:schemeClr val="accent5">
                    <a:lumMod val="50000"/>
                  </a:schemeClr>
                </a:solidFill>
              </a:rPr>
              <a:t>Estrés</a:t>
            </a:r>
            <a:endParaRPr lang="en-US" b="1">
              <a:solidFill>
                <a:schemeClr val="accent5">
                  <a:lumMod val="50000"/>
                </a:schemeClr>
              </a:solidFill>
            </a:endParaRPr>
          </a:p>
        </p:txBody>
      </p:sp>
      <p:graphicFrame>
        <p:nvGraphicFramePr>
          <p:cNvPr id="5" name="Content Placeholder 4">
            <a:extLst>
              <a:ext uri="{FF2B5EF4-FFF2-40B4-BE49-F238E27FC236}">
                <a16:creationId xmlns:a16="http://schemas.microsoft.com/office/drawing/2014/main" id="{E182801E-DC83-1EE2-2C0D-2202876D5671}"/>
              </a:ext>
            </a:extLst>
          </p:cNvPr>
          <p:cNvGraphicFramePr>
            <a:graphicFrameLocks noGrp="1"/>
          </p:cNvGraphicFramePr>
          <p:nvPr>
            <p:ph idx="1"/>
            <p:extLst>
              <p:ext uri="{D42A27DB-BD31-4B8C-83A1-F6EECF244321}">
                <p14:modId xmlns:p14="http://schemas.microsoft.com/office/powerpoint/2010/main" val="4247456337"/>
              </p:ext>
            </p:extLst>
          </p:nvPr>
        </p:nvGraphicFramePr>
        <p:xfrm>
          <a:off x="824938" y="2248405"/>
          <a:ext cx="10542587" cy="3548171"/>
        </p:xfrm>
        <a:graphic>
          <a:graphicData uri="http://schemas.openxmlformats.org/drawingml/2006/table">
            <a:tbl>
              <a:tblPr firstRow="1" firstCol="1" bandRow="1"/>
              <a:tblGrid>
                <a:gridCol w="3858587">
                  <a:extLst>
                    <a:ext uri="{9D8B030D-6E8A-4147-A177-3AD203B41FA5}">
                      <a16:colId xmlns:a16="http://schemas.microsoft.com/office/drawing/2014/main" val="473549370"/>
                    </a:ext>
                  </a:extLst>
                </a:gridCol>
                <a:gridCol w="3649844">
                  <a:extLst>
                    <a:ext uri="{9D8B030D-6E8A-4147-A177-3AD203B41FA5}">
                      <a16:colId xmlns:a16="http://schemas.microsoft.com/office/drawing/2014/main" val="2904643634"/>
                    </a:ext>
                  </a:extLst>
                </a:gridCol>
                <a:gridCol w="3034156">
                  <a:extLst>
                    <a:ext uri="{9D8B030D-6E8A-4147-A177-3AD203B41FA5}">
                      <a16:colId xmlns:a16="http://schemas.microsoft.com/office/drawing/2014/main" val="2025257531"/>
                    </a:ext>
                  </a:extLst>
                </a:gridCol>
              </a:tblGrid>
              <a:tr h="332594">
                <a:tc>
                  <a:txBody>
                    <a:bodyPr/>
                    <a:lstStyle/>
                    <a:p>
                      <a:pPr marL="0" marR="0" algn="l">
                        <a:lnSpc>
                          <a:spcPct val="115000"/>
                        </a:lnSpc>
                        <a:spcBef>
                          <a:spcPts val="0"/>
                        </a:spcBef>
                        <a:spcAft>
                          <a:spcPts val="600"/>
                        </a:spcAft>
                        <a:tabLst>
                          <a:tab pos="3329940" algn="l"/>
                        </a:tabLst>
                      </a:pPr>
                      <a:r>
                        <a:rPr lang="en-GB" sz="1000" kern="600">
                          <a:solidFill>
                            <a:srgbClr val="FFFFFF"/>
                          </a:solidFill>
                          <a:effectLst/>
                          <a:latin typeface="Open Sans" panose="020B0606030504020204" pitchFamily="34" charset="0"/>
                          <a:ea typeface="Times New Roman" panose="02020603050405020304" pitchFamily="18" charset="0"/>
                          <a:cs typeface="Open Sans" panose="020B0606030504020204" pitchFamily="34" charset="0"/>
                        </a:rPr>
                        <a:t>Racionalidad/uso</a:t>
                      </a:r>
                      <a:endParaRPr lang="en-US" sz="100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solidFill>
                      <a:srgbClr val="003E5E"/>
                    </a:solidFill>
                  </a:tcPr>
                </a:tc>
                <a:tc>
                  <a:txBody>
                    <a:bodyPr/>
                    <a:lstStyle/>
                    <a:p>
                      <a:pPr marL="0" marR="0" algn="l">
                        <a:lnSpc>
                          <a:spcPct val="115000"/>
                        </a:lnSpc>
                        <a:spcBef>
                          <a:spcPts val="0"/>
                        </a:spcBef>
                        <a:spcAft>
                          <a:spcPts val="600"/>
                        </a:spcAft>
                        <a:tabLst>
                          <a:tab pos="3329940" algn="l"/>
                        </a:tabLst>
                      </a:pPr>
                      <a:r>
                        <a:rPr lang="en-GB" sz="1000" kern="600">
                          <a:solidFill>
                            <a:srgbClr val="FFFFFF"/>
                          </a:solidFill>
                          <a:effectLst/>
                          <a:latin typeface="Open Sans" panose="020B0606030504020204" pitchFamily="34" charset="0"/>
                          <a:ea typeface="Times New Roman" panose="02020603050405020304" pitchFamily="18" charset="0"/>
                          <a:cs typeface="Open Sans" panose="020B0606030504020204" pitchFamily="34" charset="0"/>
                        </a:rPr>
                        <a:t>¿Qué significa cada opción de respuesta?</a:t>
                      </a:r>
                      <a:endParaRPr lang="en-US" sz="100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solidFill>
                      <a:srgbClr val="003E5E"/>
                    </a:solidFill>
                  </a:tcPr>
                </a:tc>
                <a:tc>
                  <a:txBody>
                    <a:bodyPr/>
                    <a:lstStyle/>
                    <a:p>
                      <a:pPr marL="0" marR="0" algn="l">
                        <a:lnSpc>
                          <a:spcPct val="115000"/>
                        </a:lnSpc>
                        <a:spcBef>
                          <a:spcPts val="0"/>
                        </a:spcBef>
                        <a:spcAft>
                          <a:spcPts val="600"/>
                        </a:spcAft>
                        <a:tabLst>
                          <a:tab pos="3329940" algn="l"/>
                        </a:tabLst>
                      </a:pPr>
                      <a:r>
                        <a:rPr lang="en-GB" sz="1000" kern="600">
                          <a:solidFill>
                            <a:srgbClr val="FFFFFF"/>
                          </a:solidFill>
                          <a:effectLst/>
                          <a:latin typeface="Open Sans" panose="020B0606030504020204" pitchFamily="34" charset="0"/>
                          <a:ea typeface="Times New Roman" panose="02020603050405020304" pitchFamily="18" charset="0"/>
                          <a:cs typeface="Open Sans" panose="020B0606030504020204" pitchFamily="34" charset="0"/>
                        </a:rPr>
                        <a:t>Ejemplos de verificación</a:t>
                      </a:r>
                      <a:endParaRPr lang="en-US" sz="100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solidFill>
                      <a:srgbClr val="003E5E"/>
                    </a:solidFill>
                  </a:tcPr>
                </a:tc>
                <a:extLst>
                  <a:ext uri="{0D108BD9-81ED-4DB2-BD59-A6C34878D82A}">
                    <a16:rowId xmlns:a16="http://schemas.microsoft.com/office/drawing/2014/main" val="559406196"/>
                  </a:ext>
                </a:extLst>
              </a:tr>
              <a:tr h="764275">
                <a:tc rowSpan="4">
                  <a:txBody>
                    <a:bodyPr/>
                    <a:lstStyle/>
                    <a:p>
                      <a:pPr marL="0" marR="0" algn="l">
                        <a:lnSpc>
                          <a:spcPct val="115000"/>
                        </a:lnSpc>
                        <a:spcBef>
                          <a:spcPts val="0"/>
                        </a:spcBef>
                        <a:spcAft>
                          <a:spcPts val="600"/>
                        </a:spcAft>
                      </a:pPr>
                      <a:r>
                        <a:rPr lang="en-US" sz="900" kern="600">
                          <a:solidFill>
                            <a:srgbClr val="000000"/>
                          </a:solidFill>
                          <a:effectLst/>
                          <a:latin typeface="Open Sans" panose="020B0606030504020204" pitchFamily="34" charset="0"/>
                          <a:ea typeface="Times New Roman" panose="02020603050405020304" pitchFamily="18" charset="0"/>
                          <a:cs typeface="Open Sans" panose="020B0606030504020204" pitchFamily="34" charset="0"/>
                        </a:rPr>
                        <a:t>Argumentos: </a:t>
                      </a:r>
                      <a:r>
                        <a:rPr lang="en-US" sz="900" kern="60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Gastar los ahorros debilita la capacidad de los hogares de recurrir a efectivo fácilmente disponible, a diferencia de los activos que requieren liquidación. </a:t>
                      </a:r>
                    </a:p>
                    <a:p>
                      <a:pPr marL="0" marR="0" algn="l">
                        <a:lnSpc>
                          <a:spcPct val="115000"/>
                        </a:lnSpc>
                        <a:spcBef>
                          <a:spcPts val="0"/>
                        </a:spcBef>
                        <a:spcAft>
                          <a:spcPts val="600"/>
                        </a:spcAft>
                      </a:pPr>
                      <a:r>
                        <a:rPr lang="en-GB" sz="900" kern="60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Se entiende por ahorro el dinero u otros objetos de valor (por ejemplo, joyas de oro) que se guardan para un uso/consumo futuro. Por ejemplo, dinero en efectivo que se guarda para emergencias domésticas, ceremonias, escolarización u otros gastos importantes. Los ahorros también podrían destinarse a futuras inversiones (por ejemplo, negocio familiar, compra de ganado en tierras, etc.).</a:t>
                      </a:r>
                      <a:endParaRPr lang="en-US" sz="900" kern="600">
                        <a:solidFill>
                          <a:schemeClr val="tx1"/>
                        </a:solidFill>
                        <a:effectLst/>
                        <a:latin typeface="Open Sans" panose="020B0606030504020204" pitchFamily="34" charset="0"/>
                        <a:ea typeface="MS Mincho" panose="02020609040205080304" pitchFamily="49" charset="-128"/>
                        <a:cs typeface="Open Sans" panose="020B0606030504020204" pitchFamily="34" charset="0"/>
                      </a:endParaRPr>
                    </a:p>
                    <a:p>
                      <a:pPr marL="0" marR="0" algn="l">
                        <a:lnSpc>
                          <a:spcPct val="115000"/>
                        </a:lnSpc>
                        <a:spcBef>
                          <a:spcPts val="0"/>
                        </a:spcBef>
                        <a:spcAft>
                          <a:spcPts val="600"/>
                        </a:spcAft>
                      </a:pPr>
                      <a:r>
                        <a:rPr lang="en-US" sz="900" kern="600">
                          <a:solidFill>
                            <a:srgbClr val="000000"/>
                          </a:solidFill>
                          <a:effectLst/>
                          <a:latin typeface="Open Sans" panose="020B0606030504020204" pitchFamily="34" charset="0"/>
                          <a:ea typeface="Times New Roman" panose="02020603050405020304" pitchFamily="18" charset="0"/>
                          <a:cs typeface="Open Sans" panose="020B0606030504020204" pitchFamily="34" charset="0"/>
                        </a:rPr>
                        <a:t>Vigías: </a:t>
                      </a:r>
                      <a:r>
                        <a:rPr lang="en-GB" sz="900" kern="60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Es fundamental preguntar sobre el gasto de los ahorros, en lugar del gasto de los ingresos del hogar. </a:t>
                      </a:r>
                      <a:r>
                        <a:rPr lang="en-US" sz="900" kern="60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Tenga cuidado con el uso de esta estrategia en un contexto de desplazamiento prolongado, ya que la mayoría de los hogares habrían agotado esta estrategia hace más de 12 meses; por lo tanto, esta estrategia no se aplicaría a la mayoría de los hogares. Tenga en cuenta que, en el caso de las </a:t>
                      </a:r>
                      <a:r>
                        <a:rPr lang="en-US" sz="900" kern="60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joyas de oro</a:t>
                      </a:r>
                      <a:r>
                        <a:rPr lang="en-US" sz="900" kern="60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puede haber cierto solapamiento con </a:t>
                      </a:r>
                      <a:r>
                        <a:rPr lang="en-GB" sz="900" kern="60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a:t>
                      </a:r>
                      <a:r>
                        <a:rPr lang="en-GB" sz="900" kern="60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DomAsset</a:t>
                      </a:r>
                      <a:r>
                        <a:rPr lang="en-GB" sz="900" kern="60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y "Empeño", por lo que se aconseja evitar el uso de más de una de estas estrategias en el mismo módulo. </a:t>
                      </a:r>
                      <a:endParaRPr lang="en-US" sz="900" kern="600">
                        <a:solidFill>
                          <a:schemeClr val="tx1"/>
                        </a:solidFill>
                        <a:effectLst/>
                        <a:latin typeface="Open Sans" panose="020B0606030504020204" pitchFamily="34" charset="0"/>
                        <a:ea typeface="MS Mincho" panose="02020609040205080304" pitchFamily="49" charset="-128"/>
                        <a:cs typeface="Open Sans" panose="020B0606030504020204" pitchFamily="34" charset="0"/>
                      </a:endParaRPr>
                    </a:p>
                    <a:p>
                      <a:pPr marL="0" marR="0" algn="l">
                        <a:lnSpc>
                          <a:spcPct val="115000"/>
                        </a:lnSpc>
                        <a:spcBef>
                          <a:spcPts val="0"/>
                        </a:spcBef>
                        <a:spcAft>
                          <a:spcPts val="600"/>
                        </a:spcAft>
                      </a:pPr>
                      <a:r>
                        <a:rPr lang="en-US" sz="900" kern="600">
                          <a:solidFill>
                            <a:srgbClr val="000000"/>
                          </a:solidFill>
                          <a:effectLst/>
                          <a:latin typeface="Open Sans" panose="020B0606030504020204" pitchFamily="34" charset="0"/>
                          <a:ea typeface="Times New Roman" panose="02020603050405020304" pitchFamily="18" charset="0"/>
                          <a:cs typeface="Open Sans" panose="020B0606030504020204" pitchFamily="34" charset="0"/>
                        </a:rPr>
                        <a:t>Severidad: </a:t>
                      </a:r>
                      <a:r>
                        <a:rPr lang="en-US" sz="900" kern="60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Casi siempre tiene una gravedad de estrés. </a:t>
                      </a: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tc>
                  <a:txBody>
                    <a:bodyPr/>
                    <a:lstStyle/>
                    <a:p>
                      <a:pPr marL="0" marR="0" algn="l">
                        <a:lnSpc>
                          <a:spcPct val="115000"/>
                        </a:lnSpc>
                        <a:spcBef>
                          <a:spcPts val="0"/>
                        </a:spcBef>
                        <a:spcAft>
                          <a:spcPts val="600"/>
                        </a:spcAft>
                      </a:pPr>
                      <a:r>
                        <a:rPr lang="en-GB" sz="900" kern="600">
                          <a:effectLst/>
                          <a:latin typeface="Open Sans" panose="020B0606030504020204" pitchFamily="34" charset="0"/>
                          <a:ea typeface="MS Mincho" panose="02020609040205080304" pitchFamily="49" charset="-128"/>
                          <a:cs typeface="Open Sans" panose="020B0606030504020204" pitchFamily="34" charset="0"/>
                        </a:rPr>
                        <a:t>No, no hubo necesidad de gastar los ahorros porque el hogar </a:t>
                      </a:r>
                      <a:r>
                        <a:rPr lang="en-GB" sz="900" kern="60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no </a:t>
                      </a:r>
                      <a:r>
                        <a:rPr lang="en-GB" sz="900" kern="600">
                          <a:solidFill>
                            <a:schemeClr val="tx1"/>
                          </a:solidFill>
                          <a:effectLst/>
                          <a:highlight>
                            <a:srgbClr val="FFFFFF"/>
                          </a:highlight>
                          <a:latin typeface="Open Sans" panose="020B0606030504020204" pitchFamily="34" charset="0"/>
                          <a:ea typeface="MS Mincho" panose="02020609040205080304" pitchFamily="49" charset="-128"/>
                          <a:cs typeface="Open Sans" panose="020B0606030504020204" pitchFamily="34" charset="0"/>
                        </a:rPr>
                        <a:t>se enfrentaba a una falta de recursos para acceder a las necesidades esenciales o </a:t>
                      </a:r>
                      <a:r>
                        <a:rPr lang="en-GB" sz="900" kern="60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había aplicado </a:t>
                      </a:r>
                      <a:r>
                        <a:rPr lang="en-GB" sz="900" kern="600">
                          <a:effectLst/>
                          <a:latin typeface="Open Sans" panose="020B0606030504020204" pitchFamily="34" charset="0"/>
                          <a:ea typeface="MS Mincho" panose="02020609040205080304" pitchFamily="49" charset="-128"/>
                          <a:cs typeface="Open Sans" panose="020B0606030504020204" pitchFamily="34" charset="0"/>
                        </a:rPr>
                        <a:t>otra estrategia de supervivencia.</a:t>
                      </a:r>
                      <a:endParaRPr lang="en-US" sz="100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tc>
                  <a:txBody>
                    <a:bodyPr/>
                    <a:lstStyle/>
                    <a:p>
                      <a:pPr marL="0" marR="0" algn="l">
                        <a:lnSpc>
                          <a:spcPct val="115000"/>
                        </a:lnSpc>
                        <a:spcBef>
                          <a:spcPts val="0"/>
                        </a:spcBef>
                        <a:spcAft>
                          <a:spcPts val="600"/>
                        </a:spcAft>
                        <a:tabLst>
                          <a:tab pos="3329940" algn="l"/>
                        </a:tabLst>
                      </a:pPr>
                      <a:r>
                        <a:rPr lang="en-GB" sz="900" kern="600">
                          <a:solidFill>
                            <a:srgbClr val="FFFFFF"/>
                          </a:solidFill>
                          <a:effectLst/>
                          <a:highlight>
                            <a:srgbClr val="008B8B"/>
                          </a:highlight>
                          <a:latin typeface="Open Sans" panose="020B0606030504020204" pitchFamily="34" charset="0"/>
                          <a:ea typeface="MS Mincho" panose="02020609040205080304" pitchFamily="49" charset="-128"/>
                          <a:cs typeface="Open Sans" panose="020B0606030504020204" pitchFamily="34" charset="0"/>
                        </a:rPr>
                        <a:t>Es necesario sondear para garantizar la selección de la respuesta más adecuada. </a:t>
                      </a:r>
                      <a:endParaRPr lang="en-US" sz="1000">
                        <a:effectLst/>
                        <a:latin typeface="Open Sans" panose="020B0606030504020204" pitchFamily="34" charset="0"/>
                        <a:ea typeface="MS Mincho" panose="02020609040205080304" pitchFamily="49" charset="-128"/>
                        <a:cs typeface="Arial" panose="020B0604020202020204" pitchFamily="34" charset="0"/>
                      </a:endParaRPr>
                    </a:p>
                    <a:p>
                      <a:pPr marL="0" marR="0" algn="l">
                        <a:lnSpc>
                          <a:spcPct val="115000"/>
                        </a:lnSpc>
                        <a:spcBef>
                          <a:spcPts val="0"/>
                        </a:spcBef>
                        <a:spcAft>
                          <a:spcPts val="600"/>
                        </a:spcAft>
                        <a:tabLst>
                          <a:tab pos="3329940" algn="l"/>
                        </a:tabLst>
                      </a:pPr>
                      <a:r>
                        <a:rPr lang="en-GB" sz="900" kern="600">
                          <a:effectLst/>
                          <a:latin typeface="Open Sans" panose="020B0606030504020204" pitchFamily="34" charset="0"/>
                          <a:ea typeface="MS Mincho" panose="02020609040205080304" pitchFamily="49" charset="-128"/>
                          <a:cs typeface="Open Sans" panose="020B0606030504020204" pitchFamily="34" charset="0"/>
                        </a:rPr>
                        <a:t>1) ¿su hogar tiene ahorros? </a:t>
                      </a:r>
                      <a:endParaRPr lang="en-US" sz="1000">
                        <a:effectLst/>
                        <a:latin typeface="Open Sans" panose="020B0606030504020204" pitchFamily="34" charset="0"/>
                        <a:ea typeface="MS Mincho" panose="02020609040205080304" pitchFamily="49" charset="-128"/>
                        <a:cs typeface="Arial" panose="020B0604020202020204" pitchFamily="34" charset="0"/>
                      </a:endParaRPr>
                    </a:p>
                    <a:p>
                      <a:pPr marL="0" marR="0" algn="l">
                        <a:lnSpc>
                          <a:spcPct val="115000"/>
                        </a:lnSpc>
                        <a:spcBef>
                          <a:spcPts val="0"/>
                        </a:spcBef>
                        <a:spcAft>
                          <a:spcPts val="600"/>
                        </a:spcAft>
                        <a:tabLst>
                          <a:tab pos="3329940" algn="l"/>
                        </a:tabLst>
                      </a:pPr>
                      <a:r>
                        <a:rPr lang="en-GB" sz="900" kern="600">
                          <a:effectLst/>
                          <a:latin typeface="Open Sans" panose="020B0606030504020204" pitchFamily="34" charset="0"/>
                          <a:ea typeface="MS Mincho" panose="02020609040205080304" pitchFamily="49" charset="-128"/>
                          <a:cs typeface="Open Sans" panose="020B0606030504020204" pitchFamily="34" charset="0"/>
                        </a:rPr>
                        <a:t>2) ¿por qué no gastó los ahorros (o no lo hizo)?</a:t>
                      </a:r>
                      <a:endParaRPr lang="en-US" sz="100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nchor="ctr">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extLst>
                  <a:ext uri="{0D108BD9-81ED-4DB2-BD59-A6C34878D82A}">
                    <a16:rowId xmlns:a16="http://schemas.microsoft.com/office/drawing/2014/main" val="3785500098"/>
                  </a:ext>
                </a:extLst>
              </a:tr>
              <a:tr h="599296">
                <a:tc vMerge="1">
                  <a:txBody>
                    <a:bodyPr/>
                    <a:lstStyle/>
                    <a:p>
                      <a:pPr rtl="1"/>
                      <a:endParaRPr lang="ar-SY"/>
                    </a:p>
                  </a:txBody>
                  <a:tcPr/>
                </a:tc>
                <a:tc>
                  <a:txBody>
                    <a:bodyPr/>
                    <a:lstStyle/>
                    <a:p>
                      <a:pPr marL="0" marR="0" algn="l">
                        <a:lnSpc>
                          <a:spcPct val="115000"/>
                        </a:lnSpc>
                        <a:spcBef>
                          <a:spcPts val="0"/>
                        </a:spcBef>
                        <a:spcAft>
                          <a:spcPts val="600"/>
                        </a:spcAft>
                        <a:tabLst>
                          <a:tab pos="3329940" algn="l"/>
                        </a:tabLst>
                      </a:pPr>
                      <a:r>
                        <a:rPr lang="en-GB" sz="900" kern="600">
                          <a:effectLst/>
                          <a:latin typeface="Open Sans" panose="020B0606030504020204" pitchFamily="34" charset="0"/>
                          <a:ea typeface="MS Mincho" panose="02020609040205080304" pitchFamily="49" charset="-128"/>
                          <a:cs typeface="Open Sans" panose="020B0606030504020204" pitchFamily="34" charset="0"/>
                        </a:rPr>
                        <a:t>Sí, el hogar necesitó gastar ahorros en los últimos 30 días debido a la falta de </a:t>
                      </a:r>
                      <a:r>
                        <a:rPr lang="en-GB" sz="900" kern="600">
                          <a:effectLst/>
                          <a:highlight>
                            <a:srgbClr val="FFFFFF"/>
                          </a:highlight>
                          <a:latin typeface="Open Sans" panose="020B0606030504020204" pitchFamily="34" charset="0"/>
                          <a:ea typeface="MS Mincho" panose="02020609040205080304" pitchFamily="49" charset="-128"/>
                          <a:cs typeface="Open Sans" panose="020B0606030504020204" pitchFamily="34" charset="0"/>
                        </a:rPr>
                        <a:t>recursos para acceder a las necesidades esenciales.</a:t>
                      </a:r>
                      <a:endParaRPr lang="en-US" sz="1000">
                        <a:effectLst/>
                        <a:highlight>
                          <a:srgbClr val="FFFFFF"/>
                        </a:highligh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tc>
                  <a:txBody>
                    <a:bodyPr/>
                    <a:lstStyle/>
                    <a:p>
                      <a:pPr marL="0" marR="0" algn="l">
                        <a:lnSpc>
                          <a:spcPct val="115000"/>
                        </a:lnSpc>
                        <a:spcBef>
                          <a:spcPts val="0"/>
                        </a:spcBef>
                        <a:spcAft>
                          <a:spcPts val="600"/>
                        </a:spcAft>
                        <a:tabLst>
                          <a:tab pos="3329940" algn="l"/>
                        </a:tabLst>
                      </a:pPr>
                      <a:r>
                        <a:rPr lang="en-GB" sz="900" kern="600">
                          <a:effectLst/>
                          <a:latin typeface="Open Sans" panose="020B0606030504020204" pitchFamily="34" charset="0"/>
                          <a:ea typeface="MS Mincho" panose="02020609040205080304" pitchFamily="49" charset="-128"/>
                          <a:cs typeface="Open Sans" panose="020B0606030504020204" pitchFamily="34" charset="0"/>
                        </a:rPr>
                        <a:t>Asegúrese de que el hogar gasta los ahorros para poder </a:t>
                      </a:r>
                      <a:r>
                        <a:rPr lang="en-GB" sz="900" kern="600">
                          <a:effectLst/>
                          <a:highlight>
                            <a:srgbClr val="FFFFFF"/>
                          </a:highlight>
                          <a:latin typeface="Open Sans" panose="020B0606030504020204" pitchFamily="34" charset="0"/>
                          <a:ea typeface="MS Mincho" panose="02020609040205080304" pitchFamily="49" charset="-128"/>
                          <a:cs typeface="Open Sans" panose="020B0606030504020204" pitchFamily="34" charset="0"/>
                        </a:rPr>
                        <a:t>hacer frente a las necesidades esenciales, y no </a:t>
                      </a:r>
                      <a:r>
                        <a:rPr lang="en-GB" sz="900" kern="600">
                          <a:effectLst/>
                          <a:latin typeface="Open Sans" panose="020B0606030504020204" pitchFamily="34" charset="0"/>
                          <a:ea typeface="MS Mincho" panose="02020609040205080304" pitchFamily="49" charset="-128"/>
                          <a:cs typeface="Open Sans" panose="020B0606030504020204" pitchFamily="34" charset="0"/>
                        </a:rPr>
                        <a:t>por otros motivos. </a:t>
                      </a:r>
                      <a:endParaRPr lang="en-US" sz="100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extLst>
                  <a:ext uri="{0D108BD9-81ED-4DB2-BD59-A6C34878D82A}">
                    <a16:rowId xmlns:a16="http://schemas.microsoft.com/office/drawing/2014/main" val="1336917542"/>
                  </a:ext>
                </a:extLst>
              </a:tr>
              <a:tr h="769547">
                <a:tc vMerge="1">
                  <a:txBody>
                    <a:bodyPr/>
                    <a:lstStyle/>
                    <a:p>
                      <a:pPr rtl="1"/>
                      <a:endParaRPr lang="ar-SY"/>
                    </a:p>
                  </a:txBody>
                  <a:tcPr/>
                </a:tc>
                <a:tc>
                  <a:txBody>
                    <a:bodyPr/>
                    <a:lstStyle/>
                    <a:p>
                      <a:pPr marL="0" marR="0" algn="l">
                        <a:lnSpc>
                          <a:spcPct val="115000"/>
                        </a:lnSpc>
                        <a:spcBef>
                          <a:spcPts val="0"/>
                        </a:spcBef>
                        <a:spcAft>
                          <a:spcPts val="600"/>
                        </a:spcAft>
                      </a:pPr>
                      <a:r>
                        <a:rPr lang="en-GB" sz="900" kern="600">
                          <a:effectLst/>
                          <a:latin typeface="Open Sans" panose="020B0606030504020204" pitchFamily="34" charset="0"/>
                          <a:ea typeface="MS Mincho" panose="02020609040205080304" pitchFamily="49" charset="-128"/>
                          <a:cs typeface="Open Sans" panose="020B0606030504020204" pitchFamily="34" charset="0"/>
                        </a:rPr>
                        <a:t>No, </a:t>
                      </a:r>
                      <a:r>
                        <a:rPr lang="en-GB" sz="900" kern="60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porque el hogar ya había gastado sus ahorros en los últimos 12 meses y ahora se ha quedado sin ahorros.  </a:t>
                      </a:r>
                      <a:endParaRPr lang="en-US" sz="900" kern="600">
                        <a:solidFill>
                          <a:schemeClr val="tx1"/>
                        </a:solidFill>
                        <a:effectLst/>
                        <a:latin typeface="Open Sans" panose="020B0606030504020204" pitchFamily="34" charset="0"/>
                        <a:ea typeface="MS Mincho" panose="02020609040205080304" pitchFamily="49" charset="-128"/>
                        <a:cs typeface="Open Sans" panose="020B0606030504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tc>
                  <a:txBody>
                    <a:bodyPr/>
                    <a:lstStyle/>
                    <a:p>
                      <a:pPr marL="0" marR="0" algn="l">
                        <a:lnSpc>
                          <a:spcPct val="115000"/>
                        </a:lnSpc>
                        <a:spcBef>
                          <a:spcPts val="0"/>
                        </a:spcBef>
                        <a:spcAft>
                          <a:spcPts val="600"/>
                        </a:spcAft>
                        <a:tabLst>
                          <a:tab pos="3329940" algn="l"/>
                        </a:tabLst>
                      </a:pPr>
                      <a:r>
                        <a:rPr lang="en-GB" sz="900" kern="600">
                          <a:effectLst/>
                          <a:latin typeface="Open Sans" panose="020B0606030504020204" pitchFamily="34" charset="0"/>
                          <a:ea typeface="MS Mincho" panose="02020609040205080304" pitchFamily="49" charset="-128"/>
                          <a:cs typeface="Open Sans" panose="020B0606030504020204" pitchFamily="34" charset="0"/>
                        </a:rPr>
                        <a:t>Si el hogar responde "solíamos tener ahorros pero tuvimos que gastarlos antes de los últimos 30 días pero en el último año", la opción de respuesta adecuada es "no porque ya se habían agotado en los últimos 12 meses".</a:t>
                      </a:r>
                      <a:endParaRPr lang="en-US" sz="100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extLst>
                  <a:ext uri="{0D108BD9-81ED-4DB2-BD59-A6C34878D82A}">
                    <a16:rowId xmlns:a16="http://schemas.microsoft.com/office/drawing/2014/main" val="3553712626"/>
                  </a:ext>
                </a:extLst>
              </a:tr>
              <a:tr h="613667">
                <a:tc vMerge="1">
                  <a:txBody>
                    <a:bodyPr/>
                    <a:lstStyle/>
                    <a:p>
                      <a:pPr rtl="1"/>
                      <a:endParaRPr lang="ar-SY"/>
                    </a:p>
                  </a:txBody>
                  <a:tcPr/>
                </a:tc>
                <a:tc>
                  <a:txBody>
                    <a:bodyPr/>
                    <a:lstStyle/>
                    <a:p>
                      <a:pPr marL="0" marR="0" algn="l">
                        <a:lnSpc>
                          <a:spcPct val="115000"/>
                        </a:lnSpc>
                        <a:spcBef>
                          <a:spcPts val="0"/>
                        </a:spcBef>
                        <a:spcAft>
                          <a:spcPts val="600"/>
                        </a:spcAft>
                      </a:pPr>
                      <a:r>
                        <a:rPr lang="en-GB" sz="900" kern="600">
                          <a:effectLst/>
                          <a:latin typeface="Open Sans" panose="020B0606030504020204" pitchFamily="34" charset="0"/>
                          <a:ea typeface="MS Mincho" panose="02020609040205080304" pitchFamily="49" charset="-128"/>
                          <a:cs typeface="Open Sans" panose="020B0606030504020204" pitchFamily="34" charset="0"/>
                        </a:rPr>
                        <a:t>No aplicable ya que el hogar no ha tenido ahorros en más de 12 meses.</a:t>
                      </a:r>
                      <a:endParaRPr lang="en-US" sz="100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tc>
                  <a:txBody>
                    <a:bodyPr/>
                    <a:lstStyle/>
                    <a:p>
                      <a:pPr marL="0" marR="0" algn="l">
                        <a:lnSpc>
                          <a:spcPct val="115000"/>
                        </a:lnSpc>
                        <a:spcBef>
                          <a:spcPts val="0"/>
                        </a:spcBef>
                        <a:spcAft>
                          <a:spcPts val="600"/>
                        </a:spcAft>
                        <a:tabLst>
                          <a:tab pos="3329940" algn="l"/>
                        </a:tabLst>
                      </a:pPr>
                      <a:r>
                        <a:rPr lang="en-GB" sz="900" kern="600">
                          <a:effectLst/>
                          <a:latin typeface="Open Sans" panose="020B0606030504020204" pitchFamily="34" charset="0"/>
                          <a:ea typeface="MS Mincho" panose="02020609040205080304" pitchFamily="49" charset="-128"/>
                          <a:cs typeface="Open Sans" panose="020B0606030504020204" pitchFamily="34" charset="0"/>
                        </a:rPr>
                        <a:t>Si el hogar responde "no tenemos ahorros ni los tuvimos el año pasado, ya que nuestros ingresos apenas cubren nuestros gastos", la opción de respuesta adecuada es "no procede".</a:t>
                      </a:r>
                      <a:endParaRPr lang="en-US" sz="100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extLst>
                  <a:ext uri="{0D108BD9-81ED-4DB2-BD59-A6C34878D82A}">
                    <a16:rowId xmlns:a16="http://schemas.microsoft.com/office/drawing/2014/main" val="3792275405"/>
                  </a:ext>
                </a:extLst>
              </a:tr>
            </a:tbl>
          </a:graphicData>
        </a:graphic>
      </p:graphicFrame>
      <p:sp>
        <p:nvSpPr>
          <p:cNvPr id="10" name="Rectangle 9">
            <a:extLst>
              <a:ext uri="{FF2B5EF4-FFF2-40B4-BE49-F238E27FC236}">
                <a16:creationId xmlns:a16="http://schemas.microsoft.com/office/drawing/2014/main" id="{D433AD09-F3AD-1320-BA43-35B6237E16A4}"/>
              </a:ext>
            </a:extLst>
          </p:cNvPr>
          <p:cNvSpPr/>
          <p:nvPr/>
        </p:nvSpPr>
        <p:spPr>
          <a:xfrm>
            <a:off x="8293637" y="3291840"/>
            <a:ext cx="3073423" cy="582930"/>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41478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F4B508C-53C7-574B-4DBB-F91508BEAFD6}"/>
              </a:ext>
            </a:extLst>
          </p:cNvPr>
          <p:cNvSpPr txBox="1"/>
          <p:nvPr/>
        </p:nvSpPr>
        <p:spPr>
          <a:xfrm>
            <a:off x="727575" y="1465547"/>
            <a:ext cx="11133969" cy="503728"/>
          </a:xfrm>
          <a:prstGeom prst="rect">
            <a:avLst/>
          </a:prstGeom>
          <a:noFill/>
        </p:spPr>
        <p:txBody>
          <a:bodyPr wrap="square" rtlCol="0">
            <a:spAutoFit/>
          </a:bodyPr>
          <a:lstStyle/>
          <a:p>
            <a:pPr marL="0" marR="0">
              <a:lnSpc>
                <a:spcPct val="115000"/>
              </a:lnSpc>
              <a:spcBef>
                <a:spcPts val="200"/>
              </a:spcBef>
              <a:spcAft>
                <a:spcPts val="0"/>
              </a:spcAft>
            </a:pPr>
            <a:r>
              <a:rPr lang="en-GB" sz="1200" b="1" i="1">
                <a:solidFill>
                  <a:srgbClr val="133048"/>
                </a:solidFill>
                <a:latin typeface="Calibri Light" panose="020F0302020204030204" pitchFamily="34" charset="0"/>
                <a:ea typeface="Yu Gothic Light" panose="020B0300000000000000" pitchFamily="34" charset="-128"/>
                <a:cs typeface="Open Sans" panose="020B0606030504020204" pitchFamily="34" charset="0"/>
              </a:rPr>
              <a:t>(Nombre de la variable: </a:t>
            </a:r>
            <a:r>
              <a:rPr lang="en-GB" sz="1200" b="1" i="1" err="1">
                <a:solidFill>
                  <a:srgbClr val="133048"/>
                </a:solidFill>
                <a:latin typeface="Calibri Light" panose="020F0302020204030204" pitchFamily="34" charset="0"/>
                <a:ea typeface="Yu Gothic Light" panose="020B0300000000000000" pitchFamily="34" charset="-128"/>
                <a:cs typeface="Open Sans" panose="020B0606030504020204" pitchFamily="34" charset="0"/>
              </a:rPr>
              <a:t>LcsEN_crisis_OutSchool</a:t>
            </a:r>
            <a:r>
              <a:rPr lang="en-GB" sz="1200" b="1" i="1">
                <a:solidFill>
                  <a:srgbClr val="133048"/>
                </a:solidFill>
                <a:latin typeface="Calibri Light" panose="020F0302020204030204" pitchFamily="34" charset="0"/>
                <a:ea typeface="Yu Gothic Light" panose="020B0300000000000000" pitchFamily="34" charset="-128"/>
                <a:cs typeface="Open Sans" panose="020B0606030504020204" pitchFamily="34" charset="0"/>
              </a:rPr>
              <a:t>) </a:t>
            </a:r>
            <a:r>
              <a:rPr lang="en-GB" sz="1200" i="1">
                <a:solidFill>
                  <a:srgbClr val="007DBC"/>
                </a:solidFill>
                <a:latin typeface="Open Sans" panose="020B0606030504020204" pitchFamily="34" charset="0"/>
                <a:cs typeface="Times New Roman" panose="02020603050405020304" pitchFamily="18" charset="0"/>
              </a:rPr>
              <a:t>Durante los últimos 30 días, ¿tuvo su hogar que </a:t>
            </a:r>
            <a:r>
              <a:rPr lang="en-GB" sz="1200" b="1" i="0">
                <a:solidFill>
                  <a:srgbClr val="007DBC"/>
                </a:solidFill>
                <a:effectLst/>
                <a:latin typeface="Open Sans" panose="020B0606030504020204" pitchFamily="34" charset="0"/>
                <a:ea typeface="Times New Roman" panose="02020603050405020304" pitchFamily="18" charset="0"/>
                <a:cs typeface="Times New Roman" panose="02020603050405020304" pitchFamily="18" charset="0"/>
              </a:rPr>
              <a:t>retirar a los niños de la escuela </a:t>
            </a:r>
            <a:r>
              <a:rPr lang="en-GB" sz="1200" b="1">
                <a:solidFill>
                  <a:srgbClr val="007DBC"/>
                </a:solidFill>
                <a:effectLst/>
                <a:latin typeface="Open Sans" panose="020B0606030504020204" pitchFamily="34" charset="0"/>
                <a:ea typeface="Times New Roman" panose="02020603050405020304" pitchFamily="18" charset="0"/>
                <a:cs typeface="Times New Roman" panose="02020603050405020304" pitchFamily="18" charset="0"/>
              </a:rPr>
              <a:t>(educación obligatoria) </a:t>
            </a:r>
            <a:r>
              <a:rPr lang="en-GB" sz="1200" i="1">
                <a:solidFill>
                  <a:srgbClr val="007DBC"/>
                </a:solidFill>
                <a:latin typeface="Open Sans" panose="020B0606030504020204" pitchFamily="34" charset="0"/>
                <a:cs typeface="Times New Roman" panose="02020603050405020304" pitchFamily="18" charset="0"/>
              </a:rPr>
              <a:t>debido a la falta de </a:t>
            </a:r>
            <a:r>
              <a:rPr lang="en-GB" sz="1200" i="1">
                <a:solidFill>
                  <a:srgbClr val="007DBC"/>
                </a:solidFill>
                <a:highlight>
                  <a:srgbClr val="FFFFFF"/>
                </a:highlight>
                <a:latin typeface="Open Sans" panose="020B0606030504020204" pitchFamily="34" charset="0"/>
                <a:cs typeface="Times New Roman" panose="02020603050405020304" pitchFamily="18" charset="0"/>
              </a:rPr>
              <a:t>recursos para acceder a las necesidades esenciales (por ejemplo, alimentos, vivienda, educación, servicios sanitarios, etc.?</a:t>
            </a:r>
            <a:endParaRPr lang="en-US" sz="1200" i="1">
              <a:solidFill>
                <a:srgbClr val="007DBC"/>
              </a:solidFill>
              <a:highlight>
                <a:srgbClr val="FFFFFF"/>
              </a:highlight>
              <a:latin typeface="Open Sans" panose="020B0606030504020204" pitchFamily="34" charset="0"/>
              <a:cs typeface="Times New Roman" panose="02020603050405020304" pitchFamily="18" charset="0"/>
            </a:endParaRPr>
          </a:p>
        </p:txBody>
      </p:sp>
      <p:sp>
        <p:nvSpPr>
          <p:cNvPr id="8" name="Title 1">
            <a:extLst>
              <a:ext uri="{FF2B5EF4-FFF2-40B4-BE49-F238E27FC236}">
                <a16:creationId xmlns:a16="http://schemas.microsoft.com/office/drawing/2014/main" id="{76BFBA4B-A6AF-7DCF-133E-7F3FEACCB8F7}"/>
              </a:ext>
            </a:extLst>
          </p:cNvPr>
          <p:cNvSpPr>
            <a:spLocks noGrp="1"/>
          </p:cNvSpPr>
          <p:nvPr>
            <p:ph type="title"/>
          </p:nvPr>
        </p:nvSpPr>
        <p:spPr>
          <a:xfrm>
            <a:off x="824938" y="458414"/>
            <a:ext cx="10542124" cy="1152000"/>
          </a:xfrm>
        </p:spPr>
        <p:txBody>
          <a:bodyPr/>
          <a:lstStyle/>
          <a:p>
            <a:r>
              <a:rPr lang="en-US" sz="3600" b="0" kern="1400" spc="230">
                <a:solidFill>
                  <a:schemeClr val="tx1"/>
                </a:solidFill>
                <a:latin typeface="HALDEN SOLID" pitchFamily="2" charset="0"/>
              </a:rPr>
              <a:t>EJEMPLO DE DESCRIPCIÓN DE UNA ESTRATEGIA DE AFRONTAMIENTO DE CRISIS</a:t>
            </a:r>
          </a:p>
        </p:txBody>
      </p:sp>
      <p:sp>
        <p:nvSpPr>
          <p:cNvPr id="9" name="Rectangle 8">
            <a:extLst>
              <a:ext uri="{FF2B5EF4-FFF2-40B4-BE49-F238E27FC236}">
                <a16:creationId xmlns:a16="http://schemas.microsoft.com/office/drawing/2014/main" id="{E84FE43A-9221-3061-C503-0B4524345370}"/>
              </a:ext>
            </a:extLst>
          </p:cNvPr>
          <p:cNvSpPr/>
          <p:nvPr/>
        </p:nvSpPr>
        <p:spPr>
          <a:xfrm>
            <a:off x="10922463" y="235057"/>
            <a:ext cx="1081609" cy="446714"/>
          </a:xfrm>
          <a:prstGeom prst="rect">
            <a:avLst/>
          </a:prstGeom>
          <a:no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EF8CCF7D-36C8-AD69-6A2E-FA841D4D6EB4}"/>
              </a:ext>
            </a:extLst>
          </p:cNvPr>
          <p:cNvSpPr txBox="1"/>
          <p:nvPr/>
        </p:nvSpPr>
        <p:spPr>
          <a:xfrm>
            <a:off x="11087717" y="304525"/>
            <a:ext cx="694334" cy="307777"/>
          </a:xfrm>
          <a:prstGeom prst="rect">
            <a:avLst/>
          </a:prstGeom>
          <a:noFill/>
        </p:spPr>
        <p:txBody>
          <a:bodyPr wrap="square" rtlCol="0">
            <a:spAutoFit/>
          </a:bodyPr>
          <a:lstStyle/>
          <a:p>
            <a:pPr algn="ctr"/>
            <a:r>
              <a:rPr lang="en-US" sz="1400" b="1">
                <a:solidFill>
                  <a:schemeClr val="accent6">
                    <a:lumMod val="75000"/>
                  </a:schemeClr>
                </a:solidFill>
              </a:rPr>
              <a:t>Crisis</a:t>
            </a:r>
            <a:endParaRPr lang="en-US" b="1">
              <a:solidFill>
                <a:schemeClr val="accent6">
                  <a:lumMod val="75000"/>
                </a:schemeClr>
              </a:solidFill>
            </a:endParaRPr>
          </a:p>
        </p:txBody>
      </p:sp>
      <p:graphicFrame>
        <p:nvGraphicFramePr>
          <p:cNvPr id="4" name="Content Placeholder 3">
            <a:extLst>
              <a:ext uri="{FF2B5EF4-FFF2-40B4-BE49-F238E27FC236}">
                <a16:creationId xmlns:a16="http://schemas.microsoft.com/office/drawing/2014/main" id="{224D3591-10E0-27C5-799E-B32FFC514336}"/>
              </a:ext>
            </a:extLst>
          </p:cNvPr>
          <p:cNvGraphicFramePr>
            <a:graphicFrameLocks noGrp="1"/>
          </p:cNvGraphicFramePr>
          <p:nvPr>
            <p:ph idx="1"/>
            <p:extLst>
              <p:ext uri="{D42A27DB-BD31-4B8C-83A1-F6EECF244321}">
                <p14:modId xmlns:p14="http://schemas.microsoft.com/office/powerpoint/2010/main" val="2738702558"/>
              </p:ext>
            </p:extLst>
          </p:nvPr>
        </p:nvGraphicFramePr>
        <p:xfrm>
          <a:off x="846138" y="2038744"/>
          <a:ext cx="10542587" cy="3861599"/>
        </p:xfrm>
        <a:graphic>
          <a:graphicData uri="http://schemas.openxmlformats.org/drawingml/2006/table">
            <a:tbl>
              <a:tblPr firstRow="1" firstCol="1" bandRow="1"/>
              <a:tblGrid>
                <a:gridCol w="3858587">
                  <a:extLst>
                    <a:ext uri="{9D8B030D-6E8A-4147-A177-3AD203B41FA5}">
                      <a16:colId xmlns:a16="http://schemas.microsoft.com/office/drawing/2014/main" val="4187562312"/>
                    </a:ext>
                  </a:extLst>
                </a:gridCol>
                <a:gridCol w="3649844">
                  <a:extLst>
                    <a:ext uri="{9D8B030D-6E8A-4147-A177-3AD203B41FA5}">
                      <a16:colId xmlns:a16="http://schemas.microsoft.com/office/drawing/2014/main" val="1333469589"/>
                    </a:ext>
                  </a:extLst>
                </a:gridCol>
                <a:gridCol w="3034156">
                  <a:extLst>
                    <a:ext uri="{9D8B030D-6E8A-4147-A177-3AD203B41FA5}">
                      <a16:colId xmlns:a16="http://schemas.microsoft.com/office/drawing/2014/main" val="1023560360"/>
                    </a:ext>
                  </a:extLst>
                </a:gridCol>
              </a:tblGrid>
              <a:tr h="332594">
                <a:tc>
                  <a:txBody>
                    <a:bodyPr/>
                    <a:lstStyle/>
                    <a:p>
                      <a:pPr marL="0" marR="0" algn="l">
                        <a:lnSpc>
                          <a:spcPct val="115000"/>
                        </a:lnSpc>
                        <a:spcBef>
                          <a:spcPts val="0"/>
                        </a:spcBef>
                        <a:spcAft>
                          <a:spcPts val="600"/>
                        </a:spcAft>
                        <a:tabLst>
                          <a:tab pos="3329940" algn="l"/>
                        </a:tabLst>
                      </a:pPr>
                      <a:r>
                        <a:rPr lang="en-GB" sz="1000" kern="600">
                          <a:solidFill>
                            <a:srgbClr val="FFFFFF"/>
                          </a:solidFill>
                          <a:effectLst/>
                          <a:latin typeface="Open Sans" panose="020B0606030504020204" pitchFamily="34" charset="0"/>
                          <a:ea typeface="Times New Roman" panose="02020603050405020304" pitchFamily="18" charset="0"/>
                          <a:cs typeface="Open Sans" panose="020B0606030504020204" pitchFamily="34" charset="0"/>
                        </a:rPr>
                        <a:t>Racionalidad/uso</a:t>
                      </a:r>
                      <a:endParaRPr lang="en-US" sz="100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solidFill>
                      <a:srgbClr val="003E5E"/>
                    </a:solidFill>
                  </a:tcPr>
                </a:tc>
                <a:tc>
                  <a:txBody>
                    <a:bodyPr/>
                    <a:lstStyle/>
                    <a:p>
                      <a:pPr marL="0" marR="0" algn="l">
                        <a:lnSpc>
                          <a:spcPct val="115000"/>
                        </a:lnSpc>
                        <a:spcBef>
                          <a:spcPts val="0"/>
                        </a:spcBef>
                        <a:spcAft>
                          <a:spcPts val="600"/>
                        </a:spcAft>
                        <a:tabLst>
                          <a:tab pos="3329940" algn="l"/>
                        </a:tabLst>
                      </a:pPr>
                      <a:r>
                        <a:rPr lang="en-GB" sz="1000" kern="600">
                          <a:solidFill>
                            <a:srgbClr val="FFFFFF"/>
                          </a:solidFill>
                          <a:effectLst/>
                          <a:latin typeface="Open Sans" panose="020B0606030504020204" pitchFamily="34" charset="0"/>
                          <a:ea typeface="Times New Roman" panose="02020603050405020304" pitchFamily="18" charset="0"/>
                          <a:cs typeface="Open Sans" panose="020B0606030504020204" pitchFamily="34" charset="0"/>
                        </a:rPr>
                        <a:t>¿Qué significa cada opción de respuesta?</a:t>
                      </a:r>
                      <a:endParaRPr lang="en-US" sz="100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solidFill>
                      <a:srgbClr val="003E5E"/>
                    </a:solidFill>
                  </a:tcPr>
                </a:tc>
                <a:tc>
                  <a:txBody>
                    <a:bodyPr/>
                    <a:lstStyle/>
                    <a:p>
                      <a:pPr marL="0" marR="0" algn="l">
                        <a:lnSpc>
                          <a:spcPct val="115000"/>
                        </a:lnSpc>
                        <a:spcBef>
                          <a:spcPts val="0"/>
                        </a:spcBef>
                        <a:spcAft>
                          <a:spcPts val="600"/>
                        </a:spcAft>
                        <a:tabLst>
                          <a:tab pos="3329940" algn="l"/>
                        </a:tabLst>
                      </a:pPr>
                      <a:r>
                        <a:rPr lang="en-GB" sz="1000" kern="600">
                          <a:solidFill>
                            <a:srgbClr val="FFFFFF"/>
                          </a:solidFill>
                          <a:effectLst/>
                          <a:latin typeface="Open Sans" panose="020B0606030504020204" pitchFamily="34" charset="0"/>
                          <a:ea typeface="Times New Roman" panose="02020603050405020304" pitchFamily="18" charset="0"/>
                          <a:cs typeface="Open Sans" panose="020B0606030504020204" pitchFamily="34" charset="0"/>
                        </a:rPr>
                        <a:t>Ejemplos de verificación</a:t>
                      </a:r>
                      <a:endParaRPr lang="en-US" sz="100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solidFill>
                      <a:srgbClr val="003E5E"/>
                    </a:solidFill>
                  </a:tcPr>
                </a:tc>
                <a:extLst>
                  <a:ext uri="{0D108BD9-81ED-4DB2-BD59-A6C34878D82A}">
                    <a16:rowId xmlns:a16="http://schemas.microsoft.com/office/drawing/2014/main" val="2892423452"/>
                  </a:ext>
                </a:extLst>
              </a:tr>
              <a:tr h="798475">
                <a:tc rowSpan="4">
                  <a:txBody>
                    <a:bodyPr/>
                    <a:lstStyle/>
                    <a:p>
                      <a:pPr marL="0" marR="0" algn="l">
                        <a:lnSpc>
                          <a:spcPct val="115000"/>
                        </a:lnSpc>
                        <a:spcBef>
                          <a:spcPts val="0"/>
                        </a:spcBef>
                        <a:spcAft>
                          <a:spcPts val="600"/>
                        </a:spcAft>
                      </a:pPr>
                      <a:r>
                        <a:rPr lang="en-GB" sz="900" kern="600">
                          <a:solidFill>
                            <a:srgbClr val="000000"/>
                          </a:solidFill>
                          <a:effectLst/>
                          <a:latin typeface="Open Sans" panose="020B0606030504020204" pitchFamily="34" charset="0"/>
                          <a:ea typeface="Times New Roman" panose="02020603050405020304" pitchFamily="18" charset="0"/>
                          <a:cs typeface="Open Sans" panose="020B0606030504020204" pitchFamily="34" charset="0"/>
                        </a:rPr>
                        <a:t>Argumentos: </a:t>
                      </a:r>
                      <a:r>
                        <a:rPr lang="en-GB" sz="900" kern="600">
                          <a:effectLst/>
                          <a:latin typeface="Open Sans" panose="020B0606030504020204" pitchFamily="34" charset="0"/>
                          <a:ea typeface="MS Mincho" panose="02020609040205080304" pitchFamily="49" charset="-128"/>
                          <a:cs typeface="Open Sans" panose="020B0606030504020204" pitchFamily="34" charset="0"/>
                        </a:rPr>
                        <a:t>Esto disminuye el capital humano, por lo que se considera una estrategia de crisis, sacar a los niños de la escuela tendrá una enorme influencia en su productividad futura y es una violación de su derecho a la educación.  </a:t>
                      </a:r>
                      <a:endParaRPr lang="en-US" sz="1000">
                        <a:effectLst/>
                        <a:latin typeface="Open Sans" panose="020B0606030504020204" pitchFamily="34" charset="0"/>
                        <a:ea typeface="MS Mincho" panose="02020609040205080304" pitchFamily="49" charset="-128"/>
                        <a:cs typeface="Arial" panose="020B0604020202020204" pitchFamily="34" charset="0"/>
                      </a:endParaRPr>
                    </a:p>
                    <a:p>
                      <a:pPr marL="0" marR="0" algn="l">
                        <a:lnSpc>
                          <a:spcPct val="115000"/>
                        </a:lnSpc>
                        <a:spcBef>
                          <a:spcPts val="0"/>
                        </a:spcBef>
                        <a:spcAft>
                          <a:spcPts val="600"/>
                        </a:spcAft>
                      </a:pPr>
                      <a:r>
                        <a:rPr lang="en-US" sz="900" kern="600">
                          <a:solidFill>
                            <a:srgbClr val="000000"/>
                          </a:solidFill>
                          <a:effectLst/>
                          <a:latin typeface="Open Sans" panose="020B0606030504020204" pitchFamily="34" charset="0"/>
                          <a:ea typeface="Times New Roman" panose="02020603050405020304" pitchFamily="18" charset="0"/>
                          <a:cs typeface="Open Sans" panose="020B0606030504020204" pitchFamily="34" charset="0"/>
                        </a:rPr>
                        <a:t>Vigilancia y utilización:</a:t>
                      </a:r>
                      <a:r>
                        <a:rPr lang="en-GB" sz="900" kern="600">
                          <a:effectLst/>
                          <a:latin typeface="Open Sans" panose="020B0606030504020204" pitchFamily="34" charset="0"/>
                          <a:ea typeface="MS Mincho" panose="02020609040205080304" pitchFamily="49" charset="-128"/>
                          <a:cs typeface="Open Sans" panose="020B0606030504020204" pitchFamily="34" charset="0"/>
                        </a:rPr>
                        <a:t> Esta estrategia es relevante para los hogares con niños en edad escolar para la educación obligatoria (normalmente se trata de edades comprendidas entre los 6 y los 16 años). Si un hogar retiró a los niños de la escuela secundaria o de la formación profesional superior para contribuir a los ingresos del hogar, esto no se considera en esta estrategia de supervivencia.  </a:t>
                      </a:r>
                      <a:endParaRPr lang="en-US" sz="1000">
                        <a:effectLst/>
                        <a:latin typeface="Open Sans" panose="020B0606030504020204" pitchFamily="34" charset="0"/>
                        <a:ea typeface="MS Mincho" panose="02020609040205080304" pitchFamily="49" charset="-128"/>
                        <a:cs typeface="Arial" panose="020B0604020202020204" pitchFamily="34" charset="0"/>
                      </a:endParaRPr>
                    </a:p>
                    <a:p>
                      <a:pPr marL="0" marR="0" algn="l">
                        <a:lnSpc>
                          <a:spcPct val="115000"/>
                        </a:lnSpc>
                        <a:spcBef>
                          <a:spcPts val="0"/>
                        </a:spcBef>
                        <a:spcAft>
                          <a:spcPts val="600"/>
                        </a:spcAft>
                      </a:pPr>
                      <a:r>
                        <a:rPr lang="en-US" sz="900" kern="600">
                          <a:solidFill>
                            <a:srgbClr val="000000"/>
                          </a:solidFill>
                          <a:effectLst/>
                          <a:latin typeface="Open Sans" panose="020B0606030504020204" pitchFamily="34" charset="0"/>
                          <a:ea typeface="Times New Roman" panose="02020603050405020304" pitchFamily="18" charset="0"/>
                          <a:cs typeface="Open Sans" panose="020B0606030504020204" pitchFamily="34" charset="0"/>
                        </a:rPr>
                        <a:t>Gravedad: </a:t>
                      </a:r>
                      <a:r>
                        <a:rPr lang="en-GB" sz="900" kern="600">
                          <a:effectLst/>
                          <a:latin typeface="Open Sans" panose="020B0606030504020204" pitchFamily="34" charset="0"/>
                          <a:ea typeface="MS Mincho" panose="02020609040205080304" pitchFamily="49" charset="-128"/>
                          <a:cs typeface="Open Sans" panose="020B0606030504020204" pitchFamily="34" charset="0"/>
                        </a:rPr>
                        <a:t>Normalmente la gravedad es de "crisis" para esta estrategia, pero en determinados contextos, podría considerarse el nivel de gravedad de "emergencia".</a:t>
                      </a:r>
                      <a:endParaRPr lang="en-US" sz="1000">
                        <a:effectLst/>
                        <a:latin typeface="Open Sans" panose="020B0606030504020204" pitchFamily="34" charset="0"/>
                        <a:ea typeface="MS Mincho" panose="02020609040205080304" pitchFamily="49" charset="-128"/>
                        <a:cs typeface="Arial" panose="020B0604020202020204" pitchFamily="34" charset="0"/>
                      </a:endParaRPr>
                    </a:p>
                    <a:p>
                      <a:pPr marL="0" marR="0" algn="l">
                        <a:lnSpc>
                          <a:spcPct val="115000"/>
                        </a:lnSpc>
                        <a:spcBef>
                          <a:spcPts val="0"/>
                        </a:spcBef>
                        <a:spcAft>
                          <a:spcPts val="600"/>
                        </a:spcAft>
                      </a:pPr>
                      <a:r>
                        <a:rPr lang="en-GB" sz="900" kern="600">
                          <a:solidFill>
                            <a:srgbClr val="FF0000"/>
                          </a:solidFill>
                          <a:effectLst/>
                          <a:latin typeface="Open Sans" panose="020B0606030504020204" pitchFamily="34" charset="0"/>
                          <a:ea typeface="Times New Roman" panose="02020603050405020304" pitchFamily="18" charset="0"/>
                          <a:cs typeface="Open Sans" panose="020B0606030504020204" pitchFamily="34" charset="0"/>
                        </a:rPr>
                        <a:t> </a:t>
                      </a:r>
                      <a:endParaRPr lang="en-US" sz="100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tc>
                  <a:txBody>
                    <a:bodyPr/>
                    <a:lstStyle/>
                    <a:p>
                      <a:pPr marL="0" marR="0" algn="l">
                        <a:lnSpc>
                          <a:spcPct val="115000"/>
                        </a:lnSpc>
                        <a:spcBef>
                          <a:spcPts val="0"/>
                        </a:spcBef>
                        <a:spcAft>
                          <a:spcPts val="600"/>
                        </a:spcAft>
                        <a:tabLst>
                          <a:tab pos="3329940" algn="l"/>
                        </a:tabLst>
                      </a:pPr>
                      <a:r>
                        <a:rPr lang="en-GB" sz="900" kern="600">
                          <a:effectLst/>
                          <a:latin typeface="Open Sans" panose="020B0606030504020204" pitchFamily="34" charset="0"/>
                          <a:ea typeface="MS Mincho" panose="02020609040205080304" pitchFamily="49" charset="-128"/>
                          <a:cs typeface="Open Sans" panose="020B0606030504020204" pitchFamily="34" charset="0"/>
                        </a:rPr>
                        <a:t>No, no hubo necesidad de retirar a los niños de la escuela porque el hogar no se enfrentaba a escasez de alimentos o falta de </a:t>
                      </a:r>
                      <a:r>
                        <a:rPr lang="en-GB" sz="900" kern="600">
                          <a:effectLst/>
                          <a:highlight>
                            <a:srgbClr val="FFFFFF"/>
                          </a:highlight>
                          <a:latin typeface="Open Sans" panose="020B0606030504020204" pitchFamily="34" charset="0"/>
                          <a:ea typeface="MS Mincho" panose="02020609040205080304" pitchFamily="49" charset="-128"/>
                          <a:cs typeface="Open Sans" panose="020B0606030504020204" pitchFamily="34" charset="0"/>
                        </a:rPr>
                        <a:t>recursos para acceder a las necesidades esenciales o había </a:t>
                      </a:r>
                      <a:r>
                        <a:rPr lang="en-GB" sz="900" kern="600">
                          <a:effectLst/>
                          <a:latin typeface="Open Sans" panose="020B0606030504020204" pitchFamily="34" charset="0"/>
                          <a:ea typeface="MS Mincho" panose="02020609040205080304" pitchFamily="49" charset="-128"/>
                          <a:cs typeface="Open Sans" panose="020B0606030504020204" pitchFamily="34" charset="0"/>
                        </a:rPr>
                        <a:t>aplicado otra estrategia de supervivencia para hacer frente a la situación.</a:t>
                      </a:r>
                      <a:endParaRPr lang="en-US" sz="100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tc>
                  <a:txBody>
                    <a:bodyPr/>
                    <a:lstStyle/>
                    <a:p>
                      <a:pPr marL="0" marR="0" algn="l">
                        <a:lnSpc>
                          <a:spcPct val="115000"/>
                        </a:lnSpc>
                        <a:spcBef>
                          <a:spcPts val="0"/>
                        </a:spcBef>
                        <a:spcAft>
                          <a:spcPts val="600"/>
                        </a:spcAft>
                        <a:tabLst>
                          <a:tab pos="3329940" algn="l"/>
                        </a:tabLst>
                      </a:pPr>
                      <a:r>
                        <a:rPr lang="en-GB" sz="900" kern="600">
                          <a:solidFill>
                            <a:srgbClr val="FFFFFF"/>
                          </a:solidFill>
                          <a:effectLst/>
                          <a:highlight>
                            <a:srgbClr val="008B8B"/>
                          </a:highlight>
                          <a:latin typeface="Open Sans" panose="020B0606030504020204" pitchFamily="34" charset="0"/>
                          <a:ea typeface="MS Mincho" panose="02020609040205080304" pitchFamily="49" charset="-128"/>
                          <a:cs typeface="Open Sans" panose="020B0606030504020204" pitchFamily="34" charset="0"/>
                        </a:rPr>
                        <a:t>Es necesario sondear para garantizar la selección de la respuesta más adecuada.</a:t>
                      </a:r>
                      <a:endParaRPr lang="en-US" sz="1000">
                        <a:effectLst/>
                        <a:latin typeface="Open Sans" panose="020B0606030504020204" pitchFamily="34" charset="0"/>
                        <a:ea typeface="MS Mincho" panose="02020609040205080304" pitchFamily="49" charset="-128"/>
                        <a:cs typeface="Arial" panose="020B0604020202020204" pitchFamily="34" charset="0"/>
                      </a:endParaRPr>
                    </a:p>
                    <a:p>
                      <a:pPr marL="0" marR="0" algn="l">
                        <a:lnSpc>
                          <a:spcPct val="115000"/>
                        </a:lnSpc>
                        <a:spcBef>
                          <a:spcPts val="0"/>
                        </a:spcBef>
                        <a:spcAft>
                          <a:spcPts val="600"/>
                        </a:spcAft>
                        <a:tabLst>
                          <a:tab pos="3329940" algn="l"/>
                        </a:tabLst>
                      </a:pPr>
                      <a:r>
                        <a:rPr lang="en-GB" sz="900" kern="600">
                          <a:effectLst/>
                          <a:latin typeface="Open Sans" panose="020B0606030504020204" pitchFamily="34" charset="0"/>
                          <a:ea typeface="MS Mincho" panose="02020609040205080304" pitchFamily="49" charset="-128"/>
                          <a:cs typeface="Open Sans" panose="020B0606030504020204" pitchFamily="34" charset="0"/>
                        </a:rPr>
                        <a:t>1) ¿tiene hijos en edad escolar? </a:t>
                      </a:r>
                      <a:endParaRPr lang="en-US" sz="1000">
                        <a:effectLst/>
                        <a:latin typeface="Open Sans" panose="020B0606030504020204" pitchFamily="34" charset="0"/>
                        <a:ea typeface="MS Mincho" panose="02020609040205080304" pitchFamily="49" charset="-128"/>
                        <a:cs typeface="Arial" panose="020B0604020202020204" pitchFamily="34" charset="0"/>
                      </a:endParaRPr>
                    </a:p>
                    <a:p>
                      <a:pPr marL="0" marR="0" algn="l">
                        <a:lnSpc>
                          <a:spcPct val="115000"/>
                        </a:lnSpc>
                        <a:spcBef>
                          <a:spcPts val="0"/>
                        </a:spcBef>
                        <a:spcAft>
                          <a:spcPts val="600"/>
                        </a:spcAft>
                        <a:tabLst>
                          <a:tab pos="3329940" algn="l"/>
                        </a:tabLst>
                      </a:pPr>
                      <a:r>
                        <a:rPr lang="en-GB" sz="900" kern="600">
                          <a:effectLst/>
                          <a:latin typeface="Open Sans" panose="020B0606030504020204" pitchFamily="34" charset="0"/>
                          <a:ea typeface="MS Mincho" panose="02020609040205080304" pitchFamily="49" charset="-128"/>
                          <a:cs typeface="Open Sans" panose="020B0606030504020204" pitchFamily="34" charset="0"/>
                        </a:rPr>
                        <a:t>2) ¿por qué necesitaba aplicar esta estrategia (o no)?</a:t>
                      </a:r>
                      <a:endParaRPr lang="en-US" sz="100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extLst>
                  <a:ext uri="{0D108BD9-81ED-4DB2-BD59-A6C34878D82A}">
                    <a16:rowId xmlns:a16="http://schemas.microsoft.com/office/drawing/2014/main" val="53943935"/>
                  </a:ext>
                </a:extLst>
              </a:tr>
              <a:tr h="599296">
                <a:tc vMerge="1">
                  <a:txBody>
                    <a:bodyPr/>
                    <a:lstStyle/>
                    <a:p>
                      <a:pPr rtl="1"/>
                      <a:endParaRPr lang="ar-SY"/>
                    </a:p>
                  </a:txBody>
                  <a:tcPr/>
                </a:tc>
                <a:tc>
                  <a:txBody>
                    <a:bodyPr/>
                    <a:lstStyle/>
                    <a:p>
                      <a:pPr marL="0" marR="0" algn="l">
                        <a:lnSpc>
                          <a:spcPct val="115000"/>
                        </a:lnSpc>
                        <a:spcBef>
                          <a:spcPts val="0"/>
                        </a:spcBef>
                        <a:spcAft>
                          <a:spcPts val="600"/>
                        </a:spcAft>
                        <a:tabLst>
                          <a:tab pos="3329940" algn="l"/>
                        </a:tabLst>
                      </a:pPr>
                      <a:r>
                        <a:rPr lang="en-GB" sz="900" kern="600">
                          <a:effectLst/>
                          <a:latin typeface="Open Sans" panose="020B0606030504020204" pitchFamily="34" charset="0"/>
                          <a:ea typeface="MS Mincho" panose="02020609040205080304" pitchFamily="49" charset="-128"/>
                          <a:cs typeface="Open Sans" panose="020B0606030504020204" pitchFamily="34" charset="0"/>
                        </a:rPr>
                        <a:t>Sí, el hogar tuvo que retirar a los niños de la escuela en los últimos 30 días debido a la </a:t>
                      </a:r>
                      <a:r>
                        <a:rPr lang="en-GB" sz="900" kern="600">
                          <a:effectLst/>
                          <a:highlight>
                            <a:srgbClr val="FFFFFF"/>
                          </a:highlight>
                          <a:latin typeface="Open Sans" panose="020B0606030504020204" pitchFamily="34" charset="0"/>
                          <a:ea typeface="MS Mincho" panose="02020609040205080304" pitchFamily="49" charset="-128"/>
                          <a:cs typeface="Open Sans" panose="020B0606030504020204" pitchFamily="34" charset="0"/>
                        </a:rPr>
                        <a:t>falta de recursos para acceder a las necesidades esenciales</a:t>
                      </a:r>
                      <a:r>
                        <a:rPr lang="en-GB" sz="900" kern="600">
                          <a:effectLst/>
                          <a:latin typeface="Open Sans" panose="020B0606030504020204" pitchFamily="34" charset="0"/>
                          <a:ea typeface="MS Mincho" panose="02020609040205080304" pitchFamily="49" charset="-128"/>
                          <a:cs typeface="Open Sans" panose="020B0606030504020204" pitchFamily="34" charset="0"/>
                        </a:rPr>
                        <a:t>.</a:t>
                      </a:r>
                      <a:endParaRPr lang="en-US" sz="100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tc>
                  <a:txBody>
                    <a:bodyPr/>
                    <a:lstStyle/>
                    <a:p>
                      <a:pPr marL="0" marR="0" algn="l">
                        <a:lnSpc>
                          <a:spcPct val="115000"/>
                        </a:lnSpc>
                        <a:spcBef>
                          <a:spcPts val="0"/>
                        </a:spcBef>
                        <a:spcAft>
                          <a:spcPts val="600"/>
                        </a:spcAft>
                        <a:tabLst>
                          <a:tab pos="3329940" algn="l"/>
                        </a:tabLst>
                      </a:pPr>
                      <a:r>
                        <a:rPr lang="en-GB" sz="900" kern="600">
                          <a:effectLst/>
                          <a:latin typeface="Open Sans" panose="020B0606030504020204" pitchFamily="34" charset="0"/>
                          <a:ea typeface="MS Mincho" panose="02020609040205080304" pitchFamily="49" charset="-128"/>
                          <a:cs typeface="Open Sans" panose="020B0606030504020204" pitchFamily="34" charset="0"/>
                        </a:rPr>
                        <a:t>Aseguran que retiraron a los niños de la escuela por </a:t>
                      </a:r>
                      <a:r>
                        <a:rPr lang="en-GB" sz="900" kern="600">
                          <a:effectLst/>
                          <a:highlight>
                            <a:srgbClr val="FFFFFF"/>
                          </a:highlight>
                          <a:latin typeface="Open Sans" panose="020B0606030504020204" pitchFamily="34" charset="0"/>
                          <a:ea typeface="MS Mincho" panose="02020609040205080304" pitchFamily="49" charset="-128"/>
                          <a:cs typeface="Open Sans" panose="020B0606030504020204" pitchFamily="34" charset="0"/>
                        </a:rPr>
                        <a:t>falta de recursos para acceder a las necesidades esenciales.</a:t>
                      </a:r>
                      <a:endParaRPr lang="en-US" sz="1000">
                        <a:effectLst/>
                        <a:highlight>
                          <a:srgbClr val="FFFFFF"/>
                        </a:highligh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extLst>
                  <a:ext uri="{0D108BD9-81ED-4DB2-BD59-A6C34878D82A}">
                    <a16:rowId xmlns:a16="http://schemas.microsoft.com/office/drawing/2014/main" val="2740989858"/>
                  </a:ext>
                </a:extLst>
              </a:tr>
              <a:tr h="599296">
                <a:tc vMerge="1">
                  <a:txBody>
                    <a:bodyPr/>
                    <a:lstStyle/>
                    <a:p>
                      <a:pPr rtl="1"/>
                      <a:endParaRPr lang="ar-SY"/>
                    </a:p>
                  </a:txBody>
                  <a:tcPr/>
                </a:tc>
                <a:tc>
                  <a:txBody>
                    <a:bodyPr/>
                    <a:lstStyle/>
                    <a:p>
                      <a:pPr marL="0" marR="0" algn="l">
                        <a:lnSpc>
                          <a:spcPct val="115000"/>
                        </a:lnSpc>
                        <a:spcBef>
                          <a:spcPts val="0"/>
                        </a:spcBef>
                        <a:spcAft>
                          <a:spcPts val="600"/>
                        </a:spcAft>
                      </a:pPr>
                      <a:r>
                        <a:rPr lang="en-GB" sz="900" kern="600">
                          <a:effectLst/>
                          <a:latin typeface="Open Sans" panose="020B0606030504020204" pitchFamily="34" charset="0"/>
                          <a:ea typeface="MS Mincho" panose="02020609040205080304" pitchFamily="49" charset="-128"/>
                          <a:cs typeface="Open Sans" panose="020B0606030504020204" pitchFamily="34" charset="0"/>
                        </a:rPr>
                        <a:t>No, porque el hogar ya había retirado a los niños de la escuela en los últimos 12 meses.   </a:t>
                      </a:r>
                      <a:endParaRPr lang="en-US" sz="100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tc>
                  <a:txBody>
                    <a:bodyPr/>
                    <a:lstStyle/>
                    <a:p>
                      <a:pPr marL="0" marR="0" algn="l">
                        <a:lnSpc>
                          <a:spcPct val="115000"/>
                        </a:lnSpc>
                        <a:spcBef>
                          <a:spcPts val="0"/>
                        </a:spcBef>
                        <a:spcAft>
                          <a:spcPts val="600"/>
                        </a:spcAft>
                        <a:tabLst>
                          <a:tab pos="3329940" algn="l"/>
                        </a:tabLst>
                      </a:pPr>
                      <a:r>
                        <a:rPr lang="en-GB" sz="900" kern="600">
                          <a:effectLst/>
                          <a:latin typeface="Open Sans" panose="020B0606030504020204" pitchFamily="34" charset="0"/>
                          <a:ea typeface="MS Mincho" panose="02020609040205080304" pitchFamily="49" charset="-128"/>
                          <a:cs typeface="Open Sans" panose="020B0606030504020204" pitchFamily="34" charset="0"/>
                        </a:rPr>
                        <a:t>Si el hogar ya retiró de la escuela a todos sus hijos en edad escolar por falta de dinero antes de los 30 días y en los últimos 12 meses.</a:t>
                      </a:r>
                      <a:endParaRPr lang="en-US" sz="100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extLst>
                  <a:ext uri="{0D108BD9-81ED-4DB2-BD59-A6C34878D82A}">
                    <a16:rowId xmlns:a16="http://schemas.microsoft.com/office/drawing/2014/main" val="593326550"/>
                  </a:ext>
                </a:extLst>
              </a:tr>
              <a:tr h="1531938">
                <a:tc vMerge="1">
                  <a:txBody>
                    <a:bodyPr/>
                    <a:lstStyle/>
                    <a:p>
                      <a:pPr rtl="1"/>
                      <a:endParaRPr lang="ar-SY"/>
                    </a:p>
                  </a:txBody>
                  <a:tcPr/>
                </a:tc>
                <a:tc>
                  <a:txBody>
                    <a:bodyPr/>
                    <a:lstStyle/>
                    <a:p>
                      <a:pPr marL="0" marR="0" algn="l">
                        <a:lnSpc>
                          <a:spcPct val="115000"/>
                        </a:lnSpc>
                        <a:spcBef>
                          <a:spcPts val="0"/>
                        </a:spcBef>
                        <a:spcAft>
                          <a:spcPts val="600"/>
                        </a:spcAft>
                        <a:tabLst>
                          <a:tab pos="3329940" algn="l"/>
                        </a:tabLst>
                      </a:pPr>
                      <a:r>
                        <a:rPr lang="en-US" sz="900" kern="600">
                          <a:effectLst/>
                          <a:latin typeface="Open Sans" panose="020B0606030504020204" pitchFamily="34" charset="0"/>
                          <a:ea typeface="MS Mincho" panose="02020609040205080304" pitchFamily="49" charset="-128"/>
                          <a:cs typeface="Open Sans" panose="020B0606030504020204" pitchFamily="34" charset="0"/>
                        </a:rPr>
                        <a:t>No aplicable ya que el hogar no tiene hijos en edad escolar y no los tuvo en los últimos 12 meses. También es posible que el hogar tenga hijos en edad escolar que nunca hayan estado escolarizados o que se hayan retirado de la escuela hace más de 12 meses.</a:t>
                      </a:r>
                      <a:endParaRPr lang="en-US" sz="100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tc>
                  <a:txBody>
                    <a:bodyPr/>
                    <a:lstStyle/>
                    <a:p>
                      <a:pPr marL="0" marR="0" algn="l">
                        <a:lnSpc>
                          <a:spcPct val="115000"/>
                        </a:lnSpc>
                        <a:spcBef>
                          <a:spcPts val="0"/>
                        </a:spcBef>
                        <a:spcAft>
                          <a:spcPts val="600"/>
                        </a:spcAft>
                        <a:tabLst>
                          <a:tab pos="3329940" algn="l"/>
                        </a:tabLst>
                      </a:pPr>
                      <a:r>
                        <a:rPr lang="en-GB" sz="900" kern="600">
                          <a:effectLst/>
                          <a:latin typeface="Open Sans" panose="020B0606030504020204" pitchFamily="34" charset="0"/>
                          <a:ea typeface="MS Mincho" panose="02020609040205080304" pitchFamily="49" charset="-128"/>
                          <a:cs typeface="Open Sans" panose="020B0606030504020204" pitchFamily="34" charset="0"/>
                        </a:rPr>
                        <a:t>La respuesta no aplicable sólo es pertinente si el hogar:</a:t>
                      </a:r>
                      <a:endParaRPr lang="en-US" sz="1000">
                        <a:effectLst/>
                        <a:latin typeface="Open Sans" panose="020B0606030504020204" pitchFamily="34" charset="0"/>
                        <a:ea typeface="MS Mincho" panose="02020609040205080304" pitchFamily="49" charset="-128"/>
                        <a:cs typeface="Arial" panose="020B0604020202020204" pitchFamily="34" charset="0"/>
                      </a:endParaRPr>
                    </a:p>
                    <a:p>
                      <a:pPr marL="0" marR="0" algn="l">
                        <a:lnSpc>
                          <a:spcPct val="115000"/>
                        </a:lnSpc>
                        <a:spcBef>
                          <a:spcPts val="0"/>
                        </a:spcBef>
                        <a:spcAft>
                          <a:spcPts val="600"/>
                        </a:spcAft>
                        <a:tabLst>
                          <a:tab pos="3329940" algn="l"/>
                        </a:tabLst>
                      </a:pPr>
                      <a:r>
                        <a:rPr lang="en-GB" sz="900" kern="600">
                          <a:effectLst/>
                          <a:latin typeface="Open Sans" panose="020B0606030504020204" pitchFamily="34" charset="0"/>
                          <a:ea typeface="MS Mincho" panose="02020609040205080304" pitchFamily="49" charset="-128"/>
                          <a:cs typeface="Open Sans" panose="020B0606030504020204" pitchFamily="34" charset="0"/>
                        </a:rPr>
                        <a:t>1) no tiene hijos en edad escolar. </a:t>
                      </a:r>
                      <a:endParaRPr lang="en-US" sz="1000">
                        <a:effectLst/>
                        <a:latin typeface="Open Sans" panose="020B0606030504020204" pitchFamily="34" charset="0"/>
                        <a:ea typeface="MS Mincho" panose="02020609040205080304" pitchFamily="49" charset="-128"/>
                        <a:cs typeface="Arial" panose="020B0604020202020204" pitchFamily="34" charset="0"/>
                      </a:endParaRPr>
                    </a:p>
                    <a:p>
                      <a:pPr marL="0" marR="0" algn="l">
                        <a:lnSpc>
                          <a:spcPct val="115000"/>
                        </a:lnSpc>
                        <a:spcBef>
                          <a:spcPts val="0"/>
                        </a:spcBef>
                        <a:spcAft>
                          <a:spcPts val="600"/>
                        </a:spcAft>
                        <a:tabLst>
                          <a:tab pos="3329940" algn="l"/>
                        </a:tabLst>
                      </a:pPr>
                      <a:r>
                        <a:rPr lang="en-GB" sz="900" kern="600">
                          <a:effectLst/>
                          <a:latin typeface="Open Sans" panose="020B0606030504020204" pitchFamily="34" charset="0"/>
                          <a:ea typeface="MS Mincho" panose="02020609040205080304" pitchFamily="49" charset="-128"/>
                          <a:cs typeface="Open Sans" panose="020B0606030504020204" pitchFamily="34" charset="0"/>
                        </a:rPr>
                        <a:t>2) nunca matricularon a sus hijos en la escuela o éstos fueron dados de baja más de 12 meses antes de la entrevista.</a:t>
                      </a:r>
                      <a:endParaRPr lang="en-US" sz="1000">
                        <a:effectLst/>
                        <a:latin typeface="Open Sans" panose="020B0606030504020204" pitchFamily="34" charset="0"/>
                        <a:ea typeface="MS Mincho" panose="02020609040205080304" pitchFamily="49" charset="-128"/>
                        <a:cs typeface="Arial" panose="020B0604020202020204" pitchFamily="34" charset="0"/>
                      </a:endParaRPr>
                    </a:p>
                    <a:p>
                      <a:pPr marL="0" marR="0" algn="l">
                        <a:lnSpc>
                          <a:spcPct val="115000"/>
                        </a:lnSpc>
                        <a:spcBef>
                          <a:spcPts val="0"/>
                        </a:spcBef>
                        <a:spcAft>
                          <a:spcPts val="600"/>
                        </a:spcAft>
                        <a:tabLst>
                          <a:tab pos="3329940" algn="l"/>
                        </a:tabLst>
                      </a:pPr>
                      <a:r>
                        <a:rPr lang="en-GB" sz="900" kern="600">
                          <a:effectLst/>
                          <a:latin typeface="Open Sans" panose="020B0606030504020204" pitchFamily="34" charset="0"/>
                          <a:ea typeface="MS Mincho" panose="02020609040205080304" pitchFamily="49" charset="-128"/>
                          <a:cs typeface="Open Sans" panose="020B0606030504020204" pitchFamily="34" charset="0"/>
                        </a:rPr>
                        <a:t>3) no hay escuelas en los alrededores.</a:t>
                      </a:r>
                      <a:endParaRPr lang="en-US" sz="100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extLst>
                  <a:ext uri="{0D108BD9-81ED-4DB2-BD59-A6C34878D82A}">
                    <a16:rowId xmlns:a16="http://schemas.microsoft.com/office/drawing/2014/main" val="2781454394"/>
                  </a:ext>
                </a:extLst>
              </a:tr>
            </a:tbl>
          </a:graphicData>
        </a:graphic>
      </p:graphicFrame>
      <p:sp>
        <p:nvSpPr>
          <p:cNvPr id="6" name="Rectangle 5">
            <a:extLst>
              <a:ext uri="{FF2B5EF4-FFF2-40B4-BE49-F238E27FC236}">
                <a16:creationId xmlns:a16="http://schemas.microsoft.com/office/drawing/2014/main" id="{7950A698-470E-A057-C3A6-0BD959A951FA}"/>
              </a:ext>
            </a:extLst>
          </p:cNvPr>
          <p:cNvSpPr/>
          <p:nvPr/>
        </p:nvSpPr>
        <p:spPr>
          <a:xfrm>
            <a:off x="4606290" y="4343400"/>
            <a:ext cx="6892120" cy="1671818"/>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ECE39611-219F-5BBF-B9A3-4B13E4B67EE5}"/>
              </a:ext>
            </a:extLst>
          </p:cNvPr>
          <p:cNvSpPr/>
          <p:nvPr/>
        </p:nvSpPr>
        <p:spPr>
          <a:xfrm>
            <a:off x="8293637" y="2346517"/>
            <a:ext cx="3169630" cy="811641"/>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39304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F4B508C-53C7-574B-4DBB-F91508BEAFD6}"/>
              </a:ext>
            </a:extLst>
          </p:cNvPr>
          <p:cNvSpPr txBox="1"/>
          <p:nvPr/>
        </p:nvSpPr>
        <p:spPr>
          <a:xfrm>
            <a:off x="754208" y="1544734"/>
            <a:ext cx="11133969" cy="716093"/>
          </a:xfrm>
          <a:prstGeom prst="rect">
            <a:avLst/>
          </a:prstGeom>
          <a:noFill/>
        </p:spPr>
        <p:txBody>
          <a:bodyPr wrap="square" lIns="91440" tIns="45720" rIns="91440" bIns="45720" rtlCol="0" anchor="t">
            <a:spAutoFit/>
          </a:bodyPr>
          <a:lstStyle/>
          <a:p>
            <a:pPr marL="0" marR="0">
              <a:lnSpc>
                <a:spcPct val="115000"/>
              </a:lnSpc>
              <a:spcBef>
                <a:spcPts val="200"/>
              </a:spcBef>
              <a:spcAft>
                <a:spcPts val="0"/>
              </a:spcAft>
            </a:pPr>
            <a:r>
              <a:rPr lang="en-US" sz="1200" b="1" i="1">
                <a:solidFill>
                  <a:srgbClr val="133048"/>
                </a:solidFill>
                <a:latin typeface="Calibri Light"/>
                <a:ea typeface="Yu Gothic Light"/>
                <a:cs typeface="Open Sans"/>
              </a:rPr>
              <a:t>(Nombre de la variable: </a:t>
            </a:r>
            <a:r>
              <a:rPr lang="en-US" sz="1200" b="1" i="1" err="1">
                <a:solidFill>
                  <a:srgbClr val="133048"/>
                </a:solidFill>
                <a:latin typeface="Calibri Light"/>
                <a:ea typeface="Yu Gothic Light"/>
                <a:cs typeface="Open Sans"/>
              </a:rPr>
              <a:t>LcsEN_em_IllegalAct</a:t>
            </a:r>
            <a:r>
              <a:rPr lang="en-US" sz="1200" b="1" i="1">
                <a:solidFill>
                  <a:srgbClr val="133048"/>
                </a:solidFill>
                <a:latin typeface="Calibri Light"/>
                <a:ea typeface="Yu Gothic Light"/>
                <a:cs typeface="Open Sans"/>
              </a:rPr>
              <a:t>) </a:t>
            </a:r>
            <a:r>
              <a:rPr lang="en-US" sz="1200" i="1">
                <a:solidFill>
                  <a:srgbClr val="007DBC"/>
                </a:solidFill>
                <a:latin typeface="Open Sans"/>
                <a:ea typeface="Open Sans"/>
                <a:cs typeface="Times New Roman"/>
              </a:rPr>
              <a:t>Durante los últimos 30 días, ¿alguien de su hogar tuvo </a:t>
            </a:r>
            <a:r>
              <a:rPr lang="en-US" sz="1200" i="1">
                <a:solidFill>
                  <a:srgbClr val="007DBC"/>
                </a:solidFill>
                <a:highlight>
                  <a:srgbClr val="FFFFFF"/>
                </a:highlight>
                <a:latin typeface="Open Sans"/>
                <a:ea typeface="Open Sans"/>
                <a:cs typeface="Times New Roman"/>
              </a:rPr>
              <a:t>que </a:t>
            </a:r>
            <a:r>
              <a:rPr lang="en-US" sz="1200" b="1">
                <a:solidFill>
                  <a:srgbClr val="007DBC"/>
                </a:solidFill>
                <a:effectLst/>
                <a:highlight>
                  <a:srgbClr val="FFFFFF"/>
                </a:highlight>
                <a:latin typeface="Open Sans"/>
                <a:ea typeface="Times New Roman" panose="02020603050405020304" pitchFamily="18" charset="0"/>
                <a:cs typeface="Open Sans"/>
              </a:rPr>
              <a:t>realizar trabajos o actividades generadoras de ingresos socialmente degradantes, de alto riesgo, explotadores o que pusieran en peligro su vida (por ejemplo, contrabando, robo, unirse a grupos armados, prostitución) debido a la </a:t>
            </a:r>
            <a:r>
              <a:rPr lang="en-US" sz="1200" i="1">
                <a:solidFill>
                  <a:srgbClr val="007DBC"/>
                </a:solidFill>
                <a:highlight>
                  <a:srgbClr val="FFFFFF"/>
                </a:highlight>
                <a:latin typeface="Open Sans"/>
                <a:ea typeface="Open Sans"/>
                <a:cs typeface="Times New Roman"/>
              </a:rPr>
              <a:t>falta de </a:t>
            </a:r>
            <a:r>
              <a:rPr lang="en-GB" sz="1200" i="1">
                <a:solidFill>
                  <a:srgbClr val="007DBC"/>
                </a:solidFill>
                <a:highlight>
                  <a:srgbClr val="FFFFFF"/>
                </a:highlight>
                <a:latin typeface="Open Sans"/>
                <a:ea typeface="Open Sans"/>
                <a:cs typeface="Times New Roman"/>
              </a:rPr>
              <a:t>recursos para acceder a las necesidades esenciales (por ejemplo, alimentos, vivienda, educación, servicios sanitarios, etc.)</a:t>
            </a:r>
            <a:r>
              <a:rPr lang="en-US" sz="1200" i="1">
                <a:solidFill>
                  <a:srgbClr val="007DBC"/>
                </a:solidFill>
                <a:highlight>
                  <a:srgbClr val="FFFFFF"/>
                </a:highlight>
                <a:latin typeface="Open Sans"/>
                <a:ea typeface="Open Sans"/>
                <a:cs typeface="Times New Roman"/>
              </a:rPr>
              <a:t>?</a:t>
            </a:r>
          </a:p>
        </p:txBody>
      </p:sp>
      <p:sp>
        <p:nvSpPr>
          <p:cNvPr id="8" name="Rectangle 7">
            <a:extLst>
              <a:ext uri="{FF2B5EF4-FFF2-40B4-BE49-F238E27FC236}">
                <a16:creationId xmlns:a16="http://schemas.microsoft.com/office/drawing/2014/main" id="{75A29D5F-C3EC-2DCF-4429-E3D071F66844}"/>
              </a:ext>
            </a:extLst>
          </p:cNvPr>
          <p:cNvSpPr/>
          <p:nvPr/>
        </p:nvSpPr>
        <p:spPr>
          <a:xfrm>
            <a:off x="285226" y="5553512"/>
            <a:ext cx="1761688" cy="1098958"/>
          </a:xfrm>
          <a:prstGeom prst="rect">
            <a:avLst/>
          </a:prstGeom>
          <a:solidFill>
            <a:srgbClr val="FFF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9481CADD-DF46-5029-FC9B-FC1D2A59E914}"/>
              </a:ext>
            </a:extLst>
          </p:cNvPr>
          <p:cNvSpPr>
            <a:spLocks noGrp="1"/>
          </p:cNvSpPr>
          <p:nvPr>
            <p:ph type="title"/>
          </p:nvPr>
        </p:nvSpPr>
        <p:spPr>
          <a:xfrm>
            <a:off x="824938" y="458414"/>
            <a:ext cx="10542124" cy="1152000"/>
          </a:xfrm>
        </p:spPr>
        <p:txBody>
          <a:bodyPr/>
          <a:lstStyle/>
          <a:p>
            <a:r>
              <a:rPr lang="en-US" sz="3600" b="0" kern="1400" spc="230">
                <a:solidFill>
                  <a:schemeClr val="tx1"/>
                </a:solidFill>
                <a:latin typeface="HALDEN SOLID" pitchFamily="2" charset="0"/>
              </a:rPr>
              <a:t>EJEMPLO DE DESCRIPCIÓN DE UNA ESTRATEGIA DE AFRONTAMIENTO DE EMERGENCIAS</a:t>
            </a:r>
          </a:p>
        </p:txBody>
      </p:sp>
      <p:sp>
        <p:nvSpPr>
          <p:cNvPr id="10" name="Rectangle 9">
            <a:extLst>
              <a:ext uri="{FF2B5EF4-FFF2-40B4-BE49-F238E27FC236}">
                <a16:creationId xmlns:a16="http://schemas.microsoft.com/office/drawing/2014/main" id="{CB7AA0B8-6693-374D-0CE7-FB52B452DCBC}"/>
              </a:ext>
            </a:extLst>
          </p:cNvPr>
          <p:cNvSpPr/>
          <p:nvPr/>
        </p:nvSpPr>
        <p:spPr>
          <a:xfrm>
            <a:off x="10888907" y="165668"/>
            <a:ext cx="1081609" cy="446714"/>
          </a:xfrm>
          <a:prstGeom prst="rect">
            <a:avLst/>
          </a:prstGeom>
          <a:no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5373285-331B-B856-48C7-71A840F5FCBD}"/>
              </a:ext>
            </a:extLst>
          </p:cNvPr>
          <p:cNvSpPr txBox="1"/>
          <p:nvPr/>
        </p:nvSpPr>
        <p:spPr>
          <a:xfrm>
            <a:off x="10851155" y="235136"/>
            <a:ext cx="1157111" cy="307777"/>
          </a:xfrm>
          <a:prstGeom prst="rect">
            <a:avLst/>
          </a:prstGeom>
          <a:noFill/>
        </p:spPr>
        <p:txBody>
          <a:bodyPr wrap="square" rtlCol="0">
            <a:spAutoFit/>
          </a:bodyPr>
          <a:lstStyle/>
          <a:p>
            <a:pPr algn="ctr"/>
            <a:r>
              <a:rPr lang="en-US" sz="1400" b="1">
                <a:solidFill>
                  <a:srgbClr val="C00000"/>
                </a:solidFill>
              </a:rPr>
              <a:t>Emergencia</a:t>
            </a:r>
            <a:endParaRPr lang="en-US" b="1">
              <a:solidFill>
                <a:srgbClr val="C00000"/>
              </a:solidFill>
            </a:endParaRPr>
          </a:p>
        </p:txBody>
      </p:sp>
      <p:graphicFrame>
        <p:nvGraphicFramePr>
          <p:cNvPr id="4" name="Content Placeholder 3">
            <a:extLst>
              <a:ext uri="{FF2B5EF4-FFF2-40B4-BE49-F238E27FC236}">
                <a16:creationId xmlns:a16="http://schemas.microsoft.com/office/drawing/2014/main" id="{5A521623-4A9B-BF45-EF9F-CC1152358744}"/>
              </a:ext>
            </a:extLst>
          </p:cNvPr>
          <p:cNvGraphicFramePr>
            <a:graphicFrameLocks noGrp="1"/>
          </p:cNvGraphicFramePr>
          <p:nvPr>
            <p:ph idx="1"/>
            <p:extLst>
              <p:ext uri="{D42A27DB-BD31-4B8C-83A1-F6EECF244321}">
                <p14:modId xmlns:p14="http://schemas.microsoft.com/office/powerpoint/2010/main" val="980599345"/>
              </p:ext>
            </p:extLst>
          </p:nvPr>
        </p:nvGraphicFramePr>
        <p:xfrm>
          <a:off x="824475" y="2305717"/>
          <a:ext cx="10542587" cy="4444021"/>
        </p:xfrm>
        <a:graphic>
          <a:graphicData uri="http://schemas.openxmlformats.org/drawingml/2006/table">
            <a:tbl>
              <a:tblPr firstRow="1" firstCol="1" bandRow="1"/>
              <a:tblGrid>
                <a:gridCol w="3858587">
                  <a:extLst>
                    <a:ext uri="{9D8B030D-6E8A-4147-A177-3AD203B41FA5}">
                      <a16:colId xmlns:a16="http://schemas.microsoft.com/office/drawing/2014/main" val="3592757116"/>
                    </a:ext>
                  </a:extLst>
                </a:gridCol>
                <a:gridCol w="3649844">
                  <a:extLst>
                    <a:ext uri="{9D8B030D-6E8A-4147-A177-3AD203B41FA5}">
                      <a16:colId xmlns:a16="http://schemas.microsoft.com/office/drawing/2014/main" val="2206734367"/>
                    </a:ext>
                  </a:extLst>
                </a:gridCol>
                <a:gridCol w="3034156">
                  <a:extLst>
                    <a:ext uri="{9D8B030D-6E8A-4147-A177-3AD203B41FA5}">
                      <a16:colId xmlns:a16="http://schemas.microsoft.com/office/drawing/2014/main" val="3305966542"/>
                    </a:ext>
                  </a:extLst>
                </a:gridCol>
              </a:tblGrid>
              <a:tr h="146028">
                <a:tc>
                  <a:txBody>
                    <a:bodyPr/>
                    <a:lstStyle/>
                    <a:p>
                      <a:pPr marL="0" marR="0" algn="l">
                        <a:lnSpc>
                          <a:spcPct val="115000"/>
                        </a:lnSpc>
                        <a:spcBef>
                          <a:spcPts val="0"/>
                        </a:spcBef>
                        <a:spcAft>
                          <a:spcPts val="600"/>
                        </a:spcAft>
                        <a:tabLst>
                          <a:tab pos="3329940" algn="l"/>
                        </a:tabLst>
                      </a:pPr>
                      <a:r>
                        <a:rPr lang="en-GB" sz="900" kern="600">
                          <a:solidFill>
                            <a:srgbClr val="FFFFFF"/>
                          </a:solidFill>
                          <a:effectLst/>
                          <a:latin typeface="Open Sans" panose="020B0606030504020204" pitchFamily="34" charset="0"/>
                          <a:ea typeface="Times New Roman" panose="02020603050405020304" pitchFamily="18" charset="0"/>
                          <a:cs typeface="Open Sans" panose="020B0606030504020204" pitchFamily="34" charset="0"/>
                        </a:rPr>
                        <a:t>Racionalidad/uso</a:t>
                      </a:r>
                    </a:p>
                    <a:p>
                      <a:pPr marL="0" marR="0" algn="l">
                        <a:lnSpc>
                          <a:spcPct val="115000"/>
                        </a:lnSpc>
                        <a:spcBef>
                          <a:spcPts val="0"/>
                        </a:spcBef>
                        <a:spcAft>
                          <a:spcPts val="600"/>
                        </a:spcAft>
                        <a:tabLst>
                          <a:tab pos="3329940" algn="l"/>
                        </a:tabLst>
                      </a:pPr>
                      <a:endParaRPr lang="en-US" sz="100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solidFill>
                      <a:srgbClr val="003E5E"/>
                    </a:solidFill>
                  </a:tcPr>
                </a:tc>
                <a:tc>
                  <a:txBody>
                    <a:bodyPr/>
                    <a:lstStyle/>
                    <a:p>
                      <a:pPr marL="0" marR="0" algn="l">
                        <a:lnSpc>
                          <a:spcPct val="115000"/>
                        </a:lnSpc>
                        <a:spcBef>
                          <a:spcPts val="0"/>
                        </a:spcBef>
                        <a:spcAft>
                          <a:spcPts val="600"/>
                        </a:spcAft>
                        <a:tabLst>
                          <a:tab pos="3329940" algn="l"/>
                        </a:tabLst>
                      </a:pPr>
                      <a:r>
                        <a:rPr lang="en-GB" sz="900" kern="600">
                          <a:solidFill>
                            <a:srgbClr val="FFFFFF"/>
                          </a:solidFill>
                          <a:effectLst/>
                          <a:latin typeface="Open Sans" panose="020B0606030504020204" pitchFamily="34" charset="0"/>
                          <a:ea typeface="Times New Roman" panose="02020603050405020304" pitchFamily="18" charset="0"/>
                          <a:cs typeface="Open Sans" panose="020B0606030504020204" pitchFamily="34" charset="0"/>
                        </a:rPr>
                        <a:t>¿Qué significa cada opción de respuesta?</a:t>
                      </a:r>
                      <a:endParaRPr lang="en-US" sz="100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solidFill>
                      <a:srgbClr val="003E5E"/>
                    </a:solidFill>
                  </a:tcPr>
                </a:tc>
                <a:tc>
                  <a:txBody>
                    <a:bodyPr/>
                    <a:lstStyle/>
                    <a:p>
                      <a:pPr marL="0" marR="0" algn="l">
                        <a:lnSpc>
                          <a:spcPct val="115000"/>
                        </a:lnSpc>
                        <a:spcBef>
                          <a:spcPts val="0"/>
                        </a:spcBef>
                        <a:spcAft>
                          <a:spcPts val="600"/>
                        </a:spcAft>
                        <a:tabLst>
                          <a:tab pos="3329940" algn="l"/>
                        </a:tabLst>
                      </a:pPr>
                      <a:r>
                        <a:rPr lang="en-GB" sz="900" kern="600">
                          <a:solidFill>
                            <a:srgbClr val="FFFFFF"/>
                          </a:solidFill>
                          <a:effectLst/>
                          <a:latin typeface="Open Sans" panose="020B0606030504020204" pitchFamily="34" charset="0"/>
                          <a:ea typeface="Times New Roman" panose="02020603050405020304" pitchFamily="18" charset="0"/>
                          <a:cs typeface="Open Sans" panose="020B0606030504020204" pitchFamily="34" charset="0"/>
                        </a:rPr>
                        <a:t>Ejemplos de verificación</a:t>
                      </a:r>
                      <a:endParaRPr lang="en-US" sz="100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solidFill>
                      <a:srgbClr val="003E5E"/>
                    </a:solidFill>
                  </a:tcPr>
                </a:tc>
                <a:extLst>
                  <a:ext uri="{0D108BD9-81ED-4DB2-BD59-A6C34878D82A}">
                    <a16:rowId xmlns:a16="http://schemas.microsoft.com/office/drawing/2014/main" val="4288007536"/>
                  </a:ext>
                </a:extLst>
              </a:tr>
              <a:tr h="1832716">
                <a:tc rowSpan="4">
                  <a:txBody>
                    <a:bodyPr/>
                    <a:lstStyle/>
                    <a:p>
                      <a:pPr marL="0" marR="0" algn="l">
                        <a:lnSpc>
                          <a:spcPct val="115000"/>
                        </a:lnSpc>
                        <a:spcBef>
                          <a:spcPts val="0"/>
                        </a:spcBef>
                        <a:spcAft>
                          <a:spcPts val="600"/>
                        </a:spcAft>
                        <a:tabLst>
                          <a:tab pos="3329940" algn="l"/>
                        </a:tabLst>
                      </a:pPr>
                      <a:r>
                        <a:rPr lang="en-GB" sz="800" kern="600">
                          <a:solidFill>
                            <a:srgbClr val="000000"/>
                          </a:solidFill>
                          <a:effectLst/>
                          <a:latin typeface="Open Sans" panose="020B0606030504020204" pitchFamily="34" charset="0"/>
                          <a:ea typeface="MS Mincho" panose="02020609040205080304" pitchFamily="49" charset="-128"/>
                          <a:cs typeface="Open Sans" panose="020B0606030504020204" pitchFamily="34" charset="0"/>
                        </a:rPr>
                        <a:t>Justificación: </a:t>
                      </a:r>
                      <a:r>
                        <a:rPr lang="en-GB" sz="800" kern="60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Esta estrategia de supervivencia se refiere a las actividades generadoras de ingresos que son de alto riesgo o socialmente degradantes - por lo tanto, conducen a la pérdida de la dignidad humana y plantean riesgos de protección para los miembros del hogar implicados.</a:t>
                      </a:r>
                      <a:endParaRPr lang="en-US" sz="800" kern="600">
                        <a:solidFill>
                          <a:schemeClr val="tx1"/>
                        </a:solidFill>
                        <a:effectLst/>
                        <a:latin typeface="Open Sans" panose="020B0606030504020204" pitchFamily="34" charset="0"/>
                        <a:ea typeface="MS Mincho" panose="02020609040205080304" pitchFamily="49" charset="-128"/>
                        <a:cs typeface="Open Sans" panose="020B0606030504020204" pitchFamily="34" charset="0"/>
                      </a:endParaRPr>
                    </a:p>
                    <a:p>
                      <a:pPr marL="0" marR="0" algn="l">
                        <a:lnSpc>
                          <a:spcPct val="115000"/>
                        </a:lnSpc>
                        <a:spcBef>
                          <a:spcPts val="0"/>
                        </a:spcBef>
                        <a:spcAft>
                          <a:spcPts val="600"/>
                        </a:spcAft>
                        <a:tabLst>
                          <a:tab pos="3329940" algn="l"/>
                        </a:tabLst>
                      </a:pPr>
                      <a:r>
                        <a:rPr lang="en-US" sz="800" kern="600">
                          <a:solidFill>
                            <a:srgbClr val="000000"/>
                          </a:solidFill>
                          <a:effectLst/>
                          <a:latin typeface="Open Sans" panose="020B0606030504020204" pitchFamily="34" charset="0"/>
                          <a:ea typeface="Times New Roman" panose="02020603050405020304" pitchFamily="18" charset="0"/>
                          <a:cs typeface="Open Sans" panose="020B0606030504020204" pitchFamily="34" charset="0"/>
                        </a:rPr>
                        <a:t>Vigilancia y utilización: </a:t>
                      </a:r>
                      <a:r>
                        <a:rPr lang="en-GB" sz="800" kern="600">
                          <a:effectLst/>
                          <a:latin typeface="Open Sans" panose="020B0606030504020204" pitchFamily="34" charset="0"/>
                          <a:ea typeface="MS Mincho" panose="02020609040205080304" pitchFamily="49" charset="-128"/>
                          <a:cs typeface="Open Sans" panose="020B0606030504020204" pitchFamily="34" charset="0"/>
                        </a:rPr>
                        <a:t>Es necesario hacer hincapié en las razones para dedicarse a actividades ilegales: a menudo puede ser gratificante económicamente (por ejemplo, el contrabando, la venta de drogas) y la gente lo hace por eso, no porque esté desesperada o necesite alimentos y/u otros bienes y servicios esenciales. Evite utilizar esta estrategia en contextos en los que los hogares tengan miedo de denunciar dichas actividades. </a:t>
                      </a:r>
                      <a:endParaRPr lang="en-US" sz="1000">
                        <a:effectLst/>
                        <a:latin typeface="Open Sans" panose="020B0606030504020204" pitchFamily="34" charset="0"/>
                        <a:ea typeface="MS Mincho" panose="02020609040205080304" pitchFamily="49" charset="-128"/>
                        <a:cs typeface="Arial" panose="020B0604020202020204" pitchFamily="34" charset="0"/>
                      </a:endParaRPr>
                    </a:p>
                    <a:p>
                      <a:pPr marL="0" marR="0" algn="l">
                        <a:lnSpc>
                          <a:spcPct val="115000"/>
                        </a:lnSpc>
                        <a:spcBef>
                          <a:spcPts val="0"/>
                        </a:spcBef>
                        <a:spcAft>
                          <a:spcPts val="600"/>
                        </a:spcAft>
                        <a:tabLst>
                          <a:tab pos="3329940" algn="l"/>
                        </a:tabLst>
                      </a:pPr>
                      <a:r>
                        <a:rPr lang="en-GB" sz="800" kern="600">
                          <a:effectLst/>
                          <a:latin typeface="Open Sans" panose="020B0606030504020204" pitchFamily="34" charset="0"/>
                          <a:ea typeface="MS Mincho" panose="02020609040205080304" pitchFamily="49" charset="-128"/>
                          <a:cs typeface="Open Sans" panose="020B0606030504020204" pitchFamily="34" charset="0"/>
                        </a:rPr>
                        <a:t>Algunas actividades son ilegales por ley, pero siguen considerándose actividades normales, como la producción de carbón vegetal, o los refugiados que por ley no pueden trabajar fuera de los campamentos. Dado que estas actividades se aceptan con regularidad, no se calificarían de estrategia de emergencia.</a:t>
                      </a:r>
                      <a:endParaRPr lang="en-US" sz="1000">
                        <a:effectLst/>
                        <a:latin typeface="Open Sans" panose="020B0606030504020204" pitchFamily="34" charset="0"/>
                        <a:ea typeface="MS Mincho" panose="02020609040205080304" pitchFamily="49" charset="-128"/>
                        <a:cs typeface="Arial" panose="020B0604020202020204" pitchFamily="34" charset="0"/>
                      </a:endParaRPr>
                    </a:p>
                    <a:p>
                      <a:pPr marL="0" marR="0" algn="l">
                        <a:lnSpc>
                          <a:spcPct val="115000"/>
                        </a:lnSpc>
                        <a:spcBef>
                          <a:spcPts val="0"/>
                        </a:spcBef>
                        <a:spcAft>
                          <a:spcPts val="600"/>
                        </a:spcAft>
                      </a:pPr>
                      <a:r>
                        <a:rPr lang="en-US" sz="800" kern="1200">
                          <a:solidFill>
                            <a:srgbClr val="333333"/>
                          </a:solidFill>
                          <a:effectLst/>
                          <a:latin typeface="Segoe UI" panose="020B0502040204020203" pitchFamily="34" charset="0"/>
                          <a:ea typeface="MS Mincho" panose="02020609040205080304" pitchFamily="49" charset="-128"/>
                          <a:cs typeface="Arial" panose="020B0604020202020204" pitchFamily="34" charset="0"/>
                        </a:rPr>
                        <a:t>Gravedad: </a:t>
                      </a:r>
                      <a:r>
                        <a:rPr lang="en-GB" sz="800" kern="600">
                          <a:effectLst/>
                          <a:latin typeface="Open Sans" panose="020B0606030504020204" pitchFamily="34" charset="0"/>
                          <a:ea typeface="MS Mincho" panose="02020609040205080304" pitchFamily="49" charset="-128"/>
                          <a:cs typeface="Open Sans" panose="020B0606030504020204" pitchFamily="34" charset="0"/>
                        </a:rPr>
                        <a:t>La gravedad de esta estrategia es casi siempre de "emergencia". </a:t>
                      </a:r>
                      <a:endParaRPr lang="en-US" sz="100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tc>
                  <a:txBody>
                    <a:bodyPr/>
                    <a:lstStyle/>
                    <a:p>
                      <a:pPr marL="0" marR="0" algn="l">
                        <a:lnSpc>
                          <a:spcPct val="115000"/>
                        </a:lnSpc>
                        <a:spcBef>
                          <a:spcPts val="0"/>
                        </a:spcBef>
                        <a:spcAft>
                          <a:spcPts val="600"/>
                        </a:spcAft>
                      </a:pPr>
                      <a:r>
                        <a:rPr lang="en-GB" sz="800" kern="600">
                          <a:effectLst/>
                          <a:latin typeface="Open Sans" panose="020B0606030504020204" pitchFamily="34" charset="0"/>
                          <a:ea typeface="MS Mincho" panose="02020609040205080304" pitchFamily="49" charset="-128"/>
                          <a:cs typeface="Open Sans" panose="020B0606030504020204" pitchFamily="34" charset="0"/>
                        </a:rPr>
                        <a:t>No, no había necesidad de dedicarse a trabajos o actividades generadoras de ingresos socialmente degradantes, de alto riesgo, explotadores o que pusieran en peligro la vida porque el hogar no se enfrentaba a una falta de recursos para acceder a las necesidades esenciales o había aplicado otra estrategia de supervivencia.</a:t>
                      </a:r>
                      <a:endParaRPr lang="en-US" sz="100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tc>
                  <a:txBody>
                    <a:bodyPr/>
                    <a:lstStyle/>
                    <a:p>
                      <a:pPr marL="0" marR="0" algn="l">
                        <a:lnSpc>
                          <a:spcPct val="115000"/>
                        </a:lnSpc>
                        <a:spcBef>
                          <a:spcPts val="0"/>
                        </a:spcBef>
                        <a:spcAft>
                          <a:spcPts val="600"/>
                        </a:spcAft>
                        <a:tabLst>
                          <a:tab pos="3329940" algn="l"/>
                        </a:tabLst>
                      </a:pPr>
                      <a:r>
                        <a:rPr lang="en-GB" sz="800" kern="600">
                          <a:solidFill>
                            <a:srgbClr val="FFFFFF"/>
                          </a:solidFill>
                          <a:effectLst/>
                          <a:highlight>
                            <a:srgbClr val="008B8B"/>
                          </a:highlight>
                          <a:latin typeface="Open Sans" panose="020B0606030504020204" pitchFamily="34" charset="0"/>
                          <a:ea typeface="MS Mincho" panose="02020609040205080304" pitchFamily="49" charset="-128"/>
                          <a:cs typeface="Open Sans" panose="020B0606030504020204" pitchFamily="34" charset="0"/>
                        </a:rPr>
                        <a:t>Es necesario sondear para garantizar la selección de la respuesta más adecuada. </a:t>
                      </a:r>
                      <a:endParaRPr lang="en-US" sz="1000">
                        <a:effectLst/>
                        <a:latin typeface="Open Sans" panose="020B0606030504020204" pitchFamily="34" charset="0"/>
                        <a:ea typeface="MS Mincho" panose="02020609040205080304" pitchFamily="49" charset="-128"/>
                        <a:cs typeface="Arial" panose="020B0604020202020204" pitchFamily="34" charset="0"/>
                      </a:endParaRPr>
                    </a:p>
                    <a:p>
                      <a:pPr marL="0" marR="0" algn="l">
                        <a:lnSpc>
                          <a:spcPct val="115000"/>
                        </a:lnSpc>
                        <a:spcBef>
                          <a:spcPts val="0"/>
                        </a:spcBef>
                        <a:spcAft>
                          <a:spcPts val="600"/>
                        </a:spcAft>
                        <a:tabLst>
                          <a:tab pos="3329940" algn="l"/>
                        </a:tabLst>
                      </a:pPr>
                      <a:r>
                        <a:rPr lang="en-GB" sz="800" kern="600">
                          <a:effectLst/>
                          <a:latin typeface="Open Sans" panose="020B0606030504020204" pitchFamily="34" charset="0"/>
                          <a:ea typeface="MS Mincho" panose="02020609040205080304" pitchFamily="49" charset="-128"/>
                          <a:cs typeface="Open Sans" panose="020B0606030504020204" pitchFamily="34" charset="0"/>
                        </a:rPr>
                        <a:t>El sondeo debe ser específico para cada contexto y referirse a las actividades socialmente degradantes, de riesgo o de explotación más comunes. Por ejemplo, si el contrabando es una actividad habitual de los hogares vulnerables, el sondeo debe centrarse en ella, entre otras. Se pueden utilizar diferentes términos para describir estas actividades con el fin de suavizar el lenguaje. Por ejemplo, el contrabando puede reformularse como cruzar la frontera con mercancías no registradas. Otro ejemplo: unirse a grupos armados podría reformularse como participar en grupos para proteger a sus familias/comunidades.</a:t>
                      </a:r>
                      <a:endParaRPr lang="en-US" sz="100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extLst>
                  <a:ext uri="{0D108BD9-81ED-4DB2-BD59-A6C34878D82A}">
                    <a16:rowId xmlns:a16="http://schemas.microsoft.com/office/drawing/2014/main" val="3685380965"/>
                  </a:ext>
                </a:extLst>
              </a:tr>
              <a:tr h="507739">
                <a:tc vMerge="1">
                  <a:txBody>
                    <a:bodyPr/>
                    <a:lstStyle/>
                    <a:p>
                      <a:pPr rtl="1"/>
                      <a:endParaRPr lang="ar-SY"/>
                    </a:p>
                  </a:txBody>
                  <a:tcPr/>
                </a:tc>
                <a:tc>
                  <a:txBody>
                    <a:bodyPr/>
                    <a:lstStyle/>
                    <a:p>
                      <a:pPr marL="0" marR="0" algn="l">
                        <a:lnSpc>
                          <a:spcPct val="115000"/>
                        </a:lnSpc>
                        <a:spcBef>
                          <a:spcPts val="0"/>
                        </a:spcBef>
                        <a:spcAft>
                          <a:spcPts val="600"/>
                        </a:spcAft>
                        <a:tabLst>
                          <a:tab pos="3329940" algn="l"/>
                        </a:tabLst>
                      </a:pPr>
                      <a:r>
                        <a:rPr lang="en-GB" sz="800" kern="600">
                          <a:effectLst/>
                          <a:latin typeface="Open Sans" panose="020B0606030504020204" pitchFamily="34" charset="0"/>
                          <a:ea typeface="MS Mincho" panose="02020609040205080304" pitchFamily="49" charset="-128"/>
                          <a:cs typeface="Open Sans" panose="020B0606030504020204" pitchFamily="34" charset="0"/>
                        </a:rPr>
                        <a:t>Sí, el hogar necesitó realizar trabajos o actividades generadoras de ingresos socialmente degradantes, de alto riesgo, explotadores o que pusieran en peligro su vida en los últimos 30 días debido a la falta de recursos para acceder a las necesidades esenciales.</a:t>
                      </a:r>
                      <a:endParaRPr lang="en-US" sz="100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tc>
                  <a:txBody>
                    <a:bodyPr/>
                    <a:lstStyle/>
                    <a:p>
                      <a:pPr marL="0" marR="0" algn="l">
                        <a:lnSpc>
                          <a:spcPct val="115000"/>
                        </a:lnSpc>
                        <a:spcBef>
                          <a:spcPts val="0"/>
                        </a:spcBef>
                        <a:spcAft>
                          <a:spcPts val="600"/>
                        </a:spcAft>
                        <a:tabLst>
                          <a:tab pos="3329940" algn="l"/>
                        </a:tabLst>
                      </a:pPr>
                      <a:r>
                        <a:rPr lang="en-GB" sz="800" kern="600">
                          <a:effectLst/>
                          <a:latin typeface="Open Sans" panose="020B0606030504020204" pitchFamily="34" charset="0"/>
                          <a:ea typeface="MS Mincho" panose="02020609040205080304" pitchFamily="49" charset="-128"/>
                          <a:cs typeface="Open Sans" panose="020B0606030504020204" pitchFamily="34" charset="0"/>
                        </a:rPr>
                        <a:t>Asegúrese de que esta estrategia se aplicó debido a la falta de recursos para acceder a las necesidades esenciales. </a:t>
                      </a:r>
                      <a:endParaRPr lang="en-US" sz="1000">
                        <a:effectLst/>
                        <a:latin typeface="Open Sans" panose="020B0606030504020204" pitchFamily="34" charset="0"/>
                        <a:ea typeface="MS Mincho" panose="02020609040205080304" pitchFamily="49" charset="-128"/>
                        <a:cs typeface="Arial" panose="020B0604020202020204" pitchFamily="34" charset="0"/>
                      </a:endParaRPr>
                    </a:p>
                    <a:p>
                      <a:pPr marL="0" marR="0" algn="l">
                        <a:lnSpc>
                          <a:spcPct val="115000"/>
                        </a:lnSpc>
                        <a:spcBef>
                          <a:spcPts val="0"/>
                        </a:spcBef>
                        <a:spcAft>
                          <a:spcPts val="600"/>
                        </a:spcAft>
                        <a:tabLst>
                          <a:tab pos="3329940" algn="l"/>
                        </a:tabLst>
                      </a:pPr>
                      <a:r>
                        <a:rPr lang="en-GB" sz="800" kern="600">
                          <a:effectLst/>
                          <a:latin typeface="Open Sans" panose="020B0606030504020204" pitchFamily="34" charset="0"/>
                          <a:ea typeface="MS Mincho" panose="02020609040205080304" pitchFamily="49" charset="-128"/>
                          <a:cs typeface="Open Sans" panose="020B0606030504020204" pitchFamily="34" charset="0"/>
                        </a:rPr>
                        <a:t> </a:t>
                      </a:r>
                      <a:endParaRPr lang="en-US" sz="100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extLst>
                  <a:ext uri="{0D108BD9-81ED-4DB2-BD59-A6C34878D82A}">
                    <a16:rowId xmlns:a16="http://schemas.microsoft.com/office/drawing/2014/main" val="1892073228"/>
                  </a:ext>
                </a:extLst>
              </a:tr>
              <a:tr h="579655">
                <a:tc vMerge="1">
                  <a:txBody>
                    <a:bodyPr/>
                    <a:lstStyle/>
                    <a:p>
                      <a:pPr rtl="1"/>
                      <a:endParaRPr lang="ar-SY"/>
                    </a:p>
                  </a:txBody>
                  <a:tcPr/>
                </a:tc>
                <a:tc>
                  <a:txBody>
                    <a:bodyPr/>
                    <a:lstStyle/>
                    <a:p>
                      <a:pPr marL="0" marR="0" algn="l">
                        <a:lnSpc>
                          <a:spcPct val="115000"/>
                        </a:lnSpc>
                        <a:spcBef>
                          <a:spcPts val="0"/>
                        </a:spcBef>
                        <a:spcAft>
                          <a:spcPts val="600"/>
                        </a:spcAft>
                      </a:pPr>
                      <a:r>
                        <a:rPr lang="en-GB" sz="800" kern="600">
                          <a:effectLst/>
                          <a:latin typeface="Open Sans" panose="020B0606030504020204" pitchFamily="34" charset="0"/>
                          <a:ea typeface="MS Mincho" panose="02020609040205080304" pitchFamily="49" charset="-128"/>
                          <a:cs typeface="Open Sans" panose="020B0606030504020204" pitchFamily="34" charset="0"/>
                        </a:rPr>
                        <a:t>No, porque el hogar ya ha realizado trabajos o actividades generadoras de ingresos socialmente degradantes, de alto riesgo, explotadores o que ponen en peligro su vida en los últimos 12 meses y esta estrategia se ha agotado, ya que su continuación tendría consecuencias más graves.</a:t>
                      </a:r>
                      <a:endParaRPr lang="en-US" sz="100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tc>
                  <a:txBody>
                    <a:bodyPr/>
                    <a:lstStyle/>
                    <a:p>
                      <a:pPr marL="0" marR="0" algn="l">
                        <a:lnSpc>
                          <a:spcPct val="115000"/>
                        </a:lnSpc>
                        <a:spcBef>
                          <a:spcPts val="0"/>
                        </a:spcBef>
                        <a:spcAft>
                          <a:spcPts val="600"/>
                        </a:spcAft>
                        <a:tabLst>
                          <a:tab pos="3329940" algn="l"/>
                        </a:tabLst>
                      </a:pPr>
                      <a:r>
                        <a:rPr lang="en-GB" sz="800" kern="600">
                          <a:effectLst/>
                          <a:latin typeface="Open Sans" panose="020B0606030504020204" pitchFamily="34" charset="0"/>
                          <a:ea typeface="MS Mincho" panose="02020609040205080304" pitchFamily="49" charset="-128"/>
                          <a:cs typeface="Open Sans" panose="020B0606030504020204" pitchFamily="34" charset="0"/>
                        </a:rPr>
                        <a:t> </a:t>
                      </a:r>
                      <a:endParaRPr lang="en-US" sz="100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extLst>
                  <a:ext uri="{0D108BD9-81ED-4DB2-BD59-A6C34878D82A}">
                    <a16:rowId xmlns:a16="http://schemas.microsoft.com/office/drawing/2014/main" val="861540411"/>
                  </a:ext>
                </a:extLst>
              </a:tr>
              <a:tr h="1024137">
                <a:tc vMerge="1">
                  <a:txBody>
                    <a:bodyPr/>
                    <a:lstStyle/>
                    <a:p>
                      <a:pPr rtl="1"/>
                      <a:endParaRPr lang="ar-SY"/>
                    </a:p>
                  </a:txBody>
                  <a:tcPr/>
                </a:tc>
                <a:tc>
                  <a:txBody>
                    <a:bodyPr/>
                    <a:lstStyle/>
                    <a:p>
                      <a:pPr marL="0" marR="0" algn="l">
                        <a:lnSpc>
                          <a:spcPct val="115000"/>
                        </a:lnSpc>
                        <a:spcBef>
                          <a:spcPts val="0"/>
                        </a:spcBef>
                        <a:spcAft>
                          <a:spcPts val="600"/>
                        </a:spcAft>
                        <a:tabLst>
                          <a:tab pos="3329940" algn="l"/>
                        </a:tabLst>
                      </a:pPr>
                      <a:r>
                        <a:rPr lang="en-GB" sz="800" kern="600">
                          <a:solidFill>
                            <a:srgbClr val="DC480E"/>
                          </a:solidFill>
                          <a:effectLst/>
                          <a:latin typeface="Open Sans" panose="020B0606030504020204" pitchFamily="34" charset="0"/>
                          <a:ea typeface="MS Mincho" panose="02020609040205080304" pitchFamily="49" charset="-128"/>
                          <a:cs typeface="Open Sans" panose="020B0606030504020204" pitchFamily="34" charset="0"/>
                        </a:rPr>
                        <a:t>Esta opción de respuesta no se aplica a esta estrategia específica.</a:t>
                      </a:r>
                      <a:endParaRPr lang="en-US" sz="100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tc>
                  <a:txBody>
                    <a:bodyPr/>
                    <a:lstStyle/>
                    <a:p>
                      <a:pPr marL="0" marR="0" algn="l">
                        <a:spcBef>
                          <a:spcPts val="0"/>
                        </a:spcBef>
                        <a:spcAft>
                          <a:spcPts val="0"/>
                        </a:spcAft>
                      </a:pPr>
                      <a:r>
                        <a:rPr lang="en-GB" sz="800" kern="60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"No aplicable" no es una opción para esta pregunta porque técnicamente podría ser aplicable a todos los hogares si realmente están necesitados. </a:t>
                      </a:r>
                      <a:endParaRPr lang="en-US" sz="800" kern="600">
                        <a:solidFill>
                          <a:schemeClr val="tx1"/>
                        </a:solidFill>
                        <a:effectLst/>
                        <a:latin typeface="Open Sans" panose="020B0606030504020204" pitchFamily="34" charset="0"/>
                        <a:ea typeface="MS Mincho" panose="02020609040205080304" pitchFamily="49" charset="-128"/>
                        <a:cs typeface="Open Sans" panose="020B0606030504020204" pitchFamily="34" charset="0"/>
                      </a:endParaRPr>
                    </a:p>
                    <a:p>
                      <a:pPr marL="0" marR="0" algn="l">
                        <a:spcBef>
                          <a:spcPts val="0"/>
                        </a:spcBef>
                        <a:spcAft>
                          <a:spcPts val="0"/>
                        </a:spcAft>
                      </a:pPr>
                      <a:r>
                        <a:rPr lang="en-GB" sz="800" kern="60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Aunque los hogares que aplican esta estrategia podrían tener dudas a la hora de responder a esta pregunta, es necesario preguntar para saber si han alcanzado un nivel de emergencia y han empleado dicha estrategia.</a:t>
                      </a:r>
                      <a:endParaRPr lang="en-US" sz="800" kern="600">
                        <a:solidFill>
                          <a:schemeClr val="tx1"/>
                        </a:solidFill>
                        <a:effectLst/>
                        <a:latin typeface="Open Sans" panose="020B0606030504020204" pitchFamily="34" charset="0"/>
                        <a:ea typeface="MS Mincho" panose="02020609040205080304" pitchFamily="49" charset="-128"/>
                        <a:cs typeface="Open Sans" panose="020B0606030504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extLst>
                  <a:ext uri="{0D108BD9-81ED-4DB2-BD59-A6C34878D82A}">
                    <a16:rowId xmlns:a16="http://schemas.microsoft.com/office/drawing/2014/main" val="213664701"/>
                  </a:ext>
                </a:extLst>
              </a:tr>
            </a:tbl>
          </a:graphicData>
        </a:graphic>
      </p:graphicFrame>
      <p:sp>
        <p:nvSpPr>
          <p:cNvPr id="6" name="Rectangle 5">
            <a:extLst>
              <a:ext uri="{FF2B5EF4-FFF2-40B4-BE49-F238E27FC236}">
                <a16:creationId xmlns:a16="http://schemas.microsoft.com/office/drawing/2014/main" id="{DE3236C5-6C7D-95B2-C8AA-CB83C36AA7F9}"/>
              </a:ext>
            </a:extLst>
          </p:cNvPr>
          <p:cNvSpPr/>
          <p:nvPr/>
        </p:nvSpPr>
        <p:spPr>
          <a:xfrm>
            <a:off x="4709160" y="5573590"/>
            <a:ext cx="6720550" cy="1098958"/>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8460757D-989C-2C6C-2986-4F9B66B6AF2E}"/>
              </a:ext>
            </a:extLst>
          </p:cNvPr>
          <p:cNvSpPr/>
          <p:nvPr/>
        </p:nvSpPr>
        <p:spPr>
          <a:xfrm>
            <a:off x="8343900" y="2696734"/>
            <a:ext cx="3085810" cy="1820182"/>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53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nSpc>
                <a:spcPts val="3920"/>
              </a:lnSpc>
            </a:pPr>
            <a:r>
              <a:rPr lang="it-IT" b="0" kern="1400" spc="230">
                <a:solidFill>
                  <a:srgbClr val="FFFFFE"/>
                </a:solidFill>
                <a:latin typeface="HALDEN SOLID" pitchFamily="2" charset="0"/>
                <a:ea typeface="Open Sans Extrabold" panose="020B0606030504020204" pitchFamily="34" charset="0"/>
                <a:cs typeface="Open Sans Extrabold" panose="020B0606030504020204" pitchFamily="34" charset="0"/>
              </a:rPr>
              <a:t>Diseño del módulo</a:t>
            </a:r>
            <a:endParaRPr lang="en-GB" b="0" kern="1400" spc="230">
              <a:solidFill>
                <a:srgbClr val="FFFFFE"/>
              </a:solidFill>
              <a:latin typeface="HALDEN SOLID" pitchFamily="2"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11580366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62882-FA6B-40D4-B72A-285E1CC5F710}"/>
              </a:ext>
            </a:extLst>
          </p:cNvPr>
          <p:cNvSpPr>
            <a:spLocks noGrp="1"/>
          </p:cNvSpPr>
          <p:nvPr>
            <p:ph type="title"/>
          </p:nvPr>
        </p:nvSpPr>
        <p:spPr>
          <a:xfrm>
            <a:off x="846311" y="580980"/>
            <a:ext cx="10542124" cy="1152000"/>
          </a:xfrm>
        </p:spPr>
        <p:txBody>
          <a:bodyPr/>
          <a:lstStyle/>
          <a:p>
            <a:r>
              <a:rPr lang="en-US" sz="3600" b="0" kern="1400" spc="230" dirty="0">
                <a:solidFill>
                  <a:schemeClr val="tx1"/>
                </a:solidFill>
                <a:latin typeface="HALDEN SOLID" pitchFamily="2" charset="0"/>
              </a:rPr>
              <a:t>LCS-EN: </a:t>
            </a:r>
            <a:r>
              <a:rPr lang="en-US" sz="3600" b="0" kern="1400" spc="230" dirty="0" err="1">
                <a:solidFill>
                  <a:schemeClr val="tx1"/>
                </a:solidFill>
                <a:latin typeface="HALDEN SOLID" pitchFamily="2" charset="0"/>
              </a:rPr>
              <a:t>Diseño</a:t>
            </a:r>
            <a:r>
              <a:rPr lang="en-US" sz="3600" b="0" kern="1400" spc="230" dirty="0">
                <a:solidFill>
                  <a:schemeClr val="tx1"/>
                </a:solidFill>
                <a:latin typeface="HALDEN SOLID" pitchFamily="2" charset="0"/>
              </a:rPr>
              <a:t> del </a:t>
            </a:r>
            <a:r>
              <a:rPr lang="en-US" sz="3600" b="0" kern="1400" spc="230" dirty="0" err="1">
                <a:solidFill>
                  <a:schemeClr val="tx1"/>
                </a:solidFill>
                <a:latin typeface="HALDEN SOLID" pitchFamily="2" charset="0"/>
              </a:rPr>
              <a:t>módulo</a:t>
            </a:r>
            <a:r>
              <a:rPr lang="en-US" sz="3600" b="0" kern="1400" spc="230" dirty="0">
                <a:solidFill>
                  <a:schemeClr val="tx1"/>
                </a:solidFill>
                <a:latin typeface="HALDEN SOLID" pitchFamily="2" charset="0"/>
              </a:rPr>
              <a:t> </a:t>
            </a:r>
          </a:p>
        </p:txBody>
      </p:sp>
      <p:sp>
        <p:nvSpPr>
          <p:cNvPr id="3" name="Content Placeholder 2">
            <a:extLst>
              <a:ext uri="{FF2B5EF4-FFF2-40B4-BE49-F238E27FC236}">
                <a16:creationId xmlns:a16="http://schemas.microsoft.com/office/drawing/2014/main" id="{A58ED615-C330-45A0-8266-3D07719A059B}"/>
              </a:ext>
            </a:extLst>
          </p:cNvPr>
          <p:cNvSpPr>
            <a:spLocks noGrp="1"/>
          </p:cNvSpPr>
          <p:nvPr>
            <p:ph idx="1"/>
          </p:nvPr>
        </p:nvSpPr>
        <p:spPr>
          <a:xfrm>
            <a:off x="846311" y="1816870"/>
            <a:ext cx="10542124" cy="4100053"/>
          </a:xfrm>
        </p:spPr>
        <p:txBody>
          <a:bodyPr vert="horz" lIns="91440" tIns="45720" rIns="91440" bIns="45720" rtlCol="0" anchor="t">
            <a:noAutofit/>
          </a:bodyPr>
          <a:lstStyle/>
          <a:p>
            <a:pPr>
              <a:buFont typeface="Wingdings" panose="05000000000000000000" pitchFamily="2" charset="2"/>
              <a:buChar char="v"/>
            </a:pPr>
            <a:r>
              <a:rPr lang="en-US" sz="2200" spc="60" dirty="0">
                <a:latin typeface="Open Sans"/>
                <a:ea typeface="Open Sans"/>
                <a:cs typeface="Open Sans"/>
              </a:rPr>
              <a:t>Cuando diseñe su cuestionario, incluido el módulo LCS-EN, consulte el Diseñador de encuestas, ya que ofrece los módulos estándar del PMA en formatos </a:t>
            </a:r>
            <a:r>
              <a:rPr lang="en-US" sz="2200" spc="60" dirty="0" err="1">
                <a:latin typeface="Open Sans"/>
                <a:ea typeface="Open Sans"/>
                <a:cs typeface="Open Sans"/>
              </a:rPr>
              <a:t>XLSform </a:t>
            </a:r>
            <a:r>
              <a:rPr lang="en-US" sz="2200" spc="60" dirty="0">
                <a:latin typeface="Open Sans"/>
                <a:ea typeface="Open Sans"/>
                <a:cs typeface="Open Sans"/>
              </a:rPr>
              <a:t>y Word.</a:t>
            </a:r>
          </a:p>
          <a:p>
            <a:pPr>
              <a:buFont typeface="Wingdings" panose="05000000000000000000" pitchFamily="2" charset="2"/>
              <a:buChar char="v"/>
            </a:pPr>
            <a:endParaRPr lang="en-US" sz="1600" spc="60" dirty="0">
              <a:solidFill>
                <a:srgbClr val="FFC000"/>
              </a:solidFill>
            </a:endParaRPr>
          </a:p>
          <a:p>
            <a:pPr>
              <a:buFont typeface="Wingdings" panose="05000000000000000000" pitchFamily="2" charset="2"/>
              <a:buChar char="v"/>
            </a:pPr>
            <a:r>
              <a:rPr lang="en-US" sz="2200" spc="60" dirty="0">
                <a:latin typeface="Open Sans"/>
                <a:ea typeface="Open Sans"/>
                <a:cs typeface="Open Sans"/>
              </a:rPr>
              <a:t>Se pueden incluir estrategias adicionales para hacer frente a los medios de subsistencia, pero el módulo básico debe reflejar la pregunta principal y las estrategias estándar. </a:t>
            </a:r>
          </a:p>
          <a:p>
            <a:pPr>
              <a:buFont typeface="Wingdings" panose="05000000000000000000" pitchFamily="2" charset="2"/>
              <a:buChar char="v"/>
            </a:pPr>
            <a:endParaRPr lang="en-US" sz="1800" spc="60" dirty="0">
              <a:solidFill>
                <a:srgbClr val="FFC000"/>
              </a:solidFill>
            </a:endParaRPr>
          </a:p>
          <a:p>
            <a:pPr>
              <a:buFont typeface="Wingdings" panose="05000000000000000000" pitchFamily="2" charset="2"/>
              <a:buChar char="v"/>
            </a:pPr>
            <a:r>
              <a:rPr lang="en-US" sz="2200" spc="60" dirty="0">
                <a:latin typeface="Open Sans"/>
                <a:ea typeface="Open Sans"/>
                <a:cs typeface="Open Sans"/>
              </a:rPr>
              <a:t>Si confía en herramientas y plataformas de recopilación de datos que no admiten </a:t>
            </a:r>
            <a:r>
              <a:rPr lang="en-US" sz="2200" spc="60" dirty="0" err="1">
                <a:latin typeface="Open Sans"/>
                <a:ea typeface="Open Sans"/>
                <a:cs typeface="Open Sans"/>
              </a:rPr>
              <a:t>XLSforms</a:t>
            </a:r>
            <a:r>
              <a:rPr lang="en-US" sz="2200" spc="60" dirty="0">
                <a:latin typeface="Open Sans"/>
                <a:ea typeface="Open Sans"/>
                <a:cs typeface="Open Sans"/>
              </a:rPr>
              <a:t>, deberá replicar correctamente el módulo estándar.</a:t>
            </a:r>
          </a:p>
        </p:txBody>
      </p:sp>
    </p:spTree>
    <p:extLst>
      <p:ext uri="{BB962C8B-B14F-4D97-AF65-F5344CB8AC3E}">
        <p14:creationId xmlns:p14="http://schemas.microsoft.com/office/powerpoint/2010/main" val="42546163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E967B8-B096-4BE9-DF1C-6849EE787A28}"/>
              </a:ext>
            </a:extLst>
          </p:cNvPr>
          <p:cNvPicPr>
            <a:picLocks noChangeAspect="1"/>
          </p:cNvPicPr>
          <p:nvPr/>
        </p:nvPicPr>
        <p:blipFill>
          <a:blip r:embed="rId3"/>
          <a:stretch>
            <a:fillRect/>
          </a:stretch>
        </p:blipFill>
        <p:spPr>
          <a:xfrm>
            <a:off x="717181" y="1378973"/>
            <a:ext cx="5872704" cy="3781236"/>
          </a:xfrm>
          <a:prstGeom prst="rect">
            <a:avLst/>
          </a:prstGeom>
        </p:spPr>
      </p:pic>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HALDEN SOLID" pitchFamily="2" charset="0"/>
              </a:rPr>
              <a:t>LCS-EN: Diseñador de encuestas</a:t>
            </a:r>
          </a:p>
        </p:txBody>
      </p:sp>
      <p:sp>
        <p:nvSpPr>
          <p:cNvPr id="2" name="TextBox 1">
            <a:extLst>
              <a:ext uri="{FF2B5EF4-FFF2-40B4-BE49-F238E27FC236}">
                <a16:creationId xmlns:a16="http://schemas.microsoft.com/office/drawing/2014/main" id="{7129780E-FD5B-4550-664F-D7732B645BED}"/>
              </a:ext>
            </a:extLst>
          </p:cNvPr>
          <p:cNvSpPr txBox="1"/>
          <p:nvPr/>
        </p:nvSpPr>
        <p:spPr>
          <a:xfrm>
            <a:off x="7570380" y="716415"/>
            <a:ext cx="3157871" cy="338554"/>
          </a:xfrm>
          <a:prstGeom prst="rect">
            <a:avLst/>
          </a:prstGeom>
          <a:noFill/>
        </p:spPr>
        <p:txBody>
          <a:bodyPr wrap="square">
            <a:spAutoFit/>
          </a:bodyPr>
          <a:lstStyle/>
          <a:p>
            <a:pPr algn="ctr"/>
            <a:r>
              <a:rPr lang="en-GB" sz="1600" dirty="0">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LCS-EN (Diseñador de encuestas)</a:t>
            </a:r>
            <a:endParaRPr lang="en-GB" sz="160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7" name="Straight Arrow Connector 6">
            <a:extLst>
              <a:ext uri="{FF2B5EF4-FFF2-40B4-BE49-F238E27FC236}">
                <a16:creationId xmlns:a16="http://schemas.microsoft.com/office/drawing/2014/main" id="{D727484C-1861-252D-3ABD-BCA2C42DF8C9}"/>
              </a:ext>
            </a:extLst>
          </p:cNvPr>
          <p:cNvCxnSpPr>
            <a:cxnSpLocks/>
          </p:cNvCxnSpPr>
          <p:nvPr/>
        </p:nvCxnSpPr>
        <p:spPr>
          <a:xfrm flipH="1" flipV="1">
            <a:off x="3177030" y="3545787"/>
            <a:ext cx="631228" cy="107414"/>
          </a:xfrm>
          <a:prstGeom prst="straightConnector1">
            <a:avLst/>
          </a:prstGeom>
          <a:ln w="38100">
            <a:solidFill>
              <a:srgbClr val="C00000"/>
            </a:solidFill>
            <a:tailEnd type="triangle"/>
          </a:ln>
        </p:spPr>
        <p:style>
          <a:lnRef idx="1">
            <a:schemeClr val="accent2"/>
          </a:lnRef>
          <a:fillRef idx="0">
            <a:schemeClr val="accent2"/>
          </a:fillRef>
          <a:effectRef idx="0">
            <a:schemeClr val="accent2"/>
          </a:effectRef>
          <a:fontRef idx="minor">
            <a:schemeClr val="tx1"/>
          </a:fontRef>
        </p:style>
      </p:cxnSp>
      <p:cxnSp>
        <p:nvCxnSpPr>
          <p:cNvPr id="9" name="Straight Arrow Connector 8">
            <a:extLst>
              <a:ext uri="{FF2B5EF4-FFF2-40B4-BE49-F238E27FC236}">
                <a16:creationId xmlns:a16="http://schemas.microsoft.com/office/drawing/2014/main" id="{937F1B9F-0538-C9B2-251A-5D9FB35B269C}"/>
              </a:ext>
            </a:extLst>
          </p:cNvPr>
          <p:cNvCxnSpPr>
            <a:cxnSpLocks/>
          </p:cNvCxnSpPr>
          <p:nvPr/>
        </p:nvCxnSpPr>
        <p:spPr>
          <a:xfrm flipH="1" flipV="1">
            <a:off x="2963537" y="3946952"/>
            <a:ext cx="613367" cy="113874"/>
          </a:xfrm>
          <a:prstGeom prst="straightConnector1">
            <a:avLst/>
          </a:prstGeom>
          <a:ln w="38100">
            <a:solidFill>
              <a:srgbClr val="C00000"/>
            </a:solidFill>
            <a:tailEnd type="triangle"/>
          </a:ln>
        </p:spPr>
        <p:style>
          <a:lnRef idx="1">
            <a:schemeClr val="accent2"/>
          </a:lnRef>
          <a:fillRef idx="0">
            <a:schemeClr val="accent2"/>
          </a:fillRef>
          <a:effectRef idx="0">
            <a:schemeClr val="accent2"/>
          </a:effectRef>
          <a:fontRef idx="minor">
            <a:schemeClr val="tx1"/>
          </a:fontRef>
        </p:style>
      </p:cxnSp>
      <p:sp>
        <p:nvSpPr>
          <p:cNvPr id="4" name="TextBox 1">
            <a:extLst>
              <a:ext uri="{FF2B5EF4-FFF2-40B4-BE49-F238E27FC236}">
                <a16:creationId xmlns:a16="http://schemas.microsoft.com/office/drawing/2014/main" id="{1E87D022-3B9B-BF77-6911-0713B5536E42}"/>
              </a:ext>
            </a:extLst>
          </p:cNvPr>
          <p:cNvSpPr txBox="1"/>
          <p:nvPr/>
        </p:nvSpPr>
        <p:spPr>
          <a:xfrm>
            <a:off x="6964329" y="1378973"/>
            <a:ext cx="4951030" cy="1815882"/>
          </a:xfrm>
          <a:prstGeom prst="rect">
            <a:avLst/>
          </a:prstGeom>
          <a:noFill/>
          <a:ln w="57150">
            <a:solidFill>
              <a:schemeClr val="bg1">
                <a:lumMod val="50000"/>
              </a:schemeClr>
            </a:solidFill>
          </a:ln>
        </p:spPr>
        <p:txBody>
          <a:bodyPr wrap="square" lIns="91440" tIns="45720" rIns="91440" bIns="45720" rtlCol="0" anchor="t">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spc="60" dirty="0">
                <a:latin typeface="Open Sans"/>
                <a:ea typeface="Open Sans"/>
                <a:cs typeface="Open Sans"/>
              </a:rPr>
              <a:t>Dos pasos: </a:t>
            </a:r>
            <a:endParaRPr lang="en-US" sz="1400" b="1" spc="60" dirty="0">
              <a:latin typeface="Open Sans" charset="0"/>
              <a:ea typeface="Open Sans" charset="0"/>
              <a:cs typeface="Open Sans" charset="0"/>
            </a:endParaRPr>
          </a:p>
          <a:p>
            <a:r>
              <a:rPr lang="en-US" sz="1400" spc="60" dirty="0">
                <a:latin typeface="Open Sans"/>
                <a:ea typeface="Open Sans"/>
                <a:cs typeface="Open Sans"/>
              </a:rPr>
              <a:t>1) Seleccione el módulo LCS adecuado </a:t>
            </a:r>
            <a:endParaRPr lang="en-US" sz="1400" spc="60" dirty="0">
              <a:latin typeface="Open Sans" charset="0"/>
              <a:ea typeface="Open Sans" charset="0"/>
              <a:cs typeface="Open Sans" charset="0"/>
            </a:endParaRPr>
          </a:p>
          <a:p>
            <a:r>
              <a:rPr lang="en-US" sz="1400" spc="60" dirty="0">
                <a:latin typeface="Open Sans"/>
                <a:ea typeface="Open Sans"/>
                <a:cs typeface="Open Sans"/>
              </a:rPr>
              <a:t>2) Elija las estrategias adecuadas y pertinentes para su contexto en cada nivel de gravedad</a:t>
            </a:r>
          </a:p>
          <a:p>
            <a:endParaRPr lang="en-US" sz="1400" spc="60" dirty="0">
              <a:latin typeface="Open Sans" charset="0"/>
              <a:ea typeface="Open Sans" charset="0"/>
              <a:cs typeface="Open Sans" charset="0"/>
            </a:endParaRPr>
          </a:p>
          <a:p>
            <a:r>
              <a:rPr lang="en-US" sz="1400" b="1" spc="60" dirty="0">
                <a:latin typeface="Open Sans"/>
                <a:ea typeface="Open Sans"/>
                <a:cs typeface="Open Sans"/>
              </a:rPr>
              <a:t>Importante</a:t>
            </a:r>
            <a:r>
              <a:rPr lang="en-US" sz="1400" spc="60" dirty="0">
                <a:latin typeface="Open Sans"/>
                <a:ea typeface="Open Sans"/>
                <a:cs typeface="Open Sans"/>
              </a:rPr>
              <a:t>: garantizar la inclusión del número mínimo obligatorio de estrategias: </a:t>
            </a:r>
            <a:r>
              <a:rPr lang="en-US" sz="1400" spc="60" dirty="0">
                <a:solidFill>
                  <a:srgbClr val="FFFFFF"/>
                </a:solidFill>
                <a:highlight>
                  <a:srgbClr val="982B56"/>
                </a:highlight>
                <a:latin typeface="Open Sans"/>
                <a:ea typeface="Open Sans"/>
                <a:cs typeface="Open Sans"/>
              </a:rPr>
              <a:t>4 de estrés</a:t>
            </a:r>
            <a:r>
              <a:rPr lang="en-US" sz="1400" spc="60" dirty="0">
                <a:latin typeface="Open Sans"/>
                <a:ea typeface="Open Sans"/>
                <a:cs typeface="Open Sans"/>
              </a:rPr>
              <a:t>, </a:t>
            </a:r>
            <a:r>
              <a:rPr lang="en-US" sz="1400" spc="60" dirty="0">
                <a:solidFill>
                  <a:srgbClr val="FFFFFF"/>
                </a:solidFill>
                <a:highlight>
                  <a:srgbClr val="982B56"/>
                </a:highlight>
                <a:latin typeface="Open Sans"/>
                <a:ea typeface="Open Sans"/>
                <a:cs typeface="Open Sans"/>
              </a:rPr>
              <a:t>3 de crisis </a:t>
            </a:r>
            <a:r>
              <a:rPr lang="en-US" sz="1400" spc="60" dirty="0">
                <a:latin typeface="Open Sans"/>
                <a:ea typeface="Open Sans"/>
                <a:cs typeface="Open Sans"/>
              </a:rPr>
              <a:t>y </a:t>
            </a:r>
            <a:r>
              <a:rPr lang="en-US" sz="1400" spc="60" dirty="0">
                <a:solidFill>
                  <a:srgbClr val="FFFFFF"/>
                </a:solidFill>
                <a:highlight>
                  <a:srgbClr val="982B56"/>
                </a:highlight>
                <a:latin typeface="Open Sans"/>
                <a:ea typeface="Open Sans"/>
                <a:cs typeface="Open Sans"/>
              </a:rPr>
              <a:t>3 de emergencia</a:t>
            </a:r>
            <a:endParaRPr lang="en-US" sz="1400" spc="60" dirty="0">
              <a:latin typeface="Open Sans"/>
              <a:ea typeface="Open Sans"/>
              <a:cs typeface="Open Sans"/>
            </a:endParaRPr>
          </a:p>
        </p:txBody>
      </p:sp>
      <p:pic>
        <p:nvPicPr>
          <p:cNvPr id="14" name="Picture 13">
            <a:extLst>
              <a:ext uri="{FF2B5EF4-FFF2-40B4-BE49-F238E27FC236}">
                <a16:creationId xmlns:a16="http://schemas.microsoft.com/office/drawing/2014/main" id="{0F8DFF94-C8E1-294B-D556-69675B9050FB}"/>
              </a:ext>
            </a:extLst>
          </p:cNvPr>
          <p:cNvPicPr>
            <a:picLocks noChangeAspect="1"/>
          </p:cNvPicPr>
          <p:nvPr/>
        </p:nvPicPr>
        <p:blipFill>
          <a:blip r:embed="rId5"/>
          <a:stretch>
            <a:fillRect/>
          </a:stretch>
        </p:blipFill>
        <p:spPr>
          <a:xfrm>
            <a:off x="7044290" y="3429000"/>
            <a:ext cx="3994611" cy="3081815"/>
          </a:xfrm>
          <a:prstGeom prst="rect">
            <a:avLst/>
          </a:prstGeom>
        </p:spPr>
      </p:pic>
      <p:cxnSp>
        <p:nvCxnSpPr>
          <p:cNvPr id="15" name="Straight Arrow Connector 14">
            <a:extLst>
              <a:ext uri="{FF2B5EF4-FFF2-40B4-BE49-F238E27FC236}">
                <a16:creationId xmlns:a16="http://schemas.microsoft.com/office/drawing/2014/main" id="{E134E279-BCED-0BB1-4F44-7B13E4C42EA4}"/>
              </a:ext>
            </a:extLst>
          </p:cNvPr>
          <p:cNvCxnSpPr>
            <a:cxnSpLocks/>
          </p:cNvCxnSpPr>
          <p:nvPr/>
        </p:nvCxnSpPr>
        <p:spPr>
          <a:xfrm flipH="1" flipV="1">
            <a:off x="10412637" y="4689705"/>
            <a:ext cx="631228" cy="107414"/>
          </a:xfrm>
          <a:prstGeom prst="straightConnector1">
            <a:avLst/>
          </a:prstGeom>
          <a:ln w="38100">
            <a:solidFill>
              <a:srgbClr val="C0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422835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HALDEN SOLID" pitchFamily="2" charset="0"/>
              </a:rPr>
              <a:t>LCS-EN: </a:t>
            </a:r>
            <a:r>
              <a:rPr lang="en-GB" sz="3600" b="0" kern="1400" spc="230" dirty="0" err="1">
                <a:solidFill>
                  <a:schemeClr val="tx1"/>
                </a:solidFill>
                <a:latin typeface="HALDEN SOLID" pitchFamily="2" charset="0"/>
              </a:rPr>
              <a:t>Diseñador</a:t>
            </a:r>
            <a:r>
              <a:rPr lang="en-GB" sz="3600" b="0" kern="1400" spc="230" dirty="0">
                <a:solidFill>
                  <a:schemeClr val="tx1"/>
                </a:solidFill>
                <a:latin typeface="HALDEN SOLID" pitchFamily="2" charset="0"/>
              </a:rPr>
              <a:t> de </a:t>
            </a:r>
            <a:r>
              <a:rPr lang="en-GB" sz="3600" b="0" kern="1400" spc="230" dirty="0" err="1">
                <a:solidFill>
                  <a:schemeClr val="tx1"/>
                </a:solidFill>
                <a:latin typeface="HALDEN SOLID" pitchFamily="2" charset="0"/>
              </a:rPr>
              <a:t>encuestas</a:t>
            </a:r>
            <a:endParaRPr lang="en-GB" sz="3600" b="0" kern="1400" spc="230" dirty="0">
              <a:solidFill>
                <a:schemeClr val="tx1"/>
              </a:solidFill>
              <a:latin typeface="HALDEN SOLID" pitchFamily="2" charset="0"/>
            </a:endParaRPr>
          </a:p>
        </p:txBody>
      </p:sp>
      <p:sp>
        <p:nvSpPr>
          <p:cNvPr id="2" name="TextBox 1">
            <a:extLst>
              <a:ext uri="{FF2B5EF4-FFF2-40B4-BE49-F238E27FC236}">
                <a16:creationId xmlns:a16="http://schemas.microsoft.com/office/drawing/2014/main" id="{649A4464-81EA-E517-A9B8-6846BD59B40B}"/>
              </a:ext>
            </a:extLst>
          </p:cNvPr>
          <p:cNvSpPr txBox="1"/>
          <p:nvPr/>
        </p:nvSpPr>
        <p:spPr>
          <a:xfrm>
            <a:off x="2334376" y="4714213"/>
            <a:ext cx="9052520" cy="738664"/>
          </a:xfrm>
          <a:prstGeom prst="rect">
            <a:avLst/>
          </a:prstGeom>
          <a:noFill/>
          <a:ln w="57150">
            <a:solidFill>
              <a:schemeClr val="bg1">
                <a:lumMod val="50000"/>
              </a:schemeClr>
            </a:solidFill>
          </a:ln>
        </p:spPr>
        <p:txBody>
          <a:bodyPr wrap="square" lIns="91440" tIns="45720" rIns="91440" bIns="45720" rtlCol="0" anchor="t">
            <a:spAutoFit/>
          </a:bodyPr>
          <a:lstStyle/>
          <a:p>
            <a:r>
              <a:rPr lang="en-US" sz="1400" spc="60">
                <a:latin typeface="Open Sans"/>
                <a:ea typeface="Open Sans"/>
                <a:cs typeface="Open Sans"/>
              </a:rPr>
              <a:t>Tras seleccionar un mínimo de 4 estrategias de afrontamiento del estrés, 3 de crisis y 3 de emergencia, relevantes para su contexto, y añadir la(s) lengua(s) local(es), puede pasar al último paso en el Diseñador de encuestas, donde se puede generar el </a:t>
            </a:r>
            <a:r>
              <a:rPr lang="en-US" sz="1400" spc="60" err="1">
                <a:latin typeface="Open Sans"/>
                <a:ea typeface="Open Sans"/>
                <a:cs typeface="Open Sans"/>
              </a:rPr>
              <a:t>XLSForm</a:t>
            </a:r>
            <a:r>
              <a:rPr lang="en-US" sz="1400" spc="60">
                <a:latin typeface="Open Sans"/>
                <a:ea typeface="Open Sans"/>
                <a:cs typeface="Open Sans"/>
              </a:rPr>
              <a:t>. </a:t>
            </a:r>
            <a:endParaRPr lang="en-US" sz="1400" spc="60">
              <a:latin typeface="Open Sans" charset="0"/>
              <a:ea typeface="Open Sans" charset="0"/>
              <a:cs typeface="Open Sans" charset="0"/>
            </a:endParaRPr>
          </a:p>
        </p:txBody>
      </p:sp>
      <p:sp>
        <p:nvSpPr>
          <p:cNvPr id="4" name="TextBox 3">
            <a:extLst>
              <a:ext uri="{FF2B5EF4-FFF2-40B4-BE49-F238E27FC236}">
                <a16:creationId xmlns:a16="http://schemas.microsoft.com/office/drawing/2014/main" id="{BBBD01B6-5595-9392-533A-6136D0941666}"/>
              </a:ext>
            </a:extLst>
          </p:cNvPr>
          <p:cNvSpPr txBox="1"/>
          <p:nvPr/>
        </p:nvSpPr>
        <p:spPr>
          <a:xfrm>
            <a:off x="10072546" y="6011325"/>
            <a:ext cx="1795236" cy="338554"/>
          </a:xfrm>
          <a:prstGeom prst="rect">
            <a:avLst/>
          </a:prstGeom>
          <a:noFill/>
        </p:spPr>
        <p:txBody>
          <a:bodyPr wrap="square">
            <a:spAutoFit/>
          </a:bodyPr>
          <a:lstStyle/>
          <a:p>
            <a:r>
              <a:rPr lang="en-US" sz="16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Diseñador de encuestas</a:t>
            </a:r>
            <a:endParaRPr lang="en-US" sz="16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6" name="Straight Arrow Connector 5">
            <a:extLst>
              <a:ext uri="{FF2B5EF4-FFF2-40B4-BE49-F238E27FC236}">
                <a16:creationId xmlns:a16="http://schemas.microsoft.com/office/drawing/2014/main" id="{E87FCD25-1A3C-E001-F344-6ECF445A4A5A}"/>
              </a:ext>
            </a:extLst>
          </p:cNvPr>
          <p:cNvCxnSpPr>
            <a:cxnSpLocks/>
          </p:cNvCxnSpPr>
          <p:nvPr/>
        </p:nvCxnSpPr>
        <p:spPr>
          <a:xfrm>
            <a:off x="8388393" y="6229443"/>
            <a:ext cx="1577827" cy="0"/>
          </a:xfrm>
          <a:prstGeom prst="straightConnector1">
            <a:avLst/>
          </a:prstGeom>
          <a:ln w="38100">
            <a:solidFill>
              <a:srgbClr val="C00000"/>
            </a:solidFill>
            <a:tailEnd type="triangle"/>
          </a:ln>
        </p:spPr>
        <p:style>
          <a:lnRef idx="1">
            <a:schemeClr val="accent2"/>
          </a:lnRef>
          <a:fillRef idx="0">
            <a:schemeClr val="accent2"/>
          </a:fillRef>
          <a:effectRef idx="0">
            <a:schemeClr val="accent2"/>
          </a:effectRef>
          <a:fontRef idx="minor">
            <a:schemeClr val="tx1"/>
          </a:fontRef>
        </p:style>
      </p:cxnSp>
      <p:sp>
        <p:nvSpPr>
          <p:cNvPr id="9" name="TextBox 8">
            <a:extLst>
              <a:ext uri="{FF2B5EF4-FFF2-40B4-BE49-F238E27FC236}">
                <a16:creationId xmlns:a16="http://schemas.microsoft.com/office/drawing/2014/main" id="{00419ADF-7E17-0ACD-1415-BA324AC777E3}"/>
              </a:ext>
            </a:extLst>
          </p:cNvPr>
          <p:cNvSpPr txBox="1"/>
          <p:nvPr/>
        </p:nvSpPr>
        <p:spPr>
          <a:xfrm>
            <a:off x="2676935" y="6060171"/>
            <a:ext cx="5711458" cy="338554"/>
          </a:xfrm>
          <a:prstGeom prst="rect">
            <a:avLst/>
          </a:prstGeom>
          <a:noFill/>
        </p:spPr>
        <p:txBody>
          <a:bodyPr wrap="square" lIns="91440" tIns="45720" rIns="91440" bIns="45720" anchor="t">
            <a:spAutoFit/>
          </a:bodyPr>
          <a:lstStyle/>
          <a:p>
            <a:r>
              <a:rPr lang="en-US" sz="1600">
                <a:solidFill>
                  <a:schemeClr val="tx1">
                    <a:lumMod val="75000"/>
                  </a:schemeClr>
                </a:solidFill>
                <a:latin typeface="Open Sans"/>
                <a:ea typeface="Open Sans"/>
                <a:cs typeface="Open Sans"/>
              </a:rPr>
              <a:t>Encuentre las últimas estrategias estándar LCS-EN en </a:t>
            </a:r>
            <a:r>
              <a:rPr lang="en-US" sz="1600" err="1">
                <a:solidFill>
                  <a:schemeClr val="tx1">
                    <a:lumMod val="75000"/>
                  </a:schemeClr>
                </a:solidFill>
                <a:latin typeface="Open Sans"/>
                <a:ea typeface="Open Sans"/>
                <a:cs typeface="Open Sans"/>
              </a:rPr>
              <a:t>formato XLS </a:t>
            </a:r>
            <a:r>
              <a:rPr lang="en-US" sz="1600">
                <a:solidFill>
                  <a:schemeClr val="tx1">
                    <a:lumMod val="75000"/>
                  </a:schemeClr>
                </a:solidFill>
                <a:latin typeface="Open Sans"/>
                <a:ea typeface="Open Sans"/>
                <a:cs typeface="Open Sans"/>
              </a:rPr>
              <a:t>en </a:t>
            </a:r>
            <a:endParaRPr lang="en-US" sz="16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a:extLst>
              <a:ext uri="{FF2B5EF4-FFF2-40B4-BE49-F238E27FC236}">
                <a16:creationId xmlns:a16="http://schemas.microsoft.com/office/drawing/2014/main" id="{6C8ED79E-B990-7446-970F-4130D2AD8E1B}"/>
              </a:ext>
            </a:extLst>
          </p:cNvPr>
          <p:cNvPicPr>
            <a:picLocks noChangeAspect="1"/>
          </p:cNvPicPr>
          <p:nvPr/>
        </p:nvPicPr>
        <p:blipFill>
          <a:blip r:embed="rId4"/>
          <a:stretch>
            <a:fillRect/>
          </a:stretch>
        </p:blipFill>
        <p:spPr>
          <a:xfrm>
            <a:off x="1470042" y="1265595"/>
            <a:ext cx="9251916" cy="3279337"/>
          </a:xfrm>
          <a:prstGeom prst="rect">
            <a:avLst/>
          </a:prstGeom>
        </p:spPr>
      </p:pic>
    </p:spTree>
    <p:extLst>
      <p:ext uri="{BB962C8B-B14F-4D97-AF65-F5344CB8AC3E}">
        <p14:creationId xmlns:p14="http://schemas.microsoft.com/office/powerpoint/2010/main" val="7739666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nSpc>
                <a:spcPts val="3920"/>
              </a:lnSpc>
            </a:pPr>
            <a:r>
              <a:rPr lang="en-GB" sz="2900" b="0">
                <a:solidFill>
                  <a:srgbClr val="FFFFFE"/>
                </a:solidFill>
                <a:latin typeface="HALDEN SOLID"/>
                <a:ea typeface="Open Sans"/>
                <a:cs typeface="Open Sans"/>
              </a:rPr>
              <a:t>Contextualización del módulo</a:t>
            </a:r>
            <a:endParaRPr lang="en-GB" sz="2900" b="0">
              <a:solidFill>
                <a:srgbClr val="FFFFFE"/>
              </a:solidFill>
              <a:latin typeface="HALDEN SOLID"/>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638584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7437365"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nSpc>
                <a:spcPts val="3920"/>
              </a:lnSpc>
            </a:pPr>
            <a:r>
              <a:rPr lang="en-US" b="0" kern="1400" spc="230" err="1">
                <a:solidFill>
                  <a:srgbClr val="FFFFFE"/>
                </a:solidFill>
                <a:latin typeface="HALDEN SOLID"/>
                <a:ea typeface="Open Sans Extrabold"/>
                <a:cs typeface="Open Sans Extrabold"/>
              </a:rPr>
              <a:t>Introducció</a:t>
            </a:r>
            <a:r>
              <a:rPr lang="it-IT" b="0" kern="1400" spc="230">
                <a:solidFill>
                  <a:srgbClr val="FFFFFE"/>
                </a:solidFill>
                <a:latin typeface="HALDEN SOLID"/>
                <a:ea typeface="Open Sans Extrabold"/>
                <a:cs typeface="Open Sans Extrabold"/>
              </a:rPr>
              <a:t>n</a:t>
            </a:r>
            <a:r>
              <a:rPr lang="it-IT" sz="3400" b="0" dirty="0">
                <a:solidFill>
                  <a:srgbClr val="FFFFFE"/>
                </a:solidFill>
                <a:latin typeface="Open Sans Extrabold"/>
                <a:ea typeface="Open Sans Extrabold"/>
                <a:cs typeface="Open Sans Extrabold"/>
              </a:rPr>
              <a:t> </a:t>
            </a:r>
            <a:endParaRPr lang="en-GB" sz="2900" b="0">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4235510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74A78C91-C86D-1087-1E42-3A1F9FAF5449}"/>
              </a:ext>
            </a:extLst>
          </p:cNvPr>
          <p:cNvSpPr>
            <a:spLocks noGrp="1"/>
          </p:cNvSpPr>
          <p:nvPr>
            <p:ph type="title"/>
          </p:nvPr>
        </p:nvSpPr>
        <p:spPr>
          <a:xfrm>
            <a:off x="846312" y="664870"/>
            <a:ext cx="10542124" cy="1152000"/>
          </a:xfrm>
        </p:spPr>
        <p:txBody>
          <a:bodyPr/>
          <a:lstStyle/>
          <a:p>
            <a:r>
              <a:rPr lang="en-US" sz="3600" b="0" kern="1400" spc="230">
                <a:solidFill>
                  <a:schemeClr val="tx1"/>
                </a:solidFill>
                <a:latin typeface="HALDEN SOLID" pitchFamily="2" charset="0"/>
              </a:rPr>
              <a:t>Desarrollar nuevas estrategias </a:t>
            </a:r>
            <a:endParaRPr lang="en-GB" sz="3600" b="0" kern="1400" spc="230">
              <a:solidFill>
                <a:schemeClr val="tx1"/>
              </a:solidFill>
              <a:latin typeface="HALDEN SOLID" pitchFamily="2" charset="0"/>
            </a:endParaRPr>
          </a:p>
        </p:txBody>
      </p:sp>
      <p:graphicFrame>
        <p:nvGraphicFramePr>
          <p:cNvPr id="3" name="Table 2">
            <a:extLst>
              <a:ext uri="{FF2B5EF4-FFF2-40B4-BE49-F238E27FC236}">
                <a16:creationId xmlns:a16="http://schemas.microsoft.com/office/drawing/2014/main" id="{45BE2B97-5C72-8EF7-F087-EE18D935B1DB}"/>
              </a:ext>
            </a:extLst>
          </p:cNvPr>
          <p:cNvGraphicFramePr>
            <a:graphicFrameLocks noGrp="1"/>
          </p:cNvGraphicFramePr>
          <p:nvPr>
            <p:extLst>
              <p:ext uri="{D42A27DB-BD31-4B8C-83A1-F6EECF244321}">
                <p14:modId xmlns:p14="http://schemas.microsoft.com/office/powerpoint/2010/main" val="3178816190"/>
              </p:ext>
            </p:extLst>
          </p:nvPr>
        </p:nvGraphicFramePr>
        <p:xfrm>
          <a:off x="1951251" y="1717118"/>
          <a:ext cx="8585200" cy="4128897"/>
        </p:xfrm>
        <a:graphic>
          <a:graphicData uri="http://schemas.openxmlformats.org/drawingml/2006/table">
            <a:tbl>
              <a:tblPr firstRow="1" firstCol="1" bandRow="1">
                <a:tableStyleId>{5C22544A-7EE6-4342-B048-85BDC9FD1C3A}</a:tableStyleId>
              </a:tblPr>
              <a:tblGrid>
                <a:gridCol w="4539884">
                  <a:extLst>
                    <a:ext uri="{9D8B030D-6E8A-4147-A177-3AD203B41FA5}">
                      <a16:colId xmlns:a16="http://schemas.microsoft.com/office/drawing/2014/main" val="2053770378"/>
                    </a:ext>
                  </a:extLst>
                </a:gridCol>
                <a:gridCol w="4045316">
                  <a:extLst>
                    <a:ext uri="{9D8B030D-6E8A-4147-A177-3AD203B41FA5}">
                      <a16:colId xmlns:a16="http://schemas.microsoft.com/office/drawing/2014/main" val="4197084325"/>
                    </a:ext>
                  </a:extLst>
                </a:gridCol>
              </a:tblGrid>
              <a:tr h="1328293">
                <a:tc gridSpan="2">
                  <a:txBody>
                    <a:bodyPr/>
                    <a:lstStyle/>
                    <a:p>
                      <a:pPr marL="91440" marR="475488" algn="just" rtl="0" eaLnBrk="1" fontAlgn="t" latinLnBrk="0" hangingPunct="1">
                        <a:lnSpc>
                          <a:spcPct val="115000"/>
                        </a:lnSpc>
                        <a:spcBef>
                          <a:spcPts val="355"/>
                        </a:spcBef>
                        <a:spcAft>
                          <a:spcPts val="600"/>
                        </a:spcAft>
                      </a:pPr>
                      <a:r>
                        <a:rPr lang="es-ES" sz="1200" b="1" i="0" u="none" strike="noStrike" kern="600">
                          <a:solidFill>
                            <a:srgbClr val="FFFFFE"/>
                          </a:solidFill>
                          <a:effectLst/>
                          <a:latin typeface="Open Sans" panose="020B0606030504020204" pitchFamily="34" charset="0"/>
                          <a:ea typeface="Open Sans" panose="020B0606030504020204" pitchFamily="34" charset="0"/>
                          <a:cs typeface="Open Sans" panose="020B0606030504020204" pitchFamily="34" charset="0"/>
                        </a:rPr>
                        <a:t>Recuadro 1: Principios para la inclusión de las conductas de adaptación a los medios de subsistencia en la LCS-FS</a:t>
                      </a:r>
                      <a:endParaRPr lang="es-ES" sz="1800" b="0" i="0" u="none" strike="noStrike">
                        <a:effectLst/>
                        <a:latin typeface="Arial" panose="020B0604020202020204" pitchFamily="34" charset="0"/>
                      </a:endParaRPr>
                    </a:p>
                    <a:p>
                      <a:pPr marL="91440" marR="475488" algn="just" rtl="0" eaLnBrk="1" fontAlgn="t" latinLnBrk="0" hangingPunct="1">
                        <a:lnSpc>
                          <a:spcPct val="115000"/>
                        </a:lnSpc>
                        <a:spcBef>
                          <a:spcPts val="355"/>
                        </a:spcBef>
                        <a:spcAft>
                          <a:spcPts val="600"/>
                        </a:spcAft>
                      </a:pPr>
                      <a:r>
                        <a:rPr lang="es-ES" sz="1200" b="0" i="0" u="none" strike="noStrike" kern="600">
                          <a:solidFill>
                            <a:srgbClr val="FFFFFE"/>
                          </a:solidFill>
                          <a:effectLst/>
                          <a:latin typeface="Open Sans" panose="020B0606030504020204" pitchFamily="34" charset="0"/>
                          <a:ea typeface="Open Sans" panose="020B0606030504020204" pitchFamily="34" charset="0"/>
                          <a:cs typeface="Open Sans" panose="020B0606030504020204" pitchFamily="34" charset="0"/>
                        </a:rPr>
                        <a:t>Si bien hay muchos tipos de conductas de afrontamiento, solo ciertos tipos de conductas de subsistencia forman parte de la LCS. Haga las siguientes preguntas sobre cada uno de los comportamientos identificados:</a:t>
                      </a:r>
                      <a:endParaRPr lang="es-ES" sz="1800" b="0" i="0" u="none" strike="noStrike">
                        <a:effectLst/>
                        <a:latin typeface="Arial" panose="020B0604020202020204" pitchFamily="34" charset="0"/>
                      </a:endParaRPr>
                    </a:p>
                  </a:txBody>
                  <a:tcPr marL="68580" marR="68580" marT="9525"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solidFill>
                      <a:srgbClr val="007DBC"/>
                    </a:solidFill>
                  </a:tcPr>
                </a:tc>
                <a:tc hMerge="1">
                  <a:txBody>
                    <a:bodyPr/>
                    <a:lstStyle/>
                    <a:p>
                      <a:endParaRPr lang="en-US"/>
                    </a:p>
                  </a:txBody>
                  <a:tcPr/>
                </a:tc>
                <a:extLst>
                  <a:ext uri="{0D108BD9-81ED-4DB2-BD59-A6C34878D82A}">
                    <a16:rowId xmlns:a16="http://schemas.microsoft.com/office/drawing/2014/main" val="2227844760"/>
                  </a:ext>
                </a:extLst>
              </a:tr>
              <a:tr h="222250">
                <a:tc>
                  <a:txBody>
                    <a:bodyPr/>
                    <a:lstStyle/>
                    <a:p>
                      <a:pPr marL="0" marR="164592" algn="ctr" rtl="0" eaLnBrk="1" fontAlgn="t" latinLnBrk="0" hangingPunct="1">
                        <a:lnSpc>
                          <a:spcPct val="115000"/>
                        </a:lnSpc>
                        <a:spcBef>
                          <a:spcPts val="0"/>
                        </a:spcBef>
                        <a:spcAft>
                          <a:spcPts val="600"/>
                        </a:spcAft>
                      </a:pPr>
                      <a:r>
                        <a:rPr lang="fr-FR" sz="1800" b="1" i="0" u="none" strike="noStrike" kern="60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LCS</a:t>
                      </a:r>
                      <a:endParaRPr lang="fr-FR" sz="1800" b="0" i="0" u="none" strike="noStrike">
                        <a:effectLst/>
                        <a:latin typeface="Arial" panose="020B0604020202020204" pitchFamily="34" charset="0"/>
                      </a:endParaRPr>
                    </a:p>
                  </a:txBody>
                  <a:tcPr marL="68580" marR="68580" marT="9525"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solidFill>
                      <a:srgbClr val="1A4161"/>
                    </a:solidFill>
                  </a:tcPr>
                </a:tc>
                <a:tc>
                  <a:txBody>
                    <a:bodyPr/>
                    <a:lstStyle/>
                    <a:p>
                      <a:pPr marL="0" marR="164592" algn="ctr" rtl="0" eaLnBrk="1" fontAlgn="t" latinLnBrk="0" hangingPunct="1">
                        <a:lnSpc>
                          <a:spcPct val="115000"/>
                        </a:lnSpc>
                        <a:spcBef>
                          <a:spcPts val="0"/>
                        </a:spcBef>
                        <a:spcAft>
                          <a:spcPts val="600"/>
                        </a:spcAft>
                      </a:pPr>
                      <a:r>
                        <a:rPr lang="fr-FR" sz="1800" b="1" i="0" u="none" strike="noStrike" kern="60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Pas LCS</a:t>
                      </a:r>
                      <a:endParaRPr lang="fr-FR" sz="1800" b="0" i="0" u="none" strike="noStrike">
                        <a:effectLst/>
                        <a:latin typeface="Arial" panose="020B0604020202020204" pitchFamily="34" charset="0"/>
                      </a:endParaRPr>
                    </a:p>
                  </a:txBody>
                  <a:tcPr marL="68580" marR="68580" marT="9525"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solidFill>
                      <a:srgbClr val="1A4161"/>
                    </a:solidFill>
                  </a:tcPr>
                </a:tc>
                <a:extLst>
                  <a:ext uri="{0D108BD9-81ED-4DB2-BD59-A6C34878D82A}">
                    <a16:rowId xmlns:a16="http://schemas.microsoft.com/office/drawing/2014/main" val="2349482193"/>
                  </a:ext>
                </a:extLst>
              </a:tr>
              <a:tr h="632333">
                <a:tc>
                  <a:txBody>
                    <a:bodyPr/>
                    <a:lstStyle/>
                    <a:p>
                      <a:pPr marL="0" marR="164592" algn="just" rtl="0" eaLnBrk="1" fontAlgn="t" latinLnBrk="0" hangingPunct="1">
                        <a:lnSpc>
                          <a:spcPct val="115000"/>
                        </a:lnSpc>
                        <a:spcBef>
                          <a:spcPts val="0"/>
                        </a:spcBef>
                        <a:spcAft>
                          <a:spcPts val="600"/>
                        </a:spcAft>
                      </a:pPr>
                      <a:r>
                        <a:rPr lang="es-ES" sz="1200" b="0" i="0" u="none" strike="noStrike" kern="600">
                          <a:solidFill>
                            <a:srgbClr val="007DBC"/>
                          </a:solidFill>
                          <a:effectLst/>
                          <a:latin typeface="Open Sans" panose="020B0606030504020204" pitchFamily="34" charset="0"/>
                          <a:ea typeface="Open Sans" panose="020B0606030504020204" pitchFamily="34" charset="0"/>
                          <a:cs typeface="Open Sans" panose="020B0606030504020204" pitchFamily="34" charset="0"/>
                        </a:rPr>
                        <a:t>¿Se utiliza este comportamiento para hacer frente a un shock existente (ex post)?</a:t>
                      </a:r>
                      <a:endParaRPr lang="es-ES" sz="1800" b="0" i="0" u="none" strike="noStrike">
                        <a:effectLst/>
                        <a:latin typeface="Arial" panose="020B0604020202020204" pitchFamily="34" charset="0"/>
                      </a:endParaRPr>
                    </a:p>
                  </a:txBody>
                  <a:tcPr marL="68580" marR="68580" marT="9525"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solidFill>
                      <a:srgbClr val="C2DBEF"/>
                    </a:solidFill>
                  </a:tcPr>
                </a:tc>
                <a:tc>
                  <a:txBody>
                    <a:bodyPr/>
                    <a:lstStyle/>
                    <a:p>
                      <a:pPr marL="0" marR="539496" algn="just" rtl="0" eaLnBrk="1" fontAlgn="t" latinLnBrk="0" hangingPunct="1">
                        <a:lnSpc>
                          <a:spcPct val="115000"/>
                        </a:lnSpc>
                        <a:spcBef>
                          <a:spcPts val="595"/>
                        </a:spcBef>
                        <a:spcAft>
                          <a:spcPts val="600"/>
                        </a:spcAft>
                        <a:tabLst>
                          <a:tab pos="178435" algn="l"/>
                        </a:tabLst>
                      </a:pPr>
                      <a:r>
                        <a:rPr lang="es-ES" sz="1200" b="0" i="0" u="none" strike="noStrike" kern="600">
                          <a:solidFill>
                            <a:srgbClr val="007DBC"/>
                          </a:solidFill>
                          <a:effectLst/>
                          <a:latin typeface="Open Sans" panose="020B0606030504020204" pitchFamily="34" charset="0"/>
                          <a:ea typeface="Open Sans" panose="020B0606030504020204" pitchFamily="34" charset="0"/>
                          <a:cs typeface="Open Sans" panose="020B0606030504020204" pitchFamily="34" charset="0"/>
                        </a:rPr>
                        <a:t>... ¿O está dirigido a desarrollar la resiliencia (ex ante)?</a:t>
                      </a:r>
                      <a:endParaRPr lang="es-ES" sz="1800" b="0" i="0" u="none" strike="noStrike">
                        <a:effectLst/>
                        <a:latin typeface="Arial" panose="020B0604020202020204" pitchFamily="34" charset="0"/>
                      </a:endParaRPr>
                    </a:p>
                  </a:txBody>
                  <a:tcPr marL="68580" marR="68580" marT="9525"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solidFill>
                      <a:srgbClr val="C2DBEF"/>
                    </a:solidFill>
                  </a:tcPr>
                </a:tc>
                <a:extLst>
                  <a:ext uri="{0D108BD9-81ED-4DB2-BD59-A6C34878D82A}">
                    <a16:rowId xmlns:a16="http://schemas.microsoft.com/office/drawing/2014/main" val="130558208"/>
                  </a:ext>
                </a:extLst>
              </a:tr>
              <a:tr h="1113790">
                <a:tc>
                  <a:txBody>
                    <a:bodyPr/>
                    <a:lstStyle/>
                    <a:p>
                      <a:pPr marL="0" marR="164592" algn="just" rtl="0" eaLnBrk="1" fontAlgn="t" latinLnBrk="0" hangingPunct="1">
                        <a:lnSpc>
                          <a:spcPct val="115000"/>
                        </a:lnSpc>
                        <a:spcBef>
                          <a:spcPts val="0"/>
                        </a:spcBef>
                        <a:spcAft>
                          <a:spcPts val="600"/>
                        </a:spcAft>
                      </a:pPr>
                      <a:r>
                        <a:rPr lang="es-ES" sz="1200" b="0" i="0" u="none" strike="noStrike" kern="600">
                          <a:solidFill>
                            <a:srgbClr val="007DBC"/>
                          </a:solidFill>
                          <a:effectLst/>
                          <a:latin typeface="Open Sans" panose="020B0606030504020204" pitchFamily="34" charset="0"/>
                          <a:ea typeface="Open Sans" panose="020B0606030504020204" pitchFamily="34" charset="0"/>
                          <a:cs typeface="Open Sans" panose="020B0606030504020204" pitchFamily="34" charset="0"/>
                        </a:rPr>
                        <a:t>¿Influye en los hogares a medio o largo plazo en términos de medios de vida, capital humano o dignidad?</a:t>
                      </a:r>
                      <a:endParaRPr lang="es-ES" sz="1800" b="0" i="0" u="none" strike="noStrike">
                        <a:effectLst/>
                        <a:latin typeface="Arial" panose="020B0604020202020204" pitchFamily="34" charset="0"/>
                      </a:endParaRPr>
                    </a:p>
                  </a:txBody>
                  <a:tcPr marL="68580" marR="68580" marT="9525"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solidFill>
                      <a:srgbClr val="C2DBEF"/>
                    </a:solidFill>
                  </a:tcPr>
                </a:tc>
                <a:tc>
                  <a:txBody>
                    <a:bodyPr/>
                    <a:lstStyle/>
                    <a:p>
                      <a:pPr marL="0" marR="539496" algn="just" rtl="0" eaLnBrk="1" fontAlgn="t" latinLnBrk="0" hangingPunct="1">
                        <a:lnSpc>
                          <a:spcPct val="115000"/>
                        </a:lnSpc>
                        <a:spcBef>
                          <a:spcPts val="595"/>
                        </a:spcBef>
                        <a:spcAft>
                          <a:spcPts val="600"/>
                        </a:spcAft>
                        <a:tabLst>
                          <a:tab pos="178435" algn="l"/>
                        </a:tabLst>
                      </a:pPr>
                      <a:r>
                        <a:rPr lang="fr-FR" sz="1200" b="0" i="0" u="none" strike="noStrike" kern="600">
                          <a:solidFill>
                            <a:srgbClr val="007DBC"/>
                          </a:solidFill>
                          <a:effectLst/>
                          <a:latin typeface="Open Sans" panose="020B0606030504020204" pitchFamily="34" charset="0"/>
                          <a:ea typeface="Open Sans" panose="020B0606030504020204" pitchFamily="34" charset="0"/>
                          <a:cs typeface="Open Sans" panose="020B0606030504020204" pitchFamily="34" charset="0"/>
                        </a:rPr>
                        <a:t>... ¿O la estrategia es cambiar los comportamientos de consumo de alimentos en el corto plazo?</a:t>
                      </a:r>
                      <a:endParaRPr lang="fr-FR" sz="1800" b="0" i="0" u="none" strike="noStrike">
                        <a:effectLst/>
                        <a:latin typeface="Arial" panose="020B0604020202020204" pitchFamily="34" charset="0"/>
                      </a:endParaRPr>
                    </a:p>
                  </a:txBody>
                  <a:tcPr marL="68580" marR="68580" marT="9525"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solidFill>
                      <a:srgbClr val="C2DBEF"/>
                    </a:solidFill>
                  </a:tcPr>
                </a:tc>
                <a:extLst>
                  <a:ext uri="{0D108BD9-81ED-4DB2-BD59-A6C34878D82A}">
                    <a16:rowId xmlns:a16="http://schemas.microsoft.com/office/drawing/2014/main" val="2633324387"/>
                  </a:ext>
                </a:extLst>
              </a:tr>
              <a:tr h="729488">
                <a:tc>
                  <a:txBody>
                    <a:bodyPr/>
                    <a:lstStyle/>
                    <a:p>
                      <a:pPr marL="0" marR="164592" algn="just" rtl="0" eaLnBrk="1" fontAlgn="t" latinLnBrk="0" hangingPunct="1">
                        <a:lnSpc>
                          <a:spcPct val="115000"/>
                        </a:lnSpc>
                        <a:spcBef>
                          <a:spcPts val="0"/>
                        </a:spcBef>
                        <a:spcAft>
                          <a:spcPts val="600"/>
                        </a:spcAft>
                      </a:pPr>
                      <a:r>
                        <a:rPr lang="es-ES" sz="1200" b="0" i="0" u="none" strike="noStrike" kern="600">
                          <a:solidFill>
                            <a:srgbClr val="007DBC"/>
                          </a:solidFill>
                          <a:effectLst/>
                          <a:latin typeface="Open Sans" panose="020B0606030504020204" pitchFamily="34" charset="0"/>
                          <a:ea typeface="Open Sans" panose="020B0606030504020204" pitchFamily="34" charset="0"/>
                          <a:cs typeface="Open Sans" panose="020B0606030504020204" pitchFamily="34" charset="0"/>
                        </a:rPr>
                        <a:t>¿Se adopta la estrategia como mecanismo de afrontamiento de las perturbaciones?</a:t>
                      </a:r>
                      <a:endParaRPr lang="es-ES" sz="1800" b="0" i="0" u="none" strike="noStrike">
                        <a:effectLst/>
                        <a:latin typeface="Arial" panose="020B0604020202020204" pitchFamily="34" charset="0"/>
                      </a:endParaRPr>
                    </a:p>
                  </a:txBody>
                  <a:tcPr marL="68580" marR="68580" marT="9525"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solidFill>
                      <a:srgbClr val="C2DBEF"/>
                    </a:solidFill>
                  </a:tcPr>
                </a:tc>
                <a:tc>
                  <a:txBody>
                    <a:bodyPr/>
                    <a:lstStyle/>
                    <a:p>
                      <a:pPr marL="0" marR="164592" algn="just" rtl="0" eaLnBrk="1" fontAlgn="t" latinLnBrk="0" hangingPunct="1">
                        <a:lnSpc>
                          <a:spcPct val="115000"/>
                        </a:lnSpc>
                        <a:spcBef>
                          <a:spcPts val="0"/>
                        </a:spcBef>
                        <a:spcAft>
                          <a:spcPts val="600"/>
                        </a:spcAft>
                      </a:pPr>
                      <a:r>
                        <a:rPr lang="es-ES" sz="1200" b="0" i="0" u="none" strike="noStrike" kern="600">
                          <a:solidFill>
                            <a:srgbClr val="007DBC"/>
                          </a:solidFill>
                          <a:effectLst/>
                          <a:latin typeface="Open Sans" panose="020B0606030504020204" pitchFamily="34" charset="0"/>
                          <a:ea typeface="Open Sans" panose="020B0606030504020204" pitchFamily="34" charset="0"/>
                          <a:cs typeface="Open Sans" panose="020B0606030504020204" pitchFamily="34" charset="0"/>
                        </a:rPr>
                        <a:t>... ¿O es parte de la cultura habitual de la comunidad?</a:t>
                      </a:r>
                      <a:r>
                        <a:rPr lang="es-ES" sz="1800" b="0" i="0" u="none" strike="noStrike" kern="1200">
                          <a:solidFill>
                            <a:srgbClr val="007DBC"/>
                          </a:solidFill>
                          <a:effectLst/>
                          <a:latin typeface="Open Sans" panose="020B0606030504020204" pitchFamily="34" charset="0"/>
                          <a:ea typeface="Open Sans" panose="020B0606030504020204" pitchFamily="34" charset="0"/>
                          <a:cs typeface="Open Sans" panose="020B0606030504020204" pitchFamily="34" charset="0"/>
                        </a:rPr>
                        <a:t>    </a:t>
                      </a:r>
                      <a:endParaRPr lang="es-ES" sz="1800" b="0" i="0" u="none" strike="noStrike">
                        <a:effectLst/>
                        <a:latin typeface="Arial" panose="020B0604020202020204" pitchFamily="34" charset="0"/>
                      </a:endParaRPr>
                    </a:p>
                  </a:txBody>
                  <a:tcPr marL="68580" marR="68580" marT="9525"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solidFill>
                      <a:srgbClr val="C2DBEF"/>
                    </a:solidFill>
                  </a:tcPr>
                </a:tc>
                <a:extLst>
                  <a:ext uri="{0D108BD9-81ED-4DB2-BD59-A6C34878D82A}">
                    <a16:rowId xmlns:a16="http://schemas.microsoft.com/office/drawing/2014/main" val="2304309936"/>
                  </a:ext>
                </a:extLst>
              </a:tr>
            </a:tbl>
          </a:graphicData>
        </a:graphic>
      </p:graphicFrame>
    </p:spTree>
    <p:extLst>
      <p:ext uri="{BB962C8B-B14F-4D97-AF65-F5344CB8AC3E}">
        <p14:creationId xmlns:p14="http://schemas.microsoft.com/office/powerpoint/2010/main" val="4027413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5A29D5F-C3EC-2DCF-4429-E3D071F66844}"/>
              </a:ext>
            </a:extLst>
          </p:cNvPr>
          <p:cNvSpPr/>
          <p:nvPr/>
        </p:nvSpPr>
        <p:spPr>
          <a:xfrm>
            <a:off x="285226" y="5553512"/>
            <a:ext cx="1761688" cy="1098958"/>
          </a:xfrm>
          <a:prstGeom prst="rect">
            <a:avLst/>
          </a:prstGeom>
          <a:solidFill>
            <a:srgbClr val="FFF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9481CADD-DF46-5029-FC9B-FC1D2A59E914}"/>
              </a:ext>
            </a:extLst>
          </p:cNvPr>
          <p:cNvSpPr>
            <a:spLocks noGrp="1"/>
          </p:cNvSpPr>
          <p:nvPr>
            <p:ph type="title"/>
          </p:nvPr>
        </p:nvSpPr>
        <p:spPr>
          <a:xfrm>
            <a:off x="824938" y="458414"/>
            <a:ext cx="10542124" cy="1152000"/>
          </a:xfrm>
        </p:spPr>
        <p:txBody>
          <a:bodyPr/>
          <a:lstStyle/>
          <a:p>
            <a:r>
              <a:rPr lang="en-US" sz="3600" b="0" kern="1400" spc="230">
                <a:solidFill>
                  <a:schemeClr val="tx1"/>
                </a:solidFill>
                <a:latin typeface="HALDEN SOLID"/>
                <a:ea typeface="Open Sans Extrabold"/>
                <a:cs typeface="Open Sans Extrabold"/>
              </a:rPr>
              <a:t>PASO 1: Revisión documental  </a:t>
            </a:r>
            <a:endParaRPr lang="en-US" sz="3600" b="0" kern="1400" spc="230">
              <a:solidFill>
                <a:schemeClr val="tx1"/>
              </a:solidFill>
              <a:latin typeface="HALDEN SOLID" pitchFamily="2" charset="0"/>
            </a:endParaRPr>
          </a:p>
        </p:txBody>
      </p:sp>
      <p:sp>
        <p:nvSpPr>
          <p:cNvPr id="6" name="Freeform: Shape 5">
            <a:extLst>
              <a:ext uri="{FF2B5EF4-FFF2-40B4-BE49-F238E27FC236}">
                <a16:creationId xmlns:a16="http://schemas.microsoft.com/office/drawing/2014/main" id="{078F029A-AF58-E032-6CEF-FA9548F6F00D}"/>
              </a:ext>
            </a:extLst>
          </p:cNvPr>
          <p:cNvSpPr/>
          <p:nvPr/>
        </p:nvSpPr>
        <p:spPr>
          <a:xfrm>
            <a:off x="8004789" y="1845793"/>
            <a:ext cx="985478" cy="985478"/>
          </a:xfrm>
          <a:custGeom>
            <a:avLst/>
            <a:gdLst>
              <a:gd name="connsiteX0" fmla="*/ 86954 w 985478"/>
              <a:gd name="connsiteY0" fmla="*/ 0 h 985478"/>
              <a:gd name="connsiteX1" fmla="*/ 0 w 985478"/>
              <a:gd name="connsiteY1" fmla="*/ 0 h 985478"/>
              <a:gd name="connsiteX2" fmla="*/ 0 w 985478"/>
              <a:gd name="connsiteY2" fmla="*/ 985479 h 985478"/>
              <a:gd name="connsiteX3" fmla="*/ 985479 w 985478"/>
              <a:gd name="connsiteY3" fmla="*/ 985479 h 985478"/>
              <a:gd name="connsiteX4" fmla="*/ 985479 w 985478"/>
              <a:gd name="connsiteY4" fmla="*/ 898525 h 985478"/>
              <a:gd name="connsiteX5" fmla="*/ 86954 w 985478"/>
              <a:gd name="connsiteY5" fmla="*/ 898525 h 98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5478" h="985478">
                <a:moveTo>
                  <a:pt x="86954" y="0"/>
                </a:moveTo>
                <a:lnTo>
                  <a:pt x="0" y="0"/>
                </a:lnTo>
                <a:lnTo>
                  <a:pt x="0" y="985479"/>
                </a:lnTo>
                <a:lnTo>
                  <a:pt x="985479" y="985479"/>
                </a:lnTo>
                <a:lnTo>
                  <a:pt x="985479" y="898525"/>
                </a:lnTo>
                <a:lnTo>
                  <a:pt x="86954" y="898525"/>
                </a:lnTo>
                <a:close/>
              </a:path>
            </a:pathLst>
          </a:custGeom>
          <a:solidFill>
            <a:schemeClr val="accent1">
              <a:lumMod val="75000"/>
            </a:schemeClr>
          </a:solidFill>
          <a:ln w="14486" cap="flat">
            <a:noFill/>
            <a:prstDash val="solid"/>
            <a:miter/>
          </a:ln>
        </p:spPr>
        <p:txBody>
          <a:bodyPr rtlCol="1" anchor="ctr"/>
          <a:lstStyle/>
          <a:p>
            <a:endParaRPr lang="ar-SY"/>
          </a:p>
        </p:txBody>
      </p:sp>
      <p:sp>
        <p:nvSpPr>
          <p:cNvPr id="7" name="Freeform: Shape 6">
            <a:extLst>
              <a:ext uri="{FF2B5EF4-FFF2-40B4-BE49-F238E27FC236}">
                <a16:creationId xmlns:a16="http://schemas.microsoft.com/office/drawing/2014/main" id="{8D7E54B6-AC7C-B03F-2BF0-1925A789D28C}"/>
              </a:ext>
            </a:extLst>
          </p:cNvPr>
          <p:cNvSpPr/>
          <p:nvPr/>
        </p:nvSpPr>
        <p:spPr>
          <a:xfrm>
            <a:off x="8178697" y="2150132"/>
            <a:ext cx="159415" cy="507231"/>
          </a:xfrm>
          <a:custGeom>
            <a:avLst/>
            <a:gdLst>
              <a:gd name="connsiteX0" fmla="*/ 0 w 159415"/>
              <a:gd name="connsiteY0" fmla="*/ 0 h 507231"/>
              <a:gd name="connsiteX1" fmla="*/ 159416 w 159415"/>
              <a:gd name="connsiteY1" fmla="*/ 0 h 507231"/>
              <a:gd name="connsiteX2" fmla="*/ 159416 w 159415"/>
              <a:gd name="connsiteY2" fmla="*/ 507232 h 507231"/>
              <a:gd name="connsiteX3" fmla="*/ 0 w 159415"/>
              <a:gd name="connsiteY3" fmla="*/ 507232 h 507231"/>
            </a:gdLst>
            <a:ahLst/>
            <a:cxnLst>
              <a:cxn ang="0">
                <a:pos x="connsiteX0" y="connsiteY0"/>
              </a:cxn>
              <a:cxn ang="0">
                <a:pos x="connsiteX1" y="connsiteY1"/>
              </a:cxn>
              <a:cxn ang="0">
                <a:pos x="connsiteX2" y="connsiteY2"/>
              </a:cxn>
              <a:cxn ang="0">
                <a:pos x="connsiteX3" y="connsiteY3"/>
              </a:cxn>
            </a:cxnLst>
            <a:rect l="l" t="t" r="r" b="b"/>
            <a:pathLst>
              <a:path w="159415" h="507231">
                <a:moveTo>
                  <a:pt x="0" y="0"/>
                </a:moveTo>
                <a:lnTo>
                  <a:pt x="159416" y="0"/>
                </a:lnTo>
                <a:lnTo>
                  <a:pt x="159416" y="507232"/>
                </a:lnTo>
                <a:lnTo>
                  <a:pt x="0" y="507232"/>
                </a:lnTo>
                <a:close/>
              </a:path>
            </a:pathLst>
          </a:custGeom>
          <a:solidFill>
            <a:schemeClr val="accent4">
              <a:lumMod val="75000"/>
            </a:schemeClr>
          </a:solidFill>
          <a:ln w="14486" cap="flat">
            <a:noFill/>
            <a:prstDash val="solid"/>
            <a:miter/>
          </a:ln>
        </p:spPr>
        <p:txBody>
          <a:bodyPr rtlCol="1" anchor="ctr"/>
          <a:lstStyle/>
          <a:p>
            <a:endParaRPr lang="ar-SY"/>
          </a:p>
        </p:txBody>
      </p:sp>
      <p:sp>
        <p:nvSpPr>
          <p:cNvPr id="10" name="Freeform: Shape 9">
            <a:extLst>
              <a:ext uri="{FF2B5EF4-FFF2-40B4-BE49-F238E27FC236}">
                <a16:creationId xmlns:a16="http://schemas.microsoft.com/office/drawing/2014/main" id="{F0387323-6C53-5F73-8E42-E2BBF03C736C}"/>
              </a:ext>
            </a:extLst>
          </p:cNvPr>
          <p:cNvSpPr/>
          <p:nvPr/>
        </p:nvSpPr>
        <p:spPr>
          <a:xfrm>
            <a:off x="8396082" y="1845793"/>
            <a:ext cx="159415" cy="811570"/>
          </a:xfrm>
          <a:custGeom>
            <a:avLst/>
            <a:gdLst>
              <a:gd name="connsiteX0" fmla="*/ 0 w 159415"/>
              <a:gd name="connsiteY0" fmla="*/ 0 h 811570"/>
              <a:gd name="connsiteX1" fmla="*/ 159416 w 159415"/>
              <a:gd name="connsiteY1" fmla="*/ 0 h 811570"/>
              <a:gd name="connsiteX2" fmla="*/ 159416 w 159415"/>
              <a:gd name="connsiteY2" fmla="*/ 811571 h 811570"/>
              <a:gd name="connsiteX3" fmla="*/ 0 w 159415"/>
              <a:gd name="connsiteY3" fmla="*/ 811571 h 811570"/>
            </a:gdLst>
            <a:ahLst/>
            <a:cxnLst>
              <a:cxn ang="0">
                <a:pos x="connsiteX0" y="connsiteY0"/>
              </a:cxn>
              <a:cxn ang="0">
                <a:pos x="connsiteX1" y="connsiteY1"/>
              </a:cxn>
              <a:cxn ang="0">
                <a:pos x="connsiteX2" y="connsiteY2"/>
              </a:cxn>
              <a:cxn ang="0">
                <a:pos x="connsiteX3" y="connsiteY3"/>
              </a:cxn>
            </a:cxnLst>
            <a:rect l="l" t="t" r="r" b="b"/>
            <a:pathLst>
              <a:path w="159415" h="811570">
                <a:moveTo>
                  <a:pt x="0" y="0"/>
                </a:moveTo>
                <a:lnTo>
                  <a:pt x="159416" y="0"/>
                </a:lnTo>
                <a:lnTo>
                  <a:pt x="159416" y="811571"/>
                </a:lnTo>
                <a:lnTo>
                  <a:pt x="0" y="811571"/>
                </a:lnTo>
                <a:close/>
              </a:path>
            </a:pathLst>
          </a:custGeom>
          <a:solidFill>
            <a:schemeClr val="accent4">
              <a:lumMod val="75000"/>
            </a:schemeClr>
          </a:solidFill>
          <a:ln w="14486" cap="flat">
            <a:noFill/>
            <a:prstDash val="solid"/>
            <a:miter/>
          </a:ln>
        </p:spPr>
        <p:txBody>
          <a:bodyPr rtlCol="1" anchor="ctr"/>
          <a:lstStyle/>
          <a:p>
            <a:endParaRPr lang="ar-SY"/>
          </a:p>
        </p:txBody>
      </p:sp>
      <p:sp>
        <p:nvSpPr>
          <p:cNvPr id="11" name="Freeform: Shape 10">
            <a:extLst>
              <a:ext uri="{FF2B5EF4-FFF2-40B4-BE49-F238E27FC236}">
                <a16:creationId xmlns:a16="http://schemas.microsoft.com/office/drawing/2014/main" id="{830E09DE-BA1E-321A-A6AB-B0DB31A28015}"/>
              </a:ext>
            </a:extLst>
          </p:cNvPr>
          <p:cNvSpPr/>
          <p:nvPr/>
        </p:nvSpPr>
        <p:spPr>
          <a:xfrm>
            <a:off x="8613467" y="2150132"/>
            <a:ext cx="159415" cy="507231"/>
          </a:xfrm>
          <a:custGeom>
            <a:avLst/>
            <a:gdLst>
              <a:gd name="connsiteX0" fmla="*/ 0 w 159415"/>
              <a:gd name="connsiteY0" fmla="*/ 0 h 507231"/>
              <a:gd name="connsiteX1" fmla="*/ 159416 w 159415"/>
              <a:gd name="connsiteY1" fmla="*/ 0 h 507231"/>
              <a:gd name="connsiteX2" fmla="*/ 159416 w 159415"/>
              <a:gd name="connsiteY2" fmla="*/ 507232 h 507231"/>
              <a:gd name="connsiteX3" fmla="*/ 0 w 159415"/>
              <a:gd name="connsiteY3" fmla="*/ 507232 h 507231"/>
            </a:gdLst>
            <a:ahLst/>
            <a:cxnLst>
              <a:cxn ang="0">
                <a:pos x="connsiteX0" y="connsiteY0"/>
              </a:cxn>
              <a:cxn ang="0">
                <a:pos x="connsiteX1" y="connsiteY1"/>
              </a:cxn>
              <a:cxn ang="0">
                <a:pos x="connsiteX2" y="connsiteY2"/>
              </a:cxn>
              <a:cxn ang="0">
                <a:pos x="connsiteX3" y="connsiteY3"/>
              </a:cxn>
            </a:cxnLst>
            <a:rect l="l" t="t" r="r" b="b"/>
            <a:pathLst>
              <a:path w="159415" h="507231">
                <a:moveTo>
                  <a:pt x="0" y="0"/>
                </a:moveTo>
                <a:lnTo>
                  <a:pt x="159416" y="0"/>
                </a:lnTo>
                <a:lnTo>
                  <a:pt x="159416" y="507232"/>
                </a:lnTo>
                <a:lnTo>
                  <a:pt x="0" y="507232"/>
                </a:lnTo>
                <a:close/>
              </a:path>
            </a:pathLst>
          </a:custGeom>
          <a:solidFill>
            <a:schemeClr val="accent4">
              <a:lumMod val="75000"/>
            </a:schemeClr>
          </a:solidFill>
          <a:ln w="14486" cap="flat">
            <a:noFill/>
            <a:prstDash val="solid"/>
            <a:miter/>
          </a:ln>
        </p:spPr>
        <p:txBody>
          <a:bodyPr rtlCol="1" anchor="ctr"/>
          <a:lstStyle/>
          <a:p>
            <a:endParaRPr lang="ar-SY"/>
          </a:p>
        </p:txBody>
      </p:sp>
      <p:sp>
        <p:nvSpPr>
          <p:cNvPr id="12" name="Freeform: Shape 11">
            <a:extLst>
              <a:ext uri="{FF2B5EF4-FFF2-40B4-BE49-F238E27FC236}">
                <a16:creationId xmlns:a16="http://schemas.microsoft.com/office/drawing/2014/main" id="{41928C3B-61F5-131D-B479-C6E38074B0C9}"/>
              </a:ext>
            </a:extLst>
          </p:cNvPr>
          <p:cNvSpPr/>
          <p:nvPr/>
        </p:nvSpPr>
        <p:spPr>
          <a:xfrm>
            <a:off x="8830852" y="2396501"/>
            <a:ext cx="159415" cy="260862"/>
          </a:xfrm>
          <a:custGeom>
            <a:avLst/>
            <a:gdLst>
              <a:gd name="connsiteX0" fmla="*/ 0 w 159415"/>
              <a:gd name="connsiteY0" fmla="*/ 0 h 260862"/>
              <a:gd name="connsiteX1" fmla="*/ 159416 w 159415"/>
              <a:gd name="connsiteY1" fmla="*/ 0 h 260862"/>
              <a:gd name="connsiteX2" fmla="*/ 159416 w 159415"/>
              <a:gd name="connsiteY2" fmla="*/ 260862 h 260862"/>
              <a:gd name="connsiteX3" fmla="*/ 0 w 159415"/>
              <a:gd name="connsiteY3" fmla="*/ 260862 h 260862"/>
            </a:gdLst>
            <a:ahLst/>
            <a:cxnLst>
              <a:cxn ang="0">
                <a:pos x="connsiteX0" y="connsiteY0"/>
              </a:cxn>
              <a:cxn ang="0">
                <a:pos x="connsiteX1" y="connsiteY1"/>
              </a:cxn>
              <a:cxn ang="0">
                <a:pos x="connsiteX2" y="connsiteY2"/>
              </a:cxn>
              <a:cxn ang="0">
                <a:pos x="connsiteX3" y="connsiteY3"/>
              </a:cxn>
            </a:cxnLst>
            <a:rect l="l" t="t" r="r" b="b"/>
            <a:pathLst>
              <a:path w="159415" h="260862">
                <a:moveTo>
                  <a:pt x="0" y="0"/>
                </a:moveTo>
                <a:lnTo>
                  <a:pt x="159416" y="0"/>
                </a:lnTo>
                <a:lnTo>
                  <a:pt x="159416" y="260862"/>
                </a:lnTo>
                <a:lnTo>
                  <a:pt x="0" y="260862"/>
                </a:lnTo>
                <a:close/>
              </a:path>
            </a:pathLst>
          </a:custGeom>
          <a:solidFill>
            <a:schemeClr val="accent4">
              <a:lumMod val="75000"/>
            </a:schemeClr>
          </a:solidFill>
          <a:ln w="14486" cap="flat">
            <a:noFill/>
            <a:prstDash val="solid"/>
            <a:miter/>
          </a:ln>
        </p:spPr>
        <p:txBody>
          <a:bodyPr rtlCol="1" anchor="ctr"/>
          <a:lstStyle/>
          <a:p>
            <a:endParaRPr lang="ar-SY"/>
          </a:p>
        </p:txBody>
      </p:sp>
      <p:sp>
        <p:nvSpPr>
          <p:cNvPr id="16" name="Freeform: Shape 15">
            <a:extLst>
              <a:ext uri="{FF2B5EF4-FFF2-40B4-BE49-F238E27FC236}">
                <a16:creationId xmlns:a16="http://schemas.microsoft.com/office/drawing/2014/main" id="{1FF99598-14B4-C1F7-8197-D23C1C47AFEA}"/>
              </a:ext>
            </a:extLst>
          </p:cNvPr>
          <p:cNvSpPr/>
          <p:nvPr/>
        </p:nvSpPr>
        <p:spPr>
          <a:xfrm>
            <a:off x="8379347" y="5384436"/>
            <a:ext cx="188494" cy="188494"/>
          </a:xfrm>
          <a:custGeom>
            <a:avLst/>
            <a:gdLst>
              <a:gd name="connsiteX0" fmla="*/ 188495 w 188494"/>
              <a:gd name="connsiteY0" fmla="*/ 94247 h 188494"/>
              <a:gd name="connsiteX1" fmla="*/ 94247 w 188494"/>
              <a:gd name="connsiteY1" fmla="*/ 188495 h 188494"/>
              <a:gd name="connsiteX2" fmla="*/ 0 w 188494"/>
              <a:gd name="connsiteY2" fmla="*/ 94247 h 188494"/>
              <a:gd name="connsiteX3" fmla="*/ 94247 w 188494"/>
              <a:gd name="connsiteY3" fmla="*/ 0 h 188494"/>
              <a:gd name="connsiteX4" fmla="*/ 188495 w 188494"/>
              <a:gd name="connsiteY4" fmla="*/ 94247 h 188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494" h="188494">
                <a:moveTo>
                  <a:pt x="188495" y="94247"/>
                </a:moveTo>
                <a:cubicBezTo>
                  <a:pt x="188495" y="146756"/>
                  <a:pt x="146756" y="188495"/>
                  <a:pt x="94247" y="188495"/>
                </a:cubicBezTo>
                <a:cubicBezTo>
                  <a:pt x="41738" y="188495"/>
                  <a:pt x="0" y="146756"/>
                  <a:pt x="0" y="94247"/>
                </a:cubicBezTo>
                <a:cubicBezTo>
                  <a:pt x="0" y="41738"/>
                  <a:pt x="41738" y="0"/>
                  <a:pt x="94247" y="0"/>
                </a:cubicBezTo>
                <a:cubicBezTo>
                  <a:pt x="146756" y="0"/>
                  <a:pt x="188495" y="43084"/>
                  <a:pt x="188495" y="94247"/>
                </a:cubicBezTo>
              </a:path>
            </a:pathLst>
          </a:custGeom>
          <a:solidFill>
            <a:schemeClr val="accent1">
              <a:lumMod val="75000"/>
            </a:schemeClr>
          </a:solidFill>
          <a:ln w="13395" cap="flat">
            <a:noFill/>
            <a:prstDash val="solid"/>
            <a:miter/>
          </a:ln>
        </p:spPr>
        <p:txBody>
          <a:bodyPr rtlCol="1" anchor="ctr"/>
          <a:lstStyle/>
          <a:p>
            <a:endParaRPr lang="ar-SY"/>
          </a:p>
        </p:txBody>
      </p:sp>
      <p:sp>
        <p:nvSpPr>
          <p:cNvPr id="17" name="Freeform: Shape 16">
            <a:extLst>
              <a:ext uri="{FF2B5EF4-FFF2-40B4-BE49-F238E27FC236}">
                <a16:creationId xmlns:a16="http://schemas.microsoft.com/office/drawing/2014/main" id="{3DD01F56-C319-CE47-88A0-F73640774DFE}"/>
              </a:ext>
            </a:extLst>
          </p:cNvPr>
          <p:cNvSpPr/>
          <p:nvPr/>
        </p:nvSpPr>
        <p:spPr>
          <a:xfrm>
            <a:off x="8756336" y="5438292"/>
            <a:ext cx="188494" cy="188494"/>
          </a:xfrm>
          <a:custGeom>
            <a:avLst/>
            <a:gdLst>
              <a:gd name="connsiteX0" fmla="*/ 188495 w 188494"/>
              <a:gd name="connsiteY0" fmla="*/ 94247 h 188494"/>
              <a:gd name="connsiteX1" fmla="*/ 94247 w 188494"/>
              <a:gd name="connsiteY1" fmla="*/ 188495 h 188494"/>
              <a:gd name="connsiteX2" fmla="*/ 0 w 188494"/>
              <a:gd name="connsiteY2" fmla="*/ 94247 h 188494"/>
              <a:gd name="connsiteX3" fmla="*/ 94247 w 188494"/>
              <a:gd name="connsiteY3" fmla="*/ 0 h 188494"/>
              <a:gd name="connsiteX4" fmla="*/ 188495 w 188494"/>
              <a:gd name="connsiteY4" fmla="*/ 94247 h 188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494" h="188494">
                <a:moveTo>
                  <a:pt x="188495" y="94247"/>
                </a:moveTo>
                <a:cubicBezTo>
                  <a:pt x="188495" y="146756"/>
                  <a:pt x="146756" y="188495"/>
                  <a:pt x="94247" y="188495"/>
                </a:cubicBezTo>
                <a:cubicBezTo>
                  <a:pt x="41738" y="188495"/>
                  <a:pt x="0" y="146756"/>
                  <a:pt x="0" y="94247"/>
                </a:cubicBezTo>
                <a:cubicBezTo>
                  <a:pt x="0" y="41738"/>
                  <a:pt x="41738" y="0"/>
                  <a:pt x="94247" y="0"/>
                </a:cubicBezTo>
                <a:cubicBezTo>
                  <a:pt x="146756" y="0"/>
                  <a:pt x="188495" y="41738"/>
                  <a:pt x="188495" y="94247"/>
                </a:cubicBezTo>
              </a:path>
            </a:pathLst>
          </a:custGeom>
          <a:solidFill>
            <a:schemeClr val="accent1">
              <a:lumMod val="75000"/>
            </a:schemeClr>
          </a:solidFill>
          <a:ln w="13395" cap="flat">
            <a:noFill/>
            <a:prstDash val="solid"/>
            <a:miter/>
          </a:ln>
        </p:spPr>
        <p:txBody>
          <a:bodyPr rtlCol="1" anchor="ctr"/>
          <a:lstStyle/>
          <a:p>
            <a:endParaRPr lang="ar-SY"/>
          </a:p>
        </p:txBody>
      </p:sp>
      <p:sp>
        <p:nvSpPr>
          <p:cNvPr id="18" name="Freeform: Shape 17">
            <a:extLst>
              <a:ext uri="{FF2B5EF4-FFF2-40B4-BE49-F238E27FC236}">
                <a16:creationId xmlns:a16="http://schemas.microsoft.com/office/drawing/2014/main" id="{C840BC92-6C0B-813D-2F6F-AAACED0783CC}"/>
              </a:ext>
            </a:extLst>
          </p:cNvPr>
          <p:cNvSpPr/>
          <p:nvPr/>
        </p:nvSpPr>
        <p:spPr>
          <a:xfrm>
            <a:off x="8002358" y="5438292"/>
            <a:ext cx="188494" cy="188494"/>
          </a:xfrm>
          <a:custGeom>
            <a:avLst/>
            <a:gdLst>
              <a:gd name="connsiteX0" fmla="*/ 188495 w 188494"/>
              <a:gd name="connsiteY0" fmla="*/ 94247 h 188494"/>
              <a:gd name="connsiteX1" fmla="*/ 94247 w 188494"/>
              <a:gd name="connsiteY1" fmla="*/ 188495 h 188494"/>
              <a:gd name="connsiteX2" fmla="*/ 0 w 188494"/>
              <a:gd name="connsiteY2" fmla="*/ 94247 h 188494"/>
              <a:gd name="connsiteX3" fmla="*/ 94247 w 188494"/>
              <a:gd name="connsiteY3" fmla="*/ 0 h 188494"/>
              <a:gd name="connsiteX4" fmla="*/ 188495 w 188494"/>
              <a:gd name="connsiteY4" fmla="*/ 94247 h 188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494" h="188494">
                <a:moveTo>
                  <a:pt x="188495" y="94247"/>
                </a:moveTo>
                <a:cubicBezTo>
                  <a:pt x="188495" y="146756"/>
                  <a:pt x="146756" y="188495"/>
                  <a:pt x="94247" y="188495"/>
                </a:cubicBezTo>
                <a:cubicBezTo>
                  <a:pt x="41738" y="188495"/>
                  <a:pt x="0" y="146756"/>
                  <a:pt x="0" y="94247"/>
                </a:cubicBezTo>
                <a:cubicBezTo>
                  <a:pt x="0" y="41738"/>
                  <a:pt x="41738" y="0"/>
                  <a:pt x="94247" y="0"/>
                </a:cubicBezTo>
                <a:cubicBezTo>
                  <a:pt x="146756" y="0"/>
                  <a:pt x="188495" y="41738"/>
                  <a:pt x="188495" y="94247"/>
                </a:cubicBezTo>
              </a:path>
            </a:pathLst>
          </a:custGeom>
          <a:solidFill>
            <a:schemeClr val="accent1">
              <a:lumMod val="75000"/>
            </a:schemeClr>
          </a:solidFill>
          <a:ln w="13395" cap="flat">
            <a:noFill/>
            <a:prstDash val="solid"/>
            <a:miter/>
          </a:ln>
        </p:spPr>
        <p:txBody>
          <a:bodyPr rtlCol="1" anchor="ctr"/>
          <a:lstStyle/>
          <a:p>
            <a:endParaRPr lang="ar-SY"/>
          </a:p>
        </p:txBody>
      </p:sp>
      <p:sp>
        <p:nvSpPr>
          <p:cNvPr id="19" name="Freeform: Shape 18">
            <a:extLst>
              <a:ext uri="{FF2B5EF4-FFF2-40B4-BE49-F238E27FC236}">
                <a16:creationId xmlns:a16="http://schemas.microsoft.com/office/drawing/2014/main" id="{A2DBC955-2933-702A-DD1E-6EB37B898A70}"/>
              </a:ext>
            </a:extLst>
          </p:cNvPr>
          <p:cNvSpPr/>
          <p:nvPr/>
        </p:nvSpPr>
        <p:spPr>
          <a:xfrm>
            <a:off x="7943117" y="5785660"/>
            <a:ext cx="1060955" cy="355446"/>
          </a:xfrm>
          <a:custGeom>
            <a:avLst/>
            <a:gdLst>
              <a:gd name="connsiteX0" fmla="*/ 0 w 1060955"/>
              <a:gd name="connsiteY0" fmla="*/ 355447 h 355446"/>
              <a:gd name="connsiteX1" fmla="*/ 530478 w 1060955"/>
              <a:gd name="connsiteY1" fmla="*/ 0 h 355446"/>
              <a:gd name="connsiteX2" fmla="*/ 1060955 w 1060955"/>
              <a:gd name="connsiteY2" fmla="*/ 355447 h 355446"/>
              <a:gd name="connsiteX3" fmla="*/ 0 w 1060955"/>
              <a:gd name="connsiteY3" fmla="*/ 355447 h 355446"/>
            </a:gdLst>
            <a:ahLst/>
            <a:cxnLst>
              <a:cxn ang="0">
                <a:pos x="connsiteX0" y="connsiteY0"/>
              </a:cxn>
              <a:cxn ang="0">
                <a:pos x="connsiteX1" y="connsiteY1"/>
              </a:cxn>
              <a:cxn ang="0">
                <a:pos x="connsiteX2" y="connsiteY2"/>
              </a:cxn>
              <a:cxn ang="0">
                <a:pos x="connsiteX3" y="connsiteY3"/>
              </a:cxn>
            </a:cxnLst>
            <a:rect l="l" t="t" r="r" b="b"/>
            <a:pathLst>
              <a:path w="1060955" h="355446">
                <a:moveTo>
                  <a:pt x="0" y="355447"/>
                </a:moveTo>
                <a:cubicBezTo>
                  <a:pt x="0" y="158874"/>
                  <a:pt x="236965" y="0"/>
                  <a:pt x="530478" y="0"/>
                </a:cubicBezTo>
                <a:cubicBezTo>
                  <a:pt x="822644" y="0"/>
                  <a:pt x="1060955" y="158874"/>
                  <a:pt x="1060955" y="355447"/>
                </a:cubicBezTo>
                <a:lnTo>
                  <a:pt x="0" y="355447"/>
                </a:lnTo>
                <a:close/>
              </a:path>
            </a:pathLst>
          </a:custGeom>
          <a:solidFill>
            <a:schemeClr val="accent4">
              <a:lumMod val="75000"/>
            </a:schemeClr>
          </a:solidFill>
          <a:ln w="13395" cap="flat">
            <a:noFill/>
            <a:prstDash val="solid"/>
            <a:miter/>
          </a:ln>
        </p:spPr>
        <p:txBody>
          <a:bodyPr rtlCol="1" anchor="ctr"/>
          <a:lstStyle/>
          <a:p>
            <a:endParaRPr lang="ar-SY"/>
          </a:p>
        </p:txBody>
      </p:sp>
      <p:sp>
        <p:nvSpPr>
          <p:cNvPr id="20" name="Freeform: Shape 19">
            <a:extLst>
              <a:ext uri="{FF2B5EF4-FFF2-40B4-BE49-F238E27FC236}">
                <a16:creationId xmlns:a16="http://schemas.microsoft.com/office/drawing/2014/main" id="{3AA93E7D-F69A-F3C5-C290-B111EB17871E}"/>
              </a:ext>
            </a:extLst>
          </p:cNvPr>
          <p:cNvSpPr/>
          <p:nvPr/>
        </p:nvSpPr>
        <p:spPr>
          <a:xfrm>
            <a:off x="7935039" y="5654216"/>
            <a:ext cx="323133" cy="309167"/>
          </a:xfrm>
          <a:custGeom>
            <a:avLst/>
            <a:gdLst>
              <a:gd name="connsiteX0" fmla="*/ 129253 w 323133"/>
              <a:gd name="connsiteY0" fmla="*/ 181260 h 309167"/>
              <a:gd name="connsiteX1" fmla="*/ 323134 w 323133"/>
              <a:gd name="connsiteY1" fmla="*/ 95091 h 309167"/>
              <a:gd name="connsiteX2" fmla="*/ 323134 w 323133"/>
              <a:gd name="connsiteY2" fmla="*/ 80281 h 309167"/>
              <a:gd name="connsiteX3" fmla="*/ 306977 w 323133"/>
              <a:gd name="connsiteY3" fmla="*/ 41236 h 309167"/>
              <a:gd name="connsiteX4" fmla="*/ 281395 w 323133"/>
              <a:gd name="connsiteY4" fmla="*/ 26425 h 309167"/>
              <a:gd name="connsiteX5" fmla="*/ 44431 w 323133"/>
              <a:gd name="connsiteY5" fmla="*/ 25079 h 309167"/>
              <a:gd name="connsiteX6" fmla="*/ 14810 w 323133"/>
              <a:gd name="connsiteY6" fmla="*/ 41236 h 309167"/>
              <a:gd name="connsiteX7" fmla="*/ 0 w 323133"/>
              <a:gd name="connsiteY7" fmla="*/ 80281 h 309167"/>
              <a:gd name="connsiteX8" fmla="*/ 0 w 323133"/>
              <a:gd name="connsiteY8" fmla="*/ 309167 h 309167"/>
              <a:gd name="connsiteX9" fmla="*/ 129253 w 323133"/>
              <a:gd name="connsiteY9" fmla="*/ 181260 h 309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3133" h="309167">
                <a:moveTo>
                  <a:pt x="129253" y="181260"/>
                </a:moveTo>
                <a:cubicBezTo>
                  <a:pt x="185802" y="143561"/>
                  <a:pt x="251775" y="113941"/>
                  <a:pt x="323134" y="95091"/>
                </a:cubicBezTo>
                <a:lnTo>
                  <a:pt x="323134" y="80281"/>
                </a:lnTo>
                <a:cubicBezTo>
                  <a:pt x="323134" y="65471"/>
                  <a:pt x="316402" y="50660"/>
                  <a:pt x="306977" y="41236"/>
                </a:cubicBezTo>
                <a:cubicBezTo>
                  <a:pt x="302938" y="37197"/>
                  <a:pt x="293513" y="31811"/>
                  <a:pt x="281395" y="26425"/>
                </a:cubicBezTo>
                <a:cubicBezTo>
                  <a:pt x="207344" y="-8581"/>
                  <a:pt x="119829" y="-8581"/>
                  <a:pt x="44431" y="25079"/>
                </a:cubicBezTo>
                <a:cubicBezTo>
                  <a:pt x="30967" y="30465"/>
                  <a:pt x="20196" y="37197"/>
                  <a:pt x="14810" y="41236"/>
                </a:cubicBezTo>
                <a:cubicBezTo>
                  <a:pt x="6732" y="50660"/>
                  <a:pt x="0" y="65471"/>
                  <a:pt x="0" y="80281"/>
                </a:cubicBezTo>
                <a:lnTo>
                  <a:pt x="0" y="309167"/>
                </a:lnTo>
                <a:cubicBezTo>
                  <a:pt x="30967" y="262044"/>
                  <a:pt x="74051" y="217613"/>
                  <a:pt x="129253" y="181260"/>
                </a:cubicBezTo>
              </a:path>
            </a:pathLst>
          </a:custGeom>
          <a:solidFill>
            <a:schemeClr val="accent1">
              <a:lumMod val="75000"/>
            </a:schemeClr>
          </a:solidFill>
          <a:ln w="13395" cap="flat">
            <a:noFill/>
            <a:prstDash val="solid"/>
            <a:miter/>
          </a:ln>
        </p:spPr>
        <p:txBody>
          <a:bodyPr rtlCol="1" anchor="ctr"/>
          <a:lstStyle/>
          <a:p>
            <a:endParaRPr lang="ar-SY"/>
          </a:p>
        </p:txBody>
      </p:sp>
      <p:sp>
        <p:nvSpPr>
          <p:cNvPr id="21" name="Freeform: Shape 20">
            <a:extLst>
              <a:ext uri="{FF2B5EF4-FFF2-40B4-BE49-F238E27FC236}">
                <a16:creationId xmlns:a16="http://schemas.microsoft.com/office/drawing/2014/main" id="{F5724DEC-B727-20EC-4B25-8E505FE51335}"/>
              </a:ext>
            </a:extLst>
          </p:cNvPr>
          <p:cNvSpPr/>
          <p:nvPr/>
        </p:nvSpPr>
        <p:spPr>
          <a:xfrm>
            <a:off x="8310681" y="5600361"/>
            <a:ext cx="324479" cy="135482"/>
          </a:xfrm>
          <a:custGeom>
            <a:avLst/>
            <a:gdLst>
              <a:gd name="connsiteX0" fmla="*/ 324480 w 324479"/>
              <a:gd name="connsiteY0" fmla="*/ 135483 h 135482"/>
              <a:gd name="connsiteX1" fmla="*/ 324480 w 324479"/>
              <a:gd name="connsiteY1" fmla="*/ 80281 h 135482"/>
              <a:gd name="connsiteX2" fmla="*/ 308323 w 324479"/>
              <a:gd name="connsiteY2" fmla="*/ 41236 h 135482"/>
              <a:gd name="connsiteX3" fmla="*/ 282742 w 324479"/>
              <a:gd name="connsiteY3" fmla="*/ 26425 h 135482"/>
              <a:gd name="connsiteX4" fmla="*/ 45777 w 324479"/>
              <a:gd name="connsiteY4" fmla="*/ 25079 h 135482"/>
              <a:gd name="connsiteX5" fmla="*/ 16157 w 324479"/>
              <a:gd name="connsiteY5" fmla="*/ 41236 h 135482"/>
              <a:gd name="connsiteX6" fmla="*/ 0 w 324479"/>
              <a:gd name="connsiteY6" fmla="*/ 80281 h 135482"/>
              <a:gd name="connsiteX7" fmla="*/ 0 w 324479"/>
              <a:gd name="connsiteY7" fmla="*/ 135483 h 135482"/>
              <a:gd name="connsiteX8" fmla="*/ 161567 w 324479"/>
              <a:gd name="connsiteY8" fmla="*/ 119326 h 135482"/>
              <a:gd name="connsiteX9" fmla="*/ 324480 w 324479"/>
              <a:gd name="connsiteY9" fmla="*/ 135483 h 135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4479" h="135482">
                <a:moveTo>
                  <a:pt x="324480" y="135483"/>
                </a:moveTo>
                <a:lnTo>
                  <a:pt x="324480" y="80281"/>
                </a:lnTo>
                <a:cubicBezTo>
                  <a:pt x="324480" y="65471"/>
                  <a:pt x="317748" y="50660"/>
                  <a:pt x="308323" y="41236"/>
                </a:cubicBezTo>
                <a:cubicBezTo>
                  <a:pt x="304284" y="37197"/>
                  <a:pt x="294859" y="31811"/>
                  <a:pt x="282742" y="26425"/>
                </a:cubicBezTo>
                <a:cubicBezTo>
                  <a:pt x="208690" y="-8581"/>
                  <a:pt x="121175" y="-8581"/>
                  <a:pt x="45777" y="25079"/>
                </a:cubicBezTo>
                <a:cubicBezTo>
                  <a:pt x="32313" y="30465"/>
                  <a:pt x="21542" y="37197"/>
                  <a:pt x="16157" y="41236"/>
                </a:cubicBezTo>
                <a:cubicBezTo>
                  <a:pt x="5386" y="50660"/>
                  <a:pt x="0" y="65471"/>
                  <a:pt x="0" y="80281"/>
                </a:cubicBezTo>
                <a:lnTo>
                  <a:pt x="0" y="135483"/>
                </a:lnTo>
                <a:cubicBezTo>
                  <a:pt x="52509" y="124712"/>
                  <a:pt x="106365" y="119326"/>
                  <a:pt x="161567" y="119326"/>
                </a:cubicBezTo>
                <a:cubicBezTo>
                  <a:pt x="216769" y="119326"/>
                  <a:pt x="271971" y="126058"/>
                  <a:pt x="324480" y="135483"/>
                </a:cubicBezTo>
              </a:path>
            </a:pathLst>
          </a:custGeom>
          <a:solidFill>
            <a:schemeClr val="accent1">
              <a:lumMod val="75000"/>
            </a:schemeClr>
          </a:solidFill>
          <a:ln w="13395" cap="flat">
            <a:noFill/>
            <a:prstDash val="solid"/>
            <a:miter/>
          </a:ln>
        </p:spPr>
        <p:txBody>
          <a:bodyPr rtlCol="1" anchor="ctr"/>
          <a:lstStyle/>
          <a:p>
            <a:endParaRPr lang="ar-SY"/>
          </a:p>
        </p:txBody>
      </p:sp>
      <p:sp>
        <p:nvSpPr>
          <p:cNvPr id="22" name="Freeform: Shape 21">
            <a:extLst>
              <a:ext uri="{FF2B5EF4-FFF2-40B4-BE49-F238E27FC236}">
                <a16:creationId xmlns:a16="http://schemas.microsoft.com/office/drawing/2014/main" id="{4CC88E44-2198-005C-4A78-96AEAFB15CD7}"/>
              </a:ext>
            </a:extLst>
          </p:cNvPr>
          <p:cNvSpPr/>
          <p:nvPr/>
        </p:nvSpPr>
        <p:spPr>
          <a:xfrm>
            <a:off x="8687670" y="5654216"/>
            <a:ext cx="324479" cy="309167"/>
          </a:xfrm>
          <a:custGeom>
            <a:avLst/>
            <a:gdLst>
              <a:gd name="connsiteX0" fmla="*/ 324480 w 324479"/>
              <a:gd name="connsiteY0" fmla="*/ 309167 h 309167"/>
              <a:gd name="connsiteX1" fmla="*/ 324480 w 324479"/>
              <a:gd name="connsiteY1" fmla="*/ 80281 h 309167"/>
              <a:gd name="connsiteX2" fmla="*/ 308323 w 324479"/>
              <a:gd name="connsiteY2" fmla="*/ 41236 h 309167"/>
              <a:gd name="connsiteX3" fmla="*/ 282742 w 324479"/>
              <a:gd name="connsiteY3" fmla="*/ 26425 h 309167"/>
              <a:gd name="connsiteX4" fmla="*/ 45777 w 324479"/>
              <a:gd name="connsiteY4" fmla="*/ 25079 h 309167"/>
              <a:gd name="connsiteX5" fmla="*/ 16157 w 324479"/>
              <a:gd name="connsiteY5" fmla="*/ 41236 h 309167"/>
              <a:gd name="connsiteX6" fmla="*/ 0 w 324479"/>
              <a:gd name="connsiteY6" fmla="*/ 80281 h 309167"/>
              <a:gd name="connsiteX7" fmla="*/ 0 w 324479"/>
              <a:gd name="connsiteY7" fmla="*/ 95091 h 309167"/>
              <a:gd name="connsiteX8" fmla="*/ 193880 w 324479"/>
              <a:gd name="connsiteY8" fmla="*/ 181260 h 309167"/>
              <a:gd name="connsiteX9" fmla="*/ 324480 w 324479"/>
              <a:gd name="connsiteY9" fmla="*/ 309167 h 309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4479" h="309167">
                <a:moveTo>
                  <a:pt x="324480" y="309167"/>
                </a:moveTo>
                <a:lnTo>
                  <a:pt x="324480" y="80281"/>
                </a:lnTo>
                <a:cubicBezTo>
                  <a:pt x="324480" y="65471"/>
                  <a:pt x="317748" y="50660"/>
                  <a:pt x="308323" y="41236"/>
                </a:cubicBezTo>
                <a:cubicBezTo>
                  <a:pt x="304284" y="37197"/>
                  <a:pt x="294859" y="31811"/>
                  <a:pt x="282742" y="26425"/>
                </a:cubicBezTo>
                <a:cubicBezTo>
                  <a:pt x="208690" y="-8581"/>
                  <a:pt x="121175" y="-8581"/>
                  <a:pt x="45777" y="25079"/>
                </a:cubicBezTo>
                <a:cubicBezTo>
                  <a:pt x="32313" y="30465"/>
                  <a:pt x="21542" y="37197"/>
                  <a:pt x="16157" y="41236"/>
                </a:cubicBezTo>
                <a:cubicBezTo>
                  <a:pt x="5386" y="50660"/>
                  <a:pt x="0" y="65471"/>
                  <a:pt x="0" y="80281"/>
                </a:cubicBezTo>
                <a:lnTo>
                  <a:pt x="0" y="95091"/>
                </a:lnTo>
                <a:cubicBezTo>
                  <a:pt x="71359" y="113941"/>
                  <a:pt x="137332" y="143561"/>
                  <a:pt x="193880" y="181260"/>
                </a:cubicBezTo>
                <a:cubicBezTo>
                  <a:pt x="250428" y="217613"/>
                  <a:pt x="293513" y="262044"/>
                  <a:pt x="324480" y="309167"/>
                </a:cubicBezTo>
              </a:path>
            </a:pathLst>
          </a:custGeom>
          <a:solidFill>
            <a:schemeClr val="accent1">
              <a:lumMod val="75000"/>
            </a:schemeClr>
          </a:solidFill>
          <a:ln w="13395" cap="flat">
            <a:noFill/>
            <a:prstDash val="solid"/>
            <a:miter/>
          </a:ln>
        </p:spPr>
        <p:txBody>
          <a:bodyPr rtlCol="1" anchor="ctr"/>
          <a:lstStyle/>
          <a:p>
            <a:endParaRPr lang="ar-SY"/>
          </a:p>
        </p:txBody>
      </p:sp>
      <p:sp>
        <p:nvSpPr>
          <p:cNvPr id="28" name="Freeform: Shape 27">
            <a:extLst>
              <a:ext uri="{FF2B5EF4-FFF2-40B4-BE49-F238E27FC236}">
                <a16:creationId xmlns:a16="http://schemas.microsoft.com/office/drawing/2014/main" id="{265AE5DC-4B04-207B-BADE-0CA6E86F61DB}"/>
              </a:ext>
            </a:extLst>
          </p:cNvPr>
          <p:cNvSpPr/>
          <p:nvPr/>
        </p:nvSpPr>
        <p:spPr>
          <a:xfrm>
            <a:off x="8110664" y="3504608"/>
            <a:ext cx="889663" cy="1147952"/>
          </a:xfrm>
          <a:custGeom>
            <a:avLst/>
            <a:gdLst>
              <a:gd name="connsiteX0" fmla="*/ 803567 w 889663"/>
              <a:gd name="connsiteY0" fmla="*/ 1061856 h 1147952"/>
              <a:gd name="connsiteX1" fmla="*/ 86096 w 889663"/>
              <a:gd name="connsiteY1" fmla="*/ 1061856 h 1147952"/>
              <a:gd name="connsiteX2" fmla="*/ 86096 w 889663"/>
              <a:gd name="connsiteY2" fmla="*/ 172193 h 1147952"/>
              <a:gd name="connsiteX3" fmla="*/ 243940 w 889663"/>
              <a:gd name="connsiteY3" fmla="*/ 172193 h 1147952"/>
              <a:gd name="connsiteX4" fmla="*/ 243940 w 889663"/>
              <a:gd name="connsiteY4" fmla="*/ 258289 h 1147952"/>
              <a:gd name="connsiteX5" fmla="*/ 645723 w 889663"/>
              <a:gd name="connsiteY5" fmla="*/ 258289 h 1147952"/>
              <a:gd name="connsiteX6" fmla="*/ 645723 w 889663"/>
              <a:gd name="connsiteY6" fmla="*/ 172193 h 1147952"/>
              <a:gd name="connsiteX7" fmla="*/ 803567 w 889663"/>
              <a:gd name="connsiteY7" fmla="*/ 172193 h 1147952"/>
              <a:gd name="connsiteX8" fmla="*/ 444832 w 889663"/>
              <a:gd name="connsiteY8" fmla="*/ 57398 h 1147952"/>
              <a:gd name="connsiteX9" fmla="*/ 487880 w 889663"/>
              <a:gd name="connsiteY9" fmla="*/ 100446 h 1147952"/>
              <a:gd name="connsiteX10" fmla="*/ 444832 w 889663"/>
              <a:gd name="connsiteY10" fmla="*/ 143494 h 1147952"/>
              <a:gd name="connsiteX11" fmla="*/ 401783 w 889663"/>
              <a:gd name="connsiteY11" fmla="*/ 100446 h 1147952"/>
              <a:gd name="connsiteX12" fmla="*/ 443414 w 889663"/>
              <a:gd name="connsiteY12" fmla="*/ 57398 h 1147952"/>
              <a:gd name="connsiteX13" fmla="*/ 444832 w 889663"/>
              <a:gd name="connsiteY13" fmla="*/ 57398 h 1147952"/>
              <a:gd name="connsiteX14" fmla="*/ 832266 w 889663"/>
              <a:gd name="connsiteY14" fmla="*/ 86096 h 1147952"/>
              <a:gd name="connsiteX15" fmla="*/ 588326 w 889663"/>
              <a:gd name="connsiteY15" fmla="*/ 86096 h 1147952"/>
              <a:gd name="connsiteX16" fmla="*/ 588326 w 889663"/>
              <a:gd name="connsiteY16" fmla="*/ 57398 h 1147952"/>
              <a:gd name="connsiteX17" fmla="*/ 530928 w 889663"/>
              <a:gd name="connsiteY17" fmla="*/ 0 h 1147952"/>
              <a:gd name="connsiteX18" fmla="*/ 358735 w 889663"/>
              <a:gd name="connsiteY18" fmla="*/ 0 h 1147952"/>
              <a:gd name="connsiteX19" fmla="*/ 301338 w 889663"/>
              <a:gd name="connsiteY19" fmla="*/ 57398 h 1147952"/>
              <a:gd name="connsiteX20" fmla="*/ 301338 w 889663"/>
              <a:gd name="connsiteY20" fmla="*/ 86096 h 1147952"/>
              <a:gd name="connsiteX21" fmla="*/ 57398 w 889663"/>
              <a:gd name="connsiteY21" fmla="*/ 86096 h 1147952"/>
              <a:gd name="connsiteX22" fmla="*/ 0 w 889663"/>
              <a:gd name="connsiteY22" fmla="*/ 143494 h 1147952"/>
              <a:gd name="connsiteX23" fmla="*/ 0 w 889663"/>
              <a:gd name="connsiteY23" fmla="*/ 1090555 h 1147952"/>
              <a:gd name="connsiteX24" fmla="*/ 57398 w 889663"/>
              <a:gd name="connsiteY24" fmla="*/ 1147953 h 1147952"/>
              <a:gd name="connsiteX25" fmla="*/ 832266 w 889663"/>
              <a:gd name="connsiteY25" fmla="*/ 1147953 h 1147952"/>
              <a:gd name="connsiteX26" fmla="*/ 889663 w 889663"/>
              <a:gd name="connsiteY26" fmla="*/ 1090555 h 1147952"/>
              <a:gd name="connsiteX27" fmla="*/ 889663 w 889663"/>
              <a:gd name="connsiteY27" fmla="*/ 143494 h 1147952"/>
              <a:gd name="connsiteX28" fmla="*/ 832266 w 889663"/>
              <a:gd name="connsiteY28" fmla="*/ 86096 h 1147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89663" h="1147952">
                <a:moveTo>
                  <a:pt x="803567" y="1061856"/>
                </a:moveTo>
                <a:lnTo>
                  <a:pt x="86096" y="1061856"/>
                </a:lnTo>
                <a:lnTo>
                  <a:pt x="86096" y="172193"/>
                </a:lnTo>
                <a:lnTo>
                  <a:pt x="243940" y="172193"/>
                </a:lnTo>
                <a:lnTo>
                  <a:pt x="243940" y="258289"/>
                </a:lnTo>
                <a:lnTo>
                  <a:pt x="645723" y="258289"/>
                </a:lnTo>
                <a:lnTo>
                  <a:pt x="645723" y="172193"/>
                </a:lnTo>
                <a:lnTo>
                  <a:pt x="803567" y="172193"/>
                </a:lnTo>
                <a:close/>
                <a:moveTo>
                  <a:pt x="444832" y="57398"/>
                </a:moveTo>
                <a:cubicBezTo>
                  <a:pt x="468607" y="57398"/>
                  <a:pt x="487880" y="76670"/>
                  <a:pt x="487880" y="100446"/>
                </a:cubicBezTo>
                <a:cubicBezTo>
                  <a:pt x="487880" y="124221"/>
                  <a:pt x="468607" y="143494"/>
                  <a:pt x="444832" y="143494"/>
                </a:cubicBezTo>
                <a:cubicBezTo>
                  <a:pt x="421056" y="143494"/>
                  <a:pt x="401783" y="124221"/>
                  <a:pt x="401783" y="100446"/>
                </a:cubicBezTo>
                <a:cubicBezTo>
                  <a:pt x="401392" y="77062"/>
                  <a:pt x="420030" y="57789"/>
                  <a:pt x="443414" y="57398"/>
                </a:cubicBezTo>
                <a:cubicBezTo>
                  <a:pt x="443886" y="57389"/>
                  <a:pt x="444359" y="57389"/>
                  <a:pt x="444832" y="57398"/>
                </a:cubicBezTo>
                <a:close/>
                <a:moveTo>
                  <a:pt x="832266" y="86096"/>
                </a:moveTo>
                <a:lnTo>
                  <a:pt x="588326" y="86096"/>
                </a:lnTo>
                <a:lnTo>
                  <a:pt x="588326" y="57398"/>
                </a:lnTo>
                <a:cubicBezTo>
                  <a:pt x="588326" y="25698"/>
                  <a:pt x="562627" y="0"/>
                  <a:pt x="530928" y="0"/>
                </a:cubicBezTo>
                <a:lnTo>
                  <a:pt x="358735" y="0"/>
                </a:lnTo>
                <a:cubicBezTo>
                  <a:pt x="327036" y="0"/>
                  <a:pt x="301338" y="25698"/>
                  <a:pt x="301338" y="57398"/>
                </a:cubicBezTo>
                <a:lnTo>
                  <a:pt x="301338" y="86096"/>
                </a:lnTo>
                <a:lnTo>
                  <a:pt x="57398" y="86096"/>
                </a:lnTo>
                <a:cubicBezTo>
                  <a:pt x="25698" y="86096"/>
                  <a:pt x="0" y="111795"/>
                  <a:pt x="0" y="143494"/>
                </a:cubicBezTo>
                <a:lnTo>
                  <a:pt x="0" y="1090555"/>
                </a:lnTo>
                <a:cubicBezTo>
                  <a:pt x="0" y="1122254"/>
                  <a:pt x="25698" y="1147953"/>
                  <a:pt x="57398" y="1147953"/>
                </a:cubicBezTo>
                <a:lnTo>
                  <a:pt x="832266" y="1147953"/>
                </a:lnTo>
                <a:cubicBezTo>
                  <a:pt x="863965" y="1147953"/>
                  <a:pt x="889663" y="1122254"/>
                  <a:pt x="889663" y="1090555"/>
                </a:cubicBezTo>
                <a:lnTo>
                  <a:pt x="889663" y="143494"/>
                </a:lnTo>
                <a:cubicBezTo>
                  <a:pt x="889663" y="111795"/>
                  <a:pt x="863965" y="86096"/>
                  <a:pt x="832266" y="86096"/>
                </a:cubicBezTo>
                <a:close/>
              </a:path>
            </a:pathLst>
          </a:custGeom>
          <a:solidFill>
            <a:schemeClr val="accent1">
              <a:lumMod val="75000"/>
            </a:schemeClr>
          </a:solidFill>
          <a:ln w="14288" cap="flat">
            <a:noFill/>
            <a:prstDash val="solid"/>
            <a:miter/>
          </a:ln>
        </p:spPr>
        <p:txBody>
          <a:bodyPr rtlCol="1" anchor="ctr"/>
          <a:lstStyle/>
          <a:p>
            <a:endParaRPr lang="ar-SY"/>
          </a:p>
        </p:txBody>
      </p:sp>
      <p:sp>
        <p:nvSpPr>
          <p:cNvPr id="29" name="Freeform: Shape 28">
            <a:extLst>
              <a:ext uri="{FF2B5EF4-FFF2-40B4-BE49-F238E27FC236}">
                <a16:creationId xmlns:a16="http://schemas.microsoft.com/office/drawing/2014/main" id="{2F37BC6A-EE32-08A9-F55F-C59504AB456E}"/>
              </a:ext>
            </a:extLst>
          </p:cNvPr>
          <p:cNvSpPr/>
          <p:nvPr/>
        </p:nvSpPr>
        <p:spPr>
          <a:xfrm>
            <a:off x="8310681" y="4178155"/>
            <a:ext cx="145244" cy="145244"/>
          </a:xfrm>
          <a:custGeom>
            <a:avLst/>
            <a:gdLst>
              <a:gd name="connsiteX0" fmla="*/ 145245 w 145244"/>
              <a:gd name="connsiteY0" fmla="*/ 30449 h 145244"/>
              <a:gd name="connsiteX1" fmla="*/ 114795 w 145244"/>
              <a:gd name="connsiteY1" fmla="*/ 0 h 145244"/>
              <a:gd name="connsiteX2" fmla="*/ 72622 w 145244"/>
              <a:gd name="connsiteY2" fmla="*/ 42187 h 145244"/>
              <a:gd name="connsiteX3" fmla="*/ 30449 w 145244"/>
              <a:gd name="connsiteY3" fmla="*/ 0 h 145244"/>
              <a:gd name="connsiteX4" fmla="*/ 0 w 145244"/>
              <a:gd name="connsiteY4" fmla="*/ 30449 h 145244"/>
              <a:gd name="connsiteX5" fmla="*/ 42187 w 145244"/>
              <a:gd name="connsiteY5" fmla="*/ 72622 h 145244"/>
              <a:gd name="connsiteX6" fmla="*/ 0 w 145244"/>
              <a:gd name="connsiteY6" fmla="*/ 114795 h 145244"/>
              <a:gd name="connsiteX7" fmla="*/ 30449 w 145244"/>
              <a:gd name="connsiteY7" fmla="*/ 145245 h 145244"/>
              <a:gd name="connsiteX8" fmla="*/ 72622 w 145244"/>
              <a:gd name="connsiteY8" fmla="*/ 103057 h 145244"/>
              <a:gd name="connsiteX9" fmla="*/ 114795 w 145244"/>
              <a:gd name="connsiteY9" fmla="*/ 145245 h 145244"/>
              <a:gd name="connsiteX10" fmla="*/ 145245 w 145244"/>
              <a:gd name="connsiteY10" fmla="*/ 114795 h 145244"/>
              <a:gd name="connsiteX11" fmla="*/ 103057 w 145244"/>
              <a:gd name="connsiteY11" fmla="*/ 72622 h 145244"/>
              <a:gd name="connsiteX12" fmla="*/ 145245 w 145244"/>
              <a:gd name="connsiteY12" fmla="*/ 30449 h 145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244" h="145244">
                <a:moveTo>
                  <a:pt x="145245" y="30449"/>
                </a:moveTo>
                <a:lnTo>
                  <a:pt x="114795" y="0"/>
                </a:lnTo>
                <a:lnTo>
                  <a:pt x="72622" y="42187"/>
                </a:lnTo>
                <a:lnTo>
                  <a:pt x="30449" y="0"/>
                </a:lnTo>
                <a:lnTo>
                  <a:pt x="0" y="30449"/>
                </a:lnTo>
                <a:lnTo>
                  <a:pt x="42187" y="72622"/>
                </a:lnTo>
                <a:lnTo>
                  <a:pt x="0" y="114795"/>
                </a:lnTo>
                <a:lnTo>
                  <a:pt x="30449" y="145245"/>
                </a:lnTo>
                <a:lnTo>
                  <a:pt x="72622" y="103057"/>
                </a:lnTo>
                <a:lnTo>
                  <a:pt x="114795" y="145245"/>
                </a:lnTo>
                <a:lnTo>
                  <a:pt x="145245" y="114795"/>
                </a:lnTo>
                <a:lnTo>
                  <a:pt x="103057" y="72622"/>
                </a:lnTo>
                <a:lnTo>
                  <a:pt x="145245" y="30449"/>
                </a:lnTo>
                <a:close/>
              </a:path>
            </a:pathLst>
          </a:custGeom>
          <a:solidFill>
            <a:srgbClr val="C00000"/>
          </a:solidFill>
          <a:ln w="14288" cap="flat">
            <a:noFill/>
            <a:prstDash val="solid"/>
            <a:miter/>
          </a:ln>
        </p:spPr>
        <p:txBody>
          <a:bodyPr rtlCol="1" anchor="ctr"/>
          <a:lstStyle/>
          <a:p>
            <a:endParaRPr lang="ar-SY"/>
          </a:p>
        </p:txBody>
      </p:sp>
      <p:sp>
        <p:nvSpPr>
          <p:cNvPr id="30" name="Freeform: Shape 29">
            <a:extLst>
              <a:ext uri="{FF2B5EF4-FFF2-40B4-BE49-F238E27FC236}">
                <a16:creationId xmlns:a16="http://schemas.microsoft.com/office/drawing/2014/main" id="{0D615BC9-2376-49EC-DD32-6A3704E9E6FA}"/>
              </a:ext>
            </a:extLst>
          </p:cNvPr>
          <p:cNvSpPr/>
          <p:nvPr/>
        </p:nvSpPr>
        <p:spPr>
          <a:xfrm>
            <a:off x="8310681" y="4350347"/>
            <a:ext cx="145244" cy="145244"/>
          </a:xfrm>
          <a:custGeom>
            <a:avLst/>
            <a:gdLst>
              <a:gd name="connsiteX0" fmla="*/ 114795 w 145244"/>
              <a:gd name="connsiteY0" fmla="*/ 0 h 145244"/>
              <a:gd name="connsiteX1" fmla="*/ 72622 w 145244"/>
              <a:gd name="connsiteY1" fmla="*/ 42187 h 145244"/>
              <a:gd name="connsiteX2" fmla="*/ 30449 w 145244"/>
              <a:gd name="connsiteY2" fmla="*/ 0 h 145244"/>
              <a:gd name="connsiteX3" fmla="*/ 0 w 145244"/>
              <a:gd name="connsiteY3" fmla="*/ 30449 h 145244"/>
              <a:gd name="connsiteX4" fmla="*/ 42187 w 145244"/>
              <a:gd name="connsiteY4" fmla="*/ 72622 h 145244"/>
              <a:gd name="connsiteX5" fmla="*/ 0 w 145244"/>
              <a:gd name="connsiteY5" fmla="*/ 114795 h 145244"/>
              <a:gd name="connsiteX6" fmla="*/ 30449 w 145244"/>
              <a:gd name="connsiteY6" fmla="*/ 145245 h 145244"/>
              <a:gd name="connsiteX7" fmla="*/ 72622 w 145244"/>
              <a:gd name="connsiteY7" fmla="*/ 103057 h 145244"/>
              <a:gd name="connsiteX8" fmla="*/ 114795 w 145244"/>
              <a:gd name="connsiteY8" fmla="*/ 145245 h 145244"/>
              <a:gd name="connsiteX9" fmla="*/ 145245 w 145244"/>
              <a:gd name="connsiteY9" fmla="*/ 114795 h 145244"/>
              <a:gd name="connsiteX10" fmla="*/ 103057 w 145244"/>
              <a:gd name="connsiteY10" fmla="*/ 72622 h 145244"/>
              <a:gd name="connsiteX11" fmla="*/ 145245 w 145244"/>
              <a:gd name="connsiteY11" fmla="*/ 30449 h 145244"/>
              <a:gd name="connsiteX12" fmla="*/ 114795 w 145244"/>
              <a:gd name="connsiteY12" fmla="*/ 0 h 145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244" h="145244">
                <a:moveTo>
                  <a:pt x="114795" y="0"/>
                </a:moveTo>
                <a:lnTo>
                  <a:pt x="72622" y="42187"/>
                </a:lnTo>
                <a:lnTo>
                  <a:pt x="30449" y="0"/>
                </a:lnTo>
                <a:lnTo>
                  <a:pt x="0" y="30449"/>
                </a:lnTo>
                <a:lnTo>
                  <a:pt x="42187" y="72622"/>
                </a:lnTo>
                <a:lnTo>
                  <a:pt x="0" y="114795"/>
                </a:lnTo>
                <a:lnTo>
                  <a:pt x="30449" y="145245"/>
                </a:lnTo>
                <a:lnTo>
                  <a:pt x="72622" y="103057"/>
                </a:lnTo>
                <a:lnTo>
                  <a:pt x="114795" y="145245"/>
                </a:lnTo>
                <a:lnTo>
                  <a:pt x="145245" y="114795"/>
                </a:lnTo>
                <a:lnTo>
                  <a:pt x="103057" y="72622"/>
                </a:lnTo>
                <a:lnTo>
                  <a:pt x="145245" y="30449"/>
                </a:lnTo>
                <a:lnTo>
                  <a:pt x="114795" y="0"/>
                </a:lnTo>
                <a:close/>
              </a:path>
            </a:pathLst>
          </a:custGeom>
          <a:solidFill>
            <a:srgbClr val="C00000"/>
          </a:solidFill>
          <a:ln w="14288" cap="flat">
            <a:noFill/>
            <a:prstDash val="solid"/>
            <a:miter/>
          </a:ln>
        </p:spPr>
        <p:txBody>
          <a:bodyPr rtlCol="1" anchor="ctr"/>
          <a:lstStyle/>
          <a:p>
            <a:endParaRPr lang="ar-SY"/>
          </a:p>
        </p:txBody>
      </p:sp>
      <p:sp>
        <p:nvSpPr>
          <p:cNvPr id="31" name="Freeform: Shape 30">
            <a:extLst>
              <a:ext uri="{FF2B5EF4-FFF2-40B4-BE49-F238E27FC236}">
                <a16:creationId xmlns:a16="http://schemas.microsoft.com/office/drawing/2014/main" id="{AB91A679-3835-2313-F96F-BB60735BB076}"/>
              </a:ext>
            </a:extLst>
          </p:cNvPr>
          <p:cNvSpPr/>
          <p:nvPr/>
        </p:nvSpPr>
        <p:spPr>
          <a:xfrm>
            <a:off x="8584195" y="4222078"/>
            <a:ext cx="243939" cy="57397"/>
          </a:xfrm>
          <a:custGeom>
            <a:avLst/>
            <a:gdLst>
              <a:gd name="connsiteX0" fmla="*/ 0 w 243939"/>
              <a:gd name="connsiteY0" fmla="*/ 0 h 57397"/>
              <a:gd name="connsiteX1" fmla="*/ 243940 w 243939"/>
              <a:gd name="connsiteY1" fmla="*/ 0 h 57397"/>
              <a:gd name="connsiteX2" fmla="*/ 243940 w 243939"/>
              <a:gd name="connsiteY2" fmla="*/ 57398 h 57397"/>
              <a:gd name="connsiteX3" fmla="*/ 0 w 243939"/>
              <a:gd name="connsiteY3" fmla="*/ 57398 h 57397"/>
            </a:gdLst>
            <a:ahLst/>
            <a:cxnLst>
              <a:cxn ang="0">
                <a:pos x="connsiteX0" y="connsiteY0"/>
              </a:cxn>
              <a:cxn ang="0">
                <a:pos x="connsiteX1" y="connsiteY1"/>
              </a:cxn>
              <a:cxn ang="0">
                <a:pos x="connsiteX2" y="connsiteY2"/>
              </a:cxn>
              <a:cxn ang="0">
                <a:pos x="connsiteX3" y="connsiteY3"/>
              </a:cxn>
            </a:cxnLst>
            <a:rect l="l" t="t" r="r" b="b"/>
            <a:pathLst>
              <a:path w="243939" h="57397">
                <a:moveTo>
                  <a:pt x="0" y="0"/>
                </a:moveTo>
                <a:lnTo>
                  <a:pt x="243940" y="0"/>
                </a:lnTo>
                <a:lnTo>
                  <a:pt x="243940" y="57398"/>
                </a:lnTo>
                <a:lnTo>
                  <a:pt x="0" y="57398"/>
                </a:lnTo>
                <a:close/>
              </a:path>
            </a:pathLst>
          </a:custGeom>
          <a:solidFill>
            <a:schemeClr val="accent1">
              <a:lumMod val="75000"/>
            </a:schemeClr>
          </a:solidFill>
          <a:ln w="14288" cap="flat">
            <a:noFill/>
            <a:prstDash val="solid"/>
            <a:miter/>
          </a:ln>
        </p:spPr>
        <p:txBody>
          <a:bodyPr rtlCol="1" anchor="ctr"/>
          <a:lstStyle/>
          <a:p>
            <a:endParaRPr lang="ar-SY"/>
          </a:p>
        </p:txBody>
      </p:sp>
      <p:sp>
        <p:nvSpPr>
          <p:cNvPr id="32" name="Freeform: Shape 31">
            <a:extLst>
              <a:ext uri="{FF2B5EF4-FFF2-40B4-BE49-F238E27FC236}">
                <a16:creationId xmlns:a16="http://schemas.microsoft.com/office/drawing/2014/main" id="{01D99EFC-8F76-5A43-76C4-B89FED21D1C8}"/>
              </a:ext>
            </a:extLst>
          </p:cNvPr>
          <p:cNvSpPr/>
          <p:nvPr/>
        </p:nvSpPr>
        <p:spPr>
          <a:xfrm>
            <a:off x="8584195" y="4394271"/>
            <a:ext cx="243939" cy="57397"/>
          </a:xfrm>
          <a:custGeom>
            <a:avLst/>
            <a:gdLst>
              <a:gd name="connsiteX0" fmla="*/ 0 w 243939"/>
              <a:gd name="connsiteY0" fmla="*/ 0 h 57397"/>
              <a:gd name="connsiteX1" fmla="*/ 243940 w 243939"/>
              <a:gd name="connsiteY1" fmla="*/ 0 h 57397"/>
              <a:gd name="connsiteX2" fmla="*/ 243940 w 243939"/>
              <a:gd name="connsiteY2" fmla="*/ 57398 h 57397"/>
              <a:gd name="connsiteX3" fmla="*/ 0 w 243939"/>
              <a:gd name="connsiteY3" fmla="*/ 57398 h 57397"/>
            </a:gdLst>
            <a:ahLst/>
            <a:cxnLst>
              <a:cxn ang="0">
                <a:pos x="connsiteX0" y="connsiteY0"/>
              </a:cxn>
              <a:cxn ang="0">
                <a:pos x="connsiteX1" y="connsiteY1"/>
              </a:cxn>
              <a:cxn ang="0">
                <a:pos x="connsiteX2" y="connsiteY2"/>
              </a:cxn>
              <a:cxn ang="0">
                <a:pos x="connsiteX3" y="connsiteY3"/>
              </a:cxn>
            </a:cxnLst>
            <a:rect l="l" t="t" r="r" b="b"/>
            <a:pathLst>
              <a:path w="243939" h="57397">
                <a:moveTo>
                  <a:pt x="0" y="0"/>
                </a:moveTo>
                <a:lnTo>
                  <a:pt x="243940" y="0"/>
                </a:lnTo>
                <a:lnTo>
                  <a:pt x="243940" y="57398"/>
                </a:lnTo>
                <a:lnTo>
                  <a:pt x="0" y="57398"/>
                </a:lnTo>
                <a:close/>
              </a:path>
            </a:pathLst>
          </a:custGeom>
          <a:solidFill>
            <a:schemeClr val="accent1">
              <a:lumMod val="75000"/>
            </a:schemeClr>
          </a:solidFill>
          <a:ln w="14288" cap="flat">
            <a:noFill/>
            <a:prstDash val="solid"/>
            <a:miter/>
          </a:ln>
        </p:spPr>
        <p:txBody>
          <a:bodyPr rtlCol="1" anchor="ctr"/>
          <a:lstStyle/>
          <a:p>
            <a:endParaRPr lang="ar-SY"/>
          </a:p>
        </p:txBody>
      </p:sp>
      <p:sp>
        <p:nvSpPr>
          <p:cNvPr id="33" name="Freeform: Shape 32">
            <a:extLst>
              <a:ext uri="{FF2B5EF4-FFF2-40B4-BE49-F238E27FC236}">
                <a16:creationId xmlns:a16="http://schemas.microsoft.com/office/drawing/2014/main" id="{BFDC539F-EBD5-288E-9E1C-F15A45BEE42C}"/>
              </a:ext>
            </a:extLst>
          </p:cNvPr>
          <p:cNvSpPr/>
          <p:nvPr/>
        </p:nvSpPr>
        <p:spPr>
          <a:xfrm>
            <a:off x="8584195" y="3877692"/>
            <a:ext cx="243939" cy="57397"/>
          </a:xfrm>
          <a:custGeom>
            <a:avLst/>
            <a:gdLst>
              <a:gd name="connsiteX0" fmla="*/ 0 w 243939"/>
              <a:gd name="connsiteY0" fmla="*/ 0 h 57397"/>
              <a:gd name="connsiteX1" fmla="*/ 243940 w 243939"/>
              <a:gd name="connsiteY1" fmla="*/ 0 h 57397"/>
              <a:gd name="connsiteX2" fmla="*/ 243940 w 243939"/>
              <a:gd name="connsiteY2" fmla="*/ 57398 h 57397"/>
              <a:gd name="connsiteX3" fmla="*/ 0 w 243939"/>
              <a:gd name="connsiteY3" fmla="*/ 57398 h 57397"/>
            </a:gdLst>
            <a:ahLst/>
            <a:cxnLst>
              <a:cxn ang="0">
                <a:pos x="connsiteX0" y="connsiteY0"/>
              </a:cxn>
              <a:cxn ang="0">
                <a:pos x="connsiteX1" y="connsiteY1"/>
              </a:cxn>
              <a:cxn ang="0">
                <a:pos x="connsiteX2" y="connsiteY2"/>
              </a:cxn>
              <a:cxn ang="0">
                <a:pos x="connsiteX3" y="connsiteY3"/>
              </a:cxn>
            </a:cxnLst>
            <a:rect l="l" t="t" r="r" b="b"/>
            <a:pathLst>
              <a:path w="243939" h="57397">
                <a:moveTo>
                  <a:pt x="0" y="0"/>
                </a:moveTo>
                <a:lnTo>
                  <a:pt x="243940" y="0"/>
                </a:lnTo>
                <a:lnTo>
                  <a:pt x="243940" y="57398"/>
                </a:lnTo>
                <a:lnTo>
                  <a:pt x="0" y="57398"/>
                </a:lnTo>
                <a:close/>
              </a:path>
            </a:pathLst>
          </a:custGeom>
          <a:solidFill>
            <a:schemeClr val="accent1">
              <a:lumMod val="75000"/>
            </a:schemeClr>
          </a:solidFill>
          <a:ln w="14288" cap="flat">
            <a:noFill/>
            <a:prstDash val="solid"/>
            <a:miter/>
          </a:ln>
        </p:spPr>
        <p:txBody>
          <a:bodyPr rtlCol="1" anchor="ctr"/>
          <a:lstStyle/>
          <a:p>
            <a:endParaRPr lang="ar-SY"/>
          </a:p>
        </p:txBody>
      </p:sp>
      <p:sp>
        <p:nvSpPr>
          <p:cNvPr id="34" name="Freeform: Shape 33">
            <a:extLst>
              <a:ext uri="{FF2B5EF4-FFF2-40B4-BE49-F238E27FC236}">
                <a16:creationId xmlns:a16="http://schemas.microsoft.com/office/drawing/2014/main" id="{A63E6B70-9F91-E504-E82F-22051DE04AC1}"/>
              </a:ext>
            </a:extLst>
          </p:cNvPr>
          <p:cNvSpPr/>
          <p:nvPr/>
        </p:nvSpPr>
        <p:spPr>
          <a:xfrm>
            <a:off x="8584195" y="4049885"/>
            <a:ext cx="243939" cy="57397"/>
          </a:xfrm>
          <a:custGeom>
            <a:avLst/>
            <a:gdLst>
              <a:gd name="connsiteX0" fmla="*/ 0 w 243939"/>
              <a:gd name="connsiteY0" fmla="*/ 0 h 57397"/>
              <a:gd name="connsiteX1" fmla="*/ 243940 w 243939"/>
              <a:gd name="connsiteY1" fmla="*/ 0 h 57397"/>
              <a:gd name="connsiteX2" fmla="*/ 243940 w 243939"/>
              <a:gd name="connsiteY2" fmla="*/ 57398 h 57397"/>
              <a:gd name="connsiteX3" fmla="*/ 0 w 243939"/>
              <a:gd name="connsiteY3" fmla="*/ 57398 h 57397"/>
            </a:gdLst>
            <a:ahLst/>
            <a:cxnLst>
              <a:cxn ang="0">
                <a:pos x="connsiteX0" y="connsiteY0"/>
              </a:cxn>
              <a:cxn ang="0">
                <a:pos x="connsiteX1" y="connsiteY1"/>
              </a:cxn>
              <a:cxn ang="0">
                <a:pos x="connsiteX2" y="connsiteY2"/>
              </a:cxn>
              <a:cxn ang="0">
                <a:pos x="connsiteX3" y="connsiteY3"/>
              </a:cxn>
            </a:cxnLst>
            <a:rect l="l" t="t" r="r" b="b"/>
            <a:pathLst>
              <a:path w="243939" h="57397">
                <a:moveTo>
                  <a:pt x="0" y="0"/>
                </a:moveTo>
                <a:lnTo>
                  <a:pt x="243940" y="0"/>
                </a:lnTo>
                <a:lnTo>
                  <a:pt x="243940" y="57398"/>
                </a:lnTo>
                <a:lnTo>
                  <a:pt x="0" y="57398"/>
                </a:lnTo>
                <a:close/>
              </a:path>
            </a:pathLst>
          </a:custGeom>
          <a:solidFill>
            <a:schemeClr val="accent1">
              <a:lumMod val="75000"/>
            </a:schemeClr>
          </a:solidFill>
          <a:ln w="14288" cap="flat">
            <a:noFill/>
            <a:prstDash val="solid"/>
            <a:miter/>
          </a:ln>
        </p:spPr>
        <p:txBody>
          <a:bodyPr rtlCol="1" anchor="ctr"/>
          <a:lstStyle/>
          <a:p>
            <a:endParaRPr lang="ar-SY"/>
          </a:p>
        </p:txBody>
      </p:sp>
      <p:sp>
        <p:nvSpPr>
          <p:cNvPr id="35" name="Freeform: Shape 34">
            <a:extLst>
              <a:ext uri="{FF2B5EF4-FFF2-40B4-BE49-F238E27FC236}">
                <a16:creationId xmlns:a16="http://schemas.microsoft.com/office/drawing/2014/main" id="{BF1115D6-BC5E-7829-03DA-199FC94DF726}"/>
              </a:ext>
            </a:extLst>
          </p:cNvPr>
          <p:cNvSpPr/>
          <p:nvPr/>
        </p:nvSpPr>
        <p:spPr>
          <a:xfrm>
            <a:off x="8293002" y="3816090"/>
            <a:ext cx="192081" cy="154772"/>
          </a:xfrm>
          <a:custGeom>
            <a:avLst/>
            <a:gdLst>
              <a:gd name="connsiteX0" fmla="*/ 0 w 192081"/>
              <a:gd name="connsiteY0" fmla="*/ 87431 h 154772"/>
              <a:gd name="connsiteX1" fmla="*/ 30033 w 192081"/>
              <a:gd name="connsiteY1" fmla="*/ 57398 h 154772"/>
              <a:gd name="connsiteX2" fmla="*/ 67342 w 192081"/>
              <a:gd name="connsiteY2" fmla="*/ 94706 h 154772"/>
              <a:gd name="connsiteX3" fmla="*/ 162048 w 192081"/>
              <a:gd name="connsiteY3" fmla="*/ 0 h 154772"/>
              <a:gd name="connsiteX4" fmla="*/ 192081 w 192081"/>
              <a:gd name="connsiteY4" fmla="*/ 30033 h 154772"/>
              <a:gd name="connsiteX5" fmla="*/ 67342 w 192081"/>
              <a:gd name="connsiteY5" fmla="*/ 154773 h 154772"/>
              <a:gd name="connsiteX6" fmla="*/ 0 w 192081"/>
              <a:gd name="connsiteY6" fmla="*/ 87431 h 15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081" h="154772">
                <a:moveTo>
                  <a:pt x="0" y="87431"/>
                </a:moveTo>
                <a:lnTo>
                  <a:pt x="30033" y="57398"/>
                </a:lnTo>
                <a:lnTo>
                  <a:pt x="67342" y="94706"/>
                </a:lnTo>
                <a:lnTo>
                  <a:pt x="162048" y="0"/>
                </a:lnTo>
                <a:lnTo>
                  <a:pt x="192081" y="30033"/>
                </a:lnTo>
                <a:lnTo>
                  <a:pt x="67342" y="154773"/>
                </a:lnTo>
                <a:lnTo>
                  <a:pt x="0" y="87431"/>
                </a:lnTo>
                <a:close/>
              </a:path>
            </a:pathLst>
          </a:custGeom>
          <a:solidFill>
            <a:schemeClr val="bg1">
              <a:lumMod val="50000"/>
            </a:schemeClr>
          </a:solidFill>
          <a:ln w="14288" cap="flat">
            <a:noFill/>
            <a:prstDash val="solid"/>
            <a:miter/>
          </a:ln>
        </p:spPr>
        <p:txBody>
          <a:bodyPr rtlCol="1" anchor="ctr"/>
          <a:lstStyle/>
          <a:p>
            <a:endParaRPr lang="ar-SY"/>
          </a:p>
        </p:txBody>
      </p:sp>
      <p:sp>
        <p:nvSpPr>
          <p:cNvPr id="36" name="Freeform: Shape 35">
            <a:extLst>
              <a:ext uri="{FF2B5EF4-FFF2-40B4-BE49-F238E27FC236}">
                <a16:creationId xmlns:a16="http://schemas.microsoft.com/office/drawing/2014/main" id="{3090458B-D0BD-8CA1-A5E0-988BB1C4DAAA}"/>
              </a:ext>
            </a:extLst>
          </p:cNvPr>
          <p:cNvSpPr/>
          <p:nvPr/>
        </p:nvSpPr>
        <p:spPr>
          <a:xfrm>
            <a:off x="8293002" y="3988283"/>
            <a:ext cx="192081" cy="154772"/>
          </a:xfrm>
          <a:custGeom>
            <a:avLst/>
            <a:gdLst>
              <a:gd name="connsiteX0" fmla="*/ 0 w 192081"/>
              <a:gd name="connsiteY0" fmla="*/ 87431 h 154772"/>
              <a:gd name="connsiteX1" fmla="*/ 30033 w 192081"/>
              <a:gd name="connsiteY1" fmla="*/ 57398 h 154772"/>
              <a:gd name="connsiteX2" fmla="*/ 67342 w 192081"/>
              <a:gd name="connsiteY2" fmla="*/ 94706 h 154772"/>
              <a:gd name="connsiteX3" fmla="*/ 162048 w 192081"/>
              <a:gd name="connsiteY3" fmla="*/ 0 h 154772"/>
              <a:gd name="connsiteX4" fmla="*/ 192081 w 192081"/>
              <a:gd name="connsiteY4" fmla="*/ 30033 h 154772"/>
              <a:gd name="connsiteX5" fmla="*/ 67342 w 192081"/>
              <a:gd name="connsiteY5" fmla="*/ 154773 h 154772"/>
              <a:gd name="connsiteX6" fmla="*/ 0 w 192081"/>
              <a:gd name="connsiteY6" fmla="*/ 87431 h 15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081" h="154772">
                <a:moveTo>
                  <a:pt x="0" y="87431"/>
                </a:moveTo>
                <a:lnTo>
                  <a:pt x="30033" y="57398"/>
                </a:lnTo>
                <a:lnTo>
                  <a:pt x="67342" y="94706"/>
                </a:lnTo>
                <a:lnTo>
                  <a:pt x="162048" y="0"/>
                </a:lnTo>
                <a:lnTo>
                  <a:pt x="192081" y="30033"/>
                </a:lnTo>
                <a:lnTo>
                  <a:pt x="67342" y="154773"/>
                </a:lnTo>
                <a:lnTo>
                  <a:pt x="0" y="87431"/>
                </a:lnTo>
                <a:close/>
              </a:path>
            </a:pathLst>
          </a:custGeom>
          <a:solidFill>
            <a:schemeClr val="bg1">
              <a:lumMod val="50000"/>
            </a:schemeClr>
          </a:solidFill>
          <a:ln w="14288" cap="flat">
            <a:noFill/>
            <a:prstDash val="solid"/>
            <a:miter/>
          </a:ln>
        </p:spPr>
        <p:txBody>
          <a:bodyPr rtlCol="1" anchor="ctr"/>
          <a:lstStyle/>
          <a:p>
            <a:endParaRPr lang="ar-SY"/>
          </a:p>
        </p:txBody>
      </p:sp>
      <p:sp>
        <p:nvSpPr>
          <p:cNvPr id="38" name="TextBox 37">
            <a:extLst>
              <a:ext uri="{FF2B5EF4-FFF2-40B4-BE49-F238E27FC236}">
                <a16:creationId xmlns:a16="http://schemas.microsoft.com/office/drawing/2014/main" id="{D686566D-217D-37C3-CCE8-6FE08E75AC8A}"/>
              </a:ext>
            </a:extLst>
          </p:cNvPr>
          <p:cNvSpPr txBox="1"/>
          <p:nvPr/>
        </p:nvSpPr>
        <p:spPr>
          <a:xfrm>
            <a:off x="9381560" y="1861478"/>
            <a:ext cx="2219479" cy="1169551"/>
          </a:xfrm>
          <a:prstGeom prst="rect">
            <a:avLst/>
          </a:prstGeom>
          <a:noFill/>
        </p:spPr>
        <p:txBody>
          <a:bodyPr wrap="square" rtlCol="1">
            <a:spAutoFit/>
          </a:bodyPr>
          <a:lstStyle/>
          <a:p>
            <a:pPr algn="ctr"/>
            <a:r>
              <a:rPr lang="en-US" sz="1400" b="1">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Analizar los datos LCS existentes de las actividades recientes de recopilación de datos, eliminar las estrategias irrelevantes </a:t>
            </a:r>
            <a:endParaRPr lang="ar-SY" sz="1400" b="1">
              <a:solidFill>
                <a:schemeClr val="accent1">
                  <a:lumMod val="75000"/>
                </a:schemeClr>
              </a:solidFill>
              <a:latin typeface="Open Sans" panose="020B0606030504020204" pitchFamily="34" charset="0"/>
              <a:ea typeface="Open Sans" panose="020B0606030504020204" pitchFamily="34" charset="0"/>
            </a:endParaRPr>
          </a:p>
        </p:txBody>
      </p:sp>
      <p:sp>
        <p:nvSpPr>
          <p:cNvPr id="40" name="TextBox 39">
            <a:extLst>
              <a:ext uri="{FF2B5EF4-FFF2-40B4-BE49-F238E27FC236}">
                <a16:creationId xmlns:a16="http://schemas.microsoft.com/office/drawing/2014/main" id="{8D29C17E-DA33-A95C-7496-B123221B8417}"/>
              </a:ext>
            </a:extLst>
          </p:cNvPr>
          <p:cNvSpPr txBox="1"/>
          <p:nvPr/>
        </p:nvSpPr>
        <p:spPr>
          <a:xfrm>
            <a:off x="9381559" y="3588615"/>
            <a:ext cx="2219479" cy="1169551"/>
          </a:xfrm>
          <a:prstGeom prst="rect">
            <a:avLst/>
          </a:prstGeom>
          <a:noFill/>
        </p:spPr>
        <p:txBody>
          <a:bodyPr wrap="square" rtlCol="1">
            <a:spAutoFit/>
          </a:bodyPr>
          <a:lstStyle/>
          <a:p>
            <a:pPr algn="ctr"/>
            <a:r>
              <a:rPr lang="en-US" sz="1400" b="1">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Revisar las fuentes de datos secundarias y la información anecdótica sobre cómo se las apaña la gente</a:t>
            </a:r>
            <a:endParaRPr lang="ar-SY" sz="1400" b="1">
              <a:solidFill>
                <a:schemeClr val="accent1">
                  <a:lumMod val="75000"/>
                </a:schemeClr>
              </a:solidFill>
              <a:latin typeface="Open Sans" panose="020B0606030504020204" pitchFamily="34" charset="0"/>
              <a:ea typeface="Open Sans" panose="020B0606030504020204" pitchFamily="34" charset="0"/>
            </a:endParaRPr>
          </a:p>
        </p:txBody>
      </p:sp>
      <p:sp>
        <p:nvSpPr>
          <p:cNvPr id="41" name="TextBox 40">
            <a:extLst>
              <a:ext uri="{FF2B5EF4-FFF2-40B4-BE49-F238E27FC236}">
                <a16:creationId xmlns:a16="http://schemas.microsoft.com/office/drawing/2014/main" id="{2494396D-349D-DC47-D26E-AADE542775B6}"/>
              </a:ext>
            </a:extLst>
          </p:cNvPr>
          <p:cNvSpPr txBox="1"/>
          <p:nvPr/>
        </p:nvSpPr>
        <p:spPr>
          <a:xfrm>
            <a:off x="9569556" y="5308606"/>
            <a:ext cx="2031482" cy="1169551"/>
          </a:xfrm>
          <a:prstGeom prst="rect">
            <a:avLst/>
          </a:prstGeom>
          <a:noFill/>
        </p:spPr>
        <p:txBody>
          <a:bodyPr wrap="square" rtlCol="1">
            <a:spAutoFit/>
          </a:bodyPr>
          <a:lstStyle/>
          <a:p>
            <a:pPr algn="ctr"/>
            <a:r>
              <a:rPr lang="en-US" sz="1400" b="1">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Llevar a cabo debates en grupos focales para validar la pertinencia de estas estrategias</a:t>
            </a:r>
            <a:endParaRPr lang="ar-SY" sz="1400" b="1">
              <a:solidFill>
                <a:schemeClr val="accent1">
                  <a:lumMod val="75000"/>
                </a:schemeClr>
              </a:solidFill>
              <a:latin typeface="Open Sans" panose="020B0606030504020204" pitchFamily="34" charset="0"/>
              <a:ea typeface="Open Sans" panose="020B0606030504020204" pitchFamily="34" charset="0"/>
            </a:endParaRPr>
          </a:p>
        </p:txBody>
      </p:sp>
      <p:sp>
        <p:nvSpPr>
          <p:cNvPr id="4" name="TextBox 3">
            <a:extLst>
              <a:ext uri="{FF2B5EF4-FFF2-40B4-BE49-F238E27FC236}">
                <a16:creationId xmlns:a16="http://schemas.microsoft.com/office/drawing/2014/main" id="{6EA74069-AC64-408E-540E-492D2354C948}"/>
              </a:ext>
            </a:extLst>
          </p:cNvPr>
          <p:cNvSpPr txBox="1"/>
          <p:nvPr/>
        </p:nvSpPr>
        <p:spPr>
          <a:xfrm>
            <a:off x="825792" y="1708704"/>
            <a:ext cx="6115610" cy="4893647"/>
          </a:xfrm>
          <a:prstGeom prst="rect">
            <a:avLst/>
          </a:prstGeom>
          <a:noFill/>
        </p:spPr>
        <p:txBody>
          <a:bodyPr wrap="square">
            <a:spAutoFit/>
          </a:bodyPr>
          <a:lstStyle/>
          <a:p>
            <a:r>
              <a:rPr lang="en-US" sz="2400" b="1" dirty="0">
                <a:latin typeface="Open Sans"/>
                <a:ea typeface="Open Sans"/>
                <a:cs typeface="Open Sans"/>
              </a:rPr>
              <a:t>Para </a:t>
            </a:r>
            <a:r>
              <a:rPr lang="en-US" sz="2400" b="1" dirty="0">
                <a:solidFill>
                  <a:srgbClr val="FFFFFF"/>
                </a:solidFill>
                <a:highlight>
                  <a:srgbClr val="982B56"/>
                </a:highlight>
                <a:latin typeface="Open Sans"/>
                <a:ea typeface="Open Sans"/>
                <a:cs typeface="Open Sans"/>
              </a:rPr>
              <a:t>LCS-EN</a:t>
            </a:r>
            <a:r>
              <a:rPr lang="en-US" sz="2400" dirty="0">
                <a:latin typeface="Open Sans"/>
                <a:ea typeface="Open Sans"/>
                <a:cs typeface="Open Sans"/>
              </a:rPr>
              <a:t>, consulte la </a:t>
            </a:r>
            <a:r>
              <a:rPr lang="en-US" sz="2400" b="1" dirty="0">
                <a:latin typeface="Open Sans"/>
                <a:ea typeface="Open Sans"/>
                <a:cs typeface="Open Sans"/>
                <a:hlinkClick r:id="rId3">
                  <a:extLst>
                    <a:ext uri="{A12FA001-AC4F-418D-AE19-62706E023703}">
                      <ahyp:hlinkClr xmlns:ahyp="http://schemas.microsoft.com/office/drawing/2018/hyperlinkcolor" val="tx"/>
                    </a:ext>
                  </a:extLst>
                </a:hlinkClick>
              </a:rPr>
              <a:t>nota orientativa </a:t>
            </a:r>
            <a:r>
              <a:rPr lang="en-US" sz="2400" dirty="0">
                <a:latin typeface="Open Sans"/>
                <a:ea typeface="Open Sans"/>
                <a:cs typeface="Open Sans"/>
              </a:rPr>
              <a:t>y la </a:t>
            </a:r>
            <a:r>
              <a:rPr lang="en-US" sz="2400" b="1" dirty="0">
                <a:latin typeface="Open Sans"/>
                <a:ea typeface="Open Sans"/>
                <a:cs typeface="Open Sans"/>
                <a:hlinkClick r:id="rId4">
                  <a:extLst>
                    <a:ext uri="{A12FA001-AC4F-418D-AE19-62706E023703}">
                      <ahyp:hlinkClr xmlns:ahyp="http://schemas.microsoft.com/office/drawing/2018/hyperlinkcolor" val="tx"/>
                    </a:ext>
                  </a:extLst>
                </a:hlinkClick>
              </a:rPr>
              <a:t>lista de estrategias </a:t>
            </a:r>
            <a:r>
              <a:rPr lang="en-US" sz="2400" dirty="0">
                <a:latin typeface="Open Sans"/>
                <a:ea typeface="Open Sans"/>
                <a:cs typeface="Open Sans"/>
              </a:rPr>
              <a:t>en el </a:t>
            </a:r>
            <a:r>
              <a:rPr lang="en-US" sz="2400" b="1" dirty="0">
                <a:latin typeface="Open Sans"/>
                <a:ea typeface="Open Sans"/>
                <a:cs typeface="Open Sans"/>
                <a:hlinkClick r:id="rId5">
                  <a:extLst>
                    <a:ext uri="{A12FA001-AC4F-418D-AE19-62706E023703}">
                      <ahyp:hlinkClr xmlns:ahyp="http://schemas.microsoft.com/office/drawing/2018/hyperlinkcolor" val="tx"/>
                    </a:ext>
                  </a:extLst>
                </a:hlinkClick>
              </a:rPr>
              <a:t>Centro de Recursos VAM </a:t>
            </a:r>
            <a:r>
              <a:rPr lang="en-US" sz="2400" dirty="0">
                <a:latin typeface="Open Sans"/>
                <a:ea typeface="Open Sans"/>
                <a:cs typeface="Open Sans"/>
              </a:rPr>
              <a:t>para explorar las estrategias de supervivencia para las necesidades esenciales, así como sus explicaciones y pertinencia. </a:t>
            </a:r>
          </a:p>
          <a:p>
            <a:endParaRPr lang="en-US" sz="2400" dirty="0">
              <a:latin typeface="Open Sans"/>
              <a:ea typeface="Open Sans"/>
              <a:cs typeface="Open Sans"/>
            </a:endParaRPr>
          </a:p>
          <a:p>
            <a:pPr marL="0" indent="0">
              <a:buNone/>
            </a:pPr>
            <a:r>
              <a:rPr lang="en-GB" sz="2400" spc="60" dirty="0">
                <a:latin typeface="Open Sans"/>
                <a:ea typeface="Open Sans"/>
                <a:cs typeface="Open Sans"/>
              </a:rPr>
              <a:t>Consulte el cuestionario cualitativo propuesto para los debates de los grupos de discusión en el:</a:t>
            </a:r>
          </a:p>
          <a:p>
            <a:pPr marL="0" indent="0">
              <a:buNone/>
            </a:pPr>
            <a:endParaRPr lang="en-GB" sz="2400" dirty="0"/>
          </a:p>
          <a:p>
            <a:pPr marL="0" indent="0">
              <a:buNone/>
            </a:pPr>
            <a:r>
              <a:rPr lang="en-GB" sz="2400" spc="60" dirty="0">
                <a:solidFill>
                  <a:srgbClr val="FFFFFF"/>
                </a:solidFill>
                <a:highlight>
                  <a:srgbClr val="982B56"/>
                </a:highlight>
                <a:latin typeface="Open Sans"/>
                <a:ea typeface="Open Sans"/>
                <a:cs typeface="Open Sans"/>
              </a:rPr>
              <a:t>'LCS-EN Herramienta cualitativa' </a:t>
            </a:r>
            <a:r>
              <a:rPr lang="en-GB" sz="2400" b="1" spc="60" dirty="0">
                <a:solidFill>
                  <a:srgbClr val="FFFFFF"/>
                </a:solidFill>
                <a:highlight>
                  <a:srgbClr val="982B56"/>
                </a:highlight>
                <a:latin typeface="Open Sans"/>
                <a:ea typeface="Open Sans"/>
                <a:cs typeface="Open Sans"/>
                <a:hlinkClick r:id="rId6">
                  <a:extLst>
                    <a:ext uri="{A12FA001-AC4F-418D-AE19-62706E023703}">
                      <ahyp:hlinkClr xmlns:ahyp="http://schemas.microsoft.com/office/drawing/2018/hyperlinkcolor" val="tx"/>
                    </a:ext>
                  </a:extLst>
                </a:hlinkClick>
              </a:rPr>
              <a:t>aquí</a:t>
            </a:r>
            <a:endParaRPr lang="en-GB" sz="2400" b="1" spc="60" dirty="0">
              <a:solidFill>
                <a:srgbClr val="FFFFFF"/>
              </a:solidFill>
              <a:highlight>
                <a:srgbClr val="982B56"/>
              </a:highlight>
              <a:latin typeface="Open Sans"/>
              <a:ea typeface="Open Sans"/>
              <a:cs typeface="Open Sans"/>
            </a:endParaRPr>
          </a:p>
          <a:p>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517485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P spid="11" grpId="0" animBg="1"/>
      <p:bldP spid="12" grpId="0" animBg="1"/>
      <p:bldP spid="16" grpId="0" animBg="1"/>
      <p:bldP spid="17" grpId="0" animBg="1"/>
      <p:bldP spid="18" grpId="0" animBg="1"/>
      <p:bldP spid="19" grpId="0" animBg="1"/>
      <p:bldP spid="20" grpId="0" animBg="1"/>
      <p:bldP spid="21" grpId="0" animBg="1"/>
      <p:bldP spid="22" grpId="0" animBg="1"/>
      <p:bldP spid="28" grpId="0" animBg="1"/>
      <p:bldP spid="29" grpId="0" animBg="1"/>
      <p:bldP spid="30" grpId="0" animBg="1"/>
      <p:bldP spid="31" grpId="0" animBg="1"/>
      <p:bldP spid="32" grpId="0" animBg="1"/>
      <p:bldP spid="33" grpId="0" animBg="1"/>
      <p:bldP spid="34" grpId="0" animBg="1"/>
      <p:bldP spid="35" grpId="0" animBg="1"/>
      <p:bldP spid="36" grpId="0" animBg="1"/>
      <p:bldP spid="38" grpId="0"/>
      <p:bldP spid="40" grpId="0"/>
      <p:bldP spid="41"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481CADD-DF46-5029-FC9B-FC1D2A59E914}"/>
              </a:ext>
            </a:extLst>
          </p:cNvPr>
          <p:cNvSpPr>
            <a:spLocks noGrp="1"/>
          </p:cNvSpPr>
          <p:nvPr>
            <p:ph type="title"/>
          </p:nvPr>
        </p:nvSpPr>
        <p:spPr>
          <a:xfrm>
            <a:off x="824938" y="458414"/>
            <a:ext cx="10542124" cy="1152000"/>
          </a:xfrm>
        </p:spPr>
        <p:txBody>
          <a:bodyPr/>
          <a:lstStyle/>
          <a:p>
            <a:r>
              <a:rPr lang="en-US" sz="3600" b="0" kern="1400" spc="230" dirty="0">
                <a:solidFill>
                  <a:schemeClr val="tx1"/>
                </a:solidFill>
                <a:latin typeface="HALDEN SOLID" pitchFamily="2" charset="0"/>
              </a:rPr>
              <a:t>Paso 2: DGF (lista de estrategias) </a:t>
            </a:r>
          </a:p>
        </p:txBody>
      </p:sp>
      <p:sp>
        <p:nvSpPr>
          <p:cNvPr id="3" name="Right Brace 2">
            <a:extLst>
              <a:ext uri="{FF2B5EF4-FFF2-40B4-BE49-F238E27FC236}">
                <a16:creationId xmlns:a16="http://schemas.microsoft.com/office/drawing/2014/main" id="{17FDDA6B-190E-FFDE-9E84-38C37D92E326}"/>
              </a:ext>
            </a:extLst>
          </p:cNvPr>
          <p:cNvSpPr/>
          <p:nvPr/>
        </p:nvSpPr>
        <p:spPr>
          <a:xfrm>
            <a:off x="5305368" y="1910229"/>
            <a:ext cx="222250" cy="819785"/>
          </a:xfrm>
          <a:prstGeom prst="rightBrace">
            <a:avLst/>
          </a:prstGeom>
          <a:noFill/>
          <a:ln w="19050" cap="flat" cmpd="sng" algn="ctr">
            <a:solidFill>
              <a:srgbClr val="4472C4"/>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4" name="Right Brace 3">
            <a:extLst>
              <a:ext uri="{FF2B5EF4-FFF2-40B4-BE49-F238E27FC236}">
                <a16:creationId xmlns:a16="http://schemas.microsoft.com/office/drawing/2014/main" id="{A48665BE-B858-8D42-1E15-EF0FCB7BCFE5}"/>
              </a:ext>
            </a:extLst>
          </p:cNvPr>
          <p:cNvSpPr/>
          <p:nvPr/>
        </p:nvSpPr>
        <p:spPr>
          <a:xfrm>
            <a:off x="5291484" y="3065668"/>
            <a:ext cx="266700" cy="1104265"/>
          </a:xfrm>
          <a:prstGeom prst="rightBrace">
            <a:avLst/>
          </a:prstGeom>
          <a:noFill/>
          <a:ln w="19050" cap="flat" cmpd="sng" algn="ctr">
            <a:solidFill>
              <a:srgbClr val="4472C4"/>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5" name="Text Box 5">
            <a:extLst>
              <a:ext uri="{FF2B5EF4-FFF2-40B4-BE49-F238E27FC236}">
                <a16:creationId xmlns:a16="http://schemas.microsoft.com/office/drawing/2014/main" id="{AC9B8CD5-DE70-7563-7D07-3C06A468050F}"/>
              </a:ext>
            </a:extLst>
          </p:cNvPr>
          <p:cNvSpPr txBox="1">
            <a:spLocks noChangeArrowheads="1"/>
          </p:cNvSpPr>
          <p:nvPr/>
        </p:nvSpPr>
        <p:spPr bwMode="auto">
          <a:xfrm>
            <a:off x="5633575" y="1935340"/>
            <a:ext cx="5810962" cy="781305"/>
          </a:xfrm>
          <a:prstGeom prst="rect">
            <a:avLst/>
          </a:prstGeom>
          <a:solidFill>
            <a:srgbClr val="FFFFFF"/>
          </a:solidFill>
          <a:ln w="12700">
            <a:solidFill>
              <a:srgbClr val="4472C4"/>
            </a:solidFill>
            <a:miter lim="800000"/>
            <a:headEnd/>
            <a:tailEnd/>
          </a:ln>
        </p:spPr>
        <p:txBody>
          <a:bodyPr vert="horz" wrap="square" lIns="91440" tIns="45720" rIns="91440" bIns="45720" numCol="1" anchor="t" anchorCtr="0" compatLnSpc="1">
            <a:prstTxWarp prst="textNoShape">
              <a:avLst/>
            </a:prstTxWarp>
          </a:bodyPr>
          <a:lstStyle/>
          <a:p>
            <a:pPr lvl="0" eaLnBrk="0" fontAlgn="base" hangingPunct="0">
              <a:spcBef>
                <a:spcPct val="0"/>
              </a:spcBef>
              <a:spcAft>
                <a:spcPct val="0"/>
              </a:spcAft>
            </a:pPr>
            <a:r>
              <a:rPr lang="es-ES" altLang="fr-FR" sz="1200">
                <a:solidFill>
                  <a:srgbClr val="1F3864"/>
                </a:solidFill>
                <a:latin typeface="Open Sans" panose="020B0606030504020204" pitchFamily="34" charset="0"/>
                <a:ea typeface="Open Sans" panose="020B0606030504020204" pitchFamily="34" charset="0"/>
                <a:cs typeface="Open Sans" panose="020B0606030504020204" pitchFamily="34" charset="0"/>
              </a:rPr>
              <a:t>Asegurar que todos los grupos de interés de la población participen en las discusiones de los grupos focales. Esto le permitirá comprender las diferentes estrategias de afrontamiento aplicadas por diferentes poblaciones</a:t>
            </a:r>
            <a:r>
              <a:rPr kumimoji="0" lang="fr-FR" altLang="fr-FR" sz="1200" b="0" i="0" u="none" strike="noStrike" cap="none" normalizeH="0" baseline="0">
                <a:ln>
                  <a:noFill/>
                </a:ln>
                <a:solidFill>
                  <a:srgbClr val="1F3864"/>
                </a:solidFill>
                <a:effectLst/>
                <a:latin typeface="Open Sans" panose="020B0606030504020204" pitchFamily="34" charset="0"/>
                <a:ea typeface="Open Sans" panose="020B0606030504020204" pitchFamily="34" charset="0"/>
                <a:cs typeface="Open Sans" panose="020B0606030504020204" pitchFamily="34" charset="0"/>
              </a:rPr>
              <a:t>. </a:t>
            </a:r>
            <a:endParaRPr kumimoji="0" lang="fr-FR" altLang="fr-FR" sz="1200" b="0" i="0" u="none" strike="noStrike" cap="none" normalizeH="0" baseline="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6" name="Text Box 6">
            <a:extLst>
              <a:ext uri="{FF2B5EF4-FFF2-40B4-BE49-F238E27FC236}">
                <a16:creationId xmlns:a16="http://schemas.microsoft.com/office/drawing/2014/main" id="{F83ED8FB-0994-B9B4-0C8B-BB51A34A236B}"/>
              </a:ext>
            </a:extLst>
          </p:cNvPr>
          <p:cNvSpPr txBox="1">
            <a:spLocks noChangeArrowheads="1"/>
          </p:cNvSpPr>
          <p:nvPr/>
        </p:nvSpPr>
        <p:spPr bwMode="auto">
          <a:xfrm>
            <a:off x="5685407" y="3137496"/>
            <a:ext cx="5759130" cy="969604"/>
          </a:xfrm>
          <a:prstGeom prst="rect">
            <a:avLst/>
          </a:prstGeom>
          <a:solidFill>
            <a:srgbClr val="FFFFFF"/>
          </a:solidFill>
          <a:ln w="12700">
            <a:solidFill>
              <a:srgbClr val="4472C4"/>
            </a:solidFill>
            <a:miter lim="800000"/>
            <a:headEnd/>
            <a:tailEnd/>
          </a:ln>
        </p:spPr>
        <p:txBody>
          <a:bodyPr vert="horz" wrap="square" lIns="91440" tIns="45720" rIns="91440" bIns="45720" numCol="1" anchor="t" anchorCtr="0" compatLnSpc="1">
            <a:prstTxWarp prst="textNoShape">
              <a:avLst/>
            </a:prstTxWarp>
          </a:bodyPr>
          <a:lstStyle/>
          <a:p>
            <a:pPr lvl="0" eaLnBrk="0" fontAlgn="base" hangingPunct="0">
              <a:spcBef>
                <a:spcPct val="0"/>
              </a:spcBef>
              <a:spcAft>
                <a:spcPct val="0"/>
              </a:spcAft>
            </a:pPr>
            <a:r>
              <a:rPr lang="es-ES" altLang="fr-FR" sz="1200">
                <a:solidFill>
                  <a:srgbClr val="1F3864"/>
                </a:solidFill>
                <a:latin typeface="Open Sans" panose="020B0606030504020204" pitchFamily="34" charset="0"/>
                <a:ea typeface="Open Sans" panose="020B0606030504020204" pitchFamily="34" charset="0"/>
                <a:cs typeface="Open Sans" panose="020B0606030504020204" pitchFamily="34" charset="0"/>
              </a:rPr>
              <a:t>También es esencial asegurarse de que se cubran todos los entornos contextuales presentes en su oficina en el país.</a:t>
            </a:r>
            <a:endParaRPr kumimoji="0" lang="fr-FR" altLang="fr-FR" sz="1200" b="0" i="0" u="none" strike="noStrike" cap="none" normalizeH="0" baseline="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7" name="Rectangle 17">
            <a:extLst>
              <a:ext uri="{FF2B5EF4-FFF2-40B4-BE49-F238E27FC236}">
                <a16:creationId xmlns:a16="http://schemas.microsoft.com/office/drawing/2014/main" id="{BFC422D3-E180-88EC-C6C5-85B743B6E678}"/>
              </a:ext>
            </a:extLst>
          </p:cNvPr>
          <p:cNvSpPr>
            <a:spLocks noChangeArrowheads="1"/>
          </p:cNvSpPr>
          <p:nvPr/>
        </p:nvSpPr>
        <p:spPr bwMode="auto">
          <a:xfrm>
            <a:off x="937953" y="1818162"/>
            <a:ext cx="365209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667375" algn="l"/>
              </a:tabLst>
              <a:defRPr>
                <a:solidFill>
                  <a:schemeClr val="tx1"/>
                </a:solidFill>
                <a:latin typeface="Arial" panose="020B0604020202020204" pitchFamily="34" charset="0"/>
              </a:defRPr>
            </a:lvl1pPr>
            <a:lvl2pPr eaLnBrk="0" fontAlgn="base" hangingPunct="0">
              <a:spcBef>
                <a:spcPct val="0"/>
              </a:spcBef>
              <a:spcAft>
                <a:spcPct val="0"/>
              </a:spcAft>
              <a:tabLst>
                <a:tab pos="5667375" algn="l"/>
              </a:tabLst>
              <a:defRPr>
                <a:solidFill>
                  <a:schemeClr val="tx1"/>
                </a:solidFill>
                <a:latin typeface="Arial" panose="020B0604020202020204" pitchFamily="34" charset="0"/>
              </a:defRPr>
            </a:lvl2pPr>
            <a:lvl3pPr eaLnBrk="0" fontAlgn="base" hangingPunct="0">
              <a:spcBef>
                <a:spcPct val="0"/>
              </a:spcBef>
              <a:spcAft>
                <a:spcPct val="0"/>
              </a:spcAft>
              <a:tabLst>
                <a:tab pos="5667375" algn="l"/>
              </a:tabLst>
              <a:defRPr>
                <a:solidFill>
                  <a:schemeClr val="tx1"/>
                </a:solidFill>
                <a:latin typeface="Arial" panose="020B0604020202020204" pitchFamily="34" charset="0"/>
              </a:defRPr>
            </a:lvl3pPr>
            <a:lvl4pPr eaLnBrk="0" fontAlgn="base" hangingPunct="0">
              <a:spcBef>
                <a:spcPct val="0"/>
              </a:spcBef>
              <a:spcAft>
                <a:spcPct val="0"/>
              </a:spcAft>
              <a:tabLst>
                <a:tab pos="5667375" algn="l"/>
              </a:tabLst>
              <a:defRPr>
                <a:solidFill>
                  <a:schemeClr val="tx1"/>
                </a:solidFill>
                <a:latin typeface="Arial" panose="020B0604020202020204" pitchFamily="34" charset="0"/>
              </a:defRPr>
            </a:lvl4pPr>
            <a:lvl5pPr eaLnBrk="0" fontAlgn="base" hangingPunct="0">
              <a:spcBef>
                <a:spcPct val="0"/>
              </a:spcBef>
              <a:spcAft>
                <a:spcPct val="0"/>
              </a:spcAft>
              <a:tabLst>
                <a:tab pos="5667375" algn="l"/>
              </a:tabLst>
              <a:defRPr>
                <a:solidFill>
                  <a:schemeClr val="tx1"/>
                </a:solidFill>
                <a:latin typeface="Arial" panose="020B0604020202020204" pitchFamily="34" charset="0"/>
              </a:defRPr>
            </a:lvl5pPr>
            <a:lvl6pPr eaLnBrk="0" fontAlgn="base" hangingPunct="0">
              <a:spcBef>
                <a:spcPct val="0"/>
              </a:spcBef>
              <a:spcAft>
                <a:spcPct val="0"/>
              </a:spcAft>
              <a:tabLst>
                <a:tab pos="5667375" algn="l"/>
              </a:tabLst>
              <a:defRPr>
                <a:solidFill>
                  <a:schemeClr val="tx1"/>
                </a:solidFill>
                <a:latin typeface="Arial" panose="020B0604020202020204" pitchFamily="34" charset="0"/>
              </a:defRPr>
            </a:lvl6pPr>
            <a:lvl7pPr eaLnBrk="0" fontAlgn="base" hangingPunct="0">
              <a:spcBef>
                <a:spcPct val="0"/>
              </a:spcBef>
              <a:spcAft>
                <a:spcPct val="0"/>
              </a:spcAft>
              <a:tabLst>
                <a:tab pos="5667375" algn="l"/>
              </a:tabLst>
              <a:defRPr>
                <a:solidFill>
                  <a:schemeClr val="tx1"/>
                </a:solidFill>
                <a:latin typeface="Arial" panose="020B0604020202020204" pitchFamily="34" charset="0"/>
              </a:defRPr>
            </a:lvl7pPr>
            <a:lvl8pPr eaLnBrk="0" fontAlgn="base" hangingPunct="0">
              <a:spcBef>
                <a:spcPct val="0"/>
              </a:spcBef>
              <a:spcAft>
                <a:spcPct val="0"/>
              </a:spcAft>
              <a:tabLst>
                <a:tab pos="5667375" algn="l"/>
              </a:tabLst>
              <a:defRPr>
                <a:solidFill>
                  <a:schemeClr val="tx1"/>
                </a:solidFill>
                <a:latin typeface="Arial" panose="020B0604020202020204" pitchFamily="34" charset="0"/>
              </a:defRPr>
            </a:lvl8pPr>
            <a:lvl9pPr eaLnBrk="0" fontAlgn="base" hangingPunct="0">
              <a:spcBef>
                <a:spcPct val="0"/>
              </a:spcBef>
              <a:spcAft>
                <a:spcPct val="0"/>
              </a:spcAft>
              <a:tabLst>
                <a:tab pos="5667375" algn="l"/>
              </a:tabLst>
              <a:defRPr>
                <a:solidFill>
                  <a:schemeClr val="tx1"/>
                </a:solidFill>
                <a:latin typeface="Arial" panose="020B0604020202020204" pitchFamily="34" charset="0"/>
              </a:defRPr>
            </a:lvl9pPr>
          </a:lstStyle>
          <a:p>
            <a:pPr marL="171450" lvl="0" indent="-171450">
              <a:buFont typeface="Arial" panose="020B0604020202020204" pitchFamily="34" charset="0"/>
              <a:buChar char="•"/>
            </a:pPr>
            <a:r>
              <a:rPr lang="es-ES" altLang="fr-FR" sz="1200" dirty="0">
                <a:latin typeface="Open Sans" panose="020B0606030504020204" pitchFamily="34" charset="0"/>
                <a:ea typeface="Open Sans" panose="020B0606030504020204" pitchFamily="34" charset="0"/>
                <a:cs typeface="Open Sans" panose="020B0606030504020204" pitchFamily="34" charset="0"/>
              </a:rPr>
              <a:t>Los grupos poblacionales de interés incluyen: 
Desplazados 
Residentes 
Refugiado
Migrantes</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8" name="Rectangle 7">
            <a:extLst>
              <a:ext uri="{FF2B5EF4-FFF2-40B4-BE49-F238E27FC236}">
                <a16:creationId xmlns:a16="http://schemas.microsoft.com/office/drawing/2014/main" id="{DF98CBBB-4399-0E7E-ED90-8A3E12146600}"/>
              </a:ext>
            </a:extLst>
          </p:cNvPr>
          <p:cNvSpPr>
            <a:spLocks noChangeArrowheads="1"/>
          </p:cNvSpPr>
          <p:nvPr/>
        </p:nvSpPr>
        <p:spPr bwMode="auto">
          <a:xfrm>
            <a:off x="937954" y="2841899"/>
            <a:ext cx="436741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tabLst>
                <a:tab pos="5667375" algn="l"/>
              </a:tabLst>
            </a:pPr>
            <a:endParaRPr lang="fr-FR" altLang="fr-FR" sz="1200">
              <a:latin typeface="Open Sans" panose="020B0606030504020204" pitchFamily="34" charset="0"/>
              <a:ea typeface="MS Mincho" panose="02020609040205080304" pitchFamily="49" charset="-128"/>
              <a:cs typeface="Open Sans" panose="020B0606030504020204" pitchFamily="34" charset="0"/>
            </a:endParaRPr>
          </a:p>
          <a:p>
            <a:pPr eaLnBrk="0" fontAlgn="base" hangingPunct="0">
              <a:spcBef>
                <a:spcPct val="0"/>
              </a:spcBef>
              <a:spcAft>
                <a:spcPct val="0"/>
              </a:spcAft>
              <a:tabLst>
                <a:tab pos="5667375" algn="l"/>
              </a:tabLst>
            </a:pPr>
            <a:r>
              <a:rPr lang="es-ES" altLang="fr-FR" sz="1200">
                <a:latin typeface="Open Sans" panose="020B0606030504020204" pitchFamily="34" charset="0"/>
                <a:ea typeface="MS Mincho" panose="02020609040205080304" pitchFamily="49" charset="-128"/>
                <a:cs typeface="Open Sans" panose="020B0606030504020204" pitchFamily="34" charset="0"/>
              </a:rPr>
              <a:t>Los parámetros contextuales de interés son los siguientes:</a:t>
            </a:r>
          </a:p>
          <a:p>
            <a:pPr marL="171450" indent="-171450" eaLnBrk="0" fontAlgn="base" hangingPunct="0">
              <a:spcBef>
                <a:spcPct val="0"/>
              </a:spcBef>
              <a:spcAft>
                <a:spcPct val="0"/>
              </a:spcAft>
              <a:buFont typeface="Arial" panose="020B0604020202020204" pitchFamily="34" charset="0"/>
              <a:buChar char="•"/>
              <a:tabLst>
                <a:tab pos="5667375" algn="l"/>
              </a:tabLst>
            </a:pPr>
            <a:r>
              <a:rPr lang="fr-FR" altLang="fr-FR" sz="1200">
                <a:latin typeface="Open Sans" panose="020B0606030504020204" pitchFamily="34" charset="0"/>
                <a:ea typeface="MS Mincho" panose="02020609040205080304" pitchFamily="49" charset="-128"/>
                <a:cs typeface="Open Sans" panose="020B0606030504020204" pitchFamily="34" charset="0"/>
              </a:rPr>
              <a:t>rural</a:t>
            </a:r>
          </a:p>
          <a:p>
            <a:pPr marL="171450" indent="-171450" eaLnBrk="0" fontAlgn="base" hangingPunct="0">
              <a:spcBef>
                <a:spcPct val="0"/>
              </a:spcBef>
              <a:spcAft>
                <a:spcPct val="0"/>
              </a:spcAft>
              <a:buFont typeface="Arial" panose="020B0604020202020204" pitchFamily="34" charset="0"/>
              <a:buChar char="•"/>
              <a:tabLst>
                <a:tab pos="5667375" algn="l"/>
              </a:tabLst>
            </a:pPr>
            <a:r>
              <a:rPr lang="fr-FR" altLang="fr-FR" sz="1200" err="1">
                <a:latin typeface="Open Sans" panose="020B0606030504020204" pitchFamily="34" charset="0"/>
                <a:ea typeface="MS Mincho" panose="02020609040205080304" pitchFamily="49" charset="-128"/>
                <a:cs typeface="Open Sans" panose="020B0606030504020204" pitchFamily="34" charset="0"/>
              </a:rPr>
              <a:t>urbano</a:t>
            </a:r>
            <a:r>
              <a:rPr lang="fr-FR" altLang="fr-FR" sz="1200">
                <a:latin typeface="Open Sans" panose="020B0606030504020204" pitchFamily="34" charset="0"/>
                <a:ea typeface="MS Mincho" panose="02020609040205080304" pitchFamily="49" charset="-128"/>
                <a:cs typeface="Open Sans" panose="020B0606030504020204" pitchFamily="34" charset="0"/>
              </a:rPr>
              <a:t> 
</a:t>
            </a:r>
            <a:r>
              <a:rPr lang="fr-FR" altLang="fr-FR" sz="1200" err="1">
                <a:latin typeface="Open Sans" panose="020B0606030504020204" pitchFamily="34" charset="0"/>
                <a:ea typeface="MS Mincho" panose="02020609040205080304" pitchFamily="49" charset="-128"/>
                <a:cs typeface="Open Sans" panose="020B0606030504020204" pitchFamily="34" charset="0"/>
              </a:rPr>
              <a:t>campamento</a:t>
            </a:r>
            <a:r>
              <a:rPr lang="fr-FR" altLang="fr-FR" sz="1200">
                <a:latin typeface="Open Sans" panose="020B0606030504020204" pitchFamily="34" charset="0"/>
                <a:ea typeface="MS Mincho" panose="02020609040205080304" pitchFamily="49" charset="-128"/>
                <a:cs typeface="Open Sans" panose="020B0606030504020204" pitchFamily="34" charset="0"/>
              </a:rPr>
              <a:t>
etc.</a:t>
            </a:r>
          </a:p>
        </p:txBody>
      </p:sp>
      <p:graphicFrame>
        <p:nvGraphicFramePr>
          <p:cNvPr id="10" name="Table 9">
            <a:extLst>
              <a:ext uri="{FF2B5EF4-FFF2-40B4-BE49-F238E27FC236}">
                <a16:creationId xmlns:a16="http://schemas.microsoft.com/office/drawing/2014/main" id="{4D2F44FA-3293-E463-BB44-35706ECEEC52}"/>
              </a:ext>
            </a:extLst>
          </p:cNvPr>
          <p:cNvGraphicFramePr>
            <a:graphicFrameLocks noGrp="1"/>
          </p:cNvGraphicFramePr>
          <p:nvPr>
            <p:extLst>
              <p:ext uri="{D42A27DB-BD31-4B8C-83A1-F6EECF244321}">
                <p14:modId xmlns:p14="http://schemas.microsoft.com/office/powerpoint/2010/main" val="2591240375"/>
              </p:ext>
            </p:extLst>
          </p:nvPr>
        </p:nvGraphicFramePr>
        <p:xfrm>
          <a:off x="2081585" y="5023640"/>
          <a:ext cx="6512569" cy="1702943"/>
        </p:xfrm>
        <a:graphic>
          <a:graphicData uri="http://schemas.openxmlformats.org/drawingml/2006/table">
            <a:tbl>
              <a:tblPr firstRow="1" firstCol="1" bandRow="1">
                <a:tableStyleId>{5C22544A-7EE6-4342-B048-85BDC9FD1C3A}</a:tableStyleId>
              </a:tblPr>
              <a:tblGrid>
                <a:gridCol w="6512569">
                  <a:extLst>
                    <a:ext uri="{9D8B030D-6E8A-4147-A177-3AD203B41FA5}">
                      <a16:colId xmlns:a16="http://schemas.microsoft.com/office/drawing/2014/main" val="2388580346"/>
                    </a:ext>
                  </a:extLst>
                </a:gridCol>
              </a:tblGrid>
              <a:tr h="271780">
                <a:tc>
                  <a:txBody>
                    <a:bodyPr/>
                    <a:lstStyle/>
                    <a:p>
                      <a:pPr>
                        <a:lnSpc>
                          <a:spcPct val="107000"/>
                        </a:lnSpc>
                        <a:spcAft>
                          <a:spcPts val="800"/>
                        </a:spcAft>
                      </a:pPr>
                      <a:r>
                        <a:rPr lang="es-ES" sz="1000" b="0">
                          <a:solidFill>
                            <a:schemeClr val="tx1"/>
                          </a:solidFill>
                          <a:effectLst/>
                          <a:latin typeface="Open Sans" panose="020B0606030504020204" pitchFamily="34" charset="0"/>
                          <a:ea typeface="Open Sans" panose="020B0606030504020204" pitchFamily="34" charset="0"/>
                          <a:cs typeface="Open Sans" panose="020B0606030504020204" pitchFamily="34" charset="0"/>
                        </a:rPr>
                        <a:t>Preguntas que se deben hacer durante los FGD:</a:t>
                      </a:r>
                    </a:p>
                    <a:p>
                      <a:pPr>
                        <a:lnSpc>
                          <a:spcPct val="107000"/>
                        </a:lnSpc>
                        <a:spcAft>
                          <a:spcPts val="800"/>
                        </a:spcAft>
                      </a:pPr>
                      <a:r>
                        <a:rPr lang="es-ES" sz="1000" b="0" i="1">
                          <a:solidFill>
                            <a:schemeClr val="tx1"/>
                          </a:solidFill>
                          <a:effectLst/>
                          <a:latin typeface="Open Sans" panose="020B0606030504020204" pitchFamily="34" charset="0"/>
                          <a:ea typeface="Open Sans" panose="020B0606030504020204" pitchFamily="34" charset="0"/>
                          <a:cs typeface="Open Sans" panose="020B0606030504020204" pitchFamily="34" charset="0"/>
                        </a:rPr>
                        <a:t>¿Cómo afrontan los hogares de su comunidad este impacto específico (por ejemplo, inundaciones, sequías, crisis económicas, etc.)?
¿Cómo se las arreglan los hogares de su comunidad para aumentar los recursos de sus hogares para acceder a los alimentos?
¿Cómo hacen los hogares de su comunidad para reducir la demanda de alimentos? 
¿Cómo se las arreglan los hogares de su comunidad para distribuir los recursos alimentarios dentro de sus hogares?</a:t>
                      </a:r>
                      <a:r>
                        <a:rPr lang="en-US" sz="700">
                          <a:solidFill>
                            <a:schemeClr val="tx1"/>
                          </a:solidFill>
                          <a:effectLst/>
                        </a:rPr>
                        <a:t> </a:t>
                      </a:r>
                      <a:endParaRPr lang="fr-FR"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extLst>
                  <a:ext uri="{0D108BD9-81ED-4DB2-BD59-A6C34878D82A}">
                    <a16:rowId xmlns:a16="http://schemas.microsoft.com/office/drawing/2014/main" val="1783347517"/>
                  </a:ext>
                </a:extLst>
              </a:tr>
            </a:tbl>
          </a:graphicData>
        </a:graphic>
      </p:graphicFrame>
      <p:sp>
        <p:nvSpPr>
          <p:cNvPr id="11" name="Rectangle 21">
            <a:extLst>
              <a:ext uri="{FF2B5EF4-FFF2-40B4-BE49-F238E27FC236}">
                <a16:creationId xmlns:a16="http://schemas.microsoft.com/office/drawing/2014/main" id="{3AF9E9C7-A37F-99E1-F9DC-20B6F4B78DED}"/>
              </a:ext>
            </a:extLst>
          </p:cNvPr>
          <p:cNvSpPr>
            <a:spLocks noChangeArrowheads="1"/>
          </p:cNvSpPr>
          <p:nvPr/>
        </p:nvSpPr>
        <p:spPr bwMode="auto">
          <a:xfrm>
            <a:off x="824938" y="4232767"/>
            <a:ext cx="7769217" cy="639342"/>
          </a:xfrm>
          <a:prstGeom prst="rect">
            <a:avLst/>
          </a:prstGeom>
          <a:solidFill>
            <a:schemeClr val="tx1">
              <a:lumMod val="20000"/>
              <a:lumOff val="80000"/>
            </a:schemeClr>
          </a:solidFill>
        </p:spPr>
        <p:txBody>
          <a:bodyPr wrap="square">
            <a:spAutoFit/>
          </a:bodyPr>
          <a:lstStyle/>
          <a:p>
            <a:pPr algn="just">
              <a:lnSpc>
                <a:spcPct val="107000"/>
              </a:lnSpc>
              <a:spcAft>
                <a:spcPts val="600"/>
              </a:spcAft>
              <a:tabLst>
                <a:tab pos="5667375" algn="l"/>
              </a:tabLst>
            </a:pPr>
            <a:r>
              <a:rPr lang="fr-FR" altLang="fr-FR" b="1">
                <a:solidFill>
                  <a:srgbClr val="000000"/>
                </a:solidFill>
                <a:latin typeface="Open Sans" panose="020B0606030504020204" pitchFamily="34" charset="0"/>
                <a:ea typeface="Calibri" panose="020F0502020204030204" pitchFamily="34" charset="0"/>
                <a:cs typeface="Arial" panose="020B0604020202020204" pitchFamily="34" charset="0"/>
              </a:rPr>
              <a:t>PREGUNTA DE INVESTIGACIÓN: </a:t>
            </a:r>
            <a:r>
              <a:rPr lang="es-ES" altLang="fr-FR" sz="1600">
                <a:solidFill>
                  <a:srgbClr val="000000"/>
                </a:solidFill>
                <a:latin typeface="Open Sans" panose="020B0606030504020204" pitchFamily="34" charset="0"/>
                <a:ea typeface="Calibri" panose="020F0502020204030204" pitchFamily="34" charset="0"/>
                <a:cs typeface="Arial" panose="020B0604020202020204" pitchFamily="34" charset="0"/>
              </a:rPr>
              <a:t>¿Qué hace la gente cuando no tiene suficiente comida para comer o dinero para comprar comida?</a:t>
            </a:r>
            <a:r>
              <a:rPr lang="fr-FR" altLang="fr-FR" sz="1600">
                <a:solidFill>
                  <a:srgbClr val="000000"/>
                </a:solidFill>
                <a:latin typeface="Open Sans" panose="020B0606030504020204" pitchFamily="34" charset="0"/>
                <a:ea typeface="Calibri" panose="020F0502020204030204" pitchFamily="34" charset="0"/>
                <a:cs typeface="Arial" panose="020B0604020202020204" pitchFamily="34" charset="0"/>
              </a:rPr>
              <a:t>?</a:t>
            </a:r>
            <a:endParaRPr lang="en-US" altLang="fr-FR">
              <a:solidFill>
                <a:srgbClr val="000000"/>
              </a:solidFill>
              <a:latin typeface="Open Sans" panose="020B0606030504020204" pitchFamily="34" charset="0"/>
              <a:ea typeface="Calibri" panose="020F050202020403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C25A9D87-8A96-73E8-C7C9-0955E3B6AE04}"/>
              </a:ext>
            </a:extLst>
          </p:cNvPr>
          <p:cNvSpPr txBox="1"/>
          <p:nvPr/>
        </p:nvSpPr>
        <p:spPr>
          <a:xfrm>
            <a:off x="902413" y="1365762"/>
            <a:ext cx="10542124" cy="375296"/>
          </a:xfrm>
          <a:prstGeom prst="rect">
            <a:avLst/>
          </a:prstGeom>
          <a:solidFill>
            <a:schemeClr val="tx1">
              <a:lumMod val="20000"/>
              <a:lumOff val="80000"/>
            </a:schemeClr>
          </a:solidFill>
        </p:spPr>
        <p:txBody>
          <a:bodyPr wrap="square">
            <a:spAutoFit/>
          </a:bodyPr>
          <a:lstStyle/>
          <a:p>
            <a:r>
              <a:rPr lang="es-ES" b="1" dirty="0">
                <a:solidFill>
                  <a:srgbClr val="000000"/>
                </a:solidFill>
                <a:latin typeface="Open Sans" panose="020B0606030504020204" pitchFamily="34" charset="0"/>
                <a:cs typeface="Arial" panose="020B0604020202020204" pitchFamily="34" charset="0"/>
              </a:rPr>
              <a:t>ALCANCE DE LA INVESTIGACIÓN</a:t>
            </a:r>
          </a:p>
        </p:txBody>
      </p:sp>
    </p:spTree>
    <p:extLst>
      <p:ext uri="{BB962C8B-B14F-4D97-AF65-F5344CB8AC3E}">
        <p14:creationId xmlns:p14="http://schemas.microsoft.com/office/powerpoint/2010/main" val="39412365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a:solidFill>
                  <a:schemeClr val="tx1"/>
                </a:solidFill>
                <a:latin typeface="HALDEN SOLID"/>
                <a:ea typeface="Open Sans Extrabold"/>
                <a:cs typeface="Open Sans Extrabold"/>
              </a:rPr>
              <a:t>PASO 3: FGD (Ajuste de la severidad)</a:t>
            </a:r>
            <a:endParaRPr lang="en-GB" sz="3600" b="0" kern="1400" spc="230">
              <a:solidFill>
                <a:schemeClr val="tx1"/>
              </a:solidFill>
              <a:latin typeface="HALDEN SOLID" pitchFamily="2" charset="0"/>
            </a:endParaRPr>
          </a:p>
        </p:txBody>
      </p:sp>
      <p:sp>
        <p:nvSpPr>
          <p:cNvPr id="4" name="Content Placeholder 2">
            <a:extLst>
              <a:ext uri="{FF2B5EF4-FFF2-40B4-BE49-F238E27FC236}">
                <a16:creationId xmlns:a16="http://schemas.microsoft.com/office/drawing/2014/main" id="{8CA14AC1-1EC4-4CCD-8371-D5D8436E3475}"/>
              </a:ext>
            </a:extLst>
          </p:cNvPr>
          <p:cNvSpPr txBox="1">
            <a:spLocks/>
          </p:cNvSpPr>
          <p:nvPr/>
        </p:nvSpPr>
        <p:spPr>
          <a:xfrm>
            <a:off x="738201" y="1648318"/>
            <a:ext cx="11030982" cy="390722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endParaRPr lang="en-GB" sz="2400" b="1" spc="60">
              <a:solidFill>
                <a:srgbClr val="FFFFFF"/>
              </a:solidFill>
              <a:highlight>
                <a:srgbClr val="982B56"/>
              </a:highlight>
              <a:latin typeface="Open Sans"/>
              <a:ea typeface="Open Sans"/>
              <a:cs typeface="Open Sans"/>
            </a:endParaRPr>
          </a:p>
        </p:txBody>
      </p:sp>
      <p:sp>
        <p:nvSpPr>
          <p:cNvPr id="2" name="Content Placeholder 2">
            <a:extLst>
              <a:ext uri="{FF2B5EF4-FFF2-40B4-BE49-F238E27FC236}">
                <a16:creationId xmlns:a16="http://schemas.microsoft.com/office/drawing/2014/main" id="{5CE66A06-D60D-6E3E-7689-E69022A80DBE}"/>
              </a:ext>
            </a:extLst>
          </p:cNvPr>
          <p:cNvSpPr txBox="1">
            <a:spLocks/>
          </p:cNvSpPr>
          <p:nvPr/>
        </p:nvSpPr>
        <p:spPr>
          <a:xfrm>
            <a:off x="738201" y="1552240"/>
            <a:ext cx="5725956" cy="4003299"/>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buNone/>
            </a:pPr>
            <a:r>
              <a:rPr lang="en-GB" spc="60" dirty="0">
                <a:latin typeface="Open Sans"/>
                <a:ea typeface="Open Sans"/>
                <a:cs typeface="Open Sans"/>
              </a:rPr>
              <a:t>Divida el DGF de modo que primero se acuerde la lista de estrategias o comportamientos de afrontamiento y después se discuta la gravedad.</a:t>
            </a:r>
          </a:p>
          <a:p>
            <a:pPr marL="0" indent="0">
              <a:lnSpc>
                <a:spcPct val="100000"/>
              </a:lnSpc>
              <a:buNone/>
            </a:pPr>
            <a:r>
              <a:rPr lang="en-GB" spc="60" dirty="0">
                <a:latin typeface="Open Sans"/>
                <a:ea typeface="Open Sans"/>
                <a:cs typeface="Open Sans"/>
              </a:rPr>
              <a:t>La gravedad debe clasificarse en 3 categorías (estrés, crisis y emergencia). Póngase de acuerdo primero en la menos grave, luego en la más grave y el grupo intermedio caerá de forma natural.</a:t>
            </a:r>
          </a:p>
          <a:p>
            <a:pPr marL="0" indent="0">
              <a:lnSpc>
                <a:spcPct val="100000"/>
              </a:lnSpc>
              <a:buNone/>
            </a:pPr>
            <a:r>
              <a:rPr lang="en-GB" dirty="0">
                <a:latin typeface="Open Sans"/>
                <a:ea typeface="Open Sans"/>
                <a:cs typeface="Open Sans"/>
              </a:rPr>
              <a:t>La gravedad final determinada se basa en el impacto previsto a medio o largo plazo en los hogares previsto por los participantes y el DGF debe llegar a un consenso al respecto.</a:t>
            </a:r>
            <a:endParaRPr lang="en-GB" spc="60" dirty="0">
              <a:latin typeface="Open Sans"/>
              <a:ea typeface="Open Sans"/>
              <a:cs typeface="Open Sans"/>
            </a:endParaRPr>
          </a:p>
          <a:p>
            <a:pPr marL="0" indent="0">
              <a:lnSpc>
                <a:spcPct val="100000"/>
              </a:lnSpc>
              <a:buNone/>
            </a:pPr>
            <a:endParaRPr lang="en-GB" spc="6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buNone/>
            </a:pPr>
            <a:r>
              <a:rPr lang="en-GB" spc="60" dirty="0">
                <a:latin typeface="Open Sans"/>
                <a:ea typeface="Open Sans"/>
                <a:cs typeface="Open Sans"/>
              </a:rPr>
              <a:t>  </a:t>
            </a:r>
            <a:endParaRPr lang="en-GB" spc="6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buNone/>
            </a:pPr>
            <a:endParaRPr lang="en-GB" spc="6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buNone/>
            </a:pPr>
            <a:endParaRPr lang="en-GB" spc="60"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Content Placeholder 2">
            <a:extLst>
              <a:ext uri="{FF2B5EF4-FFF2-40B4-BE49-F238E27FC236}">
                <a16:creationId xmlns:a16="http://schemas.microsoft.com/office/drawing/2014/main" id="{01685842-5E34-4D32-B755-506D735DB2E1}"/>
              </a:ext>
            </a:extLst>
          </p:cNvPr>
          <p:cNvSpPr txBox="1">
            <a:spLocks/>
          </p:cNvSpPr>
          <p:nvPr/>
        </p:nvSpPr>
        <p:spPr>
          <a:xfrm>
            <a:off x="6775943" y="3429000"/>
            <a:ext cx="4993240" cy="305895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buNone/>
            </a:pPr>
            <a:endParaRPr lang="en-GB" sz="2400" spc="60">
              <a:latin typeface="Open Sans" panose="020B0606030504020204" pitchFamily="34" charset="0"/>
              <a:ea typeface="Open Sans" panose="020B0606030504020204" pitchFamily="34" charset="0"/>
              <a:cs typeface="Open Sans" panose="020B0606030504020204" pitchFamily="34" charset="0"/>
            </a:endParaRPr>
          </a:p>
        </p:txBody>
      </p:sp>
      <p:grpSp>
        <p:nvGrpSpPr>
          <p:cNvPr id="3" name="Group 2">
            <a:extLst>
              <a:ext uri="{FF2B5EF4-FFF2-40B4-BE49-F238E27FC236}">
                <a16:creationId xmlns:a16="http://schemas.microsoft.com/office/drawing/2014/main" id="{1A74A95E-93C7-496D-F25C-A956C96E71E3}"/>
              </a:ext>
            </a:extLst>
          </p:cNvPr>
          <p:cNvGrpSpPr/>
          <p:nvPr/>
        </p:nvGrpSpPr>
        <p:grpSpPr>
          <a:xfrm>
            <a:off x="6312475" y="5347250"/>
            <a:ext cx="5674968" cy="1510749"/>
            <a:chOff x="3500480" y="5249125"/>
            <a:chExt cx="5277441" cy="1193512"/>
          </a:xfrm>
        </p:grpSpPr>
        <p:sp>
          <p:nvSpPr>
            <p:cNvPr id="7" name="Rectangle 6">
              <a:extLst>
                <a:ext uri="{FF2B5EF4-FFF2-40B4-BE49-F238E27FC236}">
                  <a16:creationId xmlns:a16="http://schemas.microsoft.com/office/drawing/2014/main" id="{F0598220-91C5-E4C4-B74C-169E8040E8B6}"/>
                </a:ext>
              </a:extLst>
            </p:cNvPr>
            <p:cNvSpPr/>
            <p:nvPr/>
          </p:nvSpPr>
          <p:spPr>
            <a:xfrm>
              <a:off x="3859905" y="5249125"/>
              <a:ext cx="4918016" cy="1004546"/>
            </a:xfrm>
            <a:prstGeom prst="rect">
              <a:avLst/>
            </a:prstGeom>
            <a:solidFill>
              <a:schemeClr val="accent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400" b="1" dirty="0">
                  <a:solidFill>
                    <a:srgbClr val="FFFFFF"/>
                  </a:solidFill>
                  <a:latin typeface="Open Sans"/>
                  <a:ea typeface="Open Sans"/>
                  <a:cs typeface="Open Sans"/>
                </a:rPr>
                <a:t>Las estrategias de afrontamiento </a:t>
              </a:r>
              <a:r>
                <a:rPr lang="en-GB" sz="1400" b="1" dirty="0" err="1">
                  <a:solidFill>
                    <a:srgbClr val="FFFFFF"/>
                  </a:solidFill>
                  <a:latin typeface="Open Sans"/>
                  <a:ea typeface="Open Sans"/>
                  <a:cs typeface="Open Sans"/>
                </a:rPr>
                <a:t>recién</a:t>
              </a:r>
              <a:r>
                <a:rPr lang="en-GB" sz="1400" b="1" dirty="0">
                  <a:solidFill>
                    <a:srgbClr val="FFFFFF"/>
                  </a:solidFill>
                  <a:latin typeface="Open Sans"/>
                  <a:ea typeface="Open Sans"/>
                  <a:cs typeface="Open Sans"/>
                </a:rPr>
                <a:t> </a:t>
              </a:r>
              <a:r>
                <a:rPr lang="en-GB" sz="1400" b="1" dirty="0" err="1">
                  <a:solidFill>
                    <a:srgbClr val="FFFFFF"/>
                  </a:solidFill>
                  <a:latin typeface="Open Sans"/>
                  <a:ea typeface="Open Sans"/>
                  <a:cs typeface="Open Sans"/>
                </a:rPr>
                <a:t>formuladas</a:t>
              </a:r>
              <a:r>
                <a:rPr lang="en-GB" sz="1400" b="1" dirty="0">
                  <a:solidFill>
                    <a:srgbClr val="FFFFFF"/>
                  </a:solidFill>
                  <a:latin typeface="Open Sans"/>
                  <a:ea typeface="Open Sans"/>
                  <a:cs typeface="Open Sans"/>
                </a:rPr>
                <a:t> </a:t>
              </a:r>
              <a:r>
                <a:rPr lang="en-GB" sz="1400" b="1" dirty="0" err="1">
                  <a:solidFill>
                    <a:srgbClr val="FFFFFF"/>
                  </a:solidFill>
                  <a:latin typeface="Open Sans"/>
                  <a:ea typeface="Open Sans"/>
                  <a:cs typeface="Open Sans"/>
                </a:rPr>
                <a:t>deben</a:t>
              </a:r>
              <a:r>
                <a:rPr lang="en-GB" sz="1400" b="1" dirty="0">
                  <a:solidFill>
                    <a:srgbClr val="FFFFFF"/>
                  </a:solidFill>
                  <a:latin typeface="Open Sans"/>
                  <a:ea typeface="Open Sans"/>
                  <a:cs typeface="Open Sans"/>
                </a:rPr>
                <a:t> </a:t>
              </a:r>
              <a:r>
                <a:rPr lang="en-GB" sz="1400" b="1" dirty="0" err="1">
                  <a:solidFill>
                    <a:srgbClr val="FFFFFF"/>
                  </a:solidFill>
                  <a:latin typeface="Open Sans"/>
                  <a:ea typeface="Open Sans"/>
                  <a:cs typeface="Open Sans"/>
                </a:rPr>
                <a:t>comunicarse</a:t>
              </a:r>
              <a:r>
                <a:rPr lang="en-GB" sz="1400" b="1" dirty="0">
                  <a:solidFill>
                    <a:srgbClr val="FFFFFF"/>
                  </a:solidFill>
                  <a:latin typeface="Open Sans"/>
                  <a:ea typeface="Open Sans"/>
                  <a:cs typeface="Open Sans"/>
                </a:rPr>
                <a:t> a la RAM para </a:t>
              </a:r>
              <a:r>
                <a:rPr lang="en-GB" sz="1400" b="1" dirty="0" err="1">
                  <a:solidFill>
                    <a:srgbClr val="FFFFFF"/>
                  </a:solidFill>
                  <a:latin typeface="Open Sans"/>
                  <a:ea typeface="Open Sans"/>
                  <a:cs typeface="Open Sans"/>
                </a:rPr>
                <a:t>su</a:t>
              </a:r>
              <a:r>
                <a:rPr lang="en-GB" sz="1400" b="1" dirty="0">
                  <a:solidFill>
                    <a:srgbClr val="FFFFFF"/>
                  </a:solidFill>
                  <a:latin typeface="Open Sans"/>
                  <a:ea typeface="Open Sans"/>
                  <a:cs typeface="Open Sans"/>
                </a:rPr>
                <a:t> </a:t>
              </a:r>
              <a:r>
                <a:rPr lang="en-GB" sz="1400" b="1" dirty="0" err="1">
                  <a:solidFill>
                    <a:srgbClr val="FFFFFF"/>
                  </a:solidFill>
                  <a:latin typeface="Open Sans"/>
                  <a:ea typeface="Open Sans"/>
                  <a:cs typeface="Open Sans"/>
                </a:rPr>
                <a:t>revisión</a:t>
              </a:r>
              <a:r>
                <a:rPr lang="en-GB" sz="1400" b="1" dirty="0">
                  <a:solidFill>
                    <a:srgbClr val="FFFFFF"/>
                  </a:solidFill>
                  <a:latin typeface="Open Sans"/>
                  <a:ea typeface="Open Sans"/>
                  <a:cs typeface="Open Sans"/>
                </a:rPr>
                <a:t> e </a:t>
              </a:r>
              <a:r>
                <a:rPr lang="en-GB" sz="1400" b="1" dirty="0" err="1">
                  <a:solidFill>
                    <a:srgbClr val="FFFFFF"/>
                  </a:solidFill>
                  <a:latin typeface="Open Sans"/>
                  <a:ea typeface="Open Sans"/>
                  <a:cs typeface="Open Sans"/>
                </a:rPr>
                <a:t>inclusión</a:t>
              </a:r>
              <a:r>
                <a:rPr lang="en-GB" sz="1400" b="1" dirty="0">
                  <a:solidFill>
                    <a:srgbClr val="FFFFFF"/>
                  </a:solidFill>
                  <a:latin typeface="Open Sans"/>
                  <a:ea typeface="Open Sans"/>
                  <a:cs typeface="Open Sans"/>
                </a:rPr>
                <a:t> tanto en el Libro de códigos estándar como en la plataforma Survey Designer.</a:t>
              </a:r>
            </a:p>
            <a:p>
              <a:pPr algn="ctr"/>
              <a:r>
                <a:rPr lang="en-GB" sz="1400" b="1" dirty="0">
                  <a:solidFill>
                    <a:srgbClr val="FFFFFF"/>
                  </a:solidFill>
                  <a:latin typeface="Open Sans"/>
                  <a:ea typeface="Open Sans"/>
                  <a:cs typeface="Open Sans"/>
                  <a:hlinkClick r:id="rId3"/>
                </a:rPr>
                <a:t>Global.ResearchAssessmentandTargeting@wfp.org </a:t>
              </a:r>
              <a:endParaRPr lang="en-GB" sz="1400" b="1"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9" name="Graphic 8" descr="Warning with solid fill">
              <a:extLst>
                <a:ext uri="{FF2B5EF4-FFF2-40B4-BE49-F238E27FC236}">
                  <a16:creationId xmlns:a16="http://schemas.microsoft.com/office/drawing/2014/main" id="{C02611DE-2225-6721-8881-001D09CF09D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500480" y="5895936"/>
              <a:ext cx="612939" cy="546701"/>
            </a:xfrm>
            <a:prstGeom prst="rect">
              <a:avLst/>
            </a:prstGeom>
          </p:spPr>
        </p:pic>
      </p:grpSp>
      <p:graphicFrame>
        <p:nvGraphicFramePr>
          <p:cNvPr id="10" name="Table 9">
            <a:extLst>
              <a:ext uri="{FF2B5EF4-FFF2-40B4-BE49-F238E27FC236}">
                <a16:creationId xmlns:a16="http://schemas.microsoft.com/office/drawing/2014/main" id="{46B7C748-50F7-35C2-3FA2-7F1AF35F277B}"/>
              </a:ext>
            </a:extLst>
          </p:cNvPr>
          <p:cNvGraphicFramePr>
            <a:graphicFrameLocks noGrp="1"/>
          </p:cNvGraphicFramePr>
          <p:nvPr>
            <p:extLst>
              <p:ext uri="{D42A27DB-BD31-4B8C-83A1-F6EECF244321}">
                <p14:modId xmlns:p14="http://schemas.microsoft.com/office/powerpoint/2010/main" val="3466945942"/>
              </p:ext>
            </p:extLst>
          </p:nvPr>
        </p:nvGraphicFramePr>
        <p:xfrm>
          <a:off x="6646363" y="1755457"/>
          <a:ext cx="5393690" cy="1981656"/>
        </p:xfrm>
        <a:graphic>
          <a:graphicData uri="http://schemas.openxmlformats.org/drawingml/2006/table">
            <a:tbl>
              <a:tblPr firstRow="1" firstCol="1" bandRow="1">
                <a:tableStyleId>{5C22544A-7EE6-4342-B048-85BDC9FD1C3A}</a:tableStyleId>
              </a:tblPr>
              <a:tblGrid>
                <a:gridCol w="5393690">
                  <a:extLst>
                    <a:ext uri="{9D8B030D-6E8A-4147-A177-3AD203B41FA5}">
                      <a16:colId xmlns:a16="http://schemas.microsoft.com/office/drawing/2014/main" val="3680772614"/>
                    </a:ext>
                  </a:extLst>
                </a:gridCol>
              </a:tblGrid>
              <a:tr h="1981656">
                <a:tc>
                  <a:txBody>
                    <a:bodyPr/>
                    <a:lstStyle/>
                    <a:p>
                      <a:pPr marL="91440" marR="187325" algn="just">
                        <a:lnSpc>
                          <a:spcPct val="115000"/>
                        </a:lnSpc>
                        <a:spcBef>
                          <a:spcPts val="600"/>
                        </a:spcBef>
                        <a:spcAft>
                          <a:spcPts val="600"/>
                        </a:spcAft>
                        <a:tabLst>
                          <a:tab pos="178435" algn="l"/>
                        </a:tabLst>
                      </a:pPr>
                      <a:r>
                        <a:rPr lang="es-ES" sz="1050" kern="6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Recuadro 3: Preguntas para guiar la discusión de la gravedad durante la discusión del grupo focal:</a:t>
                      </a:r>
                    </a:p>
                    <a:p>
                      <a:pPr marL="262890" marR="187325" indent="-171450" algn="just">
                        <a:lnSpc>
                          <a:spcPct val="115000"/>
                        </a:lnSpc>
                        <a:spcBef>
                          <a:spcPts val="600"/>
                        </a:spcBef>
                        <a:spcAft>
                          <a:spcPts val="600"/>
                        </a:spcAft>
                        <a:buFont typeface="Wingdings" panose="05000000000000000000" pitchFamily="2" charset="2"/>
                        <a:buChar char="§"/>
                        <a:tabLst>
                          <a:tab pos="178435" algn="l"/>
                        </a:tabLst>
                      </a:pPr>
                      <a:r>
                        <a:rPr lang="es-ES" sz="1050" b="0" kern="6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¿Es reversible o se puede revertir cuando ya no se necesita?
¿Es de naturaleza dramática o implica un riesgo para la protección (por ejemplo, actividades ilegales, de alto riesgo o explotadoras)? 
¿Se puede usar el comportamiento todo el tiempo o es una estrategia de una sola vez?</a:t>
                      </a:r>
                      <a:endParaRPr lang="fr-FR" sz="1050" b="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647212122"/>
                  </a:ext>
                </a:extLst>
              </a:tr>
            </a:tbl>
          </a:graphicData>
        </a:graphic>
      </p:graphicFrame>
    </p:spTree>
    <p:extLst>
      <p:ext uri="{BB962C8B-B14F-4D97-AF65-F5344CB8AC3E}">
        <p14:creationId xmlns:p14="http://schemas.microsoft.com/office/powerpoint/2010/main" val="3226035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nSpc>
                <a:spcPts val="3920"/>
              </a:lnSpc>
            </a:pPr>
            <a:r>
              <a:rPr lang="it-IT" b="0" kern="1400" spc="230" dirty="0">
                <a:solidFill>
                  <a:srgbClr val="FFFFFE"/>
                </a:solidFill>
                <a:latin typeface="HALDEN SOLID" pitchFamily="2" charset="0"/>
                <a:ea typeface="Open Sans Extrabold" panose="020B0606030504020204" pitchFamily="34" charset="0"/>
                <a:cs typeface="Open Sans Extrabold" panose="020B0606030504020204" pitchFamily="34" charset="0"/>
              </a:rPr>
              <a:t>Comprobaciones de la calidad de los datos </a:t>
            </a:r>
            <a:endParaRPr lang="en-GB" b="0" kern="1400" spc="230" dirty="0">
              <a:solidFill>
                <a:srgbClr val="FFFFFE"/>
              </a:solidFill>
              <a:latin typeface="HALDEN SOLID" pitchFamily="2" charset="0"/>
              <a:ea typeface="Open Sans Extrabold" panose="020B0606030504020204" pitchFamily="34" charset="0"/>
              <a:cs typeface="Open Sans Extrabold" panose="020B0606030504020204" pitchFamily="34" charset="0"/>
            </a:endParaRPr>
          </a:p>
          <a:p>
            <a:pPr>
              <a:lnSpc>
                <a:spcPts val="3920"/>
              </a:lnSpc>
            </a:pPr>
            <a:r>
              <a:rPr lang="it-IT" b="0" kern="1400" spc="230" dirty="0">
                <a:solidFill>
                  <a:srgbClr val="FFFFFE"/>
                </a:solidFill>
                <a:latin typeface="HALDEN SOLID" pitchFamily="2" charset="0"/>
                <a:ea typeface="Open Sans Extrabold" panose="020B0606030504020204" pitchFamily="34" charset="0"/>
                <a:cs typeface="Open Sans Extrabold" panose="020B0606030504020204" pitchFamily="34" charset="0"/>
              </a:rPr>
              <a:t>Y análisis</a:t>
            </a:r>
            <a:r>
              <a:rPr lang="it-IT" sz="3400" b="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rPr>
              <a:t> </a:t>
            </a:r>
            <a:endParaRPr lang="en-GB" sz="2900" b="0"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3562378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HALDEN SOLID" pitchFamily="2" charset="0"/>
              </a:rPr>
              <a:t>Lcs-EN: EXPLORACIÓN DE DATOS </a:t>
            </a:r>
          </a:p>
        </p:txBody>
      </p:sp>
      <p:sp>
        <p:nvSpPr>
          <p:cNvPr id="3" name="TextBox 2">
            <a:extLst>
              <a:ext uri="{FF2B5EF4-FFF2-40B4-BE49-F238E27FC236}">
                <a16:creationId xmlns:a16="http://schemas.microsoft.com/office/drawing/2014/main" id="{B7DBF77C-B24F-B1E8-C8A4-0693F7D26BF5}"/>
              </a:ext>
            </a:extLst>
          </p:cNvPr>
          <p:cNvSpPr txBox="1"/>
          <p:nvPr/>
        </p:nvSpPr>
        <p:spPr>
          <a:xfrm>
            <a:off x="7886656" y="5710698"/>
            <a:ext cx="3882527" cy="861774"/>
          </a:xfrm>
          <a:prstGeom prst="rect">
            <a:avLst/>
          </a:prstGeom>
          <a:noFill/>
        </p:spPr>
        <p:txBody>
          <a:bodyPr wrap="square" lIns="91440" tIns="45720" rIns="91440" bIns="45720" anchor="t">
            <a:spAutoFit/>
          </a:bodyPr>
          <a:lstStyle/>
          <a:p>
            <a:endParaRPr lang="en-US" sz="1600" dirty="0">
              <a:latin typeface="Open Sans"/>
              <a:ea typeface="Open Sans"/>
              <a:cs typeface="Open Sans"/>
              <a:hlinkClick r:id="rId3" invalidUrl="http://">
                <a:extLst>
                  <a:ext uri="{A12FA001-AC4F-418D-AE19-62706E023703}">
                    <ahyp:hlinkClr xmlns:ahyp="http://schemas.microsoft.com/office/drawing/2018/hyperlinkcolor" val="tx"/>
                  </a:ext>
                </a:extLst>
              </a:hlinkClick>
            </a:endParaRPr>
          </a:p>
          <a:p>
            <a:r>
              <a:rPr lang="en-US" sz="1600" dirty="0">
                <a:latin typeface="Open Sans"/>
                <a:ea typeface="Open Sans"/>
                <a:cs typeface="Open Sans"/>
                <a:hlinkClick r:id="rId4">
                  <a:extLst>
                    <a:ext uri="{A12FA001-AC4F-418D-AE19-62706E023703}">
                      <ahyp:hlinkClr xmlns:ahyp="http://schemas.microsoft.com/office/drawing/2018/hyperlinkcolor" val="tx"/>
                    </a:ext>
                  </a:extLst>
                </a:hlinkClick>
              </a:rPr>
              <a:t>Scripts de </a:t>
            </a:r>
            <a:r>
              <a:rPr lang="en-US" sz="1600" dirty="0" err="1">
                <a:latin typeface="Open Sans"/>
                <a:ea typeface="Open Sans"/>
                <a:cs typeface="Open Sans"/>
                <a:hlinkClick r:id="rId4">
                  <a:extLst>
                    <a:ext uri="{A12FA001-AC4F-418D-AE19-62706E023703}">
                      <ahyp:hlinkClr xmlns:ahyp="http://schemas.microsoft.com/office/drawing/2018/hyperlinkcolor" val="tx"/>
                    </a:ext>
                  </a:extLst>
                </a:hlinkClick>
              </a:rPr>
              <a:t>análisis</a:t>
            </a:r>
            <a:r>
              <a:rPr lang="en-US" sz="1600" dirty="0">
                <a:latin typeface="Open Sans"/>
                <a:ea typeface="Open Sans"/>
                <a:cs typeface="Open Sans"/>
                <a:hlinkClick r:id="rId4">
                  <a:extLst>
                    <a:ext uri="{A12FA001-AC4F-418D-AE19-62706E023703}">
                      <ahyp:hlinkClr xmlns:ahyp="http://schemas.microsoft.com/office/drawing/2018/hyperlinkcolor" val="tx"/>
                    </a:ext>
                  </a:extLst>
                </a:hlinkClick>
              </a:rPr>
              <a:t> </a:t>
            </a:r>
            <a:r>
              <a:rPr lang="en-US" sz="1600" dirty="0" err="1">
                <a:latin typeface="Open Sans"/>
                <a:ea typeface="Open Sans"/>
                <a:cs typeface="Open Sans"/>
                <a:hlinkClick r:id="rId4">
                  <a:extLst>
                    <a:ext uri="{A12FA001-AC4F-418D-AE19-62706E023703}">
                      <ahyp:hlinkClr xmlns:ahyp="http://schemas.microsoft.com/office/drawing/2018/hyperlinkcolor" val="tx"/>
                    </a:ext>
                  </a:extLst>
                </a:hlinkClick>
              </a:rPr>
              <a:t>en</a:t>
            </a:r>
            <a:r>
              <a:rPr lang="en-US" sz="1600" dirty="0">
                <a:latin typeface="Open Sans"/>
                <a:ea typeface="Open Sans"/>
                <a:cs typeface="Open Sans"/>
                <a:hlinkClick r:id="rId4">
                  <a:extLst>
                    <a:ext uri="{A12FA001-AC4F-418D-AE19-62706E023703}">
                      <ahyp:hlinkClr xmlns:ahyp="http://schemas.microsoft.com/office/drawing/2018/hyperlinkcolor" val="tx"/>
                    </a:ext>
                  </a:extLst>
                </a:hlinkClick>
              </a:rPr>
              <a:t> R, STATA y SPSS </a:t>
            </a:r>
            <a:endParaRPr lang="en-CA" sz="1600" dirty="0">
              <a:latin typeface="Open Sans"/>
              <a:ea typeface="Open Sans"/>
              <a:cs typeface="Open Sans"/>
              <a:hlinkClick r:id="" action="ppaction://noaction">
                <a:extLst>
                  <a:ext uri="{A12FA001-AC4F-418D-AE19-62706E023703}">
                    <ahyp:hlinkClr xmlns:ahyp="http://schemas.microsoft.com/office/drawing/2018/hyperlinkcolor" val="tx"/>
                  </a:ext>
                </a:extLst>
              </a:hlinkClick>
            </a:endParaRPr>
          </a:p>
          <a:p>
            <a:r>
              <a:rPr lang="en-CA" sz="1600" dirty="0" err="1">
                <a:solidFill>
                  <a:srgbClr val="0070BA"/>
                </a:solidFill>
                <a:latin typeface="Open Sans"/>
                <a:ea typeface="Open Sans"/>
                <a:cs typeface="Open Sans"/>
                <a:hlinkClick r:id="rId5">
                  <a:extLst>
                    <a:ext uri="{A12FA001-AC4F-418D-AE19-62706E023703}">
                      <ahyp:hlinkClr xmlns:ahyp="http://schemas.microsoft.com/office/drawing/2018/hyperlinkcolor" val="tx"/>
                    </a:ext>
                  </a:extLst>
                </a:hlinkClick>
              </a:rPr>
              <a:t>Datos</a:t>
            </a:r>
            <a:r>
              <a:rPr lang="en-CA" sz="1600" dirty="0">
                <a:solidFill>
                  <a:srgbClr val="0070BA"/>
                </a:solidFill>
                <a:latin typeface="Open Sans"/>
                <a:ea typeface="Open Sans"/>
                <a:cs typeface="Open Sans"/>
                <a:hlinkClick r:id="rId5">
                  <a:extLst>
                    <a:ext uri="{A12FA001-AC4F-418D-AE19-62706E023703}">
                      <ahyp:hlinkClr xmlns:ahyp="http://schemas.microsoft.com/office/drawing/2018/hyperlinkcolor" val="tx"/>
                    </a:ext>
                  </a:extLst>
                </a:hlinkClick>
              </a:rPr>
              <a:t> de la </a:t>
            </a:r>
            <a:r>
              <a:rPr lang="en-CA" sz="1600" dirty="0" err="1">
                <a:solidFill>
                  <a:srgbClr val="0070BA"/>
                </a:solidFill>
                <a:latin typeface="Open Sans"/>
                <a:ea typeface="Open Sans"/>
                <a:cs typeface="Open Sans"/>
                <a:hlinkClick r:id="rId5">
                  <a:extLst>
                    <a:ext uri="{A12FA001-AC4F-418D-AE19-62706E023703}">
                      <ahyp:hlinkClr xmlns:ahyp="http://schemas.microsoft.com/office/drawing/2018/hyperlinkcolor" val="tx"/>
                    </a:ext>
                  </a:extLst>
                </a:hlinkClick>
              </a:rPr>
              <a:t>muestra</a:t>
            </a:r>
            <a:r>
              <a:rPr lang="en-CA" sz="1600" dirty="0">
                <a:solidFill>
                  <a:srgbClr val="0070BA"/>
                </a:solidFill>
                <a:latin typeface="Open Sans"/>
                <a:ea typeface="Open Sans"/>
                <a:cs typeface="Open Sans"/>
                <a:hlinkClick r:id="rId5">
                  <a:extLst>
                    <a:ext uri="{A12FA001-AC4F-418D-AE19-62706E023703}">
                      <ahyp:hlinkClr xmlns:ahyp="http://schemas.microsoft.com/office/drawing/2018/hyperlinkcolor" val="tx"/>
                    </a:ext>
                  </a:extLst>
                </a:hlinkClick>
              </a:rPr>
              <a:t> </a:t>
            </a:r>
            <a:endParaRPr lang="ar-SY" sz="1600" dirty="0">
              <a:solidFill>
                <a:srgbClr val="0070BA"/>
              </a:solidFill>
              <a:latin typeface="Open Sans"/>
              <a:ea typeface="Open Sans"/>
            </a:endParaRPr>
          </a:p>
        </p:txBody>
      </p:sp>
      <p:sp>
        <p:nvSpPr>
          <p:cNvPr id="6" name="TextBox 5">
            <a:extLst>
              <a:ext uri="{FF2B5EF4-FFF2-40B4-BE49-F238E27FC236}">
                <a16:creationId xmlns:a16="http://schemas.microsoft.com/office/drawing/2014/main" id="{7DA59290-1B2B-DA4E-7217-32D693E82F01}"/>
              </a:ext>
            </a:extLst>
          </p:cNvPr>
          <p:cNvSpPr txBox="1"/>
          <p:nvPr/>
        </p:nvSpPr>
        <p:spPr>
          <a:xfrm>
            <a:off x="717181" y="1378973"/>
            <a:ext cx="9984509" cy="4370427"/>
          </a:xfrm>
          <a:prstGeom prst="rect">
            <a:avLst/>
          </a:prstGeom>
          <a:solidFill>
            <a:srgbClr val="FFFFFF"/>
          </a:solidFill>
        </p:spPr>
        <p:txBody>
          <a:bodyPr wrap="square" lIns="91440" tIns="45720" rIns="91440" bIns="45720" rtlCol="1" anchor="t">
            <a:spAutoFit/>
          </a:bodyPr>
          <a:lstStyle/>
          <a:p>
            <a:pPr marL="342900" indent="-342900">
              <a:buFont typeface="+mj-lt"/>
              <a:buAutoNum type="arabicPeriod"/>
            </a:pPr>
            <a:r>
              <a:rPr lang="en-US" spc="60" dirty="0" err="1">
                <a:latin typeface="Open Sans"/>
                <a:ea typeface="Open Sans"/>
                <a:cs typeface="Open Sans"/>
              </a:rPr>
              <a:t>Ejecute</a:t>
            </a:r>
            <a:r>
              <a:rPr lang="en-US" spc="60" dirty="0">
                <a:latin typeface="Open Sans"/>
                <a:ea typeface="Open Sans"/>
                <a:cs typeface="Open Sans"/>
              </a:rPr>
              <a:t> las </a:t>
            </a:r>
            <a:r>
              <a:rPr lang="en-US" spc="60" dirty="0" err="1">
                <a:latin typeface="Open Sans"/>
                <a:ea typeface="Open Sans"/>
                <a:cs typeface="Open Sans"/>
              </a:rPr>
              <a:t>frecuencias</a:t>
            </a:r>
            <a:r>
              <a:rPr lang="en-US" spc="60" dirty="0">
                <a:latin typeface="Open Sans"/>
                <a:ea typeface="Open Sans"/>
                <a:cs typeface="Open Sans"/>
              </a:rPr>
              <a:t> </a:t>
            </a:r>
            <a:r>
              <a:rPr lang="en-US" spc="60" dirty="0" err="1">
                <a:latin typeface="Open Sans"/>
                <a:ea typeface="Open Sans"/>
                <a:cs typeface="Open Sans"/>
              </a:rPr>
              <a:t>en</a:t>
            </a:r>
            <a:r>
              <a:rPr lang="en-US" spc="60" dirty="0">
                <a:latin typeface="Open Sans"/>
                <a:ea typeface="Open Sans"/>
                <a:cs typeface="Open Sans"/>
              </a:rPr>
              <a:t> </a:t>
            </a:r>
            <a:r>
              <a:rPr lang="en-US" spc="60" dirty="0" err="1">
                <a:latin typeface="Open Sans"/>
                <a:ea typeface="Open Sans"/>
                <a:cs typeface="Open Sans"/>
              </a:rPr>
              <a:t>cada</a:t>
            </a:r>
            <a:r>
              <a:rPr lang="en-US" spc="60" dirty="0">
                <a:latin typeface="Open Sans"/>
                <a:ea typeface="Open Sans"/>
                <a:cs typeface="Open Sans"/>
              </a:rPr>
              <a:t> </a:t>
            </a:r>
            <a:r>
              <a:rPr lang="en-US" spc="60" dirty="0" err="1">
                <a:latin typeface="Open Sans"/>
                <a:ea typeface="Open Sans"/>
                <a:cs typeface="Open Sans"/>
              </a:rPr>
              <a:t>una</a:t>
            </a:r>
            <a:r>
              <a:rPr lang="en-US" spc="60" dirty="0">
                <a:latin typeface="Open Sans"/>
                <a:ea typeface="Open Sans"/>
                <a:cs typeface="Open Sans"/>
              </a:rPr>
              <a:t> de las </a:t>
            </a:r>
            <a:r>
              <a:rPr lang="en-US" spc="60" dirty="0" err="1">
                <a:latin typeface="Open Sans"/>
                <a:ea typeface="Open Sans"/>
                <a:cs typeface="Open Sans"/>
              </a:rPr>
              <a:t>estrategias</a:t>
            </a:r>
            <a:r>
              <a:rPr lang="en-US" spc="60" dirty="0">
                <a:latin typeface="Open Sans"/>
                <a:ea typeface="Open Sans"/>
                <a:cs typeface="Open Sans"/>
              </a:rPr>
              <a:t> de </a:t>
            </a:r>
            <a:r>
              <a:rPr lang="en-US" spc="60" dirty="0" err="1">
                <a:latin typeface="Open Sans"/>
                <a:ea typeface="Open Sans"/>
                <a:cs typeface="Open Sans"/>
              </a:rPr>
              <a:t>su</a:t>
            </a:r>
            <a:r>
              <a:rPr lang="en-US" spc="60" dirty="0">
                <a:latin typeface="Open Sans"/>
                <a:ea typeface="Open Sans"/>
                <a:cs typeface="Open Sans"/>
              </a:rPr>
              <a:t> </a:t>
            </a:r>
            <a:r>
              <a:rPr lang="en-US" spc="60" dirty="0" err="1">
                <a:latin typeface="Open Sans"/>
                <a:ea typeface="Open Sans"/>
                <a:cs typeface="Open Sans"/>
              </a:rPr>
              <a:t>módulo</a:t>
            </a:r>
            <a:r>
              <a:rPr lang="en-US" spc="60" dirty="0">
                <a:latin typeface="Open Sans"/>
                <a:ea typeface="Open Sans"/>
                <a:cs typeface="Open Sans"/>
              </a:rPr>
              <a:t> </a:t>
            </a:r>
            <a:endParaRPr lang="en-US" spc="60" dirty="0">
              <a:latin typeface="Open Sans" charset="0"/>
              <a:ea typeface="Open Sans" charset="0"/>
              <a:cs typeface="Open Sans" charset="0"/>
            </a:endParaRPr>
          </a:p>
          <a:p>
            <a:endParaRPr lang="en-US" spc="60" dirty="0">
              <a:latin typeface="Open Sans" charset="0"/>
              <a:ea typeface="Open Sans" charset="0"/>
              <a:cs typeface="Open Sans" charset="0"/>
            </a:endParaRPr>
          </a:p>
          <a:p>
            <a:r>
              <a:rPr lang="en-US" spc="60" dirty="0">
                <a:latin typeface="Open Sans"/>
                <a:ea typeface="Open Sans"/>
                <a:cs typeface="Open Sans"/>
              </a:rPr>
              <a:t>2. Si </a:t>
            </a:r>
            <a:r>
              <a:rPr lang="en-US" spc="60" dirty="0" err="1">
                <a:latin typeface="Open Sans"/>
                <a:ea typeface="Open Sans"/>
                <a:cs typeface="Open Sans"/>
              </a:rPr>
              <a:t>procede</a:t>
            </a:r>
            <a:r>
              <a:rPr lang="en-US" spc="60" dirty="0">
                <a:latin typeface="Open Sans"/>
                <a:ea typeface="Open Sans"/>
                <a:cs typeface="Open Sans"/>
              </a:rPr>
              <a:t>, </a:t>
            </a:r>
            <a:r>
              <a:rPr lang="en-US" spc="60" dirty="0" err="1">
                <a:latin typeface="Open Sans"/>
                <a:ea typeface="Open Sans"/>
                <a:cs typeface="Open Sans"/>
              </a:rPr>
              <a:t>desglose</a:t>
            </a:r>
            <a:r>
              <a:rPr lang="en-US" spc="60" dirty="0">
                <a:latin typeface="Open Sans"/>
                <a:ea typeface="Open Sans"/>
                <a:cs typeface="Open Sans"/>
              </a:rPr>
              <a:t> </a:t>
            </a:r>
            <a:r>
              <a:rPr lang="en-US" spc="60" dirty="0" err="1">
                <a:latin typeface="Open Sans"/>
                <a:ea typeface="Open Sans"/>
                <a:cs typeface="Open Sans"/>
              </a:rPr>
              <a:t>los</a:t>
            </a:r>
            <a:r>
              <a:rPr lang="en-US" spc="60" dirty="0">
                <a:latin typeface="Open Sans"/>
                <a:ea typeface="Open Sans"/>
                <a:cs typeface="Open Sans"/>
              </a:rPr>
              <a:t> </a:t>
            </a:r>
            <a:r>
              <a:rPr lang="en-US" spc="60" dirty="0" err="1">
                <a:latin typeface="Open Sans"/>
                <a:ea typeface="Open Sans"/>
                <a:cs typeface="Open Sans"/>
              </a:rPr>
              <a:t>resultados</a:t>
            </a:r>
            <a:r>
              <a:rPr lang="en-US" spc="60" dirty="0">
                <a:latin typeface="Open Sans"/>
                <a:ea typeface="Open Sans"/>
                <a:cs typeface="Open Sans"/>
              </a:rPr>
              <a:t> </a:t>
            </a:r>
            <a:r>
              <a:rPr lang="en-US" spc="60" dirty="0" err="1">
                <a:latin typeface="Open Sans"/>
                <a:ea typeface="Open Sans"/>
                <a:cs typeface="Open Sans"/>
              </a:rPr>
              <a:t>por</a:t>
            </a:r>
            <a:r>
              <a:rPr lang="en-US" spc="60" dirty="0">
                <a:latin typeface="Open Sans"/>
                <a:ea typeface="Open Sans"/>
                <a:cs typeface="Open Sans"/>
              </a:rPr>
              <a:t> </a:t>
            </a:r>
            <a:r>
              <a:rPr lang="en-US" spc="60" dirty="0" err="1">
                <a:latin typeface="Open Sans"/>
                <a:ea typeface="Open Sans"/>
                <a:cs typeface="Open Sans"/>
              </a:rPr>
              <a:t>grupos</a:t>
            </a:r>
            <a:r>
              <a:rPr lang="en-US" spc="60" dirty="0">
                <a:latin typeface="Open Sans"/>
                <a:ea typeface="Open Sans"/>
                <a:cs typeface="Open Sans"/>
              </a:rPr>
              <a:t> de población (</a:t>
            </a:r>
            <a:r>
              <a:rPr lang="en-US" spc="60" dirty="0" err="1">
                <a:latin typeface="Open Sans"/>
                <a:ea typeface="Open Sans"/>
                <a:cs typeface="Open Sans"/>
              </a:rPr>
              <a:t>desplazados</a:t>
            </a:r>
            <a:r>
              <a:rPr lang="en-US" spc="60" dirty="0">
                <a:latin typeface="Open Sans"/>
                <a:ea typeface="Open Sans"/>
                <a:cs typeface="Open Sans"/>
              </a:rPr>
              <a:t> </a:t>
            </a:r>
            <a:r>
              <a:rPr lang="en-US" spc="60" dirty="0" err="1">
                <a:latin typeface="Open Sans"/>
                <a:ea typeface="Open Sans"/>
                <a:cs typeface="Open Sans"/>
              </a:rPr>
              <a:t>internos</a:t>
            </a:r>
            <a:r>
              <a:rPr lang="en-US" spc="60" dirty="0">
                <a:latin typeface="Open Sans"/>
                <a:ea typeface="Open Sans"/>
                <a:cs typeface="Open Sans"/>
              </a:rPr>
              <a:t>, </a:t>
            </a:r>
            <a:r>
              <a:rPr lang="en-US" spc="60" dirty="0" err="1">
                <a:latin typeface="Open Sans"/>
                <a:ea typeface="Open Sans"/>
                <a:cs typeface="Open Sans"/>
              </a:rPr>
              <a:t>refugiados</a:t>
            </a:r>
            <a:r>
              <a:rPr lang="en-US" spc="60" dirty="0">
                <a:latin typeface="Open Sans"/>
                <a:ea typeface="Open Sans"/>
                <a:cs typeface="Open Sans"/>
              </a:rPr>
              <a:t>, etc.) y/o </a:t>
            </a:r>
            <a:r>
              <a:rPr lang="en-US" spc="60" dirty="0" err="1">
                <a:latin typeface="Open Sans"/>
                <a:ea typeface="Open Sans"/>
                <a:cs typeface="Open Sans"/>
              </a:rPr>
              <a:t>contexto</a:t>
            </a:r>
            <a:r>
              <a:rPr lang="en-US" spc="60" dirty="0">
                <a:latin typeface="Open Sans"/>
                <a:ea typeface="Open Sans"/>
                <a:cs typeface="Open Sans"/>
              </a:rPr>
              <a:t> (</a:t>
            </a:r>
            <a:r>
              <a:rPr lang="en-US" spc="60" dirty="0" err="1">
                <a:latin typeface="Open Sans"/>
                <a:ea typeface="Open Sans"/>
                <a:cs typeface="Open Sans"/>
              </a:rPr>
              <a:t>urbano</a:t>
            </a:r>
            <a:r>
              <a:rPr lang="en-US" spc="60" dirty="0">
                <a:latin typeface="Open Sans"/>
                <a:ea typeface="Open Sans"/>
                <a:cs typeface="Open Sans"/>
              </a:rPr>
              <a:t>, rural, </a:t>
            </a:r>
            <a:r>
              <a:rPr lang="en-US" spc="60" dirty="0" err="1">
                <a:latin typeface="Open Sans"/>
                <a:ea typeface="Open Sans"/>
                <a:cs typeface="Open Sans"/>
              </a:rPr>
              <a:t>campamentos</a:t>
            </a:r>
            <a:r>
              <a:rPr lang="en-US" spc="60" dirty="0">
                <a:latin typeface="Open Sans"/>
                <a:ea typeface="Open Sans"/>
                <a:cs typeface="Open Sans"/>
              </a:rPr>
              <a:t>) para </a:t>
            </a:r>
            <a:r>
              <a:rPr lang="en-US" spc="60" dirty="0" err="1">
                <a:latin typeface="Open Sans"/>
                <a:ea typeface="Open Sans"/>
                <a:cs typeface="Open Sans"/>
              </a:rPr>
              <a:t>explorarlos</a:t>
            </a:r>
            <a:r>
              <a:rPr lang="en-US" spc="60" dirty="0">
                <a:latin typeface="Open Sans"/>
                <a:ea typeface="Open Sans"/>
                <a:cs typeface="Open Sans"/>
              </a:rPr>
              <a:t> </a:t>
            </a:r>
            <a:r>
              <a:rPr lang="en-US" spc="60" dirty="0" err="1">
                <a:latin typeface="Open Sans"/>
                <a:ea typeface="Open Sans"/>
                <a:cs typeface="Open Sans"/>
              </a:rPr>
              <a:t>por</a:t>
            </a:r>
            <a:r>
              <a:rPr lang="en-US" spc="60" dirty="0">
                <a:latin typeface="Open Sans"/>
                <a:ea typeface="Open Sans"/>
                <a:cs typeface="Open Sans"/>
              </a:rPr>
              <a:t> </a:t>
            </a:r>
            <a:r>
              <a:rPr lang="en-US" spc="60" dirty="0" err="1">
                <a:latin typeface="Open Sans"/>
                <a:ea typeface="Open Sans"/>
                <a:cs typeface="Open Sans"/>
              </a:rPr>
              <a:t>separado</a:t>
            </a:r>
            <a:r>
              <a:rPr lang="en-US" spc="60" dirty="0">
                <a:latin typeface="Open Sans"/>
                <a:ea typeface="Open Sans"/>
                <a:cs typeface="Open Sans"/>
              </a:rPr>
              <a:t>.</a:t>
            </a:r>
          </a:p>
          <a:p>
            <a:endParaRPr lang="en-US" spc="60" dirty="0">
              <a:latin typeface="Open Sans" charset="0"/>
              <a:ea typeface="Open Sans" charset="0"/>
              <a:cs typeface="Open Sans" charset="0"/>
            </a:endParaRPr>
          </a:p>
          <a:p>
            <a:r>
              <a:rPr lang="en-US" spc="60" dirty="0">
                <a:latin typeface="Open Sans"/>
                <a:ea typeface="Open Sans"/>
                <a:cs typeface="Open Sans"/>
              </a:rPr>
              <a:t>3. Examine </a:t>
            </a:r>
            <a:r>
              <a:rPr lang="en-US" spc="60" dirty="0" err="1">
                <a:latin typeface="Open Sans"/>
                <a:ea typeface="Open Sans"/>
                <a:cs typeface="Open Sans"/>
              </a:rPr>
              <a:t>detenidamente</a:t>
            </a:r>
            <a:r>
              <a:rPr lang="en-US" spc="60" dirty="0">
                <a:latin typeface="Open Sans"/>
                <a:ea typeface="Open Sans"/>
                <a:cs typeface="Open Sans"/>
              </a:rPr>
              <a:t> </a:t>
            </a:r>
            <a:r>
              <a:rPr lang="en-US" spc="60" dirty="0" err="1">
                <a:latin typeface="Open Sans"/>
                <a:ea typeface="Open Sans"/>
                <a:cs typeface="Open Sans"/>
              </a:rPr>
              <a:t>los</a:t>
            </a:r>
            <a:r>
              <a:rPr lang="en-US" spc="60" dirty="0">
                <a:latin typeface="Open Sans"/>
                <a:ea typeface="Open Sans"/>
                <a:cs typeface="Open Sans"/>
              </a:rPr>
              <a:t> </a:t>
            </a:r>
            <a:r>
              <a:rPr lang="en-US" spc="60" dirty="0" err="1">
                <a:latin typeface="Open Sans"/>
                <a:ea typeface="Open Sans"/>
                <a:cs typeface="Open Sans"/>
              </a:rPr>
              <a:t>resultados</a:t>
            </a:r>
            <a:r>
              <a:rPr lang="en-US" spc="60" dirty="0">
                <a:latin typeface="Open Sans"/>
                <a:ea typeface="Open Sans"/>
                <a:cs typeface="Open Sans"/>
              </a:rPr>
              <a:t> de </a:t>
            </a:r>
            <a:r>
              <a:rPr lang="en-US" spc="60" dirty="0" err="1">
                <a:latin typeface="Open Sans"/>
                <a:ea typeface="Open Sans"/>
                <a:cs typeface="Open Sans"/>
              </a:rPr>
              <a:t>cada</a:t>
            </a:r>
            <a:r>
              <a:rPr lang="en-US" spc="60" dirty="0">
                <a:latin typeface="Open Sans"/>
                <a:ea typeface="Open Sans"/>
                <a:cs typeface="Open Sans"/>
              </a:rPr>
              <a:t> </a:t>
            </a:r>
            <a:r>
              <a:rPr lang="en-US" spc="60" dirty="0" err="1">
                <a:latin typeface="Open Sans"/>
                <a:ea typeface="Open Sans"/>
                <a:cs typeface="Open Sans"/>
              </a:rPr>
              <a:t>opción</a:t>
            </a:r>
            <a:r>
              <a:rPr lang="en-US" spc="60" dirty="0">
                <a:latin typeface="Open Sans"/>
                <a:ea typeface="Open Sans"/>
                <a:cs typeface="Open Sans"/>
              </a:rPr>
              <a:t> de </a:t>
            </a:r>
            <a:r>
              <a:rPr lang="en-US" spc="60" dirty="0" err="1">
                <a:latin typeface="Open Sans"/>
                <a:ea typeface="Open Sans"/>
                <a:cs typeface="Open Sans"/>
              </a:rPr>
              <a:t>respuesta</a:t>
            </a:r>
            <a:r>
              <a:rPr lang="en-US" spc="60" dirty="0">
                <a:latin typeface="Open Sans"/>
                <a:ea typeface="Open Sans"/>
                <a:cs typeface="Open Sans"/>
              </a:rPr>
              <a:t> para </a:t>
            </a:r>
            <a:r>
              <a:rPr lang="en-US" spc="60" dirty="0" err="1">
                <a:latin typeface="Open Sans"/>
                <a:ea typeface="Open Sans"/>
                <a:cs typeface="Open Sans"/>
              </a:rPr>
              <a:t>cada</a:t>
            </a:r>
            <a:r>
              <a:rPr lang="en-US" spc="60" dirty="0">
                <a:latin typeface="Open Sans"/>
                <a:ea typeface="Open Sans"/>
                <a:cs typeface="Open Sans"/>
              </a:rPr>
              <a:t> </a:t>
            </a:r>
            <a:r>
              <a:rPr lang="en-US" spc="60" dirty="0" err="1">
                <a:latin typeface="Open Sans"/>
                <a:ea typeface="Open Sans"/>
                <a:cs typeface="Open Sans"/>
              </a:rPr>
              <a:t>estrategia</a:t>
            </a:r>
            <a:endParaRPr lang="en-US" spc="60" dirty="0">
              <a:latin typeface="Open Sans"/>
              <a:ea typeface="Open Sans"/>
              <a:cs typeface="Open Sans"/>
            </a:endParaRPr>
          </a:p>
          <a:p>
            <a:endParaRPr lang="en-US" spc="60" dirty="0">
              <a:latin typeface="Open Sans" charset="0"/>
              <a:ea typeface="Open Sans" charset="0"/>
              <a:cs typeface="Open Sans" charset="0"/>
            </a:endParaRPr>
          </a:p>
          <a:p>
            <a:r>
              <a:rPr lang="en-US" spc="60" dirty="0">
                <a:latin typeface="Open Sans"/>
                <a:ea typeface="Open Sans"/>
                <a:cs typeface="Open Sans"/>
              </a:rPr>
              <a:t>4. Si </a:t>
            </a:r>
            <a:r>
              <a:rPr lang="en-US" spc="60" dirty="0" err="1">
                <a:latin typeface="Open Sans"/>
                <a:ea typeface="Open Sans"/>
                <a:cs typeface="Open Sans"/>
              </a:rPr>
              <a:t>tiene</a:t>
            </a:r>
            <a:r>
              <a:rPr lang="en-US" spc="60" dirty="0">
                <a:latin typeface="Open Sans"/>
                <a:ea typeface="Open Sans"/>
                <a:cs typeface="Open Sans"/>
              </a:rPr>
              <a:t> </a:t>
            </a:r>
            <a:r>
              <a:rPr lang="en-US" spc="60" dirty="0" err="1">
                <a:latin typeface="Open Sans"/>
                <a:ea typeface="Open Sans"/>
                <a:cs typeface="Open Sans"/>
              </a:rPr>
              <a:t>más</a:t>
            </a:r>
            <a:r>
              <a:rPr lang="en-US" spc="60" dirty="0">
                <a:latin typeface="Open Sans"/>
                <a:ea typeface="Open Sans"/>
                <a:cs typeface="Open Sans"/>
              </a:rPr>
              <a:t> de las </a:t>
            </a:r>
            <a:r>
              <a:rPr lang="en-US" spc="60" dirty="0" err="1">
                <a:latin typeface="Open Sans"/>
                <a:ea typeface="Open Sans"/>
                <a:cs typeface="Open Sans"/>
              </a:rPr>
              <a:t>diez</a:t>
            </a:r>
            <a:r>
              <a:rPr lang="en-US" spc="60" dirty="0">
                <a:latin typeface="Open Sans"/>
                <a:ea typeface="Open Sans"/>
                <a:cs typeface="Open Sans"/>
              </a:rPr>
              <a:t> </a:t>
            </a:r>
            <a:r>
              <a:rPr lang="en-US" spc="60" dirty="0" err="1">
                <a:latin typeface="Open Sans"/>
                <a:ea typeface="Open Sans"/>
                <a:cs typeface="Open Sans"/>
              </a:rPr>
              <a:t>estrategias</a:t>
            </a:r>
            <a:r>
              <a:rPr lang="en-US" spc="60" dirty="0">
                <a:latin typeface="Open Sans"/>
                <a:ea typeface="Open Sans"/>
                <a:cs typeface="Open Sans"/>
              </a:rPr>
              <a:t> </a:t>
            </a:r>
            <a:r>
              <a:rPr lang="en-US" spc="60" dirty="0" err="1">
                <a:latin typeface="Open Sans"/>
                <a:ea typeface="Open Sans"/>
                <a:cs typeface="Open Sans"/>
              </a:rPr>
              <a:t>requeridas</a:t>
            </a:r>
            <a:r>
              <a:rPr lang="en-US" spc="60" dirty="0">
                <a:latin typeface="Open Sans"/>
                <a:ea typeface="Open Sans"/>
                <a:cs typeface="Open Sans"/>
              </a:rPr>
              <a:t> (4 de </a:t>
            </a:r>
            <a:r>
              <a:rPr lang="en-US" spc="60" dirty="0" err="1">
                <a:latin typeface="Open Sans"/>
                <a:ea typeface="Open Sans"/>
                <a:cs typeface="Open Sans"/>
              </a:rPr>
              <a:t>estrés</a:t>
            </a:r>
            <a:r>
              <a:rPr lang="en-US" spc="60" dirty="0">
                <a:latin typeface="Open Sans"/>
                <a:ea typeface="Open Sans"/>
                <a:cs typeface="Open Sans"/>
              </a:rPr>
              <a:t>, 3 de crisis y 4 de </a:t>
            </a:r>
            <a:r>
              <a:rPr lang="en-US" spc="60" dirty="0" err="1">
                <a:latin typeface="Open Sans"/>
                <a:ea typeface="Open Sans"/>
                <a:cs typeface="Open Sans"/>
              </a:rPr>
              <a:t>emergencia</a:t>
            </a:r>
            <a:r>
              <a:rPr lang="en-US" spc="60" dirty="0">
                <a:latin typeface="Open Sans"/>
                <a:ea typeface="Open Sans"/>
                <a:cs typeface="Open Sans"/>
              </a:rPr>
              <a:t>), revise </a:t>
            </a:r>
            <a:r>
              <a:rPr lang="en-US" spc="60" dirty="0" err="1">
                <a:latin typeface="Open Sans"/>
                <a:ea typeface="Open Sans"/>
                <a:cs typeface="Open Sans"/>
              </a:rPr>
              <a:t>los</a:t>
            </a:r>
            <a:r>
              <a:rPr lang="en-US" spc="60" dirty="0">
                <a:latin typeface="Open Sans"/>
                <a:ea typeface="Open Sans"/>
                <a:cs typeface="Open Sans"/>
              </a:rPr>
              <a:t> </a:t>
            </a:r>
            <a:r>
              <a:rPr lang="en-US" spc="60" dirty="0" err="1">
                <a:latin typeface="Open Sans"/>
                <a:ea typeface="Open Sans"/>
                <a:cs typeface="Open Sans"/>
              </a:rPr>
              <a:t>resultados</a:t>
            </a:r>
            <a:r>
              <a:rPr lang="en-US" spc="60" dirty="0">
                <a:latin typeface="Open Sans"/>
                <a:ea typeface="Open Sans"/>
                <a:cs typeface="Open Sans"/>
              </a:rPr>
              <a:t> para </a:t>
            </a:r>
            <a:r>
              <a:rPr lang="en-US" spc="60" dirty="0" err="1">
                <a:latin typeface="Open Sans"/>
                <a:ea typeface="Open Sans"/>
                <a:cs typeface="Open Sans"/>
              </a:rPr>
              <a:t>omitir</a:t>
            </a:r>
            <a:r>
              <a:rPr lang="en-US" spc="60" dirty="0">
                <a:latin typeface="Open Sans"/>
                <a:ea typeface="Open Sans"/>
                <a:cs typeface="Open Sans"/>
              </a:rPr>
              <a:t> las </a:t>
            </a:r>
            <a:r>
              <a:rPr lang="en-US" spc="60" dirty="0" err="1">
                <a:latin typeface="Open Sans"/>
                <a:ea typeface="Open Sans"/>
                <a:cs typeface="Open Sans"/>
              </a:rPr>
              <a:t>estrategias</a:t>
            </a:r>
            <a:r>
              <a:rPr lang="en-US" spc="60" dirty="0">
                <a:latin typeface="Open Sans"/>
                <a:ea typeface="Open Sans"/>
                <a:cs typeface="Open Sans"/>
              </a:rPr>
              <a:t> que no se </a:t>
            </a:r>
            <a:r>
              <a:rPr lang="en-US" spc="60" dirty="0" err="1">
                <a:latin typeface="Open Sans"/>
                <a:ea typeface="Open Sans"/>
                <a:cs typeface="Open Sans"/>
              </a:rPr>
              <a:t>apliquen</a:t>
            </a:r>
            <a:r>
              <a:rPr lang="en-US" spc="60" dirty="0">
                <a:latin typeface="Open Sans"/>
                <a:ea typeface="Open Sans"/>
                <a:cs typeface="Open Sans"/>
              </a:rPr>
              <a:t> a </a:t>
            </a:r>
            <a:r>
              <a:rPr lang="en-US" spc="60" dirty="0" err="1">
                <a:latin typeface="Open Sans"/>
                <a:ea typeface="Open Sans"/>
                <a:cs typeface="Open Sans"/>
              </a:rPr>
              <a:t>más</a:t>
            </a:r>
            <a:r>
              <a:rPr lang="en-US" spc="60" dirty="0">
                <a:latin typeface="Open Sans"/>
                <a:ea typeface="Open Sans"/>
                <a:cs typeface="Open Sans"/>
              </a:rPr>
              <a:t> del 50% de un </a:t>
            </a:r>
            <a:r>
              <a:rPr lang="en-US" spc="60" dirty="0" err="1">
                <a:latin typeface="Open Sans"/>
                <a:ea typeface="Open Sans"/>
                <a:cs typeface="Open Sans"/>
              </a:rPr>
              <a:t>determinado</a:t>
            </a:r>
            <a:r>
              <a:rPr lang="en-US" spc="60" dirty="0">
                <a:latin typeface="Open Sans"/>
                <a:ea typeface="Open Sans"/>
                <a:cs typeface="Open Sans"/>
              </a:rPr>
              <a:t> </a:t>
            </a:r>
            <a:r>
              <a:rPr lang="en-US" spc="60" dirty="0" err="1">
                <a:latin typeface="Open Sans"/>
                <a:ea typeface="Open Sans"/>
                <a:cs typeface="Open Sans"/>
              </a:rPr>
              <a:t>grupo</a:t>
            </a:r>
            <a:r>
              <a:rPr lang="en-US" spc="60" dirty="0">
                <a:latin typeface="Open Sans"/>
                <a:ea typeface="Open Sans"/>
                <a:cs typeface="Open Sans"/>
              </a:rPr>
              <a:t> de población/</a:t>
            </a:r>
            <a:r>
              <a:rPr lang="en-US" spc="60" dirty="0" err="1">
                <a:latin typeface="Open Sans"/>
                <a:ea typeface="Open Sans"/>
                <a:cs typeface="Open Sans"/>
              </a:rPr>
              <a:t>estrato</a:t>
            </a:r>
            <a:r>
              <a:rPr lang="en-US" sz="2000" spc="60" dirty="0">
                <a:latin typeface="Open Sans"/>
                <a:ea typeface="Open Sans"/>
                <a:cs typeface="Open Sans"/>
              </a:rPr>
              <a:t>. </a:t>
            </a:r>
            <a:endParaRPr lang="en-US" sz="2000" spc="60" dirty="0">
              <a:latin typeface="Open Sans" charset="0"/>
              <a:ea typeface="Open Sans" charset="0"/>
              <a:cs typeface="Open Sans" charset="0"/>
            </a:endParaRPr>
          </a:p>
          <a:p>
            <a:endParaRPr lang="en-US" dirty="0"/>
          </a:p>
          <a:p>
            <a:r>
              <a:rPr lang="en-US" sz="1400" dirty="0">
                <a:solidFill>
                  <a:schemeClr val="accent3">
                    <a:lumMod val="50000"/>
                  </a:schemeClr>
                </a:solidFill>
              </a:rPr>
              <a:t>*</a:t>
            </a:r>
            <a:r>
              <a:rPr lang="en-US" sz="1400" dirty="0" err="1">
                <a:solidFill>
                  <a:schemeClr val="accent3">
                    <a:lumMod val="50000"/>
                  </a:schemeClr>
                </a:solidFill>
              </a:rPr>
              <a:t>Importante</a:t>
            </a:r>
            <a:r>
              <a:rPr lang="en-US" sz="1400" dirty="0">
                <a:solidFill>
                  <a:schemeClr val="accent3">
                    <a:lumMod val="50000"/>
                  </a:schemeClr>
                </a:solidFill>
              </a:rPr>
              <a:t>: </a:t>
            </a:r>
            <a:r>
              <a:rPr lang="en-US" sz="1400" dirty="0" err="1">
                <a:solidFill>
                  <a:schemeClr val="accent3">
                    <a:lumMod val="50000"/>
                  </a:schemeClr>
                </a:solidFill>
              </a:rPr>
              <a:t>si</a:t>
            </a:r>
            <a:r>
              <a:rPr lang="en-US" sz="1400" dirty="0">
                <a:solidFill>
                  <a:schemeClr val="accent3">
                    <a:lumMod val="50000"/>
                  </a:schemeClr>
                </a:solidFill>
              </a:rPr>
              <a:t> </a:t>
            </a:r>
            <a:r>
              <a:rPr lang="en-US" sz="1400" dirty="0" err="1">
                <a:solidFill>
                  <a:schemeClr val="accent3">
                    <a:lumMod val="50000"/>
                  </a:schemeClr>
                </a:solidFill>
              </a:rPr>
              <a:t>sólo</a:t>
            </a:r>
            <a:r>
              <a:rPr lang="en-US" sz="1400" dirty="0">
                <a:solidFill>
                  <a:schemeClr val="accent3">
                    <a:lumMod val="50000"/>
                  </a:schemeClr>
                </a:solidFill>
              </a:rPr>
              <a:t> dispone de 10 </a:t>
            </a:r>
            <a:r>
              <a:rPr lang="en-US" sz="1400" dirty="0" err="1">
                <a:solidFill>
                  <a:schemeClr val="accent3">
                    <a:lumMod val="50000"/>
                  </a:schemeClr>
                </a:solidFill>
              </a:rPr>
              <a:t>estrategias</a:t>
            </a:r>
            <a:r>
              <a:rPr lang="en-US" sz="1400" dirty="0">
                <a:solidFill>
                  <a:schemeClr val="accent3">
                    <a:lumMod val="50000"/>
                  </a:schemeClr>
                </a:solidFill>
              </a:rPr>
              <a:t> y </a:t>
            </a:r>
            <a:r>
              <a:rPr lang="en-US" sz="1400" dirty="0" err="1">
                <a:solidFill>
                  <a:schemeClr val="accent3">
                    <a:lumMod val="50000"/>
                  </a:schemeClr>
                </a:solidFill>
              </a:rPr>
              <a:t>tiene</a:t>
            </a:r>
            <a:r>
              <a:rPr lang="en-US" sz="1400" dirty="0">
                <a:solidFill>
                  <a:schemeClr val="accent3">
                    <a:lumMod val="50000"/>
                  </a:schemeClr>
                </a:solidFill>
              </a:rPr>
              <a:t> </a:t>
            </a:r>
            <a:r>
              <a:rPr lang="en-US" sz="1400" dirty="0" err="1">
                <a:solidFill>
                  <a:schemeClr val="accent3">
                    <a:lumMod val="50000"/>
                  </a:schemeClr>
                </a:solidFill>
              </a:rPr>
              <a:t>proporciones</a:t>
            </a:r>
            <a:r>
              <a:rPr lang="en-US" sz="1400" dirty="0">
                <a:solidFill>
                  <a:schemeClr val="accent3">
                    <a:lumMod val="50000"/>
                  </a:schemeClr>
                </a:solidFill>
              </a:rPr>
              <a:t> </a:t>
            </a:r>
            <a:r>
              <a:rPr lang="en-US" sz="1400" dirty="0" err="1">
                <a:solidFill>
                  <a:schemeClr val="accent3">
                    <a:lumMod val="50000"/>
                  </a:schemeClr>
                </a:solidFill>
              </a:rPr>
              <a:t>elevadas</a:t>
            </a:r>
            <a:r>
              <a:rPr lang="en-US" sz="1400" dirty="0">
                <a:solidFill>
                  <a:schemeClr val="accent3">
                    <a:lumMod val="50000"/>
                  </a:schemeClr>
                </a:solidFill>
              </a:rPr>
              <a:t> de no </a:t>
            </a:r>
            <a:r>
              <a:rPr lang="en-US" sz="1400" dirty="0" err="1">
                <a:solidFill>
                  <a:schemeClr val="accent3">
                    <a:lumMod val="50000"/>
                  </a:schemeClr>
                </a:solidFill>
              </a:rPr>
              <a:t>aplicable</a:t>
            </a:r>
            <a:r>
              <a:rPr lang="en-US" sz="1400" dirty="0">
                <a:solidFill>
                  <a:schemeClr val="accent3">
                    <a:lumMod val="50000"/>
                  </a:schemeClr>
                </a:solidFill>
              </a:rPr>
              <a:t> </a:t>
            </a:r>
            <a:r>
              <a:rPr lang="en-US" sz="1400" dirty="0" err="1">
                <a:solidFill>
                  <a:schemeClr val="accent3">
                    <a:lumMod val="50000"/>
                  </a:schemeClr>
                </a:solidFill>
              </a:rPr>
              <a:t>frente</a:t>
            </a:r>
            <a:r>
              <a:rPr lang="en-US" sz="1400" dirty="0">
                <a:solidFill>
                  <a:schemeClr val="accent3">
                    <a:lumMod val="50000"/>
                  </a:schemeClr>
                </a:solidFill>
              </a:rPr>
              <a:t> a </a:t>
            </a:r>
            <a:r>
              <a:rPr lang="en-US" sz="1400" dirty="0" err="1">
                <a:solidFill>
                  <a:schemeClr val="accent3">
                    <a:lumMod val="50000"/>
                  </a:schemeClr>
                </a:solidFill>
              </a:rPr>
              <a:t>algunas</a:t>
            </a:r>
            <a:r>
              <a:rPr lang="en-US" sz="1400" dirty="0">
                <a:solidFill>
                  <a:schemeClr val="accent3">
                    <a:lumMod val="50000"/>
                  </a:schemeClr>
                </a:solidFill>
              </a:rPr>
              <a:t> </a:t>
            </a:r>
            <a:r>
              <a:rPr lang="en-US" sz="1400" dirty="0" err="1">
                <a:solidFill>
                  <a:schemeClr val="accent3">
                    <a:lumMod val="50000"/>
                  </a:schemeClr>
                </a:solidFill>
              </a:rPr>
              <a:t>estrategias</a:t>
            </a:r>
            <a:r>
              <a:rPr lang="en-US" sz="1400" dirty="0">
                <a:solidFill>
                  <a:schemeClr val="accent3">
                    <a:lumMod val="50000"/>
                  </a:schemeClr>
                </a:solidFill>
              </a:rPr>
              <a:t>, </a:t>
            </a:r>
            <a:r>
              <a:rPr lang="en-US" sz="1400" dirty="0" err="1">
                <a:solidFill>
                  <a:schemeClr val="accent3">
                    <a:lumMod val="50000"/>
                  </a:schemeClr>
                </a:solidFill>
              </a:rPr>
              <a:t>asegúrese</a:t>
            </a:r>
            <a:r>
              <a:rPr lang="en-US" sz="1400" dirty="0">
                <a:solidFill>
                  <a:schemeClr val="accent3">
                    <a:lumMod val="50000"/>
                  </a:schemeClr>
                </a:solidFill>
              </a:rPr>
              <a:t> de </a:t>
            </a:r>
            <a:r>
              <a:rPr lang="en-US" sz="1400" dirty="0" err="1">
                <a:solidFill>
                  <a:schemeClr val="accent3">
                    <a:lumMod val="50000"/>
                  </a:schemeClr>
                </a:solidFill>
              </a:rPr>
              <a:t>llevar</a:t>
            </a:r>
            <a:r>
              <a:rPr lang="en-US" sz="1400" dirty="0">
                <a:solidFill>
                  <a:schemeClr val="accent3">
                    <a:lumMod val="50000"/>
                  </a:schemeClr>
                </a:solidFill>
              </a:rPr>
              <a:t> a </a:t>
            </a:r>
            <a:r>
              <a:rPr lang="en-US" sz="1400" dirty="0" err="1">
                <a:solidFill>
                  <a:schemeClr val="accent3">
                    <a:lumMod val="50000"/>
                  </a:schemeClr>
                </a:solidFill>
              </a:rPr>
              <a:t>cabo</a:t>
            </a:r>
            <a:r>
              <a:rPr lang="en-US" sz="1400" dirty="0">
                <a:solidFill>
                  <a:schemeClr val="accent3">
                    <a:lumMod val="50000"/>
                  </a:schemeClr>
                </a:solidFill>
              </a:rPr>
              <a:t> </a:t>
            </a:r>
            <a:r>
              <a:rPr lang="en-US" sz="1400" dirty="0" err="1">
                <a:solidFill>
                  <a:schemeClr val="accent3">
                    <a:lumMod val="50000"/>
                  </a:schemeClr>
                </a:solidFill>
              </a:rPr>
              <a:t>una</a:t>
            </a:r>
            <a:r>
              <a:rPr lang="en-US" sz="1400" dirty="0">
                <a:solidFill>
                  <a:schemeClr val="accent3">
                    <a:lumMod val="50000"/>
                  </a:schemeClr>
                </a:solidFill>
              </a:rPr>
              <a:t> </a:t>
            </a:r>
            <a:r>
              <a:rPr lang="en-US" sz="1400" dirty="0" err="1">
                <a:solidFill>
                  <a:schemeClr val="accent3">
                    <a:lumMod val="50000"/>
                  </a:schemeClr>
                </a:solidFill>
              </a:rPr>
              <a:t>revisión</a:t>
            </a:r>
            <a:r>
              <a:rPr lang="en-US" sz="1400" dirty="0">
                <a:solidFill>
                  <a:schemeClr val="accent3">
                    <a:lumMod val="50000"/>
                  </a:schemeClr>
                </a:solidFill>
              </a:rPr>
              <a:t> </a:t>
            </a:r>
            <a:r>
              <a:rPr lang="en-US" sz="1400" dirty="0" err="1">
                <a:solidFill>
                  <a:schemeClr val="accent3">
                    <a:lumMod val="50000"/>
                  </a:schemeClr>
                </a:solidFill>
              </a:rPr>
              <a:t>completa</a:t>
            </a:r>
            <a:r>
              <a:rPr lang="en-US" sz="1400" dirty="0">
                <a:solidFill>
                  <a:schemeClr val="accent3">
                    <a:lumMod val="50000"/>
                  </a:schemeClr>
                </a:solidFill>
              </a:rPr>
              <a:t> de </a:t>
            </a:r>
            <a:r>
              <a:rPr lang="en-US" sz="1400" dirty="0" err="1">
                <a:solidFill>
                  <a:schemeClr val="accent3">
                    <a:lumMod val="50000"/>
                  </a:schemeClr>
                </a:solidFill>
              </a:rPr>
              <a:t>su</a:t>
            </a:r>
            <a:r>
              <a:rPr lang="en-US" sz="1400" dirty="0">
                <a:solidFill>
                  <a:schemeClr val="accent3">
                    <a:lumMod val="50000"/>
                  </a:schemeClr>
                </a:solidFill>
              </a:rPr>
              <a:t> </a:t>
            </a:r>
            <a:r>
              <a:rPr lang="en-US" sz="1400" dirty="0" err="1">
                <a:solidFill>
                  <a:schemeClr val="accent3">
                    <a:lumMod val="50000"/>
                  </a:schemeClr>
                </a:solidFill>
              </a:rPr>
              <a:t>módulo</a:t>
            </a:r>
            <a:r>
              <a:rPr lang="en-US" sz="1400" dirty="0">
                <a:solidFill>
                  <a:schemeClr val="accent3">
                    <a:lumMod val="50000"/>
                  </a:schemeClr>
                </a:solidFill>
              </a:rPr>
              <a:t> LCS-EN </a:t>
            </a:r>
            <a:r>
              <a:rPr lang="en-US" sz="1400" dirty="0" err="1">
                <a:solidFill>
                  <a:schemeClr val="accent3">
                    <a:lumMod val="50000"/>
                  </a:schemeClr>
                </a:solidFill>
              </a:rPr>
              <a:t>consultando</a:t>
            </a:r>
            <a:r>
              <a:rPr lang="en-US" sz="1400" dirty="0">
                <a:solidFill>
                  <a:schemeClr val="accent3">
                    <a:lumMod val="50000"/>
                  </a:schemeClr>
                </a:solidFill>
              </a:rPr>
              <a:t> la nota </a:t>
            </a:r>
            <a:r>
              <a:rPr lang="en-US" sz="1400" dirty="0" err="1">
                <a:solidFill>
                  <a:schemeClr val="accent3">
                    <a:lumMod val="50000"/>
                  </a:schemeClr>
                </a:solidFill>
              </a:rPr>
              <a:t>orientativa</a:t>
            </a:r>
            <a:r>
              <a:rPr lang="en-US" sz="1400" dirty="0">
                <a:solidFill>
                  <a:schemeClr val="accent3">
                    <a:lumMod val="50000"/>
                  </a:schemeClr>
                </a:solidFill>
              </a:rPr>
              <a:t> y </a:t>
            </a:r>
            <a:r>
              <a:rPr lang="en-US" sz="1400" dirty="0" err="1">
                <a:solidFill>
                  <a:schemeClr val="accent3">
                    <a:lumMod val="50000"/>
                  </a:schemeClr>
                </a:solidFill>
              </a:rPr>
              <a:t>los</a:t>
            </a:r>
            <a:r>
              <a:rPr lang="en-US" sz="1400" dirty="0">
                <a:solidFill>
                  <a:schemeClr val="accent3">
                    <a:lumMod val="50000"/>
                  </a:schemeClr>
                </a:solidFill>
              </a:rPr>
              <a:t> </a:t>
            </a:r>
            <a:r>
              <a:rPr lang="en-US" sz="1400" dirty="0" err="1">
                <a:solidFill>
                  <a:schemeClr val="accent3">
                    <a:lumMod val="50000"/>
                  </a:schemeClr>
                </a:solidFill>
              </a:rPr>
              <a:t>materiales</a:t>
            </a:r>
            <a:r>
              <a:rPr lang="en-US" sz="1400" dirty="0">
                <a:solidFill>
                  <a:schemeClr val="accent3">
                    <a:lumMod val="50000"/>
                  </a:schemeClr>
                </a:solidFill>
              </a:rPr>
              <a:t> </a:t>
            </a:r>
            <a:r>
              <a:rPr lang="en-US" sz="1400" dirty="0" err="1">
                <a:solidFill>
                  <a:schemeClr val="accent3">
                    <a:lumMod val="50000"/>
                  </a:schemeClr>
                </a:solidFill>
              </a:rPr>
              <a:t>relacionados</a:t>
            </a:r>
            <a:r>
              <a:rPr lang="en-US" sz="1400" dirty="0">
                <a:solidFill>
                  <a:schemeClr val="accent3">
                    <a:lumMod val="50000"/>
                  </a:schemeClr>
                </a:solidFill>
              </a:rPr>
              <a:t> </a:t>
            </a:r>
            <a:r>
              <a:rPr lang="en-US" sz="1400" dirty="0" err="1">
                <a:solidFill>
                  <a:schemeClr val="accent3">
                    <a:lumMod val="50000"/>
                  </a:schemeClr>
                </a:solidFill>
              </a:rPr>
              <a:t>en</a:t>
            </a:r>
            <a:r>
              <a:rPr lang="en-US" sz="1400" dirty="0">
                <a:solidFill>
                  <a:schemeClr val="accent3">
                    <a:lumMod val="50000"/>
                  </a:schemeClr>
                </a:solidFill>
              </a:rPr>
              <a:t> </a:t>
            </a:r>
            <a:r>
              <a:rPr lang="en-US" sz="1400" dirty="0" err="1">
                <a:solidFill>
                  <a:schemeClr val="accent3">
                    <a:lumMod val="50000"/>
                  </a:schemeClr>
                </a:solidFill>
              </a:rPr>
              <a:t>el</a:t>
            </a:r>
            <a:r>
              <a:rPr lang="en-US" sz="1400" dirty="0">
                <a:solidFill>
                  <a:schemeClr val="accent3">
                    <a:lumMod val="50000"/>
                  </a:schemeClr>
                </a:solidFill>
              </a:rPr>
              <a:t> </a:t>
            </a:r>
            <a:r>
              <a:rPr lang="en-US" sz="1400" b="1" dirty="0">
                <a:solidFill>
                  <a:schemeClr val="accent3">
                    <a:lumMod val="50000"/>
                  </a:schemeClr>
                </a:solidFill>
                <a:hlinkClick r:id="rId6">
                  <a:extLst>
                    <a:ext uri="{A12FA001-AC4F-418D-AE19-62706E023703}">
                      <ahyp:hlinkClr xmlns:ahyp="http://schemas.microsoft.com/office/drawing/2018/hyperlinkcolor" val="tx"/>
                    </a:ext>
                  </a:extLst>
                </a:hlinkClick>
              </a:rPr>
              <a:t>Centro de </a:t>
            </a:r>
            <a:r>
              <a:rPr lang="en-US" sz="1400" b="1" dirty="0" err="1">
                <a:solidFill>
                  <a:schemeClr val="accent3">
                    <a:lumMod val="50000"/>
                  </a:schemeClr>
                </a:solidFill>
                <a:hlinkClick r:id="rId6">
                  <a:extLst>
                    <a:ext uri="{A12FA001-AC4F-418D-AE19-62706E023703}">
                      <ahyp:hlinkClr xmlns:ahyp="http://schemas.microsoft.com/office/drawing/2018/hyperlinkcolor" val="tx"/>
                    </a:ext>
                  </a:extLst>
                </a:hlinkClick>
              </a:rPr>
              <a:t>recursos</a:t>
            </a:r>
            <a:r>
              <a:rPr lang="en-US" sz="1400" b="1" dirty="0">
                <a:solidFill>
                  <a:schemeClr val="accent3">
                    <a:lumMod val="50000"/>
                  </a:schemeClr>
                </a:solidFill>
                <a:hlinkClick r:id="rId6">
                  <a:extLst>
                    <a:ext uri="{A12FA001-AC4F-418D-AE19-62706E023703}">
                      <ahyp:hlinkClr xmlns:ahyp="http://schemas.microsoft.com/office/drawing/2018/hyperlinkcolor" val="tx"/>
                    </a:ext>
                  </a:extLst>
                </a:hlinkClick>
              </a:rPr>
              <a:t> VAM. </a:t>
            </a:r>
            <a:r>
              <a:rPr lang="en-US" sz="1400" dirty="0">
                <a:solidFill>
                  <a:schemeClr val="accent3">
                    <a:lumMod val="50000"/>
                  </a:schemeClr>
                </a:solidFill>
              </a:rPr>
              <a:t>   </a:t>
            </a:r>
            <a:endParaRPr lang="ar-SY" sz="1400" dirty="0">
              <a:solidFill>
                <a:schemeClr val="accent3">
                  <a:lumMod val="50000"/>
                </a:schemeClr>
              </a:solidFill>
            </a:endParaRPr>
          </a:p>
        </p:txBody>
      </p:sp>
    </p:spTree>
    <p:extLst>
      <p:ext uri="{BB962C8B-B14F-4D97-AF65-F5344CB8AC3E}">
        <p14:creationId xmlns:p14="http://schemas.microsoft.com/office/powerpoint/2010/main" val="33427679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HALDEN SOLID" pitchFamily="2" charset="0"/>
              </a:rPr>
              <a:t>Ejemplos de control de calidad (1) </a:t>
            </a:r>
          </a:p>
        </p:txBody>
      </p:sp>
      <p:sp>
        <p:nvSpPr>
          <p:cNvPr id="4" name="Content Placeholder 2">
            <a:extLst>
              <a:ext uri="{FF2B5EF4-FFF2-40B4-BE49-F238E27FC236}">
                <a16:creationId xmlns:a16="http://schemas.microsoft.com/office/drawing/2014/main" id="{8CA14AC1-1EC4-4CCD-8371-D5D8436E3475}"/>
              </a:ext>
            </a:extLst>
          </p:cNvPr>
          <p:cNvSpPr txBox="1">
            <a:spLocks/>
          </p:cNvSpPr>
          <p:nvPr/>
        </p:nvSpPr>
        <p:spPr>
          <a:xfrm>
            <a:off x="738201" y="1648318"/>
            <a:ext cx="10363808" cy="390722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lnSpc>
                <a:spcPct val="100000"/>
              </a:lnSpc>
              <a:buClr>
                <a:srgbClr val="0070BA"/>
              </a:buClr>
              <a:buFont typeface="Wingdings" panose="05000000000000000000" pitchFamily="2" charset="2"/>
              <a:buChar char="v"/>
            </a:pPr>
            <a:r>
              <a:rPr lang="en-US" sz="1800" spc="60" dirty="0" err="1">
                <a:latin typeface="Open Sans"/>
                <a:ea typeface="Open Sans"/>
                <a:cs typeface="Open Sans"/>
              </a:rPr>
              <a:t>Realice</a:t>
            </a:r>
            <a:r>
              <a:rPr lang="en-US" sz="1800" spc="60" dirty="0">
                <a:latin typeface="Open Sans"/>
                <a:ea typeface="Open Sans"/>
                <a:cs typeface="Open Sans"/>
              </a:rPr>
              <a:t> un </a:t>
            </a:r>
            <a:r>
              <a:rPr lang="en-US" sz="1800" spc="60" dirty="0" err="1">
                <a:latin typeface="Open Sans"/>
                <a:ea typeface="Open Sans"/>
                <a:cs typeface="Open Sans"/>
              </a:rPr>
              <a:t>seguimiento</a:t>
            </a:r>
            <a:r>
              <a:rPr lang="en-US" sz="1800" spc="60" dirty="0">
                <a:latin typeface="Open Sans"/>
                <a:ea typeface="Open Sans"/>
                <a:cs typeface="Open Sans"/>
              </a:rPr>
              <a:t> de </a:t>
            </a:r>
            <a:r>
              <a:rPr lang="en-US" sz="1800" spc="60" dirty="0" err="1">
                <a:latin typeface="Open Sans"/>
                <a:ea typeface="Open Sans"/>
                <a:cs typeface="Open Sans"/>
              </a:rPr>
              <a:t>los</a:t>
            </a:r>
            <a:r>
              <a:rPr lang="en-US" sz="1800" spc="60" dirty="0">
                <a:latin typeface="Open Sans"/>
                <a:ea typeface="Open Sans"/>
                <a:cs typeface="Open Sans"/>
              </a:rPr>
              <a:t> </a:t>
            </a:r>
            <a:r>
              <a:rPr lang="en-US" sz="1800" b="1" spc="60" dirty="0" err="1">
                <a:latin typeface="Open Sans"/>
                <a:ea typeface="Open Sans"/>
                <a:cs typeface="Open Sans"/>
              </a:rPr>
              <a:t>resultados</a:t>
            </a:r>
            <a:r>
              <a:rPr lang="en-US" sz="1800" b="1" spc="60" dirty="0">
                <a:latin typeface="Open Sans"/>
                <a:ea typeface="Open Sans"/>
                <a:cs typeface="Open Sans"/>
              </a:rPr>
              <a:t> de </a:t>
            </a:r>
            <a:r>
              <a:rPr lang="en-US" sz="1800" b="1" spc="60" dirty="0" err="1">
                <a:latin typeface="Open Sans"/>
                <a:ea typeface="Open Sans"/>
                <a:cs typeface="Open Sans"/>
              </a:rPr>
              <a:t>cada</a:t>
            </a:r>
            <a:r>
              <a:rPr lang="en-US" sz="1800" b="1" spc="60" dirty="0">
                <a:latin typeface="Open Sans"/>
                <a:ea typeface="Open Sans"/>
                <a:cs typeface="Open Sans"/>
              </a:rPr>
              <a:t> estrategia y del </a:t>
            </a:r>
            <a:r>
              <a:rPr lang="en-US" sz="1800" b="1" spc="60" dirty="0" err="1">
                <a:latin typeface="Open Sans"/>
                <a:ea typeface="Open Sans"/>
                <a:cs typeface="Open Sans"/>
              </a:rPr>
              <a:t>indicador</a:t>
            </a:r>
            <a:r>
              <a:rPr lang="en-US" sz="1800" b="1" spc="60" dirty="0">
                <a:latin typeface="Open Sans"/>
                <a:ea typeface="Open Sans"/>
                <a:cs typeface="Open Sans"/>
              </a:rPr>
              <a:t> </a:t>
            </a:r>
            <a:r>
              <a:rPr lang="en-US" sz="1800" b="1" spc="60" dirty="0" err="1">
                <a:latin typeface="Open Sans"/>
                <a:ea typeface="Open Sans"/>
                <a:cs typeface="Open Sans"/>
              </a:rPr>
              <a:t>por</a:t>
            </a:r>
            <a:r>
              <a:rPr lang="en-US" sz="1800" b="1" spc="60" dirty="0">
                <a:latin typeface="Open Sans"/>
                <a:ea typeface="Open Sans"/>
                <a:cs typeface="Open Sans"/>
              </a:rPr>
              <a:t> </a:t>
            </a:r>
            <a:r>
              <a:rPr lang="en-US" sz="1800" spc="60" dirty="0" err="1">
                <a:latin typeface="Open Sans"/>
                <a:ea typeface="Open Sans"/>
                <a:cs typeface="Open Sans"/>
              </a:rPr>
              <a:t>encuestador</a:t>
            </a:r>
            <a:r>
              <a:rPr lang="en-US" sz="1800" spc="60" dirty="0">
                <a:latin typeface="Open Sans"/>
                <a:ea typeface="Open Sans"/>
                <a:cs typeface="Open Sans"/>
              </a:rPr>
              <a:t> </a:t>
            </a:r>
            <a:r>
              <a:rPr lang="en-US" sz="1800" spc="60" dirty="0" err="1">
                <a:latin typeface="Open Sans"/>
                <a:ea typeface="Open Sans"/>
                <a:cs typeface="Open Sans"/>
              </a:rPr>
              <a:t>mediante</a:t>
            </a:r>
            <a:r>
              <a:rPr lang="en-US" sz="1800" spc="60" dirty="0">
                <a:latin typeface="Open Sans"/>
                <a:ea typeface="Open Sans"/>
                <a:cs typeface="Open Sans"/>
              </a:rPr>
              <a:t> </a:t>
            </a:r>
            <a:r>
              <a:rPr lang="en-US" sz="1800" spc="60" dirty="0" err="1">
                <a:latin typeface="Open Sans"/>
                <a:ea typeface="Open Sans"/>
                <a:cs typeface="Open Sans"/>
              </a:rPr>
              <a:t>una</a:t>
            </a:r>
            <a:r>
              <a:rPr lang="en-US" sz="1800" spc="60" dirty="0">
                <a:latin typeface="Open Sans"/>
                <a:ea typeface="Open Sans"/>
                <a:cs typeface="Open Sans"/>
              </a:rPr>
              <a:t> </a:t>
            </a:r>
            <a:r>
              <a:rPr lang="en-US" sz="1800" spc="60" dirty="0" err="1">
                <a:latin typeface="Open Sans"/>
                <a:ea typeface="Open Sans"/>
                <a:cs typeface="Open Sans"/>
              </a:rPr>
              <a:t>tabulación</a:t>
            </a:r>
            <a:r>
              <a:rPr lang="en-US" sz="1800" spc="60" dirty="0">
                <a:latin typeface="Open Sans"/>
                <a:ea typeface="Open Sans"/>
                <a:cs typeface="Open Sans"/>
              </a:rPr>
              <a:t> </a:t>
            </a:r>
            <a:r>
              <a:rPr lang="en-US" sz="1800" spc="60" dirty="0" err="1">
                <a:latin typeface="Open Sans"/>
                <a:ea typeface="Open Sans"/>
                <a:cs typeface="Open Sans"/>
              </a:rPr>
              <a:t>cruzada</a:t>
            </a:r>
            <a:r>
              <a:rPr lang="en-US" sz="1800" spc="60" dirty="0">
                <a:latin typeface="Open Sans"/>
                <a:ea typeface="Open Sans"/>
                <a:cs typeface="Open Sans"/>
              </a:rPr>
              <a:t> de LCS </a:t>
            </a:r>
            <a:r>
              <a:rPr lang="en-US" sz="1800" spc="60" dirty="0" err="1">
                <a:latin typeface="Open Sans"/>
                <a:ea typeface="Open Sans"/>
                <a:cs typeface="Open Sans"/>
              </a:rPr>
              <a:t>por</a:t>
            </a:r>
            <a:r>
              <a:rPr lang="en-US" sz="1800" spc="60" dirty="0">
                <a:latin typeface="Open Sans"/>
                <a:ea typeface="Open Sans"/>
                <a:cs typeface="Open Sans"/>
              </a:rPr>
              <a:t> </a:t>
            </a:r>
            <a:r>
              <a:rPr lang="en-US" sz="1800" spc="60" dirty="0" err="1">
                <a:latin typeface="Open Sans"/>
                <a:ea typeface="Open Sans"/>
                <a:cs typeface="Open Sans"/>
              </a:rPr>
              <a:t>encuestador</a:t>
            </a:r>
            <a:r>
              <a:rPr lang="en-US" sz="1800" spc="60" dirty="0">
                <a:latin typeface="Open Sans"/>
                <a:ea typeface="Open Sans"/>
                <a:cs typeface="Open Sans"/>
              </a:rPr>
              <a:t>. </a:t>
            </a:r>
          </a:p>
          <a:p>
            <a:pPr marL="342900" indent="-342900">
              <a:lnSpc>
                <a:spcPct val="100000"/>
              </a:lnSpc>
              <a:buClr>
                <a:srgbClr val="0070BA"/>
              </a:buClr>
              <a:buFont typeface="Wingdings" panose="05000000000000000000" pitchFamily="2" charset="2"/>
              <a:buChar char="v"/>
            </a:pPr>
            <a:r>
              <a:rPr lang="en-US" sz="1800" spc="60" dirty="0">
                <a:latin typeface="Open Sans"/>
                <a:ea typeface="Open Sans"/>
                <a:cs typeface="Open Sans"/>
              </a:rPr>
              <a:t>Si algunos encuestadores tienden a clasificar los hogares de forma diferente a la media o tienden a seleccionar las mismas opciones de respuesta en la mayoría de las estrategias, podría deberse a una falta de comprensión del módulo, por lo que habría que </a:t>
            </a:r>
            <a:r>
              <a:rPr lang="en-US" sz="1800" b="1" spc="60" dirty="0">
                <a:latin typeface="Open Sans"/>
                <a:ea typeface="Open Sans"/>
                <a:cs typeface="Open Sans"/>
              </a:rPr>
              <a:t>identificarlos y volver a formarlos</a:t>
            </a:r>
            <a:r>
              <a:rPr lang="en-US" sz="1800" spc="60" dirty="0">
                <a:latin typeface="Open Sans"/>
                <a:ea typeface="Open Sans"/>
                <a:cs typeface="Open Sans"/>
              </a:rPr>
              <a:t>.</a:t>
            </a:r>
          </a:p>
          <a:p>
            <a:pPr marL="342900" indent="-342900">
              <a:lnSpc>
                <a:spcPct val="100000"/>
              </a:lnSpc>
              <a:buClr>
                <a:srgbClr val="0070BA"/>
              </a:buClr>
              <a:buFont typeface="Wingdings" panose="05000000000000000000" pitchFamily="2" charset="2"/>
              <a:buChar char="v"/>
            </a:pPr>
            <a:r>
              <a:rPr lang="en-US" sz="1800" spc="60" dirty="0">
                <a:latin typeface="Open Sans"/>
                <a:ea typeface="Open Sans"/>
                <a:cs typeface="Open Sans"/>
              </a:rPr>
              <a:t> La sección de </a:t>
            </a:r>
            <a:r>
              <a:rPr lang="en-US" sz="1800" b="1" spc="60" dirty="0">
                <a:latin typeface="Open Sans"/>
                <a:ea typeface="Open Sans"/>
                <a:cs typeface="Open Sans"/>
              </a:rPr>
              <a:t>activos del hogar </a:t>
            </a:r>
            <a:r>
              <a:rPr lang="en-US" sz="1800" spc="60" dirty="0">
                <a:latin typeface="Open Sans"/>
                <a:ea typeface="Open Sans"/>
                <a:cs typeface="Open Sans"/>
              </a:rPr>
              <a:t>podría utilizarse para verificar algunas de las respuestas a las LCS. Por </a:t>
            </a:r>
            <a:r>
              <a:rPr lang="en-US" sz="1800" spc="60" dirty="0" err="1">
                <a:latin typeface="Open Sans"/>
                <a:ea typeface="Open Sans"/>
                <a:cs typeface="Open Sans"/>
              </a:rPr>
              <a:t>ejemplo</a:t>
            </a:r>
            <a:r>
              <a:rPr lang="en-US" sz="1800" spc="60" dirty="0">
                <a:latin typeface="Open Sans"/>
                <a:ea typeface="Open Sans"/>
                <a:cs typeface="Open Sans"/>
              </a:rPr>
              <a:t>, si un hogar informa de la propiedad actual de activos productivos, entonces una estrategia de afrontamiento relacionada con la venta de esos activos no puede registrarse como "agotada". </a:t>
            </a:r>
          </a:p>
          <a:p>
            <a:pPr marL="342900" indent="-342900">
              <a:lnSpc>
                <a:spcPct val="100000"/>
              </a:lnSpc>
              <a:buClr>
                <a:srgbClr val="0070BA"/>
              </a:buClr>
              <a:buFont typeface="Wingdings" panose="05000000000000000000" pitchFamily="2" charset="2"/>
              <a:buChar char="v"/>
            </a:pPr>
            <a:r>
              <a:rPr lang="en-US" sz="1800" spc="60" dirty="0">
                <a:latin typeface="Open Sans"/>
                <a:ea typeface="Open Sans"/>
                <a:cs typeface="Open Sans"/>
              </a:rPr>
              <a:t>Cuando el entrevistado informa de que no tiene niños en edad escolar en su hogar, entonces las estrategias de afrontamiento como "retiró a los niños de la escuela" o "trasladó a los niños a una escuela menos cara" la </a:t>
            </a:r>
            <a:r>
              <a:rPr lang="en-US" sz="1800" b="1" spc="60" dirty="0">
                <a:latin typeface="Open Sans"/>
                <a:ea typeface="Open Sans"/>
                <a:cs typeface="Open Sans"/>
              </a:rPr>
              <a:t>respuesta debe ser N/A</a:t>
            </a:r>
            <a:r>
              <a:rPr lang="en-US" sz="1800" spc="60" dirty="0">
                <a:latin typeface="Open Sans"/>
                <a:ea typeface="Open Sans"/>
                <a:cs typeface="Open Sans"/>
              </a:rPr>
              <a:t>.</a:t>
            </a:r>
          </a:p>
          <a:p>
            <a:pPr marL="342900" indent="-342900">
              <a:lnSpc>
                <a:spcPct val="100000"/>
              </a:lnSpc>
              <a:buClr>
                <a:srgbClr val="0070BA"/>
              </a:buClr>
              <a:buFont typeface="Wingdings" panose="05000000000000000000" pitchFamily="2" charset="2"/>
              <a:buChar char="v"/>
            </a:pPr>
            <a:endParaRPr lang="en-US" sz="1800" spc="60" dirty="0">
              <a:latin typeface="Open Sans"/>
              <a:ea typeface="Open Sans"/>
              <a:cs typeface="Open Sans"/>
            </a:endParaRPr>
          </a:p>
        </p:txBody>
      </p:sp>
    </p:spTree>
    <p:extLst>
      <p:ext uri="{BB962C8B-B14F-4D97-AF65-F5344CB8AC3E}">
        <p14:creationId xmlns:p14="http://schemas.microsoft.com/office/powerpoint/2010/main" val="3465192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HALDEN SOLID" pitchFamily="2" charset="0"/>
              </a:rPr>
              <a:t>Ejemplos de control de calidad (2) </a:t>
            </a:r>
          </a:p>
        </p:txBody>
      </p:sp>
      <p:sp>
        <p:nvSpPr>
          <p:cNvPr id="4" name="Content Placeholder 2">
            <a:extLst>
              <a:ext uri="{FF2B5EF4-FFF2-40B4-BE49-F238E27FC236}">
                <a16:creationId xmlns:a16="http://schemas.microsoft.com/office/drawing/2014/main" id="{8CA14AC1-1EC4-4CCD-8371-D5D8436E3475}"/>
              </a:ext>
            </a:extLst>
          </p:cNvPr>
          <p:cNvSpPr txBox="1">
            <a:spLocks/>
          </p:cNvSpPr>
          <p:nvPr/>
        </p:nvSpPr>
        <p:spPr>
          <a:xfrm>
            <a:off x="605998" y="1593234"/>
            <a:ext cx="10432903" cy="5027904"/>
          </a:xfrm>
          <a:prstGeom prst="rect">
            <a:avLst/>
          </a:prstGeom>
          <a:solidFill>
            <a:srgbClr val="FFFFFF"/>
          </a:solidFill>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lnSpc>
                <a:spcPct val="100000"/>
              </a:lnSpc>
              <a:buClr>
                <a:srgbClr val="0070BA"/>
              </a:buClr>
              <a:buFont typeface="Wingdings" panose="05000000000000000000" pitchFamily="2" charset="2"/>
              <a:buChar char="v"/>
            </a:pPr>
            <a:r>
              <a:rPr lang="en-US" sz="1800" spc="60" dirty="0">
                <a:latin typeface="Open Sans"/>
                <a:ea typeface="Open Sans"/>
                <a:cs typeface="Open Sans"/>
              </a:rPr>
              <a:t>Mientras tanto, para algunas estrategias, la opción de respuesta N/A no tiene sentido; este es el caso especialmente de las estrategias de supervivencia de emergencia de la mendicidad y la actividad ilegal. </a:t>
            </a:r>
          </a:p>
          <a:p>
            <a:pPr marL="342900" indent="-342900">
              <a:lnSpc>
                <a:spcPct val="100000"/>
              </a:lnSpc>
              <a:buClr>
                <a:srgbClr val="0070BA"/>
              </a:buClr>
              <a:buFont typeface="Wingdings" panose="05000000000000000000" pitchFamily="2" charset="2"/>
              <a:buChar char="v"/>
            </a:pPr>
            <a:r>
              <a:rPr lang="en-GB" sz="1800" kern="600" dirty="0">
                <a:effectLst/>
                <a:latin typeface="Open Sans" panose="020B0606030504020204" pitchFamily="34" charset="0"/>
                <a:ea typeface="MS Mincho" panose="02020609040205080304" pitchFamily="49" charset="-128"/>
              </a:rPr>
              <a:t>La respuesta no aplicable no es una opción para esta pregunta porque podría aplicarse a todos los hogares si realmente están necesitados. Aunque los hogares que aplican esta estrategia podrían tener dudas a la hora de responder a esta pregunta, es necesario preguntar para comprender si han alcanzado un nivel de emergencia y han empleado dicha estrategia. </a:t>
            </a:r>
          </a:p>
          <a:p>
            <a:pPr marL="342900" indent="-342900">
              <a:lnSpc>
                <a:spcPct val="100000"/>
              </a:lnSpc>
              <a:buClr>
                <a:srgbClr val="0070BA"/>
              </a:buClr>
              <a:buFont typeface="Wingdings" panose="05000000000000000000" pitchFamily="2" charset="2"/>
              <a:buChar char="v"/>
            </a:pPr>
            <a:r>
              <a:rPr lang="en-GB" sz="1800" spc="60" dirty="0">
                <a:latin typeface="Open Sans"/>
                <a:ea typeface="Open Sans"/>
                <a:cs typeface="Open Sans"/>
              </a:rPr>
              <a:t>Del mismo modo, no es posible "agotar" estas estrategias. El agotamiento de estas estrategias de supervivencia sólo se produce en situaciones catastróficas/de hambruna en las que casi se han agotado los medios de subsistencia de la comunidad. Por lo general, siempre hay más actividades ilegales a las que dedicarse o extraños a los que pedir dinero. </a:t>
            </a:r>
          </a:p>
          <a:p>
            <a:pPr marL="342900" indent="-342900">
              <a:lnSpc>
                <a:spcPct val="100000"/>
              </a:lnSpc>
              <a:buClr>
                <a:srgbClr val="0070BA"/>
              </a:buClr>
              <a:buFont typeface="Wingdings" panose="05000000000000000000" pitchFamily="2" charset="2"/>
              <a:buChar char="v"/>
            </a:pPr>
            <a:r>
              <a:rPr lang="en-GB" sz="1800" spc="60" dirty="0">
                <a:latin typeface="Open Sans"/>
                <a:ea typeface="Open Sans"/>
                <a:cs typeface="Open Sans"/>
              </a:rPr>
              <a:t>Por lo tanto, si se observa una alta prevalencia de respuestas "N/A" o "no, agotado", habrá que identificar y volver a formar a los encuestadores que seleccionen estas respuestas. </a:t>
            </a:r>
            <a:endParaRPr lang="en-US" sz="1800" spc="60" dirty="0">
              <a:latin typeface="Open Sans"/>
              <a:ea typeface="Open Sans"/>
              <a:cs typeface="Open Sans"/>
            </a:endParaRPr>
          </a:p>
        </p:txBody>
      </p:sp>
    </p:spTree>
    <p:extLst>
      <p:ext uri="{BB962C8B-B14F-4D97-AF65-F5344CB8AC3E}">
        <p14:creationId xmlns:p14="http://schemas.microsoft.com/office/powerpoint/2010/main" val="28141295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HALDEN SOLID" pitchFamily="2" charset="0"/>
              </a:rPr>
              <a:t>Lcs-EN: cálculo</a:t>
            </a:r>
          </a:p>
        </p:txBody>
      </p:sp>
      <p:sp>
        <p:nvSpPr>
          <p:cNvPr id="2" name="TextBox 1">
            <a:extLst>
              <a:ext uri="{FF2B5EF4-FFF2-40B4-BE49-F238E27FC236}">
                <a16:creationId xmlns:a16="http://schemas.microsoft.com/office/drawing/2014/main" id="{1EBDB8A1-B908-BC2E-9B96-8059F73C6F22}"/>
              </a:ext>
            </a:extLst>
          </p:cNvPr>
          <p:cNvSpPr txBox="1"/>
          <p:nvPr/>
        </p:nvSpPr>
        <p:spPr>
          <a:xfrm>
            <a:off x="1373828" y="2305841"/>
            <a:ext cx="7240235" cy="1015663"/>
          </a:xfrm>
          <a:prstGeom prst="rect">
            <a:avLst/>
          </a:prstGeom>
          <a:solidFill>
            <a:schemeClr val="accent5"/>
          </a:solidFill>
        </p:spPr>
        <p:txBody>
          <a:bodyPr wrap="square" lIns="91440" tIns="45720" rIns="91440" bIns="45720" rtlCol="0" anchor="t">
            <a:spAutoFit/>
          </a:bodyPr>
          <a:lstStyle/>
          <a:p>
            <a:r>
              <a:rPr lang="en-GB" sz="2000">
                <a:latin typeface="Open Sans"/>
                <a:ea typeface="Open Sans"/>
                <a:cs typeface="Open Sans"/>
              </a:rPr>
              <a:t>No importa cuántas estrategias se incluyan en su módulo, el indicador debe calcularse ÚNICAMENTE sobre la base de 10 estrategias (4 de estrés, 3 de crisis, 3 de emergencia).</a:t>
            </a:r>
            <a:endParaRPr lang="en-US" sz="2000"/>
          </a:p>
        </p:txBody>
      </p:sp>
      <p:pic>
        <p:nvPicPr>
          <p:cNvPr id="3" name="Graphic 2" descr="Warning with solid fill">
            <a:extLst>
              <a:ext uri="{FF2B5EF4-FFF2-40B4-BE49-F238E27FC236}">
                <a16:creationId xmlns:a16="http://schemas.microsoft.com/office/drawing/2014/main" id="{C7862730-DF0C-0BFD-DF05-7F1FAFE7BA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4015" y="2966484"/>
            <a:ext cx="662559" cy="662559"/>
          </a:xfrm>
          <a:prstGeom prst="rect">
            <a:avLst/>
          </a:prstGeom>
        </p:spPr>
      </p:pic>
      <p:sp>
        <p:nvSpPr>
          <p:cNvPr id="4" name="TextBox 3">
            <a:extLst>
              <a:ext uri="{FF2B5EF4-FFF2-40B4-BE49-F238E27FC236}">
                <a16:creationId xmlns:a16="http://schemas.microsoft.com/office/drawing/2014/main" id="{ADC9876A-48CC-603C-E635-0CA4FE745A51}"/>
              </a:ext>
            </a:extLst>
          </p:cNvPr>
          <p:cNvSpPr txBox="1"/>
          <p:nvPr/>
        </p:nvSpPr>
        <p:spPr>
          <a:xfrm>
            <a:off x="2351314" y="3629043"/>
            <a:ext cx="8740240" cy="2308324"/>
          </a:xfrm>
          <a:prstGeom prst="rect">
            <a:avLst/>
          </a:prstGeom>
          <a:noFill/>
        </p:spPr>
        <p:txBody>
          <a:bodyPr wrap="square" rtlCol="0">
            <a:spAutoFit/>
          </a:bodyPr>
          <a:lstStyle/>
          <a:p>
            <a:r>
              <a:rPr lang="en-US" b="1" spc="60">
                <a:latin typeface="Open Sans"/>
                <a:ea typeface="Open Sans"/>
                <a:cs typeface="Open Sans"/>
              </a:rPr>
              <a:t>¿Cómo seleccionar las diez estrategias a utilizar </a:t>
            </a:r>
            <a:r>
              <a:rPr lang="en-GB" b="1" spc="60">
                <a:latin typeface="Open Sans"/>
                <a:ea typeface="Open Sans"/>
                <a:cs typeface="Open Sans"/>
              </a:rPr>
              <a:t>si se dispone de más de las diez estrategias requeridas</a:t>
            </a:r>
            <a:r>
              <a:rPr lang="en-US" b="1" spc="60">
                <a:latin typeface="Open Sans"/>
                <a:ea typeface="Open Sans"/>
                <a:cs typeface="Open Sans"/>
              </a:rPr>
              <a:t>?</a:t>
            </a:r>
          </a:p>
          <a:p>
            <a:endParaRPr lang="en-US" b="1" spc="60">
              <a:latin typeface="Open Sans"/>
              <a:ea typeface="Open Sans"/>
              <a:cs typeface="Open Sans"/>
            </a:endParaRPr>
          </a:p>
          <a:p>
            <a:pPr marL="285750" indent="-285750">
              <a:buFont typeface="Arial" panose="020B0604020202020204" pitchFamily="34" charset="0"/>
              <a:buChar char="•"/>
            </a:pPr>
            <a:r>
              <a:rPr lang="en-US" spc="60">
                <a:latin typeface="Open Sans"/>
                <a:ea typeface="Open Sans"/>
                <a:cs typeface="Open Sans"/>
              </a:rPr>
              <a:t>Omita las estrategias que no se apliquen a más del 50% de un grupo de población/estrato determinado. </a:t>
            </a:r>
          </a:p>
          <a:p>
            <a:pPr marL="342900" indent="-342900">
              <a:buFont typeface="Arial" panose="020B0604020202020204" pitchFamily="34" charset="0"/>
              <a:buChar char="•"/>
            </a:pPr>
            <a:endParaRPr lang="en-US" spc="60">
              <a:latin typeface="Open Sans"/>
              <a:ea typeface="Open Sans"/>
              <a:cs typeface="Open Sans"/>
            </a:endParaRPr>
          </a:p>
          <a:p>
            <a:pPr marL="285750" indent="-285750">
              <a:buFont typeface="Arial" panose="020B0604020202020204" pitchFamily="34" charset="0"/>
              <a:buChar char="•"/>
            </a:pPr>
            <a:r>
              <a:rPr lang="en-US" spc="60">
                <a:latin typeface="Open Sans"/>
                <a:ea typeface="Open Sans"/>
                <a:cs typeface="Open Sans"/>
              </a:rPr>
              <a:t>Entre las estrategias que se aplican ampliamente en la población, suele seleccionar las que más se aplican</a:t>
            </a:r>
            <a:endParaRPr lang="en-US" spc="60">
              <a:latin typeface="Open Sans" charset="0"/>
              <a:ea typeface="Open Sans" charset="0"/>
              <a:cs typeface="Open Sans" charset="0"/>
            </a:endParaRPr>
          </a:p>
        </p:txBody>
      </p:sp>
    </p:spTree>
    <p:extLst>
      <p:ext uri="{BB962C8B-B14F-4D97-AF65-F5344CB8AC3E}">
        <p14:creationId xmlns:p14="http://schemas.microsoft.com/office/powerpoint/2010/main" val="12747276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HALDEN SOLID" pitchFamily="2" charset="0"/>
              </a:rPr>
              <a:t>Lcs-EN: </a:t>
            </a:r>
            <a:r>
              <a:rPr lang="en-GB" sz="3600" b="0" kern="1400" spc="230" dirty="0" err="1">
                <a:solidFill>
                  <a:schemeClr val="tx1"/>
                </a:solidFill>
                <a:latin typeface="HALDEN SOLID" pitchFamily="2" charset="0"/>
              </a:rPr>
              <a:t>cálculo</a:t>
            </a:r>
            <a:endParaRPr lang="en-GB" sz="3600" b="0" kern="1400" spc="230" dirty="0">
              <a:solidFill>
                <a:schemeClr val="tx1"/>
              </a:solidFill>
              <a:latin typeface="HALDEN SOLID" pitchFamily="2" charset="0"/>
            </a:endParaRPr>
          </a:p>
        </p:txBody>
      </p:sp>
      <p:sp>
        <p:nvSpPr>
          <p:cNvPr id="22" name="TextBox 21">
            <a:extLst>
              <a:ext uri="{FF2B5EF4-FFF2-40B4-BE49-F238E27FC236}">
                <a16:creationId xmlns:a16="http://schemas.microsoft.com/office/drawing/2014/main" id="{845AE3E5-9674-445E-B4FF-AE4477728629}"/>
              </a:ext>
            </a:extLst>
          </p:cNvPr>
          <p:cNvSpPr txBox="1"/>
          <p:nvPr/>
        </p:nvSpPr>
        <p:spPr>
          <a:xfrm>
            <a:off x="842460" y="2651380"/>
            <a:ext cx="5146859" cy="2765885"/>
          </a:xfrm>
          <a:prstGeom prst="rect">
            <a:avLst/>
          </a:prstGeom>
          <a:noFill/>
        </p:spPr>
        <p:txBody>
          <a:bodyPr wrap="square">
            <a:spAutoFit/>
          </a:bodyPr>
          <a:lstStyle/>
          <a:p>
            <a:pPr>
              <a:lnSpc>
                <a:spcPct val="90000"/>
              </a:lnSpc>
              <a:spcBef>
                <a:spcPts val="1000"/>
              </a:spcBef>
            </a:pPr>
            <a:r>
              <a:rPr lang="en-US" dirty="0">
                <a:latin typeface="Open Sans" panose="020B0606030504020204" pitchFamily="34" charset="0"/>
                <a:ea typeface="Open Sans" panose="020B0606030504020204" pitchFamily="34" charset="0"/>
                <a:cs typeface="Open Sans" panose="020B0606030504020204" pitchFamily="34" charset="0"/>
              </a:rPr>
              <a:t>Construya una variable dicotómica para cada nivel de gravedad de afrontamiento, que represente si un hogar adoptó o agotó alguna estrategia con ese nivel de gravedad. </a:t>
            </a:r>
          </a:p>
          <a:p>
            <a:pPr>
              <a:lnSpc>
                <a:spcPct val="90000"/>
              </a:lnSpc>
              <a:spcBef>
                <a:spcPts val="1000"/>
              </a:spcBef>
            </a:pPr>
            <a:r>
              <a:rPr lang="en-US" dirty="0">
                <a:latin typeface="Open Sans" panose="020B0606030504020204" pitchFamily="34" charset="0"/>
                <a:ea typeface="Open Sans" panose="020B0606030504020204" pitchFamily="34" charset="0"/>
                <a:cs typeface="Open Sans" panose="020B0606030504020204" pitchFamily="34" charset="0"/>
              </a:rPr>
              <a:t>Es necesario crear tres variables dicotómicas: </a:t>
            </a:r>
          </a:p>
          <a:p>
            <a:pPr>
              <a:lnSpc>
                <a:spcPct val="90000"/>
              </a:lnSpc>
              <a:spcBef>
                <a:spcPts val="1000"/>
              </a:spcBef>
            </a:pPr>
            <a:r>
              <a:rPr lang="en-US" sz="1600" dirty="0">
                <a:latin typeface="Open Sans" panose="020B0606030504020204" pitchFamily="34" charset="0"/>
                <a:ea typeface="Open Sans" panose="020B0606030504020204" pitchFamily="34" charset="0"/>
                <a:cs typeface="Open Sans" panose="020B0606030504020204" pitchFamily="34" charset="0"/>
              </a:rPr>
              <a:t>- stress_coping_ES </a:t>
            </a:r>
          </a:p>
          <a:p>
            <a:pPr>
              <a:lnSpc>
                <a:spcPct val="90000"/>
              </a:lnSpc>
              <a:spcBef>
                <a:spcPts val="1000"/>
              </a:spcBef>
            </a:pPr>
            <a:r>
              <a:rPr lang="en-US" sz="1600" dirty="0">
                <a:latin typeface="Open Sans" panose="020B0606030504020204" pitchFamily="34" charset="0"/>
                <a:ea typeface="Open Sans" panose="020B0606030504020204" pitchFamily="34" charset="0"/>
                <a:cs typeface="Open Sans" panose="020B0606030504020204" pitchFamily="34" charset="0"/>
              </a:rPr>
              <a:t>- crisis_copin_ES </a:t>
            </a:r>
          </a:p>
          <a:p>
            <a:pPr>
              <a:lnSpc>
                <a:spcPct val="90000"/>
              </a:lnSpc>
              <a:spcBef>
                <a:spcPts val="1000"/>
              </a:spcBef>
            </a:pPr>
            <a:r>
              <a:rPr lang="en-US" sz="1600" dirty="0" err="1">
                <a:latin typeface="Open Sans" panose="020B0606030504020204" pitchFamily="34" charset="0"/>
                <a:ea typeface="Open Sans" panose="020B0606030504020204" pitchFamily="34" charset="0"/>
                <a:cs typeface="Open Sans" panose="020B0606030504020204" pitchFamily="34" charset="0"/>
              </a:rPr>
              <a:t>- emergency_coping_ES</a:t>
            </a:r>
            <a:endParaRPr lang="en-US" sz="1600" spc="60" dirty="0">
              <a:latin typeface="Open Sans" panose="020B0606030504020204" pitchFamily="34" charset="0"/>
              <a:ea typeface="Open Sans" panose="020B0606030504020204" pitchFamily="34" charset="0"/>
              <a:cs typeface="Open Sans" panose="020B0606030504020204" pitchFamily="34" charset="0"/>
            </a:endParaRPr>
          </a:p>
        </p:txBody>
      </p:sp>
      <p:sp>
        <p:nvSpPr>
          <p:cNvPr id="9" name="TextBox 8">
            <a:extLst>
              <a:ext uri="{FF2B5EF4-FFF2-40B4-BE49-F238E27FC236}">
                <a16:creationId xmlns:a16="http://schemas.microsoft.com/office/drawing/2014/main" id="{D2042041-A336-B526-4447-50CCB7A93D28}"/>
              </a:ext>
            </a:extLst>
          </p:cNvPr>
          <p:cNvSpPr txBox="1"/>
          <p:nvPr/>
        </p:nvSpPr>
        <p:spPr>
          <a:xfrm>
            <a:off x="6400893" y="2651380"/>
            <a:ext cx="5368290" cy="3016210"/>
          </a:xfrm>
          <a:prstGeom prst="rect">
            <a:avLst/>
          </a:prstGeom>
          <a:noFill/>
        </p:spPr>
        <p:txBody>
          <a:bodyPr wrap="square" lIns="91440" tIns="45720" rIns="91440" bIns="45720" anchor="t">
            <a:spAutoFit/>
          </a:bodyPr>
          <a:lstStyle/>
          <a:p>
            <a:r>
              <a:rPr lang="en-US">
                <a:latin typeface="Open Sans"/>
                <a:ea typeface="Open Sans"/>
                <a:cs typeface="Open Sans"/>
              </a:rPr>
              <a:t>A continuación, se construye una variable categórica que representa el nivel de gravedad de la estrategia más severa que adoptó o agotó un hogar. La variable categórica va de 1 a 4 y refleja uno de los cuatro grupos en los que se asignan los hogares:</a:t>
            </a:r>
          </a:p>
          <a:p>
            <a:endParaRPr lang="en-US">
              <a:latin typeface="Open Sans" panose="020B0606030504020204" pitchFamily="34" charset="0"/>
              <a:ea typeface="Open Sans" panose="020B0606030504020204" pitchFamily="34" charset="0"/>
              <a:cs typeface="Open Sans" panose="020B0606030504020204" pitchFamily="34" charset="0"/>
            </a:endParaRPr>
          </a:p>
          <a:p>
            <a:r>
              <a:rPr lang="en-US" sz="1600">
                <a:latin typeface="Open Sans"/>
                <a:ea typeface="Open Sans"/>
                <a:cs typeface="Open Sans"/>
              </a:rPr>
              <a:t>- no utilizar estrategias de estrés, crisis o emergencia</a:t>
            </a:r>
          </a:p>
          <a:p>
            <a:r>
              <a:rPr lang="en-US" sz="1600">
                <a:latin typeface="Open Sans"/>
                <a:ea typeface="Open Sans"/>
                <a:cs typeface="Open Sans"/>
              </a:rPr>
              <a:t>- uso de estrategias de estrés</a:t>
            </a:r>
          </a:p>
          <a:p>
            <a:r>
              <a:rPr lang="en-US" sz="1600">
                <a:latin typeface="Open Sans"/>
                <a:ea typeface="Open Sans"/>
                <a:cs typeface="Open Sans"/>
              </a:rPr>
              <a:t>- uso de estrategias de crisis</a:t>
            </a:r>
          </a:p>
          <a:p>
            <a:r>
              <a:rPr lang="en-US" sz="1600">
                <a:latin typeface="Open Sans"/>
                <a:ea typeface="Open Sans"/>
                <a:cs typeface="Open Sans"/>
              </a:rPr>
              <a:t>- uso de estrategias de emergencia</a:t>
            </a:r>
            <a:endParaRPr lang="ar-SY" sz="1600">
              <a:latin typeface="Open Sans"/>
              <a:ea typeface="Open Sans"/>
            </a:endParaRPr>
          </a:p>
        </p:txBody>
      </p:sp>
      <p:pic>
        <p:nvPicPr>
          <p:cNvPr id="13" name="Graphic 12" descr="Badge 1 outline">
            <a:extLst>
              <a:ext uri="{FF2B5EF4-FFF2-40B4-BE49-F238E27FC236}">
                <a16:creationId xmlns:a16="http://schemas.microsoft.com/office/drawing/2014/main" id="{77A596AB-51FD-16D4-9947-849492A63DF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025364" y="1632143"/>
            <a:ext cx="914400" cy="914400"/>
          </a:xfrm>
          <a:prstGeom prst="rect">
            <a:avLst/>
          </a:prstGeom>
        </p:spPr>
      </p:pic>
      <p:pic>
        <p:nvPicPr>
          <p:cNvPr id="15" name="Graphic 14" descr="Badge outline">
            <a:extLst>
              <a:ext uri="{FF2B5EF4-FFF2-40B4-BE49-F238E27FC236}">
                <a16:creationId xmlns:a16="http://schemas.microsoft.com/office/drawing/2014/main" id="{4A8A7275-E21C-1E9E-57A5-80243EBD0D5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475392" y="1632143"/>
            <a:ext cx="914400" cy="914400"/>
          </a:xfrm>
          <a:prstGeom prst="rect">
            <a:avLst/>
          </a:prstGeom>
        </p:spPr>
      </p:pic>
    </p:spTree>
    <p:extLst>
      <p:ext uri="{BB962C8B-B14F-4D97-AF65-F5344CB8AC3E}">
        <p14:creationId xmlns:p14="http://schemas.microsoft.com/office/powerpoint/2010/main" val="946091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22">
                                            <p:txEl>
                                              <p:pRg st="0" end="0"/>
                                            </p:txEl>
                                          </p:spTgt>
                                        </p:tgtEl>
                                        <p:attrNameLst>
                                          <p:attrName>style.color</p:attrName>
                                        </p:attrNameLst>
                                      </p:cBhvr>
                                      <p:to>
                                        <a:srgbClr val="A5852E"/>
                                      </p:to>
                                    </p:animClr>
                                    <p:animClr clrSpc="rgb" dir="cw">
                                      <p:cBhvr>
                                        <p:cTn id="7" dur="500" fill="hold"/>
                                        <p:tgtEl>
                                          <p:spTgt spid="22">
                                            <p:txEl>
                                              <p:pRg st="0" end="0"/>
                                            </p:txEl>
                                          </p:spTgt>
                                        </p:tgtEl>
                                        <p:attrNameLst>
                                          <p:attrName>fillcolor</p:attrName>
                                        </p:attrNameLst>
                                      </p:cBhvr>
                                      <p:to>
                                        <a:srgbClr val="A5852E"/>
                                      </p:to>
                                    </p:animClr>
                                    <p:set>
                                      <p:cBhvr>
                                        <p:cTn id="8" dur="500" fill="hold"/>
                                        <p:tgtEl>
                                          <p:spTgt spid="22">
                                            <p:txEl>
                                              <p:pRg st="0" end="0"/>
                                            </p:txEl>
                                          </p:spTgt>
                                        </p:tgtEl>
                                        <p:attrNameLst>
                                          <p:attrName>fill.type</p:attrName>
                                        </p:attrNameLst>
                                      </p:cBhvr>
                                      <p:to>
                                        <p:strVal val="solid"/>
                                      </p:to>
                                    </p:set>
                                    <p:set>
                                      <p:cBhvr>
                                        <p:cTn id="9" dur="500" fill="hold"/>
                                        <p:tgtEl>
                                          <p:spTgt spid="22">
                                            <p:txEl>
                                              <p:pRg st="0" end="0"/>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9" presetClass="emph" presetSubtype="0" fill="hold" nodeType="clickEffect">
                                  <p:stCondLst>
                                    <p:cond delay="0"/>
                                  </p:stCondLst>
                                  <p:childTnLst>
                                    <p:animClr clrSpc="rgb" dir="cw">
                                      <p:cBhvr override="childStyle">
                                        <p:cTn id="13" dur="500" fill="hold"/>
                                        <p:tgtEl>
                                          <p:spTgt spid="22">
                                            <p:txEl>
                                              <p:pRg st="1" end="1"/>
                                            </p:txEl>
                                          </p:spTgt>
                                        </p:tgtEl>
                                        <p:attrNameLst>
                                          <p:attrName>style.color</p:attrName>
                                        </p:attrNameLst>
                                      </p:cBhvr>
                                      <p:to>
                                        <a:srgbClr val="A5852E"/>
                                      </p:to>
                                    </p:animClr>
                                    <p:animClr clrSpc="rgb" dir="cw">
                                      <p:cBhvr>
                                        <p:cTn id="14" dur="500" fill="hold"/>
                                        <p:tgtEl>
                                          <p:spTgt spid="22">
                                            <p:txEl>
                                              <p:pRg st="1" end="1"/>
                                            </p:txEl>
                                          </p:spTgt>
                                        </p:tgtEl>
                                        <p:attrNameLst>
                                          <p:attrName>fillcolor</p:attrName>
                                        </p:attrNameLst>
                                      </p:cBhvr>
                                      <p:to>
                                        <a:srgbClr val="A5852E"/>
                                      </p:to>
                                    </p:animClr>
                                    <p:set>
                                      <p:cBhvr>
                                        <p:cTn id="15" dur="500" fill="hold"/>
                                        <p:tgtEl>
                                          <p:spTgt spid="22">
                                            <p:txEl>
                                              <p:pRg st="1" end="1"/>
                                            </p:txEl>
                                          </p:spTgt>
                                        </p:tgtEl>
                                        <p:attrNameLst>
                                          <p:attrName>fill.type</p:attrName>
                                        </p:attrNameLst>
                                      </p:cBhvr>
                                      <p:to>
                                        <p:strVal val="solid"/>
                                      </p:to>
                                    </p:set>
                                    <p:set>
                                      <p:cBhvr>
                                        <p:cTn id="16" dur="500" fill="hold"/>
                                        <p:tgtEl>
                                          <p:spTgt spid="22">
                                            <p:txEl>
                                              <p:pRg st="1" end="1"/>
                                            </p:txEl>
                                          </p:spTgt>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19" presetClass="emph" presetSubtype="0" fill="hold" nodeType="clickEffect">
                                  <p:stCondLst>
                                    <p:cond delay="0"/>
                                  </p:stCondLst>
                                  <p:childTnLst>
                                    <p:animClr clrSpc="rgb" dir="cw">
                                      <p:cBhvr override="childStyle">
                                        <p:cTn id="20" dur="500" fill="hold"/>
                                        <p:tgtEl>
                                          <p:spTgt spid="22">
                                            <p:txEl>
                                              <p:pRg st="2" end="2"/>
                                            </p:txEl>
                                          </p:spTgt>
                                        </p:tgtEl>
                                        <p:attrNameLst>
                                          <p:attrName>style.color</p:attrName>
                                        </p:attrNameLst>
                                      </p:cBhvr>
                                      <p:to>
                                        <a:srgbClr val="A5852E"/>
                                      </p:to>
                                    </p:animClr>
                                    <p:animClr clrSpc="rgb" dir="cw">
                                      <p:cBhvr>
                                        <p:cTn id="21" dur="500" fill="hold"/>
                                        <p:tgtEl>
                                          <p:spTgt spid="22">
                                            <p:txEl>
                                              <p:pRg st="2" end="2"/>
                                            </p:txEl>
                                          </p:spTgt>
                                        </p:tgtEl>
                                        <p:attrNameLst>
                                          <p:attrName>fillcolor</p:attrName>
                                        </p:attrNameLst>
                                      </p:cBhvr>
                                      <p:to>
                                        <a:srgbClr val="A5852E"/>
                                      </p:to>
                                    </p:animClr>
                                    <p:set>
                                      <p:cBhvr>
                                        <p:cTn id="22" dur="500" fill="hold"/>
                                        <p:tgtEl>
                                          <p:spTgt spid="22">
                                            <p:txEl>
                                              <p:pRg st="2" end="2"/>
                                            </p:txEl>
                                          </p:spTgt>
                                        </p:tgtEl>
                                        <p:attrNameLst>
                                          <p:attrName>fill.type</p:attrName>
                                        </p:attrNameLst>
                                      </p:cBhvr>
                                      <p:to>
                                        <p:strVal val="solid"/>
                                      </p:to>
                                    </p:set>
                                    <p:set>
                                      <p:cBhvr>
                                        <p:cTn id="23" dur="500" fill="hold"/>
                                        <p:tgtEl>
                                          <p:spTgt spid="22">
                                            <p:txEl>
                                              <p:pRg st="2" end="2"/>
                                            </p:txEl>
                                          </p:spTgt>
                                        </p:tgtEl>
                                        <p:attrNameLst>
                                          <p:attrName>fill.on</p:attrName>
                                        </p:attrNameLst>
                                      </p:cBhvr>
                                      <p:to>
                                        <p:strVal val="true"/>
                                      </p:to>
                                    </p:set>
                                  </p:childTnLst>
                                </p:cTn>
                              </p:par>
                            </p:childTnLst>
                          </p:cTn>
                        </p:par>
                      </p:childTnLst>
                    </p:cTn>
                  </p:par>
                  <p:par>
                    <p:cTn id="24" fill="hold">
                      <p:stCondLst>
                        <p:cond delay="indefinite"/>
                      </p:stCondLst>
                      <p:childTnLst>
                        <p:par>
                          <p:cTn id="25" fill="hold">
                            <p:stCondLst>
                              <p:cond delay="0"/>
                            </p:stCondLst>
                            <p:childTnLst>
                              <p:par>
                                <p:cTn id="26" presetID="19" presetClass="emph" presetSubtype="0" fill="hold" nodeType="clickEffect">
                                  <p:stCondLst>
                                    <p:cond delay="0"/>
                                  </p:stCondLst>
                                  <p:childTnLst>
                                    <p:animClr clrSpc="rgb" dir="cw">
                                      <p:cBhvr override="childStyle">
                                        <p:cTn id="27" dur="500" fill="hold"/>
                                        <p:tgtEl>
                                          <p:spTgt spid="22">
                                            <p:txEl>
                                              <p:pRg st="3" end="3"/>
                                            </p:txEl>
                                          </p:spTgt>
                                        </p:tgtEl>
                                        <p:attrNameLst>
                                          <p:attrName>style.color</p:attrName>
                                        </p:attrNameLst>
                                      </p:cBhvr>
                                      <p:to>
                                        <a:srgbClr val="A5852E"/>
                                      </p:to>
                                    </p:animClr>
                                    <p:animClr clrSpc="rgb" dir="cw">
                                      <p:cBhvr>
                                        <p:cTn id="28" dur="500" fill="hold"/>
                                        <p:tgtEl>
                                          <p:spTgt spid="22">
                                            <p:txEl>
                                              <p:pRg st="3" end="3"/>
                                            </p:txEl>
                                          </p:spTgt>
                                        </p:tgtEl>
                                        <p:attrNameLst>
                                          <p:attrName>fillcolor</p:attrName>
                                        </p:attrNameLst>
                                      </p:cBhvr>
                                      <p:to>
                                        <a:srgbClr val="A5852E"/>
                                      </p:to>
                                    </p:animClr>
                                    <p:set>
                                      <p:cBhvr>
                                        <p:cTn id="29" dur="500" fill="hold"/>
                                        <p:tgtEl>
                                          <p:spTgt spid="22">
                                            <p:txEl>
                                              <p:pRg st="3" end="3"/>
                                            </p:txEl>
                                          </p:spTgt>
                                        </p:tgtEl>
                                        <p:attrNameLst>
                                          <p:attrName>fill.type</p:attrName>
                                        </p:attrNameLst>
                                      </p:cBhvr>
                                      <p:to>
                                        <p:strVal val="solid"/>
                                      </p:to>
                                    </p:set>
                                    <p:set>
                                      <p:cBhvr>
                                        <p:cTn id="30" dur="500" fill="hold"/>
                                        <p:tgtEl>
                                          <p:spTgt spid="22">
                                            <p:txEl>
                                              <p:pRg st="3" end="3"/>
                                            </p:txEl>
                                          </p:spTgt>
                                        </p:tgtEl>
                                        <p:attrNameLst>
                                          <p:attrName>fill.on</p:attrName>
                                        </p:attrNameLst>
                                      </p:cBhvr>
                                      <p:to>
                                        <p:strVal val="true"/>
                                      </p:to>
                                    </p:set>
                                  </p:childTnLst>
                                </p:cTn>
                              </p:par>
                            </p:childTnLst>
                          </p:cTn>
                        </p:par>
                      </p:childTnLst>
                    </p:cTn>
                  </p:par>
                  <p:par>
                    <p:cTn id="31" fill="hold">
                      <p:stCondLst>
                        <p:cond delay="indefinite"/>
                      </p:stCondLst>
                      <p:childTnLst>
                        <p:par>
                          <p:cTn id="32" fill="hold">
                            <p:stCondLst>
                              <p:cond delay="0"/>
                            </p:stCondLst>
                            <p:childTnLst>
                              <p:par>
                                <p:cTn id="33" presetID="19" presetClass="emph" presetSubtype="0" fill="hold" nodeType="clickEffect">
                                  <p:stCondLst>
                                    <p:cond delay="0"/>
                                  </p:stCondLst>
                                  <p:childTnLst>
                                    <p:animClr clrSpc="rgb" dir="cw">
                                      <p:cBhvr override="childStyle">
                                        <p:cTn id="34" dur="500" fill="hold"/>
                                        <p:tgtEl>
                                          <p:spTgt spid="22">
                                            <p:txEl>
                                              <p:pRg st="4" end="4"/>
                                            </p:txEl>
                                          </p:spTgt>
                                        </p:tgtEl>
                                        <p:attrNameLst>
                                          <p:attrName>style.color</p:attrName>
                                        </p:attrNameLst>
                                      </p:cBhvr>
                                      <p:to>
                                        <a:srgbClr val="A5852E"/>
                                      </p:to>
                                    </p:animClr>
                                    <p:animClr clrSpc="rgb" dir="cw">
                                      <p:cBhvr>
                                        <p:cTn id="35" dur="500" fill="hold"/>
                                        <p:tgtEl>
                                          <p:spTgt spid="22">
                                            <p:txEl>
                                              <p:pRg st="4" end="4"/>
                                            </p:txEl>
                                          </p:spTgt>
                                        </p:tgtEl>
                                        <p:attrNameLst>
                                          <p:attrName>fillcolor</p:attrName>
                                        </p:attrNameLst>
                                      </p:cBhvr>
                                      <p:to>
                                        <a:srgbClr val="A5852E"/>
                                      </p:to>
                                    </p:animClr>
                                    <p:set>
                                      <p:cBhvr>
                                        <p:cTn id="36" dur="500" fill="hold"/>
                                        <p:tgtEl>
                                          <p:spTgt spid="22">
                                            <p:txEl>
                                              <p:pRg st="4" end="4"/>
                                            </p:txEl>
                                          </p:spTgt>
                                        </p:tgtEl>
                                        <p:attrNameLst>
                                          <p:attrName>fill.type</p:attrName>
                                        </p:attrNameLst>
                                      </p:cBhvr>
                                      <p:to>
                                        <p:strVal val="solid"/>
                                      </p:to>
                                    </p:set>
                                    <p:set>
                                      <p:cBhvr>
                                        <p:cTn id="37" dur="500" fill="hold"/>
                                        <p:tgtEl>
                                          <p:spTgt spid="22">
                                            <p:txEl>
                                              <p:pRg st="4" end="4"/>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0">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6809" y="1378973"/>
            <a:ext cx="11052000" cy="4100053"/>
          </a:xfrm>
        </p:spPr>
        <p:txBody>
          <a:bodyPr vert="horz" lIns="91440" tIns="45720" rIns="91440" bIns="45720" rtlCol="0" anchor="t">
            <a:noAutofit/>
          </a:bodyPr>
          <a:lstStyle/>
          <a:p>
            <a:pPr marL="0" indent="0">
              <a:lnSpc>
                <a:spcPts val="2700"/>
              </a:lnSpc>
              <a:buNone/>
            </a:pPr>
            <a:endParaRPr lang="en-US" spc="60"/>
          </a:p>
          <a:p>
            <a:pPr marL="0" indent="0">
              <a:lnSpc>
                <a:spcPts val="2700"/>
              </a:lnSpc>
              <a:buNone/>
            </a:pPr>
            <a:r>
              <a:rPr lang="en-US" sz="2400" spc="60">
                <a:latin typeface="Open Sans"/>
                <a:ea typeface="Open Sans"/>
                <a:cs typeface="Open Sans"/>
              </a:rPr>
              <a:t>Discuta los objetivos del módulo, es decir, obtener información sobre las estrategias de supervivencia </a:t>
            </a:r>
            <a:r>
              <a:rPr lang="en-US" sz="2400" spc="60" dirty="0">
                <a:latin typeface="Open Sans"/>
                <a:ea typeface="Open Sans"/>
                <a:cs typeface="Open Sans"/>
              </a:rPr>
              <a:t>(para las necesidades esenciales) </a:t>
            </a:r>
            <a:r>
              <a:rPr lang="en-US" sz="2400" spc="60">
                <a:latin typeface="Open Sans"/>
                <a:ea typeface="Open Sans"/>
                <a:cs typeface="Open Sans"/>
              </a:rPr>
              <a:t>aplicadas por los hogares de la población objetivo. Esto incluye la capacidad de los hogares para hacer frente a perturbaciones recientes y la capacidad para superar perturbaciones futuras. </a:t>
            </a:r>
            <a:endParaRPr lang="en-GB" sz="2400" spc="60"/>
          </a:p>
          <a:p>
            <a:pPr marL="0" indent="0">
              <a:lnSpc>
                <a:spcPct val="90000"/>
              </a:lnSpc>
              <a:buNone/>
            </a:pPr>
            <a:endParaRPr lang="en-US" sz="2400" spc="60">
              <a:latin typeface="Open Sans"/>
              <a:ea typeface="Open Sans"/>
              <a:cs typeface="Open Sans"/>
            </a:endParaRPr>
          </a:p>
          <a:p>
            <a:pPr marL="0" indent="0">
              <a:lnSpc>
                <a:spcPct val="90000"/>
              </a:lnSpc>
              <a:buNone/>
            </a:pPr>
            <a:r>
              <a:rPr lang="en-US" sz="2400" spc="60">
                <a:latin typeface="Open Sans"/>
                <a:ea typeface="Open Sans"/>
                <a:cs typeface="Open Sans"/>
              </a:rPr>
              <a:t>Explique el papel de este indicador y el uso de la información, interna y externamente. De este modo, los encuestadores comprenden claramente la importancia de los datos que van a recopilar próximamente. </a:t>
            </a:r>
            <a:endParaRPr lang="en-GB" sz="2400" spc="60"/>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HALDEN SOLID" pitchFamily="2" charset="0"/>
              </a:rPr>
              <a:t>LCS-EN: </a:t>
            </a:r>
            <a:r>
              <a:rPr lang="en-GB" sz="3600" b="0" kern="1400" spc="230" dirty="0" err="1">
                <a:solidFill>
                  <a:schemeClr val="tx1"/>
                </a:solidFill>
                <a:latin typeface="HALDEN SOLID" pitchFamily="2" charset="0"/>
              </a:rPr>
              <a:t>instrucciones</a:t>
            </a:r>
            <a:r>
              <a:rPr lang="en-GB" sz="3600" b="0" kern="1400" spc="230" dirty="0">
                <a:solidFill>
                  <a:schemeClr val="tx1"/>
                </a:solidFill>
                <a:latin typeface="HALDEN SOLID" pitchFamily="2" charset="0"/>
              </a:rPr>
              <a:t> de </a:t>
            </a:r>
            <a:r>
              <a:rPr lang="en-GB" sz="3600" b="0" kern="1400" spc="230" dirty="0" err="1">
                <a:solidFill>
                  <a:schemeClr val="tx1"/>
                </a:solidFill>
                <a:latin typeface="HALDEN SOLID" pitchFamily="2" charset="0"/>
              </a:rPr>
              <a:t>formación</a:t>
            </a:r>
            <a:r>
              <a:rPr lang="en-GB" sz="3600" b="0" kern="1400" spc="230" dirty="0">
                <a:solidFill>
                  <a:schemeClr val="tx1"/>
                </a:solidFill>
                <a:latin typeface="HALDEN SOLID" pitchFamily="2" charset="0"/>
              </a:rPr>
              <a:t> 1</a:t>
            </a:r>
          </a:p>
        </p:txBody>
      </p:sp>
    </p:spTree>
    <p:extLst>
      <p:ext uri="{BB962C8B-B14F-4D97-AF65-F5344CB8AC3E}">
        <p14:creationId xmlns:p14="http://schemas.microsoft.com/office/powerpoint/2010/main" val="20639353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HALDEN SOLID" pitchFamily="2" charset="0"/>
              </a:rPr>
              <a:t>LCS-EN: GITHUB</a:t>
            </a:r>
          </a:p>
        </p:txBody>
      </p:sp>
      <p:sp>
        <p:nvSpPr>
          <p:cNvPr id="2" name="TextBox 1">
            <a:extLst>
              <a:ext uri="{FF2B5EF4-FFF2-40B4-BE49-F238E27FC236}">
                <a16:creationId xmlns:a16="http://schemas.microsoft.com/office/drawing/2014/main" id="{80E579A3-D519-80D4-3FAD-CB184C0AE95B}"/>
              </a:ext>
            </a:extLst>
          </p:cNvPr>
          <p:cNvSpPr txBox="1"/>
          <p:nvPr/>
        </p:nvSpPr>
        <p:spPr>
          <a:xfrm>
            <a:off x="10234597" y="6141585"/>
            <a:ext cx="1957403" cy="338554"/>
          </a:xfrm>
          <a:prstGeom prst="rect">
            <a:avLst/>
          </a:prstGeom>
          <a:noFill/>
        </p:spPr>
        <p:txBody>
          <a:bodyPr wrap="square">
            <a:spAutoFit/>
          </a:bodyPr>
          <a:lstStyle/>
          <a:p>
            <a:r>
              <a:rPr lang="en-US" sz="16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GitHub PMA </a:t>
            </a:r>
            <a:r>
              <a:rPr lang="en-US" sz="16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RAM </a:t>
            </a:r>
          </a:p>
        </p:txBody>
      </p:sp>
      <p:cxnSp>
        <p:nvCxnSpPr>
          <p:cNvPr id="3" name="Straight Arrow Connector 2">
            <a:extLst>
              <a:ext uri="{FF2B5EF4-FFF2-40B4-BE49-F238E27FC236}">
                <a16:creationId xmlns:a16="http://schemas.microsoft.com/office/drawing/2014/main" id="{FB701F91-EC12-60BC-3369-C1DC2DDAD576}"/>
              </a:ext>
            </a:extLst>
          </p:cNvPr>
          <p:cNvCxnSpPr>
            <a:cxnSpLocks/>
          </p:cNvCxnSpPr>
          <p:nvPr/>
        </p:nvCxnSpPr>
        <p:spPr>
          <a:xfrm>
            <a:off x="8533736" y="6362075"/>
            <a:ext cx="1577827" cy="0"/>
          </a:xfrm>
          <a:prstGeom prst="straightConnector1">
            <a:avLst/>
          </a:prstGeom>
          <a:ln w="38100">
            <a:solidFill>
              <a:srgbClr val="C00000"/>
            </a:solidFill>
            <a:tailEnd type="triangle"/>
          </a:ln>
        </p:spPr>
        <p:style>
          <a:lnRef idx="1">
            <a:schemeClr val="accent2"/>
          </a:lnRef>
          <a:fillRef idx="0">
            <a:schemeClr val="accent2"/>
          </a:fillRef>
          <a:effectRef idx="0">
            <a:schemeClr val="accent2"/>
          </a:effectRef>
          <a:fontRef idx="minor">
            <a:schemeClr val="tx1"/>
          </a:fontRef>
        </p:style>
      </p:cxnSp>
      <p:sp>
        <p:nvSpPr>
          <p:cNvPr id="6" name="TextBox 5">
            <a:extLst>
              <a:ext uri="{FF2B5EF4-FFF2-40B4-BE49-F238E27FC236}">
                <a16:creationId xmlns:a16="http://schemas.microsoft.com/office/drawing/2014/main" id="{3B33C5D2-8741-D453-B44E-9FBF08812CF3}"/>
              </a:ext>
            </a:extLst>
          </p:cNvPr>
          <p:cNvSpPr txBox="1"/>
          <p:nvPr/>
        </p:nvSpPr>
        <p:spPr>
          <a:xfrm>
            <a:off x="4208444" y="6154697"/>
            <a:ext cx="4325294" cy="338554"/>
          </a:xfrm>
          <a:prstGeom prst="rect">
            <a:avLst/>
          </a:prstGeom>
          <a:noFill/>
        </p:spPr>
        <p:txBody>
          <a:bodyPr wrap="square">
            <a:spAutoFit/>
          </a:bodyPr>
          <a:lstStyle/>
          <a:p>
            <a:r>
              <a:rPr lang="en-US" sz="1600" dirty="0" err="1">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Encuentre</a:t>
            </a:r>
            <a:r>
              <a:rPr lang="en-US" sz="1600" dirty="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1600" dirty="0" err="1">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los</a:t>
            </a:r>
            <a:r>
              <a:rPr lang="en-US" sz="1600" dirty="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 scripts de SPSS, STATA y R </a:t>
            </a:r>
            <a:r>
              <a:rPr lang="en-US" sz="1600" dirty="0" err="1">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en</a:t>
            </a:r>
            <a:r>
              <a:rPr lang="en-US" sz="1600" dirty="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 </a:t>
            </a:r>
          </a:p>
        </p:txBody>
      </p:sp>
      <p:pic>
        <p:nvPicPr>
          <p:cNvPr id="4" name="Picture 3">
            <a:extLst>
              <a:ext uri="{FF2B5EF4-FFF2-40B4-BE49-F238E27FC236}">
                <a16:creationId xmlns:a16="http://schemas.microsoft.com/office/drawing/2014/main" id="{C3287952-6F7D-6147-60F2-8DE1133B8C98}"/>
              </a:ext>
            </a:extLst>
          </p:cNvPr>
          <p:cNvPicPr>
            <a:picLocks noChangeAspect="1"/>
          </p:cNvPicPr>
          <p:nvPr/>
        </p:nvPicPr>
        <p:blipFill>
          <a:blip r:embed="rId4"/>
          <a:stretch>
            <a:fillRect/>
          </a:stretch>
        </p:blipFill>
        <p:spPr>
          <a:xfrm>
            <a:off x="1811308" y="1223738"/>
            <a:ext cx="7315200" cy="4878816"/>
          </a:xfrm>
          <a:prstGeom prst="rect">
            <a:avLst/>
          </a:prstGeom>
        </p:spPr>
      </p:pic>
      <p:sp>
        <p:nvSpPr>
          <p:cNvPr id="5" name="Rectangle 4">
            <a:extLst>
              <a:ext uri="{FF2B5EF4-FFF2-40B4-BE49-F238E27FC236}">
                <a16:creationId xmlns:a16="http://schemas.microsoft.com/office/drawing/2014/main" id="{D2F0E936-2698-4567-5D5E-94DD9F634E0E}"/>
              </a:ext>
            </a:extLst>
          </p:cNvPr>
          <p:cNvSpPr/>
          <p:nvPr/>
        </p:nvSpPr>
        <p:spPr>
          <a:xfrm>
            <a:off x="2318525" y="3329608"/>
            <a:ext cx="1458345" cy="2730949"/>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98846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nSpc>
                <a:spcPts val="3920"/>
              </a:lnSpc>
            </a:pPr>
            <a:r>
              <a:rPr lang="it-IT" b="0" kern="1400" spc="230" dirty="0">
                <a:solidFill>
                  <a:srgbClr val="FFFFFE"/>
                </a:solidFill>
                <a:latin typeface="HALDEN SOLID" pitchFamily="2" charset="0"/>
                <a:ea typeface="Open Sans Extrabold" panose="020B0606030504020204" pitchFamily="34" charset="0"/>
                <a:cs typeface="Open Sans Extrabold" panose="020B0606030504020204" pitchFamily="34" charset="0"/>
              </a:rPr>
              <a:t>Informar </a:t>
            </a:r>
            <a:endParaRPr lang="en-GB" b="0" kern="1400" spc="230" dirty="0">
              <a:solidFill>
                <a:srgbClr val="FFFFFE"/>
              </a:solidFill>
              <a:latin typeface="HALDEN SOLID" pitchFamily="2"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2106787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ABBD3F5-9DF0-CE83-2F23-01D1127D8196}"/>
              </a:ext>
            </a:extLst>
          </p:cNvPr>
          <p:cNvSpPr/>
          <p:nvPr/>
        </p:nvSpPr>
        <p:spPr>
          <a:xfrm>
            <a:off x="6096000" y="0"/>
            <a:ext cx="6096000" cy="685800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486198" y="626936"/>
            <a:ext cx="11052002" cy="662558"/>
          </a:xfrm>
        </p:spPr>
        <p:txBody>
          <a:bodyPr anchor="t" anchorCtr="0"/>
          <a:lstStyle/>
          <a:p>
            <a:r>
              <a:rPr lang="en-GB" sz="3600" b="0" kern="1400" spc="230" dirty="0">
                <a:solidFill>
                  <a:schemeClr val="tx1"/>
                </a:solidFill>
                <a:latin typeface="HALDEN SOLID" pitchFamily="2" charset="0"/>
              </a:rPr>
              <a:t>LCS-EN: EJEMPLO DE INFORME </a:t>
            </a:r>
          </a:p>
        </p:txBody>
      </p:sp>
      <p:sp>
        <p:nvSpPr>
          <p:cNvPr id="2" name="Text Box 1">
            <a:extLst>
              <a:ext uri="{FF2B5EF4-FFF2-40B4-BE49-F238E27FC236}">
                <a16:creationId xmlns:a16="http://schemas.microsoft.com/office/drawing/2014/main" id="{D5756594-45C2-E317-4C98-165ADCA50092}"/>
              </a:ext>
            </a:extLst>
          </p:cNvPr>
          <p:cNvSpPr txBox="1">
            <a:spLocks noChangeArrowheads="1"/>
          </p:cNvSpPr>
          <p:nvPr/>
        </p:nvSpPr>
        <p:spPr bwMode="auto">
          <a:xfrm>
            <a:off x="6837875" y="1916429"/>
            <a:ext cx="4544828" cy="524510"/>
          </a:xfrm>
          <a:prstGeom prst="rect">
            <a:avLst/>
          </a:prstGeom>
          <a:solidFill>
            <a:schemeClr val="tx1">
              <a:lumMod val="50000"/>
            </a:schemeClr>
          </a:solid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GB" sz="1200" i="1">
                <a:solidFill>
                  <a:srgbClr val="FFFFFE"/>
                </a:solidFill>
                <a:effectLst/>
                <a:latin typeface="Open Sans" panose="020B0606030504020204" pitchFamily="34" charset="0"/>
                <a:ea typeface="MS Mincho" panose="02020609040205080304" pitchFamily="49" charset="-128"/>
                <a:cs typeface="Arial" panose="020B0604020202020204" pitchFamily="34" charset="0"/>
              </a:rPr>
              <a:t>Figura 1 - Proporción de hogares que dependen de estrategias de supervivencia para cubrir sus necesidades esenciales</a:t>
            </a:r>
            <a:endParaRPr lang="en-US" sz="1600">
              <a:solidFill>
                <a:srgbClr val="FFFFFE"/>
              </a:solidFill>
              <a:effectLst/>
              <a:latin typeface="Open Sans" panose="020B0606030504020204" pitchFamily="34" charset="0"/>
              <a:ea typeface="MS Mincho" panose="02020609040205080304" pitchFamily="49" charset="-128"/>
              <a:cs typeface="Arial" panose="020B0604020202020204" pitchFamily="34" charset="0"/>
            </a:endParaRPr>
          </a:p>
        </p:txBody>
      </p:sp>
      <p:graphicFrame>
        <p:nvGraphicFramePr>
          <p:cNvPr id="3" name="Chart 2">
            <a:extLst>
              <a:ext uri="{FF2B5EF4-FFF2-40B4-BE49-F238E27FC236}">
                <a16:creationId xmlns:a16="http://schemas.microsoft.com/office/drawing/2014/main" id="{9E76C1D3-96DC-67E6-EBD0-3B5F72F39964}"/>
              </a:ext>
            </a:extLst>
          </p:cNvPr>
          <p:cNvGraphicFramePr/>
          <p:nvPr>
            <p:extLst>
              <p:ext uri="{D42A27DB-BD31-4B8C-83A1-F6EECF244321}">
                <p14:modId xmlns:p14="http://schemas.microsoft.com/office/powerpoint/2010/main" val="3415972639"/>
              </p:ext>
            </p:extLst>
          </p:nvPr>
        </p:nvGraphicFramePr>
        <p:xfrm>
          <a:off x="6837875" y="2440939"/>
          <a:ext cx="4444648" cy="2961378"/>
        </p:xfrm>
        <a:graphic>
          <a:graphicData uri="http://schemas.openxmlformats.org/drawingml/2006/chart">
            <c:chart xmlns:c="http://schemas.openxmlformats.org/drawingml/2006/chart" xmlns:r="http://schemas.openxmlformats.org/officeDocument/2006/relationships" r:id="rId3"/>
          </a:graphicData>
        </a:graphic>
      </p:graphicFrame>
      <p:sp>
        <p:nvSpPr>
          <p:cNvPr id="7" name="Content Placeholder 2">
            <a:extLst>
              <a:ext uri="{FF2B5EF4-FFF2-40B4-BE49-F238E27FC236}">
                <a16:creationId xmlns:a16="http://schemas.microsoft.com/office/drawing/2014/main" id="{8AC35FF6-7AB9-BE22-7564-C6642930548A}"/>
              </a:ext>
            </a:extLst>
          </p:cNvPr>
          <p:cNvSpPr txBox="1">
            <a:spLocks/>
          </p:cNvSpPr>
          <p:nvPr/>
        </p:nvSpPr>
        <p:spPr>
          <a:xfrm>
            <a:off x="553339" y="1817763"/>
            <a:ext cx="5375059" cy="3907221"/>
          </a:xfrm>
          <a:prstGeom prst="rect">
            <a:avLst/>
          </a:prstGeom>
        </p:spPr>
        <p:txBody>
          <a:bodyPr/>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1800">
                <a:latin typeface="Open Sans" panose="020B0606030504020204" pitchFamily="34" charset="0"/>
                <a:ea typeface="Calibri" panose="020F0502020204030204" pitchFamily="34" charset="0"/>
                <a:cs typeface="Times New Roman" panose="02020603050405020304" pitchFamily="18" charset="0"/>
              </a:rPr>
              <a:t>"Los resultados del análisis del indicador LCS-EN han mostrado que el 47% de los hogares entrevistados declararon haber recurrido a estrategias de supervivencia en el mes anterior o haberlas agotado en los últimos 12 meses debido a la falta de recursos para acceder a las necesidades esenciales. </a:t>
            </a:r>
          </a:p>
          <a:p>
            <a:pPr marL="0" indent="0">
              <a:buNone/>
            </a:pPr>
            <a:r>
              <a:rPr lang="en-US" sz="1800">
                <a:latin typeface="Open Sans" panose="020B0606030504020204" pitchFamily="34" charset="0"/>
                <a:ea typeface="Calibri" panose="020F0502020204030204" pitchFamily="34" charset="0"/>
                <a:cs typeface="Times New Roman" panose="02020603050405020304" pitchFamily="18" charset="0"/>
              </a:rPr>
              <a:t>Las comparaciones entre hogares encabezados por mujeres y por hombres han mostrado una mayor proporción de los encabezados por mujeres que recurren a estrategias para afrontar el estrés. Esto puede explicarse por las limitadas oportunidades de trabajo de las mujeres. "</a:t>
            </a:r>
          </a:p>
        </p:txBody>
      </p:sp>
    </p:spTree>
    <p:extLst>
      <p:ext uri="{BB962C8B-B14F-4D97-AF65-F5344CB8AC3E}">
        <p14:creationId xmlns:p14="http://schemas.microsoft.com/office/powerpoint/2010/main" val="11435752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5E37D-5B03-D878-508B-484F5F26C341}"/>
              </a:ext>
            </a:extLst>
          </p:cNvPr>
          <p:cNvSpPr>
            <a:spLocks noGrp="1"/>
          </p:cNvSpPr>
          <p:nvPr>
            <p:ph type="title"/>
          </p:nvPr>
        </p:nvSpPr>
        <p:spPr/>
        <p:txBody>
          <a:bodyPr/>
          <a:lstStyle/>
          <a:p>
            <a:r>
              <a:rPr lang="es-AR" dirty="0"/>
              <a:t>Recordatorio: utilice los colores estándar </a:t>
            </a:r>
          </a:p>
        </p:txBody>
      </p:sp>
      <p:sp>
        <p:nvSpPr>
          <p:cNvPr id="4" name="Title 1">
            <a:extLst>
              <a:ext uri="{FF2B5EF4-FFF2-40B4-BE49-F238E27FC236}">
                <a16:creationId xmlns:a16="http://schemas.microsoft.com/office/drawing/2014/main" id="{2ED6842B-19CE-CE86-237E-113D50B5EC20}"/>
              </a:ext>
            </a:extLst>
          </p:cNvPr>
          <p:cNvSpPr txBox="1">
            <a:spLocks/>
          </p:cNvSpPr>
          <p:nvPr/>
        </p:nvSpPr>
        <p:spPr>
          <a:xfrm>
            <a:off x="560259" y="2512947"/>
            <a:ext cx="1470329" cy="1152000"/>
          </a:xfrm>
          <a:prstGeom prst="rect">
            <a:avLst/>
          </a:prstGeom>
        </p:spPr>
        <p:txBody>
          <a:bodyPr vert="horz" lIns="91440" tIns="45720" rIns="91440" bIns="45720" rtlCol="0" anchor="ctr">
            <a:no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AR" sz="1200">
                <a:solidFill>
                  <a:srgbClr val="0275B3"/>
                </a:solidFill>
              </a:rPr>
              <a:t>Estrategias de subsistencia para necesidades esenciales (LCS)</a:t>
            </a:r>
          </a:p>
        </p:txBody>
      </p:sp>
      <p:sp>
        <p:nvSpPr>
          <p:cNvPr id="5" name="Title 1">
            <a:extLst>
              <a:ext uri="{FF2B5EF4-FFF2-40B4-BE49-F238E27FC236}">
                <a16:creationId xmlns:a16="http://schemas.microsoft.com/office/drawing/2014/main" id="{9ED03498-B0A8-E668-FC75-930241F72303}"/>
              </a:ext>
            </a:extLst>
          </p:cNvPr>
          <p:cNvSpPr txBox="1">
            <a:spLocks/>
          </p:cNvSpPr>
          <p:nvPr/>
        </p:nvSpPr>
        <p:spPr>
          <a:xfrm>
            <a:off x="3104442" y="2457623"/>
            <a:ext cx="1274152" cy="1152000"/>
          </a:xfrm>
          <a:prstGeom prst="rect">
            <a:avLst/>
          </a:prstGeom>
        </p:spPr>
        <p:txBody>
          <a:bodyPr vert="horz" lIns="91440" tIns="45720" rIns="91440" bIns="45720" rtlCol="0" anchor="ctr">
            <a:no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GB" sz="1000" b="0">
                <a:solidFill>
                  <a:srgbClr val="323232"/>
                </a:solidFill>
                <a:latin typeface="Open Sans" panose="020B0606030504020204" pitchFamily="34" charset="0"/>
                <a:ea typeface="Open Sans" panose="020B0606030504020204" pitchFamily="34" charset="0"/>
                <a:cs typeface="Open Sans" panose="020B0606030504020204" pitchFamily="34" charset="0"/>
              </a:rPr>
              <a:t>HEX </a:t>
            </a:r>
            <a:r>
              <a:rPr lang="en-GB" sz="1000">
                <a:solidFill>
                  <a:srgbClr val="323232"/>
                </a:solidFill>
                <a:latin typeface="Open Sans" panose="020B0606030504020204" pitchFamily="34" charset="0"/>
                <a:ea typeface="Open Sans" panose="020B0606030504020204" pitchFamily="34" charset="0"/>
                <a:cs typeface="Open Sans" panose="020B0606030504020204" pitchFamily="34" charset="0"/>
              </a:rPr>
              <a:t>#ECE1B1</a:t>
            </a:r>
          </a:p>
          <a:p>
            <a:pPr>
              <a:spcAft>
                <a:spcPts val="600"/>
              </a:spcAft>
            </a:pPr>
            <a:r>
              <a:rPr lang="en-GB" sz="1000" b="0">
                <a:solidFill>
                  <a:srgbClr val="323232"/>
                </a:solidFill>
                <a:latin typeface="Open Sans" panose="020B0606030504020204" pitchFamily="34" charset="0"/>
                <a:ea typeface="Open Sans" panose="020B0606030504020204" pitchFamily="34" charset="0"/>
                <a:cs typeface="Open Sans" panose="020B0606030504020204" pitchFamily="34" charset="0"/>
              </a:rPr>
              <a:t>RGB</a:t>
            </a:r>
            <a:r>
              <a:rPr lang="en-GB" sz="1000">
                <a:solidFill>
                  <a:srgbClr val="323232"/>
                </a:solidFill>
                <a:latin typeface="Open Sans" panose="020B0606030504020204" pitchFamily="34" charset="0"/>
                <a:ea typeface="Open Sans" panose="020B0606030504020204" pitchFamily="34" charset="0"/>
                <a:cs typeface="Open Sans" panose="020B0606030504020204" pitchFamily="34" charset="0"/>
              </a:rPr>
              <a:t> 236, 225, 177</a:t>
            </a:r>
          </a:p>
        </p:txBody>
      </p:sp>
      <p:sp>
        <p:nvSpPr>
          <p:cNvPr id="6" name="Oval 5">
            <a:extLst>
              <a:ext uri="{FF2B5EF4-FFF2-40B4-BE49-F238E27FC236}">
                <a16:creationId xmlns:a16="http://schemas.microsoft.com/office/drawing/2014/main" id="{7C764452-82B6-34BD-CDC3-793732565622}"/>
              </a:ext>
            </a:extLst>
          </p:cNvPr>
          <p:cNvSpPr/>
          <p:nvPr/>
        </p:nvSpPr>
        <p:spPr>
          <a:xfrm>
            <a:off x="2006389" y="2512947"/>
            <a:ext cx="1098054" cy="1041352"/>
          </a:xfrm>
          <a:prstGeom prst="ellipse">
            <a:avLst/>
          </a:prstGeom>
          <a:solidFill>
            <a:srgbClr val="ECE1B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7" name="Oval 6">
            <a:extLst>
              <a:ext uri="{FF2B5EF4-FFF2-40B4-BE49-F238E27FC236}">
                <a16:creationId xmlns:a16="http://schemas.microsoft.com/office/drawing/2014/main" id="{605A85FE-D1E7-72FA-17A7-67B256E8654D}"/>
              </a:ext>
            </a:extLst>
          </p:cNvPr>
          <p:cNvSpPr/>
          <p:nvPr/>
        </p:nvSpPr>
        <p:spPr>
          <a:xfrm>
            <a:off x="4378594" y="2512947"/>
            <a:ext cx="1098054" cy="1041352"/>
          </a:xfrm>
          <a:prstGeom prst="ellipse">
            <a:avLst/>
          </a:prstGeom>
          <a:solidFill>
            <a:srgbClr val="E6B0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8" name="Oval 7">
            <a:extLst>
              <a:ext uri="{FF2B5EF4-FFF2-40B4-BE49-F238E27FC236}">
                <a16:creationId xmlns:a16="http://schemas.microsoft.com/office/drawing/2014/main" id="{A17730B4-2D2A-D389-CC56-2087E2846DE9}"/>
              </a:ext>
            </a:extLst>
          </p:cNvPr>
          <p:cNvSpPr/>
          <p:nvPr/>
        </p:nvSpPr>
        <p:spPr>
          <a:xfrm>
            <a:off x="6750799" y="2512947"/>
            <a:ext cx="1098054" cy="1041352"/>
          </a:xfrm>
          <a:prstGeom prst="ellipse">
            <a:avLst/>
          </a:prstGeom>
          <a:solidFill>
            <a:srgbClr val="E675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9" name="Title 1">
            <a:extLst>
              <a:ext uri="{FF2B5EF4-FFF2-40B4-BE49-F238E27FC236}">
                <a16:creationId xmlns:a16="http://schemas.microsoft.com/office/drawing/2014/main" id="{E8DB72FF-2DB9-C9B3-CA33-882CBA669E37}"/>
              </a:ext>
            </a:extLst>
          </p:cNvPr>
          <p:cNvSpPr txBox="1">
            <a:spLocks/>
          </p:cNvSpPr>
          <p:nvPr/>
        </p:nvSpPr>
        <p:spPr>
          <a:xfrm>
            <a:off x="5525666" y="2512947"/>
            <a:ext cx="1274152" cy="1152000"/>
          </a:xfrm>
          <a:prstGeom prst="rect">
            <a:avLst/>
          </a:prstGeom>
        </p:spPr>
        <p:txBody>
          <a:bodyPr vert="horz" lIns="91440" tIns="45720" rIns="91440" bIns="45720" rtlCol="0" anchor="ctr">
            <a:no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GB" sz="1000" b="0">
                <a:solidFill>
                  <a:srgbClr val="323232"/>
                </a:solidFill>
                <a:latin typeface="Open Sans" panose="020B0606030504020204" pitchFamily="34" charset="0"/>
                <a:ea typeface="Open Sans" panose="020B0606030504020204" pitchFamily="34" charset="0"/>
                <a:cs typeface="Open Sans" panose="020B0606030504020204" pitchFamily="34" charset="0"/>
              </a:rPr>
              <a:t>HEX </a:t>
            </a:r>
            <a:r>
              <a:rPr lang="en-GB" sz="1000">
                <a:solidFill>
                  <a:srgbClr val="323232"/>
                </a:solidFill>
                <a:latin typeface="Open Sans" panose="020B0606030504020204" pitchFamily="34" charset="0"/>
                <a:ea typeface="Open Sans" panose="020B0606030504020204" pitchFamily="34" charset="0"/>
                <a:cs typeface="Open Sans" panose="020B0606030504020204" pitchFamily="34" charset="0"/>
              </a:rPr>
              <a:t>#E6B068</a:t>
            </a:r>
          </a:p>
          <a:p>
            <a:pPr>
              <a:spcAft>
                <a:spcPts val="600"/>
              </a:spcAft>
            </a:pPr>
            <a:r>
              <a:rPr lang="en-GB" sz="1000" b="0">
                <a:solidFill>
                  <a:srgbClr val="323232"/>
                </a:solidFill>
                <a:latin typeface="Open Sans" panose="020B0606030504020204" pitchFamily="34" charset="0"/>
                <a:ea typeface="Open Sans" panose="020B0606030504020204" pitchFamily="34" charset="0"/>
                <a:cs typeface="Open Sans" panose="020B0606030504020204" pitchFamily="34" charset="0"/>
              </a:rPr>
              <a:t>RGB</a:t>
            </a:r>
            <a:r>
              <a:rPr lang="en-GB" sz="1000">
                <a:solidFill>
                  <a:srgbClr val="323232"/>
                </a:solidFill>
                <a:latin typeface="Open Sans" panose="020B0606030504020204" pitchFamily="34" charset="0"/>
                <a:ea typeface="Open Sans" panose="020B0606030504020204" pitchFamily="34" charset="0"/>
                <a:cs typeface="Open Sans" panose="020B0606030504020204" pitchFamily="34" charset="0"/>
              </a:rPr>
              <a:t> 230, 176, 104</a:t>
            </a:r>
          </a:p>
        </p:txBody>
      </p:sp>
      <p:sp>
        <p:nvSpPr>
          <p:cNvPr id="10" name="Title 1">
            <a:extLst>
              <a:ext uri="{FF2B5EF4-FFF2-40B4-BE49-F238E27FC236}">
                <a16:creationId xmlns:a16="http://schemas.microsoft.com/office/drawing/2014/main" id="{9AD32A26-8A67-5E31-A32F-CD61D44883A5}"/>
              </a:ext>
            </a:extLst>
          </p:cNvPr>
          <p:cNvSpPr txBox="1">
            <a:spLocks/>
          </p:cNvSpPr>
          <p:nvPr/>
        </p:nvSpPr>
        <p:spPr>
          <a:xfrm>
            <a:off x="7946890" y="2568271"/>
            <a:ext cx="1274152" cy="1152000"/>
          </a:xfrm>
          <a:prstGeom prst="rect">
            <a:avLst/>
          </a:prstGeom>
        </p:spPr>
        <p:txBody>
          <a:bodyPr vert="horz" lIns="91440" tIns="45720" rIns="91440" bIns="45720" rtlCol="0" anchor="ctr">
            <a:no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GB" sz="1000" b="0">
                <a:solidFill>
                  <a:srgbClr val="323232"/>
                </a:solidFill>
                <a:latin typeface="Open Sans" panose="020B0606030504020204" pitchFamily="34" charset="0"/>
                <a:ea typeface="Open Sans" panose="020B0606030504020204" pitchFamily="34" charset="0"/>
                <a:cs typeface="Open Sans" panose="020B0606030504020204" pitchFamily="34" charset="0"/>
              </a:rPr>
              <a:t>HEX </a:t>
            </a:r>
            <a:r>
              <a:rPr lang="en-GB" sz="1000">
                <a:solidFill>
                  <a:srgbClr val="323232"/>
                </a:solidFill>
                <a:latin typeface="Open Sans" panose="020B0606030504020204" pitchFamily="34" charset="0"/>
                <a:ea typeface="Open Sans" panose="020B0606030504020204" pitchFamily="34" charset="0"/>
                <a:cs typeface="Open Sans" panose="020B0606030504020204" pitchFamily="34" charset="0"/>
              </a:rPr>
              <a:t>#E67536</a:t>
            </a:r>
          </a:p>
          <a:p>
            <a:pPr>
              <a:spcAft>
                <a:spcPts val="600"/>
              </a:spcAft>
            </a:pPr>
            <a:r>
              <a:rPr lang="en-GB" sz="1000" b="0">
                <a:solidFill>
                  <a:srgbClr val="323232"/>
                </a:solidFill>
                <a:latin typeface="Open Sans" panose="020B0606030504020204" pitchFamily="34" charset="0"/>
                <a:ea typeface="Open Sans" panose="020B0606030504020204" pitchFamily="34" charset="0"/>
                <a:cs typeface="Open Sans" panose="020B0606030504020204" pitchFamily="34" charset="0"/>
              </a:rPr>
              <a:t>RGB </a:t>
            </a:r>
            <a:r>
              <a:rPr lang="en-GB" sz="1000">
                <a:solidFill>
                  <a:srgbClr val="323232"/>
                </a:solidFill>
                <a:latin typeface="Open Sans" panose="020B0606030504020204" pitchFamily="34" charset="0"/>
                <a:ea typeface="Open Sans" panose="020B0606030504020204" pitchFamily="34" charset="0"/>
                <a:cs typeface="Open Sans" panose="020B0606030504020204" pitchFamily="34" charset="0"/>
              </a:rPr>
              <a:t>230, 117, 54</a:t>
            </a:r>
          </a:p>
        </p:txBody>
      </p:sp>
      <p:sp>
        <p:nvSpPr>
          <p:cNvPr id="11" name="Title 1">
            <a:extLst>
              <a:ext uri="{FF2B5EF4-FFF2-40B4-BE49-F238E27FC236}">
                <a16:creationId xmlns:a16="http://schemas.microsoft.com/office/drawing/2014/main" id="{EED57BC4-3DD0-5941-0DF9-1B1626B7B0A3}"/>
              </a:ext>
            </a:extLst>
          </p:cNvPr>
          <p:cNvSpPr txBox="1">
            <a:spLocks/>
          </p:cNvSpPr>
          <p:nvPr/>
        </p:nvSpPr>
        <p:spPr>
          <a:xfrm>
            <a:off x="2050993" y="3609623"/>
            <a:ext cx="985184" cy="716574"/>
          </a:xfrm>
          <a:prstGeom prst="rect">
            <a:avLst/>
          </a:prstGeom>
        </p:spPr>
        <p:txBody>
          <a:bodyPr vert="horz" lIns="91440" tIns="45720" rIns="91440" bIns="45720" rtlCol="0" anchor="ctr">
            <a:no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600"/>
              </a:spcAft>
            </a:pPr>
            <a:r>
              <a:rPr lang="es-AR" sz="1000">
                <a:solidFill>
                  <a:srgbClr val="323232"/>
                </a:solidFill>
                <a:latin typeface="Open Sans" panose="020B0606030504020204" pitchFamily="34" charset="0"/>
                <a:ea typeface="Open Sans" panose="020B0606030504020204" pitchFamily="34" charset="0"/>
                <a:cs typeface="Open Sans" panose="020B0606030504020204" pitchFamily="34" charset="0"/>
              </a:rPr>
              <a:t>Hacer frente a las emergencias </a:t>
            </a:r>
          </a:p>
        </p:txBody>
      </p:sp>
      <p:sp>
        <p:nvSpPr>
          <p:cNvPr id="12" name="Title 1">
            <a:extLst>
              <a:ext uri="{FF2B5EF4-FFF2-40B4-BE49-F238E27FC236}">
                <a16:creationId xmlns:a16="http://schemas.microsoft.com/office/drawing/2014/main" id="{84EA4D67-0CCB-407C-BC3F-7B228C88228F}"/>
              </a:ext>
            </a:extLst>
          </p:cNvPr>
          <p:cNvSpPr txBox="1">
            <a:spLocks/>
          </p:cNvSpPr>
          <p:nvPr/>
        </p:nvSpPr>
        <p:spPr>
          <a:xfrm>
            <a:off x="4343979" y="3686223"/>
            <a:ext cx="1200934" cy="716574"/>
          </a:xfrm>
          <a:prstGeom prst="rect">
            <a:avLst/>
          </a:prstGeom>
        </p:spPr>
        <p:txBody>
          <a:bodyPr vert="horz" lIns="91440" tIns="45720" rIns="91440" bIns="45720" rtlCol="0" anchor="ctr">
            <a:no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600"/>
              </a:spcAft>
            </a:pPr>
            <a:r>
              <a:rPr lang="es-CO" sz="1000" dirty="0">
                <a:solidFill>
                  <a:srgbClr val="323232"/>
                </a:solidFill>
                <a:latin typeface="Open Sans" panose="020B0606030504020204" pitchFamily="34" charset="0"/>
                <a:ea typeface="Open Sans" panose="020B0606030504020204" pitchFamily="34" charset="0"/>
                <a:cs typeface="Open Sans" panose="020B0606030504020204" pitchFamily="34" charset="0"/>
              </a:rPr>
              <a:t>Afrontamiento del estrés </a:t>
            </a:r>
          </a:p>
        </p:txBody>
      </p:sp>
      <p:sp>
        <p:nvSpPr>
          <p:cNvPr id="13" name="Title 1">
            <a:extLst>
              <a:ext uri="{FF2B5EF4-FFF2-40B4-BE49-F238E27FC236}">
                <a16:creationId xmlns:a16="http://schemas.microsoft.com/office/drawing/2014/main" id="{13218D8E-32BB-9769-5D15-92A6FF02841D}"/>
              </a:ext>
            </a:extLst>
          </p:cNvPr>
          <p:cNvSpPr txBox="1">
            <a:spLocks/>
          </p:cNvSpPr>
          <p:nvPr/>
        </p:nvSpPr>
        <p:spPr>
          <a:xfrm>
            <a:off x="6808301" y="3701066"/>
            <a:ext cx="1117258" cy="716574"/>
          </a:xfrm>
          <a:prstGeom prst="rect">
            <a:avLst/>
          </a:prstGeom>
        </p:spPr>
        <p:txBody>
          <a:bodyPr vert="horz" lIns="91440" tIns="45720" rIns="91440" bIns="45720" rtlCol="0" anchor="ctr">
            <a:no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600"/>
              </a:spcAft>
            </a:pPr>
            <a:r>
              <a:rPr lang="es-AR" sz="1000">
                <a:solidFill>
                  <a:srgbClr val="323232"/>
                </a:solidFill>
                <a:latin typeface="Open Sans" panose="020B0606030504020204" pitchFamily="34" charset="0"/>
                <a:ea typeface="Open Sans" panose="020B0606030504020204" pitchFamily="34" charset="0"/>
                <a:cs typeface="Open Sans" panose="020B0606030504020204" pitchFamily="34" charset="0"/>
              </a:rPr>
              <a:t>Afrontiemento</a:t>
            </a:r>
            <a:r>
              <a:rPr lang="es-AR" sz="1000" dirty="0">
                <a:solidFill>
                  <a:srgbClr val="323232"/>
                </a:solidFill>
                <a:latin typeface="Open Sans" panose="020B0606030504020204" pitchFamily="34" charset="0"/>
                <a:ea typeface="Open Sans" panose="020B0606030504020204" pitchFamily="34" charset="0"/>
                <a:cs typeface="Open Sans" panose="020B0606030504020204" pitchFamily="34" charset="0"/>
              </a:rPr>
              <a:t> de la crisis</a:t>
            </a:r>
          </a:p>
        </p:txBody>
      </p:sp>
      <p:grpSp>
        <p:nvGrpSpPr>
          <p:cNvPr id="14" name="Group 13">
            <a:extLst>
              <a:ext uri="{FF2B5EF4-FFF2-40B4-BE49-F238E27FC236}">
                <a16:creationId xmlns:a16="http://schemas.microsoft.com/office/drawing/2014/main" id="{3BD8B839-0AAD-3C7B-6F27-54828ACD8D93}"/>
              </a:ext>
            </a:extLst>
          </p:cNvPr>
          <p:cNvGrpSpPr/>
          <p:nvPr/>
        </p:nvGrpSpPr>
        <p:grpSpPr>
          <a:xfrm>
            <a:off x="9123005" y="2531803"/>
            <a:ext cx="2508736" cy="1868574"/>
            <a:chOff x="9122686" y="3925178"/>
            <a:chExt cx="2508736" cy="1868574"/>
          </a:xfrm>
        </p:grpSpPr>
        <p:sp>
          <p:nvSpPr>
            <p:cNvPr id="15" name="Oval 14">
              <a:extLst>
                <a:ext uri="{FF2B5EF4-FFF2-40B4-BE49-F238E27FC236}">
                  <a16:creationId xmlns:a16="http://schemas.microsoft.com/office/drawing/2014/main" id="{6F853BDE-149B-91ED-2E8A-5E82E5D0F4A6}"/>
                </a:ext>
              </a:extLst>
            </p:cNvPr>
            <p:cNvSpPr/>
            <p:nvPr/>
          </p:nvSpPr>
          <p:spPr>
            <a:xfrm>
              <a:off x="9122686" y="3961646"/>
              <a:ext cx="1098054" cy="1041352"/>
            </a:xfrm>
            <a:prstGeom prst="ellipse">
              <a:avLst/>
            </a:prstGeom>
            <a:solidFill>
              <a:srgbClr val="D7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16" name="Title 1">
              <a:extLst>
                <a:ext uri="{FF2B5EF4-FFF2-40B4-BE49-F238E27FC236}">
                  <a16:creationId xmlns:a16="http://schemas.microsoft.com/office/drawing/2014/main" id="{DB4E1B5B-28A4-0D94-D1C7-A4251931B27C}"/>
                </a:ext>
              </a:extLst>
            </p:cNvPr>
            <p:cNvSpPr txBox="1">
              <a:spLocks/>
            </p:cNvSpPr>
            <p:nvPr/>
          </p:nvSpPr>
          <p:spPr>
            <a:xfrm>
              <a:off x="9213928" y="5077178"/>
              <a:ext cx="985184" cy="716574"/>
            </a:xfrm>
            <a:prstGeom prst="rect">
              <a:avLst/>
            </a:prstGeom>
          </p:spPr>
          <p:txBody>
            <a:bodyPr vert="horz" lIns="91440" tIns="45720" rIns="91440" bIns="45720" rtlCol="0" anchor="ctr">
              <a:no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600"/>
                </a:spcAft>
              </a:pPr>
              <a:r>
                <a:rPr lang="en-GB" sz="1000" dirty="0" err="1">
                  <a:solidFill>
                    <a:srgbClr val="323232"/>
                  </a:solidFill>
                  <a:latin typeface="Open Sans" panose="020B0606030504020204" pitchFamily="34" charset="0"/>
                  <a:ea typeface="Open Sans" panose="020B0606030504020204" pitchFamily="34" charset="0"/>
                  <a:cs typeface="Open Sans" panose="020B0606030504020204" pitchFamily="34" charset="0"/>
                </a:rPr>
                <a:t>Hacer</a:t>
              </a:r>
              <a:r>
                <a:rPr lang="en-GB" sz="1000" dirty="0">
                  <a:solidFill>
                    <a:srgbClr val="323232"/>
                  </a:solidFill>
                  <a:latin typeface="Open Sans" panose="020B0606030504020204" pitchFamily="34" charset="0"/>
                  <a:ea typeface="Open Sans" panose="020B0606030504020204" pitchFamily="34" charset="0"/>
                  <a:cs typeface="Open Sans" panose="020B0606030504020204" pitchFamily="34" charset="0"/>
                </a:rPr>
                <a:t> </a:t>
              </a:r>
              <a:r>
                <a:rPr lang="en-GB" sz="1000" dirty="0" err="1">
                  <a:solidFill>
                    <a:srgbClr val="323232"/>
                  </a:solidFill>
                  <a:latin typeface="Open Sans" panose="020B0606030504020204" pitchFamily="34" charset="0"/>
                  <a:ea typeface="Open Sans" panose="020B0606030504020204" pitchFamily="34" charset="0"/>
                  <a:cs typeface="Open Sans" panose="020B0606030504020204" pitchFamily="34" charset="0"/>
                </a:rPr>
                <a:t>frente</a:t>
              </a:r>
              <a:r>
                <a:rPr lang="en-GB" sz="1000" dirty="0">
                  <a:solidFill>
                    <a:srgbClr val="323232"/>
                  </a:solidFill>
                  <a:latin typeface="Open Sans" panose="020B0606030504020204" pitchFamily="34" charset="0"/>
                  <a:ea typeface="Open Sans" panose="020B0606030504020204" pitchFamily="34" charset="0"/>
                  <a:cs typeface="Open Sans" panose="020B0606030504020204" pitchFamily="34" charset="0"/>
                </a:rPr>
                <a:t> a las </a:t>
              </a:r>
              <a:r>
                <a:rPr lang="en-GB" sz="1000" dirty="0" err="1">
                  <a:solidFill>
                    <a:srgbClr val="323232"/>
                  </a:solidFill>
                  <a:latin typeface="Open Sans" panose="020B0606030504020204" pitchFamily="34" charset="0"/>
                  <a:ea typeface="Open Sans" panose="020B0606030504020204" pitchFamily="34" charset="0"/>
                  <a:cs typeface="Open Sans" panose="020B0606030504020204" pitchFamily="34" charset="0"/>
                </a:rPr>
                <a:t>emergencias</a:t>
              </a:r>
              <a:r>
                <a:rPr lang="en-GB" sz="1000" dirty="0">
                  <a:solidFill>
                    <a:srgbClr val="323232"/>
                  </a:solidFill>
                  <a:latin typeface="Open Sans" panose="020B0606030504020204" pitchFamily="34" charset="0"/>
                  <a:ea typeface="Open Sans" panose="020B0606030504020204" pitchFamily="34" charset="0"/>
                  <a:cs typeface="Open Sans" panose="020B0606030504020204" pitchFamily="34" charset="0"/>
                </a:rPr>
                <a:t> </a:t>
              </a:r>
            </a:p>
          </p:txBody>
        </p:sp>
        <p:sp>
          <p:nvSpPr>
            <p:cNvPr id="17" name="Title 1">
              <a:extLst>
                <a:ext uri="{FF2B5EF4-FFF2-40B4-BE49-F238E27FC236}">
                  <a16:creationId xmlns:a16="http://schemas.microsoft.com/office/drawing/2014/main" id="{16921EAC-40DC-FDE6-AB22-555B8F983A15}"/>
                </a:ext>
              </a:extLst>
            </p:cNvPr>
            <p:cNvSpPr txBox="1">
              <a:spLocks/>
            </p:cNvSpPr>
            <p:nvPr/>
          </p:nvSpPr>
          <p:spPr>
            <a:xfrm>
              <a:off x="10357270" y="3925178"/>
              <a:ext cx="1274152" cy="1152000"/>
            </a:xfrm>
            <a:prstGeom prst="rect">
              <a:avLst/>
            </a:prstGeom>
          </p:spPr>
          <p:txBody>
            <a:bodyPr vert="horz" lIns="91440" tIns="45720" rIns="91440" bIns="45720" rtlCol="0" anchor="ctr">
              <a:no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GB" sz="1000" b="0" dirty="0">
                  <a:solidFill>
                    <a:srgbClr val="323232"/>
                  </a:solidFill>
                  <a:latin typeface="Open Sans" panose="020B0606030504020204" pitchFamily="34" charset="0"/>
                  <a:ea typeface="Open Sans" panose="020B0606030504020204" pitchFamily="34" charset="0"/>
                  <a:cs typeface="Open Sans" panose="020B0606030504020204" pitchFamily="34" charset="0"/>
                </a:rPr>
                <a:t>HEX </a:t>
              </a:r>
              <a:r>
                <a:rPr lang="en-GB" sz="1000" dirty="0">
                  <a:solidFill>
                    <a:srgbClr val="323232"/>
                  </a:solidFill>
                  <a:latin typeface="Open Sans" panose="020B0606030504020204" pitchFamily="34" charset="0"/>
                  <a:ea typeface="Open Sans" panose="020B0606030504020204" pitchFamily="34" charset="0"/>
                  <a:cs typeface="Open Sans" panose="020B0606030504020204" pitchFamily="34" charset="0"/>
                </a:rPr>
                <a:t>#D70000</a:t>
              </a:r>
            </a:p>
            <a:p>
              <a:pPr>
                <a:spcAft>
                  <a:spcPts val="600"/>
                </a:spcAft>
              </a:pPr>
              <a:r>
                <a:rPr lang="en-GB" sz="1000" b="0" dirty="0">
                  <a:solidFill>
                    <a:srgbClr val="323232"/>
                  </a:solidFill>
                  <a:latin typeface="Open Sans" panose="020B0606030504020204" pitchFamily="34" charset="0"/>
                  <a:ea typeface="Open Sans" panose="020B0606030504020204" pitchFamily="34" charset="0"/>
                  <a:cs typeface="Open Sans" panose="020B0606030504020204" pitchFamily="34" charset="0"/>
                </a:rPr>
                <a:t>RGB</a:t>
              </a:r>
              <a:r>
                <a:rPr lang="en-GB" sz="1000" dirty="0">
                  <a:solidFill>
                    <a:srgbClr val="323232"/>
                  </a:solidFill>
                  <a:latin typeface="Open Sans" panose="020B0606030504020204" pitchFamily="34" charset="0"/>
                  <a:ea typeface="Open Sans" panose="020B0606030504020204" pitchFamily="34" charset="0"/>
                  <a:cs typeface="Open Sans" panose="020B0606030504020204" pitchFamily="34" charset="0"/>
                </a:rPr>
                <a:t> 215, 0, 0 </a:t>
              </a:r>
            </a:p>
          </p:txBody>
        </p:sp>
      </p:grpSp>
    </p:spTree>
    <p:extLst>
      <p:ext uri="{BB962C8B-B14F-4D97-AF65-F5344CB8AC3E}">
        <p14:creationId xmlns:p14="http://schemas.microsoft.com/office/powerpoint/2010/main" val="31354609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ABBD3F5-9DF0-CE83-2F23-01D1127D8196}"/>
              </a:ext>
            </a:extLst>
          </p:cNvPr>
          <p:cNvSpPr/>
          <p:nvPr/>
        </p:nvSpPr>
        <p:spPr>
          <a:xfrm>
            <a:off x="6534912" y="0"/>
            <a:ext cx="5657088" cy="685800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569999" y="626936"/>
            <a:ext cx="11052002" cy="662558"/>
          </a:xfrm>
        </p:spPr>
        <p:txBody>
          <a:bodyPr anchor="t" anchorCtr="0"/>
          <a:lstStyle/>
          <a:p>
            <a:r>
              <a:rPr lang="en-GB" sz="3600" b="0" kern="1400" spc="230" dirty="0">
                <a:solidFill>
                  <a:schemeClr val="tx1"/>
                </a:solidFill>
                <a:latin typeface="HALDEN SOLID" pitchFamily="2" charset="0"/>
              </a:rPr>
              <a:t>LCS-En: EJEMPLO DE INFORME </a:t>
            </a:r>
          </a:p>
        </p:txBody>
      </p:sp>
      <p:sp>
        <p:nvSpPr>
          <p:cNvPr id="7" name="Content Placeholder 2">
            <a:extLst>
              <a:ext uri="{FF2B5EF4-FFF2-40B4-BE49-F238E27FC236}">
                <a16:creationId xmlns:a16="http://schemas.microsoft.com/office/drawing/2014/main" id="{8AC35FF6-7AB9-BE22-7564-C6642930548A}"/>
              </a:ext>
            </a:extLst>
          </p:cNvPr>
          <p:cNvSpPr txBox="1">
            <a:spLocks/>
          </p:cNvSpPr>
          <p:nvPr/>
        </p:nvSpPr>
        <p:spPr>
          <a:xfrm>
            <a:off x="569999" y="1376329"/>
            <a:ext cx="5375059" cy="390722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endParaRPr lang="en-US" sz="1600" dirty="0">
              <a:latin typeface="Open Sans" panose="020B0606030504020204" pitchFamily="34" charset="0"/>
              <a:ea typeface="Calibri" panose="020F0502020204030204" pitchFamily="34" charset="0"/>
              <a:cs typeface="Times New Roman" panose="02020603050405020304" pitchFamily="18" charset="0"/>
            </a:endParaRPr>
          </a:p>
          <a:p>
            <a:pPr marL="0" indent="0">
              <a:buNone/>
            </a:pPr>
            <a:r>
              <a:rPr lang="en-US" sz="1600" dirty="0">
                <a:latin typeface="Open Sans"/>
                <a:ea typeface="Calibri" panose="020F0502020204030204" pitchFamily="34" charset="0"/>
                <a:cs typeface="Times New Roman"/>
              </a:rPr>
              <a:t>"Al </a:t>
            </a:r>
            <a:r>
              <a:rPr lang="es-CO" sz="1600" dirty="0">
                <a:latin typeface="Open Sans"/>
                <a:ea typeface="Calibri" panose="020F0502020204030204" pitchFamily="34" charset="0"/>
                <a:cs typeface="Times New Roman"/>
              </a:rPr>
              <a:t>observar</a:t>
            </a:r>
            <a:r>
              <a:rPr lang="en-US" sz="1600" dirty="0">
                <a:latin typeface="Open Sans"/>
                <a:ea typeface="Calibri" panose="020F0502020204030204" pitchFamily="34" charset="0"/>
                <a:cs typeface="Times New Roman"/>
              </a:rPr>
              <a:t> </a:t>
            </a:r>
            <a:r>
              <a:rPr lang="en-US" sz="1600" dirty="0" err="1">
                <a:latin typeface="Open Sans"/>
                <a:ea typeface="Calibri" panose="020F0502020204030204" pitchFamily="34" charset="0"/>
                <a:cs typeface="Times New Roman"/>
              </a:rPr>
              <a:t>los</a:t>
            </a:r>
            <a:r>
              <a:rPr lang="en-US" sz="1600" dirty="0">
                <a:latin typeface="Open Sans"/>
                <a:ea typeface="Calibri" panose="020F0502020204030204" pitchFamily="34" charset="0"/>
                <a:cs typeface="Times New Roman"/>
              </a:rPr>
              <a:t> </a:t>
            </a:r>
            <a:r>
              <a:rPr lang="en-US" sz="1600" dirty="0" err="1">
                <a:latin typeface="Open Sans"/>
                <a:ea typeface="Calibri" panose="020F0502020204030204" pitchFamily="34" charset="0"/>
                <a:cs typeface="Times New Roman"/>
              </a:rPr>
              <a:t>resultados</a:t>
            </a:r>
            <a:r>
              <a:rPr lang="en-US" sz="1600" dirty="0">
                <a:latin typeface="Open Sans"/>
                <a:ea typeface="Calibri" panose="020F0502020204030204" pitchFamily="34" charset="0"/>
                <a:cs typeface="Times New Roman"/>
              </a:rPr>
              <a:t> del </a:t>
            </a:r>
            <a:r>
              <a:rPr lang="en-US" sz="1600" dirty="0" err="1">
                <a:latin typeface="Open Sans"/>
                <a:ea typeface="Calibri" panose="020F0502020204030204" pitchFamily="34" charset="0"/>
                <a:cs typeface="Times New Roman"/>
              </a:rPr>
              <a:t>análisis</a:t>
            </a:r>
            <a:r>
              <a:rPr lang="en-US" sz="1600" dirty="0">
                <a:latin typeface="Open Sans"/>
                <a:ea typeface="Calibri" panose="020F0502020204030204" pitchFamily="34" charset="0"/>
                <a:cs typeface="Times New Roman"/>
              </a:rPr>
              <a:t> </a:t>
            </a:r>
            <a:r>
              <a:rPr lang="en-US" sz="1600" dirty="0" err="1">
                <a:latin typeface="Open Sans"/>
                <a:ea typeface="Calibri" panose="020F0502020204030204" pitchFamily="34" charset="0"/>
                <a:cs typeface="Times New Roman"/>
              </a:rPr>
              <a:t>por</a:t>
            </a:r>
            <a:r>
              <a:rPr lang="en-US" sz="1600" dirty="0">
                <a:latin typeface="Open Sans"/>
                <a:ea typeface="Calibri" panose="020F0502020204030204" pitchFamily="34" charset="0"/>
                <a:cs typeface="Times New Roman"/>
              </a:rPr>
              <a:t> las </a:t>
            </a:r>
            <a:r>
              <a:rPr lang="en-US" sz="1600" dirty="0" err="1">
                <a:latin typeface="Open Sans"/>
                <a:ea typeface="Calibri" panose="020F0502020204030204" pitchFamily="34" charset="0"/>
                <a:cs typeface="Times New Roman"/>
              </a:rPr>
              <a:t>estrategias</a:t>
            </a:r>
            <a:r>
              <a:rPr lang="en-US" sz="1600" dirty="0">
                <a:latin typeface="Open Sans"/>
                <a:ea typeface="Calibri" panose="020F0502020204030204" pitchFamily="34" charset="0"/>
                <a:cs typeface="Times New Roman"/>
              </a:rPr>
              <a:t> </a:t>
            </a:r>
            <a:r>
              <a:rPr lang="en-US" sz="1600" dirty="0" err="1">
                <a:latin typeface="Open Sans"/>
                <a:ea typeface="Calibri" panose="020F0502020204030204" pitchFamily="34" charset="0"/>
                <a:cs typeface="Times New Roman"/>
              </a:rPr>
              <a:t>individuales</a:t>
            </a:r>
            <a:r>
              <a:rPr lang="en-US" sz="1600" dirty="0">
                <a:latin typeface="Open Sans"/>
                <a:ea typeface="Calibri" panose="020F0502020204030204" pitchFamily="34" charset="0"/>
                <a:cs typeface="Times New Roman"/>
              </a:rPr>
              <a:t> de </a:t>
            </a:r>
            <a:r>
              <a:rPr lang="en-US" sz="1600" dirty="0" err="1">
                <a:latin typeface="Open Sans"/>
                <a:ea typeface="Calibri" panose="020F0502020204030204" pitchFamily="34" charset="0"/>
                <a:cs typeface="Times New Roman"/>
              </a:rPr>
              <a:t>afrontamiento</a:t>
            </a:r>
            <a:r>
              <a:rPr lang="en-US" sz="1600" dirty="0">
                <a:latin typeface="Open Sans"/>
                <a:ea typeface="Calibri" panose="020F0502020204030204" pitchFamily="34" charset="0"/>
                <a:cs typeface="Times New Roman"/>
              </a:rPr>
              <a:t>, se pone de </a:t>
            </a:r>
            <a:r>
              <a:rPr lang="en-US" sz="1600" dirty="0" err="1">
                <a:latin typeface="Open Sans"/>
                <a:ea typeface="Calibri" panose="020F0502020204030204" pitchFamily="34" charset="0"/>
                <a:cs typeface="Times New Roman"/>
              </a:rPr>
              <a:t>manifiesto</a:t>
            </a:r>
            <a:r>
              <a:rPr lang="en-US" sz="1600" dirty="0">
                <a:latin typeface="Open Sans"/>
                <a:ea typeface="Calibri" panose="020F0502020204030204" pitchFamily="34" charset="0"/>
                <a:cs typeface="Times New Roman"/>
              </a:rPr>
              <a:t> que </a:t>
            </a:r>
            <a:r>
              <a:rPr lang="en-US" sz="1600" dirty="0" err="1">
                <a:latin typeface="Open Sans"/>
                <a:ea typeface="Calibri" panose="020F0502020204030204" pitchFamily="34" charset="0"/>
                <a:cs typeface="Times New Roman"/>
              </a:rPr>
              <a:t>el</a:t>
            </a:r>
            <a:r>
              <a:rPr lang="en-US" sz="1600" dirty="0">
                <a:latin typeface="Open Sans"/>
                <a:ea typeface="Calibri" panose="020F0502020204030204" pitchFamily="34" charset="0"/>
                <a:cs typeface="Times New Roman"/>
              </a:rPr>
              <a:t> </a:t>
            </a:r>
            <a:r>
              <a:rPr lang="en-US" sz="1600" dirty="0" err="1">
                <a:latin typeface="Open Sans"/>
                <a:ea typeface="Calibri" panose="020F0502020204030204" pitchFamily="34" charset="0"/>
                <a:cs typeface="Times New Roman"/>
              </a:rPr>
              <a:t>préstamo</a:t>
            </a:r>
            <a:r>
              <a:rPr lang="en-US" sz="1600" dirty="0">
                <a:latin typeface="Open Sans"/>
                <a:ea typeface="Calibri" panose="020F0502020204030204" pitchFamily="34" charset="0"/>
                <a:cs typeface="Times New Roman"/>
              </a:rPr>
              <a:t> de dinero para </a:t>
            </a:r>
            <a:r>
              <a:rPr lang="en-US" sz="1600" dirty="0" err="1">
                <a:latin typeface="Open Sans"/>
                <a:ea typeface="Calibri" panose="020F0502020204030204" pitchFamily="34" charset="0"/>
                <a:cs typeface="Times New Roman"/>
              </a:rPr>
              <a:t>cubrir</a:t>
            </a:r>
            <a:r>
              <a:rPr lang="en-US" sz="1600" dirty="0">
                <a:latin typeface="Open Sans"/>
                <a:ea typeface="Calibri" panose="020F0502020204030204" pitchFamily="34" charset="0"/>
                <a:cs typeface="Times New Roman"/>
              </a:rPr>
              <a:t> las </a:t>
            </a:r>
            <a:r>
              <a:rPr lang="en-US" sz="1600" dirty="0" err="1">
                <a:latin typeface="Open Sans"/>
                <a:ea typeface="Calibri" panose="020F0502020204030204" pitchFamily="34" charset="0"/>
                <a:cs typeface="Times New Roman"/>
              </a:rPr>
              <a:t>necesidades</a:t>
            </a:r>
            <a:r>
              <a:rPr lang="en-US" sz="1600" dirty="0">
                <a:latin typeface="Open Sans"/>
                <a:ea typeface="Calibri" panose="020F0502020204030204" pitchFamily="34" charset="0"/>
                <a:cs typeface="Times New Roman"/>
              </a:rPr>
              <a:t> </a:t>
            </a:r>
            <a:r>
              <a:rPr lang="en-US" sz="1600" dirty="0" err="1">
                <a:latin typeface="Open Sans"/>
                <a:ea typeface="Calibri" panose="020F0502020204030204" pitchFamily="34" charset="0"/>
                <a:cs typeface="Times New Roman"/>
              </a:rPr>
              <a:t>esenciales</a:t>
            </a:r>
            <a:r>
              <a:rPr lang="en-US" sz="1600" dirty="0">
                <a:latin typeface="Open Sans"/>
                <a:ea typeface="Calibri" panose="020F0502020204030204" pitchFamily="34" charset="0"/>
                <a:cs typeface="Times New Roman"/>
              </a:rPr>
              <a:t> (30%), </a:t>
            </a:r>
            <a:r>
              <a:rPr lang="en-US" sz="1600" dirty="0" err="1">
                <a:latin typeface="Open Sans"/>
                <a:ea typeface="Calibri" panose="020F0502020204030204" pitchFamily="34" charset="0"/>
                <a:cs typeface="Times New Roman"/>
              </a:rPr>
              <a:t>el</a:t>
            </a:r>
            <a:r>
              <a:rPr lang="en-US" sz="1600" dirty="0">
                <a:latin typeface="Open Sans"/>
                <a:ea typeface="Calibri" panose="020F0502020204030204" pitchFamily="34" charset="0"/>
                <a:cs typeface="Times New Roman"/>
              </a:rPr>
              <a:t> </a:t>
            </a:r>
            <a:r>
              <a:rPr lang="en-US" sz="1600" dirty="0" err="1">
                <a:latin typeface="Open Sans"/>
                <a:ea typeface="Calibri" panose="020F0502020204030204" pitchFamily="34" charset="0"/>
                <a:cs typeface="Times New Roman"/>
              </a:rPr>
              <a:t>gasto</a:t>
            </a:r>
            <a:r>
              <a:rPr lang="en-US" sz="1600" dirty="0">
                <a:latin typeface="Open Sans"/>
                <a:ea typeface="Calibri" panose="020F0502020204030204" pitchFamily="34" charset="0"/>
                <a:cs typeface="Times New Roman"/>
              </a:rPr>
              <a:t> de </a:t>
            </a:r>
            <a:r>
              <a:rPr lang="en-US" sz="1600" dirty="0" err="1">
                <a:latin typeface="Open Sans"/>
                <a:ea typeface="Calibri" panose="020F0502020204030204" pitchFamily="34" charset="0"/>
                <a:cs typeface="Times New Roman"/>
              </a:rPr>
              <a:t>los</a:t>
            </a:r>
            <a:r>
              <a:rPr lang="en-US" sz="1600" dirty="0">
                <a:latin typeface="Open Sans"/>
                <a:ea typeface="Calibri" panose="020F0502020204030204" pitchFamily="34" charset="0"/>
                <a:cs typeface="Times New Roman"/>
              </a:rPr>
              <a:t> </a:t>
            </a:r>
            <a:r>
              <a:rPr lang="en-US" sz="1600" dirty="0" err="1">
                <a:latin typeface="Open Sans"/>
                <a:ea typeface="Calibri" panose="020F0502020204030204" pitchFamily="34" charset="0"/>
                <a:cs typeface="Times New Roman"/>
              </a:rPr>
              <a:t>ahorros</a:t>
            </a:r>
            <a:r>
              <a:rPr lang="en-US" sz="1600" dirty="0">
                <a:latin typeface="Open Sans"/>
                <a:ea typeface="Calibri" panose="020F0502020204030204" pitchFamily="34" charset="0"/>
                <a:cs typeface="Times New Roman"/>
              </a:rPr>
              <a:t> (16%), </a:t>
            </a:r>
            <a:r>
              <a:rPr lang="en-US" sz="1600" dirty="0" err="1">
                <a:latin typeface="Open Sans"/>
                <a:ea typeface="Calibri" panose="020F0502020204030204" pitchFamily="34" charset="0"/>
                <a:cs typeface="Times New Roman"/>
              </a:rPr>
              <a:t>así</a:t>
            </a:r>
            <a:r>
              <a:rPr lang="en-US" sz="1600" dirty="0">
                <a:latin typeface="Open Sans"/>
                <a:ea typeface="Calibri" panose="020F0502020204030204" pitchFamily="34" charset="0"/>
                <a:cs typeface="Times New Roman"/>
              </a:rPr>
              <a:t> </a:t>
            </a:r>
            <a:r>
              <a:rPr lang="en-US" sz="1600" dirty="0" err="1">
                <a:latin typeface="Open Sans"/>
                <a:ea typeface="Calibri" panose="020F0502020204030204" pitchFamily="34" charset="0"/>
                <a:cs typeface="Times New Roman"/>
              </a:rPr>
              <a:t>como</a:t>
            </a:r>
            <a:r>
              <a:rPr lang="en-US" sz="1600" dirty="0">
                <a:latin typeface="Open Sans"/>
                <a:ea typeface="Calibri" panose="020F0502020204030204" pitchFamily="34" charset="0"/>
                <a:cs typeface="Times New Roman"/>
              </a:rPr>
              <a:t> la </a:t>
            </a:r>
            <a:r>
              <a:rPr lang="en-US" sz="1600" dirty="0" err="1">
                <a:latin typeface="Open Sans"/>
                <a:ea typeface="Calibri" panose="020F0502020204030204" pitchFamily="34" charset="0"/>
                <a:cs typeface="Times New Roman"/>
              </a:rPr>
              <a:t>reducción</a:t>
            </a:r>
            <a:r>
              <a:rPr lang="en-US" sz="1600" dirty="0">
                <a:latin typeface="Open Sans"/>
                <a:ea typeface="Calibri" panose="020F0502020204030204" pitchFamily="34" charset="0"/>
                <a:cs typeface="Times New Roman"/>
              </a:rPr>
              <a:t> de </a:t>
            </a:r>
            <a:r>
              <a:rPr lang="en-US" sz="1600" dirty="0" err="1">
                <a:latin typeface="Open Sans"/>
                <a:ea typeface="Calibri" panose="020F0502020204030204" pitchFamily="34" charset="0"/>
                <a:cs typeface="Times New Roman"/>
              </a:rPr>
              <a:t>los</a:t>
            </a:r>
            <a:r>
              <a:rPr lang="en-US" sz="1600" dirty="0">
                <a:latin typeface="Open Sans"/>
                <a:ea typeface="Calibri" panose="020F0502020204030204" pitchFamily="34" charset="0"/>
                <a:cs typeface="Times New Roman"/>
              </a:rPr>
              <a:t> </a:t>
            </a:r>
            <a:r>
              <a:rPr lang="en-US" sz="1600" dirty="0" err="1">
                <a:latin typeface="Open Sans"/>
                <a:ea typeface="Calibri" panose="020F0502020204030204" pitchFamily="34" charset="0"/>
                <a:cs typeface="Times New Roman"/>
              </a:rPr>
              <a:t>gastos</a:t>
            </a:r>
            <a:r>
              <a:rPr lang="en-US" sz="1600" dirty="0">
                <a:latin typeface="Open Sans"/>
                <a:ea typeface="Calibri" panose="020F0502020204030204" pitchFamily="34" charset="0"/>
                <a:cs typeface="Times New Roman"/>
              </a:rPr>
              <a:t> </a:t>
            </a:r>
            <a:r>
              <a:rPr lang="en-US" sz="1600" dirty="0" err="1">
                <a:latin typeface="Open Sans"/>
                <a:ea typeface="Calibri" panose="020F0502020204030204" pitchFamily="34" charset="0"/>
                <a:cs typeface="Times New Roman"/>
              </a:rPr>
              <a:t>en</a:t>
            </a:r>
            <a:r>
              <a:rPr lang="en-US" sz="1600" dirty="0">
                <a:latin typeface="Open Sans"/>
                <a:ea typeface="Calibri" panose="020F0502020204030204" pitchFamily="34" charset="0"/>
                <a:cs typeface="Times New Roman"/>
              </a:rPr>
              <a:t> </a:t>
            </a:r>
            <a:r>
              <a:rPr lang="en-US" sz="1600" dirty="0" err="1">
                <a:latin typeface="Open Sans"/>
                <a:ea typeface="Calibri" panose="020F0502020204030204" pitchFamily="34" charset="0"/>
                <a:cs typeface="Times New Roman"/>
              </a:rPr>
              <a:t>salud</a:t>
            </a:r>
            <a:r>
              <a:rPr lang="en-US" sz="1600" dirty="0">
                <a:latin typeface="Open Sans"/>
                <a:ea typeface="Calibri" panose="020F0502020204030204" pitchFamily="34" charset="0"/>
                <a:cs typeface="Times New Roman"/>
              </a:rPr>
              <a:t> </a:t>
            </a:r>
            <a:r>
              <a:rPr lang="en-US" sz="1600" dirty="0" err="1">
                <a:latin typeface="Open Sans"/>
                <a:ea typeface="Calibri" panose="020F0502020204030204" pitchFamily="34" charset="0"/>
                <a:cs typeface="Times New Roman"/>
              </a:rPr>
              <a:t>esencial</a:t>
            </a:r>
            <a:r>
              <a:rPr lang="en-US" sz="1600" dirty="0">
                <a:latin typeface="Open Sans"/>
                <a:ea typeface="Calibri" panose="020F0502020204030204" pitchFamily="34" charset="0"/>
                <a:cs typeface="Times New Roman"/>
              </a:rPr>
              <a:t> (15%), son las </a:t>
            </a:r>
            <a:r>
              <a:rPr lang="en-US" sz="1600" dirty="0" err="1">
                <a:latin typeface="Open Sans"/>
                <a:ea typeface="Calibri" panose="020F0502020204030204" pitchFamily="34" charset="0"/>
                <a:cs typeface="Times New Roman"/>
              </a:rPr>
              <a:t>estrategias</a:t>
            </a:r>
            <a:r>
              <a:rPr lang="en-US" sz="1600" dirty="0">
                <a:latin typeface="Open Sans"/>
                <a:ea typeface="Calibri" panose="020F0502020204030204" pitchFamily="34" charset="0"/>
                <a:cs typeface="Times New Roman"/>
              </a:rPr>
              <a:t> </a:t>
            </a:r>
            <a:r>
              <a:rPr lang="en-US" sz="1600" dirty="0" err="1">
                <a:latin typeface="Open Sans"/>
                <a:ea typeface="Calibri" panose="020F0502020204030204" pitchFamily="34" charset="0"/>
                <a:cs typeface="Times New Roman"/>
              </a:rPr>
              <a:t>más</a:t>
            </a:r>
            <a:r>
              <a:rPr lang="en-US" sz="1600" dirty="0">
                <a:latin typeface="Open Sans"/>
                <a:ea typeface="Calibri" panose="020F0502020204030204" pitchFamily="34" charset="0"/>
                <a:cs typeface="Times New Roman"/>
              </a:rPr>
              <a:t> </a:t>
            </a:r>
            <a:r>
              <a:rPr lang="en-US" sz="1600" dirty="0" err="1">
                <a:latin typeface="Open Sans"/>
                <a:ea typeface="Calibri" panose="020F0502020204030204" pitchFamily="34" charset="0"/>
                <a:cs typeface="Times New Roman"/>
              </a:rPr>
              <a:t>aplicadas</a:t>
            </a:r>
            <a:r>
              <a:rPr lang="en-US" sz="1600" dirty="0">
                <a:latin typeface="Open Sans"/>
                <a:ea typeface="Calibri" panose="020F0502020204030204" pitchFamily="34" charset="0"/>
                <a:cs typeface="Times New Roman"/>
              </a:rPr>
              <a:t> </a:t>
            </a:r>
            <a:r>
              <a:rPr lang="en-US" sz="1600" dirty="0" err="1">
                <a:latin typeface="Open Sans"/>
                <a:ea typeface="Calibri" panose="020F0502020204030204" pitchFamily="34" charset="0"/>
                <a:cs typeface="Times New Roman"/>
              </a:rPr>
              <a:t>por</a:t>
            </a:r>
            <a:r>
              <a:rPr lang="en-US" sz="1600" dirty="0">
                <a:latin typeface="Open Sans"/>
                <a:ea typeface="Calibri" panose="020F0502020204030204" pitchFamily="34" charset="0"/>
                <a:cs typeface="Times New Roman"/>
              </a:rPr>
              <a:t> </a:t>
            </a:r>
            <a:r>
              <a:rPr lang="en-US" sz="1600" dirty="0" err="1">
                <a:latin typeface="Open Sans"/>
                <a:ea typeface="Calibri" panose="020F0502020204030204" pitchFamily="34" charset="0"/>
                <a:cs typeface="Times New Roman"/>
              </a:rPr>
              <a:t>los</a:t>
            </a:r>
            <a:r>
              <a:rPr lang="en-US" sz="1600" dirty="0">
                <a:latin typeface="Open Sans"/>
                <a:ea typeface="Calibri" panose="020F0502020204030204" pitchFamily="34" charset="0"/>
                <a:cs typeface="Times New Roman"/>
              </a:rPr>
              <a:t> </a:t>
            </a:r>
            <a:r>
              <a:rPr lang="en-US" sz="1600" dirty="0" err="1">
                <a:latin typeface="Open Sans"/>
                <a:ea typeface="Calibri" panose="020F0502020204030204" pitchFamily="34" charset="0"/>
                <a:cs typeface="Times New Roman"/>
              </a:rPr>
              <a:t>hogares</a:t>
            </a:r>
            <a:r>
              <a:rPr lang="en-US" sz="1600" dirty="0">
                <a:latin typeface="Open Sans"/>
                <a:ea typeface="Calibri" panose="020F0502020204030204" pitchFamily="34" charset="0"/>
                <a:cs typeface="Times New Roman"/>
              </a:rPr>
              <a:t>. </a:t>
            </a:r>
            <a:endParaRPr lang="en-US" sz="1600" dirty="0">
              <a:latin typeface="Open Sans" panose="020B0606030504020204" pitchFamily="34" charset="0"/>
              <a:ea typeface="Calibri" panose="020F0502020204030204" pitchFamily="34" charset="0"/>
              <a:cs typeface="Times New Roman" panose="02020603050405020304" pitchFamily="18" charset="0"/>
            </a:endParaRPr>
          </a:p>
          <a:p>
            <a:pPr marL="0" indent="0">
              <a:buNone/>
            </a:pPr>
            <a:r>
              <a:rPr lang="en-US" sz="1600" dirty="0" err="1">
                <a:latin typeface="Open Sans"/>
                <a:ea typeface="Calibri" panose="020F0502020204030204" pitchFamily="34" charset="0"/>
                <a:cs typeface="Times New Roman"/>
              </a:rPr>
              <a:t>Además</a:t>
            </a:r>
            <a:r>
              <a:rPr lang="en-US" sz="1600" dirty="0">
                <a:latin typeface="Open Sans"/>
                <a:ea typeface="Calibri" panose="020F0502020204030204" pitchFamily="34" charset="0"/>
                <a:cs typeface="Times New Roman"/>
              </a:rPr>
              <a:t>, </a:t>
            </a:r>
            <a:r>
              <a:rPr lang="en-US" sz="1600" dirty="0" err="1">
                <a:latin typeface="Open Sans"/>
                <a:ea typeface="Calibri" panose="020F0502020204030204" pitchFamily="34" charset="0"/>
                <a:cs typeface="Times New Roman"/>
              </a:rPr>
              <a:t>una</a:t>
            </a:r>
            <a:r>
              <a:rPr lang="en-US" sz="1600" dirty="0">
                <a:latin typeface="Open Sans"/>
                <a:ea typeface="Calibri" panose="020F0502020204030204" pitchFamily="34" charset="0"/>
                <a:cs typeface="Times New Roman"/>
              </a:rPr>
              <a:t> </a:t>
            </a:r>
            <a:r>
              <a:rPr lang="en-US" sz="1600" dirty="0" err="1">
                <a:latin typeface="Open Sans"/>
                <a:ea typeface="Calibri" panose="020F0502020204030204" pitchFamily="34" charset="0"/>
                <a:cs typeface="Times New Roman"/>
              </a:rPr>
              <a:t>proporción</a:t>
            </a:r>
            <a:r>
              <a:rPr lang="en-US" sz="1600" dirty="0">
                <a:latin typeface="Open Sans"/>
                <a:ea typeface="Calibri" panose="020F0502020204030204" pitchFamily="34" charset="0"/>
                <a:cs typeface="Times New Roman"/>
              </a:rPr>
              <a:t> </a:t>
            </a:r>
            <a:r>
              <a:rPr lang="en-US" sz="1600" dirty="0" err="1">
                <a:latin typeface="Open Sans"/>
                <a:ea typeface="Calibri" panose="020F0502020204030204" pitchFamily="34" charset="0"/>
                <a:cs typeface="Times New Roman"/>
              </a:rPr>
              <a:t>relativamente</a:t>
            </a:r>
            <a:r>
              <a:rPr lang="en-US" sz="1600" dirty="0">
                <a:latin typeface="Open Sans"/>
                <a:ea typeface="Calibri" panose="020F0502020204030204" pitchFamily="34" charset="0"/>
                <a:cs typeface="Times New Roman"/>
              </a:rPr>
              <a:t> </a:t>
            </a:r>
            <a:r>
              <a:rPr lang="en-US" sz="1600" dirty="0" err="1">
                <a:latin typeface="Open Sans"/>
                <a:ea typeface="Calibri" panose="020F0502020204030204" pitchFamily="34" charset="0"/>
                <a:cs typeface="Times New Roman"/>
              </a:rPr>
              <a:t>alta</a:t>
            </a:r>
            <a:r>
              <a:rPr lang="en-US" sz="1600" dirty="0">
                <a:latin typeface="Open Sans"/>
                <a:ea typeface="Calibri" panose="020F0502020204030204" pitchFamily="34" charset="0"/>
                <a:cs typeface="Times New Roman"/>
              </a:rPr>
              <a:t> de </a:t>
            </a:r>
            <a:r>
              <a:rPr lang="en-US" sz="1600" dirty="0" err="1">
                <a:latin typeface="Open Sans"/>
                <a:ea typeface="Calibri" panose="020F0502020204030204" pitchFamily="34" charset="0"/>
                <a:cs typeface="Times New Roman"/>
              </a:rPr>
              <a:t>hogares</a:t>
            </a:r>
            <a:r>
              <a:rPr lang="en-US" sz="1600" dirty="0">
                <a:latin typeface="Open Sans"/>
                <a:ea typeface="Calibri" panose="020F0502020204030204" pitchFamily="34" charset="0"/>
                <a:cs typeface="Times New Roman"/>
              </a:rPr>
              <a:t> (9%) </a:t>
            </a:r>
            <a:r>
              <a:rPr lang="en-US" sz="1600" dirty="0" err="1">
                <a:latin typeface="Open Sans"/>
                <a:ea typeface="Calibri" panose="020F0502020204030204" pitchFamily="34" charset="0"/>
                <a:cs typeface="Times New Roman"/>
              </a:rPr>
              <a:t>recurrió</a:t>
            </a:r>
            <a:r>
              <a:rPr lang="en-US" sz="1600" dirty="0">
                <a:latin typeface="Open Sans"/>
                <a:ea typeface="Calibri" panose="020F0502020204030204" pitchFamily="34" charset="0"/>
                <a:cs typeface="Times New Roman"/>
              </a:rPr>
              <a:t> a la </a:t>
            </a:r>
            <a:r>
              <a:rPr lang="en-US" sz="1600" dirty="0" err="1">
                <a:latin typeface="Open Sans"/>
                <a:ea typeface="Calibri" panose="020F0502020204030204" pitchFamily="34" charset="0"/>
                <a:cs typeface="Times New Roman"/>
              </a:rPr>
              <a:t>venta</a:t>
            </a:r>
            <a:r>
              <a:rPr lang="en-US" sz="1600" dirty="0">
                <a:latin typeface="Open Sans"/>
                <a:ea typeface="Calibri" panose="020F0502020204030204" pitchFamily="34" charset="0"/>
                <a:cs typeface="Times New Roman"/>
              </a:rPr>
              <a:t> de </a:t>
            </a:r>
            <a:r>
              <a:rPr lang="en-US" sz="1600" dirty="0" err="1">
                <a:latin typeface="Open Sans"/>
                <a:ea typeface="Calibri" panose="020F0502020204030204" pitchFamily="34" charset="0"/>
                <a:cs typeface="Times New Roman"/>
              </a:rPr>
              <a:t>su</a:t>
            </a:r>
            <a:r>
              <a:rPr lang="en-US" sz="1600" dirty="0">
                <a:latin typeface="Open Sans"/>
                <a:ea typeface="Calibri" panose="020F0502020204030204" pitchFamily="34" charset="0"/>
                <a:cs typeface="Times New Roman"/>
              </a:rPr>
              <a:t> </a:t>
            </a:r>
            <a:r>
              <a:rPr lang="en-US" sz="1600" dirty="0" err="1">
                <a:latin typeface="Open Sans"/>
                <a:ea typeface="Calibri" panose="020F0502020204030204" pitchFamily="34" charset="0"/>
                <a:cs typeface="Times New Roman"/>
              </a:rPr>
              <a:t>último</a:t>
            </a:r>
            <a:r>
              <a:rPr lang="en-US" sz="1600" dirty="0">
                <a:latin typeface="Open Sans"/>
                <a:ea typeface="Calibri" panose="020F0502020204030204" pitchFamily="34" charset="0"/>
                <a:cs typeface="Times New Roman"/>
              </a:rPr>
              <a:t> animal hembra. </a:t>
            </a:r>
            <a:r>
              <a:rPr lang="en-US" sz="1600" dirty="0" err="1">
                <a:latin typeface="Open Sans"/>
                <a:ea typeface="Calibri" panose="020F0502020204030204" pitchFamily="34" charset="0"/>
                <a:cs typeface="Times New Roman"/>
              </a:rPr>
              <a:t>Recurrir</a:t>
            </a:r>
            <a:r>
              <a:rPr lang="en-US" sz="1600" dirty="0">
                <a:latin typeface="Open Sans"/>
                <a:ea typeface="Calibri" panose="020F0502020204030204" pitchFamily="34" charset="0"/>
                <a:cs typeface="Times New Roman"/>
              </a:rPr>
              <a:t> a </a:t>
            </a:r>
            <a:r>
              <a:rPr lang="en-US" sz="1600" dirty="0" err="1">
                <a:latin typeface="Open Sans"/>
                <a:ea typeface="Calibri" panose="020F0502020204030204" pitchFamily="34" charset="0"/>
                <a:cs typeface="Times New Roman"/>
              </a:rPr>
              <a:t>esta</a:t>
            </a:r>
            <a:r>
              <a:rPr lang="en-US" sz="1600" dirty="0">
                <a:latin typeface="Open Sans"/>
                <a:ea typeface="Calibri" panose="020F0502020204030204" pitchFamily="34" charset="0"/>
                <a:cs typeface="Times New Roman"/>
              </a:rPr>
              <a:t> </a:t>
            </a:r>
            <a:r>
              <a:rPr lang="en-US" sz="1600" dirty="0" err="1">
                <a:latin typeface="Open Sans"/>
                <a:ea typeface="Calibri" panose="020F0502020204030204" pitchFamily="34" charset="0"/>
                <a:cs typeface="Times New Roman"/>
              </a:rPr>
              <a:t>estrategia</a:t>
            </a:r>
            <a:r>
              <a:rPr lang="en-US" sz="1600" dirty="0">
                <a:latin typeface="Open Sans"/>
                <a:ea typeface="Calibri" panose="020F0502020204030204" pitchFamily="34" charset="0"/>
                <a:cs typeface="Times New Roman"/>
              </a:rPr>
              <a:t> </a:t>
            </a:r>
            <a:r>
              <a:rPr lang="en-US" sz="1600" dirty="0" err="1">
                <a:latin typeface="Open Sans"/>
                <a:ea typeface="Open Sans"/>
                <a:cs typeface="Open Sans"/>
              </a:rPr>
              <a:t>puede</a:t>
            </a:r>
            <a:r>
              <a:rPr lang="en-US" sz="1600" dirty="0">
                <a:latin typeface="Open Sans"/>
                <a:ea typeface="Open Sans"/>
                <a:cs typeface="Open Sans"/>
              </a:rPr>
              <a:t> </a:t>
            </a:r>
            <a:r>
              <a:rPr lang="en-US" sz="1600" dirty="0" err="1">
                <a:latin typeface="Open Sans"/>
                <a:ea typeface="Open Sans"/>
                <a:cs typeface="Open Sans"/>
              </a:rPr>
              <a:t>acarrear</a:t>
            </a:r>
            <a:r>
              <a:rPr lang="en-US" sz="1600" dirty="0">
                <a:latin typeface="Open Sans"/>
                <a:ea typeface="Open Sans"/>
                <a:cs typeface="Open Sans"/>
              </a:rPr>
              <a:t> </a:t>
            </a:r>
            <a:r>
              <a:rPr lang="en-US" sz="1600" dirty="0" err="1">
                <a:latin typeface="Open Sans"/>
                <a:ea typeface="Open Sans"/>
                <a:cs typeface="Open Sans"/>
              </a:rPr>
              <a:t>consecuencias</a:t>
            </a:r>
            <a:r>
              <a:rPr lang="en-US" sz="1600" dirty="0">
                <a:latin typeface="Open Sans"/>
                <a:ea typeface="Open Sans"/>
                <a:cs typeface="Open Sans"/>
              </a:rPr>
              <a:t> </a:t>
            </a:r>
            <a:r>
              <a:rPr lang="en-US" sz="1600" dirty="0" err="1">
                <a:latin typeface="Open Sans"/>
                <a:ea typeface="Open Sans"/>
                <a:cs typeface="Open Sans"/>
              </a:rPr>
              <a:t>negativas</a:t>
            </a:r>
            <a:r>
              <a:rPr lang="en-US" sz="1600" dirty="0">
                <a:latin typeface="Open Sans"/>
                <a:ea typeface="Open Sans"/>
                <a:cs typeface="Open Sans"/>
              </a:rPr>
              <a:t> a largo </a:t>
            </a:r>
            <a:r>
              <a:rPr lang="en-US" sz="1600" dirty="0" err="1">
                <a:latin typeface="Open Sans"/>
                <a:ea typeface="Open Sans"/>
                <a:cs typeface="Open Sans"/>
              </a:rPr>
              <a:t>plazo</a:t>
            </a:r>
            <a:r>
              <a:rPr lang="en-US" sz="1600" dirty="0">
                <a:latin typeface="Open Sans"/>
                <a:ea typeface="Open Sans"/>
                <a:cs typeface="Open Sans"/>
              </a:rPr>
              <a:t> </a:t>
            </a:r>
            <a:r>
              <a:rPr lang="en-US" sz="1600" dirty="0" err="1">
                <a:latin typeface="Open Sans"/>
                <a:ea typeface="Open Sans"/>
                <a:cs typeface="Open Sans"/>
              </a:rPr>
              <a:t>en</a:t>
            </a:r>
            <a:r>
              <a:rPr lang="en-US" sz="1600" dirty="0">
                <a:latin typeface="Open Sans"/>
                <a:ea typeface="Open Sans"/>
                <a:cs typeface="Open Sans"/>
              </a:rPr>
              <a:t> </a:t>
            </a:r>
            <a:r>
              <a:rPr lang="en-US" sz="1600" dirty="0" err="1">
                <a:latin typeface="Open Sans"/>
                <a:ea typeface="Open Sans"/>
                <a:cs typeface="Open Sans"/>
              </a:rPr>
              <a:t>los</a:t>
            </a:r>
            <a:r>
              <a:rPr lang="en-US" sz="1600" dirty="0">
                <a:latin typeface="Open Sans"/>
                <a:ea typeface="Open Sans"/>
                <a:cs typeface="Open Sans"/>
              </a:rPr>
              <a:t> </a:t>
            </a:r>
            <a:r>
              <a:rPr lang="en-US" sz="1600" dirty="0" err="1">
                <a:latin typeface="Open Sans"/>
                <a:ea typeface="Open Sans"/>
                <a:cs typeface="Open Sans"/>
              </a:rPr>
              <a:t>medios</a:t>
            </a:r>
            <a:r>
              <a:rPr lang="en-US" sz="1600" dirty="0">
                <a:latin typeface="Open Sans"/>
                <a:ea typeface="Open Sans"/>
                <a:cs typeface="Open Sans"/>
              </a:rPr>
              <a:t> de </a:t>
            </a:r>
            <a:r>
              <a:rPr lang="en-US" sz="1600" dirty="0" err="1">
                <a:latin typeface="Open Sans"/>
                <a:ea typeface="Open Sans"/>
                <a:cs typeface="Open Sans"/>
              </a:rPr>
              <a:t>subsistencia</a:t>
            </a:r>
            <a:r>
              <a:rPr lang="en-US" sz="1600" dirty="0">
                <a:latin typeface="Open Sans"/>
                <a:ea typeface="Open Sans"/>
                <a:cs typeface="Open Sans"/>
              </a:rPr>
              <a:t> de </a:t>
            </a:r>
            <a:r>
              <a:rPr lang="en-US" sz="1600" dirty="0" err="1">
                <a:latin typeface="Open Sans"/>
                <a:ea typeface="Open Sans"/>
                <a:cs typeface="Open Sans"/>
              </a:rPr>
              <a:t>los</a:t>
            </a:r>
            <a:r>
              <a:rPr lang="en-US" sz="1600" dirty="0">
                <a:latin typeface="Open Sans"/>
                <a:ea typeface="Open Sans"/>
                <a:cs typeface="Open Sans"/>
              </a:rPr>
              <a:t> </a:t>
            </a:r>
            <a:r>
              <a:rPr lang="en-US" sz="1600" dirty="0" err="1">
                <a:latin typeface="Open Sans"/>
                <a:ea typeface="Open Sans"/>
                <a:cs typeface="Open Sans"/>
              </a:rPr>
              <a:t>hogares</a:t>
            </a:r>
            <a:r>
              <a:rPr lang="en-US" sz="1600" dirty="0">
                <a:latin typeface="Open Sans"/>
                <a:ea typeface="Open Sans"/>
                <a:cs typeface="Open Sans"/>
              </a:rPr>
              <a:t> </a:t>
            </a:r>
            <a:r>
              <a:rPr lang="en-US" sz="1600" dirty="0" err="1">
                <a:latin typeface="Open Sans"/>
                <a:ea typeface="Open Sans"/>
                <a:cs typeface="Open Sans"/>
              </a:rPr>
              <a:t>afectados</a:t>
            </a:r>
            <a:r>
              <a:rPr lang="en-US" sz="1600" dirty="0">
                <a:latin typeface="Open Sans"/>
                <a:ea typeface="Open Sans"/>
                <a:cs typeface="Open Sans"/>
              </a:rPr>
              <a:t>, </a:t>
            </a:r>
            <a:r>
              <a:rPr lang="en-US" sz="1600" dirty="0" err="1">
                <a:latin typeface="Open Sans"/>
                <a:ea typeface="Calibri" panose="020F0502020204030204" pitchFamily="34" charset="0"/>
                <a:cs typeface="Times New Roman"/>
              </a:rPr>
              <a:t>ya</a:t>
            </a:r>
            <a:r>
              <a:rPr lang="en-US" sz="1600" dirty="0">
                <a:latin typeface="Open Sans"/>
                <a:ea typeface="Calibri" panose="020F0502020204030204" pitchFamily="34" charset="0"/>
                <a:cs typeface="Times New Roman"/>
              </a:rPr>
              <a:t> que </a:t>
            </a:r>
            <a:r>
              <a:rPr lang="en-US" sz="1600" dirty="0" err="1">
                <a:latin typeface="Open Sans"/>
                <a:ea typeface="Calibri" panose="020F0502020204030204" pitchFamily="34" charset="0"/>
                <a:cs typeface="Times New Roman"/>
              </a:rPr>
              <a:t>puede</a:t>
            </a:r>
            <a:r>
              <a:rPr lang="en-US" sz="1600" dirty="0">
                <a:latin typeface="Open Sans"/>
                <a:ea typeface="Calibri" panose="020F0502020204030204" pitchFamily="34" charset="0"/>
                <a:cs typeface="Times New Roman"/>
              </a:rPr>
              <a:t> </a:t>
            </a:r>
            <a:r>
              <a:rPr lang="en-US" sz="1600" dirty="0" err="1">
                <a:latin typeface="Open Sans"/>
                <a:ea typeface="Calibri" panose="020F0502020204030204" pitchFamily="34" charset="0"/>
                <a:cs typeface="Times New Roman"/>
              </a:rPr>
              <a:t>resultar</a:t>
            </a:r>
            <a:r>
              <a:rPr lang="en-US" sz="1600" dirty="0">
                <a:latin typeface="Open Sans"/>
                <a:ea typeface="Calibri" panose="020F0502020204030204" pitchFamily="34" charset="0"/>
                <a:cs typeface="Times New Roman"/>
              </a:rPr>
              <a:t> </a:t>
            </a:r>
            <a:r>
              <a:rPr lang="en-US" sz="1600" dirty="0" err="1">
                <a:latin typeface="Open Sans"/>
                <a:ea typeface="Calibri" panose="020F0502020204030204" pitchFamily="34" charset="0"/>
                <a:cs typeface="Times New Roman"/>
              </a:rPr>
              <a:t>difícil</a:t>
            </a:r>
            <a:r>
              <a:rPr lang="en-US" sz="1600" dirty="0">
                <a:latin typeface="Open Sans"/>
                <a:ea typeface="Calibri" panose="020F0502020204030204" pitchFamily="34" charset="0"/>
                <a:cs typeface="Times New Roman"/>
              </a:rPr>
              <a:t> </a:t>
            </a:r>
            <a:r>
              <a:rPr lang="en-US" sz="1600" dirty="0" err="1">
                <a:latin typeface="Open Sans"/>
                <a:ea typeface="Calibri" panose="020F0502020204030204" pitchFamily="34" charset="0"/>
                <a:cs typeface="Times New Roman"/>
              </a:rPr>
              <a:t>revertir</a:t>
            </a:r>
            <a:r>
              <a:rPr lang="en-US" sz="1600" dirty="0">
                <a:latin typeface="Open Sans"/>
                <a:ea typeface="Calibri" panose="020F0502020204030204" pitchFamily="34" charset="0"/>
                <a:cs typeface="Times New Roman"/>
              </a:rPr>
              <a:t> </a:t>
            </a:r>
            <a:r>
              <a:rPr lang="en-US" sz="1600" dirty="0" err="1">
                <a:latin typeface="Open Sans"/>
                <a:ea typeface="Calibri" panose="020F0502020204030204" pitchFamily="34" charset="0"/>
                <a:cs typeface="Times New Roman"/>
              </a:rPr>
              <a:t>esta</a:t>
            </a:r>
            <a:r>
              <a:rPr lang="en-US" sz="1600" dirty="0">
                <a:latin typeface="Open Sans"/>
                <a:ea typeface="Calibri" panose="020F0502020204030204" pitchFamily="34" charset="0"/>
                <a:cs typeface="Times New Roman"/>
              </a:rPr>
              <a:t> </a:t>
            </a:r>
            <a:r>
              <a:rPr lang="en-US" sz="1600" dirty="0" err="1">
                <a:latin typeface="Open Sans"/>
                <a:ea typeface="Calibri" panose="020F0502020204030204" pitchFamily="34" charset="0"/>
                <a:cs typeface="Times New Roman"/>
              </a:rPr>
              <a:t>estrategia</a:t>
            </a:r>
            <a:r>
              <a:rPr lang="en-US" sz="1600" dirty="0">
                <a:latin typeface="Open Sans"/>
                <a:ea typeface="Calibri" panose="020F0502020204030204" pitchFamily="34" charset="0"/>
                <a:cs typeface="Times New Roman"/>
              </a:rPr>
              <a:t>; las hembras son </a:t>
            </a:r>
            <a:r>
              <a:rPr lang="en-US" sz="1600" dirty="0" err="1">
                <a:latin typeface="Open Sans"/>
                <a:ea typeface="Calibri" panose="020F0502020204030204" pitchFamily="34" charset="0"/>
                <a:cs typeface="Times New Roman"/>
              </a:rPr>
              <a:t>los</a:t>
            </a:r>
            <a:r>
              <a:rPr lang="en-US" sz="1600" dirty="0">
                <a:latin typeface="Open Sans"/>
                <a:ea typeface="Calibri" panose="020F0502020204030204" pitchFamily="34" charset="0"/>
                <a:cs typeface="Times New Roman"/>
              </a:rPr>
              <a:t> </a:t>
            </a:r>
            <a:r>
              <a:rPr lang="en-US" sz="1600" dirty="0" err="1">
                <a:latin typeface="Open Sans"/>
                <a:ea typeface="Calibri" panose="020F0502020204030204" pitchFamily="34" charset="0"/>
                <a:cs typeface="Times New Roman"/>
              </a:rPr>
              <a:t>activos</a:t>
            </a:r>
            <a:r>
              <a:rPr lang="en-US" sz="1600" dirty="0">
                <a:latin typeface="Open Sans"/>
                <a:ea typeface="Calibri" panose="020F0502020204030204" pitchFamily="34" charset="0"/>
                <a:cs typeface="Times New Roman"/>
              </a:rPr>
              <a:t> </a:t>
            </a:r>
            <a:r>
              <a:rPr lang="en-US" sz="1600" dirty="0" err="1">
                <a:latin typeface="Open Sans"/>
                <a:ea typeface="Calibri" panose="020F0502020204030204" pitchFamily="34" charset="0"/>
                <a:cs typeface="Times New Roman"/>
              </a:rPr>
              <a:t>reproductivos</a:t>
            </a:r>
            <a:r>
              <a:rPr lang="en-US" sz="1600" dirty="0">
                <a:latin typeface="Open Sans"/>
                <a:ea typeface="Calibri" panose="020F0502020204030204" pitchFamily="34" charset="0"/>
                <a:cs typeface="Times New Roman"/>
              </a:rPr>
              <a:t> de </a:t>
            </a:r>
            <a:r>
              <a:rPr lang="en-US" sz="1600" dirty="0" err="1">
                <a:latin typeface="Open Sans"/>
                <a:ea typeface="Calibri" panose="020F0502020204030204" pitchFamily="34" charset="0"/>
                <a:cs typeface="Times New Roman"/>
              </a:rPr>
              <a:t>los</a:t>
            </a:r>
            <a:r>
              <a:rPr lang="en-US" sz="1600" dirty="0">
                <a:latin typeface="Open Sans"/>
                <a:ea typeface="Calibri" panose="020F0502020204030204" pitchFamily="34" charset="0"/>
                <a:cs typeface="Times New Roman"/>
              </a:rPr>
              <a:t> </a:t>
            </a:r>
            <a:r>
              <a:rPr lang="en-US" sz="1600" dirty="0" err="1">
                <a:latin typeface="Open Sans"/>
                <a:ea typeface="Calibri" panose="020F0502020204030204" pitchFamily="34" charset="0"/>
                <a:cs typeface="Times New Roman"/>
              </a:rPr>
              <a:t>ganaderos</a:t>
            </a:r>
            <a:r>
              <a:rPr lang="en-US" sz="1600" dirty="0">
                <a:latin typeface="Open Sans"/>
                <a:ea typeface="Calibri" panose="020F0502020204030204" pitchFamily="34" charset="0"/>
                <a:cs typeface="Times New Roman"/>
              </a:rPr>
              <a:t>, que </a:t>
            </a:r>
            <a:r>
              <a:rPr lang="en-US" sz="1600" dirty="0" err="1">
                <a:latin typeface="Open Sans"/>
                <a:ea typeface="Calibri" panose="020F0502020204030204" pitchFamily="34" charset="0"/>
                <a:cs typeface="Times New Roman"/>
              </a:rPr>
              <a:t>proporcionan</a:t>
            </a:r>
            <a:r>
              <a:rPr lang="en-US" sz="1600" dirty="0">
                <a:latin typeface="Open Sans"/>
                <a:ea typeface="Calibri" panose="020F0502020204030204" pitchFamily="34" charset="0"/>
                <a:cs typeface="Times New Roman"/>
              </a:rPr>
              <a:t> a sus </a:t>
            </a:r>
            <a:r>
              <a:rPr lang="en-US" sz="1600" dirty="0" err="1">
                <a:latin typeface="Open Sans"/>
                <a:ea typeface="Calibri" panose="020F0502020204030204" pitchFamily="34" charset="0"/>
                <a:cs typeface="Times New Roman"/>
              </a:rPr>
              <a:t>hogares</a:t>
            </a:r>
            <a:r>
              <a:rPr lang="en-US" sz="1600" dirty="0">
                <a:latin typeface="Open Sans"/>
                <a:ea typeface="Calibri" panose="020F0502020204030204" pitchFamily="34" charset="0"/>
                <a:cs typeface="Times New Roman"/>
              </a:rPr>
              <a:t> leche y </a:t>
            </a:r>
            <a:r>
              <a:rPr lang="en-US" sz="1600" dirty="0" err="1">
                <a:latin typeface="Open Sans"/>
                <a:ea typeface="Calibri" panose="020F0502020204030204" pitchFamily="34" charset="0"/>
                <a:cs typeface="Times New Roman"/>
              </a:rPr>
              <a:t>más</a:t>
            </a:r>
            <a:r>
              <a:rPr lang="en-US" sz="1600" dirty="0">
                <a:latin typeface="Open Sans"/>
                <a:ea typeface="Calibri" panose="020F0502020204030204" pitchFamily="34" charset="0"/>
                <a:cs typeface="Times New Roman"/>
              </a:rPr>
              <a:t> </a:t>
            </a:r>
            <a:r>
              <a:rPr lang="en-US" sz="1600" dirty="0" err="1">
                <a:latin typeface="Open Sans"/>
                <a:ea typeface="Calibri" panose="020F0502020204030204" pitchFamily="34" charset="0"/>
                <a:cs typeface="Times New Roman"/>
              </a:rPr>
              <a:t>animales</a:t>
            </a:r>
            <a:r>
              <a:rPr lang="en-US" sz="1600" dirty="0">
                <a:latin typeface="Open Sans"/>
                <a:ea typeface="Calibri" panose="020F0502020204030204" pitchFamily="34" charset="0"/>
                <a:cs typeface="Times New Roman"/>
              </a:rPr>
              <a:t> para la </a:t>
            </a:r>
            <a:r>
              <a:rPr lang="en-US" sz="1600" dirty="0" err="1">
                <a:latin typeface="Open Sans"/>
                <a:ea typeface="Calibri" panose="020F0502020204030204" pitchFamily="34" charset="0"/>
                <a:cs typeface="Times New Roman"/>
              </a:rPr>
              <a:t>generación</a:t>
            </a:r>
            <a:r>
              <a:rPr lang="en-US" sz="1600" dirty="0">
                <a:latin typeface="Open Sans"/>
                <a:ea typeface="Calibri" panose="020F0502020204030204" pitchFamily="34" charset="0"/>
                <a:cs typeface="Times New Roman"/>
              </a:rPr>
              <a:t> de </a:t>
            </a:r>
            <a:r>
              <a:rPr lang="en-US" sz="1600" dirty="0" err="1">
                <a:latin typeface="Open Sans"/>
                <a:ea typeface="Calibri" panose="020F0502020204030204" pitchFamily="34" charset="0"/>
                <a:cs typeface="Times New Roman"/>
              </a:rPr>
              <a:t>ingresos</a:t>
            </a:r>
            <a:r>
              <a:rPr lang="en-US" sz="1600" dirty="0">
                <a:latin typeface="Open Sans"/>
                <a:ea typeface="Calibri" panose="020F0502020204030204" pitchFamily="34" charset="0"/>
                <a:cs typeface="Times New Roman"/>
              </a:rPr>
              <a:t>."</a:t>
            </a:r>
          </a:p>
        </p:txBody>
      </p:sp>
      <p:graphicFrame>
        <p:nvGraphicFramePr>
          <p:cNvPr id="5" name="Chart 4">
            <a:extLst>
              <a:ext uri="{FF2B5EF4-FFF2-40B4-BE49-F238E27FC236}">
                <a16:creationId xmlns:a16="http://schemas.microsoft.com/office/drawing/2014/main" id="{96EA5FD1-852A-C838-823F-02FD1350967C}"/>
              </a:ext>
            </a:extLst>
          </p:cNvPr>
          <p:cNvGraphicFramePr/>
          <p:nvPr>
            <p:extLst>
              <p:ext uri="{D42A27DB-BD31-4B8C-83A1-F6EECF244321}">
                <p14:modId xmlns:p14="http://schemas.microsoft.com/office/powerpoint/2010/main" val="2935702937"/>
              </p:ext>
            </p:extLst>
          </p:nvPr>
        </p:nvGraphicFramePr>
        <p:xfrm>
          <a:off x="6894786" y="1916430"/>
          <a:ext cx="4727215" cy="4147522"/>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Box 6">
            <a:extLst>
              <a:ext uri="{FF2B5EF4-FFF2-40B4-BE49-F238E27FC236}">
                <a16:creationId xmlns:a16="http://schemas.microsoft.com/office/drawing/2014/main" id="{A9CBE552-7ADF-676F-6DE5-E4CC341AE730}"/>
              </a:ext>
            </a:extLst>
          </p:cNvPr>
          <p:cNvSpPr txBox="1">
            <a:spLocks noChangeArrowheads="1"/>
          </p:cNvSpPr>
          <p:nvPr/>
        </p:nvSpPr>
        <p:spPr bwMode="auto">
          <a:xfrm>
            <a:off x="6989380" y="1184867"/>
            <a:ext cx="4361792" cy="632895"/>
          </a:xfrm>
          <a:prstGeom prst="rect">
            <a:avLst/>
          </a:prstGeom>
          <a:solidFill>
            <a:schemeClr val="tx1">
              <a:lumMod val="50000"/>
            </a:schemeClr>
          </a:solid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GB" sz="1200" i="1">
                <a:solidFill>
                  <a:srgbClr val="FFFFFE"/>
                </a:solidFill>
                <a:effectLst/>
                <a:latin typeface="Open Sans" panose="020B0606030504020204" pitchFamily="34" charset="0"/>
                <a:ea typeface="MS Mincho" panose="02020609040205080304" pitchFamily="49" charset="-128"/>
                <a:cs typeface="Arial" panose="020B0604020202020204" pitchFamily="34" charset="0"/>
              </a:rPr>
              <a:t>Figura 2 - Proporción de hogares que dependen de cada una de las estrategias de supervivencia para cubrir sus necesidades esenciales</a:t>
            </a:r>
            <a:endParaRPr lang="en-US" sz="1600">
              <a:solidFill>
                <a:srgbClr val="FFFFFE"/>
              </a:solidFill>
              <a:effectLst/>
              <a:latin typeface="Open Sans" panose="020B0606030504020204" pitchFamily="34" charset="0"/>
              <a:ea typeface="MS Mincho" panose="02020609040205080304" pitchFamily="49" charset="-128"/>
              <a:cs typeface="Arial" panose="020B0604020202020204" pitchFamily="34" charset="0"/>
            </a:endParaRPr>
          </a:p>
        </p:txBody>
      </p:sp>
    </p:spTree>
    <p:extLst>
      <p:ext uri="{BB962C8B-B14F-4D97-AF65-F5344CB8AC3E}">
        <p14:creationId xmlns:p14="http://schemas.microsoft.com/office/powerpoint/2010/main" val="37560126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nSpc>
                <a:spcPts val="3920"/>
              </a:lnSpc>
            </a:pPr>
            <a:r>
              <a:rPr lang="it-IT" b="0" kern="1400" spc="230">
                <a:solidFill>
                  <a:srgbClr val="FFFFFE"/>
                </a:solidFill>
                <a:latin typeface="HALDEN SOLID" pitchFamily="2" charset="0"/>
                <a:ea typeface="Open Sans Extrabold" panose="020B0606030504020204" pitchFamily="34" charset="0"/>
                <a:cs typeface="Open Sans Extrabold" panose="020B0606030504020204" pitchFamily="34" charset="0"/>
              </a:rPr>
              <a:t>Recursos disponibles </a:t>
            </a:r>
            <a:endParaRPr lang="en-GB" b="0" kern="1400" spc="230">
              <a:solidFill>
                <a:srgbClr val="FFFFFE"/>
              </a:solidFill>
              <a:latin typeface="HALDEN SOLID" pitchFamily="2"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2651256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HALDEN SOLID" pitchFamily="2" charset="0"/>
              </a:rPr>
              <a:t>LCS-EN: Centro de </a:t>
            </a:r>
            <a:r>
              <a:rPr lang="en-GB" sz="3600" b="0" kern="1400" spc="230" dirty="0" err="1">
                <a:solidFill>
                  <a:schemeClr val="tx1"/>
                </a:solidFill>
                <a:latin typeface="HALDEN SOLID" pitchFamily="2" charset="0"/>
              </a:rPr>
              <a:t>recursos</a:t>
            </a:r>
            <a:r>
              <a:rPr lang="en-GB" sz="3600" b="0" kern="1400" spc="230" dirty="0">
                <a:solidFill>
                  <a:schemeClr val="tx1"/>
                </a:solidFill>
                <a:latin typeface="HALDEN SOLID" pitchFamily="2" charset="0"/>
              </a:rPr>
              <a:t> VAM </a:t>
            </a:r>
          </a:p>
        </p:txBody>
      </p:sp>
      <p:sp>
        <p:nvSpPr>
          <p:cNvPr id="2" name="TextBox 1">
            <a:extLst>
              <a:ext uri="{FF2B5EF4-FFF2-40B4-BE49-F238E27FC236}">
                <a16:creationId xmlns:a16="http://schemas.microsoft.com/office/drawing/2014/main" id="{05B2D1F0-1638-78BA-8C89-EDDFA79B4D5A}"/>
              </a:ext>
            </a:extLst>
          </p:cNvPr>
          <p:cNvSpPr txBox="1"/>
          <p:nvPr/>
        </p:nvSpPr>
        <p:spPr>
          <a:xfrm>
            <a:off x="9066889" y="6141585"/>
            <a:ext cx="2955369" cy="338554"/>
          </a:xfrm>
          <a:prstGeom prst="rect">
            <a:avLst/>
          </a:prstGeom>
          <a:noFill/>
        </p:spPr>
        <p:txBody>
          <a:bodyPr wrap="square">
            <a:spAutoFit/>
          </a:bodyPr>
          <a:lstStyle/>
          <a:p>
            <a:pPr algn="ctr"/>
            <a:r>
              <a:rPr lang="en-GB" sz="16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LCS-EN (Centro de recursos)</a:t>
            </a:r>
            <a:endParaRPr lang="en-GB" sz="16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ECC02B55-2265-D707-F87A-C5F1DBBA58D9}"/>
              </a:ext>
            </a:extLst>
          </p:cNvPr>
          <p:cNvSpPr txBox="1"/>
          <p:nvPr/>
        </p:nvSpPr>
        <p:spPr>
          <a:xfrm>
            <a:off x="3300915" y="6141585"/>
            <a:ext cx="4557600" cy="338554"/>
          </a:xfrm>
          <a:prstGeom prst="rect">
            <a:avLst/>
          </a:prstGeom>
          <a:noFill/>
        </p:spPr>
        <p:txBody>
          <a:bodyPr wrap="square">
            <a:spAutoFit/>
          </a:bodyPr>
          <a:lstStyle/>
          <a:p>
            <a:r>
              <a:rPr lang="en-US" sz="16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Para más información y orientación, visite </a:t>
            </a:r>
          </a:p>
        </p:txBody>
      </p:sp>
      <p:cxnSp>
        <p:nvCxnSpPr>
          <p:cNvPr id="6" name="Straight Arrow Connector 5">
            <a:extLst>
              <a:ext uri="{FF2B5EF4-FFF2-40B4-BE49-F238E27FC236}">
                <a16:creationId xmlns:a16="http://schemas.microsoft.com/office/drawing/2014/main" id="{10B7CA26-3888-0B9D-8F48-A13EC3384266}"/>
              </a:ext>
            </a:extLst>
          </p:cNvPr>
          <p:cNvCxnSpPr>
            <a:cxnSpLocks/>
          </p:cNvCxnSpPr>
          <p:nvPr/>
        </p:nvCxnSpPr>
        <p:spPr>
          <a:xfrm>
            <a:off x="7621541" y="6312714"/>
            <a:ext cx="1577827" cy="0"/>
          </a:xfrm>
          <a:prstGeom prst="straightConnector1">
            <a:avLst/>
          </a:prstGeom>
          <a:ln w="38100">
            <a:solidFill>
              <a:srgbClr val="C00000"/>
            </a:solidFill>
            <a:tailEnd type="triangle"/>
          </a:ln>
        </p:spPr>
        <p:style>
          <a:lnRef idx="1">
            <a:schemeClr val="accent2"/>
          </a:lnRef>
          <a:fillRef idx="0">
            <a:schemeClr val="accent2"/>
          </a:fillRef>
          <a:effectRef idx="0">
            <a:schemeClr val="accent2"/>
          </a:effectRef>
          <a:fontRef idx="minor">
            <a:schemeClr val="tx1"/>
          </a:fontRef>
        </p:style>
      </p:cxnSp>
      <p:pic>
        <p:nvPicPr>
          <p:cNvPr id="7" name="Picture 6">
            <a:extLst>
              <a:ext uri="{FF2B5EF4-FFF2-40B4-BE49-F238E27FC236}">
                <a16:creationId xmlns:a16="http://schemas.microsoft.com/office/drawing/2014/main" id="{A7A3395E-BD5B-6238-1D95-C23BEEA5778B}"/>
              </a:ext>
            </a:extLst>
          </p:cNvPr>
          <p:cNvPicPr>
            <a:picLocks noChangeAspect="1"/>
          </p:cNvPicPr>
          <p:nvPr/>
        </p:nvPicPr>
        <p:blipFill>
          <a:blip r:embed="rId4"/>
          <a:stretch>
            <a:fillRect/>
          </a:stretch>
        </p:blipFill>
        <p:spPr>
          <a:xfrm>
            <a:off x="3774468" y="1298654"/>
            <a:ext cx="4283601" cy="4675505"/>
          </a:xfrm>
          <a:prstGeom prst="rect">
            <a:avLst/>
          </a:prstGeom>
        </p:spPr>
      </p:pic>
    </p:spTree>
    <p:extLst>
      <p:ext uri="{BB962C8B-B14F-4D97-AF65-F5344CB8AC3E}">
        <p14:creationId xmlns:p14="http://schemas.microsoft.com/office/powerpoint/2010/main" val="38297546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1703200" y="2369285"/>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gn="ctr">
              <a:lnSpc>
                <a:spcPts val="3920"/>
              </a:lnSpc>
            </a:pPr>
            <a:r>
              <a:rPr lang="it-IT" sz="3400" b="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rPr>
              <a:t>Gracias.</a:t>
            </a:r>
            <a:endParaRPr lang="en-GB" sz="2900" b="0">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996823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US" sz="3600" b="0" kern="1400" spc="230">
                <a:solidFill>
                  <a:schemeClr val="tx1"/>
                </a:solidFill>
                <a:latin typeface="HALDEN SOLID" pitchFamily="2" charset="0"/>
              </a:rPr>
              <a:t>Indicadores de las estrategias de supervivencia (ECS)</a:t>
            </a:r>
            <a:endParaRPr lang="en-GB" sz="3600" b="0" kern="1400" spc="230">
              <a:solidFill>
                <a:schemeClr val="tx1"/>
              </a:solidFill>
              <a:latin typeface="HALDEN SOLID" pitchFamily="2" charset="0"/>
            </a:endParaRPr>
          </a:p>
        </p:txBody>
      </p:sp>
      <p:sp>
        <p:nvSpPr>
          <p:cNvPr id="10" name="Content Placeholder 2">
            <a:extLst>
              <a:ext uri="{FF2B5EF4-FFF2-40B4-BE49-F238E27FC236}">
                <a16:creationId xmlns:a16="http://schemas.microsoft.com/office/drawing/2014/main" id="{B5AE55B3-7711-47A0-B7A6-117E68749A25}"/>
              </a:ext>
            </a:extLst>
          </p:cNvPr>
          <p:cNvSpPr>
            <a:spLocks noGrp="1"/>
          </p:cNvSpPr>
          <p:nvPr>
            <p:ph idx="1"/>
          </p:nvPr>
        </p:nvSpPr>
        <p:spPr>
          <a:xfrm>
            <a:off x="600640" y="1306871"/>
            <a:ext cx="11052000" cy="5095135"/>
          </a:xfrm>
          <a:solidFill>
            <a:srgbClr val="FFFFFF"/>
          </a:solidFill>
        </p:spPr>
        <p:txBody>
          <a:bodyPr vert="horz" lIns="91440" tIns="45720" rIns="91440" bIns="45720" rtlCol="0" anchor="t">
            <a:noAutofit/>
          </a:bodyPr>
          <a:lstStyle/>
          <a:p>
            <a:pPr>
              <a:buFont typeface="Wingdings" panose="05000000000000000000" pitchFamily="2" charset="2"/>
              <a:buChar char="v"/>
            </a:pPr>
            <a:r>
              <a:rPr lang="en-US" sz="2400" spc="60" dirty="0"/>
              <a:t>Los indicadores de las estrategias de </a:t>
            </a:r>
            <a:r>
              <a:rPr lang="en-US" sz="2400" spc="60" dirty="0" err="1"/>
              <a:t>supervivencia</a:t>
            </a:r>
            <a:r>
              <a:rPr lang="en-US" sz="2400" spc="60" dirty="0"/>
              <a:t> (LCS) son indicadores a nivel de hogar relativamente sencillos de recopilar y se correlacionan con otras medidas de seguridad alimentaria y vulnerabilidad. </a:t>
            </a:r>
          </a:p>
          <a:p>
            <a:pPr marL="0" indent="0">
              <a:buNone/>
            </a:pPr>
            <a:endParaRPr lang="en-US" sz="2400" spc="60" dirty="0"/>
          </a:p>
          <a:p>
            <a:pPr>
              <a:buFont typeface="Wingdings" panose="05000000000000000000" pitchFamily="2" charset="2"/>
              <a:buChar char="v"/>
            </a:pPr>
            <a:r>
              <a:rPr lang="en-US" sz="2400" spc="60" dirty="0"/>
              <a:t>Se basan en una serie de preguntas sobre cómo se las arreglan los hogares para hacer frente a las perturbaciones que ponen en tensión sus medios de subsistencia. </a:t>
            </a:r>
          </a:p>
          <a:p>
            <a:pPr marL="0" indent="0">
              <a:buNone/>
            </a:pPr>
            <a:endParaRPr lang="en-US" sz="2400" spc="60" dirty="0"/>
          </a:p>
          <a:p>
            <a:pPr>
              <a:buFont typeface="Wingdings" panose="05000000000000000000" pitchFamily="2" charset="2"/>
              <a:buChar char="v"/>
            </a:pPr>
            <a:r>
              <a:rPr lang="en-US" sz="2400" spc="60" dirty="0">
                <a:latin typeface="Open Sans"/>
                <a:ea typeface="Open Sans"/>
                <a:cs typeface="Open Sans"/>
              </a:rPr>
              <a:t>Los </a:t>
            </a:r>
            <a:r>
              <a:rPr lang="en-US" sz="2400" spc="60" dirty="0" err="1">
                <a:latin typeface="Open Sans"/>
                <a:ea typeface="Open Sans"/>
                <a:cs typeface="Open Sans"/>
              </a:rPr>
              <a:t>indicadores</a:t>
            </a:r>
            <a:r>
              <a:rPr lang="en-US" sz="2400" spc="60" dirty="0">
                <a:latin typeface="Open Sans"/>
                <a:ea typeface="Open Sans"/>
                <a:cs typeface="Open Sans"/>
              </a:rPr>
              <a:t> de LCS </a:t>
            </a:r>
            <a:r>
              <a:rPr lang="en-US" sz="2400" spc="60" dirty="0" err="1">
                <a:latin typeface="Open Sans"/>
                <a:ea typeface="Open Sans"/>
                <a:cs typeface="Open Sans"/>
              </a:rPr>
              <a:t>evalúan</a:t>
            </a:r>
            <a:r>
              <a:rPr lang="en-US" sz="2400" spc="60" dirty="0">
                <a:latin typeface="Open Sans"/>
                <a:ea typeface="Open Sans"/>
                <a:cs typeface="Open Sans"/>
              </a:rPr>
              <a:t> las </a:t>
            </a:r>
            <a:r>
              <a:rPr lang="en-US" sz="2400" spc="60" dirty="0" err="1">
                <a:latin typeface="Open Sans"/>
                <a:ea typeface="Open Sans"/>
                <a:cs typeface="Open Sans"/>
              </a:rPr>
              <a:t>capacidades</a:t>
            </a:r>
            <a:r>
              <a:rPr lang="en-US" sz="2400" spc="60" dirty="0">
                <a:latin typeface="Open Sans"/>
                <a:ea typeface="Open Sans"/>
                <a:cs typeface="Open Sans"/>
              </a:rPr>
              <a:t> </a:t>
            </a:r>
            <a:r>
              <a:rPr lang="en-US" sz="2400" spc="60" dirty="0" err="1">
                <a:latin typeface="Open Sans"/>
                <a:ea typeface="Open Sans"/>
                <a:cs typeface="Open Sans"/>
              </a:rPr>
              <a:t>productivas</a:t>
            </a:r>
            <a:r>
              <a:rPr lang="en-US" sz="2400" spc="60" dirty="0">
                <a:latin typeface="Open Sans"/>
                <a:ea typeface="Open Sans"/>
                <a:cs typeface="Open Sans"/>
              </a:rPr>
              <a:t> y de </a:t>
            </a:r>
            <a:r>
              <a:rPr lang="en-US" sz="2400" spc="60" dirty="0" err="1">
                <a:latin typeface="Open Sans"/>
                <a:ea typeface="Open Sans"/>
                <a:cs typeface="Open Sans"/>
              </a:rPr>
              <a:t>supervivencia</a:t>
            </a:r>
            <a:r>
              <a:rPr lang="en-US" sz="2400" spc="60" dirty="0">
                <a:latin typeface="Open Sans"/>
                <a:ea typeface="Open Sans"/>
                <a:cs typeface="Open Sans"/>
              </a:rPr>
              <a:t> de los hogares a medio y largo plazo y su impacto futuro en la alimentación y otras necesidades esenciales.</a:t>
            </a:r>
          </a:p>
          <a:p>
            <a:pPr marL="0" indent="0">
              <a:lnSpc>
                <a:spcPts val="2700"/>
              </a:lnSpc>
              <a:buNone/>
            </a:pPr>
            <a:endParaRPr lang="en-US" sz="2400" spc="60" dirty="0"/>
          </a:p>
        </p:txBody>
      </p:sp>
    </p:spTree>
    <p:extLst>
      <p:ext uri="{BB962C8B-B14F-4D97-AF65-F5344CB8AC3E}">
        <p14:creationId xmlns:p14="http://schemas.microsoft.com/office/powerpoint/2010/main" val="3735956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6809" y="1378973"/>
            <a:ext cx="11052000" cy="4100053"/>
          </a:xfrm>
        </p:spPr>
        <p:txBody>
          <a:bodyPr/>
          <a:lstStyle/>
          <a:p>
            <a:pPr marL="0" indent="0">
              <a:lnSpc>
                <a:spcPts val="2700"/>
              </a:lnSpc>
              <a:buNone/>
            </a:pPr>
            <a:endParaRPr lang="en-US" spc="60" dirty="0"/>
          </a:p>
          <a:p>
            <a:pPr marL="0" indent="0">
              <a:lnSpc>
                <a:spcPts val="2700"/>
              </a:lnSpc>
              <a:buNone/>
            </a:pPr>
            <a:r>
              <a:rPr lang="en-US" sz="2400" spc="60" dirty="0"/>
              <a:t>El indicador de las estrategias de supervivencia existe en dos versiones: una para la </a:t>
            </a:r>
            <a:r>
              <a:rPr lang="en-US" sz="2400" b="1" u="sng" spc="60" dirty="0">
                <a:solidFill>
                  <a:schemeClr val="tx1">
                    <a:lumMod val="75000"/>
                  </a:schemeClr>
                </a:solidFill>
                <a:hlinkClick r:id="rId3">
                  <a:extLst>
                    <a:ext uri="{A12FA001-AC4F-418D-AE19-62706E023703}">
                      <ahyp:hlinkClr xmlns:ahyp="http://schemas.microsoft.com/office/drawing/2018/hyperlinkcolor" val="tx"/>
                    </a:ext>
                  </a:extLst>
                </a:hlinkClick>
              </a:rPr>
              <a:t>seguridad alimentaria (LCS-FS) </a:t>
            </a:r>
            <a:r>
              <a:rPr lang="en-US" sz="2400" spc="60" dirty="0"/>
              <a:t>y otra para </a:t>
            </a:r>
            <a:r>
              <a:rPr lang="en-US" sz="2400" b="1" u="sng" spc="60" dirty="0">
                <a:solidFill>
                  <a:schemeClr val="tx1">
                    <a:lumMod val="75000"/>
                  </a:schemeClr>
                </a:solidFill>
                <a:hlinkClick r:id="rId4">
                  <a:extLst>
                    <a:ext uri="{A12FA001-AC4F-418D-AE19-62706E023703}">
                      <ahyp:hlinkClr xmlns:ahyp="http://schemas.microsoft.com/office/drawing/2018/hyperlinkcolor" val="tx"/>
                    </a:ext>
                  </a:extLst>
                </a:hlinkClick>
              </a:rPr>
              <a:t>las necesidades esenciales (LCS-EN)</a:t>
            </a:r>
            <a:r>
              <a:rPr lang="en-US" sz="2400" u="sng" spc="60" dirty="0">
                <a:solidFill>
                  <a:schemeClr val="tx1">
                    <a:lumMod val="75000"/>
                  </a:schemeClr>
                </a:solidFill>
              </a:rPr>
              <a:t>. </a:t>
            </a:r>
          </a:p>
          <a:p>
            <a:pPr>
              <a:lnSpc>
                <a:spcPts val="2700"/>
              </a:lnSpc>
              <a:buFont typeface="Wingdings" panose="05000000000000000000" pitchFamily="2" charset="2"/>
              <a:buChar char="v"/>
            </a:pPr>
            <a:endParaRPr lang="en-US" sz="2400" spc="60" dirty="0"/>
          </a:p>
          <a:p>
            <a:pPr>
              <a:lnSpc>
                <a:spcPts val="2700"/>
              </a:lnSpc>
              <a:buFont typeface="Wingdings" panose="05000000000000000000" pitchFamily="2" charset="2"/>
              <a:buChar char="v"/>
            </a:pPr>
            <a:endParaRPr lang="en-US" spc="60" dirty="0"/>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HALDEN SOLID" pitchFamily="2" charset="0"/>
              </a:rPr>
              <a:t>LCS: LCS-FS &amp; LCS-EN</a:t>
            </a:r>
          </a:p>
        </p:txBody>
      </p:sp>
      <p:graphicFrame>
        <p:nvGraphicFramePr>
          <p:cNvPr id="2" name="Table 3">
            <a:extLst>
              <a:ext uri="{FF2B5EF4-FFF2-40B4-BE49-F238E27FC236}">
                <a16:creationId xmlns:a16="http://schemas.microsoft.com/office/drawing/2014/main" id="{28D0CD25-0C61-40A1-314D-019F989C5BD9}"/>
              </a:ext>
            </a:extLst>
          </p:cNvPr>
          <p:cNvGraphicFramePr>
            <a:graphicFrameLocks noGrp="1"/>
          </p:cNvGraphicFramePr>
          <p:nvPr>
            <p:extLst>
              <p:ext uri="{D42A27DB-BD31-4B8C-83A1-F6EECF244321}">
                <p14:modId xmlns:p14="http://schemas.microsoft.com/office/powerpoint/2010/main" val="1249898752"/>
              </p:ext>
            </p:extLst>
          </p:nvPr>
        </p:nvGraphicFramePr>
        <p:xfrm>
          <a:off x="1971508" y="3072230"/>
          <a:ext cx="8476736" cy="2660451"/>
        </p:xfrm>
        <a:graphic>
          <a:graphicData uri="http://schemas.openxmlformats.org/drawingml/2006/table">
            <a:tbl>
              <a:tblPr rtl="1" firstRow="1" bandRow="1">
                <a:tableStyleId>{5C22544A-7EE6-4342-B048-85BDC9FD1C3A}</a:tableStyleId>
              </a:tblPr>
              <a:tblGrid>
                <a:gridCol w="4238368">
                  <a:extLst>
                    <a:ext uri="{9D8B030D-6E8A-4147-A177-3AD203B41FA5}">
                      <a16:colId xmlns:a16="http://schemas.microsoft.com/office/drawing/2014/main" val="686564067"/>
                    </a:ext>
                  </a:extLst>
                </a:gridCol>
                <a:gridCol w="4238368">
                  <a:extLst>
                    <a:ext uri="{9D8B030D-6E8A-4147-A177-3AD203B41FA5}">
                      <a16:colId xmlns:a16="http://schemas.microsoft.com/office/drawing/2014/main" val="1034220629"/>
                    </a:ext>
                  </a:extLst>
                </a:gridCol>
              </a:tblGrid>
              <a:tr h="431249">
                <a:tc>
                  <a:txBody>
                    <a:bodyPr/>
                    <a:lstStyle/>
                    <a:p>
                      <a:pPr algn="ctr" rtl="1"/>
                      <a:r>
                        <a:rPr lang="en-US" dirty="0">
                          <a:solidFill>
                            <a:srgbClr val="FFFFFF"/>
                          </a:solidFill>
                          <a:latin typeface="Open Sans" panose="020B0606030504020204" pitchFamily="34" charset="0"/>
                          <a:ea typeface="Open Sans" panose="020B0606030504020204" pitchFamily="34" charset="0"/>
                          <a:cs typeface="Open Sans" panose="020B0606030504020204" pitchFamily="34" charset="0"/>
                        </a:rPr>
                        <a:t>Versión para necesidades </a:t>
                      </a:r>
                      <a:r>
                        <a:rPr lang="en-US" dirty="0" err="1">
                          <a:solidFill>
                            <a:srgbClr val="FFFFFF"/>
                          </a:solidFill>
                          <a:latin typeface="Open Sans" panose="020B0606030504020204" pitchFamily="34" charset="0"/>
                          <a:ea typeface="Open Sans" panose="020B0606030504020204" pitchFamily="34" charset="0"/>
                          <a:cs typeface="Open Sans" panose="020B0606030504020204" pitchFamily="34" charset="0"/>
                        </a:rPr>
                        <a:t>esenciales</a:t>
                      </a:r>
                      <a:r>
                        <a:rPr lang="en-US" dirty="0">
                          <a:solidFill>
                            <a:srgbClr val="FFFFFF"/>
                          </a:solidFill>
                          <a:latin typeface="Open Sans" panose="020B0606030504020204" pitchFamily="34" charset="0"/>
                          <a:ea typeface="Open Sans" panose="020B0606030504020204" pitchFamily="34" charset="0"/>
                          <a:cs typeface="Open Sans" panose="020B0606030504020204" pitchFamily="34" charset="0"/>
                        </a:rPr>
                        <a:t> (LCS-EN) </a:t>
                      </a:r>
                      <a:endParaRPr lang="ar-SY" dirty="0">
                        <a:solidFill>
                          <a:srgbClr val="FFFFFF"/>
                        </a:solidFill>
                        <a:latin typeface="Open Sans" panose="020B0606030504020204" pitchFamily="34" charset="0"/>
                        <a:ea typeface="Open Sans" panose="020B0606030504020204" pitchFamily="34" charset="0"/>
                      </a:endParaRPr>
                    </a:p>
                  </a:txBody>
                  <a:tcPr/>
                </a:tc>
                <a:tc>
                  <a:txBody>
                    <a:bodyPr/>
                    <a:lstStyle/>
                    <a:p>
                      <a:pPr algn="ctr" rtl="1"/>
                      <a:r>
                        <a:rPr lang="en-US" dirty="0">
                          <a:solidFill>
                            <a:srgbClr val="FFFFFF"/>
                          </a:solidFill>
                          <a:latin typeface="Open Sans" panose="020B0606030504020204" pitchFamily="34" charset="0"/>
                          <a:ea typeface="Open Sans" panose="020B0606030504020204" pitchFamily="34" charset="0"/>
                          <a:cs typeface="Open Sans" panose="020B0606030504020204" pitchFamily="34" charset="0"/>
                        </a:rPr>
                        <a:t>Versión de seguridad alimentaria (LCS-FS)</a:t>
                      </a:r>
                      <a:endParaRPr lang="ar-SY" dirty="0">
                        <a:solidFill>
                          <a:srgbClr val="FFFFFF"/>
                        </a:solidFill>
                        <a:latin typeface="Open Sans" panose="020B0606030504020204" pitchFamily="34" charset="0"/>
                        <a:ea typeface="Open Sans" panose="020B0606030504020204" pitchFamily="34" charset="0"/>
                      </a:endParaRPr>
                    </a:p>
                  </a:txBody>
                  <a:tcPr/>
                </a:tc>
                <a:extLst>
                  <a:ext uri="{0D108BD9-81ED-4DB2-BD59-A6C34878D82A}">
                    <a16:rowId xmlns:a16="http://schemas.microsoft.com/office/drawing/2014/main" val="2437027382"/>
                  </a:ext>
                </a:extLst>
              </a:tr>
              <a:tr h="2020371">
                <a:tc>
                  <a:txBody>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lang="en-US" sz="1800" spc="60">
                          <a:latin typeface="Open Sans"/>
                          <a:ea typeface="Open Sans"/>
                          <a:cs typeface="Open Sans"/>
                        </a:rPr>
                        <a:t>Debe utilizarse en las evaluaciones de necesidades esenciales, o siempre que el ámbito de una evaluación sea más amplio que la seguridad alimentaria.</a:t>
                      </a:r>
                      <a:endParaRPr lang="en-US" sz="1800">
                        <a:latin typeface="Open Sans"/>
                        <a:ea typeface="Open Sans"/>
                        <a:cs typeface="Open Sans"/>
                      </a:endParaRPr>
                    </a:p>
                    <a:p>
                      <a:pPr rtl="1"/>
                      <a:endParaRPr lang="ar-SY">
                        <a:latin typeface="Open Sans" panose="020B0606030504020204" pitchFamily="34" charset="0"/>
                        <a:ea typeface="Open Sans" panose="020B0606030504020204" pitchFamily="34" charset="0"/>
                      </a:endParaRPr>
                    </a:p>
                  </a:txBody>
                  <a:tcPr/>
                </a:tc>
                <a:tc>
                  <a:txBody>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lang="en-US" sz="1800" spc="60" dirty="0">
                          <a:latin typeface="Open Sans" panose="020B0606030504020204" pitchFamily="34" charset="0"/>
                          <a:ea typeface="Open Sans" panose="020B0606030504020204" pitchFamily="34" charset="0"/>
                          <a:cs typeface="Open Sans" panose="020B0606030504020204" pitchFamily="34" charset="0"/>
                        </a:rPr>
                        <a:t>Debe utilizarse cuando el objetivo de un ejercicio de recopilación de datos se centre específicamente en la seguridad alimentaria. </a:t>
                      </a:r>
                    </a:p>
                    <a:p>
                      <a:pPr rtl="1"/>
                      <a:endParaRPr lang="ar-SY" dirty="0">
                        <a:latin typeface="Open Sans" panose="020B0606030504020204" pitchFamily="34" charset="0"/>
                        <a:ea typeface="Open Sans" panose="020B0606030504020204" pitchFamily="34" charset="0"/>
                      </a:endParaRPr>
                    </a:p>
                  </a:txBody>
                  <a:tcPr/>
                </a:tc>
                <a:extLst>
                  <a:ext uri="{0D108BD9-81ED-4DB2-BD59-A6C34878D82A}">
                    <a16:rowId xmlns:a16="http://schemas.microsoft.com/office/drawing/2014/main" val="3837575619"/>
                  </a:ext>
                </a:extLst>
              </a:tr>
            </a:tbl>
          </a:graphicData>
        </a:graphic>
      </p:graphicFrame>
    </p:spTree>
    <p:extLst>
      <p:ext uri="{BB962C8B-B14F-4D97-AF65-F5344CB8AC3E}">
        <p14:creationId xmlns:p14="http://schemas.microsoft.com/office/powerpoint/2010/main" val="6157442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a:solidFill>
                  <a:schemeClr val="tx1"/>
                </a:solidFill>
                <a:latin typeface="HALDEN SOLID" pitchFamily="2" charset="0"/>
              </a:rPr>
              <a:t>LCS: USOS DE estos indicadores</a:t>
            </a:r>
          </a:p>
        </p:txBody>
      </p:sp>
      <p:graphicFrame>
        <p:nvGraphicFramePr>
          <p:cNvPr id="3" name="Table 3">
            <a:extLst>
              <a:ext uri="{FF2B5EF4-FFF2-40B4-BE49-F238E27FC236}">
                <a16:creationId xmlns:a16="http://schemas.microsoft.com/office/drawing/2014/main" id="{0B13ED3E-D11D-BD5D-F23D-236E964496B3}"/>
              </a:ext>
            </a:extLst>
          </p:cNvPr>
          <p:cNvGraphicFramePr>
            <a:graphicFrameLocks noGrp="1"/>
          </p:cNvGraphicFramePr>
          <p:nvPr>
            <p:extLst>
              <p:ext uri="{D42A27DB-BD31-4B8C-83A1-F6EECF244321}">
                <p14:modId xmlns:p14="http://schemas.microsoft.com/office/powerpoint/2010/main" val="2150999071"/>
              </p:ext>
            </p:extLst>
          </p:nvPr>
        </p:nvGraphicFramePr>
        <p:xfrm>
          <a:off x="569999" y="1386346"/>
          <a:ext cx="11052002" cy="5369187"/>
        </p:xfrm>
        <a:graphic>
          <a:graphicData uri="http://schemas.openxmlformats.org/drawingml/2006/table">
            <a:tbl>
              <a:tblPr firstRow="1" bandRow="1">
                <a:tableStyleId>{5C22544A-7EE6-4342-B048-85BDC9FD1C3A}</a:tableStyleId>
              </a:tblPr>
              <a:tblGrid>
                <a:gridCol w="5526001">
                  <a:extLst>
                    <a:ext uri="{9D8B030D-6E8A-4147-A177-3AD203B41FA5}">
                      <a16:colId xmlns:a16="http://schemas.microsoft.com/office/drawing/2014/main" val="3107944488"/>
                    </a:ext>
                  </a:extLst>
                </a:gridCol>
                <a:gridCol w="5526001">
                  <a:extLst>
                    <a:ext uri="{9D8B030D-6E8A-4147-A177-3AD203B41FA5}">
                      <a16:colId xmlns:a16="http://schemas.microsoft.com/office/drawing/2014/main" val="2314379847"/>
                    </a:ext>
                  </a:extLst>
                </a:gridCol>
              </a:tblGrid>
              <a:tr h="431427">
                <a:tc>
                  <a:txBody>
                    <a:bodyPr/>
                    <a:lstStyle/>
                    <a:p>
                      <a:r>
                        <a:rPr lang="en-GB" dirty="0">
                          <a:solidFill>
                            <a:srgbClr val="FFFFFE"/>
                          </a:solidFill>
                          <a:latin typeface="Open Sans" panose="020B0606030504020204" pitchFamily="34" charset="0"/>
                          <a:ea typeface="Open Sans" panose="020B0606030504020204" pitchFamily="34" charset="0"/>
                          <a:cs typeface="Open Sans" panose="020B0606030504020204" pitchFamily="34" charset="0"/>
                        </a:rPr>
                        <a:t>LCS-FS</a:t>
                      </a:r>
                    </a:p>
                  </a:txBody>
                  <a:tcPr/>
                </a:tc>
                <a:tc>
                  <a:txBody>
                    <a:bodyPr/>
                    <a:lstStyle/>
                    <a:p>
                      <a:r>
                        <a:rPr lang="en-GB" dirty="0">
                          <a:solidFill>
                            <a:srgbClr val="FFFFFE"/>
                          </a:solidFill>
                          <a:latin typeface="Open Sans"/>
                          <a:ea typeface="Open Sans"/>
                          <a:cs typeface="Open Sans"/>
                        </a:rPr>
                        <a:t>LCS-EN</a:t>
                      </a:r>
                    </a:p>
                  </a:txBody>
                  <a:tcPr/>
                </a:tc>
                <a:extLst>
                  <a:ext uri="{0D108BD9-81ED-4DB2-BD59-A6C34878D82A}">
                    <a16:rowId xmlns:a16="http://schemas.microsoft.com/office/drawing/2014/main" val="3059212568"/>
                  </a:ext>
                </a:extLst>
              </a:tr>
              <a:tr h="17020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spc="60" dirty="0">
                          <a:latin typeface="Open Sans"/>
                          <a:ea typeface="Open Sans"/>
                          <a:cs typeface="Open Sans"/>
                        </a:rPr>
                        <a:t>Seguimiento de las actividades del programa (alimentos, dinero por alimentos); evaluación de la situación de seguridad alimentaria de una población; y selección de objetivos a nivel de población.</a:t>
                      </a:r>
                    </a:p>
                    <a:p>
                      <a:endParaRPr lang="en-GB"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spc="60" dirty="0">
                          <a:latin typeface="Open Sans" panose="020B0606030504020204" pitchFamily="34" charset="0"/>
                          <a:ea typeface="Open Sans" panose="020B0606030504020204" pitchFamily="34" charset="0"/>
                          <a:cs typeface="Open Sans" panose="020B0606030504020204" pitchFamily="34" charset="0"/>
                        </a:rPr>
                        <a:t>Seguimiento de las actividades del programa (efectivo polivalente); evaluación de la vulnerabilidad para satisfacer las necesidades esenciales de una población; y selección de objetivos a nivel de población.</a:t>
                      </a:r>
                    </a:p>
                    <a:p>
                      <a:endParaRPr lang="en-GB"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3937466290"/>
                  </a:ext>
                </a:extLst>
              </a:tr>
              <a:tr h="1702064">
                <a:tc>
                  <a:txBody>
                    <a:bodyPr/>
                    <a:lstStyle/>
                    <a:p>
                      <a:pPr marL="0" marR="0" lvl="0" indent="0" algn="l" rtl="0" eaLnBrk="1" fontAlgn="auto" latinLnBrk="0" hangingPunct="1">
                        <a:lnSpc>
                          <a:spcPct val="100000"/>
                        </a:lnSpc>
                        <a:spcBef>
                          <a:spcPts val="0"/>
                        </a:spcBef>
                        <a:spcAft>
                          <a:spcPts val="0"/>
                        </a:spcAft>
                        <a:buClrTx/>
                        <a:buSzTx/>
                        <a:buFontTx/>
                        <a:buNone/>
                      </a:pPr>
                      <a:r>
                        <a:rPr lang="en-GB" sz="1800" spc="60" dirty="0">
                          <a:latin typeface="Open Sans"/>
                          <a:ea typeface="Open Sans"/>
                          <a:cs typeface="Open Sans"/>
                        </a:rPr>
                        <a:t>Se utiliza para clasificar a los hogares según su nivel de seguridad alimentaria, a través </a:t>
                      </a:r>
                      <a:r>
                        <a:rPr lang="en-GB" sz="1800" b="1" spc="60" dirty="0">
                          <a:latin typeface="Open Sans"/>
                          <a:ea typeface="Open Sans"/>
                          <a:cs typeface="Open Sans"/>
                          <a:hlinkClick r:id="rId3">
                            <a:extLst>
                              <a:ext uri="{A12FA001-AC4F-418D-AE19-62706E023703}">
                                <ahyp:hlinkClr xmlns:ahyp="http://schemas.microsoft.com/office/drawing/2018/hyperlinkcolor" val="tx"/>
                              </a:ext>
                            </a:extLst>
                          </a:hlinkClick>
                        </a:rPr>
                        <a:t>del Enfoque Consolidado para la Elaboración de Informes sobre Inseguridad Alimentaria (CARI)</a:t>
                      </a:r>
                      <a:r>
                        <a:rPr lang="en-GB" sz="1800" spc="60" dirty="0">
                          <a:latin typeface="Open Sans"/>
                          <a:ea typeface="Open Sans"/>
                          <a:cs typeface="Open Sans"/>
                        </a:rPr>
                        <a:t>. </a:t>
                      </a:r>
                    </a:p>
                    <a:p>
                      <a:endParaRPr lang="en-GB"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800" spc="60" dirty="0">
                          <a:latin typeface="Open Sans"/>
                          <a:ea typeface="Open Sans"/>
                          <a:cs typeface="Open Sans"/>
                        </a:rPr>
                        <a:t>Se utiliza para clasificar los hogares en función de su vulnerabilidad para satisfacer las necesidades esenciales en el método de clasificación de</a:t>
                      </a:r>
                      <a:r>
                        <a:rPr lang="en-US" sz="1800" b="1" kern="1200" spc="60" dirty="0">
                          <a:solidFill>
                            <a:schemeClr val="dk1"/>
                          </a:solidFill>
                          <a:latin typeface="Open Sans"/>
                          <a:ea typeface="Open Sans"/>
                          <a:cs typeface="Open Sans"/>
                          <a:hlinkClick r:id="rId4">
                            <a:extLst>
                              <a:ext uri="{A12FA001-AC4F-418D-AE19-62706E023703}">
                                <ahyp:hlinkClr xmlns:ahyp="http://schemas.microsoft.com/office/drawing/2018/hyperlinkcolor" val="tx"/>
                              </a:ext>
                            </a:extLst>
                          </a:hlinkClick>
                        </a:rPr>
                        <a:t> la vulnerabilidad de la ENA</a:t>
                      </a:r>
                      <a:r>
                        <a:rPr lang="en-US" sz="1800" spc="60" dirty="0">
                          <a:latin typeface="Open Sans"/>
                          <a:ea typeface="Open Sans"/>
                          <a:cs typeface="Open Sans"/>
                        </a:rPr>
                        <a:t>.</a:t>
                      </a:r>
                    </a:p>
                    <a:p>
                      <a:endParaRPr lang="en-GB"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1912677326"/>
                  </a:ext>
                </a:extLst>
              </a:tr>
              <a:tr h="1222848">
                <a:tc>
                  <a:txBody>
                    <a:bodyPr/>
                    <a:lstStyle/>
                    <a:p>
                      <a:r>
                        <a:rPr lang="en-US" sz="1800" spc="60" dirty="0">
                          <a:latin typeface="Open Sans" panose="020B0606030504020204" pitchFamily="34" charset="0"/>
                          <a:ea typeface="Open Sans" panose="020B0606030504020204" pitchFamily="34" charset="0"/>
                          <a:cs typeface="Open Sans" panose="020B0606030504020204" pitchFamily="34" charset="0"/>
                        </a:rPr>
                        <a:t>Uno de los indicadores de resultados de la seguridad alimentaria en la </a:t>
                      </a:r>
                      <a:r>
                        <a:rPr lang="en-GB" sz="1800" b="1" spc="60" dirty="0">
                          <a:latin typeface="Open Sans" panose="020B0606030504020204" pitchFamily="34" charset="0"/>
                          <a:ea typeface="Open Sans" panose="020B0606030504020204" pitchFamily="34" charset="0"/>
                          <a:cs typeface="Open Sans" panose="020B0606030504020204" pitchFamily="34" charset="0"/>
                          <a:hlinkClick r:id="rId5">
                            <a:extLst>
                              <a:ext uri="{A12FA001-AC4F-418D-AE19-62706E023703}">
                                <ahyp:hlinkClr xmlns:ahyp="http://schemas.microsoft.com/office/drawing/2018/hyperlinkcolor" val="tx"/>
                              </a:ext>
                            </a:extLst>
                          </a:hlinkClick>
                        </a:rPr>
                        <a:t>tabla de referencia de la </a:t>
                      </a:r>
                      <a:r>
                        <a:rPr lang="en-GB" sz="1800" spc="60" dirty="0">
                          <a:latin typeface="Open Sans" panose="020B0606030504020204" pitchFamily="34" charset="0"/>
                          <a:ea typeface="Open Sans" panose="020B0606030504020204" pitchFamily="34" charset="0"/>
                          <a:cs typeface="Open Sans" panose="020B0606030504020204" pitchFamily="34" charset="0"/>
                        </a:rPr>
                        <a:t>Clasificación Integrada de las Fases de la Seguridad Alimentaria (CIF) de la inseguridad alimentaria aguda. </a:t>
                      </a:r>
                      <a:endParaRPr lang="en-GB"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en-US" sz="1800" spc="60" dirty="0">
                          <a:latin typeface="Open Sans" panose="020B0606030504020204" pitchFamily="34" charset="0"/>
                          <a:ea typeface="Open Sans" panose="020B0606030504020204" pitchFamily="34" charset="0"/>
                          <a:cs typeface="Open Sans" panose="020B0606030504020204" pitchFamily="34" charset="0"/>
                        </a:rPr>
                        <a:t>Uno de los indicadores utilizados para determinar la gravedad intersectorial en el </a:t>
                      </a:r>
                      <a:r>
                        <a:rPr lang="en-US" sz="1800" b="1" spc="60" dirty="0">
                          <a:solidFill>
                            <a:srgbClr val="0070C0"/>
                          </a:solidFill>
                          <a:latin typeface="Open Sans" panose="020B0606030504020204" pitchFamily="34" charset="0"/>
                          <a:ea typeface="Open Sans" panose="020B0606030504020204" pitchFamily="34" charset="0"/>
                          <a:cs typeface="Open Sans" panose="020B0606030504020204" pitchFamily="34" charset="0"/>
                          <a:hlinkClick r:id="rId6">
                            <a:extLst>
                              <a:ext uri="{A12FA001-AC4F-418D-AE19-62706E023703}">
                                <ahyp:hlinkClr xmlns:ahyp="http://schemas.microsoft.com/office/drawing/2018/hyperlinkcolor" val="tx"/>
                              </a:ext>
                            </a:extLst>
                          </a:hlinkClick>
                        </a:rPr>
                        <a:t>Marco de Análisis Conjunto e Intersectorial (MCAI</a:t>
                      </a:r>
                      <a:r>
                        <a:rPr lang="en-US" sz="1800" spc="60" dirty="0">
                          <a:solidFill>
                            <a:srgbClr val="0070C0"/>
                          </a:solidFill>
                          <a:latin typeface="Open Sans" panose="020B0606030504020204" pitchFamily="34" charset="0"/>
                          <a:ea typeface="Open Sans" panose="020B0606030504020204" pitchFamily="34" charset="0"/>
                          <a:cs typeface="Open Sans" panose="020B0606030504020204" pitchFamily="34" charset="0"/>
                        </a:rPr>
                        <a:t>)   </a:t>
                      </a:r>
                      <a:endParaRPr lang="en-GB" dirty="0">
                        <a:solidFill>
                          <a:srgbClr val="0070C0"/>
                        </a:solidFill>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3123071801"/>
                  </a:ext>
                </a:extLst>
              </a:tr>
            </a:tbl>
          </a:graphicData>
        </a:graphic>
      </p:graphicFrame>
      <p:sp>
        <p:nvSpPr>
          <p:cNvPr id="4" name="Rectangle 3">
            <a:extLst>
              <a:ext uri="{FF2B5EF4-FFF2-40B4-BE49-F238E27FC236}">
                <a16:creationId xmlns:a16="http://schemas.microsoft.com/office/drawing/2014/main" id="{A88F1236-AC37-BBB5-EEEF-A51E3665B347}"/>
              </a:ext>
            </a:extLst>
          </p:cNvPr>
          <p:cNvSpPr/>
          <p:nvPr/>
        </p:nvSpPr>
        <p:spPr>
          <a:xfrm>
            <a:off x="6096000" y="1764455"/>
            <a:ext cx="5526001" cy="5058403"/>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5852D170-9740-C5FB-29CF-62765ABCA193}"/>
              </a:ext>
            </a:extLst>
          </p:cNvPr>
          <p:cNvSpPr/>
          <p:nvPr/>
        </p:nvSpPr>
        <p:spPr>
          <a:xfrm>
            <a:off x="569998" y="1377382"/>
            <a:ext cx="5532301" cy="5437843"/>
          </a:xfrm>
          <a:prstGeom prst="rect">
            <a:avLst/>
          </a:prstGeom>
          <a:solidFill>
            <a:srgbClr val="FFFFFF">
              <a:alpha val="69804"/>
            </a:srgb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Tree>
    <p:extLst>
      <p:ext uri="{BB962C8B-B14F-4D97-AF65-F5344CB8AC3E}">
        <p14:creationId xmlns:p14="http://schemas.microsoft.com/office/powerpoint/2010/main" val="944575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6809" y="1378973"/>
            <a:ext cx="11052000" cy="4502843"/>
          </a:xfrm>
        </p:spPr>
        <p:txBody>
          <a:bodyPr vert="horz" lIns="91440" tIns="45720" rIns="91440" bIns="45720" rtlCol="0" anchor="t">
            <a:noAutofit/>
          </a:bodyPr>
          <a:lstStyle/>
          <a:p>
            <a:pPr marL="0" indent="0">
              <a:buNone/>
            </a:pPr>
            <a:endParaRPr lang="en-US" sz="2200" spc="60" dirty="0">
              <a:latin typeface="Open Sans"/>
              <a:ea typeface="Open Sans"/>
              <a:cs typeface="Open Sans"/>
            </a:endParaRPr>
          </a:p>
          <a:p>
            <a:pPr marL="0" indent="0">
              <a:buNone/>
            </a:pPr>
            <a:r>
              <a:rPr lang="en-US" sz="2400" spc="60" dirty="0">
                <a:latin typeface="Open Sans"/>
                <a:ea typeface="Open Sans"/>
                <a:cs typeface="Open Sans"/>
              </a:rPr>
              <a:t>Los indicadores LCS miden la estrategia de supervivencia más severa </a:t>
            </a:r>
            <a:r>
              <a:rPr lang="en-US" sz="2400" b="1" spc="60" dirty="0">
                <a:latin typeface="Open Sans"/>
                <a:ea typeface="Open Sans"/>
                <a:cs typeface="Open Sans"/>
              </a:rPr>
              <a:t>aplicada </a:t>
            </a:r>
            <a:r>
              <a:rPr lang="en-US" sz="2400" spc="60" dirty="0">
                <a:latin typeface="Open Sans"/>
                <a:ea typeface="Open Sans"/>
                <a:cs typeface="Open Sans"/>
              </a:rPr>
              <a:t>por el hogar durante los </a:t>
            </a:r>
            <a:r>
              <a:rPr lang="en-US" sz="2400" b="1" spc="60" dirty="0">
                <a:latin typeface="Open Sans"/>
                <a:ea typeface="Open Sans"/>
                <a:cs typeface="Open Sans"/>
              </a:rPr>
              <a:t>30 días </a:t>
            </a:r>
            <a:r>
              <a:rPr lang="en-US" sz="2400" spc="60" dirty="0">
                <a:latin typeface="Open Sans"/>
                <a:ea typeface="Open Sans"/>
                <a:cs typeface="Open Sans"/>
              </a:rPr>
              <a:t>anteriores a la entrevista </a:t>
            </a:r>
            <a:r>
              <a:rPr lang="en-US" sz="2400" b="1" spc="60" dirty="0">
                <a:solidFill>
                  <a:schemeClr val="accent1"/>
                </a:solidFill>
                <a:latin typeface="Open Sans"/>
                <a:ea typeface="Open Sans"/>
                <a:cs typeface="Open Sans"/>
              </a:rPr>
              <a:t>o </a:t>
            </a:r>
            <a:r>
              <a:rPr lang="en-US" sz="2400" b="1" spc="60" dirty="0">
                <a:latin typeface="Open Sans"/>
                <a:ea typeface="Open Sans"/>
                <a:cs typeface="Open Sans"/>
              </a:rPr>
              <a:t>agotada por el hogar </a:t>
            </a:r>
            <a:r>
              <a:rPr lang="en-US" sz="2400" spc="60" dirty="0">
                <a:latin typeface="Open Sans"/>
                <a:ea typeface="Open Sans"/>
                <a:cs typeface="Open Sans"/>
              </a:rPr>
              <a:t>en los </a:t>
            </a:r>
            <a:r>
              <a:rPr lang="en-US" sz="2400" b="1" spc="60" dirty="0">
                <a:latin typeface="Open Sans"/>
                <a:ea typeface="Open Sans"/>
                <a:cs typeface="Open Sans"/>
              </a:rPr>
              <a:t>12 meses </a:t>
            </a:r>
            <a:r>
              <a:rPr lang="en-US" sz="2400" spc="60" dirty="0">
                <a:latin typeface="Open Sans"/>
                <a:ea typeface="Open Sans"/>
                <a:cs typeface="Open Sans"/>
              </a:rPr>
              <a:t>anteriores a la entrevista, como respuesta a.....</a:t>
            </a:r>
            <a:endParaRPr lang="en-US" sz="1000" spc="60" dirty="0">
              <a:latin typeface="Open Sans"/>
              <a:ea typeface="Open Sans"/>
              <a:cs typeface="Open Sans"/>
            </a:endParaRPr>
          </a:p>
          <a:p>
            <a:pPr lvl="1"/>
            <a:r>
              <a:rPr lang="en-US" sz="2200" b="1" spc="60" dirty="0">
                <a:solidFill>
                  <a:schemeClr val="tx1">
                    <a:lumMod val="75000"/>
                  </a:schemeClr>
                </a:solidFill>
                <a:latin typeface="Open Sans"/>
                <a:ea typeface="Open Sans"/>
                <a:cs typeface="Open Sans"/>
              </a:rPr>
              <a:t>LCS-FS: </a:t>
            </a:r>
            <a:r>
              <a:rPr lang="en-US" sz="2200" spc="60" dirty="0">
                <a:latin typeface="Open Sans"/>
                <a:ea typeface="Open Sans"/>
                <a:cs typeface="Open Sans"/>
              </a:rPr>
              <a:t>falta de alimentos o de dinero para comprarlos </a:t>
            </a:r>
          </a:p>
          <a:p>
            <a:pPr lvl="1"/>
            <a:r>
              <a:rPr lang="en-US" sz="2200" b="1" spc="60" dirty="0">
                <a:solidFill>
                  <a:schemeClr val="tx1">
                    <a:lumMod val="75000"/>
                  </a:schemeClr>
                </a:solidFill>
                <a:latin typeface="Open Sans"/>
                <a:ea typeface="Open Sans"/>
                <a:cs typeface="Open Sans"/>
              </a:rPr>
              <a:t>LCS-EN: </a:t>
            </a:r>
            <a:r>
              <a:rPr lang="en-US" sz="2200" spc="60" dirty="0">
                <a:latin typeface="Open Sans"/>
                <a:ea typeface="Open Sans"/>
                <a:cs typeface="Open Sans"/>
              </a:rPr>
              <a:t>falta de recursos para acceder a las necesidades esenciales (por ejemplo, alimentos, vivienda, educación y servicios sanitarios, etc.)</a:t>
            </a:r>
          </a:p>
          <a:p>
            <a:pPr marL="0" indent="0">
              <a:buNone/>
            </a:pPr>
            <a:endParaRPr lang="en-US" sz="2400" spc="60" dirty="0">
              <a:latin typeface="Open Sans"/>
              <a:ea typeface="Open Sans"/>
              <a:cs typeface="Open Sans"/>
            </a:endParaRPr>
          </a:p>
          <a:p>
            <a:pPr marL="0" indent="0">
              <a:buNone/>
            </a:pPr>
            <a:endParaRPr lang="en-US" sz="2200" spc="60" dirty="0"/>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HALDEN SOLID"/>
                <a:ea typeface="Open Sans Extrabold"/>
                <a:cs typeface="Open Sans Extrabold"/>
              </a:rPr>
              <a:t>LCS: ¿</a:t>
            </a:r>
            <a:r>
              <a:rPr lang="en-GB" sz="3600" b="0" kern="1400" spc="230" dirty="0" err="1">
                <a:solidFill>
                  <a:schemeClr val="tx1"/>
                </a:solidFill>
                <a:latin typeface="HALDEN SOLID"/>
                <a:ea typeface="Open Sans Extrabold"/>
                <a:cs typeface="Open Sans Extrabold"/>
              </a:rPr>
              <a:t>Qué</a:t>
            </a:r>
            <a:r>
              <a:rPr lang="en-GB" sz="3600" b="0" kern="1400" spc="230" dirty="0">
                <a:solidFill>
                  <a:schemeClr val="tx1"/>
                </a:solidFill>
                <a:latin typeface="HALDEN SOLID"/>
                <a:ea typeface="Open Sans Extrabold"/>
                <a:cs typeface="Open Sans Extrabold"/>
              </a:rPr>
              <a:t> </a:t>
            </a:r>
            <a:r>
              <a:rPr lang="en-GB" sz="3600" b="0" kern="1400" spc="230" dirty="0" err="1">
                <a:solidFill>
                  <a:schemeClr val="tx1"/>
                </a:solidFill>
                <a:latin typeface="HALDEN SOLID"/>
                <a:ea typeface="Open Sans Extrabold"/>
                <a:cs typeface="Open Sans Extrabold"/>
              </a:rPr>
              <a:t>mide</a:t>
            </a:r>
            <a:r>
              <a:rPr lang="en-GB" sz="3600" b="0" kern="1400" spc="230" dirty="0">
                <a:solidFill>
                  <a:schemeClr val="tx1"/>
                </a:solidFill>
                <a:latin typeface="HALDEN SOLID"/>
                <a:ea typeface="Open Sans Extrabold"/>
                <a:cs typeface="Open Sans Extrabold"/>
              </a:rPr>
              <a:t> LCS? </a:t>
            </a:r>
            <a:endParaRPr lang="en-US" dirty="0">
              <a:solidFill>
                <a:schemeClr val="tx1"/>
              </a:solidFill>
            </a:endParaRPr>
          </a:p>
        </p:txBody>
      </p:sp>
    </p:spTree>
    <p:extLst>
      <p:ext uri="{BB962C8B-B14F-4D97-AF65-F5344CB8AC3E}">
        <p14:creationId xmlns:p14="http://schemas.microsoft.com/office/powerpoint/2010/main" val="4173172193"/>
      </p:ext>
    </p:extLst>
  </p:cSld>
  <p:clrMapOvr>
    <a:masterClrMapping/>
  </p:clrMapOvr>
</p:sld>
</file>

<file path=ppt/theme/theme1.xml><?xml version="1.0" encoding="utf-8"?>
<a:theme xmlns:a="http://schemas.openxmlformats.org/drawingml/2006/main" name="Theme2">
  <a:themeElements>
    <a:clrScheme name="WFP COLOUR PALETTE">
      <a:dk1>
        <a:srgbClr val="007DBC"/>
      </a:dk1>
      <a:lt1>
        <a:srgbClr val="36B5C5"/>
      </a:lt1>
      <a:dk2>
        <a:srgbClr val="00B385"/>
      </a:dk2>
      <a:lt2>
        <a:srgbClr val="008868"/>
      </a:lt2>
      <a:accent1>
        <a:srgbClr val="1A4161"/>
      </a:accent1>
      <a:accent2>
        <a:srgbClr val="982B56"/>
      </a:accent2>
      <a:accent3>
        <a:srgbClr val="EF404C"/>
      </a:accent3>
      <a:accent4>
        <a:srgbClr val="B79F8D"/>
      </a:accent4>
      <a:accent5>
        <a:srgbClr val="ECDFBB"/>
      </a:accent5>
      <a:accent6>
        <a:srgbClr val="F37847"/>
      </a:accent6>
      <a:hlink>
        <a:srgbClr val="FFFFFF"/>
      </a:hlink>
      <a:folHlink>
        <a:srgbClr val="00000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2" id="{CEABC6C1-02E8-6E4D-9B35-02EDBE627B8A}" vid="{F8040699-0E4C-D043-8EE2-4232DCF6EB18}"/>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WFP COLOUR PALETTE">
    <a:dk1>
      <a:srgbClr val="007DBC"/>
    </a:dk1>
    <a:lt1>
      <a:srgbClr val="36B5C5"/>
    </a:lt1>
    <a:dk2>
      <a:srgbClr val="00B385"/>
    </a:dk2>
    <a:lt2>
      <a:srgbClr val="008868"/>
    </a:lt2>
    <a:accent1>
      <a:srgbClr val="1A4161"/>
    </a:accent1>
    <a:accent2>
      <a:srgbClr val="982B56"/>
    </a:accent2>
    <a:accent3>
      <a:srgbClr val="EF404C"/>
    </a:accent3>
    <a:accent4>
      <a:srgbClr val="B79F8D"/>
    </a:accent4>
    <a:accent5>
      <a:srgbClr val="ECDFBB"/>
    </a:accent5>
    <a:accent6>
      <a:srgbClr val="F37847"/>
    </a:accent6>
    <a:hlink>
      <a:srgbClr val="FFFFFF"/>
    </a:hlink>
    <a:folHlink>
      <a:srgbClr val="00000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7EC5AEA005F3944B5281CE0F7F3B6DF" ma:contentTypeVersion="17" ma:contentTypeDescription="Create a new document." ma:contentTypeScope="" ma:versionID="5104b4098f693acec562e45c0b5b1a24">
  <xsd:schema xmlns:xsd="http://www.w3.org/2001/XMLSchema" xmlns:xs="http://www.w3.org/2001/XMLSchema" xmlns:p="http://schemas.microsoft.com/office/2006/metadata/properties" xmlns:ns2="49256dcf-74b5-4e0f-b2ab-e17546be8a80" xmlns:ns3="3940b711-dc1d-4235-b0a5-48d487f0d3b9" targetNamespace="http://schemas.microsoft.com/office/2006/metadata/properties" ma:root="true" ma:fieldsID="4479ec4828d41ffc74c9628dd955ac38" ns2:_="" ns3:_="">
    <xsd:import namespace="49256dcf-74b5-4e0f-b2ab-e17546be8a80"/>
    <xsd:import namespace="3940b711-dc1d-4235-b0a5-48d487f0d3b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256dcf-74b5-4e0f-b2ab-e17546be8a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acc4dc2-1d7d-4ba2-9bc5-748c4ad50a6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940b711-dc1d-4235-b0a5-48d487f0d3b9"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17c2faf-511a-483c-a677-1ab92e51de83}" ma:internalName="TaxCatchAll" ma:showField="CatchAllData" ma:web="3940b711-dc1d-4235-b0a5-48d487f0d3b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9256dcf-74b5-4e0f-b2ab-e17546be8a80">
      <Terms xmlns="http://schemas.microsoft.com/office/infopath/2007/PartnerControls"/>
    </lcf76f155ced4ddcb4097134ff3c332f>
    <TaxCatchAll xmlns="3940b711-dc1d-4235-b0a5-48d487f0d3b9" xsi:nil="true"/>
  </documentManagement>
</p:properties>
</file>

<file path=customXml/itemProps1.xml><?xml version="1.0" encoding="utf-8"?>
<ds:datastoreItem xmlns:ds="http://schemas.openxmlformats.org/officeDocument/2006/customXml" ds:itemID="{2A3AC776-BB22-46C6-94CA-DE5319E32815}">
  <ds:schemaRefs>
    <ds:schemaRef ds:uri="http://schemas.microsoft.com/sharepoint/v3/contenttype/forms"/>
  </ds:schemaRefs>
</ds:datastoreItem>
</file>

<file path=customXml/itemProps2.xml><?xml version="1.0" encoding="utf-8"?>
<ds:datastoreItem xmlns:ds="http://schemas.openxmlformats.org/officeDocument/2006/customXml" ds:itemID="{3A1D325D-944F-4ABA-B845-6F49947AAC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9256dcf-74b5-4e0f-b2ab-e17546be8a80"/>
    <ds:schemaRef ds:uri="3940b711-dc1d-4235-b0a5-48d487f0d3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144BB7B-CE34-4D68-9B7C-68D737AEA431}">
  <ds:schemaRefs>
    <ds:schemaRef ds:uri="http://schemas.microsoft.com/office/infopath/2007/PartnerControls"/>
    <ds:schemaRef ds:uri="http://purl.org/dc/terms/"/>
    <ds:schemaRef ds:uri="http://purl.org/dc/dcmitype/"/>
    <ds:schemaRef ds:uri="http://schemas.microsoft.com/office/2006/documentManagement/types"/>
    <ds:schemaRef ds:uri="http://schemas.microsoft.com/office/2006/metadata/properties"/>
    <ds:schemaRef ds:uri="http://purl.org/dc/elements/1.1/"/>
    <ds:schemaRef ds:uri="3940b711-dc1d-4235-b0a5-48d487f0d3b9"/>
    <ds:schemaRef ds:uri="http://schemas.openxmlformats.org/package/2006/metadata/core-properties"/>
    <ds:schemaRef ds:uri="49256dcf-74b5-4e0f-b2ab-e17546be8a80"/>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575</TotalTime>
  <Words>9345</Words>
  <Application>Microsoft Office PowerPoint</Application>
  <PresentationFormat>Widescreen</PresentationFormat>
  <Paragraphs>747</Paragraphs>
  <Slides>57</Slides>
  <Notes>41</Notes>
  <HiddenSlides>2</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57</vt:i4>
      </vt:variant>
    </vt:vector>
  </HeadingPairs>
  <TitlesOfParts>
    <vt:vector size="69" baseType="lpstr">
      <vt:lpstr>Arial</vt:lpstr>
      <vt:lpstr>Arial</vt:lpstr>
      <vt:lpstr>Calibri</vt:lpstr>
      <vt:lpstr>Calibri Light</vt:lpstr>
      <vt:lpstr>HALDEN SOLID</vt:lpstr>
      <vt:lpstr>Open Sans</vt:lpstr>
      <vt:lpstr>Open Sans Extrabold</vt:lpstr>
      <vt:lpstr>Segoe</vt:lpstr>
      <vt:lpstr>Segoe UI</vt:lpstr>
      <vt:lpstr>Verdana</vt:lpstr>
      <vt:lpstr>Wingdings</vt:lpstr>
      <vt:lpstr>Theme2</vt:lpstr>
      <vt:lpstr>PowerPoint Presentation</vt:lpstr>
      <vt:lpstr>AUDIENCIA  </vt:lpstr>
      <vt:lpstr>Nota orientativa para LCS-EN</vt:lpstr>
      <vt:lpstr>PowerPoint Presentation</vt:lpstr>
      <vt:lpstr>LCS-EN: instrucciones de formación 1</vt:lpstr>
      <vt:lpstr>Indicadores de las estrategias de supervivencia (ECS)</vt:lpstr>
      <vt:lpstr>LCS: LCS-FS &amp; LCS-EN</vt:lpstr>
      <vt:lpstr>LCS: USOS DE estos indicadores</vt:lpstr>
      <vt:lpstr>LCS: ¿Qué mide LCS? </vt:lpstr>
      <vt:lpstr>LCS-EN: ¿Qué es? </vt:lpstr>
      <vt:lpstr>PowerPoint Presentation</vt:lpstr>
      <vt:lpstr>LCS-EN: instrucciones de formación 2</vt:lpstr>
      <vt:lpstr>MÓDULO LCS-EN: cuestión principal</vt:lpstr>
      <vt:lpstr>MÓDULO LCS-EN: cuestión principal</vt:lpstr>
      <vt:lpstr>MÓDULO LCS-EN: Seguimiento  Pregunta</vt:lpstr>
      <vt:lpstr>MÓDULO LCS-EN: opciones de respuesta</vt:lpstr>
      <vt:lpstr>MÓDULO LCS-EN: opciones de respuesta</vt:lpstr>
      <vt:lpstr>MÓDULO LCS-EN: opciones de respuesta</vt:lpstr>
      <vt:lpstr>MÓDULO LCS-EN: opciones de respuesta</vt:lpstr>
      <vt:lpstr>MÓDULO LCS-EN: opciones de respuesta</vt:lpstr>
      <vt:lpstr>MÓDULO LCS-EN:PREGUNTA DE SEGUIMIENTO</vt:lpstr>
      <vt:lpstr>PowerPoint Presentation</vt:lpstr>
      <vt:lpstr>MÓDULO LCS-EN: ESTRATEGIAS DE AFRONTAMIENTO</vt:lpstr>
      <vt:lpstr>Lcs-EN: gravedad - Estrés</vt:lpstr>
      <vt:lpstr>Lcs-EN: gravedad - Crisis </vt:lpstr>
      <vt:lpstr>Lcs-EN: gravedad - Emergencia </vt:lpstr>
      <vt:lpstr>Lcs-EN: NIVELES DE GRAVEDAD</vt:lpstr>
      <vt:lpstr>PowerPoint Presentation</vt:lpstr>
      <vt:lpstr>Lcs-EN: clasificación de los hogares </vt:lpstr>
      <vt:lpstr>LCS-EN: instrucciones de formación 3</vt:lpstr>
      <vt:lpstr>PowerPoint Presentation</vt:lpstr>
      <vt:lpstr>EJEMPLO DE DESCRIPCIÓN DE UNA ESTRATEGIA DE AFRONTAMIENTO DEL ESTRÉS</vt:lpstr>
      <vt:lpstr>EJEMPLO DE DESCRIPCIÓN DE UNA ESTRATEGIA DE AFRONTAMIENTO DE CRISIS</vt:lpstr>
      <vt:lpstr>EJEMPLO DE DESCRIPCIÓN DE UNA ESTRATEGIA DE AFRONTAMIENTO DE EMERGENCIAS</vt:lpstr>
      <vt:lpstr>PowerPoint Presentation</vt:lpstr>
      <vt:lpstr>LCS-EN: Diseño del módulo </vt:lpstr>
      <vt:lpstr>LCS-EN: Diseñador de encuestas</vt:lpstr>
      <vt:lpstr>LCS-EN: Diseñador de encuestas</vt:lpstr>
      <vt:lpstr>PowerPoint Presentation</vt:lpstr>
      <vt:lpstr>Desarrollar nuevas estrategias </vt:lpstr>
      <vt:lpstr>PASO 1: Revisión documental  </vt:lpstr>
      <vt:lpstr>Paso 2: DGF (lista de estrategias) </vt:lpstr>
      <vt:lpstr>PASO 3: FGD (Ajuste de la severidad)</vt:lpstr>
      <vt:lpstr>PowerPoint Presentation</vt:lpstr>
      <vt:lpstr>Lcs-EN: EXPLORACIÓN DE DATOS </vt:lpstr>
      <vt:lpstr>Ejemplos de control de calidad (1) </vt:lpstr>
      <vt:lpstr>Ejemplos de control de calidad (2) </vt:lpstr>
      <vt:lpstr>Lcs-EN: cálculo</vt:lpstr>
      <vt:lpstr>Lcs-EN: cálculo</vt:lpstr>
      <vt:lpstr>LCS-EN: GITHUB</vt:lpstr>
      <vt:lpstr>PowerPoint Presentation</vt:lpstr>
      <vt:lpstr>LCS-EN: EJEMPLO DE INFORME </vt:lpstr>
      <vt:lpstr>Recordatorio: utilice los colores estándar </vt:lpstr>
      <vt:lpstr>LCS-En: EJEMPLO DE INFORME </vt:lpstr>
      <vt:lpstr>PowerPoint Presentation</vt:lpstr>
      <vt:lpstr>LCS-EN: Centro de recursos VAM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 slide Useful tips to correctly edit this powerpoint template</dc:title>
  <dc:creator>Helen CLARKE</dc:creator>
  <cp:keywords>, docId:1245693323EEAF70C4B313AC3F73DE05</cp:keywords>
  <cp:lastModifiedBy>Ali ASSI</cp:lastModifiedBy>
  <cp:revision>134</cp:revision>
  <dcterms:created xsi:type="dcterms:W3CDTF">2018-08-20T09:35:59Z</dcterms:created>
  <dcterms:modified xsi:type="dcterms:W3CDTF">2024-12-17T11:38:52Z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0x01010007EC5AEA005F3944B5281CE0F7F3B6DF</vt:lpwstr>
  </property>
  <property fmtid="{D5CDD505-2E9C-101B-9397-08002B2CF9AE}" pid="3" name="MediaServiceImageTags">
    <vt:lpwstr/>
  </property>
  <property fmtid="{D5CDD505-2E9C-101B-9397-08002B2CF9AE}" pid="4" name="MSIP_Label_2a3a108f-898d-4589-9ebc-7ee3b46df9b8_Enabled">
    <vt:lpwstr>true</vt:lpwstr>
  </property>
  <property fmtid="{D5CDD505-2E9C-101B-9397-08002B2CF9AE}" pid="5" name="MSIP_Label_2a3a108f-898d-4589-9ebc-7ee3b46df9b8_SetDate">
    <vt:lpwstr>2024-12-17T11:38:52Z</vt:lpwstr>
  </property>
  <property fmtid="{D5CDD505-2E9C-101B-9397-08002B2CF9AE}" pid="6" name="MSIP_Label_2a3a108f-898d-4589-9ebc-7ee3b46df9b8_Method">
    <vt:lpwstr>Standard</vt:lpwstr>
  </property>
  <property fmtid="{D5CDD505-2E9C-101B-9397-08002B2CF9AE}" pid="7" name="MSIP_Label_2a3a108f-898d-4589-9ebc-7ee3b46df9b8_Name">
    <vt:lpwstr>Official use only</vt:lpwstr>
  </property>
  <property fmtid="{D5CDD505-2E9C-101B-9397-08002B2CF9AE}" pid="8" name="MSIP_Label_2a3a108f-898d-4589-9ebc-7ee3b46df9b8_SiteId">
    <vt:lpwstr>462ad9ae-d7d9-4206-b874-71b1e079776f</vt:lpwstr>
  </property>
  <property fmtid="{D5CDD505-2E9C-101B-9397-08002B2CF9AE}" pid="9" name="MSIP_Label_2a3a108f-898d-4589-9ebc-7ee3b46df9b8_ActionId">
    <vt:lpwstr>1da77e5a-38d6-4874-80c6-310b2e9ae87f</vt:lpwstr>
  </property>
  <property fmtid="{D5CDD505-2E9C-101B-9397-08002B2CF9AE}" pid="10" name="MSIP_Label_2a3a108f-898d-4589-9ebc-7ee3b46df9b8_ContentBits">
    <vt:lpwstr>0</vt:lpwstr>
  </property>
</Properties>
</file>