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62"/>
  </p:notesMasterIdLst>
  <p:handoutMasterIdLst>
    <p:handoutMasterId r:id="rId63"/>
  </p:handoutMasterIdLst>
  <p:sldIdLst>
    <p:sldId id="261" r:id="rId5"/>
    <p:sldId id="327" r:id="rId6"/>
    <p:sldId id="338" r:id="rId7"/>
    <p:sldId id="274" r:id="rId8"/>
    <p:sldId id="268" r:id="rId9"/>
    <p:sldId id="4112" r:id="rId10"/>
    <p:sldId id="4141" r:id="rId11"/>
    <p:sldId id="4155" r:id="rId12"/>
    <p:sldId id="4156" r:id="rId13"/>
    <p:sldId id="291" r:id="rId14"/>
    <p:sldId id="306" r:id="rId15"/>
    <p:sldId id="292" r:id="rId16"/>
    <p:sldId id="4113" r:id="rId17"/>
    <p:sldId id="4146" r:id="rId18"/>
    <p:sldId id="4152" r:id="rId19"/>
    <p:sldId id="4114" r:id="rId20"/>
    <p:sldId id="4119" r:id="rId21"/>
    <p:sldId id="4120" r:id="rId22"/>
    <p:sldId id="4118" r:id="rId23"/>
    <p:sldId id="4121" r:id="rId24"/>
    <p:sldId id="4153" r:id="rId25"/>
    <p:sldId id="4154" r:id="rId26"/>
    <p:sldId id="277" r:id="rId27"/>
    <p:sldId id="4128" r:id="rId28"/>
    <p:sldId id="4123" r:id="rId29"/>
    <p:sldId id="4124" r:id="rId30"/>
    <p:sldId id="329" r:id="rId31"/>
    <p:sldId id="309" r:id="rId32"/>
    <p:sldId id="293" r:id="rId33"/>
    <p:sldId id="4164" r:id="rId34"/>
    <p:sldId id="4163" r:id="rId35"/>
    <p:sldId id="4115" r:id="rId36"/>
    <p:sldId id="4116" r:id="rId37"/>
    <p:sldId id="4117" r:id="rId38"/>
    <p:sldId id="322" r:id="rId39"/>
    <p:sldId id="331" r:id="rId40"/>
    <p:sldId id="4158" r:id="rId41"/>
    <p:sldId id="298" r:id="rId42"/>
    <p:sldId id="4150" r:id="rId43"/>
    <p:sldId id="4159" r:id="rId44"/>
    <p:sldId id="4131" r:id="rId45"/>
    <p:sldId id="4144" r:id="rId46"/>
    <p:sldId id="4160" r:id="rId47"/>
    <p:sldId id="324" r:id="rId48"/>
    <p:sldId id="4127" r:id="rId49"/>
    <p:sldId id="4162" r:id="rId50"/>
    <p:sldId id="4125" r:id="rId51"/>
    <p:sldId id="4161" r:id="rId52"/>
    <p:sldId id="4132" r:id="rId53"/>
    <p:sldId id="4167" r:id="rId54"/>
    <p:sldId id="311" r:id="rId55"/>
    <p:sldId id="300" r:id="rId56"/>
    <p:sldId id="4165" r:id="rId57"/>
    <p:sldId id="4129" r:id="rId58"/>
    <p:sldId id="313" r:id="rId59"/>
    <p:sldId id="4166" r:id="rId60"/>
    <p:sldId id="333" r:id="rId6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4141"/>
            <p14:sldId id="4155"/>
            <p14:sldId id="4156"/>
            <p14:sldId id="291"/>
            <p14:sldId id="306"/>
            <p14:sldId id="292"/>
            <p14:sldId id="4113"/>
            <p14:sldId id="4146"/>
            <p14:sldId id="4152"/>
            <p14:sldId id="4114"/>
            <p14:sldId id="4119"/>
            <p14:sldId id="4120"/>
            <p14:sldId id="4118"/>
            <p14:sldId id="4121"/>
            <p14:sldId id="4153"/>
            <p14:sldId id="4154"/>
            <p14:sldId id="277"/>
            <p14:sldId id="4128"/>
            <p14:sldId id="4123"/>
            <p14:sldId id="4124"/>
            <p14:sldId id="329"/>
            <p14:sldId id="309"/>
            <p14:sldId id="293"/>
          </p14:sldIdLst>
        </p14:section>
        <p14:section name="Enumerator training (optional)" id="{F14BAD09-83F2-476E-85E4-C01F7092CFE0}">
          <p14:sldIdLst>
            <p14:sldId id="4164"/>
            <p14:sldId id="4163"/>
            <p14:sldId id="4115"/>
            <p14:sldId id="4116"/>
            <p14:sldId id="4117"/>
          </p14:sldIdLst>
        </p14:section>
        <p14:section name="Relevance: Analyst training" id="{ADA42E1E-067A-4161-B943-799BD9EB83DE}">
          <p14:sldIdLst>
            <p14:sldId id="322"/>
            <p14:sldId id="331"/>
            <p14:sldId id="4158"/>
            <p14:sldId id="298"/>
            <p14:sldId id="4150"/>
            <p14:sldId id="4159"/>
            <p14:sldId id="4131"/>
            <p14:sldId id="4144"/>
            <p14:sldId id="4160"/>
            <p14:sldId id="324"/>
            <p14:sldId id="4127"/>
            <p14:sldId id="4162"/>
            <p14:sldId id="4125"/>
            <p14:sldId id="4161"/>
            <p14:sldId id="4132"/>
            <p14:sldId id="4167"/>
            <p14:sldId id="311"/>
            <p14:sldId id="300"/>
            <p14:sldId id="4165"/>
            <p14:sldId id="4129"/>
          </p14:sldIdLst>
        </p14:section>
        <p14:section name="Relevance: both" id="{E0808810-59EE-43FB-BE83-B5C8A393D4A5}">
          <p14:sldIdLst>
            <p14:sldId id="313"/>
            <p14:sldId id="4166"/>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0000"/>
    <a:srgbClr val="E67536"/>
    <a:srgbClr val="E6B068"/>
    <a:srgbClr val="ECE1B1"/>
    <a:srgbClr val="FFFFFF"/>
    <a:srgbClr val="FFFFFE"/>
    <a:srgbClr val="0070BA"/>
    <a:srgbClr val="B2B2B2"/>
    <a:srgbClr val="C00000"/>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8C590-4209-4A21-A6CE-77DF30BE8130}" v="32" dt="2024-04-11T15:32:30.3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48" autoAdjust="0"/>
  </p:normalViewPr>
  <p:slideViewPr>
    <p:cSldViewPr snapToGrid="0">
      <p:cViewPr varScale="1">
        <p:scale>
          <a:sx n="47" d="100"/>
          <a:sy n="47" d="100"/>
        </p:scale>
        <p:origin x="1324" y="4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Sheet1!$B$7</c:f>
              <c:strCache>
                <c:ptCount val="1"/>
                <c:pt idx="0">
                  <c:v>Hacer frente a las emergencias </c:v>
                </c:pt>
              </c:strCache>
            </c:strRef>
          </c:tx>
          <c:spPr>
            <a:solidFill>
              <a:srgbClr val="D7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1ECE8"/>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Sheet1!$C$7:$E$7</c:f>
              <c:numCache>
                <c:formatCode>###0%</c:formatCode>
                <c:ptCount val="3"/>
                <c:pt idx="0">
                  <c:v>0.11140274132400117</c:v>
                </c:pt>
                <c:pt idx="1">
                  <c:v>0.11811023622047244</c:v>
                </c:pt>
                <c:pt idx="2">
                  <c:v>0.1083209193445414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C1A-4D40-84E3-8665C6B51DCD}"/>
            </c:ext>
          </c:extLst>
        </c:ser>
        <c:ser>
          <c:idx val="2"/>
          <c:order val="1"/>
          <c:tx>
            <c:strRef>
              <c:f>Sheet1!$B$6</c:f>
              <c:strCache>
                <c:ptCount val="1"/>
                <c:pt idx="0">
                  <c:v>Afrontamiento de la crisis </c:v>
                </c:pt>
              </c:strCache>
            </c:strRef>
          </c:tx>
          <c:spPr>
            <a:solidFill>
              <a:srgbClr val="E6753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Sheet1!$C$6:$E$6</c:f>
              <c:numCache>
                <c:formatCode>###0%</c:formatCode>
                <c:ptCount val="3"/>
                <c:pt idx="0">
                  <c:v>0.17177019539224264</c:v>
                </c:pt>
                <c:pt idx="1">
                  <c:v>0.17137563686892079</c:v>
                </c:pt>
                <c:pt idx="2">
                  <c:v>0.17195147903809321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C1A-4D40-84E3-8665C6B51DCD}"/>
            </c:ext>
          </c:extLst>
        </c:ser>
        <c:ser>
          <c:idx val="1"/>
          <c:order val="2"/>
          <c:tx>
            <c:strRef>
              <c:f>Sheet1!$B$5</c:f>
              <c:strCache>
                <c:ptCount val="1"/>
                <c:pt idx="0">
                  <c:v>Afrontamiento del estrés </c:v>
                </c:pt>
              </c:strCache>
            </c:strRef>
          </c:tx>
          <c:spPr>
            <a:solidFill>
              <a:srgbClr val="E6B0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Sheet1!$C$5:$E$5</c:f>
              <c:numCache>
                <c:formatCode>###0%</c:formatCode>
                <c:ptCount val="3"/>
                <c:pt idx="0">
                  <c:v>0.18693496646252553</c:v>
                </c:pt>
                <c:pt idx="1">
                  <c:v>0.22603056970819824</c:v>
                </c:pt>
                <c:pt idx="2">
                  <c:v>0.16897212172802725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DC1A-4D40-84E3-8665C6B51DCD}"/>
            </c:ext>
          </c:extLst>
        </c:ser>
        <c:ser>
          <c:idx val="0"/>
          <c:order val="3"/>
          <c:tx>
            <c:strRef>
              <c:f>Sheet1!$B$4</c:f>
              <c:strCache>
                <c:ptCount val="1"/>
                <c:pt idx="0">
                  <c:v>No hacer frente</c:v>
                </c:pt>
              </c:strCache>
            </c:strRef>
          </c:tx>
          <c:spPr>
            <a:solidFill>
              <a:srgbClr val="ECE1B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Sheet1!$C$4:$E$4</c:f>
              <c:numCache>
                <c:formatCode>###0%</c:formatCode>
                <c:ptCount val="3"/>
                <c:pt idx="0">
                  <c:v>0.52989209682123073</c:v>
                </c:pt>
                <c:pt idx="1">
                  <c:v>0.48448355720240854</c:v>
                </c:pt>
                <c:pt idx="2">
                  <c:v>0.55075547988933815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DC1A-4D40-84E3-8665C6B51DCD}"/>
            </c:ext>
          </c:extLst>
        </c:ser>
        <c:dLbls>
          <c:showLegendKey val="0"/>
          <c:showVal val="0"/>
          <c:showCatName val="0"/>
          <c:showSerName val="0"/>
          <c:showPercent val="0"/>
          <c:showBubbleSize val="0"/>
        </c:dLbls>
        <c:gapWidth val="150"/>
        <c:overlap val="100"/>
        <c:axId val="2052140815"/>
        <c:axId val="2052134575"/>
      </c:barChart>
      <c:catAx>
        <c:axId val="205214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en-US"/>
          </a:p>
        </c:txPr>
        <c:crossAx val="2052134575"/>
        <c:crosses val="autoZero"/>
        <c:auto val="1"/>
        <c:lblAlgn val="ctr"/>
        <c:lblOffset val="100"/>
        <c:noMultiLvlLbl val="0"/>
      </c:catAx>
      <c:valAx>
        <c:axId val="20521345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en-US"/>
          </a:p>
        </c:txPr>
        <c:crossAx val="205214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en-US"/>
        </a:p>
      </c:txPr>
    </c:legend>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D7000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721B-4B07-88C0-D04CF0BAFCCA}"/>
              </c:ext>
            </c:extLst>
          </c:dPt>
          <c:dPt>
            <c:idx val="1"/>
            <c:invertIfNegative val="0"/>
            <c:bubble3D val="0"/>
            <c:spPr>
              <a:solidFill>
                <a:srgbClr val="D7000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721B-4B07-88C0-D04CF0BAFCCA}"/>
              </c:ext>
            </c:extLst>
          </c:dPt>
          <c:dPt>
            <c:idx val="2"/>
            <c:invertIfNegative val="0"/>
            <c:bubble3D val="0"/>
            <c:spPr>
              <a:solidFill>
                <a:srgbClr val="D7000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721B-4B07-88C0-D04CF0BAFCCA}"/>
              </c:ext>
            </c:extLst>
          </c:dPt>
          <c:dPt>
            <c:idx val="3"/>
            <c:invertIfNegative val="0"/>
            <c:bubble3D val="0"/>
            <c:spPr>
              <a:solidFill>
                <a:srgbClr val="E67536"/>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721B-4B07-88C0-D04CF0BAFCCA}"/>
              </c:ext>
            </c:extLst>
          </c:dPt>
          <c:dPt>
            <c:idx val="4"/>
            <c:invertIfNegative val="0"/>
            <c:bubble3D val="0"/>
            <c:spPr>
              <a:solidFill>
                <a:srgbClr val="E67536"/>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9-721B-4B07-88C0-D04CF0BAFCCA}"/>
              </c:ext>
            </c:extLst>
          </c:dPt>
          <c:dPt>
            <c:idx val="5"/>
            <c:invertIfNegative val="0"/>
            <c:bubble3D val="0"/>
            <c:spPr>
              <a:solidFill>
                <a:srgbClr val="E67536"/>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B-721B-4B07-88C0-D04CF0BAFCCA}"/>
              </c:ext>
            </c:extLst>
          </c:dPt>
          <c:dPt>
            <c:idx val="6"/>
            <c:invertIfNegative val="0"/>
            <c:bubble3D val="0"/>
            <c:spPr>
              <a:solidFill>
                <a:srgbClr val="E6B068"/>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D-721B-4B07-88C0-D04CF0BAFCCA}"/>
              </c:ext>
            </c:extLst>
          </c:dPt>
          <c:dPt>
            <c:idx val="7"/>
            <c:invertIfNegative val="0"/>
            <c:bubble3D val="0"/>
            <c:spPr>
              <a:solidFill>
                <a:srgbClr val="E6B068"/>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F-721B-4B07-88C0-D04CF0BAFCCA}"/>
              </c:ext>
            </c:extLst>
          </c:dPt>
          <c:dPt>
            <c:idx val="8"/>
            <c:invertIfNegative val="0"/>
            <c:bubble3D val="0"/>
            <c:spPr>
              <a:solidFill>
                <a:srgbClr val="E6B068"/>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11-721B-4B07-88C0-D04CF0BAFCCA}"/>
              </c:ext>
            </c:extLst>
          </c:dPt>
          <c:dPt>
            <c:idx val="9"/>
            <c:invertIfNegative val="0"/>
            <c:bubble3D val="0"/>
            <c:spPr>
              <a:solidFill>
                <a:srgbClr val="E6B068"/>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13-721B-4B07-88C0-D04CF0BAFC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E"/>
                    </a:solidFill>
                    <a:latin typeface="+mn-lt"/>
                    <a:ea typeface="+mn-ea"/>
                    <a:cs typeface="+mn-cs"/>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Sheet1!$A$11:$B$20</c:f>
              <c:multiLvlStrCache>
                <c:ptCount val="10"/>
                <c:lvl>
                  <c:pt idx="0">
                    <c:v>Begged (asked strangers on the streets for money/food/other goods) or scavenged </c:v>
                  </c:pt>
                  <c:pt idx="1">
                    <c:v>Mortgaged/sold the house where the household was permanently living or land</c:v>
                  </c:pt>
                  <c:pt idx="2">
                    <c:v>Sold the last female (productive) animal</c:v>
                  </c:pt>
                  <c:pt idx="3">
                    <c:v>Moved within the country</c:v>
                  </c:pt>
                  <c:pt idx="4">
                    <c:v>Sold productive assets or means of transport</c:v>
                  </c:pt>
                  <c:pt idx="5">
                    <c:v>Reduced expenses on essential health</c:v>
                  </c:pt>
                  <c:pt idx="6">
                    <c:v>Moved children to a less expensive school </c:v>
                  </c:pt>
                  <c:pt idx="7">
                    <c:v>Sold household assets/goods (radio, furniture, television, jewellery, etc.) </c:v>
                  </c:pt>
                  <c:pt idx="8">
                    <c:v>Spent savings </c:v>
                  </c:pt>
                  <c:pt idx="9">
                    <c:v>Borrowed money to access essential needs</c:v>
                  </c:pt>
                </c:lvl>
                <c:lvl>
                  <c:pt idx="0">
                    <c:v>Emergency</c:v>
                  </c:pt>
                  <c:pt idx="3">
                    <c:v>Crisis</c:v>
                  </c:pt>
                  <c:pt idx="6">
                    <c:v>Stress</c:v>
                  </c:pt>
                </c:lvl>
              </c:multiLvlStrCache>
            </c:multiLvlStrRef>
          </c:cat>
          <c:val>
            <c:numRef>
              <c:f>Sheet1!$C$11:$C$20</c:f>
              <c:numCache>
                <c:formatCode>0%</c:formatCode>
                <c:ptCount val="10"/>
                <c:pt idx="0">
                  <c:v>0.02</c:v>
                </c:pt>
                <c:pt idx="1">
                  <c:v>0.05</c:v>
                </c:pt>
                <c:pt idx="2">
                  <c:v>0.09</c:v>
                </c:pt>
                <c:pt idx="3">
                  <c:v>0.09</c:v>
                </c:pt>
                <c:pt idx="4">
                  <c:v>0.09</c:v>
                </c:pt>
                <c:pt idx="5">
                  <c:v>0.15</c:v>
                </c:pt>
                <c:pt idx="6">
                  <c:v>0.06</c:v>
                </c:pt>
                <c:pt idx="7">
                  <c:v>0.09</c:v>
                </c:pt>
                <c:pt idx="8">
                  <c:v>0.16</c:v>
                </c:pt>
                <c:pt idx="9">
                  <c:v>0.3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14-721B-4B07-88C0-D04CF0BAFCCA}"/>
            </c:ext>
          </c:extLst>
        </c:ser>
        <c:dLbls>
          <c:showLegendKey val="0"/>
          <c:showVal val="0"/>
          <c:showCatName val="0"/>
          <c:showSerName val="0"/>
          <c:showPercent val="0"/>
          <c:showBubbleSize val="0"/>
        </c:dLbls>
        <c:gapWidth val="182"/>
        <c:axId val="2052179503"/>
        <c:axId val="2052181167"/>
      </c:barChart>
      <c:catAx>
        <c:axId val="2052179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FFFFFE"/>
                </a:solidFill>
                <a:latin typeface="+mn-lt"/>
                <a:ea typeface="+mn-ea"/>
                <a:cs typeface="+mn-cs"/>
              </a:defRPr>
            </a:pPr>
            <a:endParaRPr lang="en-US"/>
          </a:p>
        </c:txPr>
        <c:crossAx val="2052181167"/>
        <c:crosses val="autoZero"/>
        <c:auto val="1"/>
        <c:lblAlgn val="ctr"/>
        <c:lblOffset val="100"/>
        <c:noMultiLvlLbl val="0"/>
      </c:catAx>
      <c:valAx>
        <c:axId val="2052181167"/>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FFFFFE"/>
                </a:solidFill>
                <a:latin typeface="+mn-lt"/>
                <a:ea typeface="+mn-ea"/>
                <a:cs typeface="+mn-cs"/>
              </a:defRPr>
            </a:pPr>
            <a:endParaRPr lang="en-US"/>
          </a:p>
        </c:txPr>
        <c:crossAx val="2052179503"/>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05/05/2026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05/05/2026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Haga clic para modificar los elementos del texto del esquema</a:t>
            </a:r>
          </a:p>
          <a:p>
            <a:pPr lvl="1"/>
            <a:r>
              <a:rPr lang="it-IT"/>
              <a:t>Segundo nivel</a:t>
            </a:r>
          </a:p>
          <a:p>
            <a:pPr lvl="2"/>
            <a:r>
              <a:rPr lang="it-IT"/>
              <a:t>Terzo livello</a:t>
            </a:r>
          </a:p>
          <a:p>
            <a:pPr lvl="3"/>
            <a:r>
              <a:rPr lang="it-IT"/>
              <a:t>Cuarto nivel</a:t>
            </a:r>
          </a:p>
          <a:p>
            <a:pPr lvl="4"/>
            <a:r>
              <a:rPr lang="it-IT"/>
              <a:t>Quinto nivel</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85742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pregunta sobre LCS-EN requiere una pequeña aclaración:</a:t>
            </a:r>
          </a:p>
          <a:p>
            <a:endParaRPr lang="en-GB" dirty="0">
              <a:cs typeface="Calibri" panose="020F0502020204030204"/>
            </a:endParaRPr>
          </a:p>
          <a:p>
            <a:r>
              <a:rPr lang="en-GB" dirty="0">
                <a:cs typeface="Calibri" panose="020F0502020204030204"/>
              </a:rPr>
              <a:t>1) La </a:t>
            </a:r>
            <a:r>
              <a:rPr lang="en-GB" b="1" dirty="0">
                <a:cs typeface="Calibri" panose="020F0502020204030204"/>
              </a:rPr>
              <a:t>falta de recursos </a:t>
            </a:r>
            <a:r>
              <a:rPr lang="en-GB" dirty="0">
                <a:cs typeface="Calibri" panose="020F0502020204030204"/>
              </a:rPr>
              <a:t>significa o bien la falta de acceso directo a bienes y servicios o bien la falta de dinero para comprarlos...el razonamiento es el mismo que para el SL</a:t>
            </a:r>
          </a:p>
          <a:p>
            <a:endParaRPr lang="en-GB" dirty="0">
              <a:cs typeface="Calibri" panose="020F0502020204030204"/>
            </a:endParaRPr>
          </a:p>
          <a:p>
            <a:r>
              <a:rPr lang="en-GB" dirty="0">
                <a:cs typeface="Calibri" panose="020F0502020204030204"/>
              </a:rPr>
              <a:t>2) Pero, ¿qué entendemos por </a:t>
            </a:r>
            <a:r>
              <a:rPr lang="en-GB" b="1" dirty="0">
                <a:cs typeface="Calibri" panose="020F0502020204030204"/>
              </a:rPr>
              <a:t>necesidades esenciales</a:t>
            </a:r>
            <a:r>
              <a:rPr lang="en-GB" dirty="0">
                <a:cs typeface="Calibri" panose="020F0502020204030204"/>
              </a:rPr>
              <a:t>? Aquí tenemos una definición general, pero como puede imaginar, lo que se define como "esencial" es algo subjetivo y depende del contexto, pero normalmente se refiere a la alimentación, la vivienda, la educación, los servicios sanitarios, etc. </a:t>
            </a:r>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3260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Volviendo a la estructura del módulo, otra diferencia de la versión EN del módulo LCS es que el módulo debe incluir una pregunta final adicional en la que se preguntan las </a:t>
            </a:r>
            <a:r>
              <a:rPr lang="en-US" b="1" dirty="0"/>
              <a:t>principales razones </a:t>
            </a:r>
            <a:r>
              <a:rPr lang="en-US" dirty="0"/>
              <a:t>para adoptar las estrategias. Volveremos sobre ello más adelante.</a:t>
            </a:r>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02907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Los códigos son estándar para el diseño y el análisis de los módulos del cuestionario </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89896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252385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334370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94125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419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247608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41128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30</a:t>
            </a:fld>
            <a:endParaRPr lang="it-IT"/>
          </a:p>
        </p:txBody>
      </p:sp>
    </p:spTree>
    <p:extLst>
      <p:ext uri="{BB962C8B-B14F-4D97-AF65-F5344CB8AC3E}">
        <p14:creationId xmlns:p14="http://schemas.microsoft.com/office/powerpoint/2010/main" val="23192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El ahorro es la parte de los ingresos que no se destina al consumo corriente. Ahorrar: apartar gradualmente dinero u oro, normalmente en una cuenta bancaria. La gente suele ahorrar para un objetivo concreto, como pagar un coche, el anticipo de una casa o cualquier emergencia que pueda surgir. Proporciona a una persona o a un hogar cierta seguridad financiera. </a:t>
            </a:r>
          </a:p>
          <a:p>
            <a:endParaRPr lang="en-US"/>
          </a:p>
          <a:p>
            <a:r>
              <a:rPr lang="en-US"/>
              <a:t>Los ingresos son el </a:t>
            </a:r>
            <a:r>
              <a:rPr lang="en-US" b="0" i="0">
                <a:solidFill>
                  <a:srgbClr val="202124"/>
                </a:solidFill>
                <a:effectLst/>
                <a:latin typeface="arial" panose="020B0604020202020204" pitchFamily="34" charset="0"/>
              </a:rPr>
              <a:t>dinero recibido, especialmente de forma regular o irregular, del trabajo o a través de inversiones.</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1406494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335246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 formulario XLS es el formato Excel del contenido de un cuestionario de encuesta Contiene todas las preguntas y</a:t>
            </a:r>
          </a:p>
          <a:p>
            <a:r>
              <a:rPr lang="en-US"/>
              <a:t>la respuesta de cada encuesta en las lenguas elegidas la lógica de salto y las reglas que informarán los datos</a:t>
            </a:r>
          </a:p>
          <a:p>
            <a:r>
              <a:rPr lang="en-US"/>
              <a:t>recopilación Permite transferir las preguntas seleccionadas en el Diseñador de encuestas a las herramientas ODK en línea para obtener datos</a:t>
            </a:r>
          </a:p>
          <a:p>
            <a:r>
              <a:rPr lang="en-US"/>
              <a:t>recopilación codificada de </a:t>
            </a:r>
            <a:r>
              <a:rPr lang="en-US" err="1"/>
              <a:t>forma estandarizada </a:t>
            </a:r>
            <a:r>
              <a:rPr lang="en-US"/>
              <a:t>y facilita el análisis de los datos tras el ejercicio de recopilación de datos</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a:solidFill>
                  <a:srgbClr val="000000"/>
                </a:solidFill>
                <a:latin typeface="Open Sans" panose="020B0606030504020204" pitchFamily="34" charset="0"/>
              </a:rPr>
              <a:t>El </a:t>
            </a:r>
            <a:r>
              <a:rPr lang="en-US" sz="1800" b="1" i="0" u="none" strike="noStrike" baseline="0">
                <a:solidFill>
                  <a:srgbClr val="096DB4"/>
                </a:solidFill>
                <a:latin typeface="Open Sans" panose="020B0606030504020204" pitchFamily="34" charset="0"/>
              </a:rPr>
              <a:t>Diseñador de Encuestas </a:t>
            </a:r>
            <a:r>
              <a:rPr lang="en-US" sz="1800" b="0" i="0" u="none" strike="noStrike" baseline="0">
                <a:solidFill>
                  <a:srgbClr val="000000"/>
                </a:solidFill>
                <a:latin typeface="Open Sans" panose="020B0606030504020204" pitchFamily="34" charset="0"/>
              </a:rPr>
              <a:t>es la herramienta web del PMA que permite a los usuarios elaborar </a:t>
            </a:r>
            <a:r>
              <a:rPr lang="en-US" sz="1800" b="1" i="0" u="none" strike="noStrike" baseline="0">
                <a:solidFill>
                  <a:srgbClr val="000000"/>
                </a:solidFill>
                <a:latin typeface="Open Sans" panose="020B0606030504020204" pitchFamily="34" charset="0"/>
              </a:rPr>
              <a:t>cuestionarios de evaluación, seguimiento y de mercado </a:t>
            </a:r>
            <a:r>
              <a:rPr lang="en-US" sz="1800" b="0" i="0" u="none" strike="noStrike" baseline="0">
                <a:solidFill>
                  <a:srgbClr val="000000"/>
                </a:solidFill>
                <a:latin typeface="Open Sans" panose="020B0606030504020204" pitchFamily="34" charset="0"/>
              </a:rPr>
              <a:t>a medida, utilizando contenidos estandarizados en varios idiomas. </a:t>
            </a:r>
            <a:endParaRPr lang="en-US" b="0"/>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**Mohamed**</a:t>
            </a:r>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4110784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57047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3165381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868449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99359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4286832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689332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Hablemos ahora del cálculo en sí....y empecemos por aclarar algo muy importante...</a:t>
            </a:r>
          </a:p>
          <a:p>
            <a:endParaRPr lang="en-US">
              <a:cs typeface="Calibri"/>
            </a:endParaRPr>
          </a:p>
          <a:p>
            <a:r>
              <a:rPr lang="en-US">
                <a:cs typeface="Calibri"/>
              </a:rPr>
              <a:t>...</a:t>
            </a:r>
          </a:p>
          <a:p>
            <a:endParaRPr lang="en-US">
              <a:cs typeface="Calibri"/>
            </a:endParaRPr>
          </a:p>
          <a:p>
            <a:r>
              <a:rPr lang="en-US">
                <a:cs typeface="Calibri"/>
              </a:rPr>
              <a:t>Entonces, ¿cómo elegir dentro de cada nivel? ...</a:t>
            </a:r>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 un hogar responde con un "No, porque ya hemos vendido esos activos o hemos realizado esta actividad en los últimos 12 meses y no podemos seguir haciéndolo" a una estrategia, se considera que ese hogar ha experimentado esa estrategia. Por el contrario, si un hogar responde con un "No porque no lo hemos necesitado" o "No procede (no tenemos acceso a esta estrategia)", se considera que el hogar no ha experimentado esa estrategia concreta. </a:t>
            </a:r>
            <a:endParaRPr lang="en-US">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54</a:t>
            </a:fld>
            <a:endParaRPr lang="it-IT"/>
          </a:p>
        </p:txBody>
      </p:sp>
    </p:spTree>
    <p:extLst>
      <p:ext uri="{BB962C8B-B14F-4D97-AF65-F5344CB8AC3E}">
        <p14:creationId xmlns:p14="http://schemas.microsoft.com/office/powerpoint/2010/main" val="1256848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56</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0" dirty="0"/>
              <a:t>Último punto: En los primeros momentos de una emergencia, los hogares tienden a recurrir a estrategias de supervivencia a corto plazo basadas en el consumo para superar los problemas inmediatos de escasez de alimentos. Si la situación persiste, los hogares empiezan a buscar otras salidas para satisfacer sus necesidades alimentarias básicas u otras necesidades esenciales. Los indicadores LCS pretenden captar específicamente estos comportamientos.</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06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700"/>
              </a:lnSpc>
              <a:buFont typeface="Wingdings" panose="05000000000000000000" pitchFamily="2" charset="2"/>
              <a:buChar char="v"/>
            </a:pPr>
            <a:r>
              <a:rPr lang="en-US" sz="1200" spc="60" dirty="0">
                <a:latin typeface="Open Sans"/>
                <a:ea typeface="Open Sans"/>
                <a:cs typeface="Open Sans"/>
              </a:rPr>
              <a:t>El LCS-EN puede utilizarse de diversas formas, como para el seguimiento de las actividades del </a:t>
            </a:r>
            <a:r>
              <a:rPr lang="en-US" sz="1200" spc="60" dirty="0" err="1">
                <a:latin typeface="Open Sans"/>
                <a:ea typeface="Open Sans"/>
                <a:cs typeface="Open Sans"/>
              </a:rPr>
              <a:t>programa</a:t>
            </a:r>
            <a:r>
              <a:rPr lang="en-US" sz="1200" spc="60" dirty="0">
                <a:latin typeface="Open Sans"/>
                <a:ea typeface="Open Sans"/>
                <a:cs typeface="Open Sans"/>
              </a:rPr>
              <a:t>, la determinación de la situación de seguridad alimentaria y vulnerabilidad de una población y la selección de objetivos a nivel de población.</a:t>
            </a:r>
          </a:p>
          <a:p>
            <a:pPr>
              <a:lnSpc>
                <a:spcPts val="2700"/>
              </a:lnSpc>
              <a:buFont typeface="Wingdings" panose="05000000000000000000" pitchFamily="2" charset="2"/>
              <a:buChar char="v"/>
            </a:pPr>
            <a:r>
              <a:rPr lang="en-US" spc="60" dirty="0">
                <a:latin typeface="Open Sans"/>
                <a:ea typeface="Open Sans"/>
                <a:cs typeface="Open Sans"/>
              </a:rPr>
              <a:t>El LCS-EN</a:t>
            </a:r>
            <a:r>
              <a:rPr lang="en-US" sz="1200" spc="60" dirty="0">
                <a:latin typeface="Open Sans"/>
                <a:ea typeface="Open Sans"/>
                <a:cs typeface="Open Sans"/>
              </a:rPr>
              <a:t> se </a:t>
            </a:r>
            <a:r>
              <a:rPr lang="en-US" sz="1200" spc="60" dirty="0" err="1">
                <a:latin typeface="Open Sans"/>
                <a:ea typeface="Open Sans"/>
                <a:cs typeface="Open Sans"/>
              </a:rPr>
              <a:t>utiliza</a:t>
            </a:r>
            <a:r>
              <a:rPr lang="en-US" sz="1200" spc="60" dirty="0">
                <a:latin typeface="Open Sans"/>
                <a:ea typeface="Open Sans"/>
                <a:cs typeface="Open Sans"/>
              </a:rPr>
              <a:t> para </a:t>
            </a:r>
            <a:r>
              <a:rPr lang="en-US" sz="1200" spc="60" dirty="0" err="1">
                <a:latin typeface="Open Sans"/>
                <a:ea typeface="Open Sans"/>
                <a:cs typeface="Open Sans"/>
              </a:rPr>
              <a:t>clasificar</a:t>
            </a:r>
            <a:r>
              <a:rPr lang="en-US" sz="1200" spc="60" dirty="0">
                <a:latin typeface="Open Sans"/>
                <a:ea typeface="Open Sans"/>
                <a:cs typeface="Open Sans"/>
              </a:rPr>
              <a:t> </a:t>
            </a:r>
            <a:r>
              <a:rPr lang="en-US" sz="1200" spc="60" dirty="0" err="1">
                <a:latin typeface="Open Sans"/>
                <a:ea typeface="Open Sans"/>
                <a:cs typeface="Open Sans"/>
              </a:rPr>
              <a:t>los</a:t>
            </a:r>
            <a:r>
              <a:rPr lang="en-US" sz="1200" spc="60" dirty="0">
                <a:latin typeface="Open Sans"/>
                <a:ea typeface="Open Sans"/>
                <a:cs typeface="Open Sans"/>
              </a:rPr>
              <a:t> </a:t>
            </a:r>
            <a:r>
              <a:rPr lang="en-US" sz="1200" spc="60" dirty="0" err="1">
                <a:latin typeface="Open Sans"/>
                <a:ea typeface="Open Sans"/>
                <a:cs typeface="Open Sans"/>
              </a:rPr>
              <a:t>hogares</a:t>
            </a:r>
            <a:r>
              <a:rPr lang="en-US" sz="1200" spc="60" dirty="0">
                <a:latin typeface="Open Sans"/>
                <a:ea typeface="Open Sans"/>
                <a:cs typeface="Open Sans"/>
              </a:rPr>
              <a:t> </a:t>
            </a:r>
            <a:r>
              <a:rPr lang="en-US" sz="1200" spc="60" dirty="0" err="1">
                <a:latin typeface="Open Sans"/>
                <a:ea typeface="Open Sans"/>
                <a:cs typeface="Open Sans"/>
              </a:rPr>
              <a:t>en</a:t>
            </a:r>
            <a:r>
              <a:rPr lang="en-US" sz="1200" spc="60" dirty="0">
                <a:latin typeface="Open Sans"/>
                <a:ea typeface="Open Sans"/>
                <a:cs typeface="Open Sans"/>
              </a:rPr>
              <a:t> </a:t>
            </a:r>
            <a:r>
              <a:rPr lang="en-US" sz="1200" spc="60" dirty="0" err="1">
                <a:latin typeface="Open Sans"/>
                <a:ea typeface="Open Sans"/>
                <a:cs typeface="Open Sans"/>
              </a:rPr>
              <a:t>función</a:t>
            </a:r>
            <a:r>
              <a:rPr lang="en-US" sz="1200" spc="60" dirty="0">
                <a:latin typeface="Open Sans"/>
                <a:ea typeface="Open Sans"/>
                <a:cs typeface="Open Sans"/>
              </a:rPr>
              <a:t> de </a:t>
            </a:r>
            <a:r>
              <a:rPr lang="en-US" sz="1200" spc="60" dirty="0" err="1">
                <a:latin typeface="Open Sans"/>
                <a:ea typeface="Open Sans"/>
                <a:cs typeface="Open Sans"/>
              </a:rPr>
              <a:t>su</a:t>
            </a:r>
            <a:r>
              <a:rPr lang="en-US" sz="1200" spc="60" dirty="0">
                <a:latin typeface="Open Sans"/>
                <a:ea typeface="Open Sans"/>
                <a:cs typeface="Open Sans"/>
              </a:rPr>
              <a:t> </a:t>
            </a:r>
            <a:r>
              <a:rPr lang="en-US" sz="1200" spc="60" dirty="0" err="1">
                <a:latin typeface="Open Sans"/>
                <a:ea typeface="Open Sans"/>
                <a:cs typeface="Open Sans"/>
              </a:rPr>
              <a:t>vulnerabilidad</a:t>
            </a:r>
            <a:r>
              <a:rPr lang="en-US" sz="1200" spc="60" dirty="0">
                <a:latin typeface="Open Sans"/>
                <a:ea typeface="Open Sans"/>
                <a:cs typeface="Open Sans"/>
              </a:rPr>
              <a:t> para </a:t>
            </a:r>
            <a:r>
              <a:rPr lang="en-US" sz="1200" spc="60" dirty="0" err="1">
                <a:latin typeface="Open Sans"/>
                <a:ea typeface="Open Sans"/>
                <a:cs typeface="Open Sans"/>
              </a:rPr>
              <a:t>satisfacer</a:t>
            </a:r>
            <a:r>
              <a:rPr lang="en-US" sz="1200" spc="60" dirty="0">
                <a:latin typeface="Open Sans"/>
                <a:ea typeface="Open Sans"/>
                <a:cs typeface="Open Sans"/>
              </a:rPr>
              <a:t> las </a:t>
            </a:r>
            <a:r>
              <a:rPr lang="en-US" sz="1200" spc="60" dirty="0" err="1">
                <a:latin typeface="Open Sans"/>
                <a:ea typeface="Open Sans"/>
                <a:cs typeface="Open Sans"/>
              </a:rPr>
              <a:t>necesidades</a:t>
            </a:r>
            <a:r>
              <a:rPr lang="en-US" sz="1200" spc="60" dirty="0">
                <a:latin typeface="Open Sans"/>
                <a:ea typeface="Open Sans"/>
                <a:cs typeface="Open Sans"/>
              </a:rPr>
              <a:t> </a:t>
            </a:r>
            <a:r>
              <a:rPr lang="en-US" sz="1200" spc="60" dirty="0" err="1">
                <a:latin typeface="Open Sans"/>
                <a:ea typeface="Open Sans"/>
                <a:cs typeface="Open Sans"/>
              </a:rPr>
              <a:t>esenciales</a:t>
            </a:r>
            <a:r>
              <a:rPr lang="en-US" sz="1200" spc="60" dirty="0">
                <a:latin typeface="Open Sans"/>
                <a:ea typeface="Open Sans"/>
                <a:cs typeface="Open Sans"/>
              </a:rPr>
              <a:t> </a:t>
            </a:r>
            <a:r>
              <a:rPr lang="en-US" sz="1200" spc="60" dirty="0" err="1">
                <a:latin typeface="Open Sans"/>
                <a:ea typeface="Open Sans"/>
                <a:cs typeface="Open Sans"/>
              </a:rPr>
              <a:t>en</a:t>
            </a:r>
            <a:r>
              <a:rPr lang="en-US" sz="1200" spc="60" dirty="0">
                <a:latin typeface="Open Sans"/>
                <a:ea typeface="Open Sans"/>
                <a:cs typeface="Open Sans"/>
              </a:rPr>
              <a:t> </a:t>
            </a:r>
            <a:r>
              <a:rPr lang="en-US" sz="1200" spc="60" dirty="0" err="1">
                <a:latin typeface="Open Sans"/>
                <a:ea typeface="Open Sans"/>
                <a:cs typeface="Open Sans"/>
              </a:rPr>
              <a:t>el</a:t>
            </a:r>
            <a:r>
              <a:rPr lang="en-US" sz="1200" spc="60" dirty="0">
                <a:latin typeface="Open Sans"/>
                <a:ea typeface="Open Sans"/>
                <a:cs typeface="Open Sans"/>
              </a:rPr>
              <a:t> </a:t>
            </a:r>
            <a:r>
              <a:rPr lang="en-US" sz="1200" spc="60" dirty="0" err="1">
                <a:latin typeface="Open Sans"/>
                <a:ea typeface="Open Sans"/>
                <a:cs typeface="Open Sans"/>
              </a:rPr>
              <a:t>método</a:t>
            </a:r>
            <a:r>
              <a:rPr lang="en-US" sz="1200" spc="60" dirty="0">
                <a:latin typeface="Open Sans"/>
                <a:ea typeface="Open Sans"/>
                <a:cs typeface="Open Sans"/>
              </a:rPr>
              <a:t> de </a:t>
            </a:r>
            <a:r>
              <a:rPr lang="en-US" sz="1200" spc="60" dirty="0" err="1">
                <a:latin typeface="Open Sans"/>
                <a:ea typeface="Open Sans"/>
                <a:cs typeface="Open Sans"/>
              </a:rPr>
              <a:t>clasificación</a:t>
            </a:r>
            <a:r>
              <a:rPr lang="en-US" sz="1200" spc="60" dirty="0">
                <a:latin typeface="Open Sans"/>
                <a:ea typeface="Open Sans"/>
                <a:cs typeface="Open Sans"/>
              </a:rPr>
              <a:t> de la </a:t>
            </a:r>
            <a:r>
              <a:rPr lang="en-US" sz="1200" spc="60" dirty="0" err="1">
                <a:latin typeface="Open Sans"/>
                <a:ea typeface="Open Sans"/>
                <a:cs typeface="Open Sans"/>
              </a:rPr>
              <a:t>vulnerabilidad</a:t>
            </a:r>
            <a:r>
              <a:rPr lang="en-US" sz="1200" spc="60" dirty="0">
                <a:latin typeface="Open Sans"/>
                <a:ea typeface="Open Sans"/>
                <a:cs typeface="Open Sans"/>
              </a:rPr>
              <a:t> de la ENA.</a:t>
            </a:r>
          </a:p>
          <a:p>
            <a:pPr>
              <a:lnSpc>
                <a:spcPts val="2700"/>
              </a:lnSpc>
              <a:buFont typeface="Wingdings" panose="05000000000000000000" pitchFamily="2" charset="2"/>
              <a:buChar char="v"/>
            </a:pPr>
            <a:r>
              <a:rPr lang="en-US" sz="1200" spc="60" dirty="0">
                <a:latin typeface="Open Sans"/>
                <a:ea typeface="Open Sans"/>
                <a:cs typeface="Open Sans"/>
              </a:rPr>
              <a:t>El LCS-EN proporciona información sobre qué carencias en las necesidades esenciales impulsan la adopción de estrategias de afrontamiento negativas.</a:t>
            </a:r>
            <a:endParaRPr lang="en-US" sz="1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**Mohamed** </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Esto implica una alteración a más largo plazo de las pautas de obtención de ingresos o de producción de alimentos y respuestas puntuales como la venta de activos.</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8945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Haga clic para modificar los elementos del texto del esquema</a:t>
            </a:r>
          </a:p>
          <a:p>
            <a:pPr lvl="1"/>
            <a:r>
              <a:rPr lang="it-IT"/>
              <a:t>Segundo nivel</a:t>
            </a:r>
          </a:p>
          <a:p>
            <a:pPr lvl="2"/>
            <a:r>
              <a:rPr lang="it-IT"/>
              <a:t>Terzo livello</a:t>
            </a:r>
          </a:p>
          <a:p>
            <a:pPr lvl="3"/>
            <a:r>
              <a:rPr lang="it-IT"/>
              <a:t>Cuarto nivel</a:t>
            </a:r>
          </a:p>
          <a:p>
            <a:pPr lvl="4"/>
            <a:r>
              <a:rPr lang="it-IT"/>
              <a:t>Quinto nivel</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Año Mes</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Haga clic para editar el estilo del título maestro</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cs.wfp.org/api/documents/WFP-0000158059/downlo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resources.vam.wfp.org/data-analysis/quantitative/essential-needs/livelihood-coping-strategies-essential-needs" TargetMode="External"/><Relationship Id="rId5" Type="http://schemas.openxmlformats.org/officeDocument/2006/relationships/hyperlink" Target="https://docs.wfp.org/api/documents/WFP-0000152116/download/" TargetMode="External"/><Relationship Id="rId4" Type="http://schemas.openxmlformats.org/officeDocument/2006/relationships/hyperlink" Target="https://docs.wfp.org/api/documents/WFP-0000158059/download/"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surveydesigner.vam.wfp.org/design/surve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ocs.wfp.org/api/documents/WFP-0000152117/download/" TargetMode="External"/><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8059/download/"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Global.ResearchAssessmentMonitoring@wfp.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resources.vam.wfp.org/data-analysis/quantitative/essential-needs/livelihood-coping-strategies-essential-needs" TargetMode="External"/><Relationship Id="rId5" Type="http://schemas.openxmlformats.org/officeDocument/2006/relationships/hyperlink" Target="https://github.com/WFP-VAM/RAMResourcesScripts/blob/main/Static/LCS_Sample_Survey/LHCS_EN_Sample_Survey.csv" TargetMode="External"/><Relationship Id="rId4" Type="http://schemas.openxmlformats.org/officeDocument/2006/relationships/hyperlink" Target="https://github.com/WFP-VAM/RAMResourcesScripts/tree/main/Indicators/Livelihood-Coping-Strategies-E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github.com/WFP-VAM/RAMResourcesScripts/blob/main/Indicators/Livelihood-Coping-Strategies-EN/LCS-EN-indicator.sp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vamresources.manuals.wfp.org/docs/livelihood-coping-strategies-essential-need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vam.wfp.org/data-analysis/quantitative/food-security/technical-guidance-for-the-consolidated-approach-for-reporting-indicators-of-food-security-ca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iaf.info/wp-content/uploads/2023/09/JIAF-2.0-Technical-Manual-v03_Aug-31.pdf?_gl=1*svy27s*_ga*MTM0NjY0NTQ4MS4xNjg4NzMyMzY0*_ga_E60ZNX2F68*MTY5NTE2MTEzNi40LjEuMTY5NTE2MTE1OC4zOC4wLjA." TargetMode="External"/><Relationship Id="rId5"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4" Type="http://schemas.openxmlformats.org/officeDocument/2006/relationships/hyperlink" Target="https://docs.wfp.org/api/documents/WFP-0000074197/download/?_ga=2.140394742.418076809.1697446006-1002751990.16761113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a:blip r:embed="rId3"/>
          <a:srcRect t="20210" b="20210"/>
          <a:stretch/>
        </p:blipFill>
        <p:spPr bwMode="auto">
          <a:xfrm>
            <a:off x="0" y="-21053"/>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es-AR"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Estrategias de subsistencia para necesidades esenciales (LCS-EN) </a:t>
            </a:r>
            <a:br>
              <a:rPr lang="es-AR"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s-AR"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Unidad de evaluación de necesidades y selección de objetivos</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z="1600" b="1">
                <a:latin typeface="Open Sans" panose="020B0606030504020204" pitchFamily="34" charset="0"/>
                <a:ea typeface="Open Sans" panose="020B0606030504020204" pitchFamily="34" charset="0"/>
                <a:cs typeface="Open Sans" panose="020B0606030504020204" pitchFamily="34" charset="0"/>
              </a:rPr>
              <a:t>2024 abril</a:t>
            </a: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PMA/Badre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r>
              <a:rPr lang="en-US" sz="2200" spc="60" dirty="0">
                <a:latin typeface="Open Sans"/>
                <a:ea typeface="Open Sans"/>
                <a:cs typeface="Open Sans"/>
              </a:rPr>
              <a:t>La LCS-EN </a:t>
            </a:r>
            <a:r>
              <a:rPr lang="en-US" sz="2200" spc="60" dirty="0" err="1">
                <a:latin typeface="Open Sans"/>
                <a:ea typeface="Open Sans"/>
                <a:cs typeface="Open Sans"/>
              </a:rPr>
              <a:t>mide</a:t>
            </a:r>
            <a:r>
              <a:rPr lang="en-US" sz="2200" spc="60" dirty="0">
                <a:latin typeface="Open Sans"/>
                <a:ea typeface="Open Sans"/>
                <a:cs typeface="Open Sans"/>
              </a:rPr>
              <a:t> </a:t>
            </a:r>
            <a:r>
              <a:rPr lang="en-US" sz="2200" spc="60" dirty="0" err="1">
                <a:latin typeface="Open Sans"/>
                <a:ea typeface="Open Sans"/>
                <a:cs typeface="Open Sans"/>
              </a:rPr>
              <a:t>el</a:t>
            </a:r>
            <a:r>
              <a:rPr lang="en-US" sz="2200" spc="60" dirty="0">
                <a:latin typeface="Open Sans"/>
                <a:ea typeface="Open Sans"/>
                <a:cs typeface="Open Sans"/>
              </a:rPr>
              <a:t> </a:t>
            </a:r>
            <a:r>
              <a:rPr lang="en-US" sz="2200" spc="60" dirty="0" err="1">
                <a:latin typeface="Open Sans"/>
                <a:ea typeface="Open Sans"/>
                <a:cs typeface="Open Sans"/>
              </a:rPr>
              <a:t>grado</a:t>
            </a:r>
            <a:r>
              <a:rPr lang="en-US" sz="2200" spc="60" dirty="0">
                <a:latin typeface="Open Sans"/>
                <a:ea typeface="Open Sans"/>
                <a:cs typeface="Open Sans"/>
              </a:rPr>
              <a:t> </a:t>
            </a:r>
            <a:r>
              <a:rPr lang="en-US" sz="2200" spc="60" dirty="0" err="1">
                <a:latin typeface="Open Sans"/>
                <a:ea typeface="Open Sans"/>
                <a:cs typeface="Open Sans"/>
              </a:rPr>
              <a:t>en</a:t>
            </a:r>
            <a:r>
              <a:rPr lang="en-US" sz="2200" spc="60" dirty="0">
                <a:latin typeface="Open Sans"/>
                <a:ea typeface="Open Sans"/>
                <a:cs typeface="Open Sans"/>
              </a:rPr>
              <a:t> que </a:t>
            </a:r>
            <a:r>
              <a:rPr lang="en-US" sz="2200" spc="60" dirty="0" err="1">
                <a:latin typeface="Open Sans"/>
                <a:ea typeface="Open Sans"/>
                <a:cs typeface="Open Sans"/>
              </a:rPr>
              <a:t>los</a:t>
            </a:r>
            <a:r>
              <a:rPr lang="en-US" sz="2200" spc="60" dirty="0">
                <a:latin typeface="Open Sans"/>
                <a:ea typeface="Open Sans"/>
                <a:cs typeface="Open Sans"/>
              </a:rPr>
              <a:t> </a:t>
            </a:r>
            <a:r>
              <a:rPr lang="en-US" sz="2200" spc="60" dirty="0" err="1">
                <a:latin typeface="Open Sans"/>
                <a:ea typeface="Open Sans"/>
                <a:cs typeface="Open Sans"/>
              </a:rPr>
              <a:t>hogares</a:t>
            </a:r>
            <a:r>
              <a:rPr lang="en-US" sz="2200" spc="60" dirty="0">
                <a:latin typeface="Open Sans"/>
                <a:ea typeface="Open Sans"/>
                <a:cs typeface="Open Sans"/>
              </a:rPr>
              <a:t> </a:t>
            </a:r>
            <a:r>
              <a:rPr lang="en-US" sz="2200" spc="60" dirty="0" err="1">
                <a:latin typeface="Open Sans"/>
                <a:ea typeface="Open Sans"/>
                <a:cs typeface="Open Sans"/>
              </a:rPr>
              <a:t>han</a:t>
            </a:r>
            <a:r>
              <a:rPr lang="en-US" sz="2200" spc="60" dirty="0">
                <a:latin typeface="Open Sans"/>
                <a:ea typeface="Open Sans"/>
                <a:cs typeface="Open Sans"/>
              </a:rPr>
              <a:t> </a:t>
            </a:r>
            <a:r>
              <a:rPr lang="en-US" sz="2200" spc="60" dirty="0" err="1">
                <a:latin typeface="Open Sans"/>
                <a:ea typeface="Open Sans"/>
                <a:cs typeface="Open Sans"/>
              </a:rPr>
              <a:t>aplicado</a:t>
            </a:r>
            <a:r>
              <a:rPr lang="en-US" sz="2200" spc="60" dirty="0">
                <a:latin typeface="Open Sans"/>
                <a:ea typeface="Open Sans"/>
                <a:cs typeface="Open Sans"/>
              </a:rPr>
              <a:t> </a:t>
            </a:r>
            <a:r>
              <a:rPr lang="en-US" sz="2200" spc="60" dirty="0" err="1">
                <a:latin typeface="Open Sans"/>
                <a:ea typeface="Open Sans"/>
                <a:cs typeface="Open Sans"/>
              </a:rPr>
              <a:t>estrategias</a:t>
            </a:r>
            <a:r>
              <a:rPr lang="en-US" sz="2200" spc="60" dirty="0">
                <a:latin typeface="Open Sans"/>
                <a:ea typeface="Open Sans"/>
                <a:cs typeface="Open Sans"/>
              </a:rPr>
              <a:t> de </a:t>
            </a:r>
            <a:r>
              <a:rPr lang="en-US" sz="2200" spc="60" dirty="0" err="1">
                <a:latin typeface="Open Sans"/>
                <a:ea typeface="Open Sans"/>
                <a:cs typeface="Open Sans"/>
              </a:rPr>
              <a:t>supervivencia</a:t>
            </a:r>
            <a:r>
              <a:rPr lang="en-US" sz="2200" spc="60" dirty="0">
                <a:latin typeface="Open Sans"/>
                <a:ea typeface="Open Sans"/>
                <a:cs typeface="Open Sans"/>
              </a:rPr>
              <a:t> </a:t>
            </a:r>
            <a:r>
              <a:rPr lang="en-US" sz="2200" spc="60" dirty="0" err="1">
                <a:latin typeface="Open Sans"/>
                <a:ea typeface="Open Sans"/>
                <a:cs typeface="Open Sans"/>
              </a:rPr>
              <a:t>como</a:t>
            </a:r>
            <a:r>
              <a:rPr lang="en-US" sz="2200" spc="60" dirty="0">
                <a:latin typeface="Open Sans"/>
                <a:ea typeface="Open Sans"/>
                <a:cs typeface="Open Sans"/>
              </a:rPr>
              <a:t> </a:t>
            </a:r>
            <a:r>
              <a:rPr lang="en-US" sz="2200" spc="60" dirty="0" err="1">
                <a:latin typeface="Open Sans"/>
                <a:ea typeface="Open Sans"/>
                <a:cs typeface="Open Sans"/>
              </a:rPr>
              <a:t>respuesta</a:t>
            </a:r>
            <a:r>
              <a:rPr lang="en-US" sz="2200" spc="60" dirty="0">
                <a:latin typeface="Open Sans"/>
                <a:ea typeface="Open Sans"/>
                <a:cs typeface="Open Sans"/>
              </a:rPr>
              <a:t> a la falta de recursos para acceder a las necesidades esenciales (por ejemplo, alimentos, vivienda, educación, servicios sanitarios, etc.) durante los últimos 30 días anteriores a la encuesta. </a:t>
            </a:r>
          </a:p>
          <a:p>
            <a:pPr>
              <a:lnSpc>
                <a:spcPts val="2700"/>
              </a:lnSpc>
              <a:buFont typeface="Wingdings" panose="05000000000000000000" pitchFamily="2" charset="2"/>
              <a:buChar char="v"/>
            </a:pPr>
            <a:r>
              <a:rPr lang="en-US" sz="2200" spc="60" dirty="0">
                <a:latin typeface="Open Sans"/>
                <a:ea typeface="Open Sans"/>
                <a:cs typeface="Open Sans"/>
              </a:rPr>
              <a:t>Esto implica una alteración a más largo plazo de las actividades generadoras de ingresos y respuestas puntuales como la venta de activos debido a la falta de recursos para </a:t>
            </a:r>
            <a:r>
              <a:rPr lang="en-US" sz="2200" spc="60" dirty="0" err="1">
                <a:latin typeface="Open Sans"/>
                <a:ea typeface="Open Sans"/>
                <a:cs typeface="Open Sans"/>
              </a:rPr>
              <a:t>cubrir</a:t>
            </a:r>
            <a:r>
              <a:rPr lang="en-US" sz="2200" spc="60" dirty="0">
                <a:latin typeface="Open Sans"/>
                <a:ea typeface="Open Sans"/>
                <a:cs typeface="Open Sans"/>
              </a:rPr>
              <a:t> las </a:t>
            </a:r>
            <a:r>
              <a:rPr lang="en-US" sz="2200" spc="60" dirty="0" err="1">
                <a:latin typeface="Open Sans"/>
                <a:ea typeface="Open Sans"/>
                <a:cs typeface="Open Sans"/>
              </a:rPr>
              <a:t>necesidades</a:t>
            </a:r>
            <a:r>
              <a:rPr lang="en-US" sz="2200" spc="60" dirty="0">
                <a:latin typeface="Open Sans"/>
                <a:ea typeface="Open Sans"/>
                <a:cs typeface="Open Sans"/>
              </a:rPr>
              <a:t> </a:t>
            </a:r>
            <a:r>
              <a:rPr lang="en-US" sz="2200" spc="60" dirty="0" err="1">
                <a:latin typeface="Open Sans"/>
                <a:ea typeface="Open Sans"/>
                <a:cs typeface="Open Sans"/>
              </a:rPr>
              <a:t>esenciales</a:t>
            </a:r>
            <a:r>
              <a:rPr lang="en-US" sz="2200" spc="60" dirty="0">
                <a:latin typeface="Open Sans"/>
                <a:ea typeface="Open Sans"/>
                <a:cs typeface="Open Sans"/>
              </a:rPr>
              <a:t>.</a:t>
            </a:r>
          </a:p>
          <a:p>
            <a:pPr>
              <a:lnSpc>
                <a:spcPts val="2700"/>
              </a:lnSpc>
              <a:buFont typeface="Wingdings" panose="05000000000000000000" pitchFamily="2" charset="2"/>
              <a:buChar char="v"/>
            </a:pPr>
            <a:r>
              <a:rPr lang="en-US" sz="2200" spc="60" dirty="0">
                <a:latin typeface="Open Sans"/>
                <a:ea typeface="Open Sans"/>
                <a:cs typeface="Open Sans"/>
              </a:rPr>
              <a:t>El LCS-EN ayuda a evaluar las capacidades productivas y de supervivencia a largo plazo de los hogares y su impacto futuro en el acceso a las necesidades esenciales. </a:t>
            </a: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a:t>
            </a:r>
            <a:r>
              <a:rPr lang="en-GB" sz="3600" b="0" kern="1400" spc="230" dirty="0" err="1">
                <a:solidFill>
                  <a:schemeClr val="tx1"/>
                </a:solidFill>
                <a:latin typeface="Open Sans ExtraBold" panose="020B0906030804020204" pitchFamily="34" charset="0"/>
              </a:rPr>
              <a:t>Qué</a:t>
            </a:r>
            <a:r>
              <a:rPr lang="en-GB" sz="3600" b="0" kern="1400" spc="230" dirty="0">
                <a:solidFill>
                  <a:schemeClr val="tx1"/>
                </a:solidFill>
                <a:latin typeface="Open Sans ExtraBold" panose="020B0906030804020204" pitchFamily="34" charset="0"/>
              </a:rPr>
              <a:t> es? </a:t>
            </a:r>
          </a:p>
        </p:txBody>
      </p:sp>
    </p:spTree>
    <p:extLst>
      <p:ext uri="{BB962C8B-B14F-4D97-AF65-F5344CB8AC3E}">
        <p14:creationId xmlns:p14="http://schemas.microsoft.com/office/powerpoint/2010/main" val="976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El módulo LCS-EN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dirty="0"/>
          </a:p>
          <a:p>
            <a:pPr>
              <a:lnSpc>
                <a:spcPct val="90000"/>
              </a:lnSpc>
            </a:pPr>
            <a:r>
              <a:rPr lang="en-US" sz="2400" spc="60" dirty="0">
                <a:latin typeface="Open Sans"/>
                <a:ea typeface="Open Sans"/>
                <a:cs typeface="Open Sans"/>
              </a:rPr>
              <a:t>Observe cómo está redactada la pregunta principal (en la siguiente diapositiva). La pregunta se refiere a si el hogar aplicó cada estrategia de supervivencia en los últimos 30 días. </a:t>
            </a:r>
          </a:p>
          <a:p>
            <a:pPr>
              <a:lnSpc>
                <a:spcPct val="90000"/>
              </a:lnSpc>
            </a:pPr>
            <a:r>
              <a:rPr lang="en-US" sz="2400" spc="60" dirty="0">
                <a:latin typeface="Open Sans"/>
                <a:ea typeface="Open Sans"/>
                <a:cs typeface="Open Sans"/>
              </a:rPr>
              <a:t>Explique el fundamento de cada estrategia de afrontamiento en el módulo del cuestionario remitiéndose a la </a:t>
            </a:r>
            <a:r>
              <a:rPr lang="en-US" sz="2400" b="1" dirty="0">
                <a:latin typeface="Open Sans"/>
                <a:ea typeface="Open Sans"/>
                <a:cs typeface="Open Sans"/>
                <a:hlinkClick r:id="rId2">
                  <a:extLst>
                    <a:ext uri="{A12FA001-AC4F-418D-AE19-62706E023703}">
                      <ahyp:hlinkClr xmlns:ahyp="http://schemas.microsoft.com/office/drawing/2018/hyperlinkcolor" val="tx"/>
                    </a:ext>
                  </a:extLst>
                </a:hlinkClick>
              </a:rPr>
              <a:t>lista de estrategias</a:t>
            </a:r>
            <a:r>
              <a:rPr lang="en-US" sz="2400" spc="60" dirty="0">
                <a:latin typeface="Open Sans"/>
                <a:ea typeface="Open Sans"/>
                <a:cs typeface="Open Sans"/>
              </a:rPr>
              <a:t>.</a:t>
            </a:r>
          </a:p>
          <a:p>
            <a:pPr>
              <a:lnSpc>
                <a:spcPct val="90000"/>
              </a:lnSpc>
            </a:pPr>
            <a:r>
              <a:rPr lang="en-US" sz="2400" spc="60" dirty="0">
                <a:latin typeface="Open Sans"/>
                <a:ea typeface="Open Sans"/>
                <a:cs typeface="Open Sans"/>
              </a:rPr>
              <a:t>Explique cada una de las respuestas y lo que significan, asegurándose de que se entienden las posibles preguntas de seguimiento y las aclaraciones. </a:t>
            </a:r>
          </a:p>
          <a:p>
            <a:pPr>
              <a:lnSpc>
                <a:spcPct val="90000"/>
              </a:lnSpc>
            </a:pPr>
            <a:r>
              <a:rPr lang="en-US" sz="2400" spc="60" dirty="0">
                <a:latin typeface="Open Sans"/>
                <a:ea typeface="Open Sans"/>
                <a:cs typeface="Open Sans"/>
              </a:rPr>
              <a:t>El sondeo debe realizarse durante la recogida de datos para captar las respuestas más precisas. </a:t>
            </a:r>
          </a:p>
          <a:p>
            <a:pPr marL="0" indent="0">
              <a:lnSpc>
                <a:spcPct val="90000"/>
              </a:lnSpc>
              <a:buNone/>
            </a:pPr>
            <a:endParaRPr lang="en-US" sz="24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a:t>
            </a:r>
            <a:r>
              <a:rPr lang="en-GB" sz="3600" b="0" kern="1400" spc="230" dirty="0" err="1">
                <a:solidFill>
                  <a:schemeClr val="tx1"/>
                </a:solidFill>
                <a:latin typeface="Open Sans ExtraBold" panose="020B0906030804020204" pitchFamily="34" charset="0"/>
              </a:rPr>
              <a:t>instrucciones</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formación</a:t>
            </a:r>
            <a:r>
              <a:rPr lang="en-GB" sz="3600" b="0" kern="1400" spc="230" dirty="0">
                <a:solidFill>
                  <a:schemeClr val="tx1"/>
                </a:solidFill>
                <a:latin typeface="Open Sans ExtraBold" panose="020B0906030804020204" pitchFamily="34" charset="0"/>
              </a:rPr>
              <a:t> 2</a:t>
            </a:r>
          </a:p>
        </p:txBody>
      </p:sp>
    </p:spTree>
    <p:extLst>
      <p:ext uri="{BB962C8B-B14F-4D97-AF65-F5344CB8AC3E}">
        <p14:creationId xmlns:p14="http://schemas.microsoft.com/office/powerpoint/2010/main" val="77153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MÓDULO LCS-EN: </a:t>
            </a:r>
            <a:r>
              <a:rPr lang="en-GB" sz="3600" b="0" kern="1400" spc="230" dirty="0" err="1">
                <a:solidFill>
                  <a:schemeClr val="tx1"/>
                </a:solidFill>
                <a:latin typeface="Open Sans ExtraBold" panose="020B0906030804020204" pitchFamily="34" charset="0"/>
              </a:rPr>
              <a:t>cuestión</a:t>
            </a:r>
            <a:r>
              <a:rPr lang="en-GB" sz="3600" b="0" kern="1400" spc="230" dirty="0">
                <a:solidFill>
                  <a:schemeClr val="tx1"/>
                </a:solidFill>
                <a:latin typeface="Open Sans ExtraBold" panose="020B0906030804020204" pitchFamily="34" charset="0"/>
              </a:rPr>
              <a:t> principal</a:t>
            </a:r>
          </a:p>
        </p:txBody>
      </p:sp>
      <p:sp>
        <p:nvSpPr>
          <p:cNvPr id="20" name="TextBox 19">
            <a:extLst>
              <a:ext uri="{FF2B5EF4-FFF2-40B4-BE49-F238E27FC236}">
                <a16:creationId xmlns:a16="http://schemas.microsoft.com/office/drawing/2014/main" id="{E6B59479-BF7E-892C-6FD0-AD26C43DC8CD}"/>
              </a:ext>
            </a:extLst>
          </p:cNvPr>
          <p:cNvSpPr txBox="1"/>
          <p:nvPr/>
        </p:nvSpPr>
        <p:spPr>
          <a:xfrm>
            <a:off x="596349" y="2945378"/>
            <a:ext cx="3031885" cy="3724096"/>
          </a:xfrm>
          <a:prstGeom prst="rect">
            <a:avLst/>
          </a:prstGeom>
          <a:solidFill>
            <a:srgbClr val="FFFFFE"/>
          </a:solidFill>
          <a:ln w="57150">
            <a:solidFill>
              <a:schemeClr val="bg1">
                <a:lumMod val="50000"/>
              </a:schemeClr>
            </a:solidFill>
          </a:ln>
        </p:spPr>
        <p:txBody>
          <a:bodyPr wrap="square" rtlCol="0">
            <a:spAutoFit/>
          </a:bodyPr>
          <a:lstStyle/>
          <a:p>
            <a:r>
              <a:rPr lang="en-US" sz="2000" spc="60" dirty="0">
                <a:latin typeface="Open Sans" charset="0"/>
                <a:ea typeface="Open Sans" charset="0"/>
                <a:cs typeface="Open Sans" charset="0"/>
              </a:rPr>
              <a:t>Durante los últimos 30 días, ¿alguien de su hogar tuvo que [ ... ] debido a la falta de recursos para acceder a las necesidades esenciales </a:t>
            </a:r>
            <a:r>
              <a:rPr lang="en-GB" sz="2000" spc="60" dirty="0">
                <a:latin typeface="Open Sans" charset="0"/>
                <a:ea typeface="Open Sans" charset="0"/>
                <a:cs typeface="Open Sans" charset="0"/>
              </a:rPr>
              <a:t>(por ejemplo, alimentos, vivienda, educación, servicios sanitarios, etc.) </a:t>
            </a:r>
            <a:r>
              <a:rPr lang="en-US" sz="2000" spc="60" dirty="0">
                <a:latin typeface="Open Sans" charset="0"/>
                <a:ea typeface="Open Sans" charset="0"/>
                <a:cs typeface="Open Sans" charset="0"/>
              </a:rPr>
              <a:t>?</a:t>
            </a:r>
          </a:p>
          <a:p>
            <a:endParaRPr lang="en-US" sz="1600" dirty="0"/>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18399745"/>
              </p:ext>
            </p:extLst>
          </p:nvPr>
        </p:nvGraphicFramePr>
        <p:xfrm>
          <a:off x="3765336" y="1223967"/>
          <a:ext cx="8426664" cy="5656645"/>
        </p:xfrm>
        <a:graphic>
          <a:graphicData uri="http://schemas.openxmlformats.org/drawingml/2006/table">
            <a:tbl>
              <a:tblPr/>
              <a:tblGrid>
                <a:gridCol w="3151401">
                  <a:extLst>
                    <a:ext uri="{9D8B030D-6E8A-4147-A177-3AD203B41FA5}">
                      <a16:colId xmlns:a16="http://schemas.microsoft.com/office/drawing/2014/main" val="20487821"/>
                    </a:ext>
                  </a:extLst>
                </a:gridCol>
                <a:gridCol w="2489307">
                  <a:extLst>
                    <a:ext uri="{9D8B030D-6E8A-4147-A177-3AD203B41FA5}">
                      <a16:colId xmlns:a16="http://schemas.microsoft.com/office/drawing/2014/main" val="1579870510"/>
                    </a:ext>
                  </a:extLst>
                </a:gridCol>
                <a:gridCol w="1392978">
                  <a:extLst>
                    <a:ext uri="{9D8B030D-6E8A-4147-A177-3AD203B41FA5}">
                      <a16:colId xmlns:a16="http://schemas.microsoft.com/office/drawing/2014/main" val="4194993987"/>
                    </a:ext>
                  </a:extLst>
                </a:gridCol>
                <a:gridCol w="1392978">
                  <a:extLst>
                    <a:ext uri="{9D8B030D-6E8A-4147-A177-3AD203B41FA5}">
                      <a16:colId xmlns:a16="http://schemas.microsoft.com/office/drawing/2014/main" val="758318216"/>
                    </a:ext>
                  </a:extLst>
                </a:gridCol>
              </a:tblGrid>
              <a:tr h="1851117">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Durante los últimos </a:t>
                      </a:r>
                      <a:r>
                        <a:rPr lang="en-GB" sz="900" b="1" dirty="0">
                          <a:solidFill>
                            <a:schemeClr val="accent1">
                              <a:lumMod val="50000"/>
                            </a:schemeClr>
                          </a:solidFill>
                          <a:effectLst/>
                          <a:latin typeface="Calibri"/>
                          <a:ea typeface="Calibri" panose="020F0502020204030204" pitchFamily="34" charset="0"/>
                          <a:cs typeface="Arial"/>
                        </a:rPr>
                        <a:t>30 días</a:t>
                      </a:r>
                      <a:r>
                        <a:rPr lang="en-GB" sz="900" dirty="0">
                          <a:solidFill>
                            <a:schemeClr val="accent1">
                              <a:lumMod val="50000"/>
                            </a:schemeClr>
                          </a:solidFill>
                          <a:effectLst/>
                          <a:latin typeface="Calibri"/>
                          <a:ea typeface="Calibri" panose="020F0502020204030204" pitchFamily="34" charset="0"/>
                          <a:cs typeface="Arial"/>
                        </a:rPr>
                        <a:t>, </a:t>
                      </a:r>
                      <a:r>
                        <a:rPr lang="en-GB" sz="900" dirty="0">
                          <a:solidFill>
                            <a:schemeClr val="accent1">
                              <a:lumMod val="50000"/>
                            </a:schemeClr>
                          </a:solidFill>
                          <a:effectLst/>
                          <a:latin typeface="Calibri"/>
                          <a:ea typeface="Times New Roman" panose="02020603050405020304" pitchFamily="18" charset="0"/>
                          <a:cs typeface="Arial"/>
                        </a:rPr>
                        <a:t>¿alguien de su hogar tuvo que realizar alguna de las siguientes actividades debido a la </a:t>
                      </a:r>
                      <a:r>
                        <a:rPr lang="en-GB" sz="900" b="1" dirty="0">
                          <a:solidFill>
                            <a:schemeClr val="accent1">
                              <a:lumMod val="50000"/>
                            </a:schemeClr>
                          </a:solidFill>
                          <a:effectLst/>
                          <a:latin typeface="Calibri"/>
                          <a:ea typeface="Times New Roman" panose="02020603050405020304" pitchFamily="18" charset="0"/>
                          <a:cs typeface="Arial"/>
                        </a:rPr>
                        <a:t>falta de recursos para acceder a las necesidades esenciales (por ejemplo, alimentos, vivienda, educación, servicios sanitarios, etc.)?</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10 = </a:t>
                      </a:r>
                      <a:r>
                        <a:rPr lang="en-GB" sz="900" dirty="0">
                          <a:solidFill>
                            <a:schemeClr val="accent1">
                              <a:lumMod val="50000"/>
                            </a:schemeClr>
                          </a:solidFill>
                          <a:effectLst/>
                          <a:latin typeface="Calibri"/>
                          <a:ea typeface="Calibri" panose="020F0502020204030204" pitchFamily="34" charset="0"/>
                          <a:cs typeface="Arial"/>
                        </a:rPr>
                        <a:t>No, </a:t>
                      </a:r>
                      <a:r>
                        <a:rPr lang="en-GB" sz="900" dirty="0" err="1">
                          <a:solidFill>
                            <a:schemeClr val="accent1">
                              <a:lumMod val="50000"/>
                            </a:schemeClr>
                          </a:solidFill>
                          <a:effectLst/>
                          <a:latin typeface="Calibri"/>
                          <a:ea typeface="Calibri" panose="020F0502020204030204" pitchFamily="34" charset="0"/>
                          <a:cs typeface="Arial"/>
                        </a:rPr>
                        <a:t>porque</a:t>
                      </a:r>
                      <a:r>
                        <a:rPr lang="en-GB" sz="900" dirty="0">
                          <a:solidFill>
                            <a:schemeClr val="accent1">
                              <a:lumMod val="50000"/>
                            </a:schemeClr>
                          </a:solidFill>
                          <a:effectLst/>
                          <a:latin typeface="Calibri"/>
                          <a:ea typeface="Calibri" panose="020F0502020204030204" pitchFamily="34" charset="0"/>
                          <a:cs typeface="Arial"/>
                        </a:rPr>
                        <a:t> no necesitábamos</a:t>
                      </a:r>
                      <a:endParaRPr lang="en-US" sz="9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20 = </a:t>
                      </a:r>
                      <a:r>
                        <a:rPr lang="en-GB" sz="900" dirty="0">
                          <a:solidFill>
                            <a:schemeClr val="accent1">
                              <a:lumMod val="50000"/>
                            </a:schemeClr>
                          </a:solidFill>
                          <a:effectLst/>
                          <a:latin typeface="Calibri"/>
                          <a:ea typeface="Calibri" panose="020F0502020204030204" pitchFamily="34" charset="0"/>
                          <a:cs typeface="Arial"/>
                        </a:rPr>
                        <a:t>No, </a:t>
                      </a:r>
                      <a:r>
                        <a:rPr lang="en-GB" sz="900" dirty="0" err="1">
                          <a:solidFill>
                            <a:schemeClr val="accent1">
                              <a:lumMod val="50000"/>
                            </a:schemeClr>
                          </a:solidFill>
                          <a:effectLst/>
                          <a:latin typeface="Calibri"/>
                          <a:ea typeface="Calibri" panose="020F0502020204030204" pitchFamily="34" charset="0"/>
                          <a:cs typeface="Arial"/>
                        </a:rPr>
                        <a:t>porque</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ya</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hemos</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vendido</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esos</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activos</a:t>
                      </a:r>
                      <a:r>
                        <a:rPr lang="en-GB" sz="900" dirty="0">
                          <a:solidFill>
                            <a:schemeClr val="accent1">
                              <a:lumMod val="50000"/>
                            </a:schemeClr>
                          </a:solidFill>
                          <a:effectLst/>
                          <a:latin typeface="Calibri"/>
                          <a:ea typeface="Calibri" panose="020F0502020204030204" pitchFamily="34" charset="0"/>
                          <a:cs typeface="Arial"/>
                        </a:rPr>
                        <a:t> o nos </a:t>
                      </a:r>
                      <a:r>
                        <a:rPr lang="en-GB" sz="900" dirty="0" err="1">
                          <a:solidFill>
                            <a:schemeClr val="accent1">
                              <a:lumMod val="50000"/>
                            </a:schemeClr>
                          </a:solidFill>
                          <a:effectLst/>
                          <a:latin typeface="Calibri"/>
                          <a:ea typeface="Calibri" panose="020F0502020204030204" pitchFamily="34" charset="0"/>
                          <a:cs typeface="Arial"/>
                        </a:rPr>
                        <a:t>hemos</a:t>
                      </a:r>
                      <a:r>
                        <a:rPr lang="en-GB" sz="900" dirty="0">
                          <a:solidFill>
                            <a:schemeClr val="accent1">
                              <a:lumMod val="50000"/>
                            </a:schemeClr>
                          </a:solidFill>
                          <a:effectLst/>
                          <a:latin typeface="Calibri"/>
                          <a:ea typeface="Calibri" panose="020F0502020204030204" pitchFamily="34" charset="0"/>
                          <a:cs typeface="Arial"/>
                        </a:rPr>
                        <a:t> dedicado a esta actividad </a:t>
                      </a:r>
                      <a:r>
                        <a:rPr lang="en-GB" sz="900" dirty="0" err="1">
                          <a:solidFill>
                            <a:schemeClr val="accent1">
                              <a:lumMod val="50000"/>
                            </a:schemeClr>
                          </a:solidFill>
                          <a:effectLst/>
                          <a:latin typeface="Calibri"/>
                          <a:ea typeface="Calibri" panose="020F0502020204030204" pitchFamily="34" charset="0"/>
                          <a:cs typeface="Arial"/>
                        </a:rPr>
                        <a:t>en</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los</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últimos</a:t>
                      </a:r>
                      <a:r>
                        <a:rPr lang="en-GB" sz="900" dirty="0">
                          <a:solidFill>
                            <a:schemeClr val="accent1">
                              <a:lumMod val="50000"/>
                            </a:schemeClr>
                          </a:solidFill>
                          <a:effectLst/>
                          <a:latin typeface="Calibri"/>
                          <a:ea typeface="Calibri" panose="020F0502020204030204" pitchFamily="34" charset="0"/>
                          <a:cs typeface="Arial"/>
                        </a:rPr>
                        <a:t> 12 meses y no </a:t>
                      </a:r>
                      <a:r>
                        <a:rPr lang="en-GB" sz="900" dirty="0" err="1">
                          <a:solidFill>
                            <a:schemeClr val="accent1">
                              <a:lumMod val="50000"/>
                            </a:schemeClr>
                          </a:solidFill>
                          <a:effectLst/>
                          <a:latin typeface="Calibri"/>
                          <a:ea typeface="Calibri" panose="020F0502020204030204" pitchFamily="34" charset="0"/>
                          <a:cs typeface="Arial"/>
                        </a:rPr>
                        <a:t>podemos</a:t>
                      </a:r>
                      <a:r>
                        <a:rPr lang="en-GB" sz="900" dirty="0">
                          <a:solidFill>
                            <a:schemeClr val="accent1">
                              <a:lumMod val="50000"/>
                            </a:schemeClr>
                          </a:solidFill>
                          <a:effectLst/>
                          <a:latin typeface="Calibri"/>
                          <a:ea typeface="Calibri" panose="020F0502020204030204" pitchFamily="34" charset="0"/>
                          <a:cs typeface="Arial"/>
                        </a:rPr>
                        <a:t> </a:t>
                      </a:r>
                      <a:r>
                        <a:rPr lang="en-GB" sz="900" dirty="0" err="1">
                          <a:solidFill>
                            <a:schemeClr val="accent1">
                              <a:lumMod val="50000"/>
                            </a:schemeClr>
                          </a:solidFill>
                          <a:effectLst/>
                          <a:latin typeface="Calibri"/>
                          <a:ea typeface="Calibri" panose="020F0502020204030204" pitchFamily="34" charset="0"/>
                          <a:cs typeface="Arial"/>
                        </a:rPr>
                        <a:t>seguir</a:t>
                      </a:r>
                      <a:r>
                        <a:rPr lang="en-GB" sz="900" dirty="0">
                          <a:solidFill>
                            <a:schemeClr val="accent1">
                              <a:lumMod val="50000"/>
                            </a:schemeClr>
                          </a:solidFill>
                          <a:effectLst/>
                          <a:latin typeface="Calibri"/>
                          <a:ea typeface="Calibri" panose="020F0502020204030204" pitchFamily="34" charset="0"/>
                          <a:cs typeface="Arial"/>
                        </a:rPr>
                        <a:t> haciéndolo</a:t>
                      </a:r>
                      <a:endParaRPr lang="en-US" sz="9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30= </a:t>
                      </a:r>
                      <a:r>
                        <a:rPr lang="fr-FR" sz="900" dirty="0" err="1">
                          <a:solidFill>
                            <a:schemeClr val="accent1">
                              <a:lumMod val="50000"/>
                            </a:schemeClr>
                          </a:solidFill>
                          <a:effectLst/>
                          <a:latin typeface="Calibri"/>
                          <a:ea typeface="Times New Roman" panose="02020603050405020304" pitchFamily="18" charset="0"/>
                          <a:cs typeface="Arial"/>
                        </a:rPr>
                        <a:t>Sí</a:t>
                      </a:r>
                      <a:endParaRPr lang="en-US" sz="9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9999= </a:t>
                      </a:r>
                      <a:r>
                        <a:rPr lang="en-GB" sz="900" dirty="0">
                          <a:solidFill>
                            <a:schemeClr val="accent1">
                              <a:lumMod val="50000"/>
                            </a:schemeClr>
                          </a:solidFill>
                          <a:effectLst/>
                          <a:latin typeface="Calibri"/>
                          <a:ea typeface="Times New Roman" panose="02020603050405020304" pitchFamily="18" charset="0"/>
                          <a:cs typeface="Arial"/>
                        </a:rPr>
                        <a:t>No </a:t>
                      </a:r>
                      <a:r>
                        <a:rPr lang="en-GB" sz="900" dirty="0" err="1">
                          <a:solidFill>
                            <a:schemeClr val="accent1">
                              <a:lumMod val="50000"/>
                            </a:schemeClr>
                          </a:solidFill>
                          <a:effectLst/>
                          <a:latin typeface="Calibri"/>
                          <a:ea typeface="Times New Roman" panose="02020603050405020304" pitchFamily="18" charset="0"/>
                          <a:cs typeface="Arial"/>
                        </a:rPr>
                        <a:t>aplicable</a:t>
                      </a:r>
                      <a:r>
                        <a:rPr lang="en-GB" sz="900" dirty="0">
                          <a:solidFill>
                            <a:schemeClr val="accent1">
                              <a:lumMod val="50000"/>
                            </a:schemeClr>
                          </a:solidFill>
                          <a:effectLst/>
                          <a:latin typeface="Calibri"/>
                          <a:ea typeface="Times New Roman" panose="02020603050405020304" pitchFamily="18" charset="0"/>
                          <a:cs typeface="Arial"/>
                        </a:rPr>
                        <a:t> (no </a:t>
                      </a:r>
                      <a:r>
                        <a:rPr lang="en-GB" sz="900" dirty="0" err="1">
                          <a:solidFill>
                            <a:schemeClr val="accent1">
                              <a:lumMod val="50000"/>
                            </a:schemeClr>
                          </a:solidFill>
                          <a:effectLst/>
                          <a:latin typeface="Calibri"/>
                          <a:ea typeface="Times New Roman" panose="02020603050405020304" pitchFamily="18" charset="0"/>
                          <a:cs typeface="Arial"/>
                        </a:rPr>
                        <a:t>tiene</a:t>
                      </a:r>
                      <a:r>
                        <a:rPr lang="en-GB" sz="900" dirty="0">
                          <a:solidFill>
                            <a:schemeClr val="accent1">
                              <a:lumMod val="50000"/>
                            </a:schemeClr>
                          </a:solidFill>
                          <a:effectLst/>
                          <a:latin typeface="Calibri"/>
                          <a:ea typeface="Times New Roman" panose="02020603050405020304" pitchFamily="18" charset="0"/>
                          <a:cs typeface="Arial"/>
                        </a:rPr>
                        <a:t> </a:t>
                      </a:r>
                      <a:r>
                        <a:rPr lang="en-GB" sz="900" dirty="0" err="1">
                          <a:solidFill>
                            <a:schemeClr val="accent1">
                              <a:lumMod val="50000"/>
                            </a:schemeClr>
                          </a:solidFill>
                          <a:effectLst/>
                          <a:latin typeface="Calibri"/>
                          <a:ea typeface="Times New Roman" panose="02020603050405020304" pitchFamily="18" charset="0"/>
                          <a:cs typeface="Arial"/>
                        </a:rPr>
                        <a:t>acceso</a:t>
                      </a:r>
                      <a:r>
                        <a:rPr lang="en-GB" sz="900" dirty="0">
                          <a:solidFill>
                            <a:schemeClr val="accent1">
                              <a:lumMod val="50000"/>
                            </a:schemeClr>
                          </a:solidFill>
                          <a:effectLst/>
                          <a:latin typeface="Calibri"/>
                          <a:ea typeface="Times New Roman" panose="02020603050405020304" pitchFamily="18" charset="0"/>
                          <a:cs typeface="Arial"/>
                        </a:rPr>
                        <a:t> a </a:t>
                      </a:r>
                      <a:r>
                        <a:rPr lang="en-GB" sz="900" dirty="0" err="1">
                          <a:solidFill>
                            <a:schemeClr val="accent1">
                              <a:lumMod val="50000"/>
                            </a:schemeClr>
                          </a:solidFill>
                          <a:effectLst/>
                          <a:latin typeface="Calibri"/>
                          <a:ea typeface="Times New Roman" panose="02020603050405020304" pitchFamily="18" charset="0"/>
                          <a:cs typeface="Arial"/>
                        </a:rPr>
                        <a:t>esta</a:t>
                      </a:r>
                      <a:r>
                        <a:rPr lang="en-GB" sz="900" dirty="0">
                          <a:solidFill>
                            <a:schemeClr val="accent1">
                              <a:lumMod val="50000"/>
                            </a:schemeClr>
                          </a:solidFill>
                          <a:effectLst/>
                          <a:latin typeface="Calibri"/>
                          <a:ea typeface="Times New Roman" panose="02020603050405020304" pitchFamily="18" charset="0"/>
                          <a:cs typeface="Arial"/>
                        </a:rPr>
                        <a:t> </a:t>
                      </a:r>
                      <a:r>
                        <a:rPr lang="en-GB" sz="900" dirty="0" err="1">
                          <a:solidFill>
                            <a:schemeClr val="accent1">
                              <a:lumMod val="50000"/>
                            </a:schemeClr>
                          </a:solidFill>
                          <a:effectLst/>
                          <a:latin typeface="Calibri"/>
                          <a:ea typeface="Times New Roman" panose="02020603050405020304" pitchFamily="18" charset="0"/>
                          <a:cs typeface="Arial"/>
                        </a:rPr>
                        <a:t>estrategia</a:t>
                      </a:r>
                      <a:r>
                        <a:rPr lang="en-GB" sz="900" dirty="0">
                          <a:solidFill>
                            <a:schemeClr val="accent1">
                              <a:lumMod val="50000"/>
                            </a:schemeClr>
                          </a:solidFill>
                          <a:effectLst/>
                          <a:latin typeface="Calibri"/>
                          <a:ea typeface="Times New Roman" panose="02020603050405020304" pitchFamily="18" charset="0"/>
                          <a:cs typeface="Arial"/>
                        </a:rPr>
                        <a:t>)</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Gravedad indicativa de la estrategia</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i="1" dirty="0">
                          <a:solidFill>
                            <a:schemeClr val="accent1">
                              <a:lumMod val="50000"/>
                            </a:schemeClr>
                          </a:solidFill>
                          <a:effectLst/>
                          <a:latin typeface="Calibri"/>
                          <a:ea typeface="Times New Roman" panose="02020603050405020304" pitchFamily="18" charset="0"/>
                          <a:cs typeface="Arial"/>
                        </a:rPr>
                        <a:t>(Oficina de país para atribuir la gravedad correspondiente, lo siguiente es sólo un ejemplo)</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900" i="1" dirty="0">
                          <a:solidFill>
                            <a:schemeClr val="accent1">
                              <a:lumMod val="50000"/>
                            </a:schemeClr>
                          </a:solidFill>
                          <a:effectLst/>
                          <a:latin typeface="Calibri"/>
                          <a:ea typeface="Calibri" panose="020F0502020204030204" pitchFamily="34" charset="0"/>
                          <a:cs typeface="Arial"/>
                        </a:rPr>
                        <a:t>Nombres de las variables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99639">
                <a:tc>
                  <a:txBody>
                    <a:bodyPr/>
                    <a:lstStyle/>
                    <a:p>
                      <a:pPr marL="0" marR="0" algn="l">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1.1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Vendió activos/bienes del hogar (radio, muebles, televisión, joyas, etc.) </a:t>
                      </a:r>
                      <a:r>
                        <a:rPr lang="en-GB" sz="900" i="1" dirty="0">
                          <a:solidFill>
                            <a:schemeClr val="accent1">
                              <a:lumMod val="50000"/>
                            </a:schemeClr>
                          </a:solidFill>
                          <a:effectLst/>
                          <a:latin typeface="Calibri"/>
                          <a:ea typeface="Times New Roman" panose="02020603050405020304" pitchFamily="18" charset="0"/>
                          <a:cs typeface="Arial"/>
                        </a:rPr>
                        <a:t>por falta de recursos para acceder a las necesidades esenciales</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Estrés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39368">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1.2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Pedir dinero prestado para </a:t>
                      </a:r>
                      <a:r>
                        <a:rPr lang="en-GB" sz="900" kern="1200" dirty="0">
                          <a:solidFill>
                            <a:schemeClr val="accent1">
                              <a:lumMod val="50000"/>
                            </a:schemeClr>
                          </a:solidFill>
                          <a:effectLst/>
                          <a:highlight>
                            <a:srgbClr val="C0C0C0"/>
                          </a:highlight>
                          <a:latin typeface="Calibri"/>
                          <a:ea typeface="Times New Roman" panose="02020603050405020304" pitchFamily="18" charset="0"/>
                          <a:cs typeface="Arial"/>
                        </a:rPr>
                        <a:t>cubrir las necesidades esenciales</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Estrés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66426">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1,3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Ahorros gastados </a:t>
                      </a:r>
                      <a:r>
                        <a:rPr lang="en-GB" sz="900" i="1" dirty="0">
                          <a:solidFill>
                            <a:schemeClr val="accent1">
                              <a:lumMod val="50000"/>
                            </a:schemeClr>
                          </a:solidFill>
                          <a:effectLst/>
                          <a:latin typeface="Calibri"/>
                          <a:ea typeface="Times New Roman" panose="02020603050405020304" pitchFamily="18" charset="0"/>
                          <a:cs typeface="Arial"/>
                        </a:rPr>
                        <a:t>por </a:t>
                      </a:r>
                      <a:r>
                        <a:rPr lang="en-GB" sz="900" i="1" dirty="0">
                          <a:solidFill>
                            <a:schemeClr val="accent1">
                              <a:lumMod val="50000"/>
                            </a:schemeClr>
                          </a:solidFill>
                          <a:effectLs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Estrés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66426">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1.4 </a:t>
                      </a:r>
                      <a:r>
                        <a:rPr lang="en-GB" sz="900" dirty="0">
                          <a:solidFill>
                            <a:schemeClr val="accent1">
                              <a:lumMod val="50000"/>
                            </a:schemeClr>
                          </a:solidFill>
                          <a:effectLst/>
                          <a:highlight>
                            <a:srgbClr val="B2B2B2"/>
                          </a:highlight>
                          <a:latin typeface="Calibri"/>
                          <a:ea typeface="Times New Roman" panose="02020603050405020304" pitchFamily="18" charset="0"/>
                          <a:cs typeface="Arial"/>
                        </a:rPr>
                        <a:t>Vender, compartir o intercambiar ayuda en especie </a:t>
                      </a:r>
                      <a:r>
                        <a:rPr lang="en-GB" sz="900" i="1" dirty="0">
                          <a:solidFill>
                            <a:schemeClr val="accent1">
                              <a:lumMod val="50000"/>
                            </a:schemeClr>
                          </a:solidFill>
                          <a:effectLst/>
                          <a:latin typeface="Calibri"/>
                          <a:ea typeface="Times New Roman" panose="02020603050405020304" pitchFamily="18" charset="0"/>
                          <a:cs typeface="Arial"/>
                        </a:rPr>
                        <a:t>debido a la </a:t>
                      </a:r>
                      <a:r>
                        <a:rPr lang="en-GB" sz="900" i="1" dirty="0">
                          <a:solidFill>
                            <a:schemeClr val="accent1">
                              <a:lumMod val="50000"/>
                            </a:schemeClr>
                          </a:solidFill>
                          <a:effectLs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Estrés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kern="1200" err="1">
                          <a:solidFill>
                            <a:schemeClr val="accent1">
                              <a:lumMod val="50000"/>
                            </a:schemeClr>
                          </a:solidFill>
                          <a:effectLst/>
                          <a:highlight>
                            <a:srgbClr val="C0C0C0"/>
                          </a:highlight>
                          <a:latin typeface="Calibri"/>
                          <a:ea typeface="Calibri" panose="020F0502020204030204" pitchFamily="34" charset="0"/>
                          <a:cs typeface="Arial"/>
                        </a:rPr>
                        <a:t>Lcs_stress_SellRation</a:t>
                      </a:r>
                      <a:endParaRPr lang="en-US" sz="9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99639">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1,5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Vendió activos productivos o medios de transporte (máquina de coser, carretilla, bicicleta, coche, etc.) </a:t>
                      </a:r>
                      <a:r>
                        <a:rPr lang="en-GB" sz="900" i="1" dirty="0">
                          <a:solidFill>
                            <a:schemeClr val="accent1">
                              <a:lumMod val="50000"/>
                            </a:schemeClr>
                          </a:solidFill>
                          <a:effectLst/>
                          <a:latin typeface="Calibri"/>
                          <a:ea typeface="Calibri" panose="020F0502020204030204" pitchFamily="34" charset="0"/>
                          <a:cs typeface="Arial"/>
                        </a:rPr>
                        <a:t>por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99639">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1,6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Reducción de los gastos en salud esencial (incluidos los medicamentos)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debido a la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Lcs_crisis_Salud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66426">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1,7 </a:t>
                      </a:r>
                      <a:r>
                        <a:rPr lang="en-GB" sz="900" dirty="0">
                          <a:solidFill>
                            <a:schemeClr val="accent1">
                              <a:lumMod val="50000"/>
                            </a:schemeClr>
                          </a:solidFill>
                          <a:effectLst/>
                          <a:highlight>
                            <a:srgbClr val="C0C0C0"/>
                          </a:highlight>
                          <a:latin typeface="Calibri"/>
                          <a:ea typeface="Calibri" panose="020F0502020204030204" pitchFamily="34" charset="0"/>
                          <a:cs typeface="Arial"/>
                        </a:rPr>
                        <a:t>Retiró a los niños de la escuela </a:t>
                      </a:r>
                      <a:r>
                        <a:rPr lang="en-GB" sz="900" i="1" dirty="0">
                          <a:solidFill>
                            <a:schemeClr val="accent1">
                              <a:lumMod val="50000"/>
                            </a:schemeClr>
                          </a:solidFill>
                          <a:effectLst/>
                          <a:latin typeface="Calibri"/>
                          <a:ea typeface="Times New Roman" panose="02020603050405020304" pitchFamily="18" charset="0"/>
                          <a:cs typeface="Arial"/>
                        </a:rPr>
                        <a:t>por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Crisis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99639">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1,8 </a:t>
                      </a:r>
                      <a:r>
                        <a:rPr lang="en-GB" sz="900" dirty="0">
                          <a:solidFill>
                            <a:schemeClr val="accent1">
                              <a:lumMod val="50000"/>
                            </a:schemeClr>
                          </a:solidFill>
                          <a:effectLst/>
                          <a:highlight>
                            <a:srgbClr val="C0C0C0"/>
                          </a:highlight>
                          <a:latin typeface="Calibri"/>
                          <a:ea typeface="Calibri" panose="020F0502020204030204" pitchFamily="34" charset="0"/>
                          <a:cs typeface="Arial"/>
                        </a:rPr>
                        <a:t>Hipotecó/vendió la casa donde vivía permanentemente o el terreno </a:t>
                      </a:r>
                      <a:r>
                        <a:rPr lang="en-GB" sz="900" i="1" dirty="0">
                          <a:solidFill>
                            <a:schemeClr val="accent1">
                              <a:lumMod val="50000"/>
                            </a:schemeClr>
                          </a:solidFill>
                          <a:effectLst/>
                          <a:latin typeface="Calibri"/>
                          <a:ea typeface="Times New Roman" panose="02020603050405020304" pitchFamily="18" charset="0"/>
                          <a:cs typeface="Arial"/>
                        </a:rPr>
                        <a:t>debido a la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Emergencia</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99639">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1,9 </a:t>
                      </a:r>
                      <a:r>
                        <a:rPr lang="en-GB" sz="900" dirty="0">
                          <a:solidFill>
                            <a:schemeClr val="accent1">
                              <a:lumMod val="50000"/>
                            </a:schemeClr>
                          </a:solidFill>
                          <a:effectLst/>
                          <a:highlight>
                            <a:srgbClr val="C0C0C0"/>
                          </a:highlight>
                          <a:latin typeface="Calibri"/>
                          <a:ea typeface="Calibri" panose="020F0502020204030204" pitchFamily="34" charset="0"/>
                          <a:cs typeface="Arial"/>
                        </a:rPr>
                        <a:t>Mendigó (pidió dinero/alimentos a desconocidos en la calle) o rebuscó en la basura </a:t>
                      </a:r>
                      <a:r>
                        <a:rPr lang="en-GB" sz="900" dirty="0">
                          <a:solidFill>
                            <a:schemeClr val="accent1">
                              <a:lumMod val="50000"/>
                            </a:schemeClr>
                          </a:solidFill>
                          <a:effectLst/>
                          <a:latin typeface="Calibri"/>
                          <a:ea typeface="Calibri" panose="020F0502020204030204" pitchFamily="34" charset="0"/>
                          <a:cs typeface="Arial"/>
                        </a:rPr>
                        <a:t>debido </a:t>
                      </a:r>
                      <a:r>
                        <a:rPr lang="en-GB" sz="900" i="1" dirty="0">
                          <a:solidFill>
                            <a:schemeClr val="accent1">
                              <a:lumMod val="50000"/>
                            </a:schemeClr>
                          </a:solidFill>
                          <a:effectLst/>
                          <a:latin typeface="Calibri"/>
                          <a:ea typeface="Calibri" panose="020F0502020204030204" pitchFamily="34" charset="0"/>
                          <a:cs typeface="Arial"/>
                        </a:rPr>
                        <a:t>a la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Emergencia</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666065">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1.10 </a:t>
                      </a:r>
                      <a:r>
                        <a:rPr lang="en-US" sz="900" kern="1200" dirty="0">
                          <a:solidFill>
                            <a:schemeClr val="accent1">
                              <a:lumMod val="50000"/>
                            </a:schemeClr>
                          </a:solidFill>
                          <a:effectLst/>
                          <a:highlight>
                            <a:srgbClr val="C0C0C0"/>
                          </a:highlight>
                          <a:latin typeface="Calibri"/>
                          <a:ea typeface="Calibri" panose="020F0502020204030204" pitchFamily="34" charset="0"/>
                          <a:cs typeface="Arial"/>
                        </a:rPr>
                        <a:t>Se dediquen a trabajos o actividades generadoras de ingresos socialmente degradantes, de alto riesgo, explotadores o que pongan en peligro su vida (por ejemplo, contrabando, robo, adhesión a grupos armados, prostitución) </a:t>
                      </a:r>
                      <a:r>
                        <a:rPr lang="en-GB" sz="900" i="1" dirty="0">
                          <a:solidFill>
                            <a:schemeClr val="accent1">
                              <a:lumMod val="50000"/>
                            </a:schemeClr>
                          </a:solidFill>
                          <a:effectLst/>
                          <a:latin typeface="Calibri"/>
                          <a:ea typeface="Calibri" panose="020F0502020204030204" pitchFamily="34" charset="0"/>
                          <a:cs typeface="Arial"/>
                        </a:rPr>
                        <a:t>debido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a la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Emergencia</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3" name="TextBox 2">
            <a:extLst>
              <a:ext uri="{FF2B5EF4-FFF2-40B4-BE49-F238E27FC236}">
                <a16:creationId xmlns:a16="http://schemas.microsoft.com/office/drawing/2014/main" id="{804A0221-C7B0-AA69-2F04-B2C1CAF26497}"/>
              </a:ext>
            </a:extLst>
          </p:cNvPr>
          <p:cNvSpPr txBox="1"/>
          <p:nvPr/>
        </p:nvSpPr>
        <p:spPr>
          <a:xfrm>
            <a:off x="3762705" y="1474552"/>
            <a:ext cx="2865331"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cxnSp>
        <p:nvCxnSpPr>
          <p:cNvPr id="13" name="Straight Connector 12">
            <a:extLst>
              <a:ext uri="{FF2B5EF4-FFF2-40B4-BE49-F238E27FC236}">
                <a16:creationId xmlns:a16="http://schemas.microsoft.com/office/drawing/2014/main" id="{F8B4F8F2-F32A-FCD8-58AE-121315AA34A3}"/>
              </a:ext>
            </a:extLst>
          </p:cNvPr>
          <p:cNvCxnSpPr>
            <a:cxnSpLocks/>
          </p:cNvCxnSpPr>
          <p:nvPr/>
        </p:nvCxnSpPr>
        <p:spPr>
          <a:xfrm flipH="1">
            <a:off x="2190750" y="2162175"/>
            <a:ext cx="143748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18DEB2A-3E5B-820B-767D-A0740266A5B5}"/>
              </a:ext>
            </a:extLst>
          </p:cNvPr>
          <p:cNvCxnSpPr/>
          <p:nvPr/>
        </p:nvCxnSpPr>
        <p:spPr>
          <a:xfrm>
            <a:off x="2190750" y="2162175"/>
            <a:ext cx="0" cy="7239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MÓDULO LCS-EN: </a:t>
            </a:r>
            <a:r>
              <a:rPr lang="en-GB" sz="3200" b="0" kern="1400" spc="230" dirty="0" err="1">
                <a:solidFill>
                  <a:schemeClr val="tx1"/>
                </a:solidFill>
                <a:latin typeface="Open Sans ExtraBold" panose="020B0906030804020204" pitchFamily="34" charset="0"/>
              </a:rPr>
              <a:t>cuestión</a:t>
            </a:r>
            <a:r>
              <a:rPr lang="en-GB" sz="3200" b="0" kern="1400" spc="230" dirty="0">
                <a:solidFill>
                  <a:schemeClr val="tx1"/>
                </a:solidFill>
                <a:latin typeface="Open Sans ExtraBold" panose="020B0906030804020204" pitchFamily="34" charset="0"/>
              </a:rPr>
              <a:t> principal</a:t>
            </a:r>
            <a:endParaRPr lang="en-GB" dirty="0"/>
          </a:p>
        </p:txBody>
      </p:sp>
      <p:sp>
        <p:nvSpPr>
          <p:cNvPr id="3" name="Content Placeholder 2">
            <a:extLst>
              <a:ext uri="{FF2B5EF4-FFF2-40B4-BE49-F238E27FC236}">
                <a16:creationId xmlns:a16="http://schemas.microsoft.com/office/drawing/2014/main" id="{46029ED3-CF18-CF1B-5AEC-3E80AF50E9FA}"/>
              </a:ext>
            </a:extLst>
          </p:cNvPr>
          <p:cNvSpPr>
            <a:spLocks noGrp="1"/>
          </p:cNvSpPr>
          <p:nvPr>
            <p:ph idx="1"/>
          </p:nvPr>
        </p:nvSpPr>
        <p:spPr>
          <a:xfrm>
            <a:off x="6059081" y="1483589"/>
            <a:ext cx="5896423" cy="1063625"/>
          </a:xfrm>
          <a:solidFill>
            <a:schemeClr val="accent4">
              <a:lumMod val="20000"/>
              <a:lumOff val="80000"/>
            </a:schemeClr>
          </a:solidFill>
        </p:spPr>
        <p:txBody>
          <a:bodyPr vert="horz" lIns="91440" tIns="45720" rIns="91440" bIns="45720" rtlCol="0" anchor="t">
            <a:noAutofit/>
          </a:bodyPr>
          <a:lstStyle/>
          <a:p>
            <a:pPr marL="0" indent="0">
              <a:buNone/>
            </a:pPr>
            <a:r>
              <a:rPr lang="en-US" spc="60">
                <a:latin typeface="Open Sans"/>
                <a:ea typeface="Open Sans"/>
                <a:cs typeface="Open Sans"/>
              </a:rPr>
              <a:t>... para acceder a </a:t>
            </a:r>
            <a:r>
              <a:rPr lang="en-US" b="1" spc="60">
                <a:solidFill>
                  <a:schemeClr val="accent2">
                    <a:lumMod val="75000"/>
                  </a:schemeClr>
                </a:solidFill>
                <a:latin typeface="Open Sans"/>
                <a:ea typeface="Open Sans"/>
                <a:cs typeface="Open Sans"/>
              </a:rPr>
              <a:t>las necesidades esenciales </a:t>
            </a:r>
            <a:r>
              <a:rPr lang="en-GB" spc="60">
                <a:latin typeface="Open Sans"/>
                <a:ea typeface="Open Sans"/>
                <a:cs typeface="Open Sans"/>
              </a:rPr>
              <a:t>(por ejemplo, alimentos, vivienda, educación, servicios sanitarios, etc.) ?</a:t>
            </a:r>
            <a:endParaRPr lang="en-US" spc="60">
              <a:latin typeface="Open Sans"/>
              <a:ea typeface="Open Sans"/>
              <a:cs typeface="Open Sans"/>
            </a:endParaRPr>
          </a:p>
          <a:p>
            <a:endParaRPr lang="en-GB"/>
          </a:p>
        </p:txBody>
      </p:sp>
      <p:sp>
        <p:nvSpPr>
          <p:cNvPr id="7" name="TextBox 6">
            <a:extLst>
              <a:ext uri="{FF2B5EF4-FFF2-40B4-BE49-F238E27FC236}">
                <a16:creationId xmlns:a16="http://schemas.microsoft.com/office/drawing/2014/main" id="{73AA70E4-0E31-752C-90DF-1DC93494D2A2}"/>
              </a:ext>
            </a:extLst>
          </p:cNvPr>
          <p:cNvSpPr txBox="1"/>
          <p:nvPr/>
        </p:nvSpPr>
        <p:spPr>
          <a:xfrm>
            <a:off x="6114148" y="3368544"/>
            <a:ext cx="5981756" cy="3139321"/>
          </a:xfrm>
          <a:prstGeom prst="rect">
            <a:avLst/>
          </a:prstGeom>
          <a:noFill/>
          <a:ln w="57150">
            <a:solidFill>
              <a:schemeClr val="bg1">
                <a:lumMod val="50000"/>
              </a:schemeClr>
            </a:solidFill>
          </a:ln>
        </p:spPr>
        <p:txBody>
          <a:bodyPr wrap="square" lIns="91440" tIns="45720" rIns="91440" bIns="45720" rtlCol="0" anchor="t">
            <a:spAutoFit/>
          </a:bodyPr>
          <a:lstStyle/>
          <a:p>
            <a:r>
              <a:rPr lang="en-GB" b="1" spc="60">
                <a:solidFill>
                  <a:schemeClr val="accent2">
                    <a:lumMod val="50000"/>
                  </a:schemeClr>
                </a:solidFill>
                <a:latin typeface="Open Sans"/>
                <a:ea typeface="Open Sans"/>
                <a:cs typeface="Open Sans"/>
              </a:rPr>
              <a:t>Las necesidades esenciales </a:t>
            </a:r>
            <a:r>
              <a:rPr lang="en-GB" spc="60">
                <a:latin typeface="Open Sans"/>
                <a:ea typeface="Open Sans"/>
                <a:cs typeface="Open Sans"/>
              </a:rPr>
              <a:t>son "</a:t>
            </a:r>
            <a:r>
              <a:rPr lang="en-GB" i="1" spc="60">
                <a:latin typeface="Open Sans"/>
                <a:ea typeface="Open Sans"/>
                <a:cs typeface="Open Sans"/>
              </a:rPr>
              <a:t>los bienes, utilidades, servicios o recursos requeridos de forma regular, estacional o excepcional por los hogares para garantizar la supervivencia y un nivel de vida mínimo, sin recurrir a mecanismos de supervivencia negativos ni comprometer la salud, la dignidad y los bienes esenciales para la subsistencia</a:t>
            </a:r>
            <a:r>
              <a:rPr lang="en-GB" spc="60">
                <a:latin typeface="Open Sans"/>
                <a:ea typeface="Open Sans"/>
                <a:cs typeface="Open Sans"/>
              </a:rPr>
              <a:t>". </a:t>
            </a:r>
            <a:endParaRPr lang="en-GB" spc="60">
              <a:latin typeface="Open Sans" panose="020B0606030504020204" pitchFamily="34" charset="0"/>
              <a:ea typeface="Open Sans" panose="020B0606030504020204" pitchFamily="34" charset="0"/>
              <a:cs typeface="Open Sans" panose="020B0606030504020204" pitchFamily="34" charset="0"/>
            </a:endParaRPr>
          </a:p>
          <a:p>
            <a:endParaRPr lang="en-US" spc="60">
              <a:latin typeface="Open Sans" panose="020B0606030504020204" pitchFamily="34" charset="0"/>
              <a:ea typeface="Open Sans" panose="020B0606030504020204" pitchFamily="34" charset="0"/>
              <a:cs typeface="Open Sans" panose="020B0606030504020204" pitchFamily="34" charset="0"/>
            </a:endParaRPr>
          </a:p>
          <a:p>
            <a:r>
              <a:rPr lang="en-GB" b="1">
                <a:latin typeface="Open Sans"/>
                <a:ea typeface="Open Sans"/>
                <a:cs typeface="Open Sans"/>
              </a:rPr>
              <a:t>Aunque en la pregunta principal se ofrecen ejemplos de necesidades esenciales comunes, lo que cuente como esencial dependerá del contexto.</a:t>
            </a:r>
            <a:endParaRPr lang="en-US" spc="60">
              <a:latin typeface="Open Sans"/>
              <a:ea typeface="Open Sans"/>
              <a:cs typeface="Open Sans"/>
            </a:endParaRPr>
          </a:p>
        </p:txBody>
      </p:sp>
      <p:grpSp>
        <p:nvGrpSpPr>
          <p:cNvPr id="8" name="Group 7">
            <a:extLst>
              <a:ext uri="{FF2B5EF4-FFF2-40B4-BE49-F238E27FC236}">
                <a16:creationId xmlns:a16="http://schemas.microsoft.com/office/drawing/2014/main" id="{3BFDFB39-D546-1F6E-E3B2-652846783E9F}"/>
              </a:ext>
            </a:extLst>
          </p:cNvPr>
          <p:cNvGrpSpPr/>
          <p:nvPr/>
        </p:nvGrpSpPr>
        <p:grpSpPr>
          <a:xfrm>
            <a:off x="5625459" y="2551924"/>
            <a:ext cx="6303895" cy="815788"/>
            <a:chOff x="7266432" y="207670"/>
            <a:chExt cx="6017025" cy="762000"/>
          </a:xfrm>
        </p:grpSpPr>
        <p:sp>
          <p:nvSpPr>
            <p:cNvPr id="6" name="TextBox 5">
              <a:extLst>
                <a:ext uri="{FF2B5EF4-FFF2-40B4-BE49-F238E27FC236}">
                  <a16:creationId xmlns:a16="http://schemas.microsoft.com/office/drawing/2014/main" id="{2EA14542-EE51-BAE2-D1B0-1FD630A81508}"/>
                </a:ext>
              </a:extLst>
            </p:cNvPr>
            <p:cNvSpPr txBox="1"/>
            <p:nvPr/>
          </p:nvSpPr>
          <p:spPr>
            <a:xfrm>
              <a:off x="7912429" y="404004"/>
              <a:ext cx="5371028" cy="369332"/>
            </a:xfrm>
            <a:prstGeom prst="rect">
              <a:avLst/>
            </a:prstGeom>
            <a:solidFill>
              <a:schemeClr val="accent5"/>
            </a:solidFill>
          </p:spPr>
          <p:txBody>
            <a:bodyPr wrap="square" lIns="91440" tIns="45720" rIns="91440" bIns="45720" rtlCol="0" anchor="t">
              <a:spAutoFit/>
            </a:bodyPr>
            <a:lstStyle/>
            <a:p>
              <a:r>
                <a:rPr lang="en-GB">
                  <a:latin typeface="Open Sans"/>
                  <a:ea typeface="Open Sans"/>
                  <a:cs typeface="Open Sans"/>
                </a:rPr>
                <a:t>¿Qué entendemos por "necesidades esenciales"? </a:t>
              </a:r>
            </a:p>
          </p:txBody>
        </p:sp>
        <p:pic>
          <p:nvPicPr>
            <p:cNvPr id="5" name="Graphic 4" descr="Help with solid fill">
              <a:extLst>
                <a:ext uri="{FF2B5EF4-FFF2-40B4-BE49-F238E27FC236}">
                  <a16:creationId xmlns:a16="http://schemas.microsoft.com/office/drawing/2014/main" id="{8B44FAFA-F4B4-3A47-4C27-8C7CC5705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9" name="TextBox 8">
            <a:extLst>
              <a:ext uri="{FF2B5EF4-FFF2-40B4-BE49-F238E27FC236}">
                <a16:creationId xmlns:a16="http://schemas.microsoft.com/office/drawing/2014/main" id="{B2C60C75-1F7C-8937-42B0-3CD2568C72FB}"/>
              </a:ext>
            </a:extLst>
          </p:cNvPr>
          <p:cNvSpPr txBox="1"/>
          <p:nvPr/>
        </p:nvSpPr>
        <p:spPr>
          <a:xfrm>
            <a:off x="775668" y="2854866"/>
            <a:ext cx="4652136" cy="2354054"/>
          </a:xfrm>
          <a:prstGeom prst="rect">
            <a:avLst/>
          </a:prstGeom>
          <a:noFill/>
          <a:ln w="57150">
            <a:solidFill>
              <a:schemeClr val="bg1">
                <a:lumMod val="50000"/>
              </a:schemeClr>
            </a:solidFill>
          </a:ln>
        </p:spPr>
        <p:txBody>
          <a:bodyPr wrap="square" lIns="91440" tIns="45720" rIns="91440" bIns="45720" rtlCol="0" anchor="t">
            <a:spAutoFit/>
          </a:bodyPr>
          <a:lstStyle/>
          <a:p>
            <a:r>
              <a:rPr lang="en-GB" b="1" spc="60">
                <a:solidFill>
                  <a:schemeClr val="accent2">
                    <a:lumMod val="50000"/>
                  </a:schemeClr>
                </a:solidFill>
                <a:latin typeface="Open Sans"/>
                <a:ea typeface="Open Sans"/>
                <a:cs typeface="Open Sans"/>
              </a:rPr>
              <a:t>La falta de recursos </a:t>
            </a:r>
            <a:r>
              <a:rPr lang="en-GB" spc="60">
                <a:latin typeface="Open Sans"/>
                <a:ea typeface="Open Sans"/>
                <a:cs typeface="Open Sans"/>
              </a:rPr>
              <a:t>incluye tanto cuando los hogares no tienen acceso directo a bienes y servicios esenciales (por ejemplo, producción propia de alimentos y combustibles; servicios sanitarios públicos gratuitos), como cuando no tienen dinero para comprar estos bienes y servicios esenciales.</a:t>
            </a:r>
            <a:endParaRPr lang="en-US" spc="60">
              <a:latin typeface="Open Sans"/>
              <a:ea typeface="Open Sans"/>
              <a:cs typeface="Open Sans"/>
            </a:endParaRPr>
          </a:p>
        </p:txBody>
      </p:sp>
      <p:grpSp>
        <p:nvGrpSpPr>
          <p:cNvPr id="13" name="Group 12">
            <a:extLst>
              <a:ext uri="{FF2B5EF4-FFF2-40B4-BE49-F238E27FC236}">
                <a16:creationId xmlns:a16="http://schemas.microsoft.com/office/drawing/2014/main" id="{481352D6-D67A-D242-77ED-3845899207FA}"/>
              </a:ext>
            </a:extLst>
          </p:cNvPr>
          <p:cNvGrpSpPr/>
          <p:nvPr/>
        </p:nvGrpSpPr>
        <p:grpSpPr>
          <a:xfrm>
            <a:off x="125864" y="1964640"/>
            <a:ext cx="5454223" cy="852031"/>
            <a:chOff x="7266432" y="207670"/>
            <a:chExt cx="4937100" cy="762000"/>
          </a:xfrm>
        </p:grpSpPr>
        <p:sp>
          <p:nvSpPr>
            <p:cNvPr id="11" name="TextBox 10">
              <a:extLst>
                <a:ext uri="{FF2B5EF4-FFF2-40B4-BE49-F238E27FC236}">
                  <a16:creationId xmlns:a16="http://schemas.microsoft.com/office/drawing/2014/main" id="{64D406CE-6B8A-3CF0-02B9-5B930DC64069}"/>
                </a:ext>
              </a:extLst>
            </p:cNvPr>
            <p:cNvSpPr txBox="1"/>
            <p:nvPr/>
          </p:nvSpPr>
          <p:spPr>
            <a:xfrm>
              <a:off x="7904192" y="450366"/>
              <a:ext cx="4299340" cy="330306"/>
            </a:xfrm>
            <a:prstGeom prst="rect">
              <a:avLst/>
            </a:prstGeom>
            <a:solidFill>
              <a:schemeClr val="accent5"/>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Open Sans" panose="020B0606030504020204" pitchFamily="34" charset="0"/>
                  <a:ea typeface="Open Sans" panose="020B0606030504020204" pitchFamily="34" charset="0"/>
                  <a:cs typeface="Open Sans" panose="020B0606030504020204" pitchFamily="34" charset="0"/>
                </a:rPr>
                <a:t>¿Qué entendemos por "falta de recursos"? </a:t>
              </a:r>
            </a:p>
          </p:txBody>
        </p:sp>
        <p:pic>
          <p:nvPicPr>
            <p:cNvPr id="12" name="Graphic 11" descr="Help with solid fill">
              <a:extLst>
                <a:ext uri="{FF2B5EF4-FFF2-40B4-BE49-F238E27FC236}">
                  <a16:creationId xmlns:a16="http://schemas.microsoft.com/office/drawing/2014/main" id="{BB15CC23-FC87-C58C-28B8-39AD7CC3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15" name="Content Placeholder 2">
            <a:extLst>
              <a:ext uri="{FF2B5EF4-FFF2-40B4-BE49-F238E27FC236}">
                <a16:creationId xmlns:a16="http://schemas.microsoft.com/office/drawing/2014/main" id="{6BFD1710-9C4B-E55F-A797-C00F05ADF203}"/>
              </a:ext>
            </a:extLst>
          </p:cNvPr>
          <p:cNvSpPr txBox="1">
            <a:spLocks/>
          </p:cNvSpPr>
          <p:nvPr/>
        </p:nvSpPr>
        <p:spPr>
          <a:xfrm>
            <a:off x="777200" y="1717922"/>
            <a:ext cx="4534729" cy="405240"/>
          </a:xfrm>
          <a:prstGeom prst="rect">
            <a:avLst/>
          </a:prstGeom>
          <a:solidFill>
            <a:schemeClr val="accent4">
              <a:lumMod val="20000"/>
              <a:lumOff val="80000"/>
            </a:schemeClr>
          </a:solidFill>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pc="60">
                <a:latin typeface="Open Sans"/>
                <a:ea typeface="Open Sans"/>
                <a:cs typeface="Open Sans"/>
              </a:rPr>
              <a:t>...Debido a la </a:t>
            </a:r>
            <a:r>
              <a:rPr lang="en-US" b="1" spc="60">
                <a:solidFill>
                  <a:schemeClr val="accent2">
                    <a:lumMod val="75000"/>
                  </a:schemeClr>
                </a:solidFill>
                <a:latin typeface="Open Sans"/>
                <a:ea typeface="Open Sans"/>
                <a:cs typeface="Open Sans"/>
              </a:rPr>
              <a:t>falta de recursos</a:t>
            </a:r>
            <a:endParaRPr lang="en-US" spc="60">
              <a:solidFill>
                <a:schemeClr val="accent2">
                  <a:lumMod val="75000"/>
                </a:schemeClr>
              </a:solidFill>
              <a:highlight>
                <a:srgbClr val="FFFFFF"/>
              </a:highlight>
              <a:latin typeface="Open Sans"/>
              <a:ea typeface="Open Sans"/>
              <a:cs typeface="Open Sans"/>
            </a:endParaRPr>
          </a:p>
          <a:p>
            <a:endParaRPr lang="en-GB"/>
          </a:p>
        </p:txBody>
      </p:sp>
    </p:spTree>
    <p:extLst>
      <p:ext uri="{BB962C8B-B14F-4D97-AF65-F5344CB8AC3E}">
        <p14:creationId xmlns:p14="http://schemas.microsoft.com/office/powerpoint/2010/main" val="22056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08644" y="531455"/>
            <a:ext cx="3608263" cy="662558"/>
          </a:xfrm>
        </p:spPr>
        <p:txBody>
          <a:bodyPr anchor="t" anchorCtr="0"/>
          <a:lstStyle/>
          <a:p>
            <a:r>
              <a:rPr lang="en-GB" sz="3200" b="0" kern="1400" spc="230" dirty="0">
                <a:solidFill>
                  <a:schemeClr val="tx1"/>
                </a:solidFill>
                <a:latin typeface="Open Sans ExtraBold" panose="020B0906030804020204" pitchFamily="34" charset="0"/>
              </a:rPr>
              <a:t>MÓDULO </a:t>
            </a:r>
            <a:r>
              <a:rPr lang="en-GB" sz="3200" b="0" kern="1400" spc="230" dirty="0" err="1">
                <a:solidFill>
                  <a:schemeClr val="tx1"/>
                </a:solidFill>
                <a:latin typeface="Open Sans ExtraBold" panose="020B0906030804020204" pitchFamily="34" charset="0"/>
              </a:rPr>
              <a:t>LCS-EN:Seguimiento</a:t>
            </a:r>
            <a:r>
              <a:rPr lang="en-GB" sz="3200" b="0" kern="1400" spc="230" dirty="0">
                <a:solidFill>
                  <a:schemeClr val="tx1"/>
                </a:solidFill>
                <a:latin typeface="Open Sans ExtraBold" panose="020B0906030804020204" pitchFamily="34" charset="0"/>
              </a:rPr>
              <a:t> </a:t>
            </a:r>
            <a:r>
              <a:rPr lang="en-GB" sz="3200" b="0" kern="1400" spc="230" dirty="0" err="1">
                <a:solidFill>
                  <a:schemeClr val="tx1"/>
                </a:solidFill>
                <a:latin typeface="Open Sans ExtraBold" panose="020B0906030804020204" pitchFamily="34" charset="0"/>
              </a:rPr>
              <a:t>Pregunta</a:t>
            </a:r>
            <a:endParaRPr lang="en-GB" sz="3200" b="0" kern="1400" spc="230" dirty="0">
              <a:solidFill>
                <a:schemeClr val="tx1"/>
              </a:solidFill>
              <a:latin typeface="Open Sans ExtraBold" panose="020B0906030804020204" pitchFamily="34" charset="0"/>
            </a:endParaRP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3687407098"/>
              </p:ext>
            </p:extLst>
          </p:nvPr>
        </p:nvGraphicFramePr>
        <p:xfrm>
          <a:off x="4373267" y="62257"/>
          <a:ext cx="7709483" cy="6744262"/>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456075">
                <a:tc>
                  <a:txBody>
                    <a:bodyPr/>
                    <a:lstStyle/>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a:cs typeface="Arial"/>
                        </a:rPr>
                        <a:t>No, </a:t>
                      </a:r>
                      <a:r>
                        <a:rPr lang="en-GB" sz="800" dirty="0" err="1">
                          <a:solidFill>
                            <a:schemeClr val="accent1">
                              <a:lumMod val="50000"/>
                            </a:schemeClr>
                          </a:solidFill>
                          <a:effectLst/>
                          <a:latin typeface="Calibri"/>
                          <a:ea typeface="Calibri"/>
                          <a:cs typeface="Arial"/>
                        </a:rPr>
                        <a:t>porque</a:t>
                      </a:r>
                      <a:r>
                        <a:rPr lang="en-GB" sz="800" dirty="0">
                          <a:solidFill>
                            <a:schemeClr val="accent1">
                              <a:lumMod val="50000"/>
                            </a:schemeClr>
                          </a:solidFill>
                          <a:effectLst/>
                          <a:latin typeface="Calibri"/>
                          <a:ea typeface="Calibri"/>
                          <a:cs typeface="Arial"/>
                        </a:rPr>
                        <a:t> no </a:t>
                      </a:r>
                      <a:r>
                        <a:rPr lang="en-GB" sz="800" dirty="0" err="1">
                          <a:solidFill>
                            <a:schemeClr val="accent1">
                              <a:lumMod val="50000"/>
                            </a:schemeClr>
                          </a:solidFill>
                          <a:effectLst/>
                          <a:latin typeface="Calibri"/>
                          <a:ea typeface="Calibri"/>
                          <a:cs typeface="Arial"/>
                        </a:rPr>
                        <a:t>necesitábamos</a:t>
                      </a:r>
                      <a:endParaRPr lang="en-US" sz="1100" dirty="0" err="1">
                        <a:solidFill>
                          <a:schemeClr val="accent1">
                            <a:lumMod val="50000"/>
                          </a:schemeClr>
                        </a:solidFill>
                        <a:effectLst/>
                        <a:latin typeface="Calibri"/>
                        <a:ea typeface="Calibri"/>
                        <a:cs typeface="Arial"/>
                      </a:endParaRPr>
                    </a:p>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20 = </a:t>
                      </a:r>
                      <a:r>
                        <a:rPr lang="en-GB" sz="800" dirty="0">
                          <a:solidFill>
                            <a:schemeClr val="accent1">
                              <a:lumMod val="50000"/>
                            </a:schemeClr>
                          </a:solidFill>
                          <a:effectLst/>
                          <a:latin typeface="Calibri"/>
                          <a:ea typeface="Calibri"/>
                          <a:cs typeface="Arial"/>
                        </a:rPr>
                        <a:t>No, </a:t>
                      </a:r>
                      <a:r>
                        <a:rPr lang="en-GB" sz="800" dirty="0" err="1">
                          <a:solidFill>
                            <a:schemeClr val="accent1">
                              <a:lumMod val="50000"/>
                            </a:schemeClr>
                          </a:solidFill>
                          <a:effectLst/>
                          <a:latin typeface="Calibri"/>
                          <a:ea typeface="Calibri"/>
                          <a:cs typeface="Arial"/>
                        </a:rPr>
                        <a:t>porque</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ya</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hemos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vendido</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esos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activos</a:t>
                      </a:r>
                      <a:r>
                        <a:rPr lang="en-GB" sz="800" dirty="0">
                          <a:solidFill>
                            <a:schemeClr val="accent1">
                              <a:lumMod val="50000"/>
                            </a:schemeClr>
                          </a:solidFill>
                          <a:effectLst/>
                          <a:latin typeface="Calibri"/>
                          <a:ea typeface="Calibri"/>
                          <a:cs typeface="Arial"/>
                        </a:rPr>
                        <a:t> o </a:t>
                      </a:r>
                      <a:r>
                        <a:rPr lang="en-GB" sz="800" dirty="0" err="1">
                          <a:solidFill>
                            <a:schemeClr val="accent1">
                              <a:lumMod val="50000"/>
                            </a:schemeClr>
                          </a:solidFill>
                          <a:effectLst/>
                          <a:latin typeface="Calibri"/>
                          <a:ea typeface="Calibri"/>
                          <a:cs typeface="Arial"/>
                        </a:rPr>
                        <a:t>nos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hemos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dedicado</a:t>
                      </a:r>
                      <a:r>
                        <a:rPr lang="en-GB" sz="800" dirty="0">
                          <a:solidFill>
                            <a:schemeClr val="accent1">
                              <a:lumMod val="50000"/>
                            </a:schemeClr>
                          </a:solidFill>
                          <a:effectLst/>
                          <a:latin typeface="Calibri"/>
                          <a:ea typeface="Calibri"/>
                          <a:cs typeface="Arial"/>
                        </a:rPr>
                        <a:t> a </a:t>
                      </a:r>
                      <a:r>
                        <a:rPr lang="en-GB" sz="800" dirty="0" err="1">
                          <a:solidFill>
                            <a:schemeClr val="accent1">
                              <a:lumMod val="50000"/>
                            </a:schemeClr>
                          </a:solidFill>
                          <a:effectLst/>
                          <a:latin typeface="Calibri"/>
                          <a:ea typeface="Calibri"/>
                          <a:cs typeface="Arial"/>
                        </a:rPr>
                        <a:t>esta</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actividad</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en</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los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últimos</a:t>
                      </a:r>
                      <a:r>
                        <a:rPr lang="en-GB" sz="800" dirty="0">
                          <a:solidFill>
                            <a:schemeClr val="accent1">
                              <a:lumMod val="50000"/>
                            </a:schemeClr>
                          </a:solidFill>
                          <a:effectLst/>
                          <a:latin typeface="Calibri"/>
                          <a:ea typeface="Calibri"/>
                          <a:cs typeface="Arial"/>
                        </a:rPr>
                        <a:t> 12 meses y no </a:t>
                      </a:r>
                      <a:r>
                        <a:rPr lang="en-GB" sz="800" dirty="0" err="1">
                          <a:solidFill>
                            <a:schemeClr val="accent1">
                              <a:lumMod val="50000"/>
                            </a:schemeClr>
                          </a:solidFill>
                          <a:effectLst/>
                          <a:latin typeface="Calibri"/>
                          <a:ea typeface="Calibri"/>
                          <a:cs typeface="Arial"/>
                        </a:rPr>
                        <a:t>podemos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seguir</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haciéndolo</a:t>
                      </a:r>
                      <a:endParaRPr lang="en-US" sz="1100" dirty="0" err="1">
                        <a:solidFill>
                          <a:schemeClr val="accent1">
                            <a:lumMod val="50000"/>
                          </a:schemeClr>
                        </a:solidFill>
                        <a:effectLst/>
                        <a:latin typeface="Calibri"/>
                        <a:ea typeface="Calibri"/>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a:t>
                      </a:r>
                      <a:r>
                        <a:rPr lang="fr-FR" sz="800" dirty="0" err="1">
                          <a:solidFill>
                            <a:schemeClr val="accent1">
                              <a:lumMod val="50000"/>
                            </a:schemeClr>
                          </a:solidFill>
                          <a:effectLst/>
                          <a:latin typeface="Calibri"/>
                          <a:ea typeface="Times New Roman" panose="02020603050405020304" pitchFamily="18" charset="0"/>
                          <a:cs typeface="Arial"/>
                        </a:rPr>
                        <a:t>Sí</a:t>
                      </a:r>
                      <a:endParaRPr lang="en-US" sz="11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9999= </a:t>
                      </a:r>
                      <a:r>
                        <a:rPr lang="en-GB" sz="800" dirty="0">
                          <a:solidFill>
                            <a:schemeClr val="accent1">
                              <a:lumMod val="50000"/>
                            </a:schemeClr>
                          </a:solidFill>
                          <a:effectLst/>
                          <a:latin typeface="Calibri"/>
                          <a:ea typeface="Times New Roman" panose="02020603050405020304" pitchFamily="18" charset="0"/>
                          <a:cs typeface="Arial"/>
                        </a:rPr>
                        <a:t>No </a:t>
                      </a:r>
                      <a:r>
                        <a:rPr lang="en-GB" sz="800" dirty="0" err="1">
                          <a:solidFill>
                            <a:schemeClr val="accent1">
                              <a:lumMod val="50000"/>
                            </a:schemeClr>
                          </a:solidFill>
                          <a:effectLst/>
                          <a:latin typeface="Calibri"/>
                          <a:ea typeface="Times New Roman" panose="02020603050405020304" pitchFamily="18" charset="0"/>
                          <a:cs typeface="Arial"/>
                        </a:rPr>
                        <a:t>aplicable</a:t>
                      </a:r>
                      <a:r>
                        <a:rPr lang="en-GB" sz="800" dirty="0">
                          <a:solidFill>
                            <a:schemeClr val="accent1">
                              <a:lumMod val="50000"/>
                            </a:schemeClr>
                          </a:solidFill>
                          <a:effectLst/>
                          <a:latin typeface="Calibri"/>
                          <a:ea typeface="Times New Roman" panose="02020603050405020304" pitchFamily="18" charset="0"/>
                          <a:cs typeface="Arial"/>
                        </a:rPr>
                        <a:t> (no </a:t>
                      </a:r>
                      <a:r>
                        <a:rPr lang="en-GB" sz="800" dirty="0" err="1">
                          <a:solidFill>
                            <a:schemeClr val="accent1">
                              <a:lumMod val="50000"/>
                            </a:schemeClr>
                          </a:solidFill>
                          <a:effectLst/>
                          <a:latin typeface="Calibri"/>
                          <a:ea typeface="Times New Roman" panose="02020603050405020304" pitchFamily="18" charset="0"/>
                          <a:cs typeface="Arial"/>
                        </a:rPr>
                        <a:t>tiene</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acceso</a:t>
                      </a:r>
                      <a:r>
                        <a:rPr lang="en-GB" sz="800" dirty="0">
                          <a:solidFill>
                            <a:schemeClr val="accent1">
                              <a:lumMod val="50000"/>
                            </a:schemeClr>
                          </a:solidFill>
                          <a:effectLst/>
                          <a:latin typeface="Calibri"/>
                          <a:ea typeface="Times New Roman" panose="02020603050405020304" pitchFamily="18" charset="0"/>
                          <a:cs typeface="Arial"/>
                        </a:rPr>
                        <a:t> a </a:t>
                      </a:r>
                      <a:r>
                        <a:rPr lang="en-GB" sz="800" dirty="0" err="1">
                          <a:solidFill>
                            <a:schemeClr val="accent1">
                              <a:lumMod val="50000"/>
                            </a:schemeClr>
                          </a:solidFill>
                          <a:effectLst/>
                          <a:latin typeface="Calibri"/>
                          <a:ea typeface="Times New Roman" panose="02020603050405020304" pitchFamily="18" charset="0"/>
                          <a:cs typeface="Arial"/>
                        </a:rPr>
                        <a:t>esta</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estrategia</a:t>
                      </a:r>
                      <a:r>
                        <a:rPr lang="en-GB" sz="800" dirty="0">
                          <a:solidFill>
                            <a:schemeClr val="accent1">
                              <a:lumMod val="50000"/>
                            </a:schemeClr>
                          </a:solidFill>
                          <a:effectLst/>
                          <a:latin typeface="Calibri"/>
                          <a:ea typeface="Times New Roman" panose="02020603050405020304" pitchFamily="18" charset="0"/>
                          <a:cs typeface="Arial"/>
                        </a:rPr>
                        <a:t>)</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err="1">
                          <a:solidFill>
                            <a:schemeClr val="accent1">
                              <a:lumMod val="50000"/>
                            </a:schemeClr>
                          </a:solidFill>
                          <a:effectLst/>
                          <a:latin typeface="Calibri"/>
                          <a:ea typeface="Times New Roman" panose="02020603050405020304" pitchFamily="18" charset="0"/>
                          <a:cs typeface="Arial"/>
                        </a:rPr>
                        <a:t>Gravedad</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indicativa</a:t>
                      </a:r>
                      <a:r>
                        <a:rPr lang="en-GB" sz="800" dirty="0">
                          <a:solidFill>
                            <a:schemeClr val="accent1">
                              <a:lumMod val="50000"/>
                            </a:schemeClr>
                          </a:solidFill>
                          <a:effectLst/>
                          <a:latin typeface="Calibri"/>
                          <a:ea typeface="Times New Roman" panose="02020603050405020304" pitchFamily="18" charset="0"/>
                          <a:cs typeface="Arial"/>
                        </a:rPr>
                        <a:t> de la </a:t>
                      </a:r>
                      <a:r>
                        <a:rPr lang="en-GB" sz="800" dirty="0" err="1">
                          <a:solidFill>
                            <a:schemeClr val="accent1">
                              <a:lumMod val="50000"/>
                            </a:schemeClr>
                          </a:solidFill>
                          <a:effectLst/>
                          <a:latin typeface="Calibri"/>
                          <a:ea typeface="Times New Roman" panose="02020603050405020304" pitchFamily="18" charset="0"/>
                          <a:cs typeface="Arial"/>
                        </a:rPr>
                        <a:t>estrategia</a:t>
                      </a:r>
                      <a:endParaRPr lang="en-US" sz="11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dirty="0">
                          <a:solidFill>
                            <a:schemeClr val="accent1">
                              <a:lumMod val="50000"/>
                            </a:schemeClr>
                          </a:solidFill>
                          <a:effectLst/>
                          <a:latin typeface="Calibri"/>
                          <a:ea typeface="Times New Roman" panose="02020603050405020304" pitchFamily="18" charset="0"/>
                          <a:cs typeface="Arial"/>
                        </a:rPr>
                        <a:t>(</a:t>
                      </a:r>
                      <a:r>
                        <a:rPr lang="en-GB" sz="800" i="1" dirty="0" err="1">
                          <a:solidFill>
                            <a:schemeClr val="accent1">
                              <a:lumMod val="50000"/>
                            </a:schemeClr>
                          </a:solidFill>
                          <a:effectLst/>
                          <a:latin typeface="Calibri"/>
                          <a:ea typeface="Times New Roman" panose="02020603050405020304" pitchFamily="18" charset="0"/>
                          <a:cs typeface="Arial"/>
                        </a:rPr>
                        <a:t>Oficina</a:t>
                      </a:r>
                      <a:r>
                        <a:rPr lang="en-GB" sz="800" i="1" dirty="0">
                          <a:solidFill>
                            <a:schemeClr val="accent1">
                              <a:lumMod val="50000"/>
                            </a:schemeClr>
                          </a:solidFill>
                          <a:effectLst/>
                          <a:latin typeface="Calibri"/>
                          <a:ea typeface="Times New Roman" panose="02020603050405020304" pitchFamily="18" charset="0"/>
                          <a:cs typeface="Arial"/>
                        </a:rPr>
                        <a:t> de </a:t>
                      </a:r>
                      <a:r>
                        <a:rPr lang="en-GB" sz="800" i="1" dirty="0" err="1">
                          <a:solidFill>
                            <a:schemeClr val="accent1">
                              <a:lumMod val="50000"/>
                            </a:schemeClr>
                          </a:solidFill>
                          <a:effectLst/>
                          <a:latin typeface="Calibri"/>
                          <a:ea typeface="Times New Roman" panose="02020603050405020304" pitchFamily="18" charset="0"/>
                          <a:cs typeface="Arial"/>
                        </a:rPr>
                        <a:t>país</a:t>
                      </a:r>
                      <a:r>
                        <a:rPr lang="en-GB" sz="800" i="1" dirty="0">
                          <a:solidFill>
                            <a:schemeClr val="accent1">
                              <a:lumMod val="50000"/>
                            </a:schemeClr>
                          </a:solidFill>
                          <a:effectLst/>
                          <a:latin typeface="Calibri"/>
                          <a:ea typeface="Times New Roman" panose="02020603050405020304" pitchFamily="18" charset="0"/>
                          <a:cs typeface="Arial"/>
                        </a:rPr>
                        <a:t> para </a:t>
                      </a:r>
                      <a:r>
                        <a:rPr lang="en-GB" sz="800" i="1" dirty="0" err="1">
                          <a:solidFill>
                            <a:schemeClr val="accent1">
                              <a:lumMod val="50000"/>
                            </a:schemeClr>
                          </a:solidFill>
                          <a:effectLst/>
                          <a:latin typeface="Calibri"/>
                          <a:ea typeface="Times New Roman" panose="02020603050405020304" pitchFamily="18" charset="0"/>
                          <a:cs typeface="Arial"/>
                        </a:rPr>
                        <a:t>atribuir</a:t>
                      </a:r>
                      <a:r>
                        <a:rPr lang="en-GB" sz="800" i="1" dirty="0">
                          <a:solidFill>
                            <a:schemeClr val="accent1">
                              <a:lumMod val="50000"/>
                            </a:schemeClr>
                          </a:solidFill>
                          <a:effectLst/>
                          <a:latin typeface="Calibri"/>
                          <a:ea typeface="Times New Roman" panose="02020603050405020304" pitchFamily="18" charset="0"/>
                          <a:cs typeface="Arial"/>
                        </a:rPr>
                        <a:t> la </a:t>
                      </a:r>
                      <a:r>
                        <a:rPr lang="en-GB" sz="800" i="1" dirty="0" err="1">
                          <a:solidFill>
                            <a:schemeClr val="accent1">
                              <a:lumMod val="50000"/>
                            </a:schemeClr>
                          </a:solidFill>
                          <a:effectLst/>
                          <a:latin typeface="Calibri"/>
                          <a:ea typeface="Times New Roman" panose="02020603050405020304" pitchFamily="18" charset="0"/>
                          <a:cs typeface="Arial"/>
                        </a:rPr>
                        <a:t>gravedad</a:t>
                      </a:r>
                      <a:r>
                        <a:rPr lang="en-GB" sz="800" i="1" dirty="0">
                          <a:solidFill>
                            <a:schemeClr val="accent1">
                              <a:lumMod val="50000"/>
                            </a:schemeClr>
                          </a:solidFill>
                          <a:effectLst/>
                          <a:latin typeface="Calibri"/>
                          <a:ea typeface="Times New Roman" panose="02020603050405020304" pitchFamily="18" charset="0"/>
                          <a:cs typeface="Arial"/>
                        </a:rPr>
                        <a:t> </a:t>
                      </a:r>
                      <a:r>
                        <a:rPr lang="en-GB" sz="800" i="1" dirty="0" err="1">
                          <a:solidFill>
                            <a:schemeClr val="accent1">
                              <a:lumMod val="50000"/>
                            </a:schemeClr>
                          </a:solidFill>
                          <a:effectLst/>
                          <a:latin typeface="Calibri"/>
                          <a:ea typeface="Times New Roman" panose="02020603050405020304" pitchFamily="18" charset="0"/>
                          <a:cs typeface="Arial"/>
                        </a:rPr>
                        <a:t>correspondiente</a:t>
                      </a:r>
                      <a:r>
                        <a:rPr lang="en-GB" sz="800" i="1" dirty="0">
                          <a:solidFill>
                            <a:schemeClr val="accent1">
                              <a:lumMod val="50000"/>
                            </a:schemeClr>
                          </a:solidFill>
                          <a:effectLst/>
                          <a:latin typeface="Calibri"/>
                          <a:ea typeface="Times New Roman" panose="02020603050405020304" pitchFamily="18" charset="0"/>
                          <a:cs typeface="Arial"/>
                        </a:rPr>
                        <a:t>, lo </a:t>
                      </a:r>
                      <a:r>
                        <a:rPr lang="en-GB" sz="800" i="1" dirty="0" err="1">
                          <a:solidFill>
                            <a:schemeClr val="accent1">
                              <a:lumMod val="50000"/>
                            </a:schemeClr>
                          </a:solidFill>
                          <a:effectLst/>
                          <a:latin typeface="Calibri"/>
                          <a:ea typeface="Times New Roman" panose="02020603050405020304" pitchFamily="18" charset="0"/>
                          <a:cs typeface="Arial"/>
                        </a:rPr>
                        <a:t>siguiente</a:t>
                      </a:r>
                      <a:r>
                        <a:rPr lang="en-GB" sz="800" i="1" dirty="0">
                          <a:solidFill>
                            <a:schemeClr val="accent1">
                              <a:lumMod val="50000"/>
                            </a:schemeClr>
                          </a:solidFill>
                          <a:effectLst/>
                          <a:latin typeface="Calibri"/>
                          <a:ea typeface="Times New Roman" panose="02020603050405020304" pitchFamily="18" charset="0"/>
                          <a:cs typeface="Arial"/>
                        </a:rPr>
                        <a:t> es </a:t>
                      </a:r>
                      <a:r>
                        <a:rPr lang="en-GB" sz="800" i="1" dirty="0" err="1">
                          <a:solidFill>
                            <a:schemeClr val="accent1">
                              <a:lumMod val="50000"/>
                            </a:schemeClr>
                          </a:solidFill>
                          <a:effectLst/>
                          <a:latin typeface="Calibri"/>
                          <a:ea typeface="Times New Roman" panose="02020603050405020304" pitchFamily="18" charset="0"/>
                          <a:cs typeface="Arial"/>
                        </a:rPr>
                        <a:t>sólo</a:t>
                      </a:r>
                      <a:r>
                        <a:rPr lang="en-GB" sz="800" i="1" dirty="0">
                          <a:solidFill>
                            <a:schemeClr val="accent1">
                              <a:lumMod val="50000"/>
                            </a:schemeClr>
                          </a:solidFill>
                          <a:effectLst/>
                          <a:latin typeface="Calibri"/>
                          <a:ea typeface="Times New Roman" panose="02020603050405020304" pitchFamily="18" charset="0"/>
                          <a:cs typeface="Arial"/>
                        </a:rPr>
                        <a:t> un </a:t>
                      </a:r>
                      <a:r>
                        <a:rPr lang="en-GB" sz="800" i="1" dirty="0" err="1">
                          <a:solidFill>
                            <a:schemeClr val="accent1">
                              <a:lumMod val="50000"/>
                            </a:schemeClr>
                          </a:solidFill>
                          <a:effectLst/>
                          <a:latin typeface="Calibri"/>
                          <a:ea typeface="Times New Roman" panose="02020603050405020304" pitchFamily="18" charset="0"/>
                          <a:cs typeface="Arial"/>
                        </a:rPr>
                        <a:t>ejemplo</a:t>
                      </a:r>
                      <a:r>
                        <a:rPr lang="en-GB" sz="800" i="1" dirty="0">
                          <a:solidFill>
                            <a:schemeClr val="accent1">
                              <a:lumMod val="50000"/>
                            </a:schemeClr>
                          </a:solidFill>
                          <a:effectLst/>
                          <a:latin typeface="Calibri"/>
                          <a:ea typeface="Times New Roman" panose="02020603050405020304" pitchFamily="18" charset="0"/>
                          <a:cs typeface="Arial"/>
                        </a:rPr>
                        <a:t>)</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err="1">
                          <a:solidFill>
                            <a:schemeClr val="accent1">
                              <a:lumMod val="50000"/>
                            </a:schemeClr>
                          </a:solidFill>
                          <a:effectLst/>
                          <a:latin typeface="Calibri"/>
                          <a:ea typeface="Calibri"/>
                          <a:cs typeface="Arial"/>
                        </a:rPr>
                        <a:t>Nombres</a:t>
                      </a:r>
                      <a:r>
                        <a:rPr lang="en-GB" sz="800" i="1" dirty="0">
                          <a:solidFill>
                            <a:schemeClr val="accent1">
                              <a:lumMod val="50000"/>
                            </a:schemeClr>
                          </a:solidFill>
                          <a:effectLst/>
                          <a:latin typeface="Calibri"/>
                          <a:ea typeface="Calibri"/>
                          <a:cs typeface="Arial"/>
                        </a:rPr>
                        <a:t> de las variables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1.1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Activos/</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bienes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del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hogar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vendidos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(radio,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muebles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televisión</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joyas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etc.</a:t>
                      </a:r>
                      <a:r>
                        <a:rPr lang="en-GB" sz="800" i="1" dirty="0">
                          <a:solidFill>
                            <a:schemeClr val="accent1">
                              <a:lumMod val="50000"/>
                            </a:schemeClr>
                          </a:solidFill>
                          <a:effectLst/>
                          <a:latin typeface="Calibri"/>
                          <a:ea typeface="Times New Roman" panose="02020603050405020304" pitchFamily="18" charset="0"/>
                          <a:cs typeface="Arial"/>
                        </a:rPr>
                        <a:t>) </a:t>
                      </a:r>
                      <a:endParaRPr lang="en-GB" sz="800" i="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Pedir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dinero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prestado</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para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cubrir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las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necesidades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alimentarias</a:t>
                      </a:r>
                      <a:endParaRPr lang="en-US" sz="1100" dirty="0" err="1">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Ahorros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gastados</a:t>
                      </a:r>
                      <a:endParaRPr lang="en-US" sz="1100" dirty="0" err="1">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Lcs_stress_Savings</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1,4 </a:t>
                      </a:r>
                      <a:r>
                        <a:rPr lang="en-GB" sz="800" dirty="0" err="1">
                          <a:solidFill>
                            <a:schemeClr val="accent1">
                              <a:lumMod val="50000"/>
                            </a:schemeClr>
                          </a:solidFill>
                          <a:effectLst/>
                          <a:latin typeface="Calibri"/>
                          <a:ea typeface="Times New Roman" panose="02020603050405020304" pitchFamily="18" charset="0"/>
                          <a:cs typeface="Arial"/>
                        </a:rPr>
                        <a:t>Envió</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los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miembros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del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hogar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 comer a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otro</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sitio</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Lcs_stress_EatOut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1,5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Activos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productivos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o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medios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transporte</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vendidos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máquina</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coser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carretilla</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bicicleta</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coche</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etc.)</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7382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Reducción</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los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gastos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en</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sanidad</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incluidos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los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medicamentos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Lcs_crisis_Salud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1,7 </a:t>
                      </a:r>
                      <a:r>
                        <a:rPr lang="en-GB" sz="800" dirty="0" err="1">
                          <a:solidFill>
                            <a:schemeClr val="accent1">
                              <a:lumMod val="50000"/>
                            </a:schemeClr>
                          </a:solidFill>
                          <a:effectLst/>
                          <a:highlight>
                            <a:srgbClr val="C0C0C0"/>
                          </a:highlight>
                          <a:latin typeface="Calibri"/>
                          <a:ea typeface="Calibri"/>
                          <a:cs typeface="Arial"/>
                        </a:rPr>
                        <a:t>Retiró</a:t>
                      </a:r>
                      <a:r>
                        <a:rPr lang="en-GB" sz="800" dirty="0">
                          <a:solidFill>
                            <a:schemeClr val="accent1">
                              <a:lumMod val="50000"/>
                            </a:schemeClr>
                          </a:solidFill>
                          <a:effectLst/>
                          <a:highlight>
                            <a:srgbClr val="C0C0C0"/>
                          </a:highlight>
                          <a:latin typeface="Calibri"/>
                          <a:ea typeface="Calibri"/>
                          <a:cs typeface="Arial"/>
                        </a:rPr>
                        <a:t> a </a:t>
                      </a:r>
                      <a:r>
                        <a:rPr lang="en-GB" sz="800" dirty="0" err="1">
                          <a:solidFill>
                            <a:schemeClr val="accent1">
                              <a:lumMod val="50000"/>
                            </a:schemeClr>
                          </a:solidFill>
                          <a:effectLst/>
                          <a:highlight>
                            <a:srgbClr val="C0C0C0"/>
                          </a:highlight>
                          <a:latin typeface="Calibri"/>
                          <a:ea typeface="Calibri"/>
                          <a:cs typeface="Arial"/>
                        </a:rPr>
                        <a:t>los</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niños</a:t>
                      </a:r>
                      <a:r>
                        <a:rPr lang="en-GB" sz="800" dirty="0">
                          <a:solidFill>
                            <a:schemeClr val="accent1">
                              <a:lumMod val="50000"/>
                            </a:schemeClr>
                          </a:solidFill>
                          <a:effectLst/>
                          <a:highlight>
                            <a:srgbClr val="C0C0C0"/>
                          </a:highlight>
                          <a:latin typeface="Calibri"/>
                          <a:ea typeface="Calibri"/>
                          <a:cs typeface="Arial"/>
                        </a:rPr>
                        <a:t> de la </a:t>
                      </a:r>
                      <a:r>
                        <a:rPr lang="en-GB" sz="800" dirty="0" err="1">
                          <a:solidFill>
                            <a:schemeClr val="accent1">
                              <a:lumMod val="50000"/>
                            </a:schemeClr>
                          </a:solidFill>
                          <a:effectLst/>
                          <a:highlight>
                            <a:srgbClr val="C0C0C0"/>
                          </a:highlight>
                          <a:latin typeface="Calibri"/>
                          <a:ea typeface="Calibri"/>
                          <a:cs typeface="Arial"/>
                        </a:rPr>
                        <a:t>escuela</a:t>
                      </a:r>
                      <a:endParaRPr lang="en-US" sz="1100" dirty="0" err="1">
                        <a:solidFill>
                          <a:schemeClr val="accent1">
                            <a:lumMod val="50000"/>
                          </a:schemeClr>
                        </a:solidFill>
                        <a:effectLst/>
                        <a:latin typeface="Open Sans" panose="020B0606030504020204" pitchFamily="34" charset="0"/>
                        <a:ea typeface="Calibri"/>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1,8 </a:t>
                      </a:r>
                      <a:r>
                        <a:rPr lang="en-GB" sz="800" dirty="0" err="1">
                          <a:solidFill>
                            <a:schemeClr val="accent1">
                              <a:lumMod val="50000"/>
                            </a:schemeClr>
                          </a:solidFill>
                          <a:effectLst/>
                          <a:highlight>
                            <a:srgbClr val="C0C0C0"/>
                          </a:highlight>
                          <a:latin typeface="Calibri"/>
                          <a:ea typeface="Calibri"/>
                          <a:cs typeface="Arial"/>
                        </a:rPr>
                        <a:t>Hipotecó</a:t>
                      </a:r>
                      <a:r>
                        <a:rPr lang="en-GB" sz="800" dirty="0">
                          <a:solidFill>
                            <a:schemeClr val="accent1">
                              <a:lumMod val="50000"/>
                            </a:schemeClr>
                          </a:solidFill>
                          <a:effectLst/>
                          <a:highlight>
                            <a:srgbClr val="C0C0C0"/>
                          </a:highlight>
                          <a:latin typeface="Calibri"/>
                          <a:ea typeface="Calibri"/>
                          <a:cs typeface="Arial"/>
                        </a:rPr>
                        <a:t>/</a:t>
                      </a:r>
                      <a:r>
                        <a:rPr lang="en-GB" sz="800" dirty="0" err="1">
                          <a:solidFill>
                            <a:schemeClr val="accent1">
                              <a:lumMod val="50000"/>
                            </a:schemeClr>
                          </a:solidFill>
                          <a:effectLst/>
                          <a:highlight>
                            <a:srgbClr val="C0C0C0"/>
                          </a:highlight>
                          <a:latin typeface="Calibri"/>
                          <a:ea typeface="Calibri"/>
                          <a:cs typeface="Arial"/>
                        </a:rPr>
                        <a:t>vendió</a:t>
                      </a:r>
                      <a:r>
                        <a:rPr lang="en-GB" sz="800" dirty="0">
                          <a:solidFill>
                            <a:schemeClr val="accent1">
                              <a:lumMod val="50000"/>
                            </a:schemeClr>
                          </a:solidFill>
                          <a:effectLst/>
                          <a:highlight>
                            <a:srgbClr val="C0C0C0"/>
                          </a:highlight>
                          <a:latin typeface="Calibri"/>
                          <a:ea typeface="Calibri"/>
                          <a:cs typeface="Arial"/>
                        </a:rPr>
                        <a:t> la casa </a:t>
                      </a:r>
                      <a:r>
                        <a:rPr lang="en-GB" sz="800" dirty="0" err="1">
                          <a:solidFill>
                            <a:schemeClr val="accent1">
                              <a:lumMod val="50000"/>
                            </a:schemeClr>
                          </a:solidFill>
                          <a:effectLst/>
                          <a:highlight>
                            <a:srgbClr val="C0C0C0"/>
                          </a:highlight>
                          <a:latin typeface="Calibri"/>
                          <a:ea typeface="Calibri"/>
                          <a:cs typeface="Arial"/>
                        </a:rPr>
                        <a:t>donde</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vivía</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permanentemente</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el</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hogar</a:t>
                      </a:r>
                      <a:r>
                        <a:rPr lang="en-GB" sz="800" dirty="0">
                          <a:solidFill>
                            <a:schemeClr val="accent1">
                              <a:lumMod val="50000"/>
                            </a:schemeClr>
                          </a:solidFill>
                          <a:effectLst/>
                          <a:highlight>
                            <a:srgbClr val="C0C0C0"/>
                          </a:highlight>
                          <a:latin typeface="Calibri"/>
                          <a:ea typeface="Calibri"/>
                          <a:cs typeface="Arial"/>
                        </a:rPr>
                        <a:t> o la tierra</a:t>
                      </a:r>
                      <a:endParaRPr lang="en-US" sz="1100" dirty="0">
                        <a:solidFill>
                          <a:schemeClr val="accent1">
                            <a:lumMod val="50000"/>
                          </a:schemeClr>
                        </a:solidFill>
                        <a:effectLst/>
                        <a:latin typeface="Calibri"/>
                        <a:ea typeface="Calibri"/>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1,9 </a:t>
                      </a:r>
                      <a:r>
                        <a:rPr lang="en-GB" sz="800" dirty="0" err="1">
                          <a:solidFill>
                            <a:schemeClr val="accent1">
                              <a:lumMod val="50000"/>
                            </a:schemeClr>
                          </a:solidFill>
                          <a:effectLst/>
                          <a:highlight>
                            <a:srgbClr val="C0C0C0"/>
                          </a:highlight>
                          <a:latin typeface="Calibri"/>
                          <a:ea typeface="Calibri"/>
                          <a:cs typeface="Arial"/>
                        </a:rPr>
                        <a:t>Mendigó</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pidió</a:t>
                      </a:r>
                      <a:r>
                        <a:rPr lang="en-GB" sz="800" dirty="0">
                          <a:solidFill>
                            <a:schemeClr val="accent1">
                              <a:lumMod val="50000"/>
                            </a:schemeClr>
                          </a:solidFill>
                          <a:effectLst/>
                          <a:highlight>
                            <a:srgbClr val="C0C0C0"/>
                          </a:highlight>
                          <a:latin typeface="Calibri"/>
                          <a:ea typeface="Calibri"/>
                          <a:cs typeface="Arial"/>
                        </a:rPr>
                        <a:t> dinero/comida a </a:t>
                      </a:r>
                      <a:r>
                        <a:rPr lang="en-GB" sz="800" dirty="0" err="1">
                          <a:solidFill>
                            <a:schemeClr val="accent1">
                              <a:lumMod val="50000"/>
                            </a:schemeClr>
                          </a:solidFill>
                          <a:effectLst/>
                          <a:highlight>
                            <a:srgbClr val="C0C0C0"/>
                          </a:highlight>
                          <a:latin typeface="Calibri"/>
                          <a:ea typeface="Calibri"/>
                          <a:cs typeface="Arial"/>
                        </a:rPr>
                        <a:t>desconocidos</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en</a:t>
                      </a:r>
                      <a:r>
                        <a:rPr lang="en-GB" sz="800" dirty="0">
                          <a:solidFill>
                            <a:schemeClr val="accent1">
                              <a:lumMod val="50000"/>
                            </a:schemeClr>
                          </a:solidFill>
                          <a:effectLst/>
                          <a:highlight>
                            <a:srgbClr val="C0C0C0"/>
                          </a:highlight>
                          <a:latin typeface="Calibri"/>
                          <a:ea typeface="Calibri"/>
                          <a:cs typeface="Arial"/>
                        </a:rPr>
                        <a:t> la </a:t>
                      </a:r>
                      <a:r>
                        <a:rPr lang="en-GB" sz="800" dirty="0" err="1">
                          <a:solidFill>
                            <a:schemeClr val="accent1">
                              <a:lumMod val="50000"/>
                            </a:schemeClr>
                          </a:solidFill>
                          <a:effectLst/>
                          <a:highlight>
                            <a:srgbClr val="C0C0C0"/>
                          </a:highlight>
                          <a:latin typeface="Calibri"/>
                          <a:ea typeface="Calibri"/>
                          <a:cs typeface="Arial"/>
                        </a:rPr>
                        <a:t>calle</a:t>
                      </a:r>
                      <a:r>
                        <a:rPr lang="en-GB" sz="800" dirty="0">
                          <a:solidFill>
                            <a:schemeClr val="accent1">
                              <a:lumMod val="50000"/>
                            </a:schemeClr>
                          </a:solidFill>
                          <a:effectLst/>
                          <a:highlight>
                            <a:srgbClr val="C0C0C0"/>
                          </a:highlight>
                          <a:latin typeface="Calibri"/>
                          <a:ea typeface="Calibri"/>
                          <a:cs typeface="Arial"/>
                        </a:rPr>
                        <a:t>) o </a:t>
                      </a:r>
                      <a:r>
                        <a:rPr lang="en-GB" sz="800" dirty="0" err="1">
                          <a:solidFill>
                            <a:schemeClr val="accent1">
                              <a:lumMod val="50000"/>
                            </a:schemeClr>
                          </a:solidFill>
                          <a:effectLst/>
                          <a:highlight>
                            <a:srgbClr val="C0C0C0"/>
                          </a:highlight>
                          <a:latin typeface="Calibri"/>
                          <a:ea typeface="Calibri"/>
                          <a:cs typeface="Arial"/>
                        </a:rPr>
                        <a:t>rebuscó</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en</a:t>
                      </a:r>
                      <a:r>
                        <a:rPr lang="en-GB" sz="800" dirty="0">
                          <a:solidFill>
                            <a:schemeClr val="accent1">
                              <a:lumMod val="50000"/>
                            </a:schemeClr>
                          </a:solidFill>
                          <a:effectLst/>
                          <a:highlight>
                            <a:srgbClr val="C0C0C0"/>
                          </a:highlight>
                          <a:latin typeface="Calibri"/>
                          <a:ea typeface="Calibri"/>
                          <a:cs typeface="Arial"/>
                        </a:rPr>
                        <a:t> la </a:t>
                      </a:r>
                      <a:r>
                        <a:rPr lang="en-GB" sz="800" dirty="0" err="1">
                          <a:solidFill>
                            <a:schemeClr val="accent1">
                              <a:lumMod val="50000"/>
                            </a:schemeClr>
                          </a:solidFill>
                          <a:effectLst/>
                          <a:highlight>
                            <a:srgbClr val="C0C0C0"/>
                          </a:highlight>
                          <a:latin typeface="Calibri"/>
                          <a:ea typeface="Calibri"/>
                          <a:cs typeface="Arial"/>
                        </a:rPr>
                        <a:t>basura</a:t>
                      </a:r>
                      <a:endParaRPr lang="en-US" sz="1100" dirty="0" err="1">
                        <a:solidFill>
                          <a:schemeClr val="accent1">
                            <a:lumMod val="50000"/>
                          </a:schemeClr>
                        </a:solidFill>
                        <a:effectLst/>
                        <a:latin typeface="Open Sans" panose="020B0606030504020204" pitchFamily="34" charset="0"/>
                        <a:ea typeface="Calibri"/>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1.10 </a:t>
                      </a:r>
                      <a:r>
                        <a:rPr lang="en-US" sz="800" kern="1200" dirty="0">
                          <a:solidFill>
                            <a:schemeClr val="accent1">
                              <a:lumMod val="50000"/>
                            </a:schemeClr>
                          </a:solidFill>
                          <a:effectLst/>
                          <a:highlight>
                            <a:srgbClr val="C0C0C0"/>
                          </a:highlight>
                          <a:latin typeface="Calibri"/>
                          <a:ea typeface="Calibri"/>
                          <a:cs typeface="Arial"/>
                        </a:rPr>
                        <a:t>Realizar </a:t>
                      </a:r>
                      <a:r>
                        <a:rPr lang="en-US" sz="800" kern="1200" dirty="0" err="1">
                          <a:solidFill>
                            <a:schemeClr val="accent1">
                              <a:lumMod val="50000"/>
                            </a:schemeClr>
                          </a:solidFill>
                          <a:effectLst/>
                          <a:highlight>
                            <a:srgbClr val="C0C0C0"/>
                          </a:highlight>
                          <a:latin typeface="Calibri"/>
                          <a:ea typeface="Calibri"/>
                          <a:cs typeface="Arial"/>
                        </a:rPr>
                        <a:t>trabajos</a:t>
                      </a:r>
                      <a:r>
                        <a:rPr lang="en-US" sz="800" kern="1200" dirty="0">
                          <a:solidFill>
                            <a:schemeClr val="accent1">
                              <a:lumMod val="50000"/>
                            </a:schemeClr>
                          </a:solidFill>
                          <a:effectLst/>
                          <a:highlight>
                            <a:srgbClr val="C0C0C0"/>
                          </a:highlight>
                          <a:latin typeface="Calibri"/>
                          <a:ea typeface="Calibri"/>
                          <a:cs typeface="Arial"/>
                        </a:rPr>
                        <a:t> o </a:t>
                      </a:r>
                      <a:r>
                        <a:rPr lang="en-US" sz="800" kern="1200" dirty="0" err="1">
                          <a:solidFill>
                            <a:schemeClr val="accent1">
                              <a:lumMod val="50000"/>
                            </a:schemeClr>
                          </a:solidFill>
                          <a:effectLst/>
                          <a:highlight>
                            <a:srgbClr val="C0C0C0"/>
                          </a:highlight>
                          <a:latin typeface="Calibri"/>
                          <a:ea typeface="Calibri"/>
                          <a:cs typeface="Arial"/>
                        </a:rPr>
                        <a:t>actividades</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generadoras</a:t>
                      </a:r>
                      <a:r>
                        <a:rPr lang="en-US" sz="800" kern="1200" dirty="0">
                          <a:solidFill>
                            <a:schemeClr val="accent1">
                              <a:lumMod val="50000"/>
                            </a:schemeClr>
                          </a:solidFill>
                          <a:effectLst/>
                          <a:highlight>
                            <a:srgbClr val="C0C0C0"/>
                          </a:highlight>
                          <a:latin typeface="Calibri"/>
                          <a:ea typeface="Calibri"/>
                          <a:cs typeface="Arial"/>
                        </a:rPr>
                        <a:t> de </a:t>
                      </a:r>
                      <a:r>
                        <a:rPr lang="en-US" sz="800" kern="1200" dirty="0" err="1">
                          <a:solidFill>
                            <a:schemeClr val="accent1">
                              <a:lumMod val="50000"/>
                            </a:schemeClr>
                          </a:solidFill>
                          <a:effectLst/>
                          <a:highlight>
                            <a:srgbClr val="C0C0C0"/>
                          </a:highlight>
                          <a:latin typeface="Calibri"/>
                          <a:ea typeface="Calibri"/>
                          <a:cs typeface="Arial"/>
                        </a:rPr>
                        <a:t>ingresos</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socialmente</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degradantes</a:t>
                      </a:r>
                      <a:r>
                        <a:rPr lang="en-US" sz="800" kern="1200" dirty="0">
                          <a:solidFill>
                            <a:schemeClr val="accent1">
                              <a:lumMod val="50000"/>
                            </a:schemeClr>
                          </a:solidFill>
                          <a:effectLst/>
                          <a:highlight>
                            <a:srgbClr val="C0C0C0"/>
                          </a:highlight>
                          <a:latin typeface="Calibri"/>
                          <a:ea typeface="Calibri"/>
                          <a:cs typeface="Arial"/>
                        </a:rPr>
                        <a:t>, de alto </a:t>
                      </a:r>
                      <a:r>
                        <a:rPr lang="en-US" sz="800" kern="1200" dirty="0" err="1">
                          <a:solidFill>
                            <a:schemeClr val="accent1">
                              <a:lumMod val="50000"/>
                            </a:schemeClr>
                          </a:solidFill>
                          <a:effectLst/>
                          <a:highlight>
                            <a:srgbClr val="C0C0C0"/>
                          </a:highlight>
                          <a:latin typeface="Calibri"/>
                          <a:ea typeface="Calibri"/>
                          <a:cs typeface="Arial"/>
                        </a:rPr>
                        <a:t>riesgo</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explotadores</a:t>
                      </a:r>
                      <a:r>
                        <a:rPr lang="en-US" sz="800" kern="1200" dirty="0">
                          <a:solidFill>
                            <a:schemeClr val="accent1">
                              <a:lumMod val="50000"/>
                            </a:schemeClr>
                          </a:solidFill>
                          <a:effectLst/>
                          <a:highlight>
                            <a:srgbClr val="C0C0C0"/>
                          </a:highlight>
                          <a:latin typeface="Calibri"/>
                          <a:ea typeface="Calibri"/>
                          <a:cs typeface="Arial"/>
                        </a:rPr>
                        <a:t> o que </a:t>
                      </a:r>
                      <a:r>
                        <a:rPr lang="en-US" sz="800" kern="1200" dirty="0" err="1">
                          <a:solidFill>
                            <a:schemeClr val="accent1">
                              <a:lumMod val="50000"/>
                            </a:schemeClr>
                          </a:solidFill>
                          <a:effectLst/>
                          <a:highlight>
                            <a:srgbClr val="C0C0C0"/>
                          </a:highlight>
                          <a:latin typeface="Calibri"/>
                          <a:ea typeface="Calibri"/>
                          <a:cs typeface="Arial"/>
                        </a:rPr>
                        <a:t>pongan</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en</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peligro</a:t>
                      </a:r>
                      <a:r>
                        <a:rPr lang="en-US" sz="800" kern="1200" dirty="0">
                          <a:solidFill>
                            <a:schemeClr val="accent1">
                              <a:lumMod val="50000"/>
                            </a:schemeClr>
                          </a:solidFill>
                          <a:effectLst/>
                          <a:highlight>
                            <a:srgbClr val="C0C0C0"/>
                          </a:highlight>
                          <a:latin typeface="Calibri"/>
                          <a:ea typeface="Calibri"/>
                          <a:cs typeface="Arial"/>
                        </a:rPr>
                        <a:t> la </a:t>
                      </a:r>
                      <a:r>
                        <a:rPr lang="en-US" sz="800" kern="1200" dirty="0" err="1">
                          <a:solidFill>
                            <a:schemeClr val="accent1">
                              <a:lumMod val="50000"/>
                            </a:schemeClr>
                          </a:solidFill>
                          <a:effectLst/>
                          <a:highlight>
                            <a:srgbClr val="C0C0C0"/>
                          </a:highlight>
                          <a:latin typeface="Calibri"/>
                          <a:ea typeface="Calibri"/>
                          <a:cs typeface="Arial"/>
                        </a:rPr>
                        <a:t>vida</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por</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ejemplo</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contrabando</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robo</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adhesión</a:t>
                      </a:r>
                      <a:r>
                        <a:rPr lang="en-US" sz="800" kern="1200" dirty="0">
                          <a:solidFill>
                            <a:schemeClr val="accent1">
                              <a:lumMod val="50000"/>
                            </a:schemeClr>
                          </a:solidFill>
                          <a:effectLst/>
                          <a:highlight>
                            <a:srgbClr val="C0C0C0"/>
                          </a:highlight>
                          <a:latin typeface="Calibri"/>
                          <a:ea typeface="Calibri"/>
                          <a:cs typeface="Arial"/>
                        </a:rPr>
                        <a:t> a </a:t>
                      </a:r>
                      <a:r>
                        <a:rPr lang="en-US" sz="800" kern="1200" dirty="0" err="1">
                          <a:solidFill>
                            <a:schemeClr val="accent1">
                              <a:lumMod val="50000"/>
                            </a:schemeClr>
                          </a:solidFill>
                          <a:effectLst/>
                          <a:highlight>
                            <a:srgbClr val="C0C0C0"/>
                          </a:highlight>
                          <a:latin typeface="Calibri"/>
                          <a:ea typeface="Calibri"/>
                          <a:cs typeface="Arial"/>
                        </a:rPr>
                        <a:t>grupos</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armados</a:t>
                      </a:r>
                      <a:r>
                        <a:rPr lang="en-US" sz="800" kern="1200" dirty="0">
                          <a:solidFill>
                            <a:schemeClr val="accent1">
                              <a:lumMod val="50000"/>
                            </a:schemeClr>
                          </a:solidFill>
                          <a:effectLst/>
                          <a:highlight>
                            <a:srgbClr val="C0C0C0"/>
                          </a:highlight>
                          <a:latin typeface="Calibri"/>
                          <a:ea typeface="Calibri"/>
                          <a:cs typeface="Arial"/>
                        </a:rPr>
                        <a:t>, </a:t>
                      </a:r>
                      <a:r>
                        <a:rPr lang="en-US" sz="800" kern="1200" dirty="0" err="1">
                          <a:solidFill>
                            <a:schemeClr val="accent1">
                              <a:lumMod val="50000"/>
                            </a:schemeClr>
                          </a:solidFill>
                          <a:effectLst/>
                          <a:highlight>
                            <a:srgbClr val="C0C0C0"/>
                          </a:highlight>
                          <a:latin typeface="Calibri"/>
                          <a:ea typeface="Calibri"/>
                          <a:cs typeface="Arial"/>
                        </a:rPr>
                        <a:t>prostitución</a:t>
                      </a:r>
                      <a:r>
                        <a:rPr lang="en-US" sz="800" kern="1200" dirty="0">
                          <a:solidFill>
                            <a:schemeClr val="accent1">
                              <a:lumMod val="50000"/>
                            </a:schemeClr>
                          </a:solidFill>
                          <a:effectLst/>
                          <a:highlight>
                            <a:srgbClr val="C0C0C0"/>
                          </a:highlight>
                          <a:latin typeface="Calibri"/>
                          <a:ea typeface="Calibri"/>
                          <a:cs typeface="Arial"/>
                        </a:rPr>
                        <a:t>).</a:t>
                      </a:r>
                      <a:endParaRPr lang="en-US" sz="1100" dirty="0">
                        <a:solidFill>
                          <a:schemeClr val="accent1">
                            <a:lumMod val="50000"/>
                          </a:schemeClr>
                        </a:solidFill>
                        <a:effectLst/>
                        <a:latin typeface="Calibri"/>
                        <a:ea typeface="Calibri"/>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r h="242363">
                <a:tc rowSpan="2" gridSpan="2">
                  <a:txBody>
                    <a:bodyPr/>
                    <a:lstStyle/>
                    <a:p>
                      <a:pPr marL="0" marR="0" algn="l" rtl="0" eaLnBrk="1" fontAlgn="base" latinLnBrk="0" hangingPunct="1">
                        <a:lnSpc>
                          <a:spcPct val="115000"/>
                        </a:lnSpc>
                        <a:spcBef>
                          <a:spcPts val="0"/>
                        </a:spcBef>
                        <a:spcAft>
                          <a:spcPts val="0"/>
                        </a:spcAft>
                      </a:pPr>
                      <a:r>
                        <a:rPr lang="en-US" sz="1000" kern="1200" dirty="0">
                          <a:solidFill>
                            <a:schemeClr val="accent1">
                              <a:lumMod val="50000"/>
                            </a:schemeClr>
                          </a:solidFill>
                          <a:effectLst/>
                          <a:latin typeface="Calibri"/>
                          <a:ea typeface="+mn-ea"/>
                          <a:cs typeface="Arial"/>
                        </a:rPr>
                        <a:t>¿</a:t>
                      </a:r>
                      <a:r>
                        <a:rPr lang="en-US" sz="1000" kern="1200" dirty="0" err="1">
                          <a:solidFill>
                            <a:schemeClr val="accent1">
                              <a:lumMod val="50000"/>
                            </a:schemeClr>
                          </a:solidFill>
                          <a:effectLst/>
                          <a:latin typeface="Calibri"/>
                          <a:ea typeface="+mn-ea"/>
                          <a:cs typeface="Arial"/>
                        </a:rPr>
                        <a:t>Cuáles</a:t>
                      </a:r>
                      <a:r>
                        <a:rPr lang="en-US" sz="1000" kern="1200" dirty="0">
                          <a:solidFill>
                            <a:schemeClr val="accent1">
                              <a:lumMod val="50000"/>
                            </a:schemeClr>
                          </a:solidFill>
                          <a:effectLst/>
                          <a:latin typeface="Calibri"/>
                          <a:ea typeface="+mn-ea"/>
                          <a:cs typeface="Arial"/>
                        </a:rPr>
                        <a:t> son las </a:t>
                      </a:r>
                      <a:r>
                        <a:rPr lang="en-US" sz="1000" b="1" kern="1200" dirty="0" err="1">
                          <a:solidFill>
                            <a:schemeClr val="accent1">
                              <a:lumMod val="50000"/>
                            </a:schemeClr>
                          </a:solidFill>
                          <a:effectLst/>
                          <a:latin typeface="Calibri"/>
                          <a:ea typeface="+mn-ea"/>
                          <a:cs typeface="Arial"/>
                        </a:rPr>
                        <a:t>principales</a:t>
                      </a:r>
                      <a:r>
                        <a:rPr lang="en-US" sz="1000" b="1" kern="1200" dirty="0">
                          <a:solidFill>
                            <a:schemeClr val="accent1">
                              <a:lumMod val="50000"/>
                            </a:schemeClr>
                          </a:solidFill>
                          <a:effectLst/>
                          <a:latin typeface="Calibri"/>
                          <a:ea typeface="+mn-ea"/>
                          <a:cs typeface="Arial"/>
                        </a:rPr>
                        <a:t> </a:t>
                      </a:r>
                      <a:r>
                        <a:rPr lang="en-US" sz="1000" b="1" kern="1200" dirty="0" err="1">
                          <a:solidFill>
                            <a:schemeClr val="accent1">
                              <a:lumMod val="50000"/>
                            </a:schemeClr>
                          </a:solidFill>
                          <a:effectLst/>
                          <a:latin typeface="Calibri"/>
                          <a:ea typeface="+mn-ea"/>
                          <a:cs typeface="Arial"/>
                        </a:rPr>
                        <a:t>razones</a:t>
                      </a:r>
                      <a:r>
                        <a:rPr lang="en-US" sz="1000" b="1" kern="1200" dirty="0">
                          <a:solidFill>
                            <a:schemeClr val="accent1">
                              <a:lumMod val="50000"/>
                            </a:schemeClr>
                          </a:solidFill>
                          <a:effectLst/>
                          <a:latin typeface="Calibri"/>
                          <a:ea typeface="+mn-ea"/>
                          <a:cs typeface="Arial"/>
                        </a:rPr>
                        <a:t> </a:t>
                      </a:r>
                      <a:r>
                        <a:rPr lang="en-US" sz="1000" kern="1200" dirty="0">
                          <a:solidFill>
                            <a:schemeClr val="accent1">
                              <a:lumMod val="50000"/>
                            </a:schemeClr>
                          </a:solidFill>
                          <a:effectLst/>
                          <a:latin typeface="Calibri"/>
                          <a:ea typeface="+mn-ea"/>
                          <a:cs typeface="Arial"/>
                        </a:rPr>
                        <a:t>-es </a:t>
                      </a:r>
                      <a:r>
                        <a:rPr lang="en-US" sz="1000" kern="1200" dirty="0" err="1">
                          <a:solidFill>
                            <a:schemeClr val="accent1">
                              <a:lumMod val="50000"/>
                            </a:schemeClr>
                          </a:solidFill>
                          <a:effectLst/>
                          <a:latin typeface="Calibri"/>
                          <a:ea typeface="+mn-ea"/>
                          <a:cs typeface="Arial"/>
                        </a:rPr>
                        <a:t>decir</a:t>
                      </a:r>
                      <a:r>
                        <a:rPr lang="en-US" sz="1000" kern="1200" dirty="0">
                          <a:solidFill>
                            <a:schemeClr val="accent1">
                              <a:lumMod val="50000"/>
                            </a:schemeClr>
                          </a:solidFill>
                          <a:effectLst/>
                          <a:latin typeface="Calibri"/>
                          <a:ea typeface="+mn-ea"/>
                          <a:cs typeface="Arial"/>
                        </a:rPr>
                        <a:t>, para acceder a </a:t>
                      </a:r>
                      <a:r>
                        <a:rPr lang="en-US" sz="1000" kern="1200" dirty="0" err="1">
                          <a:solidFill>
                            <a:schemeClr val="accent1">
                              <a:lumMod val="50000"/>
                            </a:schemeClr>
                          </a:solidFill>
                          <a:effectLst/>
                          <a:latin typeface="Calibri"/>
                          <a:ea typeface="+mn-ea"/>
                          <a:cs typeface="Arial"/>
                        </a:rPr>
                        <a:t>qué</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necesidades</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esenciales</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por</a:t>
                      </a:r>
                      <a:r>
                        <a:rPr lang="en-US" sz="1000" kern="1200" dirty="0">
                          <a:solidFill>
                            <a:schemeClr val="accent1">
                              <a:lumMod val="50000"/>
                            </a:schemeClr>
                          </a:solidFill>
                          <a:effectLst/>
                          <a:latin typeface="Calibri"/>
                          <a:ea typeface="+mn-ea"/>
                          <a:cs typeface="Arial"/>
                        </a:rPr>
                        <a:t> las que </a:t>
                      </a:r>
                      <a:r>
                        <a:rPr lang="en-US" sz="1000" kern="1200" dirty="0" err="1">
                          <a:solidFill>
                            <a:schemeClr val="accent1">
                              <a:lumMod val="50000"/>
                            </a:schemeClr>
                          </a:solidFill>
                          <a:effectLst/>
                          <a:latin typeface="Calibri"/>
                          <a:ea typeface="+mn-ea"/>
                          <a:cs typeface="Arial"/>
                        </a:rPr>
                        <a:t>usted</a:t>
                      </a:r>
                      <a:r>
                        <a:rPr lang="en-US" sz="1000" kern="1200" dirty="0">
                          <a:solidFill>
                            <a:schemeClr val="accent1">
                              <a:lumMod val="50000"/>
                            </a:schemeClr>
                          </a:solidFill>
                          <a:effectLst/>
                          <a:latin typeface="Calibri"/>
                          <a:ea typeface="+mn-ea"/>
                          <a:cs typeface="Arial"/>
                        </a:rPr>
                        <a:t> u </a:t>
                      </a:r>
                      <a:r>
                        <a:rPr lang="en-US" sz="1000" kern="1200" dirty="0" err="1">
                          <a:solidFill>
                            <a:schemeClr val="accent1">
                              <a:lumMod val="50000"/>
                            </a:schemeClr>
                          </a:solidFill>
                          <a:effectLst/>
                          <a:latin typeface="Calibri"/>
                          <a:ea typeface="+mn-ea"/>
                          <a:cs typeface="Arial"/>
                        </a:rPr>
                        <a:t>otros</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miembros</a:t>
                      </a:r>
                      <a:r>
                        <a:rPr lang="en-US" sz="1000" kern="1200" dirty="0">
                          <a:solidFill>
                            <a:schemeClr val="accent1">
                              <a:lumMod val="50000"/>
                            </a:schemeClr>
                          </a:solidFill>
                          <a:effectLst/>
                          <a:latin typeface="Calibri"/>
                          <a:ea typeface="+mn-ea"/>
                          <a:cs typeface="Arial"/>
                        </a:rPr>
                        <a:t> de </a:t>
                      </a:r>
                      <a:r>
                        <a:rPr lang="en-US" sz="1000" kern="1200" dirty="0" err="1">
                          <a:solidFill>
                            <a:schemeClr val="accent1">
                              <a:lumMod val="50000"/>
                            </a:schemeClr>
                          </a:solidFill>
                          <a:effectLst/>
                          <a:latin typeface="Calibri"/>
                          <a:ea typeface="+mn-ea"/>
                          <a:cs typeface="Arial"/>
                        </a:rPr>
                        <a:t>su</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hogar</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aplicaron</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estas</a:t>
                      </a:r>
                      <a:r>
                        <a:rPr lang="en-US" sz="1000" kern="1200" dirty="0">
                          <a:solidFill>
                            <a:schemeClr val="accent1">
                              <a:lumMod val="50000"/>
                            </a:schemeClr>
                          </a:solidFill>
                          <a:effectLst/>
                          <a:latin typeface="Calibri"/>
                          <a:ea typeface="+mn-ea"/>
                          <a:cs typeface="Arial"/>
                        </a:rPr>
                        <a:t> </a:t>
                      </a:r>
                      <a:r>
                        <a:rPr lang="en-US" sz="1000" kern="1200" dirty="0" err="1">
                          <a:solidFill>
                            <a:schemeClr val="accent1">
                              <a:lumMod val="50000"/>
                            </a:schemeClr>
                          </a:solidFill>
                          <a:effectLst/>
                          <a:latin typeface="Calibri"/>
                          <a:ea typeface="+mn-ea"/>
                          <a:cs typeface="Arial"/>
                        </a:rPr>
                        <a:t>estrategias</a:t>
                      </a:r>
                      <a:r>
                        <a:rPr lang="en-US" sz="1000" kern="1200" dirty="0">
                          <a:solidFill>
                            <a:schemeClr val="accent1">
                              <a:lumMod val="50000"/>
                            </a:schemeClr>
                          </a:solidFill>
                          <a:effectLst/>
                          <a:latin typeface="Calibri"/>
                          <a:ea typeface="+mn-ea"/>
                          <a:cs typeface="Arial"/>
                        </a:rPr>
                        <a:t> de </a:t>
                      </a:r>
                      <a:r>
                        <a:rPr lang="en-US" sz="1000" kern="1200" dirty="0" err="1">
                          <a:solidFill>
                            <a:schemeClr val="accent1">
                              <a:lumMod val="50000"/>
                            </a:schemeClr>
                          </a:solidFill>
                          <a:effectLst/>
                          <a:latin typeface="Calibri"/>
                          <a:ea typeface="+mn-ea"/>
                          <a:cs typeface="Arial"/>
                        </a:rPr>
                        <a:t>supervivencia</a:t>
                      </a:r>
                      <a:r>
                        <a:rPr lang="en-US" sz="1000" kern="1200" dirty="0">
                          <a:solidFill>
                            <a:schemeClr val="accent1">
                              <a:lumMod val="50000"/>
                            </a:schemeClr>
                          </a:solidFill>
                          <a:effectLst/>
                          <a:latin typeface="Calibri"/>
                          <a:ea typeface="+mn-ea"/>
                          <a:cs typeface="Arial"/>
                        </a:rPr>
                        <a:t>?  </a:t>
                      </a:r>
                      <a:endParaRPr lang="en-GB" sz="1000" kern="120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1000" i="1" kern="1200" dirty="0">
                          <a:solidFill>
                            <a:schemeClr val="accent1">
                              <a:lumMod val="50000"/>
                            </a:schemeClr>
                          </a:solidFill>
                          <a:effectLst/>
                          <a:latin typeface="Calibri"/>
                          <a:ea typeface="+mn-ea"/>
                          <a:cs typeface="Arial"/>
                        </a:rPr>
                        <a:t>Nota para </a:t>
                      </a:r>
                      <a:r>
                        <a:rPr lang="en-US" sz="1000" i="1" kern="1200" dirty="0" err="1">
                          <a:solidFill>
                            <a:schemeClr val="accent1">
                              <a:lumMod val="50000"/>
                            </a:schemeClr>
                          </a:solidFill>
                          <a:effectLst/>
                          <a:latin typeface="Calibri"/>
                          <a:ea typeface="+mn-ea"/>
                          <a:cs typeface="Arial"/>
                        </a:rPr>
                        <a:t>el</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encuestador</a:t>
                      </a:r>
                      <a:r>
                        <a:rPr lang="en-US" sz="1000" i="1" kern="1200" dirty="0">
                          <a:solidFill>
                            <a:schemeClr val="accent1">
                              <a:lumMod val="50000"/>
                            </a:schemeClr>
                          </a:solidFill>
                          <a:effectLst/>
                          <a:latin typeface="Calibri"/>
                          <a:ea typeface="+mn-ea"/>
                          <a:cs typeface="Arial"/>
                        </a:rPr>
                        <a:t>: no </a:t>
                      </a:r>
                      <a:r>
                        <a:rPr lang="en-US" sz="1000" i="1" kern="1200" dirty="0" err="1">
                          <a:solidFill>
                            <a:schemeClr val="accent1">
                              <a:lumMod val="50000"/>
                            </a:schemeClr>
                          </a:solidFill>
                          <a:effectLst/>
                          <a:latin typeface="Calibri"/>
                          <a:ea typeface="+mn-ea"/>
                          <a:cs typeface="Arial"/>
                        </a:rPr>
                        <a:t>indique</a:t>
                      </a:r>
                      <a:r>
                        <a:rPr lang="en-US" sz="1000" i="1" kern="1200" dirty="0">
                          <a:solidFill>
                            <a:schemeClr val="accent1">
                              <a:lumMod val="50000"/>
                            </a:schemeClr>
                          </a:solidFill>
                          <a:effectLst/>
                          <a:latin typeface="Calibri"/>
                          <a:ea typeface="+mn-ea"/>
                          <a:cs typeface="Arial"/>
                        </a:rPr>
                        <a:t> las </a:t>
                      </a:r>
                      <a:r>
                        <a:rPr lang="en-US" sz="1000" i="1" kern="1200" dirty="0" err="1">
                          <a:solidFill>
                            <a:schemeClr val="accent1">
                              <a:lumMod val="50000"/>
                            </a:schemeClr>
                          </a:solidFill>
                          <a:effectLst/>
                          <a:latin typeface="Calibri"/>
                          <a:ea typeface="+mn-ea"/>
                          <a:cs typeface="Arial"/>
                        </a:rPr>
                        <a:t>siguientes</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opciones</a:t>
                      </a:r>
                      <a:r>
                        <a:rPr lang="en-US" sz="1000" i="1" kern="1200" dirty="0">
                          <a:solidFill>
                            <a:schemeClr val="accent1">
                              <a:lumMod val="50000"/>
                            </a:schemeClr>
                          </a:solidFill>
                          <a:effectLst/>
                          <a:latin typeface="Calibri"/>
                          <a:ea typeface="+mn-ea"/>
                          <a:cs typeface="Arial"/>
                        </a:rPr>
                        <a:t> al </a:t>
                      </a:r>
                      <a:r>
                        <a:rPr lang="en-US" sz="1000" i="1" kern="1200" dirty="0" err="1">
                          <a:solidFill>
                            <a:schemeClr val="accent1">
                              <a:lumMod val="50000"/>
                            </a:schemeClr>
                          </a:solidFill>
                          <a:effectLst/>
                          <a:latin typeface="Calibri"/>
                          <a:ea typeface="+mn-ea"/>
                          <a:cs typeface="Arial"/>
                        </a:rPr>
                        <a:t>encuestado</a:t>
                      </a:r>
                      <a:r>
                        <a:rPr lang="en-US" sz="1000" i="1" kern="1200" dirty="0">
                          <a:solidFill>
                            <a:schemeClr val="accent1">
                              <a:lumMod val="50000"/>
                            </a:schemeClr>
                          </a:solidFill>
                          <a:effectLst/>
                          <a:latin typeface="Calibri"/>
                          <a:ea typeface="+mn-ea"/>
                          <a:cs typeface="Arial"/>
                        </a:rPr>
                        <a:t>. En </a:t>
                      </a:r>
                      <a:r>
                        <a:rPr lang="en-US" sz="1000" i="1" kern="1200" dirty="0" err="1">
                          <a:solidFill>
                            <a:schemeClr val="accent1">
                              <a:lumMod val="50000"/>
                            </a:schemeClr>
                          </a:solidFill>
                          <a:effectLst/>
                          <a:latin typeface="Calibri"/>
                          <a:ea typeface="+mn-ea"/>
                          <a:cs typeface="Arial"/>
                        </a:rPr>
                        <a:t>su</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lugar</a:t>
                      </a:r>
                      <a:r>
                        <a:rPr lang="en-US" sz="1000" i="1" kern="1200" dirty="0">
                          <a:solidFill>
                            <a:schemeClr val="accent1">
                              <a:lumMod val="50000"/>
                            </a:schemeClr>
                          </a:solidFill>
                          <a:effectLst/>
                          <a:latin typeface="Calibri"/>
                          <a:ea typeface="+mn-ea"/>
                          <a:cs typeface="Arial"/>
                        </a:rPr>
                        <a:t>, marque </a:t>
                      </a:r>
                      <a:r>
                        <a:rPr lang="en-US" sz="1000" i="1" kern="1200" dirty="0" err="1">
                          <a:solidFill>
                            <a:schemeClr val="accent1">
                              <a:lumMod val="50000"/>
                            </a:schemeClr>
                          </a:solidFill>
                          <a:effectLst/>
                          <a:latin typeface="Calibri"/>
                          <a:ea typeface="+mn-ea"/>
                          <a:cs typeface="Arial"/>
                        </a:rPr>
                        <a:t>todas</a:t>
                      </a:r>
                      <a:r>
                        <a:rPr lang="en-US" sz="1000" i="1" kern="1200" dirty="0">
                          <a:solidFill>
                            <a:schemeClr val="accent1">
                              <a:lumMod val="50000"/>
                            </a:schemeClr>
                          </a:solidFill>
                          <a:effectLst/>
                          <a:latin typeface="Calibri"/>
                          <a:ea typeface="+mn-ea"/>
                          <a:cs typeface="Arial"/>
                        </a:rPr>
                        <a:t> las que </a:t>
                      </a:r>
                      <a:r>
                        <a:rPr lang="en-US" sz="1000" i="1" kern="1200" dirty="0" err="1">
                          <a:solidFill>
                            <a:schemeClr val="accent1">
                              <a:lumMod val="50000"/>
                            </a:schemeClr>
                          </a:solidFill>
                          <a:effectLst/>
                          <a:latin typeface="Calibri"/>
                          <a:ea typeface="+mn-ea"/>
                          <a:cs typeface="Arial"/>
                        </a:rPr>
                        <a:t>correspondan</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en</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función</a:t>
                      </a:r>
                      <a:r>
                        <a:rPr lang="en-US" sz="1000" i="1" kern="1200" dirty="0">
                          <a:solidFill>
                            <a:schemeClr val="accent1">
                              <a:lumMod val="50000"/>
                            </a:schemeClr>
                          </a:solidFill>
                          <a:effectLst/>
                          <a:latin typeface="Calibri"/>
                          <a:ea typeface="+mn-ea"/>
                          <a:cs typeface="Arial"/>
                        </a:rPr>
                        <a:t> de la </a:t>
                      </a:r>
                      <a:r>
                        <a:rPr lang="en-US" sz="1000" i="1" kern="1200" dirty="0" err="1">
                          <a:solidFill>
                            <a:schemeClr val="accent1">
                              <a:lumMod val="50000"/>
                            </a:schemeClr>
                          </a:solidFill>
                          <a:effectLst/>
                          <a:latin typeface="Calibri"/>
                          <a:ea typeface="+mn-ea"/>
                          <a:cs typeface="Arial"/>
                        </a:rPr>
                        <a:t>respuesta</a:t>
                      </a:r>
                      <a:r>
                        <a:rPr lang="en-US" sz="1000" i="1" kern="1200" dirty="0">
                          <a:solidFill>
                            <a:schemeClr val="accent1">
                              <a:lumMod val="50000"/>
                            </a:schemeClr>
                          </a:solidFill>
                          <a:effectLst/>
                          <a:latin typeface="Calibri"/>
                          <a:ea typeface="+mn-ea"/>
                          <a:cs typeface="Arial"/>
                        </a:rPr>
                        <a:t> </a:t>
                      </a:r>
                      <a:r>
                        <a:rPr lang="en-US" sz="1000" i="1" kern="1200" dirty="0" err="1">
                          <a:solidFill>
                            <a:schemeClr val="accent1">
                              <a:lumMod val="50000"/>
                            </a:schemeClr>
                          </a:solidFill>
                          <a:effectLst/>
                          <a:latin typeface="Calibri"/>
                          <a:ea typeface="+mn-ea"/>
                          <a:cs typeface="Arial"/>
                        </a:rPr>
                        <a:t>proporcionada</a:t>
                      </a:r>
                      <a:r>
                        <a:rPr lang="en-US" sz="1000" i="1" kern="1200" dirty="0">
                          <a:solidFill>
                            <a:schemeClr val="accent1">
                              <a:lumMod val="50000"/>
                            </a:schemeClr>
                          </a:solidFill>
                          <a:effectLst/>
                          <a:latin typeface="Calibri"/>
                          <a:ea typeface="+mn-ea"/>
                          <a:cs typeface="Arial"/>
                        </a:rPr>
                        <a:t>.</a:t>
                      </a:r>
                      <a:endParaRPr lang="en-US" sz="1000" i="1" kern="12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115000"/>
                        </a:lnSpc>
                        <a:spcBef>
                          <a:spcPts val="0"/>
                        </a:spcBef>
                        <a:spcAft>
                          <a:spcPts val="0"/>
                        </a:spcAft>
                      </a:pPr>
                      <a:r>
                        <a:rPr lang="en-US" sz="800" kern="1200" err="1">
                          <a:solidFill>
                            <a:schemeClr val="accent1">
                              <a:lumMod val="50000"/>
                            </a:schemeClr>
                          </a:solidFill>
                          <a:effectLst/>
                          <a:highlight>
                            <a:srgbClr val="C0C0C0"/>
                          </a:highlight>
                          <a:latin typeface="Calibri" panose="020F0502020204030204" pitchFamily="34" charset="0"/>
                          <a:ea typeface="+mn-ea"/>
                          <a:cs typeface="Arial" panose="020B0604020202020204" pitchFamily="34" charset="0"/>
                        </a:rPr>
                        <a:t>LhCSIEnAccess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02340"/>
                  </a:ext>
                </a:extLst>
              </a:tr>
              <a:tr h="556326">
                <a:tc gridSpan="2" vMerge="1">
                  <a:txBody>
                    <a:bodyPr/>
                    <a:lstStyle/>
                    <a:p>
                      <a:pPr marL="0" marR="0" algn="l" defTabSz="914400" rtl="0" eaLnBrk="1" latinLnBrk="0" hangingPunct="1">
                        <a:lnSpc>
                          <a:spcPct val="115000"/>
                        </a:lnSpc>
                        <a:spcBef>
                          <a:spcPts val="0"/>
                        </a:spcBef>
                        <a:spcAft>
                          <a:spcPts val="0"/>
                        </a:spcAft>
                      </a:pPr>
                      <a:endParaRPr lang="en-US" sz="8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gridSpan="2">
                  <a:txBody>
                    <a:bodyPr/>
                    <a:lstStyle/>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1 </a:t>
                      </a:r>
                      <a:r>
                        <a:rPr lang="en-US" sz="900" kern="1200" dirty="0" err="1">
                          <a:solidFill>
                            <a:schemeClr val="accent1">
                              <a:lumMod val="50000"/>
                            </a:schemeClr>
                          </a:solidFill>
                          <a:effectLst/>
                          <a:latin typeface="Calibri"/>
                          <a:ea typeface="+mn-ea"/>
                          <a:cs typeface="Arial"/>
                        </a:rPr>
                        <a:t>Comprar</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alimentos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2 Para </a:t>
                      </a:r>
                      <a:r>
                        <a:rPr lang="en-US" sz="900" kern="1200" dirty="0" err="1">
                          <a:solidFill>
                            <a:schemeClr val="accent1">
                              <a:lumMod val="50000"/>
                            </a:schemeClr>
                          </a:solidFill>
                          <a:effectLst/>
                          <a:latin typeface="Calibri"/>
                          <a:ea typeface="+mn-ea"/>
                          <a:cs typeface="Arial"/>
                        </a:rPr>
                        <a:t>pagar</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el</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alquiler</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3 Para </a:t>
                      </a:r>
                      <a:r>
                        <a:rPr lang="en-US" sz="900" kern="1200" dirty="0" err="1">
                          <a:solidFill>
                            <a:schemeClr val="accent1">
                              <a:lumMod val="50000"/>
                            </a:schemeClr>
                          </a:solidFill>
                          <a:effectLst/>
                          <a:latin typeface="Calibri"/>
                          <a:ea typeface="+mn-ea"/>
                          <a:cs typeface="Arial"/>
                        </a:rPr>
                        <a:t>pagar</a:t>
                      </a:r>
                      <a:r>
                        <a:rPr lang="en-US" sz="900" kern="1200" dirty="0">
                          <a:solidFill>
                            <a:schemeClr val="accent1">
                              <a:lumMod val="50000"/>
                            </a:schemeClr>
                          </a:solidFill>
                          <a:effectLst/>
                          <a:latin typeface="Calibri"/>
                          <a:ea typeface="+mn-ea"/>
                          <a:cs typeface="Arial"/>
                        </a:rPr>
                        <a:t> la </a:t>
                      </a:r>
                      <a:r>
                        <a:rPr lang="en-US" sz="900" kern="1200" dirty="0" err="1">
                          <a:solidFill>
                            <a:schemeClr val="accent1">
                              <a:lumMod val="50000"/>
                            </a:schemeClr>
                          </a:solidFill>
                          <a:effectLst/>
                          <a:latin typeface="Calibri"/>
                          <a:ea typeface="+mn-ea"/>
                          <a:cs typeface="Arial"/>
                        </a:rPr>
                        <a:t>escuela</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los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gastos</a:t>
                      </a:r>
                      <a:r>
                        <a:rPr lang="en-US" sz="900" kern="1200" dirty="0">
                          <a:solidFill>
                            <a:schemeClr val="accent1">
                              <a:lumMod val="50000"/>
                            </a:schemeClr>
                          </a:solidFill>
                          <a:effectLst/>
                          <a:latin typeface="Calibri"/>
                          <a:ea typeface="+mn-ea"/>
                          <a:cs typeface="Arial"/>
                        </a:rPr>
                        <a:t> de </a:t>
                      </a:r>
                      <a:r>
                        <a:rPr lang="en-US" sz="900" kern="1200" dirty="0" err="1">
                          <a:solidFill>
                            <a:schemeClr val="accent1">
                              <a:lumMod val="50000"/>
                            </a:schemeClr>
                          </a:solidFill>
                          <a:effectLst/>
                          <a:latin typeface="Calibri"/>
                          <a:ea typeface="+mn-ea"/>
                          <a:cs typeface="Arial"/>
                        </a:rPr>
                        <a:t>educación</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4 Para </a:t>
                      </a:r>
                      <a:r>
                        <a:rPr lang="en-US" sz="900" kern="1200" dirty="0" err="1">
                          <a:solidFill>
                            <a:schemeClr val="accent1">
                              <a:lumMod val="50000"/>
                            </a:schemeClr>
                          </a:solidFill>
                          <a:effectLst/>
                          <a:latin typeface="Calibri"/>
                          <a:ea typeface="+mn-ea"/>
                          <a:cs typeface="Arial"/>
                        </a:rPr>
                        <a:t>cubrir</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los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gastos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sanitarios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5 Para </a:t>
                      </a:r>
                      <a:r>
                        <a:rPr lang="en-US" sz="900" kern="1200" dirty="0" err="1">
                          <a:solidFill>
                            <a:schemeClr val="accent1">
                              <a:lumMod val="50000"/>
                            </a:schemeClr>
                          </a:solidFill>
                          <a:effectLst/>
                          <a:latin typeface="Calibri"/>
                          <a:ea typeface="+mn-ea"/>
                          <a:cs typeface="Arial"/>
                        </a:rPr>
                        <a:t>comprar</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artículos</a:t>
                      </a:r>
                      <a:r>
                        <a:rPr lang="en-US" sz="900" kern="1200" dirty="0">
                          <a:solidFill>
                            <a:schemeClr val="accent1">
                              <a:lumMod val="50000"/>
                            </a:schemeClr>
                          </a:solidFill>
                          <a:effectLst/>
                          <a:latin typeface="Calibri"/>
                          <a:ea typeface="+mn-ea"/>
                          <a:cs typeface="Arial"/>
                        </a:rPr>
                        <a:t> no </a:t>
                      </a:r>
                      <a:r>
                        <a:rPr lang="en-US" sz="900" kern="1200" dirty="0" err="1">
                          <a:solidFill>
                            <a:schemeClr val="accent1">
                              <a:lumMod val="50000"/>
                            </a:schemeClr>
                          </a:solidFill>
                          <a:effectLst/>
                          <a:latin typeface="Calibri"/>
                          <a:ea typeface="+mn-ea"/>
                          <a:cs typeface="Arial"/>
                        </a:rPr>
                        <a:t>alimentarios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ropa</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pequeños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muebles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6 Para acceder a </a:t>
                      </a:r>
                      <a:r>
                        <a:rPr lang="en-US" sz="900" kern="1200" dirty="0" err="1">
                          <a:solidFill>
                            <a:schemeClr val="accent1">
                              <a:lumMod val="50000"/>
                            </a:schemeClr>
                          </a:solidFill>
                          <a:effectLst/>
                          <a:latin typeface="Calibri"/>
                          <a:ea typeface="+mn-ea"/>
                          <a:cs typeface="Arial"/>
                        </a:rPr>
                        <a:t>instalaciones</a:t>
                      </a:r>
                      <a:r>
                        <a:rPr lang="en-US" sz="900" kern="1200" dirty="0">
                          <a:solidFill>
                            <a:schemeClr val="accent1">
                              <a:lumMod val="50000"/>
                            </a:schemeClr>
                          </a:solidFill>
                          <a:effectLst/>
                          <a:latin typeface="Calibri"/>
                          <a:ea typeface="+mn-ea"/>
                          <a:cs typeface="Arial"/>
                        </a:rPr>
                        <a:t> de </a:t>
                      </a:r>
                      <a:r>
                        <a:rPr lang="en-US" sz="900" kern="1200" dirty="0" err="1">
                          <a:solidFill>
                            <a:schemeClr val="accent1">
                              <a:lumMod val="50000"/>
                            </a:schemeClr>
                          </a:solidFill>
                          <a:effectLst/>
                          <a:latin typeface="Calibri"/>
                          <a:ea typeface="+mn-ea"/>
                          <a:cs typeface="Arial"/>
                        </a:rPr>
                        <a:t>agua</a:t>
                      </a:r>
                      <a:r>
                        <a:rPr lang="en-US" sz="900" kern="1200" dirty="0">
                          <a:solidFill>
                            <a:schemeClr val="accent1">
                              <a:lumMod val="50000"/>
                            </a:schemeClr>
                          </a:solidFill>
                          <a:effectLst/>
                          <a:latin typeface="Calibri"/>
                          <a:ea typeface="+mn-ea"/>
                          <a:cs typeface="Arial"/>
                        </a:rPr>
                        <a:t>/</a:t>
                      </a:r>
                      <a:r>
                        <a:rPr lang="en-US" sz="900" kern="1200" dirty="0" err="1">
                          <a:solidFill>
                            <a:schemeClr val="accent1">
                              <a:lumMod val="50000"/>
                            </a:schemeClr>
                          </a:solidFill>
                          <a:effectLst/>
                          <a:latin typeface="Calibri"/>
                          <a:ea typeface="+mn-ea"/>
                          <a:cs typeface="Arial"/>
                        </a:rPr>
                        <a:t>saneamiento</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7 Acceder a </a:t>
                      </a:r>
                      <a:r>
                        <a:rPr lang="en-US" sz="900" kern="1200" dirty="0" err="1">
                          <a:solidFill>
                            <a:schemeClr val="accent1">
                              <a:lumMod val="50000"/>
                            </a:schemeClr>
                          </a:solidFill>
                          <a:effectLst/>
                          <a:latin typeface="Calibri"/>
                          <a:ea typeface="+mn-ea"/>
                          <a:cs typeface="Arial"/>
                        </a:rPr>
                        <a:t>los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servicios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esenciales</a:t>
                      </a:r>
                      <a:r>
                        <a:rPr lang="en-US" sz="900" kern="1200" dirty="0">
                          <a:solidFill>
                            <a:schemeClr val="accent1">
                              <a:lumMod val="50000"/>
                            </a:schemeClr>
                          </a:solidFill>
                          <a:effectLst/>
                          <a:latin typeface="Calibri"/>
                          <a:ea typeface="+mn-ea"/>
                          <a:cs typeface="Arial"/>
                        </a:rPr>
                        <a:t> de la </a:t>
                      </a:r>
                      <a:r>
                        <a:rPr lang="en-US" sz="900" kern="1200" dirty="0" err="1">
                          <a:solidFill>
                            <a:schemeClr val="accent1">
                              <a:lumMod val="50000"/>
                            </a:schemeClr>
                          </a:solidFill>
                          <a:effectLst/>
                          <a:latin typeface="Calibri"/>
                          <a:ea typeface="+mn-ea"/>
                          <a:cs typeface="Arial"/>
                        </a:rPr>
                        <a:t>vivienda</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electricidad</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energía</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eliminación</a:t>
                      </a:r>
                      <a:r>
                        <a:rPr lang="en-US" sz="900" kern="1200" dirty="0">
                          <a:solidFill>
                            <a:schemeClr val="accent1">
                              <a:lumMod val="50000"/>
                            </a:schemeClr>
                          </a:solidFill>
                          <a:effectLst/>
                          <a:latin typeface="Calibri"/>
                          <a:ea typeface="+mn-ea"/>
                          <a:cs typeface="Arial"/>
                        </a:rPr>
                        <a:t> de </a:t>
                      </a:r>
                      <a:r>
                        <a:rPr lang="en-US" sz="900" kern="1200" dirty="0" err="1">
                          <a:solidFill>
                            <a:schemeClr val="accent1">
                              <a:lumMod val="50000"/>
                            </a:schemeClr>
                          </a:solidFill>
                          <a:effectLst/>
                          <a:latin typeface="Calibri"/>
                          <a:ea typeface="+mn-ea"/>
                          <a:cs typeface="Arial"/>
                        </a:rPr>
                        <a:t>residuos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8 Para </a:t>
                      </a:r>
                      <a:r>
                        <a:rPr lang="en-US" sz="900" kern="1200" dirty="0" err="1">
                          <a:solidFill>
                            <a:schemeClr val="accent1">
                              <a:lumMod val="50000"/>
                            </a:schemeClr>
                          </a:solidFill>
                          <a:effectLst/>
                          <a:latin typeface="Calibri"/>
                          <a:ea typeface="+mn-ea"/>
                          <a:cs typeface="Arial"/>
                        </a:rPr>
                        <a:t>pagar</a:t>
                      </a:r>
                      <a:r>
                        <a:rPr lang="en-US" sz="900" kern="1200" dirty="0">
                          <a:solidFill>
                            <a:schemeClr val="accent1">
                              <a:lumMod val="50000"/>
                            </a:schemeClr>
                          </a:solidFill>
                          <a:effectLst/>
                          <a:latin typeface="Calibri"/>
                          <a:ea typeface="+mn-ea"/>
                          <a:cs typeface="Arial"/>
                        </a:rPr>
                        <a:t> las </a:t>
                      </a:r>
                      <a:r>
                        <a:rPr lang="en-US" sz="900" kern="1200" dirty="0" err="1">
                          <a:solidFill>
                            <a:schemeClr val="accent1">
                              <a:lumMod val="50000"/>
                            </a:schemeClr>
                          </a:solidFill>
                          <a:effectLst/>
                          <a:latin typeface="Calibri"/>
                          <a:ea typeface="+mn-ea"/>
                          <a:cs typeface="Arial"/>
                        </a:rPr>
                        <a:t>deudas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existentes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rtl="0" eaLnBrk="1"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999 </a:t>
                      </a:r>
                      <a:r>
                        <a:rPr lang="en-US" sz="900" kern="1200" dirty="0" err="1">
                          <a:solidFill>
                            <a:schemeClr val="accent1">
                              <a:lumMod val="50000"/>
                            </a:schemeClr>
                          </a:solidFill>
                          <a:effectLst/>
                          <a:latin typeface="Calibri"/>
                          <a:ea typeface="+mn-ea"/>
                          <a:cs typeface="Arial"/>
                        </a:rPr>
                        <a:t>Otros</a:t>
                      </a:r>
                      <a:r>
                        <a:rPr lang="en-US" sz="900" kern="1200" dirty="0">
                          <a:solidFill>
                            <a:schemeClr val="accent1">
                              <a:lumMod val="50000"/>
                            </a:schemeClr>
                          </a:solidFill>
                          <a:effectLst/>
                          <a:latin typeface="Calibri"/>
                          <a:ea typeface="+mn-ea"/>
                          <a:cs typeface="Arial"/>
                        </a:rPr>
                        <a:t> </a:t>
                      </a:r>
                      <a:endParaRPr lang="en-US" sz="2000" i="1" kern="1200" dirty="0">
                        <a:solidFill>
                          <a:schemeClr val="tx1"/>
                        </a:solidFill>
                        <a:effectLst/>
                        <a:highlight>
                          <a:srgbClr val="C0C0C0"/>
                        </a:highlight>
                        <a:latin typeface="+mn-lt"/>
                        <a:ea typeface="+mn-ea"/>
                        <a:cs typeface="+mn-cs"/>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91531489"/>
                  </a:ext>
                </a:extLst>
              </a:tr>
            </a:tbl>
          </a:graphicData>
        </a:graphic>
      </p:graphicFrame>
      <p:sp>
        <p:nvSpPr>
          <p:cNvPr id="5" name="TextBox 4">
            <a:extLst>
              <a:ext uri="{FF2B5EF4-FFF2-40B4-BE49-F238E27FC236}">
                <a16:creationId xmlns:a16="http://schemas.microsoft.com/office/drawing/2014/main" id="{2E260E8F-46C0-6127-C7F4-503A4C6E80D9}"/>
              </a:ext>
            </a:extLst>
          </p:cNvPr>
          <p:cNvSpPr txBox="1"/>
          <p:nvPr/>
        </p:nvSpPr>
        <p:spPr>
          <a:xfrm>
            <a:off x="4377100" y="233013"/>
            <a:ext cx="2826486" cy="966803"/>
          </a:xfrm>
          <a:prstGeom prst="rect">
            <a:avLst/>
          </a:prstGeom>
          <a:solidFill>
            <a:srgbClr val="FFFFFF"/>
          </a:solidFill>
          <a:ln w="57150">
            <a:noFill/>
          </a:ln>
        </p:spPr>
        <p:txBody>
          <a:bodyPr wrap="square" rtlCol="0">
            <a:spAutoFit/>
          </a:bodyPr>
          <a:lstStyle>
            <a:defPPr>
              <a:defRPr lang="it-IT"/>
            </a:defPPr>
            <a:lvl1pPr>
              <a:defRPr sz="1400" b="1"/>
            </a:lvl1pPr>
          </a:lstStyle>
          <a:p>
            <a:pPr>
              <a:lnSpc>
                <a:spcPct val="115000"/>
              </a:lnSpc>
            </a:pPr>
            <a:r>
              <a:rPr lang="en-GB" sz="1000">
                <a:solidFill>
                  <a:schemeClr val="accent1">
                    <a:lumMod val="50000"/>
                  </a:schemeClr>
                </a:solidFill>
                <a:latin typeface="Calibri"/>
                <a:cs typeface="Arial"/>
              </a:rPr>
              <a:t>Durante los últimos 30 días, ¿alguien de su hogar tuvo que realizar alguna de las siguientes actividades debido a la falta de recursos para acceder a las necesidades esenciales (por ejemplo, alimentos, vivienda, educación, servicios sanitarios, etc.)?</a:t>
            </a:r>
            <a:endParaRPr lang="en-US" sz="1000">
              <a:solidFill>
                <a:schemeClr val="accent1">
                  <a:lumMod val="50000"/>
                </a:schemeClr>
              </a:solidFill>
              <a:latin typeface="Calibri"/>
              <a:cs typeface="Arial"/>
            </a:endParaRPr>
          </a:p>
        </p:txBody>
      </p:sp>
      <p:sp>
        <p:nvSpPr>
          <p:cNvPr id="7" name="TextBox 6">
            <a:extLst>
              <a:ext uri="{FF2B5EF4-FFF2-40B4-BE49-F238E27FC236}">
                <a16:creationId xmlns:a16="http://schemas.microsoft.com/office/drawing/2014/main" id="{BFEEFE5C-65FA-6D20-8303-3075408B42E9}"/>
              </a:ext>
            </a:extLst>
          </p:cNvPr>
          <p:cNvSpPr txBox="1"/>
          <p:nvPr/>
        </p:nvSpPr>
        <p:spPr>
          <a:xfrm>
            <a:off x="717181" y="2202335"/>
            <a:ext cx="2795306" cy="2603466"/>
          </a:xfrm>
          <a:prstGeom prst="rect">
            <a:avLst/>
          </a:prstGeom>
          <a:noFill/>
          <a:ln w="57150">
            <a:solidFill>
              <a:schemeClr val="accent2"/>
            </a:solidFill>
          </a:ln>
        </p:spPr>
        <p:txBody>
          <a:bodyPr wrap="square" rtlCol="0">
            <a:spAutoFit/>
          </a:bodyPr>
          <a:lstStyle/>
          <a:p>
            <a:pPr marL="0" marR="0" algn="l" defTabSz="914400" rtl="0" eaLnBrk="1" fontAlgn="base" latinLnBrk="0" hangingPunct="1">
              <a:lnSpc>
                <a:spcPct val="115000"/>
              </a:lnSpc>
              <a:spcBef>
                <a:spcPts val="0"/>
              </a:spcBef>
              <a:spcAft>
                <a:spcPts val="0"/>
              </a:spcAft>
            </a:pPr>
            <a:r>
              <a:rPr lang="en-US" sz="1800" kern="1200">
                <a:solidFill>
                  <a:schemeClr val="accent1">
                    <a:lumMod val="50000"/>
                  </a:schemeClr>
                </a:solidFill>
                <a:effectLst/>
                <a:latin typeface="Calibri"/>
                <a:ea typeface="+mn-ea"/>
                <a:cs typeface="Arial"/>
              </a:rPr>
              <a:t>¿Cuáles son las </a:t>
            </a:r>
            <a:r>
              <a:rPr lang="en-US" sz="1800" b="1" kern="1200">
                <a:solidFill>
                  <a:schemeClr val="accent1">
                    <a:lumMod val="50000"/>
                  </a:schemeClr>
                </a:solidFill>
                <a:effectLst/>
                <a:latin typeface="Calibri"/>
                <a:ea typeface="+mn-ea"/>
                <a:cs typeface="Arial"/>
              </a:rPr>
              <a:t>principales razones </a:t>
            </a:r>
            <a:r>
              <a:rPr lang="en-US" sz="1800" kern="1200">
                <a:solidFill>
                  <a:schemeClr val="accent1">
                    <a:lumMod val="50000"/>
                  </a:schemeClr>
                </a:solidFill>
                <a:effectLst/>
                <a:latin typeface="Calibri"/>
                <a:ea typeface="+mn-ea"/>
                <a:cs typeface="Arial"/>
              </a:rPr>
              <a:t>-es decir, </a:t>
            </a:r>
            <a:r>
              <a:rPr lang="en-US" sz="1800" i="1" kern="1200">
                <a:solidFill>
                  <a:schemeClr val="accent1">
                    <a:lumMod val="50000"/>
                  </a:schemeClr>
                </a:solidFill>
                <a:effectLst/>
                <a:latin typeface="Calibri"/>
                <a:ea typeface="+mn-ea"/>
                <a:cs typeface="Arial"/>
              </a:rPr>
              <a:t>para acceder a qué necesidades esenciales- por las </a:t>
            </a:r>
            <a:r>
              <a:rPr lang="en-US" sz="1800" kern="1200">
                <a:solidFill>
                  <a:schemeClr val="accent1">
                    <a:lumMod val="50000"/>
                  </a:schemeClr>
                </a:solidFill>
                <a:effectLst/>
                <a:latin typeface="Calibri"/>
                <a:ea typeface="+mn-ea"/>
                <a:cs typeface="Arial"/>
              </a:rPr>
              <a:t>que usted u otros miembros de su hogar aplicaron estas estrategias de supervivencia?  </a:t>
            </a:r>
            <a:endParaRPr lang="en-GB" sz="1800" kern="1200">
              <a:solidFill>
                <a:schemeClr val="accent1">
                  <a:lumMod val="50000"/>
                </a:schemeClr>
              </a:solidFill>
              <a:effectLst/>
              <a:latin typeface="Calibri"/>
              <a:ea typeface="+mn-ea"/>
              <a:cs typeface="Arial"/>
            </a:endParaRPr>
          </a:p>
        </p:txBody>
      </p:sp>
      <p:cxnSp>
        <p:nvCxnSpPr>
          <p:cNvPr id="9" name="Straight Arrow Connector 8">
            <a:extLst>
              <a:ext uri="{FF2B5EF4-FFF2-40B4-BE49-F238E27FC236}">
                <a16:creationId xmlns:a16="http://schemas.microsoft.com/office/drawing/2014/main" id="{7F810454-975E-D9D5-0E2E-D6B0B3F22791}"/>
              </a:ext>
            </a:extLst>
          </p:cNvPr>
          <p:cNvCxnSpPr>
            <a:cxnSpLocks/>
          </p:cNvCxnSpPr>
          <p:nvPr/>
        </p:nvCxnSpPr>
        <p:spPr>
          <a:xfrm flipH="1" flipV="1">
            <a:off x="3494558" y="4043802"/>
            <a:ext cx="941462" cy="650951"/>
          </a:xfrm>
          <a:prstGeom prst="straightConnector1">
            <a:avLst/>
          </a:prstGeom>
          <a:ln w="381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2DE19D53-0167-A1CB-2CEF-071D10872C01}"/>
              </a:ext>
            </a:extLst>
          </p:cNvPr>
          <p:cNvSpPr txBox="1"/>
          <p:nvPr/>
        </p:nvSpPr>
        <p:spPr>
          <a:xfrm>
            <a:off x="4373266" y="4684612"/>
            <a:ext cx="7709483" cy="2173388"/>
          </a:xfrm>
          <a:prstGeom prst="rect">
            <a:avLst/>
          </a:prstGeom>
          <a:noFill/>
          <a:ln w="57150">
            <a:solidFill>
              <a:srgbClr val="982B56"/>
            </a:solidFill>
          </a:ln>
        </p:spPr>
        <p:txBody>
          <a:bodyPr wrap="square" rtlCol="0">
            <a:spAutoFit/>
          </a:bodyPr>
          <a:lstStyle>
            <a:defPPr>
              <a:defRPr lang="it-IT"/>
            </a:defPPr>
            <a:lvl1pPr>
              <a:defRPr sz="1400" b="1"/>
            </a:lvl1pPr>
          </a:lstStyle>
          <a:p>
            <a:pPr>
              <a:lnSpc>
                <a:spcPct val="115000"/>
              </a:lnSpc>
            </a:pPr>
            <a:endParaRPr lang="en-US" sz="1000">
              <a:solidFill>
                <a:schemeClr val="accent1">
                  <a:lumMod val="50000"/>
                </a:schemeClr>
              </a:solidFill>
              <a:latin typeface="Calibri"/>
              <a:cs typeface="Arial"/>
            </a:endParaRPr>
          </a:p>
        </p:txBody>
      </p:sp>
    </p:spTree>
    <p:extLst>
      <p:ext uri="{BB962C8B-B14F-4D97-AF65-F5344CB8AC3E}">
        <p14:creationId xmlns:p14="http://schemas.microsoft.com/office/powerpoint/2010/main" val="30256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MÓDULO </a:t>
            </a:r>
            <a:r>
              <a:rPr lang="en-GB" sz="3600" b="0" kern="1400" spc="230" dirty="0">
                <a:solidFill>
                  <a:schemeClr val="tx1"/>
                </a:solidFill>
                <a:highlight>
                  <a:srgbClr val="FFFFFF"/>
                </a:highlight>
                <a:latin typeface="Open Sans ExtraBold" panose="020B0906030804020204" pitchFamily="34" charset="0"/>
              </a:rPr>
              <a:t>LCS-EN</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opciones</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respuesta</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631972" y="1619757"/>
            <a:ext cx="2985454" cy="3970318"/>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Sólo hay 4 </a:t>
            </a:r>
            <a:r>
              <a:rPr lang="en-US" sz="1400" b="1" spc="60">
                <a:latin typeface="Open Sans" charset="0"/>
                <a:ea typeface="Open Sans" charset="0"/>
                <a:cs typeface="Open Sans" charset="0"/>
              </a:rPr>
              <a:t>posibles opciones de respuesta estándar para cada estrategia: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porque no lo necesitamos.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porque ya hemos vendido esos activos o nos hemos dedicado a esta actividad en los últimos 12 meses y no podemos seguir haciéndolo.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Sí</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 aplicable (no tiene acceso a esta estrategia)</a:t>
            </a:r>
          </a:p>
        </p:txBody>
      </p:sp>
      <p:cxnSp>
        <p:nvCxnSpPr>
          <p:cNvPr id="3" name="Straight Connector 2">
            <a:extLst>
              <a:ext uri="{FF2B5EF4-FFF2-40B4-BE49-F238E27FC236}">
                <a16:creationId xmlns:a16="http://schemas.microsoft.com/office/drawing/2014/main" id="{0EE7B73C-0384-549C-7260-98D43771EB0A}"/>
              </a:ext>
            </a:extLst>
          </p:cNvPr>
          <p:cNvCxnSpPr>
            <a:cxnSpLocks/>
          </p:cNvCxnSpPr>
          <p:nvPr/>
        </p:nvCxnSpPr>
        <p:spPr>
          <a:xfrm>
            <a:off x="2390775" y="1378973"/>
            <a:ext cx="5210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CC69044-75C2-0ECD-F270-15238B3B56DC}"/>
              </a:ext>
            </a:extLst>
          </p:cNvPr>
          <p:cNvCxnSpPr>
            <a:cxnSpLocks/>
          </p:cNvCxnSpPr>
          <p:nvPr/>
        </p:nvCxnSpPr>
        <p:spPr>
          <a:xfrm>
            <a:off x="7600950" y="1378973"/>
            <a:ext cx="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87BD2C3-D97D-7214-40B7-E981DF04AF1C}"/>
              </a:ext>
            </a:extLst>
          </p:cNvPr>
          <p:cNvCxnSpPr>
            <a:cxnSpLocks/>
          </p:cNvCxnSpPr>
          <p:nvPr/>
        </p:nvCxnSpPr>
        <p:spPr>
          <a:xfrm>
            <a:off x="2390775" y="1378973"/>
            <a:ext cx="0" cy="2509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E00F631-8125-4AC1-8B81-CD515B92E650}"/>
              </a:ext>
            </a:extLst>
          </p:cNvPr>
          <p:cNvCxnSpPr>
            <a:cxnSpLocks/>
          </p:cNvCxnSpPr>
          <p:nvPr/>
        </p:nvCxnSpPr>
        <p:spPr>
          <a:xfrm>
            <a:off x="7600950" y="1378973"/>
            <a:ext cx="0" cy="161389"/>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E302BCB2-7990-0B14-6B0C-CF124F601F04}"/>
              </a:ext>
            </a:extLst>
          </p:cNvPr>
          <p:cNvGraphicFramePr>
            <a:graphicFrameLocks noGrp="1"/>
          </p:cNvGraphicFramePr>
          <p:nvPr>
            <p:extLst>
              <p:ext uri="{D42A27DB-BD31-4B8C-83A1-F6EECF244321}">
                <p14:modId xmlns:p14="http://schemas.microsoft.com/office/powerpoint/2010/main" val="606766120"/>
              </p:ext>
            </p:extLst>
          </p:nvPr>
        </p:nvGraphicFramePr>
        <p:xfrm>
          <a:off x="3850545" y="1366971"/>
          <a:ext cx="8202934" cy="5523763"/>
        </p:xfrm>
        <a:graphic>
          <a:graphicData uri="http://schemas.openxmlformats.org/drawingml/2006/table">
            <a:tbl>
              <a:tblPr/>
              <a:tblGrid>
                <a:gridCol w="3067731">
                  <a:extLst>
                    <a:ext uri="{9D8B030D-6E8A-4147-A177-3AD203B41FA5}">
                      <a16:colId xmlns:a16="http://schemas.microsoft.com/office/drawing/2014/main" val="20487821"/>
                    </a:ext>
                  </a:extLst>
                </a:gridCol>
                <a:gridCol w="2423215">
                  <a:extLst>
                    <a:ext uri="{9D8B030D-6E8A-4147-A177-3AD203B41FA5}">
                      <a16:colId xmlns:a16="http://schemas.microsoft.com/office/drawing/2014/main" val="1579870510"/>
                    </a:ext>
                  </a:extLst>
                </a:gridCol>
                <a:gridCol w="1355994">
                  <a:extLst>
                    <a:ext uri="{9D8B030D-6E8A-4147-A177-3AD203B41FA5}">
                      <a16:colId xmlns:a16="http://schemas.microsoft.com/office/drawing/2014/main" val="4194993987"/>
                    </a:ext>
                  </a:extLst>
                </a:gridCol>
                <a:gridCol w="1355994">
                  <a:extLst>
                    <a:ext uri="{9D8B030D-6E8A-4147-A177-3AD203B41FA5}">
                      <a16:colId xmlns:a16="http://schemas.microsoft.com/office/drawing/2014/main" val="758318216"/>
                    </a:ext>
                  </a:extLst>
                </a:gridCol>
              </a:tblGrid>
              <a:tr h="2013142">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Durante los últimos </a:t>
                      </a:r>
                      <a:r>
                        <a:rPr lang="en-GB" sz="800" b="1" dirty="0">
                          <a:solidFill>
                            <a:schemeClr val="accent1">
                              <a:lumMod val="50000"/>
                            </a:schemeClr>
                          </a:solidFill>
                          <a:effectLst/>
                          <a:latin typeface="Calibri"/>
                          <a:ea typeface="Calibri" panose="020F0502020204030204" pitchFamily="34" charset="0"/>
                          <a:cs typeface="Arial"/>
                        </a:rPr>
                        <a:t>30 días</a:t>
                      </a:r>
                      <a:r>
                        <a:rPr lang="en-GB" sz="800" dirty="0">
                          <a:solidFill>
                            <a:schemeClr val="accent1">
                              <a:lumMod val="50000"/>
                            </a:schemeClr>
                          </a:solidFill>
                          <a:effectLst/>
                          <a:latin typeface="Calibri"/>
                          <a:ea typeface="Calibri" panose="020F0502020204030204" pitchFamily="34" charset="0"/>
                          <a:cs typeface="Arial"/>
                        </a:rPr>
                        <a:t>, </a:t>
                      </a:r>
                      <a:r>
                        <a:rPr lang="en-GB" sz="800" dirty="0">
                          <a:solidFill>
                            <a:schemeClr val="accent1">
                              <a:lumMod val="50000"/>
                            </a:schemeClr>
                          </a:solidFill>
                          <a:effectLst/>
                          <a:latin typeface="Calibri"/>
                          <a:ea typeface="Times New Roman" panose="02020603050405020304" pitchFamily="18" charset="0"/>
                          <a:cs typeface="Arial"/>
                        </a:rPr>
                        <a:t>¿alguien de su hogar tuvo que realizar alguna de las siguientes actividades debido a la </a:t>
                      </a:r>
                      <a:r>
                        <a:rPr lang="en-GB" sz="800" b="1" dirty="0">
                          <a:solidFill>
                            <a:schemeClr val="accent1">
                              <a:lumMod val="50000"/>
                            </a:schemeClr>
                          </a:solidFill>
                          <a:effectLst/>
                          <a:latin typeface="Calibri"/>
                          <a:ea typeface="Times New Roman" panose="02020603050405020304" pitchFamily="18" charset="0"/>
                          <a:cs typeface="Arial"/>
                        </a:rPr>
                        <a:t>falta de recursos para acceder a las necesidades esenciales (por ejemplo, alimentos, vivienda, educación, servicios sanitarios, etc.)?</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panose="020F0502020204030204" pitchFamily="34" charset="0"/>
                          <a:cs typeface="Arial"/>
                        </a:rPr>
                        <a:t>No, porque no necesitábamos</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20 = </a:t>
                      </a:r>
                      <a:r>
                        <a:rPr lang="en-GB" sz="800" dirty="0">
                          <a:solidFill>
                            <a:schemeClr val="accent1">
                              <a:lumMod val="50000"/>
                            </a:schemeClr>
                          </a:solidFill>
                          <a:effectLst/>
                          <a:latin typeface="Calibri"/>
                          <a:ea typeface="Calibri" panose="020F0502020204030204" pitchFamily="34" charset="0"/>
                          <a:cs typeface="Arial"/>
                        </a:rPr>
                        <a:t>No, porque ya hemos vendido esos activos o nos hemos dedicado a esta actividad en los últimos 12 meses y no podemos seguir haciéndolo</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Sí</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9999= </a:t>
                      </a:r>
                      <a:r>
                        <a:rPr lang="en-GB" sz="800" dirty="0">
                          <a:solidFill>
                            <a:schemeClr val="accent1">
                              <a:lumMod val="50000"/>
                            </a:schemeClr>
                          </a:solidFill>
                          <a:effectLst/>
                          <a:latin typeface="Calibri"/>
                          <a:ea typeface="Times New Roman" panose="02020603050405020304" pitchFamily="18" charset="0"/>
                          <a:cs typeface="Arial"/>
                        </a:rPr>
                        <a:t>No aplicable (no tiene acceso a esta estrategia)</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Gravedad indicativa de la estrategia</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dirty="0">
                          <a:solidFill>
                            <a:schemeClr val="accent1">
                              <a:lumMod val="50000"/>
                            </a:schemeClr>
                          </a:solidFill>
                          <a:effectLst/>
                          <a:latin typeface="Calibri"/>
                          <a:ea typeface="Times New Roman" panose="02020603050405020304" pitchFamily="18" charset="0"/>
                          <a:cs typeface="Arial"/>
                        </a:rPr>
                        <a:t>(Oficina de país para atribuir la gravedad correspondiente, lo siguiente es sólo un ejemplo)</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a:solidFill>
                            <a:schemeClr val="accent1">
                              <a:lumMod val="50000"/>
                            </a:schemeClr>
                          </a:solidFill>
                          <a:effectLst/>
                          <a:latin typeface="Calibri"/>
                          <a:ea typeface="Calibri" panose="020F0502020204030204" pitchFamily="34" charset="0"/>
                          <a:cs typeface="Arial"/>
                        </a:rPr>
                        <a:t>Nombres de las variables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68418">
                <a:tc>
                  <a:txBody>
                    <a:bodyPr/>
                    <a:lstStyle/>
                    <a:p>
                      <a:pPr marL="0" marR="0" algn="l">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1.1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Vendió activos/bienes del hogar (radio, muebles, televisión, joyas, etc.) </a:t>
                      </a:r>
                      <a:r>
                        <a:rPr lang="en-GB" sz="800" i="1" dirty="0">
                          <a:solidFill>
                            <a:schemeClr val="accent1">
                              <a:lumMod val="50000"/>
                            </a:schemeClr>
                          </a:solidFill>
                          <a:effectLst/>
                          <a:latin typeface="Calibri"/>
                          <a:ea typeface="Times New Roman" panose="02020603050405020304" pitchFamily="18" charset="0"/>
                          <a:cs typeface="Arial"/>
                        </a:rPr>
                        <a:t>por falta de recursos para acceder a las necesidades esenciales</a:t>
                      </a:r>
                      <a:endParaRPr lang="en-GB" sz="8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Estrés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6841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Pedir dinero prestado para </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cubrir las necesidades esenciales</a:t>
                      </a:r>
                      <a:endParaRPr lang="en-US" sz="8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Estrés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3262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Ahorros gastados </a:t>
                      </a:r>
                      <a:r>
                        <a:rPr lang="en-GB" sz="800" i="1" dirty="0">
                          <a:solidFill>
                            <a:schemeClr val="accent1">
                              <a:lumMod val="50000"/>
                            </a:schemeClr>
                          </a:solidFill>
                          <a:effectLst/>
                          <a:latin typeface="Calibri"/>
                          <a:ea typeface="Times New Roman" panose="02020603050405020304" pitchFamily="18" charset="0"/>
                          <a:cs typeface="Arial"/>
                        </a:rPr>
                        <a:t>por </a:t>
                      </a:r>
                      <a:r>
                        <a:rPr lang="en-GB" sz="800" i="1" dirty="0">
                          <a:solidFill>
                            <a:schemeClr val="accent1">
                              <a:lumMod val="50000"/>
                            </a:schemeClr>
                          </a:solidFill>
                          <a:effectLs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Estrés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6841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1.4 </a:t>
                      </a:r>
                      <a:r>
                        <a:rPr lang="en-GB" sz="800" dirty="0">
                          <a:solidFill>
                            <a:schemeClr val="accent1">
                              <a:lumMod val="50000"/>
                            </a:schemeClr>
                          </a:solidFill>
                          <a:effectLst/>
                          <a:highlight>
                            <a:srgbClr val="B2B2B2"/>
                          </a:highlight>
                          <a:latin typeface="Calibri"/>
                          <a:ea typeface="Times New Roman" panose="02020603050405020304" pitchFamily="18" charset="0"/>
                          <a:cs typeface="Arial"/>
                        </a:rPr>
                        <a:t>Vender, compartir o intercambiar ayuda en especie </a:t>
                      </a:r>
                      <a:r>
                        <a:rPr lang="en-GB" sz="800" i="1" dirty="0">
                          <a:solidFill>
                            <a:schemeClr val="accent1">
                              <a:lumMod val="50000"/>
                            </a:schemeClr>
                          </a:solidFill>
                          <a:effectLst/>
                          <a:latin typeface="Calibri"/>
                          <a:ea typeface="Times New Roman" panose="02020603050405020304" pitchFamily="18" charset="0"/>
                          <a:cs typeface="Arial"/>
                        </a:rPr>
                        <a:t>debido a la </a:t>
                      </a:r>
                      <a:r>
                        <a:rPr lang="en-GB" sz="800" i="1" dirty="0">
                          <a:solidFill>
                            <a:schemeClr val="accent1">
                              <a:lumMod val="50000"/>
                            </a:schemeClr>
                          </a:solidFill>
                          <a:effectLs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Estrés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a:ea typeface="Calibri" panose="020F0502020204030204" pitchFamily="34" charset="0"/>
                          <a:cs typeface="Arial"/>
                        </a:rPr>
                        <a:t>Lcs_stress_SellRation</a:t>
                      </a:r>
                      <a:endParaRPr lang="en-US" sz="8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02627">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1,5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Vendió activos productivos o medios de transporte (máquina de coser, carretilla, bicicleta, coche, etc.) </a:t>
                      </a:r>
                      <a:r>
                        <a:rPr lang="en-GB" sz="800" i="1" dirty="0">
                          <a:solidFill>
                            <a:schemeClr val="accent1">
                              <a:lumMod val="50000"/>
                            </a:schemeClr>
                          </a:solidFill>
                          <a:effectLst/>
                          <a:latin typeface="Calibri"/>
                          <a:ea typeface="Calibri" panose="020F0502020204030204" pitchFamily="34" charset="0"/>
                          <a:cs typeface="Arial"/>
                        </a:rPr>
                        <a:t>por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48944">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Reducción de los gastos en salud esencial (incluidos los medicamentos)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debido a la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Lcs_crisis_Salud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6841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1,7 </a:t>
                      </a:r>
                      <a:r>
                        <a:rPr lang="en-GB" sz="800" dirty="0">
                          <a:solidFill>
                            <a:schemeClr val="accent1">
                              <a:lumMod val="50000"/>
                            </a:schemeClr>
                          </a:solidFill>
                          <a:effectLst/>
                          <a:highlight>
                            <a:srgbClr val="C0C0C0"/>
                          </a:highlight>
                          <a:latin typeface="Calibri"/>
                          <a:ea typeface="Calibri" panose="020F0502020204030204" pitchFamily="34" charset="0"/>
                          <a:cs typeface="Arial"/>
                        </a:rPr>
                        <a:t>Retiró a los niños de la escuela </a:t>
                      </a:r>
                      <a:r>
                        <a:rPr lang="en-GB" sz="800" i="1" dirty="0">
                          <a:solidFill>
                            <a:schemeClr val="accent1">
                              <a:lumMod val="50000"/>
                            </a:schemeClr>
                          </a:solidFill>
                          <a:effectLst/>
                          <a:latin typeface="Calibri"/>
                          <a:ea typeface="Times New Roman" panose="02020603050405020304" pitchFamily="18" charset="0"/>
                          <a:cs typeface="Arial"/>
                        </a:rPr>
                        <a:t>por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Crisis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02627">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1,8 </a:t>
                      </a:r>
                      <a:r>
                        <a:rPr lang="en-GB" sz="800" dirty="0">
                          <a:solidFill>
                            <a:schemeClr val="accent1">
                              <a:lumMod val="50000"/>
                            </a:schemeClr>
                          </a:solidFill>
                          <a:effectLst/>
                          <a:highlight>
                            <a:srgbClr val="C0C0C0"/>
                          </a:highlight>
                          <a:latin typeface="Calibri"/>
                          <a:ea typeface="Calibri" panose="020F0502020204030204" pitchFamily="34" charset="0"/>
                          <a:cs typeface="Arial"/>
                        </a:rPr>
                        <a:t>Hipotecó/vendió la casa donde vivía permanentemente o el terreno </a:t>
                      </a:r>
                      <a:r>
                        <a:rPr lang="en-GB" sz="800" i="1" dirty="0">
                          <a:solidFill>
                            <a:schemeClr val="accent1">
                              <a:lumMod val="50000"/>
                            </a:schemeClr>
                          </a:solidFill>
                          <a:effectLst/>
                          <a:latin typeface="Calibri"/>
                          <a:ea typeface="Times New Roman" panose="02020603050405020304" pitchFamily="18" charset="0"/>
                          <a:cs typeface="Arial"/>
                        </a:rPr>
                        <a:t>debido a la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Emergencia</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48944">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1,9 </a:t>
                      </a:r>
                      <a:r>
                        <a:rPr lang="en-GB" sz="800" dirty="0">
                          <a:solidFill>
                            <a:schemeClr val="accent1">
                              <a:lumMod val="50000"/>
                            </a:schemeClr>
                          </a:solidFill>
                          <a:effectLst/>
                          <a:highlight>
                            <a:srgbClr val="C0C0C0"/>
                          </a:highlight>
                          <a:latin typeface="Calibri"/>
                          <a:ea typeface="Calibri" panose="020F0502020204030204" pitchFamily="34" charset="0"/>
                          <a:cs typeface="Arial"/>
                        </a:rPr>
                        <a:t>Mendigó (pidió dinero/alimentos a desconocidos en la calle) o rebuscó en la basura </a:t>
                      </a:r>
                      <a:r>
                        <a:rPr lang="en-GB" sz="800" i="1" dirty="0">
                          <a:solidFill>
                            <a:schemeClr val="accent1">
                              <a:lumMod val="50000"/>
                            </a:schemeClr>
                          </a:solidFill>
                          <a:effectLst/>
                          <a:latin typeface="Calibri"/>
                          <a:ea typeface="Calibri" panose="020F0502020204030204" pitchFamily="34" charset="0"/>
                          <a:cs typeface="Arial"/>
                        </a:rPr>
                        <a:t>por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Emergencia</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81573">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1.10 </a:t>
                      </a:r>
                      <a:r>
                        <a:rPr lang="en-US" sz="800" kern="1200" dirty="0">
                          <a:solidFill>
                            <a:schemeClr val="accent1">
                              <a:lumMod val="50000"/>
                            </a:schemeClr>
                          </a:solidFill>
                          <a:effectLst/>
                          <a:highlight>
                            <a:srgbClr val="C0C0C0"/>
                          </a:highlight>
                          <a:latin typeface="Calibri"/>
                          <a:ea typeface="Calibri" panose="020F0502020204030204" pitchFamily="34" charset="0"/>
                          <a:cs typeface="Arial"/>
                        </a:rPr>
                        <a:t>Se dediquen a trabajos o actividades generadoras de ingresos socialmente degradantes, de alto riesgo, explotadores o que pongan en peligro su vida (por ejemplo, contrabando, robo, adhesión a grupos armados, prostitución) </a:t>
                      </a:r>
                      <a:r>
                        <a:rPr lang="en-GB" sz="800" i="1" dirty="0">
                          <a:solidFill>
                            <a:schemeClr val="accent1">
                              <a:lumMod val="50000"/>
                            </a:schemeClr>
                          </a:solidFill>
                          <a:effectLst/>
                          <a:latin typeface="Calibri"/>
                          <a:ea typeface="Calibri" panose="020F0502020204030204" pitchFamily="34" charset="0"/>
                          <a:cs typeface="Arial"/>
                        </a:rPr>
                        <a:t>debido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a la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Emergencia</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6" name="TextBox 5">
            <a:extLst>
              <a:ext uri="{FF2B5EF4-FFF2-40B4-BE49-F238E27FC236}">
                <a16:creationId xmlns:a16="http://schemas.microsoft.com/office/drawing/2014/main" id="{E2F84896-B339-8A0E-1CF8-932148AE15F7}"/>
              </a:ext>
            </a:extLst>
          </p:cNvPr>
          <p:cNvSpPr txBox="1"/>
          <p:nvPr/>
        </p:nvSpPr>
        <p:spPr>
          <a:xfrm>
            <a:off x="6913087" y="1540362"/>
            <a:ext cx="2416029"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spTree>
    <p:extLst>
      <p:ext uri="{BB962C8B-B14F-4D97-AF65-F5344CB8AC3E}">
        <p14:creationId xmlns:p14="http://schemas.microsoft.com/office/powerpoint/2010/main" val="89180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MÓDULO </a:t>
            </a:r>
            <a:r>
              <a:rPr lang="en-GB" sz="3600" b="0" kern="1400" spc="230" dirty="0">
                <a:solidFill>
                  <a:schemeClr val="tx1"/>
                </a:solidFill>
                <a:highlight>
                  <a:srgbClr val="FFFFFF"/>
                </a:highlight>
                <a:latin typeface="Open Sans ExtraBold" panose="020B0906030804020204" pitchFamily="34" charset="0"/>
              </a:rPr>
              <a:t>LCS-EN</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opciones</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respuesta</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28477" y="1589742"/>
            <a:ext cx="2975294" cy="3970318"/>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u="sng" spc="60">
                <a:latin typeface="Open Sans"/>
                <a:ea typeface="Open Sans"/>
                <a:cs typeface="Open Sans"/>
              </a:rPr>
              <a:t>Sólo hay 4 </a:t>
            </a:r>
            <a:r>
              <a:rPr lang="en-US" sz="1400" b="1" spc="60">
                <a:latin typeface="Open Sans"/>
                <a:ea typeface="Open Sans"/>
                <a:cs typeface="Open Sans"/>
              </a:rPr>
              <a:t>posibles opciones de respuesta estándar para cada estrategia: </a:t>
            </a:r>
            <a:endParaRPr lang="en-US" sz="1400" b="1"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10 = No porque no lo necesitamos.</a:t>
            </a:r>
          </a:p>
          <a:p>
            <a:endParaRPr lang="en-US" sz="1400" spc="60">
              <a:latin typeface="Open Sans" charset="0"/>
              <a:ea typeface="Open Sans" charset="0"/>
              <a:cs typeface="Open Sans" charset="0"/>
            </a:endParaRPr>
          </a:p>
          <a:p>
            <a:r>
              <a:rPr lang="en-US" sz="1400" spc="60">
                <a:latin typeface="Open Sans"/>
                <a:ea typeface="Open Sans"/>
                <a:cs typeface="Open Sans"/>
              </a:rPr>
              <a:t>20 = No porque ya hemos vendido esos activos o nos hemos dedicado a esta actividad en los últimos 12 meses y no podemos seguir haciéndolo. </a:t>
            </a:r>
            <a:endParaRPr lang="en-US" sz="1400"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30= Sí</a:t>
            </a:r>
          </a:p>
          <a:p>
            <a:endParaRPr lang="en-US" sz="1400" spc="60">
              <a:latin typeface="Open Sans" charset="0"/>
              <a:ea typeface="Open Sans" charset="0"/>
              <a:cs typeface="Open Sans" charset="0"/>
            </a:endParaRPr>
          </a:p>
          <a:p>
            <a:r>
              <a:rPr lang="en-US" sz="1400" spc="60">
                <a:latin typeface="Open Sans"/>
                <a:ea typeface="Open Sans"/>
                <a:cs typeface="Open Sans"/>
              </a:rPr>
              <a:t>9999= No aplicable (no tiene acceso a esta estrategia)</a:t>
            </a:r>
          </a:p>
          <a:p>
            <a:endParaRPr lang="en-US" sz="1400" spc="60">
              <a:latin typeface="Open Sans" charset="0"/>
              <a:ea typeface="Open Sans" charset="0"/>
              <a:cs typeface="Open Sans" charset="0"/>
            </a:endParaRPr>
          </a:p>
        </p:txBody>
      </p:sp>
      <p:sp>
        <p:nvSpPr>
          <p:cNvPr id="2" name="TextBox 1">
            <a:extLst>
              <a:ext uri="{FF2B5EF4-FFF2-40B4-BE49-F238E27FC236}">
                <a16:creationId xmlns:a16="http://schemas.microsoft.com/office/drawing/2014/main" id="{7927E180-AB69-33EF-BC86-1B5DD6F9DF15}"/>
              </a:ext>
            </a:extLst>
          </p:cNvPr>
          <p:cNvSpPr txBox="1"/>
          <p:nvPr/>
        </p:nvSpPr>
        <p:spPr>
          <a:xfrm>
            <a:off x="6096000" y="2786439"/>
            <a:ext cx="5360379" cy="1169551"/>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Significa que un hogar puede no ser capaz de aplicar una estrategia de supervivencia tal y como fue aplicada y agotada antes de los 30 días (pero dentro del marco temporal de los últimos 12 meses</a:t>
            </a:r>
            <a:r>
              <a:rPr lang="en-US" sz="1400" spc="60" dirty="0">
                <a:highlight>
                  <a:srgbClr val="FFFFFF"/>
                </a:highlight>
                <a:latin typeface="Open Sans" charset="0"/>
                <a:ea typeface="Open Sans" charset="0"/>
                <a:cs typeface="Open Sans" charset="0"/>
              </a:rPr>
              <a:t>), debido a la falta de recursos para acceder a las necesidades esenciales. </a:t>
            </a:r>
          </a:p>
        </p:txBody>
      </p:sp>
      <p:sp>
        <p:nvSpPr>
          <p:cNvPr id="3" name="Oval 2">
            <a:extLst>
              <a:ext uri="{FF2B5EF4-FFF2-40B4-BE49-F238E27FC236}">
                <a16:creationId xmlns:a16="http://schemas.microsoft.com/office/drawing/2014/main" id="{1ED3B5E6-EE47-DD23-1048-DD0DF99EC29B}"/>
              </a:ext>
            </a:extLst>
          </p:cNvPr>
          <p:cNvSpPr/>
          <p:nvPr/>
        </p:nvSpPr>
        <p:spPr>
          <a:xfrm>
            <a:off x="1381013" y="2661578"/>
            <a:ext cx="3707934" cy="155196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085127" y="343755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16125-A5FF-CF21-2D13-C242C34C7BFD}"/>
              </a:ext>
            </a:extLst>
          </p:cNvPr>
          <p:cNvSpPr txBox="1"/>
          <p:nvPr/>
        </p:nvSpPr>
        <p:spPr>
          <a:xfrm>
            <a:off x="5525549" y="1619082"/>
            <a:ext cx="6094602" cy="8402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pc="60" dirty="0">
                <a:solidFill>
                  <a:schemeClr val="accent2">
                    <a:lumMod val="75000"/>
                  </a:schemeClr>
                </a:solidFill>
                <a:latin typeface="Open Sans"/>
                <a:ea typeface="Open Sans"/>
                <a:cs typeface="Open Sans"/>
              </a:rPr>
              <a:t>De nuevo, si un encuestado de un hogar dice "no", debemos introducir un sondeo para entender por qué es así, para seleccionar la opción de respuesta más adecuada. </a:t>
            </a:r>
          </a:p>
        </p:txBody>
      </p:sp>
      <p:pic>
        <p:nvPicPr>
          <p:cNvPr id="6" name="Picture 4">
            <a:extLst>
              <a:ext uri="{FF2B5EF4-FFF2-40B4-BE49-F238E27FC236}">
                <a16:creationId xmlns:a16="http://schemas.microsoft.com/office/drawing/2014/main" id="{25520ECD-C7C1-7862-3747-13BD29CD2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F8203D-A7DA-6F4A-E4D8-6BDEB41D762B}"/>
              </a:ext>
            </a:extLst>
          </p:cNvPr>
          <p:cNvSpPr txBox="1"/>
          <p:nvPr/>
        </p:nvSpPr>
        <p:spPr>
          <a:xfrm>
            <a:off x="5712332" y="4213538"/>
            <a:ext cx="6318122" cy="269304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1600" spc="60" dirty="0">
                <a:solidFill>
                  <a:schemeClr val="accent2">
                    <a:lumMod val="75000"/>
                  </a:schemeClr>
                </a:solidFill>
                <a:latin typeface="Open Sans"/>
                <a:ea typeface="Open Sans"/>
                <a:cs typeface="Open Sans"/>
              </a:rPr>
              <a:t>Si un hogar indica que ha agotado una estrategia, entonces</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asegúrese de captar el motivo. Si NO está relacionado </a:t>
            </a:r>
            <a:r>
              <a:rPr lang="en-US" sz="1600" b="1" spc="60" dirty="0">
                <a:solidFill>
                  <a:schemeClr val="accent2">
                    <a:lumMod val="75000"/>
                  </a:schemeClr>
                </a:solidFill>
                <a:latin typeface="Open Sans"/>
                <a:ea typeface="Open Sans"/>
                <a:cs typeface="Open Sans"/>
              </a:rPr>
              <a:t>con la falta de recursos para acceder a las necesidades esenciales</a:t>
            </a:r>
            <a:r>
              <a:rPr lang="en-US" sz="1600" spc="60" dirty="0">
                <a:solidFill>
                  <a:schemeClr val="accent2">
                    <a:lumMod val="75000"/>
                  </a:schemeClr>
                </a:solidFill>
                <a:latin typeface="Open Sans"/>
                <a:ea typeface="Open Sans"/>
                <a:cs typeface="Open Sans"/>
              </a:rPr>
              <a:t>, entonces la respuesta adecuada es "No porque no lo necesitábamos".</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Asegúrese de que esto ocurrió </a:t>
            </a:r>
            <a:r>
              <a:rPr lang="en-US" sz="1600" b="1" spc="60" dirty="0">
                <a:solidFill>
                  <a:schemeClr val="accent2">
                    <a:lumMod val="75000"/>
                  </a:schemeClr>
                </a:solidFill>
                <a:latin typeface="Open Sans"/>
                <a:ea typeface="Open Sans"/>
                <a:cs typeface="Open Sans"/>
              </a:rPr>
              <a:t>en los últimos 12 meses</a:t>
            </a:r>
            <a:r>
              <a:rPr lang="en-US" sz="1600" spc="60" dirty="0">
                <a:solidFill>
                  <a:schemeClr val="accent2">
                    <a:lumMod val="75000"/>
                  </a:schemeClr>
                </a:solidFill>
                <a:latin typeface="Open Sans"/>
                <a:ea typeface="Open Sans"/>
                <a:cs typeface="Open Sans"/>
              </a:rPr>
              <a:t>. De lo contrario, la respuesta adecuada es "No procede...".</a:t>
            </a:r>
          </a:p>
          <a:p>
            <a:pPr marL="457200" indent="-457200">
              <a:lnSpc>
                <a:spcPct val="90000"/>
              </a:lnSpc>
              <a:spcBef>
                <a:spcPts val="1000"/>
              </a:spcBef>
              <a:buClr>
                <a:srgbClr val="0070BA"/>
              </a:buClr>
              <a:buFontTx/>
              <a:buAutoNum type="alphaLcParenR"/>
              <a:defRPr/>
            </a:pPr>
            <a:r>
              <a:rPr lang="en-US" sz="1600" spc="60" dirty="0">
                <a:solidFill>
                  <a:schemeClr val="accent2">
                    <a:lumMod val="75000"/>
                  </a:schemeClr>
                </a:solidFill>
                <a:latin typeface="Open Sans"/>
                <a:ea typeface="Open Sans"/>
                <a:cs typeface="Open Sans"/>
              </a:rPr>
              <a:t>Asegúrese de que </a:t>
            </a:r>
            <a:r>
              <a:rPr lang="en-US" sz="1600" b="1" spc="60" dirty="0">
                <a:solidFill>
                  <a:schemeClr val="accent2">
                    <a:lumMod val="75000"/>
                  </a:schemeClr>
                </a:solidFill>
                <a:latin typeface="Open Sans"/>
                <a:ea typeface="Open Sans"/>
                <a:cs typeface="Open Sans"/>
              </a:rPr>
              <a:t>el agotamiento es posible, por </a:t>
            </a:r>
            <a:r>
              <a:rPr lang="en-US" sz="1600" spc="60" dirty="0">
                <a:solidFill>
                  <a:schemeClr val="accent2">
                    <a:lumMod val="75000"/>
                  </a:schemeClr>
                </a:solidFill>
                <a:latin typeface="Open Sans"/>
                <a:ea typeface="Open Sans"/>
                <a:cs typeface="Open Sans"/>
              </a:rPr>
              <a:t>ejemplo, rara vez es posible agotar la mendicidad.</a:t>
            </a:r>
          </a:p>
        </p:txBody>
      </p:sp>
    </p:spTree>
    <p:extLst>
      <p:ext uri="{BB962C8B-B14F-4D97-AF65-F5344CB8AC3E}">
        <p14:creationId xmlns:p14="http://schemas.microsoft.com/office/powerpoint/2010/main" val="3965521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MÓDULO </a:t>
            </a:r>
            <a:r>
              <a:rPr lang="en-GB" sz="3600" b="0" kern="1400" spc="230" dirty="0">
                <a:solidFill>
                  <a:schemeClr val="tx1"/>
                </a:solidFill>
                <a:highlight>
                  <a:srgbClr val="FFFFFF"/>
                </a:highlight>
                <a:latin typeface="Open Sans ExtraBold" panose="020B0906030804020204" pitchFamily="34" charset="0"/>
              </a:rPr>
              <a:t>LCS-EN</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opciones</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respuesta</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19757"/>
            <a:ext cx="3076894" cy="3988554"/>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Sólo hay 4 </a:t>
            </a:r>
            <a:r>
              <a:rPr lang="en-US" sz="1400" b="1" spc="60">
                <a:latin typeface="Open Sans" charset="0"/>
                <a:ea typeface="Open Sans" charset="0"/>
                <a:cs typeface="Open Sans" charset="0"/>
              </a:rPr>
              <a:t>posibles opciones de respuesta estándar para cada estrategia: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porque no lo necesitamos.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porque ya hemos vendido esos activos o nos hemos dedicado a esta actividad en los últimos 12 meses y no podemos seguir haciéndolo.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Sí</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 aplicable (no tiene acceso a esta estrategia)</a:t>
            </a:r>
          </a:p>
        </p:txBody>
      </p:sp>
      <p:sp>
        <p:nvSpPr>
          <p:cNvPr id="2" name="TextBox 1">
            <a:extLst>
              <a:ext uri="{FF2B5EF4-FFF2-40B4-BE49-F238E27FC236}">
                <a16:creationId xmlns:a16="http://schemas.microsoft.com/office/drawing/2014/main" id="{7927E180-AB69-33EF-BC86-1B5DD6F9DF15}"/>
              </a:ext>
            </a:extLst>
          </p:cNvPr>
          <p:cNvSpPr txBox="1"/>
          <p:nvPr/>
        </p:nvSpPr>
        <p:spPr>
          <a:xfrm>
            <a:off x="6318682" y="4661744"/>
            <a:ext cx="5136859" cy="738664"/>
          </a:xfrm>
          <a:prstGeom prst="rect">
            <a:avLst/>
          </a:prstGeom>
          <a:noFill/>
          <a:ln w="57150">
            <a:solidFill>
              <a:schemeClr val="bg1">
                <a:lumMod val="50000"/>
              </a:schemeClr>
            </a:solidFill>
          </a:ln>
        </p:spPr>
        <p:txBody>
          <a:bodyPr wrap="square" rtlCol="0">
            <a:spAutoFit/>
          </a:bodyPr>
          <a:lstStyle/>
          <a:p>
            <a:r>
              <a:rPr lang="en-US" sz="1400" spc="60">
                <a:latin typeface="Open Sans" charset="0"/>
                <a:ea typeface="Open Sans" charset="0"/>
                <a:cs typeface="Open Sans" charset="0"/>
              </a:rPr>
              <a:t>Significa que un hogar aplicó una estrategia de supervivencia en los últimos 30 días debido a la falta de recursos para acceder a las necesidades esenciales.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4710047"/>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658224" y="4460798"/>
            <a:ext cx="3707934" cy="49495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9D799-1C22-D87C-909F-77B2B5D3F3F7}"/>
              </a:ext>
            </a:extLst>
          </p:cNvPr>
          <p:cNvSpPr txBox="1"/>
          <p:nvPr/>
        </p:nvSpPr>
        <p:spPr>
          <a:xfrm>
            <a:off x="5467928" y="1922717"/>
            <a:ext cx="6442491" cy="21595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Si un encuestado de un hogar dice "sí", debemos introducir un sondeo para comprender por qué es así y seleccionar la opción de respuesta más adecuada. </a:t>
            </a:r>
          </a:p>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Puede ser que un hogar haya adoptado una estrategia o </a:t>
            </a:r>
            <a:r>
              <a:rPr lang="en-US" sz="2000" spc="60" dirty="0">
                <a:solidFill>
                  <a:schemeClr val="accent2">
                    <a:lumMod val="75000"/>
                  </a:schemeClr>
                </a:solidFill>
                <a:latin typeface="Open Sans"/>
                <a:ea typeface="Open Sans"/>
                <a:cs typeface="Open Sans"/>
              </a:rPr>
              <a:t>actividad de </a:t>
            </a: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supervivencia </a:t>
            </a:r>
            <a:r>
              <a:rPr lang="en-US" sz="2000" spc="60" dirty="0">
                <a:solidFill>
                  <a:schemeClr val="accent2">
                    <a:lumMod val="75000"/>
                  </a:schemeClr>
                </a:solidFill>
                <a:latin typeface="Open Sans"/>
                <a:ea typeface="Open Sans"/>
                <a:cs typeface="Open Sans"/>
              </a:rPr>
              <a:t>por alguna otra razón no relacionada con la falta de recursos para acceder a las necesidades esenciales.</a:t>
            </a:r>
          </a:p>
        </p:txBody>
      </p:sp>
      <p:pic>
        <p:nvPicPr>
          <p:cNvPr id="1028" name="Picture 4">
            <a:extLst>
              <a:ext uri="{FF2B5EF4-FFF2-40B4-BE49-F238E27FC236}">
                <a16:creationId xmlns:a16="http://schemas.microsoft.com/office/drawing/2014/main" id="{D28E44E9-236F-B0C1-5E61-8DBB3677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71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highlight>
                  <a:srgbClr val="FFFFFF"/>
                </a:highlight>
                <a:latin typeface="Open Sans ExtraBold" panose="020B0906030804020204" pitchFamily="34" charset="0"/>
              </a:rPr>
              <a:t>MÓDULO LCS-EN</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opciones</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respuesta</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19757"/>
            <a:ext cx="3066734" cy="4039354"/>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Sólo hay 4 </a:t>
            </a:r>
            <a:r>
              <a:rPr lang="en-US" sz="1400" b="1" spc="60">
                <a:latin typeface="Open Sans" charset="0"/>
                <a:ea typeface="Open Sans" charset="0"/>
                <a:cs typeface="Open Sans" charset="0"/>
              </a:rPr>
              <a:t>posibles opciones de respuesta estándar para cada estrategia: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 porque no lo necesitamos.</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 porque ya hemos vendido esos activos o nos hemos dedicado a esta actividad en los últimos 12 meses y no podemos seguir haciéndolo.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Sí</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 aplicable (no tiene acceso a esta estrategia)</a:t>
            </a:r>
          </a:p>
        </p:txBody>
      </p:sp>
      <p:sp>
        <p:nvSpPr>
          <p:cNvPr id="2" name="TextBox 1">
            <a:extLst>
              <a:ext uri="{FF2B5EF4-FFF2-40B4-BE49-F238E27FC236}">
                <a16:creationId xmlns:a16="http://schemas.microsoft.com/office/drawing/2014/main" id="{7927E180-AB69-33EF-BC86-1B5DD6F9DF15}"/>
              </a:ext>
            </a:extLst>
          </p:cNvPr>
          <p:cNvSpPr txBox="1"/>
          <p:nvPr/>
        </p:nvSpPr>
        <p:spPr>
          <a:xfrm>
            <a:off x="6537822" y="1868814"/>
            <a:ext cx="5136859" cy="2031325"/>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spc="60">
                <a:latin typeface="Open Sans"/>
                <a:ea typeface="Open Sans"/>
                <a:cs typeface="Open Sans"/>
              </a:rPr>
              <a:t>Demuestra dos escenarios diferentes: </a:t>
            </a:r>
            <a:endParaRPr lang="en-US" sz="1400" b="1" spc="60">
              <a:latin typeface="Open Sans" charset="0"/>
              <a:ea typeface="Open Sans" charset="0"/>
              <a:cs typeface="Open Sans" charset="0"/>
            </a:endParaRPr>
          </a:p>
          <a:p>
            <a:endParaRPr lang="en-US" sz="1400" b="1" spc="60">
              <a:latin typeface="Open Sans" charset="0"/>
              <a:ea typeface="Open Sans" charset="0"/>
              <a:cs typeface="Open Sans" charset="0"/>
            </a:endParaRPr>
          </a:p>
          <a:p>
            <a:pPr marL="342900" indent="-342900">
              <a:buAutoNum type="alphaLcParenR"/>
            </a:pPr>
            <a:r>
              <a:rPr lang="en-US" sz="1400" spc="60">
                <a:latin typeface="Open Sans"/>
                <a:ea typeface="Open Sans"/>
                <a:cs typeface="Open Sans"/>
              </a:rPr>
              <a:t>El hogar no necesitó recurrir a una estrategia porque no se enfrentaba a una </a:t>
            </a:r>
            <a:r>
              <a:rPr lang="en-US" sz="1400" spc="60">
                <a:highlight>
                  <a:srgbClr val="FFFFFF"/>
                </a:highlight>
                <a:latin typeface="Open Sans"/>
                <a:ea typeface="Open Sans"/>
                <a:cs typeface="Open Sans"/>
              </a:rPr>
              <a:t>falta </a:t>
            </a:r>
            <a:r>
              <a:rPr lang="en-US" sz="1400" spc="60">
                <a:highlight>
                  <a:srgbClr val="FFFFFF"/>
                </a:highlight>
                <a:latin typeface="Open Sans" charset="0"/>
                <a:ea typeface="Open Sans" charset="0"/>
                <a:cs typeface="Open Sans" charset="0"/>
              </a:rPr>
              <a:t>de recursos para acceder a las necesidades esenciales</a:t>
            </a:r>
            <a:r>
              <a:rPr lang="en-US" sz="1400" spc="60">
                <a:latin typeface="Open Sans"/>
                <a:ea typeface="Open Sans"/>
                <a:cs typeface="Open Sans"/>
              </a:rPr>
              <a:t>, </a:t>
            </a:r>
            <a:r>
              <a:rPr lang="en-US" sz="1400" u="sng" spc="60">
                <a:latin typeface="Open Sans"/>
                <a:ea typeface="Open Sans"/>
                <a:cs typeface="Open Sans"/>
              </a:rPr>
              <a:t>O </a:t>
            </a:r>
            <a:endParaRPr lang="en-US" sz="1400" u="sng" spc="60">
              <a:latin typeface="Open Sans" charset="0"/>
              <a:ea typeface="Open Sans" charset="0"/>
              <a:cs typeface="Open Sans" charset="0"/>
            </a:endParaRPr>
          </a:p>
          <a:p>
            <a:pPr marL="342900" indent="-342900">
              <a:buAutoNum type="alphaLcParenR"/>
            </a:pPr>
            <a:endParaRPr lang="en-US" sz="1400" spc="60">
              <a:latin typeface="Open Sans" charset="0"/>
              <a:ea typeface="Open Sans" charset="0"/>
              <a:cs typeface="Open Sans" charset="0"/>
            </a:endParaRPr>
          </a:p>
          <a:p>
            <a:pPr marL="342900" indent="-342900">
              <a:buAutoNum type="alphaLcParenR"/>
            </a:pPr>
            <a:r>
              <a:rPr lang="en-US" sz="1400" spc="60">
                <a:latin typeface="Open Sans"/>
                <a:ea typeface="Open Sans"/>
                <a:cs typeface="Open Sans"/>
              </a:rPr>
              <a:t>El </a:t>
            </a:r>
            <a:r>
              <a:rPr lang="en-US" sz="1400" spc="60">
                <a:highlight>
                  <a:srgbClr val="FFFFFF"/>
                </a:highlight>
                <a:latin typeface="Open Sans"/>
                <a:ea typeface="Open Sans"/>
                <a:cs typeface="Open Sans"/>
              </a:rPr>
              <a:t>hogar recurrió a una estrategia de supervivencia diferente para superar la falta de acceso a las necesidades esenciales.</a:t>
            </a:r>
          </a:p>
        </p:txBody>
      </p:sp>
      <p:sp>
        <p:nvSpPr>
          <p:cNvPr id="3" name="Oval 2">
            <a:extLst>
              <a:ext uri="{FF2B5EF4-FFF2-40B4-BE49-F238E27FC236}">
                <a16:creationId xmlns:a16="http://schemas.microsoft.com/office/drawing/2014/main" id="{1ED3B5E6-EE47-DD23-1048-DD0DF99EC29B}"/>
              </a:ext>
            </a:extLst>
          </p:cNvPr>
          <p:cNvSpPr/>
          <p:nvPr/>
        </p:nvSpPr>
        <p:spPr>
          <a:xfrm>
            <a:off x="1658224" y="2386753"/>
            <a:ext cx="3707934" cy="78000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2776755"/>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F38BAA-B5C8-F15E-D327-5B5B09BD0218}"/>
              </a:ext>
            </a:extLst>
          </p:cNvPr>
          <p:cNvSpPr txBox="1"/>
          <p:nvPr/>
        </p:nvSpPr>
        <p:spPr>
          <a:xfrm>
            <a:off x="6096000" y="4387259"/>
            <a:ext cx="5503876" cy="9233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a:solidFill>
                  <a:schemeClr val="accent2">
                    <a:lumMod val="75000"/>
                  </a:schemeClr>
                </a:solidFill>
                <a:latin typeface="Open Sans"/>
                <a:ea typeface="Open Sans"/>
                <a:cs typeface="Open Sans"/>
              </a:rPr>
              <a:t>Si un encuestado de un hogar dice "no", debemos preguntarle por qué, para poder elegir la opción de respuesta más adecuada.</a:t>
            </a:r>
          </a:p>
        </p:txBody>
      </p:sp>
      <p:pic>
        <p:nvPicPr>
          <p:cNvPr id="12" name="Picture 4">
            <a:extLst>
              <a:ext uri="{FF2B5EF4-FFF2-40B4-BE49-F238E27FC236}">
                <a16:creationId xmlns:a16="http://schemas.microsoft.com/office/drawing/2014/main" id="{D6E75F7E-C620-52A3-30D2-BD766497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0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Los destinatarios de este PowerPoint pueden ser desde encuestadores hasta personal del RAM y del </a:t>
            </a:r>
            <a:r>
              <a:rPr lang="en-US" sz="2400" spc="60" err="1"/>
              <a:t>Programa </a:t>
            </a:r>
            <a:r>
              <a:rPr lang="en-US" sz="2400" spc="60"/>
              <a:t>en diversas oficinas. También puede utilizarse para la formación de socios o proveedores de servicios.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Se han insertado secciones de diapositivas para facilitar la selección del material pertinente en función de la audiencia.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AUDIENCIA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MÓDULO </a:t>
            </a:r>
            <a:r>
              <a:rPr lang="en-GB" sz="3600" b="0" kern="1400" spc="230" dirty="0">
                <a:solidFill>
                  <a:schemeClr val="tx1"/>
                </a:solidFill>
                <a:highlight>
                  <a:srgbClr val="FFFFFF"/>
                </a:highlight>
                <a:latin typeface="Open Sans ExtraBold" panose="020B0906030804020204" pitchFamily="34" charset="0"/>
              </a:rPr>
              <a:t>LCS-EN</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opciones</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respuesta</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16107" y="1818830"/>
            <a:ext cx="2973063" cy="4124767"/>
          </a:xfrm>
          <a:prstGeom prst="rect">
            <a:avLst/>
          </a:prstGeom>
          <a:noFill/>
          <a:ln w="57150">
            <a:solidFill>
              <a:schemeClr val="bg1">
                <a:lumMod val="50000"/>
              </a:schemeClr>
            </a:solidFill>
          </a:ln>
        </p:spPr>
        <p:txBody>
          <a:bodyPr wrap="square" rtlCol="0">
            <a:spAutoFit/>
          </a:bodyPr>
          <a:lstStyle/>
          <a:p>
            <a:r>
              <a:rPr lang="en-US" sz="1400" b="1" u="sng" spc="60" dirty="0" err="1">
                <a:latin typeface="Open Sans" charset="0"/>
                <a:ea typeface="Open Sans" charset="0"/>
                <a:cs typeface="Open Sans" charset="0"/>
              </a:rPr>
              <a:t>Sólo</a:t>
            </a:r>
            <a:r>
              <a:rPr lang="en-US" sz="1400" b="1" u="sng" spc="60" dirty="0">
                <a:latin typeface="Open Sans" charset="0"/>
                <a:ea typeface="Open Sans" charset="0"/>
                <a:cs typeface="Open Sans" charset="0"/>
              </a:rPr>
              <a:t> hay 4 </a:t>
            </a:r>
            <a:r>
              <a:rPr lang="en-US" sz="1400" b="1" spc="60" dirty="0" err="1">
                <a:latin typeface="Open Sans" charset="0"/>
                <a:ea typeface="Open Sans" charset="0"/>
                <a:cs typeface="Open Sans" charset="0"/>
              </a:rPr>
              <a:t>posibles</a:t>
            </a:r>
            <a:r>
              <a:rPr lang="en-US" sz="1400" b="1" spc="60" dirty="0">
                <a:latin typeface="Open Sans" charset="0"/>
                <a:ea typeface="Open Sans" charset="0"/>
                <a:cs typeface="Open Sans" charset="0"/>
              </a:rPr>
              <a:t> </a:t>
            </a:r>
            <a:r>
              <a:rPr lang="en-US" sz="1400" b="1" spc="60" dirty="0" err="1">
                <a:latin typeface="Open Sans" charset="0"/>
                <a:ea typeface="Open Sans" charset="0"/>
                <a:cs typeface="Open Sans" charset="0"/>
              </a:rPr>
              <a:t>opciones</a:t>
            </a:r>
            <a:r>
              <a:rPr lang="en-US" sz="1400" b="1" spc="60" dirty="0">
                <a:latin typeface="Open Sans" charset="0"/>
                <a:ea typeface="Open Sans" charset="0"/>
                <a:cs typeface="Open Sans" charset="0"/>
              </a:rPr>
              <a:t> de </a:t>
            </a:r>
            <a:r>
              <a:rPr lang="en-US" sz="1400" b="1" spc="60" dirty="0" err="1">
                <a:latin typeface="Open Sans" charset="0"/>
                <a:ea typeface="Open Sans" charset="0"/>
                <a:cs typeface="Open Sans" charset="0"/>
              </a:rPr>
              <a:t>respuesta</a:t>
            </a:r>
            <a:r>
              <a:rPr lang="en-US" sz="1400" b="1" spc="60" dirty="0">
                <a:latin typeface="Open Sans" charset="0"/>
                <a:ea typeface="Open Sans" charset="0"/>
                <a:cs typeface="Open Sans" charset="0"/>
              </a:rPr>
              <a:t> </a:t>
            </a:r>
            <a:r>
              <a:rPr lang="en-US" sz="1400" b="1" spc="60" dirty="0" err="1">
                <a:latin typeface="Open Sans" charset="0"/>
                <a:ea typeface="Open Sans" charset="0"/>
                <a:cs typeface="Open Sans" charset="0"/>
              </a:rPr>
              <a:t>estándar</a:t>
            </a:r>
            <a:r>
              <a:rPr lang="en-US" sz="1400" b="1" spc="60" dirty="0">
                <a:latin typeface="Open Sans" charset="0"/>
                <a:ea typeface="Open Sans" charset="0"/>
                <a:cs typeface="Open Sans" charset="0"/>
              </a:rPr>
              <a:t> para </a:t>
            </a:r>
            <a:r>
              <a:rPr lang="en-US" sz="1400" b="1" spc="60" dirty="0" err="1">
                <a:latin typeface="Open Sans" charset="0"/>
                <a:ea typeface="Open Sans" charset="0"/>
                <a:cs typeface="Open Sans" charset="0"/>
              </a:rPr>
              <a:t>cada</a:t>
            </a:r>
            <a:r>
              <a:rPr lang="en-US" sz="1400" b="1" spc="60" dirty="0">
                <a:latin typeface="Open Sans" charset="0"/>
                <a:ea typeface="Open Sans" charset="0"/>
                <a:cs typeface="Open Sans" charset="0"/>
              </a:rPr>
              <a:t> </a:t>
            </a:r>
            <a:r>
              <a:rPr lang="en-US" sz="1400" b="1" spc="60" dirty="0" err="1">
                <a:latin typeface="Open Sans" charset="0"/>
                <a:ea typeface="Open Sans" charset="0"/>
                <a:cs typeface="Open Sans" charset="0"/>
              </a:rPr>
              <a:t>estrategia</a:t>
            </a:r>
            <a:r>
              <a:rPr lang="en-US" sz="1400" b="1" spc="60" dirty="0">
                <a:latin typeface="Open Sans" charset="0"/>
                <a:ea typeface="Open Sans" charset="0"/>
                <a:cs typeface="Open Sans" charset="0"/>
              </a:rPr>
              <a:t>: </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10 = No </a:t>
            </a:r>
            <a:r>
              <a:rPr lang="en-US" sz="1400" spc="60" dirty="0" err="1">
                <a:latin typeface="Open Sans" charset="0"/>
                <a:ea typeface="Open Sans" charset="0"/>
                <a:cs typeface="Open Sans" charset="0"/>
              </a:rPr>
              <a:t>porque</a:t>
            </a:r>
            <a:r>
              <a:rPr lang="en-US" sz="1400" spc="60" dirty="0">
                <a:latin typeface="Open Sans" charset="0"/>
                <a:ea typeface="Open Sans" charset="0"/>
                <a:cs typeface="Open Sans" charset="0"/>
              </a:rPr>
              <a:t> no lo </a:t>
            </a:r>
            <a:r>
              <a:rPr lang="en-US" sz="1400" spc="60" dirty="0" err="1">
                <a:latin typeface="Open Sans" charset="0"/>
                <a:ea typeface="Open Sans" charset="0"/>
                <a:cs typeface="Open Sans" charset="0"/>
              </a:rPr>
              <a:t>necesitamos</a:t>
            </a:r>
            <a:r>
              <a:rPr lang="en-US" sz="1400" spc="60" dirty="0">
                <a:latin typeface="Open Sans" charset="0"/>
                <a:ea typeface="Open Sans" charset="0"/>
                <a:cs typeface="Open Sans" charset="0"/>
              </a:rPr>
              <a:t>.</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20 = No </a:t>
            </a:r>
            <a:r>
              <a:rPr lang="en-US" sz="1400" spc="60" dirty="0" err="1">
                <a:latin typeface="Open Sans" charset="0"/>
                <a:ea typeface="Open Sans" charset="0"/>
                <a:cs typeface="Open Sans" charset="0"/>
              </a:rPr>
              <a:t>porque</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ya</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hemos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vendido</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esos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activos</a:t>
            </a:r>
            <a:r>
              <a:rPr lang="en-US" sz="1400" spc="60" dirty="0">
                <a:latin typeface="Open Sans" charset="0"/>
                <a:ea typeface="Open Sans" charset="0"/>
                <a:cs typeface="Open Sans" charset="0"/>
              </a:rPr>
              <a:t> o </a:t>
            </a:r>
            <a:r>
              <a:rPr lang="en-US" sz="1400" spc="60" dirty="0" err="1">
                <a:latin typeface="Open Sans" charset="0"/>
                <a:ea typeface="Open Sans" charset="0"/>
                <a:cs typeface="Open Sans" charset="0"/>
              </a:rPr>
              <a:t>nos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hemos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dedicado</a:t>
            </a:r>
            <a:r>
              <a:rPr lang="en-US" sz="1400" spc="60" dirty="0">
                <a:latin typeface="Open Sans" charset="0"/>
                <a:ea typeface="Open Sans" charset="0"/>
                <a:cs typeface="Open Sans" charset="0"/>
              </a:rPr>
              <a:t> a </a:t>
            </a:r>
            <a:r>
              <a:rPr lang="en-US" sz="1400" spc="60" dirty="0" err="1">
                <a:latin typeface="Open Sans" charset="0"/>
                <a:ea typeface="Open Sans" charset="0"/>
                <a:cs typeface="Open Sans" charset="0"/>
              </a:rPr>
              <a:t>esta</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actividad</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en</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los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últimos</a:t>
            </a:r>
            <a:r>
              <a:rPr lang="en-US" sz="1400" spc="60" dirty="0">
                <a:latin typeface="Open Sans" charset="0"/>
                <a:ea typeface="Open Sans" charset="0"/>
                <a:cs typeface="Open Sans" charset="0"/>
              </a:rPr>
              <a:t> 12 meses y no </a:t>
            </a:r>
            <a:r>
              <a:rPr lang="en-US" sz="1400" spc="60" dirty="0" err="1">
                <a:latin typeface="Open Sans" charset="0"/>
                <a:ea typeface="Open Sans" charset="0"/>
                <a:cs typeface="Open Sans" charset="0"/>
              </a:rPr>
              <a:t>podemos</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seguir</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haciéndolo</a:t>
            </a:r>
            <a:r>
              <a:rPr lang="en-US" sz="1400" spc="60" dirty="0">
                <a:latin typeface="Open Sans" charset="0"/>
                <a:ea typeface="Open Sans" charset="0"/>
                <a:cs typeface="Open Sans" charset="0"/>
              </a:rPr>
              <a:t>. </a:t>
            </a: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30= </a:t>
            </a:r>
            <a:r>
              <a:rPr lang="en-US" sz="1400" spc="60" dirty="0" err="1">
                <a:latin typeface="Open Sans" charset="0"/>
                <a:ea typeface="Open Sans" charset="0"/>
                <a:cs typeface="Open Sans" charset="0"/>
              </a:rPr>
              <a:t>Sí</a:t>
            </a:r>
            <a:endParaRPr lang="en-US" sz="1400" spc="60" dirty="0">
              <a:latin typeface="Open Sans" charset="0"/>
              <a:ea typeface="Open Sans" charset="0"/>
              <a:cs typeface="Open Sans" charset="0"/>
            </a:endParaRPr>
          </a:p>
          <a:p>
            <a:endParaRPr lang="en-US" sz="1400" spc="60" dirty="0">
              <a:latin typeface="Open Sans" charset="0"/>
              <a:ea typeface="Open Sans" charset="0"/>
              <a:cs typeface="Open Sans" charset="0"/>
            </a:endParaRPr>
          </a:p>
          <a:p>
            <a:r>
              <a:rPr lang="en-US" sz="1400" spc="60" dirty="0">
                <a:latin typeface="Open Sans" charset="0"/>
                <a:ea typeface="Open Sans" charset="0"/>
                <a:cs typeface="Open Sans" charset="0"/>
              </a:rPr>
              <a:t>9999= No </a:t>
            </a:r>
            <a:r>
              <a:rPr lang="en-US" sz="1400" spc="60" dirty="0" err="1">
                <a:latin typeface="Open Sans" charset="0"/>
                <a:ea typeface="Open Sans" charset="0"/>
                <a:cs typeface="Open Sans" charset="0"/>
              </a:rPr>
              <a:t>aplicable</a:t>
            </a:r>
            <a:r>
              <a:rPr lang="en-US" sz="1400" spc="60" dirty="0">
                <a:latin typeface="Open Sans" charset="0"/>
                <a:ea typeface="Open Sans" charset="0"/>
                <a:cs typeface="Open Sans" charset="0"/>
              </a:rPr>
              <a:t> (no </a:t>
            </a:r>
            <a:r>
              <a:rPr lang="en-US" sz="1400" spc="60" dirty="0" err="1">
                <a:latin typeface="Open Sans" charset="0"/>
                <a:ea typeface="Open Sans" charset="0"/>
                <a:cs typeface="Open Sans" charset="0"/>
              </a:rPr>
              <a:t>tiene</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acceso</a:t>
            </a:r>
            <a:r>
              <a:rPr lang="en-US" sz="1400" spc="60" dirty="0">
                <a:latin typeface="Open Sans" charset="0"/>
                <a:ea typeface="Open Sans" charset="0"/>
                <a:cs typeface="Open Sans" charset="0"/>
              </a:rPr>
              <a:t> a </a:t>
            </a:r>
            <a:r>
              <a:rPr lang="en-US" sz="1400" spc="60" dirty="0" err="1">
                <a:latin typeface="Open Sans" charset="0"/>
                <a:ea typeface="Open Sans" charset="0"/>
                <a:cs typeface="Open Sans" charset="0"/>
              </a:rPr>
              <a:t>esta</a:t>
            </a:r>
            <a:r>
              <a:rPr lang="en-US" sz="1400" spc="60" dirty="0">
                <a:latin typeface="Open Sans" charset="0"/>
                <a:ea typeface="Open Sans" charset="0"/>
                <a:cs typeface="Open Sans" charset="0"/>
              </a:rPr>
              <a:t> </a:t>
            </a:r>
            <a:r>
              <a:rPr lang="en-US" sz="1400" spc="60" dirty="0" err="1">
                <a:latin typeface="Open Sans" charset="0"/>
                <a:ea typeface="Open Sans" charset="0"/>
                <a:cs typeface="Open Sans" charset="0"/>
              </a:rPr>
              <a:t>estrategia</a:t>
            </a:r>
            <a:r>
              <a:rPr lang="en-US" sz="1400" spc="60" dirty="0">
                <a:latin typeface="Open Sans" charset="0"/>
                <a:ea typeface="Open Sans" charset="0"/>
                <a:cs typeface="Open Sans" charset="0"/>
              </a:rPr>
              <a:t>)</a:t>
            </a:r>
          </a:p>
        </p:txBody>
      </p:sp>
      <p:sp>
        <p:nvSpPr>
          <p:cNvPr id="2" name="TextBox 1">
            <a:extLst>
              <a:ext uri="{FF2B5EF4-FFF2-40B4-BE49-F238E27FC236}">
                <a16:creationId xmlns:a16="http://schemas.microsoft.com/office/drawing/2014/main" id="{7927E180-AB69-33EF-BC86-1B5DD6F9DF15}"/>
              </a:ext>
            </a:extLst>
          </p:cNvPr>
          <p:cNvSpPr txBox="1"/>
          <p:nvPr/>
        </p:nvSpPr>
        <p:spPr>
          <a:xfrm>
            <a:off x="6125605" y="4728310"/>
            <a:ext cx="5198379" cy="1384995"/>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Significa que un hogar no puede confiar en una estrategia de supervivencia ya que no se aplica a ellos porque no tienen acceso a esta estrategia (por ejemplo, no hay niños en el hogar a los que retirar de la escuela), o que el hogar agotó la estrategia hace más de 12 meses.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158475" y="5372926"/>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450541" y="5010705"/>
            <a:ext cx="3707934" cy="73866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93A7C-B6A2-BBCE-2EC9-9EBAA62EF448}"/>
              </a:ext>
            </a:extLst>
          </p:cNvPr>
          <p:cNvSpPr txBox="1"/>
          <p:nvPr/>
        </p:nvSpPr>
        <p:spPr>
          <a:xfrm>
            <a:off x="5524041" y="1686906"/>
            <a:ext cx="6094602" cy="1882567"/>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dirty="0">
                <a:solidFill>
                  <a:schemeClr val="accent2">
                    <a:lumMod val="75000"/>
                  </a:schemeClr>
                </a:solidFill>
                <a:latin typeface="Open Sans"/>
                <a:ea typeface="Open Sans"/>
                <a:cs typeface="Open Sans"/>
              </a:rPr>
              <a:t>El encuestado del hogar puede decir que "no" o que esto no se aplica. Debemos utilizar el sondeo para entender por qué es así y seleccionar la respuesta más adecuada. En este caso, puede que la estrategia no sea aplicable a su hogar. </a:t>
            </a:r>
          </a:p>
          <a:p>
            <a:pPr marR="0" lvl="0" algn="l" defTabSz="914400" rtl="0" eaLnBrk="1" fontAlgn="auto" latinLnBrk="0" hangingPunct="1">
              <a:lnSpc>
                <a:spcPct val="90000"/>
              </a:lnSpc>
              <a:spcBef>
                <a:spcPts val="1000"/>
              </a:spcBef>
              <a:spcAft>
                <a:spcPts val="0"/>
              </a:spcAft>
              <a:buClr>
                <a:srgbClr val="0070BA"/>
              </a:buClr>
              <a:buSzTx/>
              <a:tabLst/>
              <a:defRPr/>
            </a:pPr>
            <a:endParaRPr lang="en-US" sz="2000" spc="60" dirty="0">
              <a:solidFill>
                <a:schemeClr val="accent2">
                  <a:lumMod val="75000"/>
                </a:schemeClr>
              </a:solidFill>
              <a:latin typeface="Open Sans"/>
              <a:ea typeface="Open Sans"/>
              <a:cs typeface="Open Sans"/>
            </a:endParaRPr>
          </a:p>
        </p:txBody>
      </p:sp>
    </p:spTree>
    <p:extLst>
      <p:ext uri="{BB962C8B-B14F-4D97-AF65-F5344CB8AC3E}">
        <p14:creationId xmlns:p14="http://schemas.microsoft.com/office/powerpoint/2010/main" val="133174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CEF8-F2AD-9210-31E2-673D1109C35E}"/>
              </a:ext>
            </a:extLst>
          </p:cNvPr>
          <p:cNvSpPr>
            <a:spLocks noGrp="1"/>
          </p:cNvSpPr>
          <p:nvPr>
            <p:ph type="title"/>
          </p:nvPr>
        </p:nvSpPr>
        <p:spPr>
          <a:xfrm>
            <a:off x="846311" y="664870"/>
            <a:ext cx="7056024" cy="1152000"/>
          </a:xfrm>
        </p:spPr>
        <p:txBody>
          <a:bodyPr/>
          <a:lstStyle/>
          <a:p>
            <a:r>
              <a:rPr lang="en-GB" b="0" kern="1400" spc="230" dirty="0">
                <a:solidFill>
                  <a:schemeClr val="tx1"/>
                </a:solidFill>
                <a:highlight>
                  <a:srgbClr val="FFFFFF"/>
                </a:highlight>
                <a:latin typeface="Open Sans ExtraBold" panose="020B0906030804020204" pitchFamily="34" charset="0"/>
              </a:rPr>
              <a:t>MÓDULO LCS-EN</a:t>
            </a:r>
            <a:r>
              <a:rPr lang="en-GB" b="0" kern="1400" spc="230" dirty="0">
                <a:solidFill>
                  <a:schemeClr val="tx1"/>
                </a:solidFill>
                <a:latin typeface="Open Sans ExtraBold" panose="020B0906030804020204" pitchFamily="34" charset="0"/>
              </a:rPr>
              <a:t>:PREGUNTA DE SEGUIMIENTO</a:t>
            </a:r>
            <a:endParaRPr lang="en-GB" dirty="0"/>
          </a:p>
        </p:txBody>
      </p:sp>
      <p:sp>
        <p:nvSpPr>
          <p:cNvPr id="14" name="TextBox 13">
            <a:extLst>
              <a:ext uri="{FF2B5EF4-FFF2-40B4-BE49-F238E27FC236}">
                <a16:creationId xmlns:a16="http://schemas.microsoft.com/office/drawing/2014/main" id="{8D1EA893-D23F-4BEB-EC30-5A3F8D457002}"/>
              </a:ext>
            </a:extLst>
          </p:cNvPr>
          <p:cNvSpPr txBox="1"/>
          <p:nvPr/>
        </p:nvSpPr>
        <p:spPr>
          <a:xfrm>
            <a:off x="803566" y="1651288"/>
            <a:ext cx="4788030" cy="4524315"/>
          </a:xfrm>
          <a:prstGeom prst="rect">
            <a:avLst/>
          </a:prstGeom>
          <a:noFill/>
        </p:spPr>
        <p:txBody>
          <a:bodyPr wrap="square" lIns="91440" tIns="45720" rIns="91440" bIns="45720" rtlCol="0" anchor="t">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a:ea typeface="Open Sans"/>
                <a:cs typeface="Open Sans"/>
              </a:rPr>
              <a:t>Al final del módulo, si el encuestado declara haber aplicado o agotado al menos una estrategia, se le formula esta pregunta de seguimiento:</a:t>
            </a:r>
          </a:p>
          <a:p>
            <a:endParaRPr lang="en-US" dirty="0">
              <a:latin typeface="Open Sans"/>
              <a:ea typeface="Open Sans"/>
              <a:cs typeface="Open Sans"/>
            </a:endParaRPr>
          </a:p>
          <a:p>
            <a:r>
              <a:rPr lang="en-US" dirty="0">
                <a:latin typeface="Open Sans"/>
                <a:ea typeface="Open Sans"/>
                <a:cs typeface="Open Sans"/>
              </a:rPr>
              <a:t>Propósito:</a:t>
            </a:r>
          </a:p>
          <a:p>
            <a:pPr marL="342900" indent="-342900">
              <a:buFont typeface="Arial" panose="020B0604020202020204" pitchFamily="34" charset="0"/>
              <a:buChar char="•"/>
            </a:pPr>
            <a:r>
              <a:rPr lang="en-US" dirty="0">
                <a:latin typeface="Open Sans"/>
                <a:ea typeface="Open Sans"/>
                <a:cs typeface="Open Sans"/>
              </a:rPr>
              <a:t>Recopilar información sobre las principales necesidades esenciales insatisfechas de la población</a:t>
            </a:r>
          </a:p>
          <a:p>
            <a:pPr marL="342900" indent="-342900">
              <a:buFont typeface="Arial" panose="020B0604020202020204" pitchFamily="34" charset="0"/>
              <a:buChar char="•"/>
            </a:pPr>
            <a:r>
              <a:rPr lang="en-US" dirty="0">
                <a:latin typeface="Open Sans"/>
                <a:ea typeface="Open Sans"/>
                <a:cs typeface="Open Sans"/>
              </a:rPr>
              <a:t>Ser capaz de utilizar el módulo LCS-EN para calcular el indicador LCS-FS, cuando sea necesario (por ejemplo, para poder calcular el CARI o para el ejercicio de la CIF)</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grpSp>
        <p:nvGrpSpPr>
          <p:cNvPr id="4" name="Group 3">
            <a:extLst>
              <a:ext uri="{FF2B5EF4-FFF2-40B4-BE49-F238E27FC236}">
                <a16:creationId xmlns:a16="http://schemas.microsoft.com/office/drawing/2014/main" id="{AB40DC2B-3263-BEC0-887C-50ACB5CB7058}"/>
              </a:ext>
            </a:extLst>
          </p:cNvPr>
          <p:cNvGrpSpPr/>
          <p:nvPr/>
        </p:nvGrpSpPr>
        <p:grpSpPr>
          <a:xfrm>
            <a:off x="8081045" y="378021"/>
            <a:ext cx="4084320" cy="1435827"/>
            <a:chOff x="7999765" y="540581"/>
            <a:chExt cx="4084320" cy="1435827"/>
          </a:xfrm>
        </p:grpSpPr>
        <p:sp>
          <p:nvSpPr>
            <p:cNvPr id="5" name="TextBox 4">
              <a:extLst>
                <a:ext uri="{FF2B5EF4-FFF2-40B4-BE49-F238E27FC236}">
                  <a16:creationId xmlns:a16="http://schemas.microsoft.com/office/drawing/2014/main" id="{EBC83D45-906A-28A2-3593-A580C25A5730}"/>
                </a:ext>
              </a:extLst>
            </p:cNvPr>
            <p:cNvSpPr txBox="1"/>
            <p:nvPr/>
          </p:nvSpPr>
          <p:spPr>
            <a:xfrm>
              <a:off x="7999765" y="540581"/>
              <a:ext cx="3905610" cy="1217970"/>
            </a:xfrm>
            <a:prstGeom prst="rect">
              <a:avLst/>
            </a:prstGeom>
            <a:solidFill>
              <a:schemeClr val="accent5"/>
            </a:solidFill>
          </p:spPr>
          <p:txBody>
            <a:bodyPr wrap="square" lIns="91440" tIns="45720" rIns="91440" bIns="45720" rtlCol="0" anchor="t">
              <a:spAutoFit/>
            </a:bodyPr>
            <a:lstStyle/>
            <a:p>
              <a:r>
                <a:rPr lang="en-GB">
                  <a:latin typeface="Open Sans"/>
                  <a:ea typeface="Open Sans"/>
                  <a:cs typeface="Open Sans"/>
                </a:rPr>
                <a:t>Tenga en cuenta que LCS-EN tiene una pregunta de seguimiento que </a:t>
              </a:r>
              <a:r>
                <a:rPr lang="en-GB" u="sng">
                  <a:latin typeface="Open Sans"/>
                  <a:ea typeface="Open Sans"/>
                  <a:cs typeface="Open Sans"/>
                </a:rPr>
                <a:t>debe </a:t>
              </a:r>
              <a:r>
                <a:rPr lang="en-GB">
                  <a:latin typeface="Open Sans"/>
                  <a:ea typeface="Open Sans"/>
                  <a:cs typeface="Open Sans"/>
                </a:rPr>
                <a:t>formularse como parte del módulo básico.</a:t>
              </a:r>
              <a:endParaRPr lang="en-US"/>
            </a:p>
          </p:txBody>
        </p:sp>
        <p:pic>
          <p:nvPicPr>
            <p:cNvPr id="8" name="Graphic 7" descr="Warning with solid fill">
              <a:extLst>
                <a:ext uri="{FF2B5EF4-FFF2-40B4-BE49-F238E27FC236}">
                  <a16:creationId xmlns:a16="http://schemas.microsoft.com/office/drawing/2014/main" id="{E98FF0C1-559D-E034-767F-874FAFFDD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79801" y="1372124"/>
              <a:ext cx="604284" cy="604284"/>
            </a:xfrm>
            <a:prstGeom prst="rect">
              <a:avLst/>
            </a:prstGeom>
          </p:spPr>
        </p:pic>
      </p:grpSp>
      <p:graphicFrame>
        <p:nvGraphicFramePr>
          <p:cNvPr id="6" name="Table 5">
            <a:extLst>
              <a:ext uri="{FF2B5EF4-FFF2-40B4-BE49-F238E27FC236}">
                <a16:creationId xmlns:a16="http://schemas.microsoft.com/office/drawing/2014/main" id="{A9349ED5-B83B-9067-2F1E-29635E9A8A9B}"/>
              </a:ext>
            </a:extLst>
          </p:cNvPr>
          <p:cNvGraphicFramePr>
            <a:graphicFrameLocks noGrp="1"/>
          </p:cNvGraphicFramePr>
          <p:nvPr>
            <p:extLst>
              <p:ext uri="{D42A27DB-BD31-4B8C-83A1-F6EECF244321}">
                <p14:modId xmlns:p14="http://schemas.microsoft.com/office/powerpoint/2010/main" val="3063355768"/>
              </p:ext>
            </p:extLst>
          </p:nvPr>
        </p:nvGraphicFramePr>
        <p:xfrm>
          <a:off x="5778712" y="1793865"/>
          <a:ext cx="5277690" cy="3891782"/>
        </p:xfrm>
        <a:graphic>
          <a:graphicData uri="http://schemas.openxmlformats.org/drawingml/2006/table">
            <a:tbl>
              <a:tblPr firstRow="1" firstCol="1" bandRow="1"/>
              <a:tblGrid>
                <a:gridCol w="5277690">
                  <a:extLst>
                    <a:ext uri="{9D8B030D-6E8A-4147-A177-3AD203B41FA5}">
                      <a16:colId xmlns:a16="http://schemas.microsoft.com/office/drawing/2014/main" val="180640817"/>
                    </a:ext>
                  </a:extLst>
                </a:gridCol>
              </a:tblGrid>
              <a:tr h="1391787">
                <a:tc>
                  <a:txBody>
                    <a:bodyPr/>
                    <a:lstStyle/>
                    <a:p>
                      <a:pPr>
                        <a:lnSpc>
                          <a:spcPct val="107000"/>
                        </a:lnSpc>
                        <a:spcAft>
                          <a:spcPts val="800"/>
                        </a:spcAft>
                      </a:pPr>
                      <a:r>
                        <a:rPr lang="en-US" sz="1400">
                          <a:solidFill>
                            <a:schemeClr val="accent1">
                              <a:lumMod val="50000"/>
                            </a:schemeClr>
                          </a:solidFill>
                          <a:effectLst/>
                          <a:latin typeface="Open Sans"/>
                          <a:ea typeface="Open Sans"/>
                          <a:cs typeface="Open Sans"/>
                        </a:rPr>
                        <a:t>2. ¿</a:t>
                      </a:r>
                      <a:r>
                        <a:rPr lang="en-US" sz="1400" err="1">
                          <a:solidFill>
                            <a:schemeClr val="accent1">
                              <a:lumMod val="50000"/>
                            </a:schemeClr>
                          </a:solidFill>
                          <a:effectLst/>
                          <a:latin typeface="Open Sans"/>
                          <a:ea typeface="Open Sans"/>
                          <a:cs typeface="Open Sans"/>
                        </a:rPr>
                        <a:t>Cuáles</a:t>
                      </a:r>
                      <a:r>
                        <a:rPr lang="en-US" sz="1400">
                          <a:solidFill>
                            <a:schemeClr val="accent1">
                              <a:lumMod val="50000"/>
                            </a:schemeClr>
                          </a:solidFill>
                          <a:effectLst/>
                          <a:latin typeface="Open Sans"/>
                          <a:ea typeface="Open Sans"/>
                          <a:cs typeface="Open Sans"/>
                        </a:rPr>
                        <a:t> son las </a:t>
                      </a:r>
                      <a:r>
                        <a:rPr lang="en-US" sz="1400" b="1" err="1">
                          <a:solidFill>
                            <a:schemeClr val="accent1">
                              <a:lumMod val="50000"/>
                            </a:schemeClr>
                          </a:solidFill>
                          <a:effectLst/>
                          <a:latin typeface="Open Sans"/>
                          <a:ea typeface="Open Sans"/>
                          <a:cs typeface="Open Sans"/>
                        </a:rPr>
                        <a:t>principales</a:t>
                      </a:r>
                      <a:r>
                        <a:rPr lang="en-US" sz="1400" b="1">
                          <a:solidFill>
                            <a:schemeClr val="accent1">
                              <a:lumMod val="50000"/>
                            </a:schemeClr>
                          </a:solidFill>
                          <a:effectLst/>
                          <a:latin typeface="Open Sans"/>
                          <a:ea typeface="Open Sans"/>
                          <a:cs typeface="Open Sans"/>
                        </a:rPr>
                        <a:t> </a:t>
                      </a:r>
                      <a:r>
                        <a:rPr lang="en-US" sz="1400" b="1" err="1">
                          <a:solidFill>
                            <a:schemeClr val="accent1">
                              <a:lumMod val="50000"/>
                            </a:schemeClr>
                          </a:solidFill>
                          <a:effectLst/>
                          <a:latin typeface="Open Sans"/>
                          <a:ea typeface="Open Sans"/>
                          <a:cs typeface="Open Sans"/>
                        </a:rPr>
                        <a:t>razones</a:t>
                      </a:r>
                      <a:r>
                        <a:rPr lang="en-US" sz="1400" b="1">
                          <a:solidFill>
                            <a:schemeClr val="accent1">
                              <a:lumMod val="50000"/>
                            </a:schemeClr>
                          </a:solidFill>
                          <a:effectLst/>
                          <a:latin typeface="Open Sans"/>
                          <a:ea typeface="Open Sans"/>
                          <a:cs typeface="Open Sans"/>
                        </a:rPr>
                        <a:t> </a:t>
                      </a:r>
                      <a:r>
                        <a:rPr lang="en-US" sz="1400">
                          <a:solidFill>
                            <a:schemeClr val="accent1">
                              <a:lumMod val="50000"/>
                            </a:schemeClr>
                          </a:solidFill>
                          <a:effectLst/>
                          <a:latin typeface="Open Sans"/>
                          <a:ea typeface="Open Sans"/>
                          <a:cs typeface="Open Sans"/>
                        </a:rPr>
                        <a:t>-es </a:t>
                      </a:r>
                      <a:r>
                        <a:rPr lang="en-US" sz="1400" err="1">
                          <a:solidFill>
                            <a:schemeClr val="accent1">
                              <a:lumMod val="50000"/>
                            </a:schemeClr>
                          </a:solidFill>
                          <a:effectLst/>
                          <a:latin typeface="Open Sans"/>
                          <a:ea typeface="Open Sans"/>
                          <a:cs typeface="Open Sans"/>
                        </a:rPr>
                        <a:t>decir</a:t>
                      </a:r>
                      <a:r>
                        <a:rPr lang="en-US" sz="1400">
                          <a:solidFill>
                            <a:schemeClr val="accent1">
                              <a:lumMod val="50000"/>
                            </a:schemeClr>
                          </a:solidFill>
                          <a:effectLst/>
                          <a:latin typeface="Open Sans"/>
                          <a:ea typeface="Open Sans"/>
                          <a:cs typeface="Open Sans"/>
                        </a:rPr>
                        <a:t>, para acceder a </a:t>
                      </a:r>
                      <a:r>
                        <a:rPr lang="en-US" sz="1400" err="1">
                          <a:solidFill>
                            <a:schemeClr val="accent1">
                              <a:lumMod val="50000"/>
                            </a:schemeClr>
                          </a:solidFill>
                          <a:effectLst/>
                          <a:latin typeface="Open Sans"/>
                          <a:ea typeface="Open Sans"/>
                          <a:cs typeface="Open Sans"/>
                        </a:rPr>
                        <a:t>qué</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necesidades</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esenciales</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por</a:t>
                      </a:r>
                      <a:r>
                        <a:rPr lang="en-US" sz="1400">
                          <a:solidFill>
                            <a:schemeClr val="accent1">
                              <a:lumMod val="50000"/>
                            </a:schemeClr>
                          </a:solidFill>
                          <a:effectLst/>
                          <a:latin typeface="Open Sans"/>
                          <a:ea typeface="Open Sans"/>
                          <a:cs typeface="Open Sans"/>
                        </a:rPr>
                        <a:t> las que </a:t>
                      </a:r>
                      <a:r>
                        <a:rPr lang="en-US" sz="1400" err="1">
                          <a:solidFill>
                            <a:schemeClr val="accent1">
                              <a:lumMod val="50000"/>
                            </a:schemeClr>
                          </a:solidFill>
                          <a:effectLst/>
                          <a:latin typeface="Open Sans"/>
                          <a:ea typeface="Open Sans"/>
                          <a:cs typeface="Open Sans"/>
                        </a:rPr>
                        <a:t>usted</a:t>
                      </a:r>
                      <a:r>
                        <a:rPr lang="en-US" sz="1400">
                          <a:solidFill>
                            <a:schemeClr val="accent1">
                              <a:lumMod val="50000"/>
                            </a:schemeClr>
                          </a:solidFill>
                          <a:effectLst/>
                          <a:latin typeface="Open Sans"/>
                          <a:ea typeface="Open Sans"/>
                          <a:cs typeface="Open Sans"/>
                        </a:rPr>
                        <a:t> u </a:t>
                      </a:r>
                      <a:r>
                        <a:rPr lang="en-US" sz="1400" err="1">
                          <a:solidFill>
                            <a:schemeClr val="accent1">
                              <a:lumMod val="50000"/>
                            </a:schemeClr>
                          </a:solidFill>
                          <a:effectLst/>
                          <a:latin typeface="Open Sans"/>
                          <a:ea typeface="Open Sans"/>
                          <a:cs typeface="Open Sans"/>
                        </a:rPr>
                        <a:t>otros</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miembros</a:t>
                      </a:r>
                      <a:r>
                        <a:rPr lang="en-US" sz="1400">
                          <a:solidFill>
                            <a:schemeClr val="accent1">
                              <a:lumMod val="50000"/>
                            </a:schemeClr>
                          </a:solidFill>
                          <a:effectLst/>
                          <a:latin typeface="Open Sans"/>
                          <a:ea typeface="Open Sans"/>
                          <a:cs typeface="Open Sans"/>
                        </a:rPr>
                        <a:t> de </a:t>
                      </a:r>
                      <a:r>
                        <a:rPr lang="en-US" sz="1400" err="1">
                          <a:solidFill>
                            <a:schemeClr val="accent1">
                              <a:lumMod val="50000"/>
                            </a:schemeClr>
                          </a:solidFill>
                          <a:effectLst/>
                          <a:latin typeface="Open Sans"/>
                          <a:ea typeface="Open Sans"/>
                          <a:cs typeface="Open Sans"/>
                        </a:rPr>
                        <a:t>su</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hogar</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aplicaron</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estas</a:t>
                      </a:r>
                      <a:r>
                        <a:rPr lang="en-US" sz="1400">
                          <a:solidFill>
                            <a:schemeClr val="accent1">
                              <a:lumMod val="50000"/>
                            </a:schemeClr>
                          </a:solidFill>
                          <a:effectLst/>
                          <a:latin typeface="Open Sans"/>
                          <a:ea typeface="Open Sans"/>
                          <a:cs typeface="Open Sans"/>
                        </a:rPr>
                        <a:t> </a:t>
                      </a:r>
                      <a:r>
                        <a:rPr lang="en-US" sz="1400" err="1">
                          <a:solidFill>
                            <a:schemeClr val="accent1">
                              <a:lumMod val="50000"/>
                            </a:schemeClr>
                          </a:solidFill>
                          <a:effectLst/>
                          <a:latin typeface="Open Sans"/>
                          <a:ea typeface="Open Sans"/>
                          <a:cs typeface="Open Sans"/>
                        </a:rPr>
                        <a:t>estrategias</a:t>
                      </a:r>
                      <a:r>
                        <a:rPr lang="en-US" sz="1400">
                          <a:solidFill>
                            <a:schemeClr val="accent1">
                              <a:lumMod val="50000"/>
                            </a:schemeClr>
                          </a:solidFill>
                          <a:effectLst/>
                          <a:latin typeface="Open Sans"/>
                          <a:ea typeface="Open Sans"/>
                          <a:cs typeface="Open Sans"/>
                        </a:rPr>
                        <a:t> de </a:t>
                      </a:r>
                      <a:r>
                        <a:rPr lang="en-US" sz="1400" err="1">
                          <a:solidFill>
                            <a:schemeClr val="accent1">
                              <a:lumMod val="50000"/>
                            </a:schemeClr>
                          </a:solidFill>
                          <a:effectLst/>
                          <a:latin typeface="Open Sans"/>
                          <a:ea typeface="Open Sans"/>
                          <a:cs typeface="Open Sans"/>
                        </a:rPr>
                        <a:t>supervivencia</a:t>
                      </a:r>
                      <a:r>
                        <a:rPr lang="en-US" sz="1400">
                          <a:solidFill>
                            <a:schemeClr val="accent1">
                              <a:lumMod val="50000"/>
                            </a:schemeClr>
                          </a:solidFill>
                          <a:effectLst/>
                          <a:latin typeface="Open Sans"/>
                          <a:ea typeface="Open Sans"/>
                          <a:cs typeface="Open Sans"/>
                        </a:rPr>
                        <a:t>?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9119699"/>
                  </a:ext>
                </a:extLst>
              </a:tr>
              <a:tr h="2014079">
                <a:tc>
                  <a:txBody>
                    <a:bodyPr/>
                    <a:lstStyle/>
                    <a:p>
                      <a:pPr marL="392430" indent="-392430" algn="l">
                        <a:lnSpc>
                          <a:spcPct val="107000"/>
                        </a:lnSpc>
                        <a:spcAft>
                          <a:spcPts val="0"/>
                        </a:spcAft>
                        <a:tabLst>
                          <a:tab pos="356235" algn="l"/>
                          <a:tab pos="740410" algn="ctr"/>
                        </a:tabLst>
                      </a:pPr>
                      <a:r>
                        <a:rPr lang="en-GB" sz="1400" i="1" dirty="0">
                          <a:solidFill>
                            <a:schemeClr val="accent1">
                              <a:lumMod val="50000"/>
                            </a:schemeClr>
                          </a:solidFill>
                          <a:effectLst/>
                          <a:latin typeface="Open Sans"/>
                          <a:ea typeface="Open Sans"/>
                          <a:cs typeface="Open Sans"/>
                        </a:rPr>
                        <a:t>1 </a:t>
                      </a:r>
                      <a:r>
                        <a:rPr lang="en-GB" sz="1400" dirty="0" err="1">
                          <a:solidFill>
                            <a:schemeClr val="accent1">
                              <a:lumMod val="50000"/>
                            </a:schemeClr>
                          </a:solidFill>
                          <a:effectLst/>
                          <a:latin typeface="Open Sans"/>
                          <a:ea typeface="Open Sans"/>
                          <a:cs typeface="Open Sans"/>
                        </a:rPr>
                        <a:t>Comprar</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alimentos</a:t>
                      </a:r>
                    </a:p>
                    <a:p>
                      <a:pPr marL="392430" indent="-392430" algn="l">
                        <a:lnSpc>
                          <a:spcPct val="107000"/>
                        </a:lnSpc>
                        <a:spcAft>
                          <a:spcPts val="0"/>
                        </a:spcAft>
                        <a:tabLst>
                          <a:tab pos="356235" algn="l"/>
                          <a:tab pos="740410" algn="ctr"/>
                        </a:tabLst>
                      </a:pPr>
                      <a:r>
                        <a:rPr lang="en-GB" sz="1400" i="1" dirty="0">
                          <a:solidFill>
                            <a:schemeClr val="accent1">
                              <a:lumMod val="50000"/>
                            </a:schemeClr>
                          </a:solidFill>
                          <a:effectLst/>
                          <a:latin typeface="Open Sans"/>
                          <a:ea typeface="Open Sans"/>
                          <a:cs typeface="Open Sans"/>
                        </a:rPr>
                        <a:t>2 </a:t>
                      </a:r>
                      <a:r>
                        <a:rPr lang="en-GB" sz="1400" dirty="0">
                          <a:solidFill>
                            <a:schemeClr val="accent1">
                              <a:lumMod val="50000"/>
                            </a:schemeClr>
                          </a:solidFill>
                          <a:effectLst/>
                          <a:latin typeface="Open Sans"/>
                          <a:ea typeface="Open Sans"/>
                          <a:cs typeface="Open Sans"/>
                        </a:rPr>
                        <a:t>Para </a:t>
                      </a:r>
                      <a:r>
                        <a:rPr lang="en-GB" sz="1400" dirty="0" err="1">
                          <a:solidFill>
                            <a:schemeClr val="accent1">
                              <a:lumMod val="50000"/>
                            </a:schemeClr>
                          </a:solidFill>
                          <a:effectLst/>
                          <a:latin typeface="Open Sans"/>
                          <a:ea typeface="Open Sans"/>
                          <a:cs typeface="Open Sans"/>
                        </a:rPr>
                        <a:t>pagar</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el</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alquiler</a:t>
                      </a:r>
                      <a:r>
                        <a:rPr lang="en-GB" sz="1400" dirty="0">
                          <a:solidFill>
                            <a:schemeClr val="accent1">
                              <a:lumMod val="50000"/>
                            </a:schemeClr>
                          </a:solidFill>
                          <a:effectLst/>
                          <a:latin typeface="Open Sans"/>
                          <a:ea typeface="Open Sans"/>
                          <a:cs typeface="Open Sans"/>
                        </a:rPr>
                        <a:t> o acceder a </a:t>
                      </a:r>
                      <a:r>
                        <a:rPr lang="en-GB" sz="1400" dirty="0" err="1">
                          <a:solidFill>
                            <a:schemeClr val="accent1">
                              <a:lumMod val="50000"/>
                            </a:schemeClr>
                          </a:solidFill>
                          <a:effectLst/>
                          <a:latin typeface="Open Sans"/>
                          <a:ea typeface="Open Sans"/>
                          <a:cs typeface="Open Sans"/>
                        </a:rPr>
                        <a:t>una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vivienda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adecuada</a:t>
                      </a:r>
                    </a:p>
                    <a:p>
                      <a:pPr marL="392430" indent="-392430" algn="l">
                        <a:lnSpc>
                          <a:spcPct val="107000"/>
                        </a:lnSpc>
                        <a:spcAft>
                          <a:spcPts val="0"/>
                        </a:spcAft>
                        <a:tabLst>
                          <a:tab pos="356235" algn="l"/>
                          <a:tab pos="740410" algn="ctr"/>
                        </a:tabLst>
                      </a:pPr>
                      <a:r>
                        <a:rPr lang="en-GB" sz="1400" dirty="0">
                          <a:solidFill>
                            <a:schemeClr val="accent1">
                              <a:lumMod val="50000"/>
                            </a:schemeClr>
                          </a:solidFill>
                          <a:effectLst/>
                          <a:latin typeface="Open Sans"/>
                          <a:ea typeface="Open Sans"/>
                          <a:cs typeface="Open Sans"/>
                        </a:rPr>
                        <a:t>3 Para </a:t>
                      </a:r>
                      <a:r>
                        <a:rPr lang="en-GB" sz="1400" dirty="0" err="1">
                          <a:solidFill>
                            <a:schemeClr val="accent1">
                              <a:lumMod val="50000"/>
                            </a:schemeClr>
                          </a:solidFill>
                          <a:effectLst/>
                          <a:latin typeface="Open Sans"/>
                          <a:ea typeface="Open Sans"/>
                          <a:cs typeface="Open Sans"/>
                        </a:rPr>
                        <a:t>pagar</a:t>
                      </a:r>
                      <a:r>
                        <a:rPr lang="en-GB" sz="1400" dirty="0">
                          <a:solidFill>
                            <a:schemeClr val="accent1">
                              <a:lumMod val="50000"/>
                            </a:schemeClr>
                          </a:solidFill>
                          <a:effectLst/>
                          <a:latin typeface="Open Sans"/>
                          <a:ea typeface="Open Sans"/>
                          <a:cs typeface="Open Sans"/>
                        </a:rPr>
                        <a:t> las </a:t>
                      </a:r>
                      <a:r>
                        <a:rPr lang="en-GB" sz="1400" dirty="0" err="1">
                          <a:solidFill>
                            <a:schemeClr val="accent1">
                              <a:lumMod val="50000"/>
                            </a:schemeClr>
                          </a:solidFill>
                          <a:effectLst/>
                          <a:latin typeface="Open Sans"/>
                          <a:ea typeface="Open Sans"/>
                          <a:cs typeface="Open Sans"/>
                        </a:rPr>
                        <a:t>tasas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escolares</a:t>
                      </a:r>
                      <a:r>
                        <a:rPr lang="en-GB" sz="1400" dirty="0">
                          <a:solidFill>
                            <a:schemeClr val="accent1">
                              <a:lumMod val="50000"/>
                            </a:schemeClr>
                          </a:solidFill>
                          <a:effectLst/>
                          <a:latin typeface="Open Sans"/>
                          <a:ea typeface="Open Sans"/>
                          <a:cs typeface="Open Sans"/>
                        </a:rPr>
                        <a:t> u </a:t>
                      </a:r>
                      <a:r>
                        <a:rPr lang="en-GB" sz="1400" dirty="0" err="1">
                          <a:solidFill>
                            <a:schemeClr val="accent1">
                              <a:lumMod val="50000"/>
                            </a:schemeClr>
                          </a:solidFill>
                          <a:effectLst/>
                          <a:latin typeface="Open Sans"/>
                          <a:ea typeface="Open Sans"/>
                          <a:cs typeface="Open Sans"/>
                        </a:rPr>
                        <a:t>otros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gastos</a:t>
                      </a:r>
                      <a:r>
                        <a:rPr lang="en-GB" sz="1400" dirty="0">
                          <a:solidFill>
                            <a:schemeClr val="accent1">
                              <a:lumMod val="50000"/>
                            </a:schemeClr>
                          </a:solidFill>
                          <a:effectLst/>
                          <a:latin typeface="Open Sans"/>
                          <a:ea typeface="Open Sans"/>
                          <a:cs typeface="Open Sans"/>
                        </a:rPr>
                        <a:t> de </a:t>
                      </a:r>
                      <a:r>
                        <a:rPr lang="en-GB" sz="1400" dirty="0" err="1">
                          <a:solidFill>
                            <a:schemeClr val="accent1">
                              <a:lumMod val="50000"/>
                            </a:schemeClr>
                          </a:solidFill>
                          <a:effectLst/>
                          <a:latin typeface="Open Sans"/>
                          <a:ea typeface="Open Sans"/>
                          <a:cs typeface="Open Sans"/>
                        </a:rPr>
                        <a:t>educación</a:t>
                      </a:r>
                    </a:p>
                    <a:p>
                      <a:pPr marL="392430" indent="-392430" algn="l">
                        <a:lnSpc>
                          <a:spcPct val="107000"/>
                        </a:lnSpc>
                        <a:spcAft>
                          <a:spcPts val="0"/>
                        </a:spcAft>
                        <a:tabLst>
                          <a:tab pos="356235" algn="l"/>
                          <a:tab pos="740410" algn="ctr"/>
                        </a:tabLst>
                      </a:pPr>
                      <a:r>
                        <a:rPr lang="en-GB" sz="1400" i="1" dirty="0">
                          <a:solidFill>
                            <a:schemeClr val="accent1">
                              <a:lumMod val="50000"/>
                            </a:schemeClr>
                          </a:solidFill>
                          <a:effectLst/>
                          <a:latin typeface="Open Sans"/>
                          <a:ea typeface="Open Sans"/>
                          <a:cs typeface="Open Sans"/>
                        </a:rPr>
                        <a:t>4 </a:t>
                      </a:r>
                      <a:r>
                        <a:rPr lang="en-GB" sz="1400" dirty="0">
                          <a:solidFill>
                            <a:schemeClr val="accent1">
                              <a:lumMod val="50000"/>
                            </a:schemeClr>
                          </a:solidFill>
                          <a:effectLst/>
                          <a:latin typeface="Open Sans"/>
                          <a:ea typeface="Open Sans"/>
                          <a:cs typeface="Open Sans"/>
                        </a:rPr>
                        <a:t>Para </a:t>
                      </a:r>
                      <a:r>
                        <a:rPr lang="en-GB" sz="1400" dirty="0" err="1">
                          <a:solidFill>
                            <a:schemeClr val="accent1">
                              <a:lumMod val="50000"/>
                            </a:schemeClr>
                          </a:solidFill>
                          <a:effectLst/>
                          <a:latin typeface="Open Sans"/>
                          <a:ea typeface="Open Sans"/>
                          <a:cs typeface="Open Sans"/>
                        </a:rPr>
                        <a:t>cubrir</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los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gastos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sanitarios</a:t>
                      </a:r>
                    </a:p>
                    <a:p>
                      <a:pPr marL="392430" indent="-392430" algn="l">
                        <a:lnSpc>
                          <a:spcPct val="107000"/>
                        </a:lnSpc>
                        <a:spcAft>
                          <a:spcPts val="0"/>
                        </a:spcAft>
                        <a:tabLst>
                          <a:tab pos="356235" algn="l"/>
                          <a:tab pos="740410" algn="ctr"/>
                        </a:tabLst>
                      </a:pPr>
                      <a:r>
                        <a:rPr lang="en-GB" sz="1400" i="1" dirty="0">
                          <a:solidFill>
                            <a:schemeClr val="accent1">
                              <a:lumMod val="50000"/>
                            </a:schemeClr>
                          </a:solidFill>
                          <a:effectLst/>
                          <a:latin typeface="Open Sans"/>
                          <a:ea typeface="Open Sans"/>
                          <a:cs typeface="Open Sans"/>
                        </a:rPr>
                        <a:t>5 </a:t>
                      </a:r>
                      <a:r>
                        <a:rPr lang="en-GB" sz="1400" dirty="0">
                          <a:solidFill>
                            <a:schemeClr val="accent1">
                              <a:lumMod val="50000"/>
                            </a:schemeClr>
                          </a:solidFill>
                          <a:effectLst/>
                          <a:latin typeface="Open Sans"/>
                          <a:ea typeface="Open Sans"/>
                          <a:cs typeface="Open Sans"/>
                        </a:rPr>
                        <a:t>Para </a:t>
                      </a:r>
                      <a:r>
                        <a:rPr lang="en-GB" sz="1400" dirty="0" err="1">
                          <a:solidFill>
                            <a:schemeClr val="accent1">
                              <a:lumMod val="50000"/>
                            </a:schemeClr>
                          </a:solidFill>
                          <a:effectLst/>
                          <a:latin typeface="Open Sans"/>
                          <a:ea typeface="Open Sans"/>
                          <a:cs typeface="Open Sans"/>
                        </a:rPr>
                        <a:t>comprar</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artículos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esenciales</a:t>
                      </a:r>
                      <a:r>
                        <a:rPr lang="en-GB" sz="1400" dirty="0">
                          <a:solidFill>
                            <a:schemeClr val="accent1">
                              <a:lumMod val="50000"/>
                            </a:schemeClr>
                          </a:solidFill>
                          <a:effectLst/>
                          <a:latin typeface="Open Sans"/>
                          <a:ea typeface="Open Sans"/>
                          <a:cs typeface="Open Sans"/>
                        </a:rPr>
                        <a:t> no </a:t>
                      </a:r>
                      <a:r>
                        <a:rPr lang="en-GB" sz="1400" dirty="0" err="1">
                          <a:solidFill>
                            <a:schemeClr val="accent1">
                              <a:lumMod val="50000"/>
                            </a:schemeClr>
                          </a:solidFill>
                          <a:effectLst/>
                          <a:latin typeface="Open Sans"/>
                          <a:ea typeface="Open Sans"/>
                          <a:cs typeface="Open Sans"/>
                        </a:rPr>
                        <a:t>alimentarios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ropa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pequeños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muebles</a:t>
                      </a:r>
                      <a:r>
                        <a:rPr lang="en-GB" sz="1400" dirty="0">
                          <a:solidFill>
                            <a:schemeClr val="accent1">
                              <a:lumMod val="50000"/>
                            </a:schemeClr>
                          </a:solidFill>
                          <a:effectLst/>
                          <a:latin typeface="Open Sans"/>
                          <a:ea typeface="Open Sans"/>
                          <a:cs typeface="Open Sans"/>
                        </a:rPr>
                        <a:t>...)</a:t>
                      </a:r>
                    </a:p>
                    <a:p>
                      <a:pPr marL="392430" indent="-392430" algn="l">
                        <a:lnSpc>
                          <a:spcPct val="107000"/>
                        </a:lnSpc>
                        <a:spcAft>
                          <a:spcPts val="0"/>
                        </a:spcAft>
                      </a:pPr>
                      <a:r>
                        <a:rPr lang="en-GB" sz="1400" i="1" dirty="0">
                          <a:solidFill>
                            <a:schemeClr val="accent1">
                              <a:lumMod val="50000"/>
                            </a:schemeClr>
                          </a:solidFill>
                          <a:effectLst/>
                          <a:latin typeface="Open Sans"/>
                          <a:ea typeface="Open Sans"/>
                          <a:cs typeface="Open Sans"/>
                        </a:rPr>
                        <a:t>6 </a:t>
                      </a:r>
                      <a:r>
                        <a:rPr lang="en-GB" sz="1400" dirty="0">
                          <a:solidFill>
                            <a:schemeClr val="accent1">
                              <a:lumMod val="50000"/>
                            </a:schemeClr>
                          </a:solidFill>
                          <a:effectLst/>
                          <a:latin typeface="Open Sans"/>
                          <a:ea typeface="Open Sans"/>
                          <a:cs typeface="Open Sans"/>
                        </a:rPr>
                        <a:t>Para acceder a </a:t>
                      </a:r>
                      <a:r>
                        <a:rPr lang="en-GB" sz="1400" dirty="0" err="1">
                          <a:solidFill>
                            <a:schemeClr val="accent1">
                              <a:lumMod val="50000"/>
                            </a:schemeClr>
                          </a:solidFill>
                          <a:effectLst/>
                          <a:latin typeface="Open Sans"/>
                          <a:ea typeface="Open Sans"/>
                          <a:cs typeface="Open Sans"/>
                        </a:rPr>
                        <a:t>instalaciones</a:t>
                      </a:r>
                      <a:r>
                        <a:rPr lang="en-GB" sz="1400" dirty="0">
                          <a:solidFill>
                            <a:schemeClr val="accent1">
                              <a:lumMod val="50000"/>
                            </a:schemeClr>
                          </a:solidFill>
                          <a:effectLst/>
                          <a:latin typeface="Open Sans"/>
                          <a:ea typeface="Open Sans"/>
                          <a:cs typeface="Open Sans"/>
                        </a:rPr>
                        <a:t> de </a:t>
                      </a:r>
                      <a:r>
                        <a:rPr lang="en-GB" sz="1400" dirty="0" err="1">
                          <a:solidFill>
                            <a:schemeClr val="accent1">
                              <a:lumMod val="50000"/>
                            </a:schemeClr>
                          </a:solidFill>
                          <a:effectLst/>
                          <a:latin typeface="Open Sans"/>
                          <a:ea typeface="Open Sans"/>
                          <a:cs typeface="Open Sans"/>
                        </a:rPr>
                        <a:t>agua</a:t>
                      </a:r>
                      <a:r>
                        <a:rPr lang="en-GB" sz="1400" dirty="0">
                          <a:solidFill>
                            <a:schemeClr val="accent1">
                              <a:lumMod val="50000"/>
                            </a:schemeClr>
                          </a:solidFill>
                          <a:effectLst/>
                          <a:latin typeface="Open Sans"/>
                          <a:ea typeface="Open Sans"/>
                          <a:cs typeface="Open Sans"/>
                        </a:rPr>
                        <a:t>/</a:t>
                      </a:r>
                      <a:r>
                        <a:rPr lang="en-GB" sz="1400" dirty="0" err="1">
                          <a:solidFill>
                            <a:schemeClr val="accent1">
                              <a:lumMod val="50000"/>
                            </a:schemeClr>
                          </a:solidFill>
                          <a:effectLst/>
                          <a:latin typeface="Open Sans"/>
                          <a:ea typeface="Open Sans"/>
                          <a:cs typeface="Open Sans"/>
                        </a:rPr>
                        <a:t>saneamiento</a:t>
                      </a:r>
                      <a:r>
                        <a:rPr lang="en-GB" sz="1400" dirty="0">
                          <a:solidFill>
                            <a:schemeClr val="accent1">
                              <a:lumMod val="50000"/>
                            </a:schemeClr>
                          </a:solidFill>
                          <a:effectLst/>
                          <a:latin typeface="Open Sans"/>
                          <a:ea typeface="Open Sans"/>
                          <a:cs typeface="Open Sans"/>
                        </a:rPr>
                        <a:t> </a:t>
                      </a:r>
                    </a:p>
                    <a:p>
                      <a:pPr marL="392430" indent="-392430" algn="l">
                        <a:lnSpc>
                          <a:spcPct val="107000"/>
                        </a:lnSpc>
                        <a:spcAft>
                          <a:spcPts val="0"/>
                        </a:spcAft>
                      </a:pPr>
                      <a:r>
                        <a:rPr lang="en-GB" sz="1400" i="1" dirty="0">
                          <a:solidFill>
                            <a:schemeClr val="accent1">
                              <a:lumMod val="50000"/>
                            </a:schemeClr>
                          </a:solidFill>
                          <a:effectLst/>
                          <a:latin typeface="Open Sans"/>
                          <a:ea typeface="Open Sans"/>
                          <a:cs typeface="Open Sans"/>
                        </a:rPr>
                        <a:t>7 </a:t>
                      </a:r>
                      <a:r>
                        <a:rPr lang="en-GB" sz="1400" dirty="0">
                          <a:solidFill>
                            <a:schemeClr val="accent1">
                              <a:lumMod val="50000"/>
                            </a:schemeClr>
                          </a:solidFill>
                          <a:effectLst/>
                          <a:latin typeface="Open Sans"/>
                          <a:ea typeface="Open Sans"/>
                          <a:cs typeface="Open Sans"/>
                        </a:rPr>
                        <a:t>Acceder a </a:t>
                      </a:r>
                      <a:r>
                        <a:rPr lang="en-GB" sz="1400" dirty="0" err="1">
                          <a:solidFill>
                            <a:schemeClr val="accent1">
                              <a:lumMod val="50000"/>
                            </a:schemeClr>
                          </a:solidFill>
                          <a:effectLst/>
                          <a:latin typeface="Open Sans"/>
                          <a:ea typeface="Open Sans"/>
                          <a:cs typeface="Open Sans"/>
                        </a:rPr>
                        <a:t>los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servicios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esenciales</a:t>
                      </a:r>
                      <a:r>
                        <a:rPr lang="en-GB" sz="1400" dirty="0">
                          <a:solidFill>
                            <a:schemeClr val="accent1">
                              <a:lumMod val="50000"/>
                            </a:schemeClr>
                          </a:solidFill>
                          <a:effectLst/>
                          <a:latin typeface="Open Sans"/>
                          <a:ea typeface="Open Sans"/>
                          <a:cs typeface="Open Sans"/>
                        </a:rPr>
                        <a:t> de la </a:t>
                      </a:r>
                      <a:r>
                        <a:rPr lang="en-GB" sz="1400" dirty="0" err="1">
                          <a:solidFill>
                            <a:schemeClr val="accent1">
                              <a:lumMod val="50000"/>
                            </a:schemeClr>
                          </a:solidFill>
                          <a:effectLst/>
                          <a:latin typeface="Open Sans"/>
                          <a:ea typeface="Open Sans"/>
                          <a:cs typeface="Open Sans"/>
                        </a:rPr>
                        <a:t>vivienda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electricidad</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energía</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eliminación</a:t>
                      </a:r>
                      <a:r>
                        <a:rPr lang="en-GB" sz="1400" dirty="0">
                          <a:solidFill>
                            <a:schemeClr val="accent1">
                              <a:lumMod val="50000"/>
                            </a:schemeClr>
                          </a:solidFill>
                          <a:effectLst/>
                          <a:latin typeface="Open Sans"/>
                          <a:ea typeface="Open Sans"/>
                          <a:cs typeface="Open Sans"/>
                        </a:rPr>
                        <a:t> de </a:t>
                      </a:r>
                      <a:r>
                        <a:rPr lang="en-GB" sz="1400" dirty="0" err="1">
                          <a:solidFill>
                            <a:schemeClr val="accent1">
                              <a:lumMod val="50000"/>
                            </a:schemeClr>
                          </a:solidFill>
                          <a:effectLst/>
                          <a:latin typeface="Open Sans"/>
                          <a:ea typeface="Open Sans"/>
                          <a:cs typeface="Open Sans"/>
                        </a:rPr>
                        <a:t>residuos</a:t>
                      </a:r>
                      <a:r>
                        <a:rPr lang="en-GB" sz="1400" dirty="0">
                          <a:solidFill>
                            <a:schemeClr val="accent1">
                              <a:lumMod val="50000"/>
                            </a:schemeClr>
                          </a:solidFill>
                          <a:effectLst/>
                          <a:latin typeface="Open Sans"/>
                          <a:ea typeface="Open Sans"/>
                          <a:cs typeface="Open Sans"/>
                        </a:rPr>
                        <a:t>...)</a:t>
                      </a:r>
                    </a:p>
                    <a:p>
                      <a:pPr marL="392430" indent="-392430" algn="l">
                        <a:lnSpc>
                          <a:spcPct val="107000"/>
                        </a:lnSpc>
                        <a:spcAft>
                          <a:spcPts val="0"/>
                        </a:spcAft>
                      </a:pPr>
                      <a:r>
                        <a:rPr lang="en-GB" sz="1400" i="1" dirty="0">
                          <a:solidFill>
                            <a:schemeClr val="accent1">
                              <a:lumMod val="50000"/>
                            </a:schemeClr>
                          </a:solidFill>
                          <a:effectLst/>
                          <a:latin typeface="Open Sans"/>
                          <a:ea typeface="Open Sans"/>
                          <a:cs typeface="Open Sans"/>
                        </a:rPr>
                        <a:t>8 </a:t>
                      </a:r>
                      <a:r>
                        <a:rPr lang="en-GB" sz="1400" dirty="0">
                          <a:solidFill>
                            <a:schemeClr val="accent1">
                              <a:lumMod val="50000"/>
                            </a:schemeClr>
                          </a:solidFill>
                          <a:effectLst/>
                          <a:latin typeface="Open Sans"/>
                          <a:ea typeface="Open Sans"/>
                          <a:cs typeface="Open Sans"/>
                        </a:rPr>
                        <a:t>Para </a:t>
                      </a:r>
                      <a:r>
                        <a:rPr lang="en-GB" sz="1400" dirty="0" err="1">
                          <a:solidFill>
                            <a:schemeClr val="accent1">
                              <a:lumMod val="50000"/>
                            </a:schemeClr>
                          </a:solidFill>
                          <a:effectLst/>
                          <a:latin typeface="Open Sans"/>
                          <a:ea typeface="Open Sans"/>
                          <a:cs typeface="Open Sans"/>
                        </a:rPr>
                        <a:t>pagar</a:t>
                      </a:r>
                      <a:r>
                        <a:rPr lang="en-GB" sz="1400" dirty="0">
                          <a:solidFill>
                            <a:schemeClr val="accent1">
                              <a:lumMod val="50000"/>
                            </a:schemeClr>
                          </a:solidFill>
                          <a:effectLst/>
                          <a:latin typeface="Open Sans"/>
                          <a:ea typeface="Open Sans"/>
                          <a:cs typeface="Open Sans"/>
                        </a:rPr>
                        <a:t> las </a:t>
                      </a:r>
                      <a:r>
                        <a:rPr lang="en-GB" sz="1400" dirty="0" err="1">
                          <a:solidFill>
                            <a:schemeClr val="accent1">
                              <a:lumMod val="50000"/>
                            </a:schemeClr>
                          </a:solidFill>
                          <a:effectLst/>
                          <a:latin typeface="Open Sans"/>
                          <a:ea typeface="Open Sans"/>
                          <a:cs typeface="Open Sans"/>
                        </a:rPr>
                        <a:t>deudas</a:t>
                      </a:r>
                      <a:r>
                        <a:rPr lang="en-GB" sz="1400" dirty="0">
                          <a:solidFill>
                            <a:schemeClr val="accent1">
                              <a:lumMod val="50000"/>
                            </a:schemeClr>
                          </a:solidFill>
                          <a:effectLst/>
                          <a:latin typeface="Open Sans"/>
                          <a:ea typeface="Open Sans"/>
                          <a:cs typeface="Open Sans"/>
                        </a:rPr>
                        <a:t> </a:t>
                      </a:r>
                      <a:r>
                        <a:rPr lang="en-GB" sz="1400" dirty="0" err="1">
                          <a:solidFill>
                            <a:schemeClr val="accent1">
                              <a:lumMod val="50000"/>
                            </a:schemeClr>
                          </a:solidFill>
                          <a:effectLst/>
                          <a:latin typeface="Open Sans"/>
                          <a:ea typeface="Open Sans"/>
                          <a:cs typeface="Open Sans"/>
                        </a:rPr>
                        <a:t>existentes</a:t>
                      </a:r>
                    </a:p>
                    <a:p>
                      <a:pPr marL="392430" indent="-392430" algn="l">
                        <a:lnSpc>
                          <a:spcPct val="107000"/>
                        </a:lnSpc>
                        <a:spcAft>
                          <a:spcPts val="0"/>
                        </a:spcAft>
                      </a:pPr>
                      <a:r>
                        <a:rPr lang="en-GB" sz="1400" i="1" dirty="0">
                          <a:solidFill>
                            <a:schemeClr val="accent1">
                              <a:lumMod val="50000"/>
                            </a:schemeClr>
                          </a:solidFill>
                          <a:effectLst/>
                          <a:latin typeface="Open Sans"/>
                          <a:ea typeface="Open Sans"/>
                          <a:cs typeface="Open Sans"/>
                        </a:rPr>
                        <a:t>999 </a:t>
                      </a:r>
                      <a:r>
                        <a:rPr lang="en-US" sz="1400" dirty="0" err="1">
                          <a:solidFill>
                            <a:schemeClr val="accent1">
                              <a:lumMod val="50000"/>
                            </a:schemeClr>
                          </a:solidFill>
                          <a:effectLst/>
                          <a:latin typeface="Open Sans"/>
                          <a:ea typeface="Open Sans"/>
                          <a:cs typeface="Open Sans"/>
                        </a:rPr>
                        <a:t>Otros</a:t>
                      </a:r>
                      <a:r>
                        <a:rPr lang="en-US" sz="1400" dirty="0">
                          <a:solidFill>
                            <a:schemeClr val="accent1">
                              <a:lumMod val="50000"/>
                            </a:schemeClr>
                          </a:solidFill>
                          <a:effectLst/>
                          <a:latin typeface="Open Sans"/>
                          <a:ea typeface="Open Sans"/>
                          <a:cs typeface="Open Sans"/>
                        </a:rPr>
                        <a:t>, </a:t>
                      </a:r>
                      <a:r>
                        <a:rPr lang="en-US" sz="1400" dirty="0" err="1">
                          <a:solidFill>
                            <a:schemeClr val="accent1">
                              <a:lumMod val="50000"/>
                            </a:schemeClr>
                          </a:solidFill>
                          <a:effectLst/>
                          <a:latin typeface="Open Sans"/>
                          <a:ea typeface="Open Sans"/>
                          <a:cs typeface="Open Sans"/>
                        </a:rPr>
                        <a:t>especifique</a:t>
                      </a:r>
                      <a:r>
                        <a:rPr lang="en-US" sz="1400" dirty="0">
                          <a:solidFill>
                            <a:schemeClr val="accent1">
                              <a:lumMod val="50000"/>
                            </a:schemeClr>
                          </a:solidFill>
                          <a:effectLst/>
                          <a:latin typeface="Open Sans"/>
                          <a:ea typeface="Open Sans"/>
                          <a:cs typeface="Open Sans"/>
                        </a:rPr>
                        <a:t>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28996"/>
                  </a:ext>
                </a:extLst>
              </a:tr>
            </a:tbl>
          </a:graphicData>
        </a:graphic>
      </p:graphicFrame>
      <p:sp>
        <p:nvSpPr>
          <p:cNvPr id="7" name="TextBox 6">
            <a:extLst>
              <a:ext uri="{FF2B5EF4-FFF2-40B4-BE49-F238E27FC236}">
                <a16:creationId xmlns:a16="http://schemas.microsoft.com/office/drawing/2014/main" id="{77E09DEF-04AF-3086-9778-59D8FC717ABD}"/>
              </a:ext>
            </a:extLst>
          </p:cNvPr>
          <p:cNvSpPr txBox="1"/>
          <p:nvPr/>
        </p:nvSpPr>
        <p:spPr>
          <a:xfrm>
            <a:off x="6514268" y="5930582"/>
            <a:ext cx="5136859" cy="773673"/>
          </a:xfrm>
          <a:prstGeom prst="rect">
            <a:avLst/>
          </a:prstGeom>
          <a:noFill/>
          <a:ln w="57150">
            <a:solidFill>
              <a:schemeClr val="bg1">
                <a:lumMod val="50000"/>
              </a:schemeClr>
            </a:solidFill>
          </a:ln>
        </p:spPr>
        <p:txBody>
          <a:bodyPr wrap="square" lIns="91440" tIns="45720" rIns="91440" bIns="45720" rtlCol="0" anchor="t">
            <a:spAutoFit/>
          </a:bodyPr>
          <a:lstStyle/>
          <a:p>
            <a:pPr>
              <a:lnSpc>
                <a:spcPct val="107000"/>
              </a:lnSpc>
              <a:spcAft>
                <a:spcPts val="800"/>
              </a:spcAft>
            </a:pP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El encuestador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no debe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enumerar estas opciones al encuestado</a:t>
            </a:r>
            <a:r>
              <a:rPr lang="en-US" sz="1400" dirty="0">
                <a:solidFill>
                  <a:schemeClr val="accent1">
                    <a:lumMod val="50000"/>
                  </a:schemeClr>
                </a:solidFill>
                <a:effectLst/>
                <a:latin typeface="+mn-lt"/>
                <a:ea typeface="Times New Roman" panose="02020603050405020304" pitchFamily="18" charset="0"/>
                <a:cs typeface="Times New Roman" panose="02020603050405020304" pitchFamily="18" charset="0"/>
              </a:rPr>
              <a:t>.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En su lugar, debe marcar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todas las que correspondan en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función de la respuesta proporcionada.</a:t>
            </a:r>
            <a:endParaRPr lang="en-GB" sz="1400"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904AE149-44F2-EBEF-EA28-FF56FEA093AE}"/>
              </a:ext>
            </a:extLst>
          </p:cNvPr>
          <p:cNvCxnSpPr>
            <a:cxnSpLocks/>
          </p:cNvCxnSpPr>
          <p:nvPr/>
        </p:nvCxnSpPr>
        <p:spPr>
          <a:xfrm flipH="1">
            <a:off x="10997476" y="2204267"/>
            <a:ext cx="566055"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6665B6C-B5D0-E26C-8549-3D58C021205B}"/>
              </a:ext>
            </a:extLst>
          </p:cNvPr>
          <p:cNvCxnSpPr>
            <a:cxnSpLocks/>
          </p:cNvCxnSpPr>
          <p:nvPr/>
        </p:nvCxnSpPr>
        <p:spPr>
          <a:xfrm>
            <a:off x="11563531" y="2204267"/>
            <a:ext cx="0" cy="36573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6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a:cs typeface="Open Sans Extrabold"/>
              </a:rPr>
              <a:t>niveles de gravedad de las estrategias lcs</a:t>
            </a:r>
            <a:endParaRPr lang="en-GB" b="0" kern="1400" spc="230" dirty="0">
              <a:solidFill>
                <a:srgbClr val="FFFFFE"/>
              </a:solidFill>
              <a:latin typeface="Open Sans ExtraBold" panose="020B0906030804020204" pitchFamily="34" charset="0"/>
              <a:ea typeface="Open Sans Extrabold"/>
              <a:cs typeface="Open Sans Extrabold"/>
            </a:endParaRPr>
          </a:p>
        </p:txBody>
      </p:sp>
    </p:spTree>
    <p:extLst>
      <p:ext uri="{BB962C8B-B14F-4D97-AF65-F5344CB8AC3E}">
        <p14:creationId xmlns:p14="http://schemas.microsoft.com/office/powerpoint/2010/main" val="132667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79" y="716415"/>
            <a:ext cx="11579453" cy="662558"/>
          </a:xfrm>
        </p:spPr>
        <p:txBody>
          <a:bodyPr anchor="t" anchorCtr="0"/>
          <a:lstStyle/>
          <a:p>
            <a:r>
              <a:rPr lang="en-GB" b="0" kern="1400" spc="230" dirty="0">
                <a:solidFill>
                  <a:schemeClr val="tx1"/>
                </a:solidFill>
                <a:highlight>
                  <a:srgbClr val="FFFFFF"/>
                </a:highlight>
                <a:latin typeface="Open Sans ExtraBold" panose="020B0906030804020204" pitchFamily="34" charset="0"/>
              </a:rPr>
              <a:t>MÓDULO LCS-EN</a:t>
            </a:r>
            <a:r>
              <a:rPr lang="en-GB" b="0" kern="1400" spc="230" dirty="0">
                <a:solidFill>
                  <a:schemeClr val="tx1"/>
                </a:solidFill>
                <a:latin typeface="Open Sans ExtraBold" panose="020B0906030804020204" pitchFamily="34" charset="0"/>
              </a:rPr>
              <a:t>: ESTRATEGIAS DE AFRONTAMIENTO</a:t>
            </a:r>
          </a:p>
        </p:txBody>
      </p:sp>
      <p:graphicFrame>
        <p:nvGraphicFramePr>
          <p:cNvPr id="5" name="Table 4">
            <a:extLst>
              <a:ext uri="{FF2B5EF4-FFF2-40B4-BE49-F238E27FC236}">
                <a16:creationId xmlns:a16="http://schemas.microsoft.com/office/drawing/2014/main" id="{8B2DD29D-DB2F-450D-F0B0-7F4B34883249}"/>
              </a:ext>
            </a:extLst>
          </p:cNvPr>
          <p:cNvGraphicFramePr>
            <a:graphicFrameLocks noGrp="1"/>
          </p:cNvGraphicFramePr>
          <p:nvPr>
            <p:extLst>
              <p:ext uri="{D42A27DB-BD31-4B8C-83A1-F6EECF244321}">
                <p14:modId xmlns:p14="http://schemas.microsoft.com/office/powerpoint/2010/main" val="1275379794"/>
              </p:ext>
            </p:extLst>
          </p:nvPr>
        </p:nvGraphicFramePr>
        <p:xfrm>
          <a:off x="2499360" y="1341120"/>
          <a:ext cx="8422735" cy="5438852"/>
        </p:xfrm>
        <a:graphic>
          <a:graphicData uri="http://schemas.openxmlformats.org/drawingml/2006/table">
            <a:tbl>
              <a:tblPr/>
              <a:tblGrid>
                <a:gridCol w="3149932">
                  <a:extLst>
                    <a:ext uri="{9D8B030D-6E8A-4147-A177-3AD203B41FA5}">
                      <a16:colId xmlns:a16="http://schemas.microsoft.com/office/drawing/2014/main" val="20487821"/>
                    </a:ext>
                  </a:extLst>
                </a:gridCol>
                <a:gridCol w="2488145">
                  <a:extLst>
                    <a:ext uri="{9D8B030D-6E8A-4147-A177-3AD203B41FA5}">
                      <a16:colId xmlns:a16="http://schemas.microsoft.com/office/drawing/2014/main" val="1579870510"/>
                    </a:ext>
                  </a:extLst>
                </a:gridCol>
                <a:gridCol w="1392329">
                  <a:extLst>
                    <a:ext uri="{9D8B030D-6E8A-4147-A177-3AD203B41FA5}">
                      <a16:colId xmlns:a16="http://schemas.microsoft.com/office/drawing/2014/main" val="4194993987"/>
                    </a:ext>
                  </a:extLst>
                </a:gridCol>
                <a:gridCol w="1392329">
                  <a:extLst>
                    <a:ext uri="{9D8B030D-6E8A-4147-A177-3AD203B41FA5}">
                      <a16:colId xmlns:a16="http://schemas.microsoft.com/office/drawing/2014/main" val="758318216"/>
                    </a:ext>
                  </a:extLst>
                </a:gridCol>
              </a:tblGrid>
              <a:tr h="1988758">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Calibri"/>
                          <a:cs typeface="Arial"/>
                        </a:rPr>
                        <a:t>Durante </a:t>
                      </a:r>
                      <a:r>
                        <a:rPr lang="en-GB" sz="800" dirty="0" err="1">
                          <a:solidFill>
                            <a:schemeClr val="accent1">
                              <a:lumMod val="50000"/>
                            </a:schemeClr>
                          </a:solidFill>
                          <a:effectLst/>
                          <a:latin typeface="Calibri"/>
                          <a:ea typeface="Calibri"/>
                          <a:cs typeface="Arial"/>
                        </a:rPr>
                        <a:t>los</a:t>
                      </a:r>
                      <a:r>
                        <a:rPr lang="en-GB" sz="800" dirty="0">
                          <a:solidFill>
                            <a:schemeClr val="accent1">
                              <a:lumMod val="50000"/>
                            </a:schemeClr>
                          </a:solidFill>
                          <a:effectLst/>
                          <a:latin typeface="Calibri"/>
                          <a:ea typeface="Calibri"/>
                          <a:cs typeface="Arial"/>
                        </a:rPr>
                        <a:t> </a:t>
                      </a:r>
                      <a:r>
                        <a:rPr lang="en-GB" sz="800" dirty="0" err="1">
                          <a:solidFill>
                            <a:schemeClr val="accent1">
                              <a:lumMod val="50000"/>
                            </a:schemeClr>
                          </a:solidFill>
                          <a:effectLst/>
                          <a:latin typeface="Calibri"/>
                          <a:ea typeface="Calibri"/>
                          <a:cs typeface="Arial"/>
                        </a:rPr>
                        <a:t>últimos</a:t>
                      </a:r>
                      <a:r>
                        <a:rPr lang="en-GB" sz="800" dirty="0">
                          <a:solidFill>
                            <a:schemeClr val="accent1">
                              <a:lumMod val="50000"/>
                            </a:schemeClr>
                          </a:solidFill>
                          <a:effectLst/>
                          <a:latin typeface="Calibri"/>
                          <a:ea typeface="Calibri"/>
                          <a:cs typeface="Arial"/>
                        </a:rPr>
                        <a:t> </a:t>
                      </a:r>
                      <a:r>
                        <a:rPr lang="en-GB" sz="800" b="1" dirty="0">
                          <a:solidFill>
                            <a:schemeClr val="accent1">
                              <a:lumMod val="50000"/>
                            </a:schemeClr>
                          </a:solidFill>
                          <a:effectLst/>
                          <a:latin typeface="Calibri"/>
                          <a:ea typeface="Calibri"/>
                          <a:cs typeface="Arial"/>
                        </a:rPr>
                        <a:t>30 días</a:t>
                      </a:r>
                      <a:r>
                        <a:rPr lang="en-GB" sz="800" dirty="0">
                          <a:solidFill>
                            <a:schemeClr val="accent1">
                              <a:lumMod val="50000"/>
                            </a:schemeClr>
                          </a:solidFill>
                          <a:effectLst/>
                          <a:latin typeface="Calibri"/>
                          <a:ea typeface="Calibri"/>
                          <a:cs typeface="Arial"/>
                        </a:rPr>
                        <a:t>, </a:t>
                      </a:r>
                      <a:r>
                        <a:rPr lang="en-GB" sz="800" dirty="0">
                          <a:solidFill>
                            <a:schemeClr val="accent1">
                              <a:lumMod val="50000"/>
                            </a:schemeClr>
                          </a:solidFill>
                          <a:effectLst/>
                          <a:latin typeface="Calibri"/>
                          <a:ea typeface="Times New Roman" panose="02020603050405020304" pitchFamily="18" charset="0"/>
                          <a:cs typeface="Arial"/>
                        </a:rPr>
                        <a:t>¿</a:t>
                      </a:r>
                      <a:r>
                        <a:rPr lang="en-GB" sz="800" dirty="0" err="1">
                          <a:solidFill>
                            <a:schemeClr val="accent1">
                              <a:lumMod val="50000"/>
                            </a:schemeClr>
                          </a:solidFill>
                          <a:effectLst/>
                          <a:latin typeface="Calibri"/>
                          <a:ea typeface="Times New Roman" panose="02020603050405020304" pitchFamily="18" charset="0"/>
                          <a:cs typeface="Arial"/>
                        </a:rPr>
                        <a:t>alguien</a:t>
                      </a:r>
                      <a:r>
                        <a:rPr lang="en-GB" sz="800" dirty="0">
                          <a:solidFill>
                            <a:schemeClr val="accent1">
                              <a:lumMod val="50000"/>
                            </a:schemeClr>
                          </a:solidFill>
                          <a:effectLst/>
                          <a:latin typeface="Calibri"/>
                          <a:ea typeface="Times New Roman" panose="02020603050405020304" pitchFamily="18" charset="0"/>
                          <a:cs typeface="Arial"/>
                        </a:rPr>
                        <a:t> de </a:t>
                      </a:r>
                      <a:r>
                        <a:rPr lang="en-GB" sz="800" dirty="0" err="1">
                          <a:solidFill>
                            <a:schemeClr val="accent1">
                              <a:lumMod val="50000"/>
                            </a:schemeClr>
                          </a:solidFill>
                          <a:effectLst/>
                          <a:latin typeface="Calibri"/>
                          <a:ea typeface="Times New Roman" panose="02020603050405020304" pitchFamily="18" charset="0"/>
                          <a:cs typeface="Arial"/>
                        </a:rPr>
                        <a:t>su</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hogar</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tuvo</a:t>
                      </a:r>
                      <a:r>
                        <a:rPr lang="en-GB" sz="800" dirty="0">
                          <a:solidFill>
                            <a:schemeClr val="accent1">
                              <a:lumMod val="50000"/>
                            </a:schemeClr>
                          </a:solidFill>
                          <a:effectLst/>
                          <a:latin typeface="Calibri"/>
                          <a:ea typeface="Times New Roman" panose="02020603050405020304" pitchFamily="18" charset="0"/>
                          <a:cs typeface="Arial"/>
                        </a:rPr>
                        <a:t> que </a:t>
                      </a:r>
                      <a:r>
                        <a:rPr lang="en-GB" sz="800" dirty="0" err="1">
                          <a:solidFill>
                            <a:schemeClr val="accent1">
                              <a:lumMod val="50000"/>
                            </a:schemeClr>
                          </a:solidFill>
                          <a:effectLst/>
                          <a:latin typeface="Calibri"/>
                          <a:ea typeface="Times New Roman" panose="02020603050405020304" pitchFamily="18" charset="0"/>
                          <a:cs typeface="Arial"/>
                        </a:rPr>
                        <a:t>realizar</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alguna</a:t>
                      </a:r>
                      <a:r>
                        <a:rPr lang="en-GB" sz="800" dirty="0">
                          <a:solidFill>
                            <a:schemeClr val="accent1">
                              <a:lumMod val="50000"/>
                            </a:schemeClr>
                          </a:solidFill>
                          <a:effectLst/>
                          <a:latin typeface="Calibri"/>
                          <a:ea typeface="Times New Roman" panose="02020603050405020304" pitchFamily="18" charset="0"/>
                          <a:cs typeface="Arial"/>
                        </a:rPr>
                        <a:t> de las </a:t>
                      </a:r>
                      <a:r>
                        <a:rPr lang="en-GB" sz="800" dirty="0" err="1">
                          <a:solidFill>
                            <a:schemeClr val="accent1">
                              <a:lumMod val="50000"/>
                            </a:schemeClr>
                          </a:solidFill>
                          <a:effectLst/>
                          <a:latin typeface="Calibri"/>
                          <a:ea typeface="Times New Roman" panose="02020603050405020304" pitchFamily="18" charset="0"/>
                          <a:cs typeface="Arial"/>
                        </a:rPr>
                        <a:t>siguientes</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actividades</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debido</a:t>
                      </a:r>
                      <a:r>
                        <a:rPr lang="en-GB" sz="800" dirty="0">
                          <a:solidFill>
                            <a:schemeClr val="accent1">
                              <a:lumMod val="50000"/>
                            </a:schemeClr>
                          </a:solidFill>
                          <a:effectLst/>
                          <a:latin typeface="Calibri"/>
                          <a:ea typeface="Times New Roman" panose="02020603050405020304" pitchFamily="18" charset="0"/>
                          <a:cs typeface="Arial"/>
                        </a:rPr>
                        <a:t> a la </a:t>
                      </a:r>
                      <a:r>
                        <a:rPr lang="en-GB" sz="800" b="1" dirty="0" err="1">
                          <a:solidFill>
                            <a:schemeClr val="accent1">
                              <a:lumMod val="50000"/>
                            </a:schemeClr>
                          </a:solidFill>
                          <a:effectLst/>
                          <a:latin typeface="Calibri"/>
                          <a:ea typeface="Times New Roman" panose="02020603050405020304" pitchFamily="18" charset="0"/>
                          <a:cs typeface="Arial"/>
                        </a:rPr>
                        <a:t>falta</a:t>
                      </a:r>
                      <a:r>
                        <a:rPr lang="en-GB" sz="800" b="1" dirty="0">
                          <a:solidFill>
                            <a:schemeClr val="accent1">
                              <a:lumMod val="50000"/>
                            </a:schemeClr>
                          </a:solidFill>
                          <a:effectLst/>
                          <a:latin typeface="Calibri"/>
                          <a:ea typeface="Times New Roman" panose="02020603050405020304" pitchFamily="18" charset="0"/>
                          <a:cs typeface="Arial"/>
                        </a:rPr>
                        <a:t> de </a:t>
                      </a:r>
                      <a:r>
                        <a:rPr lang="en-GB" sz="800" b="1" dirty="0" err="1">
                          <a:solidFill>
                            <a:schemeClr val="accent1">
                              <a:lumMod val="50000"/>
                            </a:schemeClr>
                          </a:solidFill>
                          <a:effectLst/>
                          <a:latin typeface="Calibri"/>
                          <a:ea typeface="Times New Roman" panose="02020603050405020304" pitchFamily="18" charset="0"/>
                          <a:cs typeface="Arial"/>
                        </a:rPr>
                        <a:t>recursos</a:t>
                      </a:r>
                      <a:r>
                        <a:rPr lang="en-GB" sz="800" b="1" dirty="0">
                          <a:solidFill>
                            <a:schemeClr val="accent1">
                              <a:lumMod val="50000"/>
                            </a:schemeClr>
                          </a:solidFill>
                          <a:effectLst/>
                          <a:latin typeface="Calibri"/>
                          <a:ea typeface="Times New Roman" panose="02020603050405020304" pitchFamily="18" charset="0"/>
                          <a:cs typeface="Arial"/>
                        </a:rPr>
                        <a:t> para acceder a las </a:t>
                      </a:r>
                      <a:r>
                        <a:rPr lang="en-GB" sz="800" b="1" dirty="0" err="1">
                          <a:solidFill>
                            <a:schemeClr val="accent1">
                              <a:lumMod val="50000"/>
                            </a:schemeClr>
                          </a:solidFill>
                          <a:effectLst/>
                          <a:latin typeface="Calibri"/>
                          <a:ea typeface="Times New Roman" panose="02020603050405020304" pitchFamily="18" charset="0"/>
                          <a:cs typeface="Arial"/>
                        </a:rPr>
                        <a:t>necesidades</a:t>
                      </a:r>
                      <a:r>
                        <a:rPr lang="en-GB" sz="800" b="1" dirty="0">
                          <a:solidFill>
                            <a:schemeClr val="accent1">
                              <a:lumMod val="50000"/>
                            </a:schemeClr>
                          </a:solidFill>
                          <a:effectLst/>
                          <a:latin typeface="Calibri"/>
                          <a:ea typeface="Times New Roman" panose="02020603050405020304" pitchFamily="18" charset="0"/>
                          <a:cs typeface="Arial"/>
                        </a:rPr>
                        <a:t> </a:t>
                      </a:r>
                      <a:r>
                        <a:rPr lang="en-GB" sz="800" b="1" dirty="0" err="1">
                          <a:solidFill>
                            <a:schemeClr val="accent1">
                              <a:lumMod val="50000"/>
                            </a:schemeClr>
                          </a:solidFill>
                          <a:effectLst/>
                          <a:latin typeface="Calibri"/>
                          <a:ea typeface="Times New Roman" panose="02020603050405020304" pitchFamily="18" charset="0"/>
                          <a:cs typeface="Arial"/>
                        </a:rPr>
                        <a:t>esenciales</a:t>
                      </a:r>
                      <a:r>
                        <a:rPr lang="en-GB" sz="800" b="1" dirty="0">
                          <a:solidFill>
                            <a:schemeClr val="accent1">
                              <a:lumMod val="50000"/>
                            </a:schemeClr>
                          </a:solidFill>
                          <a:effectLst/>
                          <a:latin typeface="Calibri"/>
                          <a:ea typeface="Times New Roman" panose="02020603050405020304" pitchFamily="18" charset="0"/>
                          <a:cs typeface="Arial"/>
                        </a:rPr>
                        <a:t> (</a:t>
                      </a:r>
                      <a:r>
                        <a:rPr lang="en-GB" sz="800" b="1" dirty="0" err="1">
                          <a:solidFill>
                            <a:schemeClr val="accent1">
                              <a:lumMod val="50000"/>
                            </a:schemeClr>
                          </a:solidFill>
                          <a:effectLst/>
                          <a:latin typeface="Calibri"/>
                          <a:ea typeface="Times New Roman" panose="02020603050405020304" pitchFamily="18" charset="0"/>
                          <a:cs typeface="Arial"/>
                        </a:rPr>
                        <a:t>por</a:t>
                      </a:r>
                      <a:r>
                        <a:rPr lang="en-GB" sz="800" b="1" dirty="0">
                          <a:solidFill>
                            <a:schemeClr val="accent1">
                              <a:lumMod val="50000"/>
                            </a:schemeClr>
                          </a:solidFill>
                          <a:effectLst/>
                          <a:latin typeface="Calibri"/>
                          <a:ea typeface="Times New Roman" panose="02020603050405020304" pitchFamily="18" charset="0"/>
                          <a:cs typeface="Arial"/>
                        </a:rPr>
                        <a:t> </a:t>
                      </a:r>
                      <a:r>
                        <a:rPr lang="en-GB" sz="800" b="1" dirty="0" err="1">
                          <a:solidFill>
                            <a:schemeClr val="accent1">
                              <a:lumMod val="50000"/>
                            </a:schemeClr>
                          </a:solidFill>
                          <a:effectLst/>
                          <a:latin typeface="Calibri"/>
                          <a:ea typeface="Times New Roman" panose="02020603050405020304" pitchFamily="18" charset="0"/>
                          <a:cs typeface="Arial"/>
                        </a:rPr>
                        <a:t>ejemplo</a:t>
                      </a:r>
                      <a:r>
                        <a:rPr lang="en-GB" sz="800" b="1" dirty="0">
                          <a:solidFill>
                            <a:schemeClr val="accent1">
                              <a:lumMod val="50000"/>
                            </a:schemeClr>
                          </a:solidFill>
                          <a:effectLst/>
                          <a:latin typeface="Calibri"/>
                          <a:ea typeface="Times New Roman" panose="02020603050405020304" pitchFamily="18" charset="0"/>
                          <a:cs typeface="Arial"/>
                        </a:rPr>
                        <a:t>, </a:t>
                      </a:r>
                      <a:r>
                        <a:rPr lang="en-GB" sz="800" b="1" dirty="0" err="1">
                          <a:solidFill>
                            <a:schemeClr val="accent1">
                              <a:lumMod val="50000"/>
                            </a:schemeClr>
                          </a:solidFill>
                          <a:effectLst/>
                          <a:latin typeface="Calibri"/>
                          <a:ea typeface="Times New Roman" panose="02020603050405020304" pitchFamily="18" charset="0"/>
                          <a:cs typeface="Arial"/>
                        </a:rPr>
                        <a:t>alimentos</a:t>
                      </a:r>
                      <a:r>
                        <a:rPr lang="en-GB" sz="800" b="1" dirty="0">
                          <a:solidFill>
                            <a:schemeClr val="accent1">
                              <a:lumMod val="50000"/>
                            </a:schemeClr>
                          </a:solidFill>
                          <a:effectLst/>
                          <a:latin typeface="Calibri"/>
                          <a:ea typeface="Times New Roman" panose="02020603050405020304" pitchFamily="18" charset="0"/>
                          <a:cs typeface="Arial"/>
                        </a:rPr>
                        <a:t>, </a:t>
                      </a:r>
                      <a:r>
                        <a:rPr lang="en-GB" sz="800" b="1" dirty="0" err="1">
                          <a:solidFill>
                            <a:schemeClr val="accent1">
                              <a:lumMod val="50000"/>
                            </a:schemeClr>
                          </a:solidFill>
                          <a:effectLst/>
                          <a:latin typeface="Calibri"/>
                          <a:ea typeface="Times New Roman" panose="02020603050405020304" pitchFamily="18" charset="0"/>
                          <a:cs typeface="Arial"/>
                        </a:rPr>
                        <a:t>vivienda</a:t>
                      </a:r>
                      <a:r>
                        <a:rPr lang="en-GB" sz="800" b="1" dirty="0">
                          <a:solidFill>
                            <a:schemeClr val="accent1">
                              <a:lumMod val="50000"/>
                            </a:schemeClr>
                          </a:solidFill>
                          <a:effectLst/>
                          <a:latin typeface="Calibri"/>
                          <a:ea typeface="Times New Roman" panose="02020603050405020304" pitchFamily="18" charset="0"/>
                          <a:cs typeface="Arial"/>
                        </a:rPr>
                        <a:t>, </a:t>
                      </a:r>
                      <a:r>
                        <a:rPr lang="en-GB" sz="800" b="1" dirty="0" err="1">
                          <a:solidFill>
                            <a:schemeClr val="accent1">
                              <a:lumMod val="50000"/>
                            </a:schemeClr>
                          </a:solidFill>
                          <a:effectLst/>
                          <a:latin typeface="Calibri"/>
                          <a:ea typeface="Times New Roman" panose="02020603050405020304" pitchFamily="18" charset="0"/>
                          <a:cs typeface="Arial"/>
                        </a:rPr>
                        <a:t>educación</a:t>
                      </a:r>
                      <a:r>
                        <a:rPr lang="en-GB" sz="800" b="1" dirty="0">
                          <a:solidFill>
                            <a:schemeClr val="accent1">
                              <a:lumMod val="50000"/>
                            </a:schemeClr>
                          </a:solidFill>
                          <a:effectLst/>
                          <a:latin typeface="Calibri"/>
                          <a:ea typeface="Times New Roman" panose="02020603050405020304" pitchFamily="18" charset="0"/>
                          <a:cs typeface="Arial"/>
                        </a:rPr>
                        <a:t>, </a:t>
                      </a:r>
                      <a:r>
                        <a:rPr lang="en-GB" sz="800" b="1" dirty="0" err="1">
                          <a:solidFill>
                            <a:schemeClr val="accent1">
                              <a:lumMod val="50000"/>
                            </a:schemeClr>
                          </a:solidFill>
                          <a:effectLst/>
                          <a:latin typeface="Calibri"/>
                          <a:ea typeface="Times New Roman" panose="02020603050405020304" pitchFamily="18" charset="0"/>
                          <a:cs typeface="Arial"/>
                        </a:rPr>
                        <a:t>servicios</a:t>
                      </a:r>
                      <a:r>
                        <a:rPr lang="en-GB" sz="800" b="1" dirty="0">
                          <a:solidFill>
                            <a:schemeClr val="accent1">
                              <a:lumMod val="50000"/>
                            </a:schemeClr>
                          </a:solidFill>
                          <a:effectLst/>
                          <a:latin typeface="Calibri"/>
                          <a:ea typeface="Times New Roman" panose="02020603050405020304" pitchFamily="18" charset="0"/>
                          <a:cs typeface="Arial"/>
                        </a:rPr>
                        <a:t> </a:t>
                      </a:r>
                      <a:r>
                        <a:rPr lang="en-GB" sz="800" b="1" dirty="0" err="1">
                          <a:solidFill>
                            <a:schemeClr val="accent1">
                              <a:lumMod val="50000"/>
                            </a:schemeClr>
                          </a:solidFill>
                          <a:effectLst/>
                          <a:latin typeface="Calibri"/>
                          <a:ea typeface="Times New Roman" panose="02020603050405020304" pitchFamily="18" charset="0"/>
                          <a:cs typeface="Arial"/>
                        </a:rPr>
                        <a:t>sanitarios</a:t>
                      </a:r>
                      <a:r>
                        <a:rPr lang="en-GB" sz="800" b="1" dirty="0">
                          <a:solidFill>
                            <a:schemeClr val="accent1">
                              <a:lumMod val="50000"/>
                            </a:schemeClr>
                          </a:solidFill>
                          <a:effectLst/>
                          <a:latin typeface="Calibri"/>
                          <a:ea typeface="Times New Roman" panose="02020603050405020304" pitchFamily="18" charset="0"/>
                          <a:cs typeface="Arial"/>
                        </a:rPr>
                        <a:t>, etc.)?</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a:cs typeface="Arial"/>
                        </a:rPr>
                        <a:t>No, </a:t>
                      </a:r>
                      <a:r>
                        <a:rPr lang="en-GB" sz="800" dirty="0" err="1">
                          <a:solidFill>
                            <a:schemeClr val="accent1">
                              <a:lumMod val="50000"/>
                            </a:schemeClr>
                          </a:solidFill>
                          <a:effectLst/>
                          <a:latin typeface="Calibri"/>
                          <a:ea typeface="Calibri"/>
                          <a:cs typeface="Arial"/>
                        </a:rPr>
                        <a:t>porque</a:t>
                      </a:r>
                      <a:r>
                        <a:rPr lang="en-GB" sz="800" dirty="0">
                          <a:solidFill>
                            <a:schemeClr val="accent1">
                              <a:lumMod val="50000"/>
                            </a:schemeClr>
                          </a:solidFill>
                          <a:effectLst/>
                          <a:latin typeface="Calibri"/>
                          <a:ea typeface="Calibri"/>
                          <a:cs typeface="Arial"/>
                        </a:rPr>
                        <a:t> no </a:t>
                      </a:r>
                      <a:r>
                        <a:rPr lang="en-GB" sz="800" dirty="0" err="1">
                          <a:solidFill>
                            <a:schemeClr val="accent1">
                              <a:lumMod val="50000"/>
                            </a:schemeClr>
                          </a:solidFill>
                          <a:effectLst/>
                          <a:latin typeface="Calibri"/>
                          <a:ea typeface="Calibri"/>
                          <a:cs typeface="Arial"/>
                        </a:rPr>
                        <a:t>necesitábamos</a:t>
                      </a:r>
                      <a:endParaRPr lang="en-US" sz="1100" dirty="0" err="1">
                        <a:solidFill>
                          <a:schemeClr val="accent1">
                            <a:lumMod val="50000"/>
                          </a:schemeClr>
                        </a:solidFill>
                        <a:effectLst/>
                        <a:latin typeface="Calibri"/>
                        <a:ea typeface="Calibri"/>
                        <a:cs typeface="Arial"/>
                      </a:endParaRPr>
                    </a:p>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20 = </a:t>
                      </a:r>
                      <a:r>
                        <a:rPr lang="en-GB" sz="800">
                          <a:solidFill>
                            <a:schemeClr val="accent1">
                              <a:lumMod val="50000"/>
                            </a:schemeClr>
                          </a:solidFill>
                          <a:effectLst/>
                          <a:latin typeface="Calibri"/>
                          <a:ea typeface="Calibri"/>
                          <a:cs typeface="Arial"/>
                        </a:rPr>
                        <a:t>No, </a:t>
                      </a:r>
                      <a:r>
                        <a:rPr lang="en-GB" sz="800" err="1">
                          <a:solidFill>
                            <a:schemeClr val="accent1">
                              <a:lumMod val="50000"/>
                            </a:schemeClr>
                          </a:solidFill>
                          <a:effectLst/>
                          <a:latin typeface="Calibri"/>
                          <a:ea typeface="Calibri"/>
                          <a:cs typeface="Arial"/>
                        </a:rPr>
                        <a:t>porque</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ya</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hemos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vendido</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esos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activos</a:t>
                      </a:r>
                      <a:r>
                        <a:rPr lang="en-GB" sz="800">
                          <a:solidFill>
                            <a:schemeClr val="accent1">
                              <a:lumMod val="50000"/>
                            </a:schemeClr>
                          </a:solidFill>
                          <a:effectLst/>
                          <a:latin typeface="Calibri"/>
                          <a:ea typeface="Calibri"/>
                          <a:cs typeface="Arial"/>
                        </a:rPr>
                        <a:t> o </a:t>
                      </a:r>
                      <a:r>
                        <a:rPr lang="en-GB" sz="800" err="1">
                          <a:solidFill>
                            <a:schemeClr val="accent1">
                              <a:lumMod val="50000"/>
                            </a:schemeClr>
                          </a:solidFill>
                          <a:effectLst/>
                          <a:latin typeface="Calibri"/>
                          <a:ea typeface="Calibri"/>
                          <a:cs typeface="Arial"/>
                        </a:rPr>
                        <a:t>nos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hemos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dedicado</a:t>
                      </a:r>
                      <a:r>
                        <a:rPr lang="en-GB" sz="800">
                          <a:solidFill>
                            <a:schemeClr val="accent1">
                              <a:lumMod val="50000"/>
                            </a:schemeClr>
                          </a:solidFill>
                          <a:effectLst/>
                          <a:latin typeface="Calibri"/>
                          <a:ea typeface="Calibri"/>
                          <a:cs typeface="Arial"/>
                        </a:rPr>
                        <a:t> a </a:t>
                      </a:r>
                      <a:r>
                        <a:rPr lang="en-GB" sz="800" err="1">
                          <a:solidFill>
                            <a:schemeClr val="accent1">
                              <a:lumMod val="50000"/>
                            </a:schemeClr>
                          </a:solidFill>
                          <a:effectLst/>
                          <a:latin typeface="Calibri"/>
                          <a:ea typeface="Calibri"/>
                          <a:cs typeface="Arial"/>
                        </a:rPr>
                        <a:t>esta</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actividad</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en</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los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últimos</a:t>
                      </a:r>
                      <a:r>
                        <a:rPr lang="en-GB" sz="800">
                          <a:solidFill>
                            <a:schemeClr val="accent1">
                              <a:lumMod val="50000"/>
                            </a:schemeClr>
                          </a:solidFill>
                          <a:effectLst/>
                          <a:latin typeface="Calibri"/>
                          <a:ea typeface="Calibri"/>
                          <a:cs typeface="Arial"/>
                        </a:rPr>
                        <a:t> 12 meses y no </a:t>
                      </a:r>
                      <a:r>
                        <a:rPr lang="en-GB" sz="800" err="1">
                          <a:solidFill>
                            <a:schemeClr val="accent1">
                              <a:lumMod val="50000"/>
                            </a:schemeClr>
                          </a:solidFill>
                          <a:effectLst/>
                          <a:latin typeface="Calibri"/>
                          <a:ea typeface="Calibri"/>
                          <a:cs typeface="Arial"/>
                        </a:rPr>
                        <a:t>podemos</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seguir</a:t>
                      </a:r>
                      <a:r>
                        <a:rPr lang="en-GB" sz="800">
                          <a:solidFill>
                            <a:schemeClr val="accent1">
                              <a:lumMod val="50000"/>
                            </a:schemeClr>
                          </a:solidFill>
                          <a:effectLst/>
                          <a:latin typeface="Calibri"/>
                          <a:ea typeface="Calibri"/>
                          <a:cs typeface="Arial"/>
                        </a:rPr>
                        <a:t> </a:t>
                      </a:r>
                      <a:r>
                        <a:rPr lang="en-GB" sz="800" err="1">
                          <a:solidFill>
                            <a:schemeClr val="accent1">
                              <a:lumMod val="50000"/>
                            </a:schemeClr>
                          </a:solidFill>
                          <a:effectLst/>
                          <a:latin typeface="Calibri"/>
                          <a:ea typeface="Calibri"/>
                          <a:cs typeface="Arial"/>
                        </a:rPr>
                        <a:t>haciéndolo</a:t>
                      </a:r>
                      <a:endParaRPr lang="en-US" sz="1100" err="1">
                        <a:solidFill>
                          <a:schemeClr val="accent1">
                            <a:lumMod val="50000"/>
                          </a:schemeClr>
                        </a:solidFill>
                        <a:effectLst/>
                        <a:latin typeface="Calibri"/>
                        <a:ea typeface="Calibri"/>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a:t>
                      </a:r>
                      <a:r>
                        <a:rPr lang="fr-FR" sz="800" dirty="0" err="1">
                          <a:solidFill>
                            <a:schemeClr val="accent1">
                              <a:lumMod val="50000"/>
                            </a:schemeClr>
                          </a:solidFill>
                          <a:effectLst/>
                          <a:latin typeface="Calibri"/>
                          <a:ea typeface="Times New Roman" panose="02020603050405020304" pitchFamily="18" charset="0"/>
                          <a:cs typeface="Arial"/>
                        </a:rPr>
                        <a:t>Sí</a:t>
                      </a:r>
                      <a:endParaRPr lang="en-US" sz="11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9999= </a:t>
                      </a:r>
                      <a:r>
                        <a:rPr lang="en-GB" sz="800">
                          <a:solidFill>
                            <a:schemeClr val="accent1">
                              <a:lumMod val="50000"/>
                            </a:schemeClr>
                          </a:solidFill>
                          <a:effectLst/>
                          <a:latin typeface="Calibri"/>
                          <a:ea typeface="Times New Roman" panose="02020603050405020304" pitchFamily="18" charset="0"/>
                          <a:cs typeface="Arial"/>
                        </a:rPr>
                        <a:t>No </a:t>
                      </a:r>
                      <a:r>
                        <a:rPr lang="en-GB" sz="800" err="1">
                          <a:solidFill>
                            <a:schemeClr val="accent1">
                              <a:lumMod val="50000"/>
                            </a:schemeClr>
                          </a:solidFill>
                          <a:effectLst/>
                          <a:latin typeface="Calibri"/>
                          <a:ea typeface="Times New Roman" panose="02020603050405020304" pitchFamily="18" charset="0"/>
                          <a:cs typeface="Arial"/>
                        </a:rPr>
                        <a:t>aplicable</a:t>
                      </a:r>
                      <a:r>
                        <a:rPr lang="en-GB" sz="800">
                          <a:solidFill>
                            <a:schemeClr val="accent1">
                              <a:lumMod val="50000"/>
                            </a:schemeClr>
                          </a:solidFill>
                          <a:effectLst/>
                          <a:latin typeface="Calibri"/>
                          <a:ea typeface="Times New Roman" panose="02020603050405020304" pitchFamily="18" charset="0"/>
                          <a:cs typeface="Arial"/>
                        </a:rPr>
                        <a:t> (no </a:t>
                      </a:r>
                      <a:r>
                        <a:rPr lang="en-GB" sz="800" err="1">
                          <a:solidFill>
                            <a:schemeClr val="accent1">
                              <a:lumMod val="50000"/>
                            </a:schemeClr>
                          </a:solidFill>
                          <a:effectLst/>
                          <a:latin typeface="Calibri"/>
                          <a:ea typeface="Times New Roman" panose="02020603050405020304" pitchFamily="18" charset="0"/>
                          <a:cs typeface="Arial"/>
                        </a:rPr>
                        <a:t>tiene</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acceso</a:t>
                      </a:r>
                      <a:r>
                        <a:rPr lang="en-GB" sz="800">
                          <a:solidFill>
                            <a:schemeClr val="accent1">
                              <a:lumMod val="50000"/>
                            </a:schemeClr>
                          </a:solidFill>
                          <a:effectLst/>
                          <a:latin typeface="Calibri"/>
                          <a:ea typeface="Times New Roman" panose="02020603050405020304" pitchFamily="18" charset="0"/>
                          <a:cs typeface="Arial"/>
                        </a:rPr>
                        <a:t> a </a:t>
                      </a:r>
                      <a:r>
                        <a:rPr lang="en-GB" sz="800" err="1">
                          <a:solidFill>
                            <a:schemeClr val="accent1">
                              <a:lumMod val="50000"/>
                            </a:schemeClr>
                          </a:solidFill>
                          <a:effectLst/>
                          <a:latin typeface="Calibri"/>
                          <a:ea typeface="Times New Roman" panose="02020603050405020304" pitchFamily="18" charset="0"/>
                          <a:cs typeface="Arial"/>
                        </a:rPr>
                        <a:t>esta</a:t>
                      </a:r>
                      <a:r>
                        <a:rPr lang="en-GB" sz="800">
                          <a:solidFill>
                            <a:schemeClr val="accent1">
                              <a:lumMod val="50000"/>
                            </a:schemeClr>
                          </a:solidFill>
                          <a:effectLst/>
                          <a:latin typeface="Calibri"/>
                          <a:ea typeface="Times New Roman" panose="02020603050405020304" pitchFamily="18" charset="0"/>
                          <a:cs typeface="Arial"/>
                        </a:rPr>
                        <a:t> </a:t>
                      </a:r>
                      <a:r>
                        <a:rPr lang="en-GB" sz="800" err="1">
                          <a:solidFill>
                            <a:schemeClr val="accent1">
                              <a:lumMod val="50000"/>
                            </a:schemeClr>
                          </a:solidFill>
                          <a:effectLst/>
                          <a:latin typeface="Calibri"/>
                          <a:ea typeface="Times New Roman" panose="02020603050405020304" pitchFamily="18" charset="0"/>
                          <a:cs typeface="Arial"/>
                        </a:rPr>
                        <a:t>estrategia</a:t>
                      </a:r>
                      <a:r>
                        <a:rPr lang="en-GB" sz="800">
                          <a:solidFill>
                            <a:schemeClr val="accent1">
                              <a:lumMod val="50000"/>
                            </a:schemeClr>
                          </a:solidFill>
                          <a:effectLst/>
                          <a:latin typeface="Calibri"/>
                          <a:ea typeface="Times New Roman" panose="02020603050405020304" pitchFamily="18" charset="0"/>
                          <a:cs typeface="Arial"/>
                        </a:rPr>
                        <a:t>)</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err="1">
                          <a:solidFill>
                            <a:schemeClr val="accent1">
                              <a:lumMod val="50000"/>
                            </a:schemeClr>
                          </a:solidFill>
                          <a:effectLst/>
                          <a:latin typeface="Calibri"/>
                          <a:ea typeface="Times New Roman" panose="02020603050405020304" pitchFamily="18" charset="0"/>
                          <a:cs typeface="Arial"/>
                        </a:rPr>
                        <a:t>Gravedad</a:t>
                      </a:r>
                      <a:r>
                        <a:rPr lang="en-GB" sz="800" dirty="0">
                          <a:solidFill>
                            <a:schemeClr val="accent1">
                              <a:lumMod val="50000"/>
                            </a:schemeClr>
                          </a:solidFill>
                          <a:effectLst/>
                          <a:latin typeface="Calibri"/>
                          <a:ea typeface="Times New Roman" panose="02020603050405020304" pitchFamily="18" charset="0"/>
                          <a:cs typeface="Arial"/>
                        </a:rPr>
                        <a:t> </a:t>
                      </a:r>
                      <a:r>
                        <a:rPr lang="en-GB" sz="800" dirty="0" err="1">
                          <a:solidFill>
                            <a:schemeClr val="accent1">
                              <a:lumMod val="50000"/>
                            </a:schemeClr>
                          </a:solidFill>
                          <a:effectLst/>
                          <a:latin typeface="Calibri"/>
                          <a:ea typeface="Times New Roman" panose="02020603050405020304" pitchFamily="18" charset="0"/>
                          <a:cs typeface="Arial"/>
                        </a:rPr>
                        <a:t>indicativa</a:t>
                      </a:r>
                      <a:r>
                        <a:rPr lang="en-GB" sz="800" dirty="0">
                          <a:solidFill>
                            <a:schemeClr val="accent1">
                              <a:lumMod val="50000"/>
                            </a:schemeClr>
                          </a:solidFill>
                          <a:effectLst/>
                          <a:latin typeface="Calibri"/>
                          <a:ea typeface="Times New Roman" panose="02020603050405020304" pitchFamily="18" charset="0"/>
                          <a:cs typeface="Arial"/>
                        </a:rPr>
                        <a:t> de la </a:t>
                      </a:r>
                      <a:r>
                        <a:rPr lang="en-GB" sz="800" dirty="0" err="1">
                          <a:solidFill>
                            <a:schemeClr val="accent1">
                              <a:lumMod val="50000"/>
                            </a:schemeClr>
                          </a:solidFill>
                          <a:effectLst/>
                          <a:latin typeface="Calibri"/>
                          <a:ea typeface="Times New Roman" panose="02020603050405020304" pitchFamily="18" charset="0"/>
                          <a:cs typeface="Arial"/>
                        </a:rPr>
                        <a:t>estrategia</a:t>
                      </a:r>
                      <a:endParaRPr lang="en-US" sz="1100" dirty="0" err="1">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a:solidFill>
                            <a:schemeClr val="accent1">
                              <a:lumMod val="50000"/>
                            </a:schemeClr>
                          </a:solidFill>
                          <a:effectLst/>
                          <a:latin typeface="Calibri"/>
                          <a:ea typeface="Times New Roman" panose="02020603050405020304" pitchFamily="18" charset="0"/>
                          <a:cs typeface="Arial"/>
                        </a:rPr>
                        <a:t>(</a:t>
                      </a:r>
                      <a:r>
                        <a:rPr lang="en-GB" sz="800" i="1" err="1">
                          <a:solidFill>
                            <a:schemeClr val="accent1">
                              <a:lumMod val="50000"/>
                            </a:schemeClr>
                          </a:solidFill>
                          <a:effectLst/>
                          <a:latin typeface="Calibri"/>
                          <a:ea typeface="Times New Roman" panose="02020603050405020304" pitchFamily="18" charset="0"/>
                          <a:cs typeface="Arial"/>
                        </a:rPr>
                        <a:t>Oficina</a:t>
                      </a:r>
                      <a:r>
                        <a:rPr lang="en-GB" sz="800" i="1">
                          <a:solidFill>
                            <a:schemeClr val="accent1">
                              <a:lumMod val="50000"/>
                            </a:schemeClr>
                          </a:solidFill>
                          <a:effectLst/>
                          <a:latin typeface="Calibri"/>
                          <a:ea typeface="Times New Roman" panose="02020603050405020304" pitchFamily="18" charset="0"/>
                          <a:cs typeface="Arial"/>
                        </a:rPr>
                        <a:t> de </a:t>
                      </a:r>
                      <a:r>
                        <a:rPr lang="en-GB" sz="800" i="1" err="1">
                          <a:solidFill>
                            <a:schemeClr val="accent1">
                              <a:lumMod val="50000"/>
                            </a:schemeClr>
                          </a:solidFill>
                          <a:effectLst/>
                          <a:latin typeface="Calibri"/>
                          <a:ea typeface="Times New Roman" panose="02020603050405020304" pitchFamily="18" charset="0"/>
                          <a:cs typeface="Arial"/>
                        </a:rPr>
                        <a:t>país</a:t>
                      </a:r>
                      <a:r>
                        <a:rPr lang="en-GB" sz="800" i="1">
                          <a:solidFill>
                            <a:schemeClr val="accent1">
                              <a:lumMod val="50000"/>
                            </a:schemeClr>
                          </a:solidFill>
                          <a:effectLst/>
                          <a:latin typeface="Calibri"/>
                          <a:ea typeface="Times New Roman" panose="02020603050405020304" pitchFamily="18" charset="0"/>
                          <a:cs typeface="Arial"/>
                        </a:rPr>
                        <a:t> para </a:t>
                      </a:r>
                      <a:r>
                        <a:rPr lang="en-GB" sz="800" i="1" err="1">
                          <a:solidFill>
                            <a:schemeClr val="accent1">
                              <a:lumMod val="50000"/>
                            </a:schemeClr>
                          </a:solidFill>
                          <a:effectLst/>
                          <a:latin typeface="Calibri"/>
                          <a:ea typeface="Times New Roman" panose="02020603050405020304" pitchFamily="18" charset="0"/>
                          <a:cs typeface="Arial"/>
                        </a:rPr>
                        <a:t>atribuir</a:t>
                      </a:r>
                      <a:r>
                        <a:rPr lang="en-GB" sz="800" i="1">
                          <a:solidFill>
                            <a:schemeClr val="accent1">
                              <a:lumMod val="50000"/>
                            </a:schemeClr>
                          </a:solidFill>
                          <a:effectLst/>
                          <a:latin typeface="Calibri"/>
                          <a:ea typeface="Times New Roman" panose="02020603050405020304" pitchFamily="18" charset="0"/>
                          <a:cs typeface="Arial"/>
                        </a:rPr>
                        <a:t> la </a:t>
                      </a:r>
                      <a:r>
                        <a:rPr lang="en-GB" sz="800" i="1" err="1">
                          <a:solidFill>
                            <a:schemeClr val="accent1">
                              <a:lumMod val="50000"/>
                            </a:schemeClr>
                          </a:solidFill>
                          <a:effectLst/>
                          <a:latin typeface="Calibri"/>
                          <a:ea typeface="Times New Roman" panose="02020603050405020304" pitchFamily="18" charset="0"/>
                          <a:cs typeface="Arial"/>
                        </a:rPr>
                        <a:t>gravedad</a:t>
                      </a:r>
                      <a:r>
                        <a:rPr lang="en-GB" sz="800" i="1">
                          <a:solidFill>
                            <a:schemeClr val="accent1">
                              <a:lumMod val="50000"/>
                            </a:schemeClr>
                          </a:solidFill>
                          <a:effectLst/>
                          <a:latin typeface="Calibri"/>
                          <a:ea typeface="Times New Roman" panose="02020603050405020304" pitchFamily="18" charset="0"/>
                          <a:cs typeface="Arial"/>
                        </a:rPr>
                        <a:t> </a:t>
                      </a:r>
                      <a:r>
                        <a:rPr lang="en-GB" sz="800" i="1" err="1">
                          <a:solidFill>
                            <a:schemeClr val="accent1">
                              <a:lumMod val="50000"/>
                            </a:schemeClr>
                          </a:solidFill>
                          <a:effectLst/>
                          <a:latin typeface="Calibri"/>
                          <a:ea typeface="Times New Roman" panose="02020603050405020304" pitchFamily="18" charset="0"/>
                          <a:cs typeface="Arial"/>
                        </a:rPr>
                        <a:t>correspondiente</a:t>
                      </a:r>
                      <a:r>
                        <a:rPr lang="en-GB" sz="800" i="1">
                          <a:solidFill>
                            <a:schemeClr val="accent1">
                              <a:lumMod val="50000"/>
                            </a:schemeClr>
                          </a:solidFill>
                          <a:effectLst/>
                          <a:latin typeface="Calibri"/>
                          <a:ea typeface="Times New Roman" panose="02020603050405020304" pitchFamily="18" charset="0"/>
                          <a:cs typeface="Arial"/>
                        </a:rPr>
                        <a:t>, lo </a:t>
                      </a:r>
                      <a:r>
                        <a:rPr lang="en-GB" sz="800" i="1" err="1">
                          <a:solidFill>
                            <a:schemeClr val="accent1">
                              <a:lumMod val="50000"/>
                            </a:schemeClr>
                          </a:solidFill>
                          <a:effectLst/>
                          <a:latin typeface="Calibri"/>
                          <a:ea typeface="Times New Roman" panose="02020603050405020304" pitchFamily="18" charset="0"/>
                          <a:cs typeface="Arial"/>
                        </a:rPr>
                        <a:t>siguiente</a:t>
                      </a:r>
                      <a:r>
                        <a:rPr lang="en-GB" sz="800" i="1">
                          <a:solidFill>
                            <a:schemeClr val="accent1">
                              <a:lumMod val="50000"/>
                            </a:schemeClr>
                          </a:solidFill>
                          <a:effectLst/>
                          <a:latin typeface="Calibri"/>
                          <a:ea typeface="Times New Roman" panose="02020603050405020304" pitchFamily="18" charset="0"/>
                          <a:cs typeface="Arial"/>
                        </a:rPr>
                        <a:t> es </a:t>
                      </a:r>
                      <a:r>
                        <a:rPr lang="en-GB" sz="800" i="1" err="1">
                          <a:solidFill>
                            <a:schemeClr val="accent1">
                              <a:lumMod val="50000"/>
                            </a:schemeClr>
                          </a:solidFill>
                          <a:effectLst/>
                          <a:latin typeface="Calibri"/>
                          <a:ea typeface="Times New Roman" panose="02020603050405020304" pitchFamily="18" charset="0"/>
                          <a:cs typeface="Arial"/>
                        </a:rPr>
                        <a:t>sólo</a:t>
                      </a:r>
                      <a:r>
                        <a:rPr lang="en-GB" sz="800" i="1">
                          <a:solidFill>
                            <a:schemeClr val="accent1">
                              <a:lumMod val="50000"/>
                            </a:schemeClr>
                          </a:solidFill>
                          <a:effectLst/>
                          <a:latin typeface="Calibri"/>
                          <a:ea typeface="Times New Roman" panose="02020603050405020304" pitchFamily="18" charset="0"/>
                          <a:cs typeface="Arial"/>
                        </a:rPr>
                        <a:t> un </a:t>
                      </a:r>
                      <a:r>
                        <a:rPr lang="en-GB" sz="800" i="1" err="1">
                          <a:solidFill>
                            <a:schemeClr val="accent1">
                              <a:lumMod val="50000"/>
                            </a:schemeClr>
                          </a:solidFill>
                          <a:effectLst/>
                          <a:latin typeface="Calibri"/>
                          <a:ea typeface="Times New Roman" panose="02020603050405020304" pitchFamily="18" charset="0"/>
                          <a:cs typeface="Arial"/>
                        </a:rPr>
                        <a:t>ejemplo</a:t>
                      </a:r>
                      <a:r>
                        <a:rPr lang="en-GB" sz="800" i="1">
                          <a:solidFill>
                            <a:schemeClr val="accent1">
                              <a:lumMod val="50000"/>
                            </a:schemeClr>
                          </a:solidFill>
                          <a:effectLst/>
                          <a:latin typeface="Calibri"/>
                          <a:ea typeface="Times New Roman" panose="02020603050405020304" pitchFamily="18" charset="0"/>
                          <a:cs typeface="Arial"/>
                        </a:rPr>
                        <a:t>)</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err="1">
                          <a:solidFill>
                            <a:schemeClr val="accent1">
                              <a:lumMod val="50000"/>
                            </a:schemeClr>
                          </a:solidFill>
                          <a:effectLst/>
                          <a:latin typeface="Calibri"/>
                          <a:ea typeface="Calibri"/>
                          <a:cs typeface="Arial"/>
                        </a:rPr>
                        <a:t>Nombres</a:t>
                      </a:r>
                      <a:r>
                        <a:rPr lang="en-GB" sz="800" i="1" dirty="0">
                          <a:solidFill>
                            <a:schemeClr val="accent1">
                              <a:lumMod val="50000"/>
                            </a:schemeClr>
                          </a:solidFill>
                          <a:effectLst/>
                          <a:latin typeface="Calibri"/>
                          <a:ea typeface="Calibri"/>
                          <a:cs typeface="Arial"/>
                        </a:rPr>
                        <a:t> de las variables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21709">
                <a:tc>
                  <a:txBody>
                    <a:bodyPr/>
                    <a:lstStyle/>
                    <a:p>
                      <a:pPr marL="0" marR="0" algn="l">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1.1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Vendió</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activos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bienes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del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hogar</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(radio,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muebles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televisión</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joyas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etc.) </a:t>
                      </a:r>
                      <a:r>
                        <a:rPr lang="en-GB" sz="800" i="1" err="1">
                          <a:solidFill>
                            <a:schemeClr val="accent1">
                              <a:lumMod val="50000"/>
                            </a:schemeClr>
                          </a:solidFill>
                          <a:effectLst/>
                          <a:latin typeface="Calibri"/>
                          <a:ea typeface="Times New Roman" panose="02020603050405020304" pitchFamily="18" charset="0"/>
                          <a:cs typeface="Arial"/>
                        </a:rPr>
                        <a:t>por</a:t>
                      </a:r>
                      <a:r>
                        <a:rPr lang="en-GB" sz="800" i="1">
                          <a:solidFill>
                            <a:schemeClr val="accent1">
                              <a:lumMod val="50000"/>
                            </a:schemeClr>
                          </a:solidFill>
                          <a:effectLst/>
                          <a:latin typeface="Calibri"/>
                          <a:ea typeface="Times New Roman" panose="02020603050405020304" pitchFamily="18" charset="0"/>
                          <a:cs typeface="Arial"/>
                        </a:rPr>
                        <a:t> </a:t>
                      </a:r>
                      <a:r>
                        <a:rPr lang="en-GB" sz="800" i="1" err="1">
                          <a:solidFill>
                            <a:schemeClr val="accent1">
                              <a:lumMod val="50000"/>
                            </a:schemeClr>
                          </a:solidFill>
                          <a:effectLst/>
                          <a:latin typeface="Calibri"/>
                          <a:ea typeface="Times New Roman" panose="02020603050405020304" pitchFamily="18" charset="0"/>
                          <a:cs typeface="Arial"/>
                        </a:rPr>
                        <a:t>falta</a:t>
                      </a:r>
                      <a:r>
                        <a:rPr lang="en-GB" sz="800" i="1">
                          <a:solidFill>
                            <a:schemeClr val="accent1">
                              <a:lumMod val="50000"/>
                            </a:schemeClr>
                          </a:solidFill>
                          <a:effectLst/>
                          <a:latin typeface="Calibri"/>
                          <a:ea typeface="Times New Roman" panose="02020603050405020304" pitchFamily="18" charset="0"/>
                          <a:cs typeface="Arial"/>
                        </a:rPr>
                        <a:t> de </a:t>
                      </a:r>
                      <a:r>
                        <a:rPr lang="en-GB" sz="800" i="1" err="1">
                          <a:solidFill>
                            <a:schemeClr val="accent1">
                              <a:lumMod val="50000"/>
                            </a:schemeClr>
                          </a:solidFill>
                          <a:effectLst/>
                          <a:latin typeface="Calibri"/>
                          <a:ea typeface="Times New Roman" panose="02020603050405020304" pitchFamily="18" charset="0"/>
                          <a:cs typeface="Arial"/>
                        </a:rPr>
                        <a:t>recursos</a:t>
                      </a:r>
                      <a:r>
                        <a:rPr lang="en-GB" sz="800" i="1">
                          <a:solidFill>
                            <a:schemeClr val="accent1">
                              <a:lumMod val="50000"/>
                            </a:schemeClr>
                          </a:solidFill>
                          <a:effectLst/>
                          <a:latin typeface="Calibri"/>
                          <a:ea typeface="Times New Roman" panose="02020603050405020304" pitchFamily="18" charset="0"/>
                          <a:cs typeface="Arial"/>
                        </a:rPr>
                        <a:t> para acceder a las </a:t>
                      </a:r>
                      <a:r>
                        <a:rPr lang="en-GB" sz="800" i="1" err="1">
                          <a:solidFill>
                            <a:schemeClr val="accent1">
                              <a:lumMod val="50000"/>
                            </a:schemeClr>
                          </a:solidFill>
                          <a:effectLst/>
                          <a:latin typeface="Calibri"/>
                          <a:ea typeface="Times New Roman" panose="02020603050405020304" pitchFamily="18" charset="0"/>
                          <a:cs typeface="Arial"/>
                        </a:rPr>
                        <a:t>necesidades</a:t>
                      </a:r>
                      <a:r>
                        <a:rPr lang="en-GB" sz="800" i="1">
                          <a:solidFill>
                            <a:schemeClr val="accent1">
                              <a:lumMod val="50000"/>
                            </a:schemeClr>
                          </a:solidFill>
                          <a:effectLst/>
                          <a:latin typeface="Calibri"/>
                          <a:ea typeface="Times New Roman" panose="02020603050405020304" pitchFamily="18" charset="0"/>
                          <a:cs typeface="Arial"/>
                        </a:rPr>
                        <a:t> </a:t>
                      </a:r>
                      <a:r>
                        <a:rPr lang="en-GB" sz="800" i="1" err="1">
                          <a:solidFill>
                            <a:schemeClr val="accent1">
                              <a:lumMod val="50000"/>
                            </a:schemeClr>
                          </a:solidFill>
                          <a:effectLst/>
                          <a:latin typeface="Calibri"/>
                          <a:ea typeface="Times New Roman" panose="02020603050405020304" pitchFamily="18" charset="0"/>
                          <a:cs typeface="Arial"/>
                        </a:rPr>
                        <a:t>esenciales</a:t>
                      </a:r>
                      <a:endParaRPr lang="en-GB" sz="800" i="1" err="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4372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Pedir</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dinero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prestado</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para </a:t>
                      </a:r>
                      <a:r>
                        <a:rPr lang="en-GB" sz="800" kern="1200" dirty="0" err="1">
                          <a:solidFill>
                            <a:schemeClr val="accent1">
                              <a:lumMod val="50000"/>
                            </a:schemeClr>
                          </a:solidFill>
                          <a:effectLst/>
                          <a:highlight>
                            <a:srgbClr val="C0C0C0"/>
                          </a:highlight>
                          <a:latin typeface="Calibri"/>
                          <a:ea typeface="Times New Roman" panose="02020603050405020304" pitchFamily="18" charset="0"/>
                          <a:cs typeface="Arial"/>
                        </a:rPr>
                        <a:t>cubrir</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 las </a:t>
                      </a:r>
                      <a:r>
                        <a:rPr lang="en-GB" sz="800" kern="1200" dirty="0" err="1">
                          <a:solidFill>
                            <a:schemeClr val="accent1">
                              <a:lumMod val="50000"/>
                            </a:schemeClr>
                          </a:solidFill>
                          <a:effectLst/>
                          <a:highlight>
                            <a:srgbClr val="C0C0C0"/>
                          </a:highlight>
                          <a:latin typeface="Calibri"/>
                          <a:ea typeface="Times New Roman" panose="02020603050405020304" pitchFamily="18" charset="0"/>
                          <a:cs typeface="Arial"/>
                        </a:rPr>
                        <a:t>necesidades</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kern="1200" dirty="0" err="1">
                          <a:solidFill>
                            <a:schemeClr val="accent1">
                              <a:lumMod val="50000"/>
                            </a:schemeClr>
                          </a:solidFill>
                          <a:effectLst/>
                          <a:highlight>
                            <a:srgbClr val="C0C0C0"/>
                          </a:highlight>
                          <a:latin typeface="Calibri"/>
                          <a:ea typeface="Times New Roman" panose="02020603050405020304" pitchFamily="18" charset="0"/>
                          <a:cs typeface="Arial"/>
                        </a:rPr>
                        <a:t>esenciales</a:t>
                      </a:r>
                      <a:endParaRPr lang="en-US" sz="800" kern="1200" dirty="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43720">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Ahorros </a:t>
                      </a:r>
                      <a:r>
                        <a:rPr lang="en-GB" sz="800" dirty="0" err="1">
                          <a:solidFill>
                            <a:schemeClr val="accent1">
                              <a:lumMod val="50000"/>
                            </a:schemeClr>
                          </a:solidFill>
                          <a:effectLst/>
                          <a:highlight>
                            <a:srgbClr val="C0C0C0"/>
                          </a:highlight>
                          <a:latin typeface="Calibri"/>
                          <a:ea typeface="Times New Roman" panose="02020603050405020304" pitchFamily="18" charset="0"/>
                          <a:cs typeface="Arial"/>
                        </a:rPr>
                        <a:t>gastados</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i="1" dirty="0" err="1">
                          <a:solidFill>
                            <a:schemeClr val="accent1">
                              <a:lumMod val="50000"/>
                            </a:schemeClr>
                          </a:solidFill>
                          <a:effectLst/>
                          <a:latin typeface="Calibri"/>
                          <a:ea typeface="Times New Roman" panose="02020603050405020304" pitchFamily="18" charset="0"/>
                          <a:cs typeface="Arial"/>
                        </a:rPr>
                        <a:t>por</a:t>
                      </a:r>
                      <a:r>
                        <a:rPr lang="en-GB" sz="800" i="1" dirty="0">
                          <a:solidFill>
                            <a:schemeClr val="accent1">
                              <a:lumMod val="50000"/>
                            </a:schemeClr>
                          </a:solidFill>
                          <a:effectLst/>
                          <a:latin typeface="Calibri"/>
                          <a:ea typeface="Times New Roman" panose="02020603050405020304" pitchFamily="18" charset="0"/>
                          <a:cs typeface="Arial"/>
                        </a:rPr>
                        <a:t> </a:t>
                      </a:r>
                      <a:r>
                        <a:rPr lang="en-GB" sz="800" i="1" dirty="0" err="1">
                          <a:solidFill>
                            <a:schemeClr val="accent1">
                              <a:lumMod val="50000"/>
                            </a:schemeClr>
                          </a:solidFill>
                          <a:effectLst/>
                          <a:latin typeface="+mn-lt"/>
                          <a:ea typeface="Times New Roman" panose="02020603050405020304" pitchFamily="18" charset="0"/>
                          <a:cs typeface="Arial"/>
                        </a:rPr>
                        <a:t>falta</a:t>
                      </a:r>
                      <a:r>
                        <a:rPr lang="en-GB" sz="800" i="1" dirty="0">
                          <a:solidFill>
                            <a:schemeClr val="accent1">
                              <a:lumMod val="50000"/>
                            </a:schemeClr>
                          </a:solidFill>
                          <a:effectLst/>
                          <a:latin typeface="+mn-lt"/>
                          <a:ea typeface="Times New Roman" panose="02020603050405020304" pitchFamily="18" charset="0"/>
                          <a:cs typeface="Arial"/>
                        </a:rPr>
                        <a:t> de </a:t>
                      </a:r>
                      <a:r>
                        <a:rPr lang="en-GB" sz="800" i="1" dirty="0" err="1">
                          <a:solidFill>
                            <a:schemeClr val="accent1">
                              <a:lumMod val="50000"/>
                            </a:schemeClr>
                          </a:solidFill>
                          <a:effectLst/>
                          <a:latin typeface="+mn-lt"/>
                          <a:ea typeface="Times New Roman" panose="02020603050405020304" pitchFamily="18" charset="0"/>
                          <a:cs typeface="Arial"/>
                        </a:rPr>
                        <a:t>recursos</a:t>
                      </a:r>
                      <a:r>
                        <a:rPr lang="en-GB" sz="800" i="1" dirty="0">
                          <a:solidFill>
                            <a:schemeClr val="accent1">
                              <a:lumMod val="50000"/>
                            </a:schemeClr>
                          </a:solidFill>
                          <a:effectLst/>
                          <a:latin typeface="+mn-lt"/>
                          <a:ea typeface="Times New Roman" panose="02020603050405020304" pitchFamily="18" charset="0"/>
                          <a:cs typeface="Arial"/>
                        </a:rPr>
                        <a:t> para acceder a las </a:t>
                      </a:r>
                      <a:r>
                        <a:rPr lang="en-GB" sz="800" i="1" dirty="0" err="1">
                          <a:solidFill>
                            <a:schemeClr val="accent1">
                              <a:lumMod val="50000"/>
                            </a:schemeClr>
                          </a:solidFill>
                          <a:effectLst/>
                          <a:latin typeface="+mn-lt"/>
                          <a:ea typeface="Times New Roman" panose="02020603050405020304" pitchFamily="18" charset="0"/>
                          <a:cs typeface="Arial"/>
                        </a:rPr>
                        <a:t>necesidades</a:t>
                      </a:r>
                      <a:r>
                        <a:rPr lang="en-GB" sz="800" i="1" dirty="0">
                          <a:solidFill>
                            <a:schemeClr val="accent1">
                              <a:lumMod val="50000"/>
                            </a:schemeClr>
                          </a:solidFill>
                          <a:effectLst/>
                          <a:latin typeface="+mn-lt"/>
                          <a:ea typeface="Times New Roman" panose="02020603050405020304" pitchFamily="18" charset="0"/>
                          <a:cs typeface="Arial"/>
                        </a:rPr>
                        <a:t> </a:t>
                      </a:r>
                      <a:r>
                        <a:rPr lang="en-GB" sz="800" i="1" dirty="0" err="1">
                          <a:solidFill>
                            <a:schemeClr val="accent1">
                              <a:lumMod val="50000"/>
                            </a:schemeClr>
                          </a:solidFill>
                          <a:effectLst/>
                          <a:latin typeface="+mn-lt"/>
                          <a:ea typeface="Times New Roman" panose="02020603050405020304" pitchFamily="18" charset="0"/>
                          <a:cs typeface="Arial"/>
                        </a:rPr>
                        <a:t>esenciales</a:t>
                      </a:r>
                      <a:endParaRPr lang="en-US" sz="1100" dirty="0" err="1">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4372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1.4 </a:t>
                      </a:r>
                      <a:r>
                        <a:rPr lang="en-GB" sz="800">
                          <a:solidFill>
                            <a:schemeClr val="accent1">
                              <a:lumMod val="50000"/>
                            </a:schemeClr>
                          </a:solidFill>
                          <a:effectLst/>
                          <a:highlight>
                            <a:srgbClr val="B2B2B2"/>
                          </a:highlight>
                          <a:latin typeface="Calibri"/>
                          <a:ea typeface="Times New Roman" panose="02020603050405020304" pitchFamily="18" charset="0"/>
                          <a:cs typeface="Arial"/>
                        </a:rPr>
                        <a:t>Vender,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compartir</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o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intercambiar</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ayuda</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en</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a:t>
                      </a:r>
                      <a:r>
                        <a:rPr lang="en-GB" sz="800" err="1">
                          <a:solidFill>
                            <a:schemeClr val="accent1">
                              <a:lumMod val="50000"/>
                            </a:schemeClr>
                          </a:solidFill>
                          <a:effectLst/>
                          <a:highlight>
                            <a:srgbClr val="B2B2B2"/>
                          </a:highlight>
                          <a:latin typeface="Calibri"/>
                          <a:ea typeface="Times New Roman" panose="02020603050405020304" pitchFamily="18" charset="0"/>
                          <a:cs typeface="Arial"/>
                        </a:rPr>
                        <a:t>especie</a:t>
                      </a:r>
                      <a:r>
                        <a:rPr lang="en-GB" sz="800">
                          <a:solidFill>
                            <a:schemeClr val="accent1">
                              <a:lumMod val="50000"/>
                            </a:schemeClr>
                          </a:solidFill>
                          <a:effectLst/>
                          <a:highlight>
                            <a:srgbClr val="B2B2B2"/>
                          </a:highlight>
                          <a:latin typeface="Calibri"/>
                          <a:ea typeface="Times New Roman" panose="02020603050405020304" pitchFamily="18" charset="0"/>
                          <a:cs typeface="Arial"/>
                        </a:rPr>
                        <a:t> </a:t>
                      </a:r>
                      <a:r>
                        <a:rPr lang="en-GB" sz="800" i="1" err="1">
                          <a:solidFill>
                            <a:schemeClr val="accent1">
                              <a:lumMod val="50000"/>
                            </a:schemeClr>
                          </a:solidFill>
                          <a:effectLst/>
                          <a:latin typeface="Calibri"/>
                          <a:ea typeface="Times New Roman" panose="02020603050405020304" pitchFamily="18" charset="0"/>
                          <a:cs typeface="Arial"/>
                        </a:rPr>
                        <a:t>debido</a:t>
                      </a:r>
                      <a:r>
                        <a:rPr lang="en-GB" sz="800" i="1">
                          <a:solidFill>
                            <a:schemeClr val="accent1">
                              <a:lumMod val="50000"/>
                            </a:schemeClr>
                          </a:solidFill>
                          <a:effectLst/>
                          <a:latin typeface="Calibri"/>
                          <a:ea typeface="Times New Roman" panose="02020603050405020304" pitchFamily="18" charset="0"/>
                          <a:cs typeface="Arial"/>
                        </a:rPr>
                        <a:t> a la </a:t>
                      </a:r>
                      <a:r>
                        <a:rPr lang="en-GB" sz="800" i="1" err="1">
                          <a:solidFill>
                            <a:schemeClr val="accent1">
                              <a:lumMod val="50000"/>
                            </a:schemeClr>
                          </a:solidFill>
                          <a:effectLst/>
                          <a:latin typeface="+mn-lt"/>
                          <a:ea typeface="Times New Roman" panose="02020603050405020304" pitchFamily="18" charset="0"/>
                          <a:cs typeface="Arial"/>
                        </a:rPr>
                        <a:t>falta</a:t>
                      </a:r>
                      <a:r>
                        <a:rPr lang="en-GB" sz="800" i="1">
                          <a:solidFill>
                            <a:schemeClr val="accent1">
                              <a:lumMod val="50000"/>
                            </a:schemeClr>
                          </a:solidFill>
                          <a:effectLst/>
                          <a:latin typeface="+mn-lt"/>
                          <a:ea typeface="Times New Roman" panose="02020603050405020304" pitchFamily="18" charset="0"/>
                          <a:cs typeface="Arial"/>
                        </a:rPr>
                        <a:t> de </a:t>
                      </a:r>
                      <a:r>
                        <a:rPr lang="en-GB" sz="800" i="1" err="1">
                          <a:solidFill>
                            <a:schemeClr val="accent1">
                              <a:lumMod val="50000"/>
                            </a:schemeClr>
                          </a:solidFill>
                          <a:effectLst/>
                          <a:latin typeface="+mn-lt"/>
                          <a:ea typeface="Times New Roman" panose="02020603050405020304" pitchFamily="18" charset="0"/>
                          <a:cs typeface="Arial"/>
                        </a:rPr>
                        <a:t>recursos</a:t>
                      </a:r>
                      <a:r>
                        <a:rPr lang="en-GB" sz="800" i="1">
                          <a:solidFill>
                            <a:schemeClr val="accent1">
                              <a:lumMod val="50000"/>
                            </a:schemeClr>
                          </a:solidFill>
                          <a:effectLst/>
                          <a:latin typeface="+mn-lt"/>
                          <a:ea typeface="Times New Roman" panose="02020603050405020304" pitchFamily="18" charset="0"/>
                          <a:cs typeface="Arial"/>
                        </a:rPr>
                        <a:t> para acceder a las </a:t>
                      </a:r>
                      <a:r>
                        <a:rPr lang="en-GB" sz="800" i="1" err="1">
                          <a:solidFill>
                            <a:schemeClr val="accent1">
                              <a:lumMod val="50000"/>
                            </a:schemeClr>
                          </a:solidFill>
                          <a:effectLst/>
                          <a:latin typeface="+mn-lt"/>
                          <a:ea typeface="Times New Roman" panose="02020603050405020304" pitchFamily="18" charset="0"/>
                          <a:cs typeface="Arial"/>
                        </a:rPr>
                        <a:t>necesidades</a:t>
                      </a:r>
                      <a:r>
                        <a:rPr lang="en-GB" sz="800" i="1">
                          <a:solidFill>
                            <a:schemeClr val="accent1">
                              <a:lumMod val="50000"/>
                            </a:schemeClr>
                          </a:solidFill>
                          <a:effectLst/>
                          <a:latin typeface="+mn-lt"/>
                          <a:ea typeface="Times New Roman" panose="02020603050405020304" pitchFamily="18" charset="0"/>
                          <a:cs typeface="Arial"/>
                        </a:rPr>
                        <a:t> </a:t>
                      </a:r>
                      <a:r>
                        <a:rPr lang="en-GB" sz="800" i="1" err="1">
                          <a:solidFill>
                            <a:schemeClr val="accent1">
                              <a:lumMod val="50000"/>
                            </a:schemeClr>
                          </a:solidFill>
                          <a:effectLst/>
                          <a:latin typeface="+mn-lt"/>
                          <a:ea typeface="Times New Roman" panose="02020603050405020304" pitchFamily="18" charset="0"/>
                          <a:cs typeface="Arial"/>
                        </a:rPr>
                        <a:t>esenciales</a:t>
                      </a:r>
                      <a:endParaRPr lang="en-US" sz="1100" err="1">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Estrés</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Lcs_stress_SellRation</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70453">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1,5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Vendió</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activos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productivos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o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medios</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transporte</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máquina</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de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coser</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carretilla</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bicicleta</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a:t>
                      </a:r>
                      <a:r>
                        <a:rPr lang="en-GB" sz="800" err="1">
                          <a:solidFill>
                            <a:schemeClr val="accent1">
                              <a:lumMod val="50000"/>
                            </a:schemeClr>
                          </a:solidFill>
                          <a:effectLst/>
                          <a:highlight>
                            <a:srgbClr val="C0C0C0"/>
                          </a:highlight>
                          <a:latin typeface="Calibri"/>
                          <a:ea typeface="Times New Roman" panose="02020603050405020304" pitchFamily="18" charset="0"/>
                          <a:cs typeface="Arial"/>
                        </a:rPr>
                        <a:t>coche</a:t>
                      </a:r>
                      <a:r>
                        <a:rPr lang="en-GB" sz="800">
                          <a:solidFill>
                            <a:schemeClr val="accent1">
                              <a:lumMod val="50000"/>
                            </a:schemeClr>
                          </a:solidFill>
                          <a:effectLst/>
                          <a:highlight>
                            <a:srgbClr val="C0C0C0"/>
                          </a:highlight>
                          <a:latin typeface="Calibri"/>
                          <a:ea typeface="Times New Roman" panose="02020603050405020304" pitchFamily="18" charset="0"/>
                          <a:cs typeface="Arial"/>
                        </a:rPr>
                        <a:t>, etc.) </a:t>
                      </a:r>
                      <a:r>
                        <a:rPr lang="en-GB" sz="800" i="1" err="1">
                          <a:solidFill>
                            <a:schemeClr val="accent1">
                              <a:lumMod val="50000"/>
                            </a:schemeClr>
                          </a:solidFill>
                          <a:effectLst/>
                          <a:latin typeface="Calibri"/>
                          <a:ea typeface="Calibri"/>
                          <a:cs typeface="Arial"/>
                        </a:rPr>
                        <a:t>por</a:t>
                      </a:r>
                      <a:r>
                        <a:rPr lang="en-GB" sz="800" i="1">
                          <a:solidFill>
                            <a:schemeClr val="accent1">
                              <a:lumMod val="50000"/>
                            </a:schemeClr>
                          </a:solidFill>
                          <a:effectLst/>
                          <a:latin typeface="Calibri"/>
                          <a:ea typeface="Calibri"/>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esenciales</a:t>
                      </a:r>
                      <a:endParaRPr lang="en-US" sz="1100" err="1">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5095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Reducción de los gastos en salud esencial (incluidos los medicamentos)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debido a la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falta de recursos para acceder a las necesidades esenciales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Lcs_crisis_Salud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4372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a:cs typeface="Arial"/>
                        </a:rPr>
                        <a:t>1,7 </a:t>
                      </a:r>
                      <a:r>
                        <a:rPr lang="en-GB" sz="800" err="1">
                          <a:solidFill>
                            <a:schemeClr val="accent1">
                              <a:lumMod val="50000"/>
                            </a:schemeClr>
                          </a:solidFill>
                          <a:effectLst/>
                          <a:highlight>
                            <a:srgbClr val="C0C0C0"/>
                          </a:highlight>
                          <a:latin typeface="Calibri"/>
                          <a:ea typeface="Calibri"/>
                          <a:cs typeface="Arial"/>
                        </a:rPr>
                        <a:t>Retiró</a:t>
                      </a:r>
                      <a:r>
                        <a:rPr lang="en-GB" sz="800">
                          <a:solidFill>
                            <a:schemeClr val="accent1">
                              <a:lumMod val="50000"/>
                            </a:schemeClr>
                          </a:solidFill>
                          <a:effectLst/>
                          <a:highlight>
                            <a:srgbClr val="C0C0C0"/>
                          </a:highlight>
                          <a:latin typeface="Calibri"/>
                          <a:ea typeface="Calibri"/>
                          <a:cs typeface="Arial"/>
                        </a:rPr>
                        <a:t> a </a:t>
                      </a:r>
                      <a:r>
                        <a:rPr lang="en-GB" sz="800" err="1">
                          <a:solidFill>
                            <a:schemeClr val="accent1">
                              <a:lumMod val="50000"/>
                            </a:schemeClr>
                          </a:solidFill>
                          <a:effectLst/>
                          <a:highlight>
                            <a:srgbClr val="C0C0C0"/>
                          </a:highlight>
                          <a:latin typeface="Calibri"/>
                          <a:ea typeface="Calibri"/>
                          <a:cs typeface="Arial"/>
                        </a:rPr>
                        <a:t>los</a:t>
                      </a:r>
                      <a:r>
                        <a:rPr lang="en-GB" sz="800">
                          <a:solidFill>
                            <a:schemeClr val="accent1">
                              <a:lumMod val="50000"/>
                            </a:schemeClr>
                          </a:solidFill>
                          <a:effectLst/>
                          <a:highlight>
                            <a:srgbClr val="C0C0C0"/>
                          </a:highlight>
                          <a:latin typeface="Calibri"/>
                          <a:ea typeface="Calibri"/>
                          <a:cs typeface="Arial"/>
                        </a:rPr>
                        <a:t> </a:t>
                      </a:r>
                      <a:r>
                        <a:rPr lang="en-GB" sz="800" err="1">
                          <a:solidFill>
                            <a:schemeClr val="accent1">
                              <a:lumMod val="50000"/>
                            </a:schemeClr>
                          </a:solidFill>
                          <a:effectLst/>
                          <a:highlight>
                            <a:srgbClr val="C0C0C0"/>
                          </a:highlight>
                          <a:latin typeface="Calibri"/>
                          <a:ea typeface="Calibri"/>
                          <a:cs typeface="Arial"/>
                        </a:rPr>
                        <a:t>niños</a:t>
                      </a:r>
                      <a:r>
                        <a:rPr lang="en-GB" sz="800">
                          <a:solidFill>
                            <a:schemeClr val="accent1">
                              <a:lumMod val="50000"/>
                            </a:schemeClr>
                          </a:solidFill>
                          <a:effectLst/>
                          <a:highlight>
                            <a:srgbClr val="C0C0C0"/>
                          </a:highlight>
                          <a:latin typeface="Calibri"/>
                          <a:ea typeface="Calibri"/>
                          <a:cs typeface="Arial"/>
                        </a:rPr>
                        <a:t> de la </a:t>
                      </a:r>
                      <a:r>
                        <a:rPr lang="en-GB" sz="800" err="1">
                          <a:solidFill>
                            <a:schemeClr val="accent1">
                              <a:lumMod val="50000"/>
                            </a:schemeClr>
                          </a:solidFill>
                          <a:effectLst/>
                          <a:highlight>
                            <a:srgbClr val="C0C0C0"/>
                          </a:highlight>
                          <a:latin typeface="Calibri"/>
                          <a:ea typeface="Calibri"/>
                          <a:cs typeface="Arial"/>
                        </a:rPr>
                        <a:t>escuela</a:t>
                      </a:r>
                      <a:r>
                        <a:rPr lang="en-GB" sz="800">
                          <a:solidFill>
                            <a:schemeClr val="accent1">
                              <a:lumMod val="50000"/>
                            </a:schemeClr>
                          </a:solidFill>
                          <a:effectLst/>
                          <a:highlight>
                            <a:srgbClr val="C0C0C0"/>
                          </a:highlight>
                          <a:latin typeface="Calibri"/>
                          <a:ea typeface="Calibri"/>
                          <a:cs typeface="Arial"/>
                        </a:rPr>
                        <a:t> </a:t>
                      </a:r>
                      <a:r>
                        <a:rPr lang="en-GB" sz="800" i="1" err="1">
                          <a:solidFill>
                            <a:schemeClr val="accent1">
                              <a:lumMod val="50000"/>
                            </a:schemeClr>
                          </a:solidFill>
                          <a:effectLst/>
                          <a:latin typeface="Calibri"/>
                          <a:ea typeface="Times New Roman" panose="02020603050405020304" pitchFamily="18" charset="0"/>
                          <a:cs typeface="Arial"/>
                        </a:rPr>
                        <a:t>por</a:t>
                      </a:r>
                      <a:r>
                        <a:rPr lang="en-GB" sz="800" i="1">
                          <a:solidFill>
                            <a:schemeClr val="accent1">
                              <a:lumMod val="50000"/>
                            </a:schemeClr>
                          </a:solidFill>
                          <a:effectLst/>
                          <a:latin typeface="Calibri"/>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esenciales</a:t>
                      </a:r>
                      <a:endParaRPr lang="en-US" sz="1100" err="1">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a:cs typeface="Arial"/>
                        </a:rPr>
                        <a:t>Crisis</a:t>
                      </a:r>
                      <a:endParaRPr lang="en-US" sz="1100" dirty="0">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70453">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a:cs typeface="Arial"/>
                        </a:rPr>
                        <a:t>1,8 </a:t>
                      </a:r>
                      <a:r>
                        <a:rPr lang="en-GB" sz="800" err="1">
                          <a:solidFill>
                            <a:schemeClr val="accent1">
                              <a:lumMod val="50000"/>
                            </a:schemeClr>
                          </a:solidFill>
                          <a:effectLst/>
                          <a:highlight>
                            <a:srgbClr val="C0C0C0"/>
                          </a:highlight>
                          <a:latin typeface="Calibri"/>
                          <a:ea typeface="Calibri"/>
                          <a:cs typeface="Arial"/>
                        </a:rPr>
                        <a:t>Hipotecó</a:t>
                      </a:r>
                      <a:r>
                        <a:rPr lang="en-GB" sz="800">
                          <a:solidFill>
                            <a:schemeClr val="accent1">
                              <a:lumMod val="50000"/>
                            </a:schemeClr>
                          </a:solidFill>
                          <a:effectLst/>
                          <a:highlight>
                            <a:srgbClr val="C0C0C0"/>
                          </a:highlight>
                          <a:latin typeface="Calibri"/>
                          <a:ea typeface="Calibri"/>
                          <a:cs typeface="Arial"/>
                        </a:rPr>
                        <a:t>/</a:t>
                      </a:r>
                      <a:r>
                        <a:rPr lang="en-GB" sz="800" err="1">
                          <a:solidFill>
                            <a:schemeClr val="accent1">
                              <a:lumMod val="50000"/>
                            </a:schemeClr>
                          </a:solidFill>
                          <a:effectLst/>
                          <a:highlight>
                            <a:srgbClr val="C0C0C0"/>
                          </a:highlight>
                          <a:latin typeface="Calibri"/>
                          <a:ea typeface="Calibri"/>
                          <a:cs typeface="Arial"/>
                        </a:rPr>
                        <a:t>vendió</a:t>
                      </a:r>
                      <a:r>
                        <a:rPr lang="en-GB" sz="800">
                          <a:solidFill>
                            <a:schemeClr val="accent1">
                              <a:lumMod val="50000"/>
                            </a:schemeClr>
                          </a:solidFill>
                          <a:effectLst/>
                          <a:highlight>
                            <a:srgbClr val="C0C0C0"/>
                          </a:highlight>
                          <a:latin typeface="Calibri"/>
                          <a:ea typeface="Calibri"/>
                          <a:cs typeface="Arial"/>
                        </a:rPr>
                        <a:t> la casa </a:t>
                      </a:r>
                      <a:r>
                        <a:rPr lang="en-GB" sz="800" err="1">
                          <a:solidFill>
                            <a:schemeClr val="accent1">
                              <a:lumMod val="50000"/>
                            </a:schemeClr>
                          </a:solidFill>
                          <a:effectLst/>
                          <a:highlight>
                            <a:srgbClr val="C0C0C0"/>
                          </a:highlight>
                          <a:latin typeface="Calibri"/>
                          <a:ea typeface="Calibri"/>
                          <a:cs typeface="Arial"/>
                        </a:rPr>
                        <a:t>donde</a:t>
                      </a:r>
                      <a:r>
                        <a:rPr lang="en-GB" sz="800">
                          <a:solidFill>
                            <a:schemeClr val="accent1">
                              <a:lumMod val="50000"/>
                            </a:schemeClr>
                          </a:solidFill>
                          <a:effectLst/>
                          <a:highlight>
                            <a:srgbClr val="C0C0C0"/>
                          </a:highlight>
                          <a:latin typeface="Calibri"/>
                          <a:ea typeface="Calibri"/>
                          <a:cs typeface="Arial"/>
                        </a:rPr>
                        <a:t> </a:t>
                      </a:r>
                      <a:r>
                        <a:rPr lang="en-GB" sz="800" err="1">
                          <a:solidFill>
                            <a:schemeClr val="accent1">
                              <a:lumMod val="50000"/>
                            </a:schemeClr>
                          </a:solidFill>
                          <a:effectLst/>
                          <a:highlight>
                            <a:srgbClr val="C0C0C0"/>
                          </a:highlight>
                          <a:latin typeface="Calibri"/>
                          <a:ea typeface="Calibri"/>
                          <a:cs typeface="Arial"/>
                        </a:rPr>
                        <a:t>vivía</a:t>
                      </a:r>
                      <a:r>
                        <a:rPr lang="en-GB" sz="800">
                          <a:solidFill>
                            <a:schemeClr val="accent1">
                              <a:lumMod val="50000"/>
                            </a:schemeClr>
                          </a:solidFill>
                          <a:effectLst/>
                          <a:highlight>
                            <a:srgbClr val="C0C0C0"/>
                          </a:highlight>
                          <a:latin typeface="Calibri"/>
                          <a:ea typeface="Calibri"/>
                          <a:cs typeface="Arial"/>
                        </a:rPr>
                        <a:t> </a:t>
                      </a:r>
                      <a:r>
                        <a:rPr lang="en-GB" sz="800" err="1">
                          <a:solidFill>
                            <a:schemeClr val="accent1">
                              <a:lumMod val="50000"/>
                            </a:schemeClr>
                          </a:solidFill>
                          <a:effectLst/>
                          <a:highlight>
                            <a:srgbClr val="C0C0C0"/>
                          </a:highlight>
                          <a:latin typeface="Calibri"/>
                          <a:ea typeface="Calibri"/>
                          <a:cs typeface="Arial"/>
                        </a:rPr>
                        <a:t>permanentemente</a:t>
                      </a:r>
                      <a:r>
                        <a:rPr lang="en-GB" sz="800">
                          <a:solidFill>
                            <a:schemeClr val="accent1">
                              <a:lumMod val="50000"/>
                            </a:schemeClr>
                          </a:solidFill>
                          <a:effectLst/>
                          <a:highlight>
                            <a:srgbClr val="C0C0C0"/>
                          </a:highlight>
                          <a:latin typeface="Calibri"/>
                          <a:ea typeface="Calibri"/>
                          <a:cs typeface="Arial"/>
                        </a:rPr>
                        <a:t> o </a:t>
                      </a:r>
                      <a:r>
                        <a:rPr lang="en-GB" sz="800" err="1">
                          <a:solidFill>
                            <a:schemeClr val="accent1">
                              <a:lumMod val="50000"/>
                            </a:schemeClr>
                          </a:solidFill>
                          <a:effectLst/>
                          <a:highlight>
                            <a:srgbClr val="C0C0C0"/>
                          </a:highlight>
                          <a:latin typeface="Calibri"/>
                          <a:ea typeface="Calibri"/>
                          <a:cs typeface="Arial"/>
                        </a:rPr>
                        <a:t>el</a:t>
                      </a:r>
                      <a:r>
                        <a:rPr lang="en-GB" sz="800">
                          <a:solidFill>
                            <a:schemeClr val="accent1">
                              <a:lumMod val="50000"/>
                            </a:schemeClr>
                          </a:solidFill>
                          <a:effectLst/>
                          <a:highlight>
                            <a:srgbClr val="C0C0C0"/>
                          </a:highlight>
                          <a:latin typeface="Calibri"/>
                          <a:ea typeface="Calibri"/>
                          <a:cs typeface="Arial"/>
                        </a:rPr>
                        <a:t> </a:t>
                      </a:r>
                      <a:r>
                        <a:rPr lang="en-GB" sz="800" err="1">
                          <a:solidFill>
                            <a:schemeClr val="accent1">
                              <a:lumMod val="50000"/>
                            </a:schemeClr>
                          </a:solidFill>
                          <a:effectLst/>
                          <a:highlight>
                            <a:srgbClr val="C0C0C0"/>
                          </a:highlight>
                          <a:latin typeface="Calibri"/>
                          <a:ea typeface="Calibri"/>
                          <a:cs typeface="Arial"/>
                        </a:rPr>
                        <a:t>terreno</a:t>
                      </a:r>
                      <a:r>
                        <a:rPr lang="en-GB" sz="800">
                          <a:solidFill>
                            <a:schemeClr val="accent1">
                              <a:lumMod val="50000"/>
                            </a:schemeClr>
                          </a:solidFill>
                          <a:effectLst/>
                          <a:highlight>
                            <a:srgbClr val="C0C0C0"/>
                          </a:highlight>
                          <a:latin typeface="Calibri"/>
                          <a:ea typeface="Calibri"/>
                          <a:cs typeface="Arial"/>
                        </a:rPr>
                        <a:t> </a:t>
                      </a:r>
                      <a:r>
                        <a:rPr lang="en-GB" sz="800" i="1" err="1">
                          <a:solidFill>
                            <a:schemeClr val="accent1">
                              <a:lumMod val="50000"/>
                            </a:schemeClr>
                          </a:solidFill>
                          <a:effectLst/>
                          <a:latin typeface="Calibri"/>
                          <a:ea typeface="Times New Roman" panose="02020603050405020304" pitchFamily="18" charset="0"/>
                          <a:cs typeface="Arial"/>
                        </a:rPr>
                        <a:t>debido</a:t>
                      </a:r>
                      <a:r>
                        <a:rPr lang="en-GB" sz="800" i="1">
                          <a:solidFill>
                            <a:schemeClr val="accent1">
                              <a:lumMod val="50000"/>
                            </a:schemeClr>
                          </a:solidFill>
                          <a:effectLst/>
                          <a:latin typeface="Calibri"/>
                          <a:ea typeface="Times New Roman" panose="02020603050405020304" pitchFamily="18" charset="0"/>
                          <a:cs typeface="Arial"/>
                        </a:rPr>
                        <a:t> a la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esenciales</a:t>
                      </a:r>
                      <a:endParaRPr lang="en-US" sz="1100" err="1">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5095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a:cs typeface="Arial"/>
                        </a:rPr>
                        <a:t>1,9 </a:t>
                      </a:r>
                      <a:r>
                        <a:rPr lang="en-GB" sz="800" dirty="0" err="1">
                          <a:solidFill>
                            <a:schemeClr val="accent1">
                              <a:lumMod val="50000"/>
                            </a:schemeClr>
                          </a:solidFill>
                          <a:effectLst/>
                          <a:highlight>
                            <a:srgbClr val="C0C0C0"/>
                          </a:highlight>
                          <a:latin typeface="Calibri"/>
                          <a:ea typeface="Calibri"/>
                          <a:cs typeface="Arial"/>
                        </a:rPr>
                        <a:t>Mendigó</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pidió</a:t>
                      </a:r>
                      <a:r>
                        <a:rPr lang="en-GB" sz="800" dirty="0">
                          <a:solidFill>
                            <a:schemeClr val="accent1">
                              <a:lumMod val="50000"/>
                            </a:schemeClr>
                          </a:solidFill>
                          <a:effectLst/>
                          <a:highlight>
                            <a:srgbClr val="C0C0C0"/>
                          </a:highlight>
                          <a:latin typeface="Calibri"/>
                          <a:ea typeface="Calibri"/>
                          <a:cs typeface="Arial"/>
                        </a:rPr>
                        <a:t> dinero/</a:t>
                      </a:r>
                      <a:r>
                        <a:rPr lang="en-GB" sz="800" dirty="0" err="1">
                          <a:solidFill>
                            <a:schemeClr val="accent1">
                              <a:lumMod val="50000"/>
                            </a:schemeClr>
                          </a:solidFill>
                          <a:effectLst/>
                          <a:highlight>
                            <a:srgbClr val="C0C0C0"/>
                          </a:highlight>
                          <a:latin typeface="Calibri"/>
                          <a:ea typeface="Calibri"/>
                          <a:cs typeface="Arial"/>
                        </a:rPr>
                        <a:t>alimentos</a:t>
                      </a:r>
                      <a:r>
                        <a:rPr lang="en-GB" sz="800" dirty="0">
                          <a:solidFill>
                            <a:schemeClr val="accent1">
                              <a:lumMod val="50000"/>
                            </a:schemeClr>
                          </a:solidFill>
                          <a:effectLst/>
                          <a:highlight>
                            <a:srgbClr val="C0C0C0"/>
                          </a:highlight>
                          <a:latin typeface="Calibri"/>
                          <a:ea typeface="Calibri"/>
                          <a:cs typeface="Arial"/>
                        </a:rPr>
                        <a:t> a </a:t>
                      </a:r>
                      <a:r>
                        <a:rPr lang="en-GB" sz="800" dirty="0" err="1">
                          <a:solidFill>
                            <a:schemeClr val="accent1">
                              <a:lumMod val="50000"/>
                            </a:schemeClr>
                          </a:solidFill>
                          <a:effectLst/>
                          <a:highlight>
                            <a:srgbClr val="C0C0C0"/>
                          </a:highlight>
                          <a:latin typeface="Calibri"/>
                          <a:ea typeface="Calibri"/>
                          <a:cs typeface="Arial"/>
                        </a:rPr>
                        <a:t>desconocidos</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en</a:t>
                      </a:r>
                      <a:r>
                        <a:rPr lang="en-GB" sz="800" dirty="0">
                          <a:solidFill>
                            <a:schemeClr val="accent1">
                              <a:lumMod val="50000"/>
                            </a:schemeClr>
                          </a:solidFill>
                          <a:effectLst/>
                          <a:highlight>
                            <a:srgbClr val="C0C0C0"/>
                          </a:highlight>
                          <a:latin typeface="Calibri"/>
                          <a:ea typeface="Calibri"/>
                          <a:cs typeface="Arial"/>
                        </a:rPr>
                        <a:t> la </a:t>
                      </a:r>
                      <a:r>
                        <a:rPr lang="en-GB" sz="800" dirty="0" err="1">
                          <a:solidFill>
                            <a:schemeClr val="accent1">
                              <a:lumMod val="50000"/>
                            </a:schemeClr>
                          </a:solidFill>
                          <a:effectLst/>
                          <a:highlight>
                            <a:srgbClr val="C0C0C0"/>
                          </a:highlight>
                          <a:latin typeface="Calibri"/>
                          <a:ea typeface="Calibri"/>
                          <a:cs typeface="Arial"/>
                        </a:rPr>
                        <a:t>calle</a:t>
                      </a:r>
                      <a:r>
                        <a:rPr lang="en-GB" sz="800" dirty="0">
                          <a:solidFill>
                            <a:schemeClr val="accent1">
                              <a:lumMod val="50000"/>
                            </a:schemeClr>
                          </a:solidFill>
                          <a:effectLst/>
                          <a:highlight>
                            <a:srgbClr val="C0C0C0"/>
                          </a:highlight>
                          <a:latin typeface="Calibri"/>
                          <a:ea typeface="Calibri"/>
                          <a:cs typeface="Arial"/>
                        </a:rPr>
                        <a:t>) o </a:t>
                      </a:r>
                      <a:r>
                        <a:rPr lang="en-GB" sz="800" dirty="0" err="1">
                          <a:solidFill>
                            <a:schemeClr val="accent1">
                              <a:lumMod val="50000"/>
                            </a:schemeClr>
                          </a:solidFill>
                          <a:effectLst/>
                          <a:highlight>
                            <a:srgbClr val="C0C0C0"/>
                          </a:highlight>
                          <a:latin typeface="Calibri"/>
                          <a:ea typeface="Calibri"/>
                          <a:cs typeface="Arial"/>
                        </a:rPr>
                        <a:t>rebuscó</a:t>
                      </a:r>
                      <a:r>
                        <a:rPr lang="en-GB" sz="800" dirty="0">
                          <a:solidFill>
                            <a:schemeClr val="accent1">
                              <a:lumMod val="50000"/>
                            </a:schemeClr>
                          </a:solidFill>
                          <a:effectLst/>
                          <a:highlight>
                            <a:srgbClr val="C0C0C0"/>
                          </a:highlight>
                          <a:latin typeface="Calibri"/>
                          <a:ea typeface="Calibri"/>
                          <a:cs typeface="Arial"/>
                        </a:rPr>
                        <a:t> </a:t>
                      </a:r>
                      <a:r>
                        <a:rPr lang="en-GB" sz="800" dirty="0" err="1">
                          <a:solidFill>
                            <a:schemeClr val="accent1">
                              <a:lumMod val="50000"/>
                            </a:schemeClr>
                          </a:solidFill>
                          <a:effectLst/>
                          <a:highlight>
                            <a:srgbClr val="C0C0C0"/>
                          </a:highlight>
                          <a:latin typeface="Calibri"/>
                          <a:ea typeface="Calibri"/>
                          <a:cs typeface="Arial"/>
                        </a:rPr>
                        <a:t>en</a:t>
                      </a:r>
                      <a:r>
                        <a:rPr lang="en-GB" sz="800" dirty="0">
                          <a:solidFill>
                            <a:schemeClr val="accent1">
                              <a:lumMod val="50000"/>
                            </a:schemeClr>
                          </a:solidFill>
                          <a:effectLst/>
                          <a:highlight>
                            <a:srgbClr val="C0C0C0"/>
                          </a:highlight>
                          <a:latin typeface="Calibri"/>
                          <a:ea typeface="Calibri"/>
                          <a:cs typeface="Arial"/>
                        </a:rPr>
                        <a:t> la </a:t>
                      </a:r>
                      <a:r>
                        <a:rPr lang="en-GB" sz="800" dirty="0" err="1">
                          <a:solidFill>
                            <a:schemeClr val="accent1">
                              <a:lumMod val="50000"/>
                            </a:schemeClr>
                          </a:solidFill>
                          <a:effectLst/>
                          <a:highlight>
                            <a:srgbClr val="C0C0C0"/>
                          </a:highlight>
                          <a:latin typeface="Calibri"/>
                          <a:ea typeface="Calibri"/>
                          <a:cs typeface="Arial"/>
                        </a:rPr>
                        <a:t>basura</a:t>
                      </a:r>
                      <a:r>
                        <a:rPr lang="en-GB" sz="800" dirty="0">
                          <a:solidFill>
                            <a:schemeClr val="accent1">
                              <a:lumMod val="50000"/>
                            </a:schemeClr>
                          </a:solidFill>
                          <a:effectLst/>
                          <a:highlight>
                            <a:srgbClr val="C0C0C0"/>
                          </a:highlight>
                          <a:latin typeface="Calibri"/>
                          <a:ea typeface="Calibri"/>
                          <a:cs typeface="Arial"/>
                        </a:rPr>
                        <a:t> </a:t>
                      </a:r>
                      <a:r>
                        <a:rPr lang="en-GB" sz="800" i="1" dirty="0" err="1">
                          <a:solidFill>
                            <a:schemeClr val="accent1">
                              <a:lumMod val="50000"/>
                            </a:schemeClr>
                          </a:solidFill>
                          <a:effectLst/>
                          <a:latin typeface="Calibri"/>
                          <a:ea typeface="Calibri"/>
                          <a:cs typeface="Arial"/>
                        </a:rPr>
                        <a:t>por</a:t>
                      </a:r>
                      <a:r>
                        <a:rPr lang="en-GB" sz="800" i="1" dirty="0">
                          <a:solidFill>
                            <a:schemeClr val="accent1">
                              <a:lumMod val="50000"/>
                            </a:schemeClr>
                          </a:solidFill>
                          <a:effectLst/>
                          <a:latin typeface="Calibri"/>
                          <a:ea typeface="Calibri"/>
                          <a:cs typeface="Arial"/>
                        </a:rPr>
                        <a:t> </a:t>
                      </a:r>
                      <a:r>
                        <a:rPr lang="en-GB" sz="800" i="1" dirty="0"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dirty="0"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dirty="0"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dirty="0" err="1">
                          <a:solidFill>
                            <a:schemeClr val="accent1">
                              <a:lumMod val="50000"/>
                            </a:schemeClr>
                          </a:solidFill>
                          <a:effectLst/>
                          <a:highlight>
                            <a:srgbClr val="FFFFFF"/>
                          </a:highlight>
                          <a:latin typeface="+mn-lt"/>
                          <a:ea typeface="Times New Roman" panose="02020603050405020304" pitchFamily="18" charset="0"/>
                          <a:cs typeface="Arial"/>
                        </a:rPr>
                        <a:t>esenciales</a:t>
                      </a:r>
                      <a:endParaRPr lang="en-US" sz="1100" dirty="0" err="1">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84928">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a:cs typeface="Arial"/>
                        </a:rPr>
                        <a:t>1.10 </a:t>
                      </a:r>
                      <a:r>
                        <a:rPr lang="en-US" sz="800" kern="1200">
                          <a:solidFill>
                            <a:schemeClr val="accent1">
                              <a:lumMod val="50000"/>
                            </a:schemeClr>
                          </a:solidFill>
                          <a:effectLst/>
                          <a:highlight>
                            <a:srgbClr val="C0C0C0"/>
                          </a:highlight>
                          <a:latin typeface="Calibri"/>
                          <a:ea typeface="Calibri"/>
                          <a:cs typeface="Arial"/>
                        </a:rPr>
                        <a:t>Se </a:t>
                      </a:r>
                      <a:r>
                        <a:rPr lang="en-US" sz="800" kern="1200" err="1">
                          <a:solidFill>
                            <a:schemeClr val="accent1">
                              <a:lumMod val="50000"/>
                            </a:schemeClr>
                          </a:solidFill>
                          <a:effectLst/>
                          <a:highlight>
                            <a:srgbClr val="C0C0C0"/>
                          </a:highlight>
                          <a:latin typeface="Calibri"/>
                          <a:ea typeface="Calibri"/>
                          <a:cs typeface="Arial"/>
                        </a:rPr>
                        <a:t>dediquen</a:t>
                      </a:r>
                      <a:r>
                        <a:rPr lang="en-US" sz="800" kern="1200">
                          <a:solidFill>
                            <a:schemeClr val="accent1">
                              <a:lumMod val="50000"/>
                            </a:schemeClr>
                          </a:solidFill>
                          <a:effectLst/>
                          <a:highlight>
                            <a:srgbClr val="C0C0C0"/>
                          </a:highlight>
                          <a:latin typeface="Calibri"/>
                          <a:ea typeface="Calibri"/>
                          <a:cs typeface="Arial"/>
                        </a:rPr>
                        <a:t> a </a:t>
                      </a:r>
                      <a:r>
                        <a:rPr lang="en-US" sz="800" kern="1200" err="1">
                          <a:solidFill>
                            <a:schemeClr val="accent1">
                              <a:lumMod val="50000"/>
                            </a:schemeClr>
                          </a:solidFill>
                          <a:effectLst/>
                          <a:highlight>
                            <a:srgbClr val="C0C0C0"/>
                          </a:highlight>
                          <a:latin typeface="Calibri"/>
                          <a:ea typeface="Calibri"/>
                          <a:cs typeface="Arial"/>
                        </a:rPr>
                        <a:t>trabajos</a:t>
                      </a:r>
                      <a:r>
                        <a:rPr lang="en-US" sz="800" kern="1200">
                          <a:solidFill>
                            <a:schemeClr val="accent1">
                              <a:lumMod val="50000"/>
                            </a:schemeClr>
                          </a:solidFill>
                          <a:effectLst/>
                          <a:highlight>
                            <a:srgbClr val="C0C0C0"/>
                          </a:highlight>
                          <a:latin typeface="Calibri"/>
                          <a:ea typeface="Calibri"/>
                          <a:cs typeface="Arial"/>
                        </a:rPr>
                        <a:t> o </a:t>
                      </a:r>
                      <a:r>
                        <a:rPr lang="en-US" sz="800" kern="1200" err="1">
                          <a:solidFill>
                            <a:schemeClr val="accent1">
                              <a:lumMod val="50000"/>
                            </a:schemeClr>
                          </a:solidFill>
                          <a:effectLst/>
                          <a:highlight>
                            <a:srgbClr val="C0C0C0"/>
                          </a:highlight>
                          <a:latin typeface="Calibri"/>
                          <a:ea typeface="Calibri"/>
                          <a:cs typeface="Arial"/>
                        </a:rPr>
                        <a:t>actividades</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generadoras</a:t>
                      </a:r>
                      <a:r>
                        <a:rPr lang="en-US" sz="800" kern="1200">
                          <a:solidFill>
                            <a:schemeClr val="accent1">
                              <a:lumMod val="50000"/>
                            </a:schemeClr>
                          </a:solidFill>
                          <a:effectLst/>
                          <a:highlight>
                            <a:srgbClr val="C0C0C0"/>
                          </a:highlight>
                          <a:latin typeface="Calibri"/>
                          <a:ea typeface="Calibri"/>
                          <a:cs typeface="Arial"/>
                        </a:rPr>
                        <a:t> de </a:t>
                      </a:r>
                      <a:r>
                        <a:rPr lang="en-US" sz="800" kern="1200" err="1">
                          <a:solidFill>
                            <a:schemeClr val="accent1">
                              <a:lumMod val="50000"/>
                            </a:schemeClr>
                          </a:solidFill>
                          <a:effectLst/>
                          <a:highlight>
                            <a:srgbClr val="C0C0C0"/>
                          </a:highlight>
                          <a:latin typeface="Calibri"/>
                          <a:ea typeface="Calibri"/>
                          <a:cs typeface="Arial"/>
                        </a:rPr>
                        <a:t>ingresos</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socialmente</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degradantes</a:t>
                      </a:r>
                      <a:r>
                        <a:rPr lang="en-US" sz="800" kern="1200">
                          <a:solidFill>
                            <a:schemeClr val="accent1">
                              <a:lumMod val="50000"/>
                            </a:schemeClr>
                          </a:solidFill>
                          <a:effectLst/>
                          <a:highlight>
                            <a:srgbClr val="C0C0C0"/>
                          </a:highlight>
                          <a:latin typeface="Calibri"/>
                          <a:ea typeface="Calibri"/>
                          <a:cs typeface="Arial"/>
                        </a:rPr>
                        <a:t>, de alto </a:t>
                      </a:r>
                      <a:r>
                        <a:rPr lang="en-US" sz="800" kern="1200" err="1">
                          <a:solidFill>
                            <a:schemeClr val="accent1">
                              <a:lumMod val="50000"/>
                            </a:schemeClr>
                          </a:solidFill>
                          <a:effectLst/>
                          <a:highlight>
                            <a:srgbClr val="C0C0C0"/>
                          </a:highlight>
                          <a:latin typeface="Calibri"/>
                          <a:ea typeface="Calibri"/>
                          <a:cs typeface="Arial"/>
                        </a:rPr>
                        <a:t>riesgo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explotadores</a:t>
                      </a:r>
                      <a:r>
                        <a:rPr lang="en-US" sz="800" kern="1200">
                          <a:solidFill>
                            <a:schemeClr val="accent1">
                              <a:lumMod val="50000"/>
                            </a:schemeClr>
                          </a:solidFill>
                          <a:effectLst/>
                          <a:highlight>
                            <a:srgbClr val="C0C0C0"/>
                          </a:highlight>
                          <a:latin typeface="Calibri"/>
                          <a:ea typeface="Calibri"/>
                          <a:cs typeface="Arial"/>
                        </a:rPr>
                        <a:t> o que </a:t>
                      </a:r>
                      <a:r>
                        <a:rPr lang="en-US" sz="800" kern="1200" err="1">
                          <a:solidFill>
                            <a:schemeClr val="accent1">
                              <a:lumMod val="50000"/>
                            </a:schemeClr>
                          </a:solidFill>
                          <a:effectLst/>
                          <a:highlight>
                            <a:srgbClr val="C0C0C0"/>
                          </a:highlight>
                          <a:latin typeface="Calibri"/>
                          <a:ea typeface="Calibri"/>
                          <a:cs typeface="Arial"/>
                        </a:rPr>
                        <a:t>pongan</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en</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peligro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su</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vida</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por</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ejemplo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contrabando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robo</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adhesión</a:t>
                      </a:r>
                      <a:r>
                        <a:rPr lang="en-US" sz="800" kern="1200">
                          <a:solidFill>
                            <a:schemeClr val="accent1">
                              <a:lumMod val="50000"/>
                            </a:schemeClr>
                          </a:solidFill>
                          <a:effectLst/>
                          <a:highlight>
                            <a:srgbClr val="C0C0C0"/>
                          </a:highlight>
                          <a:latin typeface="Calibri"/>
                          <a:ea typeface="Calibri"/>
                          <a:cs typeface="Arial"/>
                        </a:rPr>
                        <a:t> a </a:t>
                      </a:r>
                      <a:r>
                        <a:rPr lang="en-US" sz="800" kern="1200" err="1">
                          <a:solidFill>
                            <a:schemeClr val="accent1">
                              <a:lumMod val="50000"/>
                            </a:schemeClr>
                          </a:solidFill>
                          <a:effectLst/>
                          <a:highlight>
                            <a:srgbClr val="C0C0C0"/>
                          </a:highlight>
                          <a:latin typeface="Calibri"/>
                          <a:ea typeface="Calibri"/>
                          <a:cs typeface="Arial"/>
                        </a:rPr>
                        <a:t>grupos</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armados</a:t>
                      </a:r>
                      <a:r>
                        <a:rPr lang="en-US" sz="800" kern="1200">
                          <a:solidFill>
                            <a:schemeClr val="accent1">
                              <a:lumMod val="50000"/>
                            </a:schemeClr>
                          </a:solidFill>
                          <a:effectLst/>
                          <a:highlight>
                            <a:srgbClr val="C0C0C0"/>
                          </a:highlight>
                          <a:latin typeface="Calibri"/>
                          <a:ea typeface="Calibri"/>
                          <a:cs typeface="Arial"/>
                        </a:rPr>
                        <a:t>, </a:t>
                      </a:r>
                      <a:r>
                        <a:rPr lang="en-US" sz="800" kern="1200" err="1">
                          <a:solidFill>
                            <a:schemeClr val="accent1">
                              <a:lumMod val="50000"/>
                            </a:schemeClr>
                          </a:solidFill>
                          <a:effectLst/>
                          <a:highlight>
                            <a:srgbClr val="C0C0C0"/>
                          </a:highlight>
                          <a:latin typeface="Calibri"/>
                          <a:ea typeface="Calibri"/>
                          <a:cs typeface="Arial"/>
                        </a:rPr>
                        <a:t>prostitución</a:t>
                      </a:r>
                      <a:r>
                        <a:rPr lang="en-US" sz="800" kern="1200">
                          <a:solidFill>
                            <a:schemeClr val="accent1">
                              <a:lumMod val="50000"/>
                            </a:schemeClr>
                          </a:solidFill>
                          <a:effectLst/>
                          <a:highlight>
                            <a:srgbClr val="C0C0C0"/>
                          </a:highlight>
                          <a:latin typeface="Calibri"/>
                          <a:ea typeface="Calibri"/>
                          <a:cs typeface="Arial"/>
                        </a:rPr>
                        <a:t>) </a:t>
                      </a:r>
                      <a:r>
                        <a:rPr lang="en-GB" sz="800" i="1" err="1">
                          <a:solidFill>
                            <a:schemeClr val="accent1">
                              <a:lumMod val="50000"/>
                            </a:schemeClr>
                          </a:solidFill>
                          <a:effectLst/>
                          <a:latin typeface="Calibri"/>
                          <a:ea typeface="Calibri"/>
                          <a:cs typeface="Arial"/>
                        </a:rPr>
                        <a:t>debido</a:t>
                      </a:r>
                      <a:r>
                        <a:rPr lang="en-GB" sz="800" i="1">
                          <a:solidFill>
                            <a:schemeClr val="accent1">
                              <a:lumMod val="50000"/>
                            </a:schemeClr>
                          </a:solidFill>
                          <a:effectLst/>
                          <a:latin typeface="Calibri"/>
                          <a:ea typeface="Calibri"/>
                          <a:cs typeface="Arial"/>
                        </a:rPr>
                        <a:t> </a:t>
                      </a:r>
                      <a:r>
                        <a:rPr lang="en-GB" sz="800" i="1">
                          <a:solidFill>
                            <a:schemeClr val="accent1">
                              <a:lumMod val="50000"/>
                            </a:schemeClr>
                          </a:solidFill>
                          <a:effectLst/>
                          <a:highlight>
                            <a:srgbClr val="FFFFFF"/>
                          </a:highlight>
                          <a:latin typeface="Calibri"/>
                          <a:ea typeface="Calibri"/>
                          <a:cs typeface="Arial"/>
                        </a:rPr>
                        <a:t>a la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falta</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de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recursos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para acceder a las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necesidades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 </a:t>
                      </a:r>
                      <a:r>
                        <a:rPr lang="en-GB" sz="800" i="1" err="1">
                          <a:solidFill>
                            <a:schemeClr val="accent1">
                              <a:lumMod val="50000"/>
                            </a:schemeClr>
                          </a:solidFill>
                          <a:effectLst/>
                          <a:highlight>
                            <a:srgbClr val="FFFFFF"/>
                          </a:highlight>
                          <a:latin typeface="+mn-lt"/>
                          <a:ea typeface="Times New Roman" panose="02020603050405020304" pitchFamily="18" charset="0"/>
                          <a:cs typeface="Arial"/>
                        </a:rPr>
                        <a:t>esenciales</a:t>
                      </a:r>
                      <a:r>
                        <a:rPr lang="en-GB" sz="800" i="1">
                          <a:solidFill>
                            <a:schemeClr val="accent1">
                              <a:lumMod val="50000"/>
                            </a:schemeClr>
                          </a:solidFill>
                          <a:effectLst/>
                          <a:highlight>
                            <a:srgbClr val="FFFFFF"/>
                          </a:highlight>
                          <a:latin typeface="+mn-lt"/>
                          <a:ea typeface="Times New Roman" panose="02020603050405020304" pitchFamily="18" charset="0"/>
                          <a:cs typeface="Arial"/>
                        </a:rPr>
                        <a:t>.</a:t>
                      </a:r>
                      <a:endParaRPr lang="en-US" sz="110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a:cs typeface="Arial"/>
                        </a:rPr>
                        <a:t>| __ |</a:t>
                      </a:r>
                      <a:endParaRPr lang="en-US" sz="1100" dirty="0">
                        <a:solidFill>
                          <a:schemeClr val="accent1">
                            <a:lumMod val="50000"/>
                          </a:schemeClr>
                        </a:solidFill>
                        <a:effectLst/>
                        <a:latin typeface="Verdana"/>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latin typeface="Calibri"/>
                          <a:ea typeface="Calibri"/>
                          <a:cs typeface="Arial"/>
                        </a:rPr>
                        <a:t>Emergencia</a:t>
                      </a:r>
                      <a:endParaRPr lang="en-US" sz="1100" dirty="0" err="1">
                        <a:solidFill>
                          <a:schemeClr val="accent1">
                            <a:lumMod val="50000"/>
                          </a:schemeClr>
                        </a:solidFill>
                        <a:effectLst/>
                        <a:latin typeface="Calibri"/>
                        <a:ea typeface="Calibri"/>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2" name="TextBox 1">
            <a:extLst>
              <a:ext uri="{FF2B5EF4-FFF2-40B4-BE49-F238E27FC236}">
                <a16:creationId xmlns:a16="http://schemas.microsoft.com/office/drawing/2014/main" id="{25F8A0C1-DCB9-4171-38F4-F89A9834E010}"/>
              </a:ext>
            </a:extLst>
          </p:cNvPr>
          <p:cNvSpPr txBox="1"/>
          <p:nvPr/>
        </p:nvSpPr>
        <p:spPr>
          <a:xfrm>
            <a:off x="436227" y="1617469"/>
            <a:ext cx="1915123" cy="4801314"/>
          </a:xfrm>
          <a:prstGeom prst="rect">
            <a:avLst/>
          </a:prstGeom>
          <a:solidFill>
            <a:schemeClr val="accent5"/>
          </a:solidFill>
          <a:ln w="38100">
            <a:solidFill>
              <a:schemeClr val="bg1">
                <a:lumMod val="50000"/>
              </a:schemeClr>
            </a:solidFill>
          </a:ln>
        </p:spPr>
        <p:txBody>
          <a:bodyPr wrap="square" rtlCol="0">
            <a:spAutoFit/>
          </a:bodyPr>
          <a:lstStyle/>
          <a:p>
            <a:r>
              <a:rPr lang="en-US" b="1" dirty="0">
                <a:latin typeface="Segoe"/>
              </a:rPr>
              <a:t>Instrucciones: </a:t>
            </a:r>
          </a:p>
          <a:p>
            <a:endParaRPr lang="en-US" sz="1600" dirty="0">
              <a:latin typeface="Segoe"/>
            </a:endParaRPr>
          </a:p>
          <a:p>
            <a:r>
              <a:rPr lang="en-US" sz="1600" dirty="0">
                <a:latin typeface="Segoe"/>
              </a:rPr>
              <a:t>Para su presentación a nivel nacional, asegúrese de que las declaraciones estratégicas presentadas (en gris) están actualizadas con su módulo final.</a:t>
            </a:r>
          </a:p>
          <a:p>
            <a:endParaRPr lang="en-US" sz="1600" dirty="0">
              <a:latin typeface="Segoe"/>
            </a:endParaRPr>
          </a:p>
          <a:p>
            <a:r>
              <a:rPr lang="en-US" sz="1600" dirty="0">
                <a:latin typeface="Segoe"/>
              </a:rPr>
              <a:t>Consulte los materiales disponibles en el </a:t>
            </a:r>
            <a:r>
              <a:rPr lang="en-US" sz="1600" dirty="0">
                <a:latin typeface="Segoe"/>
                <a:hlinkClick r:id="rId3">
                  <a:extLst>
                    <a:ext uri="{A12FA001-AC4F-418D-AE19-62706E023703}">
                      <ahyp:hlinkClr xmlns:ahyp="http://schemas.microsoft.com/office/drawing/2018/hyperlinkcolor" val="tx"/>
                    </a:ext>
                  </a:extLst>
                </a:hlinkClick>
              </a:rPr>
              <a:t>Centro de Recursos VAM</a:t>
            </a:r>
            <a:r>
              <a:rPr lang="en-US" sz="1600" dirty="0">
                <a:latin typeface="Segoe"/>
              </a:rPr>
              <a:t>. </a:t>
            </a:r>
          </a:p>
          <a:p>
            <a:endParaRPr lang="en-US" sz="1600" dirty="0">
              <a:latin typeface="Segoe"/>
            </a:endParaRPr>
          </a:p>
        </p:txBody>
      </p:sp>
      <p:sp>
        <p:nvSpPr>
          <p:cNvPr id="4" name="Right Brace 3">
            <a:extLst>
              <a:ext uri="{FF2B5EF4-FFF2-40B4-BE49-F238E27FC236}">
                <a16:creationId xmlns:a16="http://schemas.microsoft.com/office/drawing/2014/main" id="{ED7C3C1A-C2BD-49C6-7000-6C8A4A7F4FFF}"/>
              </a:ext>
            </a:extLst>
          </p:cNvPr>
          <p:cNvSpPr/>
          <p:nvPr/>
        </p:nvSpPr>
        <p:spPr>
          <a:xfrm>
            <a:off x="10987784" y="3487066"/>
            <a:ext cx="114461" cy="1023456"/>
          </a:xfrm>
          <a:prstGeom prst="rightBrace">
            <a:avLst/>
          </a:prstGeom>
          <a:ln w="19050">
            <a:solidFill>
              <a:srgbClr val="FFCC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a:p>
        </p:txBody>
      </p:sp>
      <p:sp>
        <p:nvSpPr>
          <p:cNvPr id="6" name="Right Brace 5">
            <a:extLst>
              <a:ext uri="{FF2B5EF4-FFF2-40B4-BE49-F238E27FC236}">
                <a16:creationId xmlns:a16="http://schemas.microsoft.com/office/drawing/2014/main" id="{8F6778FE-F59A-FE46-90FA-BF292FF90E9C}"/>
              </a:ext>
            </a:extLst>
          </p:cNvPr>
          <p:cNvSpPr/>
          <p:nvPr/>
        </p:nvSpPr>
        <p:spPr>
          <a:xfrm>
            <a:off x="10987784" y="4563939"/>
            <a:ext cx="114461" cy="902928"/>
          </a:xfrm>
          <a:prstGeom prst="rightBrac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a:p>
        </p:txBody>
      </p:sp>
      <p:sp>
        <p:nvSpPr>
          <p:cNvPr id="7" name="Right Brace 6">
            <a:extLst>
              <a:ext uri="{FF2B5EF4-FFF2-40B4-BE49-F238E27FC236}">
                <a16:creationId xmlns:a16="http://schemas.microsoft.com/office/drawing/2014/main" id="{1E3E8B6E-0E06-422A-7483-CD6A1A5CD38A}"/>
              </a:ext>
            </a:extLst>
          </p:cNvPr>
          <p:cNvSpPr/>
          <p:nvPr/>
        </p:nvSpPr>
        <p:spPr>
          <a:xfrm>
            <a:off x="10987784" y="5520284"/>
            <a:ext cx="114461" cy="1212706"/>
          </a:xfrm>
          <a:prstGeom prst="rightBrace">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sz="1600"/>
          </a:p>
        </p:txBody>
      </p:sp>
      <p:sp>
        <p:nvSpPr>
          <p:cNvPr id="9" name="Rectangle 8">
            <a:extLst>
              <a:ext uri="{FF2B5EF4-FFF2-40B4-BE49-F238E27FC236}">
                <a16:creationId xmlns:a16="http://schemas.microsoft.com/office/drawing/2014/main" id="{A2988B6E-8FD1-CAD7-DBC9-BADFB9E7B7CD}"/>
              </a:ext>
            </a:extLst>
          </p:cNvPr>
          <p:cNvSpPr/>
          <p:nvPr/>
        </p:nvSpPr>
        <p:spPr>
          <a:xfrm>
            <a:off x="11180728" y="3770194"/>
            <a:ext cx="10057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E46C3D87-5FC0-7193-E50F-0377EB147F70}"/>
              </a:ext>
            </a:extLst>
          </p:cNvPr>
          <p:cNvSpPr txBox="1"/>
          <p:nvPr/>
        </p:nvSpPr>
        <p:spPr>
          <a:xfrm>
            <a:off x="11345981" y="3839662"/>
            <a:ext cx="1059051" cy="276999"/>
          </a:xfrm>
          <a:prstGeom prst="rect">
            <a:avLst/>
          </a:prstGeom>
          <a:noFill/>
        </p:spPr>
        <p:txBody>
          <a:bodyPr wrap="square" rtlCol="0">
            <a:spAutoFit/>
          </a:bodyPr>
          <a:lstStyle/>
          <a:p>
            <a:r>
              <a:rPr lang="en-US" sz="1200">
                <a:solidFill>
                  <a:schemeClr val="accent5">
                    <a:lumMod val="50000"/>
                  </a:schemeClr>
                </a:solidFill>
                <a:latin typeface="Segoe"/>
              </a:rPr>
              <a:t>4 estrés</a:t>
            </a:r>
            <a:endParaRPr lang="en-US" sz="1600">
              <a:solidFill>
                <a:schemeClr val="accent5">
                  <a:lumMod val="50000"/>
                </a:schemeClr>
              </a:solidFill>
              <a:latin typeface="Segoe"/>
            </a:endParaRPr>
          </a:p>
        </p:txBody>
      </p:sp>
      <p:sp>
        <p:nvSpPr>
          <p:cNvPr id="21" name="Rectangle 20">
            <a:extLst>
              <a:ext uri="{FF2B5EF4-FFF2-40B4-BE49-F238E27FC236}">
                <a16:creationId xmlns:a16="http://schemas.microsoft.com/office/drawing/2014/main" id="{76FC73AC-E8BA-A06E-5346-032BB9872BDD}"/>
              </a:ext>
            </a:extLst>
          </p:cNvPr>
          <p:cNvSpPr/>
          <p:nvPr/>
        </p:nvSpPr>
        <p:spPr>
          <a:xfrm>
            <a:off x="11180728" y="4768484"/>
            <a:ext cx="1008959" cy="389849"/>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a:extLst>
              <a:ext uri="{FF2B5EF4-FFF2-40B4-BE49-F238E27FC236}">
                <a16:creationId xmlns:a16="http://schemas.microsoft.com/office/drawing/2014/main" id="{757E509E-A173-E8B5-CB3D-6003B6C78459}"/>
              </a:ext>
            </a:extLst>
          </p:cNvPr>
          <p:cNvSpPr txBox="1"/>
          <p:nvPr/>
        </p:nvSpPr>
        <p:spPr>
          <a:xfrm>
            <a:off x="11345982" y="4837952"/>
            <a:ext cx="695201" cy="276999"/>
          </a:xfrm>
          <a:prstGeom prst="rect">
            <a:avLst/>
          </a:prstGeom>
          <a:noFill/>
        </p:spPr>
        <p:txBody>
          <a:bodyPr wrap="square" rtlCol="0">
            <a:spAutoFit/>
          </a:bodyPr>
          <a:lstStyle/>
          <a:p>
            <a:r>
              <a:rPr lang="en-US" sz="1200" dirty="0">
                <a:solidFill>
                  <a:schemeClr val="accent6">
                    <a:lumMod val="75000"/>
                  </a:schemeClr>
                </a:solidFill>
                <a:latin typeface="Segoe"/>
              </a:rPr>
              <a:t>3 crisis</a:t>
            </a:r>
            <a:endParaRPr lang="en-US" sz="1600" dirty="0">
              <a:solidFill>
                <a:schemeClr val="accent6">
                  <a:lumMod val="75000"/>
                </a:schemeClr>
              </a:solidFill>
              <a:latin typeface="Segoe"/>
            </a:endParaRPr>
          </a:p>
        </p:txBody>
      </p:sp>
      <p:sp>
        <p:nvSpPr>
          <p:cNvPr id="23" name="Rectangle 22">
            <a:extLst>
              <a:ext uri="{FF2B5EF4-FFF2-40B4-BE49-F238E27FC236}">
                <a16:creationId xmlns:a16="http://schemas.microsoft.com/office/drawing/2014/main" id="{EEEE21E6-0F6F-F25D-D2C4-68B27441BBCF}"/>
              </a:ext>
            </a:extLst>
          </p:cNvPr>
          <p:cNvSpPr/>
          <p:nvPr/>
        </p:nvSpPr>
        <p:spPr>
          <a:xfrm>
            <a:off x="11180728" y="5926165"/>
            <a:ext cx="1005709" cy="401222"/>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7FD34B0D-1221-15A6-C5C2-FD56E7AC9485}"/>
              </a:ext>
            </a:extLst>
          </p:cNvPr>
          <p:cNvSpPr txBox="1"/>
          <p:nvPr/>
        </p:nvSpPr>
        <p:spPr>
          <a:xfrm>
            <a:off x="11180728" y="5995633"/>
            <a:ext cx="1273600" cy="276999"/>
          </a:xfrm>
          <a:prstGeom prst="rect">
            <a:avLst/>
          </a:prstGeom>
          <a:noFill/>
        </p:spPr>
        <p:txBody>
          <a:bodyPr wrap="square" rtlCol="0">
            <a:spAutoFit/>
          </a:bodyPr>
          <a:lstStyle/>
          <a:p>
            <a:r>
              <a:rPr lang="en-US" sz="1200" dirty="0">
                <a:solidFill>
                  <a:srgbClr val="C00000"/>
                </a:solidFill>
                <a:latin typeface="Segoe"/>
              </a:rPr>
              <a:t>3 emergencia</a:t>
            </a:r>
            <a:endParaRPr lang="en-US" sz="1600" dirty="0">
              <a:solidFill>
                <a:srgbClr val="C00000"/>
              </a:solidFill>
              <a:latin typeface="Segoe"/>
            </a:endParaRPr>
          </a:p>
        </p:txBody>
      </p:sp>
    </p:spTree>
    <p:extLst>
      <p:ext uri="{BB962C8B-B14F-4D97-AF65-F5344CB8AC3E}">
        <p14:creationId xmlns:p14="http://schemas.microsoft.com/office/powerpoint/2010/main" val="388539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a:t>
            </a:r>
            <a:r>
              <a:rPr lang="en-GB" sz="3600" b="0" kern="1400" spc="230" dirty="0" err="1">
                <a:solidFill>
                  <a:schemeClr val="tx1"/>
                </a:solidFill>
                <a:latin typeface="Open Sans ExtraBold" panose="020B0906030804020204" pitchFamily="34" charset="0"/>
                <a:ea typeface="Open Sans Extrabold"/>
                <a:cs typeface="Open Sans Extrabold"/>
              </a:rPr>
              <a:t>gravedad</a:t>
            </a:r>
            <a:r>
              <a:rPr lang="en-GB" sz="3600" b="0" kern="1400" spc="230" dirty="0">
                <a:solidFill>
                  <a:schemeClr val="tx1"/>
                </a:solidFill>
                <a:latin typeface="Open Sans ExtraBold" panose="020B0906030804020204" pitchFamily="34" charset="0"/>
                <a:ea typeface="Open Sans Extrabold"/>
                <a:cs typeface="Open Sans Extrabold"/>
              </a:rPr>
              <a:t> - </a:t>
            </a:r>
            <a:r>
              <a:rPr lang="en-GB" sz="3600" b="0" kern="1400" spc="230" dirty="0" err="1">
                <a:solidFill>
                  <a:schemeClr val="tx1"/>
                </a:solidFill>
                <a:latin typeface="Open Sans ExtraBold" panose="020B0906030804020204" pitchFamily="34" charset="0"/>
                <a:ea typeface="Open Sans Extrabold"/>
                <a:cs typeface="Open Sans Extrabold"/>
              </a:rPr>
              <a:t>Estrés</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15454" y="1648318"/>
            <a:ext cx="6693443"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latin typeface="Open Sans"/>
                <a:ea typeface="Open Sans"/>
                <a:cs typeface="Open Sans"/>
              </a:rPr>
              <a:t>Por ejemplo, la primera medida que tomaría un hogar ante un shock o un factor de estrés es la enajenación gradual de activos - por ejemplo, el gasto de los ahorros, la venta de activos simples o el préstamo de dinero. </a:t>
            </a:r>
            <a:endParaRPr lang="en-US" sz="2400"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Estrés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indica una menor capacidad para hacer frente a futuros choques debido a una reducción actual de los recursos o a un aumento de las deudas.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10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a:t>
            </a:r>
            <a:r>
              <a:rPr lang="en-GB" sz="3600" b="0" kern="1400" spc="230" dirty="0" err="1">
                <a:solidFill>
                  <a:schemeClr val="tx1"/>
                </a:solidFill>
                <a:latin typeface="Open Sans ExtraBold" panose="020B0906030804020204" pitchFamily="34" charset="0"/>
                <a:ea typeface="Open Sans Extrabold"/>
                <a:cs typeface="Open Sans Extrabold"/>
              </a:rPr>
              <a:t>gravedad</a:t>
            </a:r>
            <a:r>
              <a:rPr lang="en-GB" sz="3600" b="0" kern="1400" spc="230" dirty="0">
                <a:solidFill>
                  <a:schemeClr val="tx1"/>
                </a:solidFill>
                <a:latin typeface="Open Sans ExtraBold" panose="020B0906030804020204" pitchFamily="34" charset="0"/>
                <a:ea typeface="Open Sans Extrabold"/>
                <a:cs typeface="Open Sans Extrabold"/>
              </a:rPr>
              <a:t> - Crisis </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15455" y="1648318"/>
            <a:ext cx="721266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Si la situación persiste o empeora, entonces recurrirían a estrategias de afrontamiento de la crisis, y cuando, por ejemplo, se venden activos productivos o se reducen los gastos esenciales en atención sanitaria/medicamentos, resulta más difícil para la persona o el hogar volver al estado anterior a la crisis. </a:t>
            </a:r>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78973"/>
            <a:ext cx="2993994" cy="1385517"/>
          </a:xfrm>
          <a:prstGeom prst="rect">
            <a:avLst/>
          </a:prstGeom>
          <a:solidFill>
            <a:srgbClr val="FFC000">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Estrés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indica una menor capacidad para hacer frente a futuros choques debido a una reducción actual de los recursos o a un aumento de las deudas.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Crisis</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reduce directamente la productividad futura, incluida la formación de capital humano</a:t>
            </a:r>
            <a:r>
              <a:rPr kumimoji="0" lang="en-GB" sz="1400" b="0" i="0" u="none" strike="noStrike" kern="0" cap="none" spc="0" normalizeH="0" baseline="0" noProof="0" dirty="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A63F94-19C6-1796-412D-A8BEC789DBB3}"/>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04575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a:t>
            </a:r>
            <a:r>
              <a:rPr lang="en-GB" sz="3600" b="0" kern="1400" spc="230" dirty="0" err="1">
                <a:solidFill>
                  <a:schemeClr val="tx1"/>
                </a:solidFill>
                <a:latin typeface="Open Sans ExtraBold" panose="020B0906030804020204" pitchFamily="34" charset="0"/>
                <a:ea typeface="Open Sans Extrabold"/>
                <a:cs typeface="Open Sans Extrabold"/>
              </a:rPr>
              <a:t>gravedad</a:t>
            </a:r>
            <a:r>
              <a:rPr lang="en-GB" sz="3600" b="0" kern="1400" spc="230" dirty="0">
                <a:solidFill>
                  <a:schemeClr val="tx1"/>
                </a:solidFill>
                <a:latin typeface="Open Sans ExtraBold" panose="020B0906030804020204" pitchFamily="34" charset="0"/>
                <a:ea typeface="Open Sans Extrabold"/>
                <a:cs typeface="Open Sans Extrabold"/>
              </a:rPr>
              <a:t> - </a:t>
            </a:r>
            <a:r>
              <a:rPr lang="en-GB" sz="3600" b="0" kern="1400" spc="230" dirty="0" err="1">
                <a:solidFill>
                  <a:schemeClr val="tx1"/>
                </a:solidFill>
                <a:latin typeface="Open Sans ExtraBold" panose="020B0906030804020204" pitchFamily="34" charset="0"/>
                <a:ea typeface="Open Sans Extrabold"/>
                <a:cs typeface="Open Sans Extrabold"/>
              </a:rPr>
              <a:t>Emergencia</a:t>
            </a:r>
            <a:r>
              <a:rPr lang="en-GB" sz="3600" b="0" kern="1400" spc="230" dirty="0">
                <a:solidFill>
                  <a:schemeClr val="tx1"/>
                </a:solidFill>
                <a:latin typeface="Open Sans ExtraBold" panose="020B0906030804020204" pitchFamily="34" charset="0"/>
                <a:ea typeface="Open Sans Extrabold"/>
                <a:cs typeface="Open Sans Extrabold"/>
              </a:rPr>
              <a:t> </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15455" y="1648318"/>
            <a:ext cx="6993437"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Por último, el hogar puede recurrir a vender su única casa/tierra, mendigar o rebuscar en la basura, vender su último animal hembra productivo, lo que reduce la productividad futura y es difícil de revertir, o son de naturaleza humillante y dramática.  </a:t>
            </a:r>
          </a:p>
          <a:p>
            <a:pPr marL="0" indent="0">
              <a:buNone/>
            </a:pPr>
            <a:endParaRPr lang="en-US"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40396"/>
            <a:ext cx="2993994" cy="1385517"/>
          </a:xfrm>
          <a:prstGeom prst="rect">
            <a:avLst/>
          </a:prstGeom>
          <a:solidFill>
            <a:srgbClr val="FFC000">
              <a:lumMod val="60000"/>
              <a:lumOff val="40000"/>
            </a:srgbClr>
          </a:solidFill>
        </p:spPr>
        <p:txBody>
          <a:bodyPr wrap="square" rtlCol="0">
            <a:noAutofit/>
          </a:bodyPr>
          <a:lstStyle/>
          <a:p>
            <a:pPr marR="0" lvl="0" indent="0" algn="ctr" fontAlgn="auto">
              <a:lnSpc>
                <a:spcPct val="100000"/>
              </a:lnSpc>
              <a:spcBef>
                <a:spcPts val="0"/>
              </a:spcBef>
              <a:spcAft>
                <a:spcPts val="0"/>
              </a:spcAft>
              <a:buClrTx/>
              <a:buSzTx/>
              <a:buFontTx/>
              <a:buNone/>
              <a:tabLst/>
              <a:defRPr/>
            </a:pPr>
            <a:r>
              <a:rPr lang="en-GB" sz="1400" b="1" kern="0" dirty="0">
                <a:solidFill>
                  <a:srgbClr val="3B3838"/>
                </a:solidFill>
                <a:latin typeface="Open Sans" panose="020B0606030504020204" pitchFamily="34" charset="0"/>
                <a:cs typeface="Arial" panose="020B0604020202020204" pitchFamily="34" charset="0"/>
              </a:rPr>
              <a:t>Estrés</a:t>
            </a:r>
            <a:endParaRPr lang="en-US" sz="1400" b="1" kern="0" dirty="0">
              <a:solidFill>
                <a:srgbClr val="3B3838"/>
              </a:solidFill>
              <a:latin typeface="Open Sans" panose="020B0606030504020204" pitchFamily="34" charset="0"/>
              <a:cs typeface="Arial" panose="020B0604020202020204" pitchFamily="34" charset="0"/>
            </a:endParaRPr>
          </a:p>
          <a:p>
            <a:pPr marR="0" lvl="0" indent="0" algn="ctr" fontAlgn="auto">
              <a:lnSpc>
                <a:spcPct val="100000"/>
              </a:lnSpc>
              <a:spcBef>
                <a:spcPts val="0"/>
              </a:spcBef>
              <a:spcAft>
                <a:spcPts val="0"/>
              </a:spcAft>
              <a:buClrTx/>
              <a:buSzTx/>
              <a:buFontTx/>
              <a:buNone/>
              <a:tabLst/>
              <a:defRPr/>
            </a:pPr>
            <a:r>
              <a:rPr lang="en-GB" sz="1400" kern="0" dirty="0">
                <a:solidFill>
                  <a:srgbClr val="3B3838"/>
                </a:solidFill>
                <a:latin typeface="Open Sans" panose="020B0606030504020204" pitchFamily="34" charset="0"/>
                <a:cs typeface="Arial" panose="020B0604020202020204" pitchFamily="34" charset="0"/>
              </a:rPr>
              <a:t>indica una capacidad reducida para hacer frente a futuros choques debido a una reducción actual de los recursos o a un aumento de las deudas.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Crisis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reduce directamente la productividad futura, incluida la formación de capital humano.</a:t>
            </a:r>
            <a:endParaRPr lang="en-US" sz="1400" kern="0" dirty="0">
              <a:solidFill>
                <a:srgbClr val="3B3838"/>
              </a:solidFill>
              <a:latin typeface="Open Sans" panose="020B0606030504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FAA82E55-A464-5D30-44B3-3F78C5C86F75}"/>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Emergencia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afecta a la productividad futura pero son más difíciles de revertir o de naturaleza más dramática.</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02F483B-B790-6776-42BD-C13E59E12852}"/>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70898898-406D-FD30-247B-188456625089}"/>
              </a:ext>
            </a:extLst>
          </p:cNvPr>
          <p:cNvSpPr/>
          <p:nvPr/>
        </p:nvSpPr>
        <p:spPr>
          <a:xfrm>
            <a:off x="8775189" y="2969449"/>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6452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NIVELES DE GRAVEDAD</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39832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spc="60"/>
          </a:p>
          <a:p>
            <a:pPr marL="0" indent="0">
              <a:buNone/>
            </a:pPr>
            <a:r>
              <a:rPr lang="en-US" sz="2800" spc="60"/>
              <a:t>La adopción de estrategias de afrontamiento del estrés, la crisis y la emergencia de los medios de subsistencia se produce de forma secuencial y no simultánea. </a:t>
            </a:r>
          </a:p>
          <a:p>
            <a:pPr marL="0" indent="0">
              <a:buNone/>
            </a:pPr>
            <a:endParaRPr lang="en-US"/>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Estrés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indica una menor capacidad para hacer frente a futuros choques debido a una reducción actual de los recursos o a un aumento de las deudas.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3" name="TextBox 6">
            <a:extLst>
              <a:ext uri="{FF2B5EF4-FFF2-40B4-BE49-F238E27FC236}">
                <a16:creationId xmlns:a16="http://schemas.microsoft.com/office/drawing/2014/main" id="{5CF725C7-C122-6590-357E-37FAC15A2A53}"/>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Crisis</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reduce directamente la productividad futura, incluida la formación de capital humano</a:t>
            </a:r>
            <a:r>
              <a:rPr kumimoji="0" lang="en-GB" sz="1400" b="0" i="0" u="none" strike="noStrike" kern="0" cap="none" spc="0" normalizeH="0" baseline="0" noProof="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7">
            <a:extLst>
              <a:ext uri="{FF2B5EF4-FFF2-40B4-BE49-F238E27FC236}">
                <a16:creationId xmlns:a16="http://schemas.microsoft.com/office/drawing/2014/main" id="{2FF846DE-1EEC-C7A2-760B-E6AF4180B11B}"/>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Emergencia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afecta a la productividad futura pero son más difíciles de revertir o de naturaleza más dramática.</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403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¿Cómo se unen todos?</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a:t>
            </a:r>
            <a:r>
              <a:rPr lang="en-GB" sz="3600" b="0" kern="1400" spc="230" dirty="0" err="1">
                <a:solidFill>
                  <a:schemeClr val="tx1"/>
                </a:solidFill>
                <a:latin typeface="Open Sans ExtraBold" panose="020B0906030804020204" pitchFamily="34" charset="0"/>
              </a:rPr>
              <a:t>clasificación</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los</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hogares</a:t>
            </a:r>
            <a:r>
              <a:rPr lang="en-GB" sz="3600" b="0" kern="1400" spc="230" dirty="0">
                <a:solidFill>
                  <a:schemeClr val="tx1"/>
                </a:solidFill>
                <a:latin typeface="Open Sans ExtraBold" panose="020B0906030804020204" pitchFamily="34" charset="0"/>
              </a:rPr>
              <a:t>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0" y="1658618"/>
            <a:ext cx="8477065"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un hogar había recurrido a </a:t>
            </a:r>
            <a:r>
              <a:rPr lang="en-US" sz="2000" b="1" spc="60">
                <a:latin typeface="Open Sans" charset="0"/>
                <a:ea typeface="Open Sans" charset="0"/>
                <a:cs typeface="Open Sans" charset="0"/>
              </a:rPr>
              <a:t>una o más </a:t>
            </a:r>
            <a:r>
              <a:rPr lang="en-US" sz="2000" spc="60">
                <a:latin typeface="Open Sans" charset="0"/>
                <a:ea typeface="Open Sans" charset="0"/>
                <a:cs typeface="Open Sans" charset="0"/>
              </a:rPr>
              <a:t>estrategia</a:t>
            </a:r>
            <a:r>
              <a:rPr lang="en-US" sz="2000" spc="60" err="1">
                <a:latin typeface="Open Sans" charset="0"/>
                <a:ea typeface="Open Sans" charset="0"/>
                <a:cs typeface="Open Sans" charset="0"/>
              </a:rPr>
              <a:t>(</a:t>
            </a:r>
            <a:r>
              <a:rPr lang="en-US" sz="2000" spc="60">
                <a:latin typeface="Open Sans" charset="0"/>
                <a:ea typeface="Open Sans" charset="0"/>
                <a:cs typeface="Open Sans" charset="0"/>
              </a:rPr>
              <a:t>s) de </a:t>
            </a:r>
            <a:r>
              <a:rPr lang="en-US" sz="2000" b="1" spc="60">
                <a:latin typeface="Open Sans" charset="0"/>
                <a:ea typeface="Open Sans" charset="0"/>
                <a:cs typeface="Open Sans" charset="0"/>
              </a:rPr>
              <a:t>afrontamiento del estrés en los </a:t>
            </a:r>
            <a:r>
              <a:rPr lang="en-US" sz="2000" spc="60">
                <a:latin typeface="Open Sans" charset="0"/>
                <a:ea typeface="Open Sans" charset="0"/>
                <a:cs typeface="Open Sans" charset="0"/>
              </a:rPr>
              <a:t>últimos 30 días o había agotado esta(s) estrategia(</a:t>
            </a:r>
            <a:r>
              <a:rPr lang="en-US" sz="2000" spc="60" err="1">
                <a:latin typeface="Open Sans" charset="0"/>
                <a:ea typeface="Open Sans" charset="0"/>
                <a:cs typeface="Open Sans" charset="0"/>
              </a:rPr>
              <a:t>s) </a:t>
            </a:r>
            <a:r>
              <a:rPr lang="en-US" sz="2000" spc="60">
                <a:latin typeface="Open Sans" charset="0"/>
                <a:ea typeface="Open Sans" charset="0"/>
                <a:cs typeface="Open Sans" charset="0"/>
              </a:rPr>
              <a:t>en los 12 meses anteriores</a:t>
            </a:r>
          </a:p>
        </p:txBody>
      </p:sp>
      <p:sp>
        <p:nvSpPr>
          <p:cNvPr id="2" name="TextBox 1">
            <a:extLst>
              <a:ext uri="{FF2B5EF4-FFF2-40B4-BE49-F238E27FC236}">
                <a16:creationId xmlns:a16="http://schemas.microsoft.com/office/drawing/2014/main" id="{88C38D19-A9CC-4E61-8A8E-C504FCB1761B}"/>
              </a:ext>
            </a:extLst>
          </p:cNvPr>
          <p:cNvSpPr txBox="1"/>
          <p:nvPr/>
        </p:nvSpPr>
        <p:spPr>
          <a:xfrm>
            <a:off x="815790" y="2861593"/>
            <a:ext cx="8168721"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el mismo hogar había recurrido a </a:t>
            </a:r>
            <a:r>
              <a:rPr lang="en-US" sz="2000" b="1" spc="60">
                <a:latin typeface="Open Sans" charset="0"/>
                <a:ea typeface="Open Sans" charset="0"/>
                <a:cs typeface="Open Sans" charset="0"/>
              </a:rPr>
              <a:t>una o más </a:t>
            </a:r>
            <a:r>
              <a:rPr lang="en-US" sz="2000" spc="60">
                <a:latin typeface="Open Sans" charset="0"/>
                <a:ea typeface="Open Sans" charset="0"/>
                <a:cs typeface="Open Sans" charset="0"/>
              </a:rPr>
              <a:t>estrategia</a:t>
            </a:r>
            <a:r>
              <a:rPr lang="en-US" sz="2000" spc="60" err="1">
                <a:latin typeface="Open Sans" charset="0"/>
                <a:ea typeface="Open Sans" charset="0"/>
                <a:cs typeface="Open Sans" charset="0"/>
              </a:rPr>
              <a:t>(</a:t>
            </a:r>
            <a:r>
              <a:rPr lang="en-US" sz="2000" spc="60">
                <a:latin typeface="Open Sans" charset="0"/>
                <a:ea typeface="Open Sans" charset="0"/>
                <a:cs typeface="Open Sans" charset="0"/>
              </a:rPr>
              <a:t>s) de </a:t>
            </a:r>
            <a:r>
              <a:rPr lang="en-US" sz="2000" b="1" spc="60">
                <a:latin typeface="Open Sans" charset="0"/>
                <a:ea typeface="Open Sans" charset="0"/>
                <a:cs typeface="Open Sans" charset="0"/>
              </a:rPr>
              <a:t>afrontamiento de crisis </a:t>
            </a:r>
            <a:r>
              <a:rPr lang="en-US" sz="2000" spc="60">
                <a:latin typeface="Open Sans" charset="0"/>
                <a:ea typeface="Open Sans" charset="0"/>
                <a:cs typeface="Open Sans" charset="0"/>
              </a:rPr>
              <a:t>en los últimos 30 días o había agotado esta (o estas) </a:t>
            </a:r>
            <a:r>
              <a:rPr lang="en-US" sz="2000" spc="60" err="1">
                <a:latin typeface="Open Sans" charset="0"/>
                <a:ea typeface="Open Sans" charset="0"/>
                <a:cs typeface="Open Sans" charset="0"/>
              </a:rPr>
              <a:t>estrategia</a:t>
            </a:r>
            <a:r>
              <a:rPr lang="en-US" sz="2000" spc="60">
                <a:latin typeface="Open Sans" charset="0"/>
                <a:ea typeface="Open Sans" charset="0"/>
                <a:cs typeface="Open Sans" charset="0"/>
              </a:rPr>
              <a:t>(</a:t>
            </a:r>
            <a:r>
              <a:rPr lang="en-US" sz="2000" spc="60" err="1">
                <a:latin typeface="Open Sans" charset="0"/>
                <a:ea typeface="Open Sans" charset="0"/>
                <a:cs typeface="Open Sans" charset="0"/>
              </a:rPr>
              <a:t>s) </a:t>
            </a:r>
            <a:r>
              <a:rPr lang="en-US" sz="2000" spc="60">
                <a:latin typeface="Open Sans" charset="0"/>
                <a:ea typeface="Open Sans" charset="0"/>
                <a:cs typeface="Open Sans" charset="0"/>
              </a:rPr>
              <a:t>en los 12 meses anteriores </a:t>
            </a:r>
          </a:p>
        </p:txBody>
      </p:sp>
      <p:sp>
        <p:nvSpPr>
          <p:cNvPr id="3" name="TextBox 2">
            <a:extLst>
              <a:ext uri="{FF2B5EF4-FFF2-40B4-BE49-F238E27FC236}">
                <a16:creationId xmlns:a16="http://schemas.microsoft.com/office/drawing/2014/main" id="{CAF45603-21B3-314C-6118-8D176AB09249}"/>
              </a:ext>
            </a:extLst>
          </p:cNvPr>
          <p:cNvSpPr txBox="1"/>
          <p:nvPr/>
        </p:nvSpPr>
        <p:spPr>
          <a:xfrm>
            <a:off x="815790" y="4146390"/>
            <a:ext cx="8477064"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el mismo hogar había recurrido a </a:t>
            </a:r>
            <a:r>
              <a:rPr lang="en-US" sz="2000" b="1" spc="60">
                <a:latin typeface="Open Sans" charset="0"/>
                <a:ea typeface="Open Sans" charset="0"/>
                <a:cs typeface="Open Sans" charset="0"/>
              </a:rPr>
              <a:t>una o más </a:t>
            </a:r>
            <a:r>
              <a:rPr lang="en-US" sz="2000" spc="60">
                <a:latin typeface="Open Sans" charset="0"/>
                <a:ea typeface="Open Sans" charset="0"/>
                <a:cs typeface="Open Sans" charset="0"/>
              </a:rPr>
              <a:t>estrategia</a:t>
            </a:r>
            <a:r>
              <a:rPr lang="en-US" sz="2000" spc="60" err="1">
                <a:latin typeface="Open Sans" charset="0"/>
                <a:ea typeface="Open Sans" charset="0"/>
                <a:cs typeface="Open Sans" charset="0"/>
              </a:rPr>
              <a:t>(</a:t>
            </a:r>
            <a:r>
              <a:rPr lang="en-US" sz="2000" spc="60">
                <a:latin typeface="Open Sans" charset="0"/>
                <a:ea typeface="Open Sans" charset="0"/>
                <a:cs typeface="Open Sans" charset="0"/>
              </a:rPr>
              <a:t>s) de </a:t>
            </a:r>
            <a:r>
              <a:rPr lang="en-US" sz="2000" b="1" spc="60">
                <a:latin typeface="Open Sans" charset="0"/>
                <a:ea typeface="Open Sans" charset="0"/>
                <a:cs typeface="Open Sans" charset="0"/>
              </a:rPr>
              <a:t>supervivencia de emergencia </a:t>
            </a:r>
            <a:r>
              <a:rPr lang="en-US" sz="2000" spc="60">
                <a:latin typeface="Open Sans" charset="0"/>
                <a:ea typeface="Open Sans" charset="0"/>
                <a:cs typeface="Open Sans" charset="0"/>
              </a:rPr>
              <a:t>en los últimos 30 días o había agotado esta (o estas) estrategia(</a:t>
            </a:r>
            <a:r>
              <a:rPr lang="en-US" sz="2000" spc="60" err="1">
                <a:latin typeface="Open Sans" charset="0"/>
                <a:ea typeface="Open Sans" charset="0"/>
                <a:cs typeface="Open Sans" charset="0"/>
              </a:rPr>
              <a:t>s) </a:t>
            </a:r>
            <a:r>
              <a:rPr lang="en-US" sz="2000" spc="60">
                <a:latin typeface="Open Sans" charset="0"/>
                <a:ea typeface="Open Sans" charset="0"/>
                <a:cs typeface="Open Sans" charset="0"/>
              </a:rPr>
              <a:t>en los 12 </a:t>
            </a:r>
            <a:r>
              <a:rPr lang="en-US" sz="2000" spc="60">
                <a:latin typeface="Open Sans" charset="0"/>
                <a:ea typeface="Open Sans" charset="0"/>
                <a:cs typeface="Open Sans" charset="0"/>
                <a:sym typeface="Wingdings" panose="05000000000000000000" pitchFamily="2" charset="2"/>
              </a:rPr>
              <a:t>meses</a:t>
            </a:r>
            <a:r>
              <a:rPr lang="en-US" sz="2000" spc="60">
                <a:latin typeface="Open Sans" charset="0"/>
                <a:ea typeface="Open Sans" charset="0"/>
                <a:cs typeface="Open Sans" charset="0"/>
              </a:rPr>
              <a:t> anteriores</a:t>
            </a:r>
          </a:p>
        </p:txBody>
      </p:sp>
      <p:sp>
        <p:nvSpPr>
          <p:cNvPr id="4" name="TextBox 5">
            <a:extLst>
              <a:ext uri="{FF2B5EF4-FFF2-40B4-BE49-F238E27FC236}">
                <a16:creationId xmlns:a16="http://schemas.microsoft.com/office/drawing/2014/main" id="{FE6072B8-0635-29DF-AC83-9A0EA8F5F887}"/>
              </a:ext>
            </a:extLst>
          </p:cNvPr>
          <p:cNvSpPr txBox="1"/>
          <p:nvPr/>
        </p:nvSpPr>
        <p:spPr>
          <a:xfrm>
            <a:off x="9688961"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El hogar aplica el afrontamiento del estrés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688961"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El hogar está aplicando medidas para hacer frente a la crisis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688961"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El hogar aplica medidas de emergencia</a:t>
            </a:r>
            <a:endParaRPr kumimoji="0" lang="en-US" sz="18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0532585"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0532585"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0" end="0"/>
                                            </p:txEl>
                                          </p:spTgt>
                                        </p:tgtEl>
                                        <p:attrNameLst>
                                          <p:attrName>style.color</p:attrName>
                                        </p:attrNameLst>
                                      </p:cBhvr>
                                      <p:to>
                                        <a:srgbClr val="DD490E"/>
                                      </p:to>
                                    </p:animClr>
                                    <p:animClr clrSpc="rgb" dir="cw">
                                      <p:cBhvr>
                                        <p:cTn id="14" dur="500" fill="hold"/>
                                        <p:tgtEl>
                                          <p:spTgt spid="2">
                                            <p:txEl>
                                              <p:pRg st="0" end="0"/>
                                            </p:txEl>
                                          </p:spTgt>
                                        </p:tgtEl>
                                        <p:attrNameLst>
                                          <p:attrName>fillcolor</p:attrName>
                                        </p:attrNameLst>
                                      </p:cBhvr>
                                      <p:to>
                                        <a:srgbClr val="DD490E"/>
                                      </p:to>
                                    </p:animClr>
                                    <p:set>
                                      <p:cBhvr>
                                        <p:cTn id="15" dur="500" fill="hold"/>
                                        <p:tgtEl>
                                          <p:spTgt spid="2">
                                            <p:txEl>
                                              <p:pRg st="0" end="0"/>
                                            </p:txEl>
                                          </p:spTgt>
                                        </p:tgtEl>
                                        <p:attrNameLst>
                                          <p:attrName>fill.type</p:attrName>
                                        </p:attrNameLst>
                                      </p:cBhvr>
                                      <p:to>
                                        <p:strVal val="solid"/>
                                      </p:to>
                                    </p:set>
                                    <p:set>
                                      <p:cBhvr>
                                        <p:cTn id="16" dur="500" fill="hold"/>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C00000"/>
                                      </p:to>
                                    </p:animClr>
                                    <p:animClr clrSpc="rgb" dir="cw">
                                      <p:cBhvr>
                                        <p:cTn id="21" dur="500" fill="hold"/>
                                        <p:tgtEl>
                                          <p:spTgt spid="3">
                                            <p:txEl>
                                              <p:pRg st="0" end="0"/>
                                            </p:txEl>
                                          </p:spTgt>
                                        </p:tgtEl>
                                        <p:attrNameLst>
                                          <p:attrName>fillcolor</p:attrName>
                                        </p:attrNameLst>
                                      </p:cBhvr>
                                      <p:to>
                                        <a:srgbClr val="C00000"/>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Nota orientativa para LCS-EN</a:t>
            </a: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2831544"/>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Consulte la </a:t>
            </a:r>
            <a:r>
              <a:rPr lang="en-US" sz="2000" b="1" dirty="0">
                <a:latin typeface="Open Sans"/>
                <a:ea typeface="Open Sans"/>
                <a:cs typeface="Open Sans"/>
                <a:hlinkClick r:id="rId3">
                  <a:extLst>
                    <a:ext uri="{A12FA001-AC4F-418D-AE19-62706E023703}">
                      <ahyp:hlinkClr xmlns:ahyp="http://schemas.microsoft.com/office/drawing/2018/hyperlinkcolor" val="tx"/>
                    </a:ext>
                  </a:extLst>
                </a:hlinkClick>
              </a:rPr>
              <a:t>nota orientativa </a:t>
            </a:r>
            <a:r>
              <a:rPr lang="en-US" sz="2000" dirty="0">
                <a:latin typeface="Open Sans"/>
                <a:ea typeface="Open Sans"/>
                <a:cs typeface="Open Sans"/>
              </a:rPr>
              <a:t>y la </a:t>
            </a:r>
            <a:r>
              <a:rPr lang="en-US" sz="2000" b="1" dirty="0">
                <a:latin typeface="Open Sans"/>
                <a:ea typeface="Open Sans"/>
                <a:cs typeface="Open Sans"/>
                <a:hlinkClick r:id="rId4">
                  <a:extLst>
                    <a:ext uri="{A12FA001-AC4F-418D-AE19-62706E023703}">
                      <ahyp:hlinkClr xmlns:ahyp="http://schemas.microsoft.com/office/drawing/2018/hyperlinkcolor" val="tx"/>
                    </a:ext>
                  </a:extLst>
                </a:hlinkClick>
              </a:rPr>
              <a:t>lista</a:t>
            </a:r>
            <a:r>
              <a:rPr lang="en-US" sz="2000" b="1" dirty="0">
                <a:latin typeface="Open Sans"/>
                <a:ea typeface="Open Sans"/>
                <a:cs typeface="Open Sans"/>
                <a:hlinkClick r:id="rId5">
                  <a:extLst>
                    <a:ext uri="{A12FA001-AC4F-418D-AE19-62706E023703}">
                      <ahyp:hlinkClr xmlns:ahyp="http://schemas.microsoft.com/office/drawing/2018/hyperlinkcolor" val="tx"/>
                    </a:ext>
                  </a:extLst>
                </a:hlinkClick>
              </a:rPr>
              <a:t> de estrategias </a:t>
            </a:r>
            <a:r>
              <a:rPr lang="en-US" sz="2000" dirty="0">
                <a:latin typeface="Open Sans"/>
                <a:ea typeface="Open Sans"/>
                <a:cs typeface="Open Sans"/>
              </a:rPr>
              <a:t>en el </a:t>
            </a:r>
            <a:r>
              <a:rPr lang="en-US" sz="2000" b="1" dirty="0">
                <a:latin typeface="Open Sans"/>
                <a:ea typeface="Open Sans"/>
                <a:cs typeface="Open Sans"/>
                <a:hlinkClick r:id="rId6">
                  <a:extLst>
                    <a:ext uri="{A12FA001-AC4F-418D-AE19-62706E023703}">
                      <ahyp:hlinkClr xmlns:ahyp="http://schemas.microsoft.com/office/drawing/2018/hyperlinkcolor" val="tx"/>
                    </a:ext>
                  </a:extLst>
                </a:hlinkClick>
              </a:rPr>
              <a:t>Centro de Recursos VAM </a:t>
            </a:r>
            <a:r>
              <a:rPr lang="en-US" sz="2000" dirty="0">
                <a:latin typeface="Open Sans"/>
                <a:ea typeface="Open Sans"/>
                <a:cs typeface="Open Sans"/>
              </a:rPr>
              <a:t>para explorar las estrategias de supervivencia para las necesidades esenciales, así como sus explicaciones y pertinencia.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7" name="Picture 8" descr="A white paper with blue text&#10;&#10;Description automatically generated">
            <a:extLst>
              <a:ext uri="{FF2B5EF4-FFF2-40B4-BE49-F238E27FC236}">
                <a16:creationId xmlns:a16="http://schemas.microsoft.com/office/drawing/2014/main" id="{85CAFB99-A3B6-21A4-5614-A66907C07350}"/>
              </a:ext>
            </a:extLst>
          </p:cNvPr>
          <p:cNvPicPr>
            <a:picLocks noGrp="1" noChangeAspect="1"/>
          </p:cNvPicPr>
          <p:nvPr>
            <p:ph idx="1"/>
          </p:nvPr>
        </p:nvPicPr>
        <p:blipFill>
          <a:blip r:embed="rId7"/>
          <a:stretch>
            <a:fillRect/>
          </a:stretch>
        </p:blipFill>
        <p:spPr>
          <a:xfrm>
            <a:off x="1168297" y="1502407"/>
            <a:ext cx="3269798" cy="4601094"/>
          </a:xfr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000" y="1047694"/>
            <a:ext cx="11052000" cy="4100053"/>
          </a:xfrm>
        </p:spPr>
        <p:txBody>
          <a:bodyPr vert="horz" lIns="91440" tIns="45720" rIns="91440" bIns="45720" rtlCol="0" anchor="t">
            <a:noAutofit/>
          </a:bodyPr>
          <a:lstStyle/>
          <a:p>
            <a:pPr marL="0" indent="0">
              <a:lnSpc>
                <a:spcPts val="2700"/>
              </a:lnSpc>
              <a:buNone/>
            </a:pPr>
            <a:endParaRPr lang="en-US" spc="60" dirty="0"/>
          </a:p>
          <a:p>
            <a:pPr>
              <a:lnSpc>
                <a:spcPts val="2700"/>
              </a:lnSpc>
              <a:buFont typeface="Wingdings" panose="05000000000000000000" pitchFamily="2" charset="2"/>
              <a:buChar char="v"/>
            </a:pPr>
            <a:r>
              <a:rPr lang="en-GB" sz="2400" spc="60" dirty="0">
                <a:latin typeface="Open Sans"/>
                <a:ea typeface="Open Sans"/>
                <a:cs typeface="Open Sans"/>
              </a:rPr>
              <a:t>En función del tiempo disponible para la formación del encuestador, se sugiere revisar cada una de las estrategias de la lista y los posibles ejemplos de vigilancia y verificación. </a:t>
            </a:r>
          </a:p>
          <a:p>
            <a:pPr>
              <a:lnSpc>
                <a:spcPts val="2700"/>
              </a:lnSpc>
              <a:buFont typeface="Wingdings" panose="05000000000000000000" pitchFamily="2" charset="2"/>
              <a:buChar char="v"/>
            </a:pPr>
            <a:r>
              <a:rPr lang="en-GB" sz="2400" spc="60" dirty="0">
                <a:latin typeface="Open Sans"/>
                <a:ea typeface="Open Sans"/>
                <a:cs typeface="Open Sans"/>
              </a:rPr>
              <a:t>Revise la </a:t>
            </a:r>
            <a:r>
              <a:rPr lang="en-US" sz="2400"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lista de estrategias </a:t>
            </a:r>
            <a:r>
              <a:rPr lang="en-US" sz="2400" dirty="0">
                <a:latin typeface="Open Sans" panose="020B0606030504020204" pitchFamily="34" charset="0"/>
                <a:ea typeface="Open Sans" panose="020B0606030504020204" pitchFamily="34" charset="0"/>
                <a:cs typeface="Open Sans" panose="020B0606030504020204" pitchFamily="34" charset="0"/>
              </a:rPr>
              <a:t>para incluir las tablas con las más de 10 estrategias relevantes seleccionadas para el contexto de su país como diapositivas individuales (vea las tres diapositivas siguientes como ejemplos).</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Asegúrese de destacar los elementos clave, incluido lo que significa cada una de las opciones de respuesta para cada pregunta y los ejemplos de verificación y las estrategias de sondeo. </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Tenga en cuenta que si el tiempo no lo permite, la información deberá incluirse al menos en el manual de formación del encuestador.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instrucciones de formación 3</a:t>
            </a:r>
          </a:p>
        </p:txBody>
      </p:sp>
    </p:spTree>
    <p:extLst>
      <p:ext uri="{BB962C8B-B14F-4D97-AF65-F5344CB8AC3E}">
        <p14:creationId xmlns:p14="http://schemas.microsoft.com/office/powerpoint/2010/main" val="2851952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a:cs typeface="Open Sans Extrabold"/>
              </a:rPr>
              <a:t>Las estrategias de </a:t>
            </a:r>
            <a:r>
              <a:rPr lang="en-US" b="0" kern="1400" spc="230" dirty="0">
                <a:solidFill>
                  <a:srgbClr val="007DBC"/>
                </a:solidFill>
                <a:latin typeface="Open Sans ExtraBold" panose="020B0906030804020204" pitchFamily="34" charset="0"/>
                <a:ea typeface="Open Sans Extrabold" panose="020B0606030504020204" pitchFamily="34" charset="0"/>
                <a:cs typeface="Open Sans Extrabold" panose="020B0606030504020204" pitchFamily="34" charset="0"/>
              </a:rPr>
              <a:t>AFRONTAMIENTO</a:t>
            </a:r>
            <a:r>
              <a:rPr lang="en-US" b="0" kern="1400" spc="230" dirty="0">
                <a:solidFill>
                  <a:schemeClr val="tx1"/>
                </a:solidFill>
                <a:latin typeface="Open Sans ExtraBold" panose="020B0906030804020204" pitchFamily="34" charset="0"/>
                <a:ea typeface="Open Sans Extrabold" panose="020B0606030504020204" pitchFamily="34" charset="0"/>
                <a:cs typeface="Open Sans Extrabold" panose="020B0606030504020204" pitchFamily="34" charset="0"/>
              </a:rPr>
              <a:t>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239958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0DF0-FAFF-35E1-45E3-E0E454D38A03}"/>
              </a:ext>
            </a:extLst>
          </p:cNvPr>
          <p:cNvSpPr>
            <a:spLocks noGrp="1"/>
          </p:cNvSpPr>
          <p:nvPr>
            <p:ph type="title"/>
          </p:nvPr>
        </p:nvSpPr>
        <p:spPr>
          <a:xfrm>
            <a:off x="824938" y="458414"/>
            <a:ext cx="10542124" cy="1152000"/>
          </a:xfrm>
        </p:spPr>
        <p:txBody>
          <a:bodyPr/>
          <a:lstStyle/>
          <a:p>
            <a:r>
              <a:rPr lang="en-US" b="0" kern="1400" spc="230" dirty="0">
                <a:solidFill>
                  <a:schemeClr val="tx1"/>
                </a:solidFill>
                <a:latin typeface="Open Sans ExtraBold" panose="020B0906030804020204" pitchFamily="34" charset="0"/>
              </a:rPr>
              <a:t>EJEMPLO DE DESCRIPCIÓN DE UNA ESTRATEGIA DE AFRONTAMIENTO DEL ESTRÉS</a:t>
            </a:r>
          </a:p>
        </p:txBody>
      </p:sp>
      <p:sp>
        <p:nvSpPr>
          <p:cNvPr id="7" name="TextBox 6">
            <a:extLst>
              <a:ext uri="{FF2B5EF4-FFF2-40B4-BE49-F238E27FC236}">
                <a16:creationId xmlns:a16="http://schemas.microsoft.com/office/drawing/2014/main" id="{0F4B508C-53C7-574B-4DBB-F91508BEAFD6}"/>
              </a:ext>
            </a:extLst>
          </p:cNvPr>
          <p:cNvSpPr txBox="1"/>
          <p:nvPr/>
        </p:nvSpPr>
        <p:spPr>
          <a:xfrm>
            <a:off x="736453" y="1727914"/>
            <a:ext cx="11133969" cy="461665"/>
          </a:xfrm>
          <a:prstGeom prst="rect">
            <a:avLst/>
          </a:prstGeom>
          <a:noFill/>
        </p:spPr>
        <p:txBody>
          <a:bodyPr wrap="square" rtlCol="0">
            <a:spAutoFit/>
          </a:bodyPr>
          <a:lstStyle/>
          <a:p>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(Nombre de la variable: </a:t>
            </a:r>
            <a:r>
              <a:rPr lang="en-GB" sz="1200" b="1" i="1" err="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LcsEN_stress_Saving</a:t>
            </a:r>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Durante los últimos 30 días, ¿alguien de su hogar tuvo que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gastar ahorros debido a la </a:t>
            </a:r>
            <a:r>
              <a:rPr lang="en-GB" sz="1200" i="1">
                <a:solidFill>
                  <a:srgbClr val="007DBC"/>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falta </a:t>
            </a:r>
            <a:r>
              <a:rPr lang="en-GB" sz="1200" i="1">
                <a:solidFill>
                  <a:srgbClr val="007DBC"/>
                </a:solidFill>
                <a:highlight>
                  <a:srgbClr val="FFFFFF"/>
                </a:highlight>
                <a:latin typeface="Open Sans" panose="020B0606030504020204" pitchFamily="34" charset="0"/>
                <a:cs typeface="Times New Roman" panose="02020603050405020304" pitchFamily="18" charset="0"/>
              </a:rPr>
              <a:t>de recursos para acceder a las necesidades esenciales?</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D0870A7-C994-58A4-5E27-BB9B3A2DF4E0}"/>
              </a:ext>
            </a:extLst>
          </p:cNvPr>
          <p:cNvSpPr/>
          <p:nvPr/>
        </p:nvSpPr>
        <p:spPr>
          <a:xfrm>
            <a:off x="10826257" y="182599"/>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BACB61-E858-68B8-E2ED-C0774A70DD24}"/>
              </a:ext>
            </a:extLst>
          </p:cNvPr>
          <p:cNvSpPr txBox="1"/>
          <p:nvPr/>
        </p:nvSpPr>
        <p:spPr>
          <a:xfrm>
            <a:off x="10991510" y="252067"/>
            <a:ext cx="751101" cy="307777"/>
          </a:xfrm>
          <a:prstGeom prst="rect">
            <a:avLst/>
          </a:prstGeom>
          <a:noFill/>
        </p:spPr>
        <p:txBody>
          <a:bodyPr wrap="square" rtlCol="0">
            <a:spAutoFit/>
          </a:bodyPr>
          <a:lstStyle/>
          <a:p>
            <a:pPr algn="ctr"/>
            <a:r>
              <a:rPr lang="en-US" sz="1400" b="1">
                <a:solidFill>
                  <a:schemeClr val="accent5">
                    <a:lumMod val="50000"/>
                  </a:schemeClr>
                </a:solidFill>
              </a:rPr>
              <a:t>Estrés</a:t>
            </a:r>
            <a:endParaRPr lang="en-US" b="1">
              <a:solidFill>
                <a:schemeClr val="accent5">
                  <a:lumMod val="50000"/>
                </a:schemeClr>
              </a:solidFill>
            </a:endParaRPr>
          </a:p>
        </p:txBody>
      </p:sp>
      <p:graphicFrame>
        <p:nvGraphicFramePr>
          <p:cNvPr id="5" name="Content Placeholder 4">
            <a:extLst>
              <a:ext uri="{FF2B5EF4-FFF2-40B4-BE49-F238E27FC236}">
                <a16:creationId xmlns:a16="http://schemas.microsoft.com/office/drawing/2014/main" id="{E182801E-DC83-1EE2-2C0D-2202876D5671}"/>
              </a:ext>
            </a:extLst>
          </p:cNvPr>
          <p:cNvGraphicFramePr>
            <a:graphicFrameLocks noGrp="1"/>
          </p:cNvGraphicFramePr>
          <p:nvPr>
            <p:ph idx="1"/>
            <p:extLst>
              <p:ext uri="{D42A27DB-BD31-4B8C-83A1-F6EECF244321}">
                <p14:modId xmlns:p14="http://schemas.microsoft.com/office/powerpoint/2010/main" val="4247456337"/>
              </p:ext>
            </p:extLst>
          </p:nvPr>
        </p:nvGraphicFramePr>
        <p:xfrm>
          <a:off x="824938" y="2248405"/>
          <a:ext cx="10542587" cy="3548171"/>
        </p:xfrm>
        <a:graphic>
          <a:graphicData uri="http://schemas.openxmlformats.org/drawingml/2006/table">
            <a:tbl>
              <a:tblPr firstRow="1" firstCol="1" bandRow="1"/>
              <a:tblGrid>
                <a:gridCol w="3858587">
                  <a:extLst>
                    <a:ext uri="{9D8B030D-6E8A-4147-A177-3AD203B41FA5}">
                      <a16:colId xmlns:a16="http://schemas.microsoft.com/office/drawing/2014/main" val="473549370"/>
                    </a:ext>
                  </a:extLst>
                </a:gridCol>
                <a:gridCol w="3649844">
                  <a:extLst>
                    <a:ext uri="{9D8B030D-6E8A-4147-A177-3AD203B41FA5}">
                      <a16:colId xmlns:a16="http://schemas.microsoft.com/office/drawing/2014/main" val="2904643634"/>
                    </a:ext>
                  </a:extLst>
                </a:gridCol>
                <a:gridCol w="3034156">
                  <a:extLst>
                    <a:ext uri="{9D8B030D-6E8A-4147-A177-3AD203B41FA5}">
                      <a16:colId xmlns:a16="http://schemas.microsoft.com/office/drawing/2014/main" val="2025257531"/>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Racionalidad/uso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¿Qué significa cada opción de respuesta?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Ejemplos de verificación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559406196"/>
                  </a:ext>
                </a:extLst>
              </a:tr>
              <a:tr h="764275">
                <a:tc rowSpan="4">
                  <a:txBody>
                    <a:bodyPr/>
                    <a:lstStyle/>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Argumentos: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Gastar los ahorros debilita la capacidad de los hogares de recurrir a efectivo fácilmente disponible, a diferencia de los activos que requieren liquidación. </a:t>
                      </a:r>
                    </a:p>
                    <a:p>
                      <a:pPr marL="0" marR="0" algn="l">
                        <a:lnSpc>
                          <a:spcPct val="115000"/>
                        </a:lnSpc>
                        <a:spcBef>
                          <a:spcPts val="0"/>
                        </a:spcBef>
                        <a:spcAft>
                          <a:spcPts val="600"/>
                        </a:spcAft>
                      </a:pP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Se entiende por ahorro el dinero u otros objetos de valor (por ejemplo, joyas de oro) que se guardan para un uso/consumo futuro. Por ejemplo, dinero en efectivo que se guarda para emergencias domésticas, ceremonias, escolarización u otros gastos importantes. Los ahorros también podrían destinarse a futuras inversiones (por ejemplo, negocio familiar, compra de ganado en tierras, etc.).</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Vigías: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 fundamental preguntar sobre el gasto de los ahorros, en lugar del gasto de los ingresos del hogar.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Tenga cuidado con el uso de esta estrategia en un contexto de desplazamiento prolongado, ya que la mayoría de los hogares habrían agotado esta estrategia hace más de 12 meses; por lo tanto, esta estrategia no se aplicaría a la mayoría de los hogares. Tenga en cuenta que, en el caso de las </a:t>
                      </a:r>
                      <a:r>
                        <a:rPr lang="en-US" sz="900" kern="60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joyas de oro</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puede haber cierto solapamiento con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t>
                      </a:r>
                      <a:r>
                        <a:rPr lang="en-GB" sz="900" kern="60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DomAsset</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y "Empeño", por lo que se aconseja evitar el uso de más de una de estas estrategias en el mismo módulo.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Severidad: </a:t>
                      </a:r>
                      <a:r>
                        <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Casi siempre tiene una gravedad de estrés. </a:t>
                      </a: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no hubo necesidad de gastar los ahorros porque el hogar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 </a:t>
                      </a:r>
                      <a:r>
                        <a:rPr lang="en-GB" sz="900" kern="600">
                          <a:solidFill>
                            <a:schemeClr val="tx1"/>
                          </a:solidFill>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se enfrentaba a una falta de recursos para acceder a las necesidades esenciales o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había aplicado </a:t>
                      </a:r>
                      <a:r>
                        <a:rPr lang="en-GB" sz="900" kern="600">
                          <a:effectLst/>
                          <a:latin typeface="Open Sans" panose="020B0606030504020204" pitchFamily="34" charset="0"/>
                          <a:ea typeface="MS Mincho" panose="02020609040205080304" pitchFamily="49" charset="-128"/>
                          <a:cs typeface="Open Sans" panose="020B0606030504020204" pitchFamily="34" charset="0"/>
                        </a:rPr>
                        <a:t>otra estrategia de supervivencia.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Es necesario sondear para garantizar la selección de la respuesta más adecuada.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¿su hogar tiene ahorros?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¿por qué no gastó los ahorros (o no lo hizo)?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85500098"/>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Sí, el hogar necesitó gastar ahorros en los últimos 30 días debido a la falta de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recursos para acceder a las necesidades esenciales.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Asegúrese de que el hogar gasta los ahorros para poder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hacer frente a las necesidades esenciales, y no </a:t>
                      </a:r>
                      <a:r>
                        <a:rPr lang="en-GB" sz="900" kern="600">
                          <a:effectLst/>
                          <a:latin typeface="Open Sans" panose="020B0606030504020204" pitchFamily="34" charset="0"/>
                          <a:ea typeface="MS Mincho" panose="02020609040205080304" pitchFamily="49" charset="-128"/>
                          <a:cs typeface="Open Sans" panose="020B0606030504020204" pitchFamily="34" charset="0"/>
                        </a:rPr>
                        <a:t>por otros motivos.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336917542"/>
                  </a:ext>
                </a:extLst>
              </a:tr>
              <a:tr h="76954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porque el hogar ya había gastado sus ahorros en los últimos 12 meses y ahora se ha quedado sin ahorros.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el hogar responde "solíamos tener ahorros pero tuvimos que gastarlos antes de los últimos 30 días pero en el último año", la opción de respuesta adecuada es "no porque ya se habían agotado en los últimos 12 meses".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553712626"/>
                  </a:ext>
                </a:extLst>
              </a:tr>
              <a:tr h="61366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aplicable ya que el hogar no ha tenido ahorros en más de 12 meses.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el hogar responde "no tenemos ahorros ni los tuvimos el año pasado, ya que nuestros ingresos apenas cubren nuestros gastos", la opción de respuesta adecuada es "no procede".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92275405"/>
                  </a:ext>
                </a:extLst>
              </a:tr>
            </a:tbl>
          </a:graphicData>
        </a:graphic>
      </p:graphicFrame>
      <p:sp>
        <p:nvSpPr>
          <p:cNvPr id="10" name="Rectangle 9">
            <a:extLst>
              <a:ext uri="{FF2B5EF4-FFF2-40B4-BE49-F238E27FC236}">
                <a16:creationId xmlns:a16="http://schemas.microsoft.com/office/drawing/2014/main" id="{D433AD09-F3AD-1320-BA43-35B6237E16A4}"/>
              </a:ext>
            </a:extLst>
          </p:cNvPr>
          <p:cNvSpPr/>
          <p:nvPr/>
        </p:nvSpPr>
        <p:spPr>
          <a:xfrm>
            <a:off x="8293637" y="3291840"/>
            <a:ext cx="3073423" cy="582930"/>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4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27575" y="1465547"/>
            <a:ext cx="11133969" cy="503728"/>
          </a:xfrm>
          <a:prstGeom prst="rect">
            <a:avLst/>
          </a:prstGeom>
          <a:noFill/>
        </p:spPr>
        <p:txBody>
          <a:bodyPr wrap="square" rtlCol="0">
            <a:spAutoFit/>
          </a:bodyPr>
          <a:lstStyle/>
          <a:p>
            <a:pPr marL="0" marR="0">
              <a:lnSpc>
                <a:spcPct val="115000"/>
              </a:lnSpc>
              <a:spcBef>
                <a:spcPts val="200"/>
              </a:spcBef>
              <a:spcAft>
                <a:spcPts val="0"/>
              </a:spcAft>
            </a:pP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(Nombre de la variable: </a:t>
            </a:r>
            <a:r>
              <a:rPr lang="en-GB" sz="1200" b="1" i="1" err="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LcsEN_crisis_OutSchool</a:t>
            </a: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latin typeface="Open Sans" panose="020B0606030504020204" pitchFamily="34" charset="0"/>
                <a:cs typeface="Times New Roman" panose="02020603050405020304" pitchFamily="18" charset="0"/>
              </a:rPr>
              <a:t>Durante los últimos 30 días, ¿tuvo su hogar que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retirar a los niños de la escuela </a:t>
            </a:r>
            <a:r>
              <a:rPr lang="en-GB" sz="1200" b="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(educación obligatoria) </a:t>
            </a:r>
            <a:r>
              <a:rPr lang="en-GB" sz="1200" i="1">
                <a:solidFill>
                  <a:srgbClr val="007DBC"/>
                </a:solidFill>
                <a:latin typeface="Open Sans" panose="020B0606030504020204" pitchFamily="34" charset="0"/>
                <a:cs typeface="Times New Roman" panose="02020603050405020304" pitchFamily="18" charset="0"/>
              </a:rPr>
              <a:t>debido a la falta de </a:t>
            </a:r>
            <a:r>
              <a:rPr lang="en-GB" sz="1200" i="1">
                <a:solidFill>
                  <a:srgbClr val="007DBC"/>
                </a:solidFill>
                <a:highlight>
                  <a:srgbClr val="FFFFFF"/>
                </a:highlight>
                <a:latin typeface="Open Sans" panose="020B0606030504020204" pitchFamily="34" charset="0"/>
                <a:cs typeface="Times New Roman" panose="02020603050405020304" pitchFamily="18" charset="0"/>
              </a:rPr>
              <a:t>recursos para acceder a las necesidades esenciales (por ejemplo, alimentos, vivienda, educación, servicios sanitarios, etc.?</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6BFBA4B-A6AF-7DCF-133E-7F3FEACCB8F7}"/>
              </a:ext>
            </a:extLst>
          </p:cNvPr>
          <p:cNvSpPr>
            <a:spLocks noGrp="1"/>
          </p:cNvSpPr>
          <p:nvPr>
            <p:ph type="title"/>
          </p:nvPr>
        </p:nvSpPr>
        <p:spPr>
          <a:xfrm>
            <a:off x="824938" y="458414"/>
            <a:ext cx="10542124" cy="1152000"/>
          </a:xfrm>
        </p:spPr>
        <p:txBody>
          <a:bodyPr/>
          <a:lstStyle/>
          <a:p>
            <a:r>
              <a:rPr lang="en-US" b="0" kern="1400" spc="230" dirty="0">
                <a:solidFill>
                  <a:schemeClr val="tx1"/>
                </a:solidFill>
                <a:latin typeface="Open Sans ExtraBold" panose="020B0906030804020204" pitchFamily="34" charset="0"/>
              </a:rPr>
              <a:t>EJEMPLO DE DESCRIPCIÓN DE UNA ESTRATEGIA DE AFRONTAMIENTO DE CRISIS</a:t>
            </a:r>
          </a:p>
        </p:txBody>
      </p:sp>
      <p:sp>
        <p:nvSpPr>
          <p:cNvPr id="9" name="Rectangle 8">
            <a:extLst>
              <a:ext uri="{FF2B5EF4-FFF2-40B4-BE49-F238E27FC236}">
                <a16:creationId xmlns:a16="http://schemas.microsoft.com/office/drawing/2014/main" id="{E84FE43A-9221-3061-C503-0B4524345370}"/>
              </a:ext>
            </a:extLst>
          </p:cNvPr>
          <p:cNvSpPr/>
          <p:nvPr/>
        </p:nvSpPr>
        <p:spPr>
          <a:xfrm>
            <a:off x="10922463" y="235057"/>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CCF7D-36C8-AD69-6A2E-FA841D4D6EB4}"/>
              </a:ext>
            </a:extLst>
          </p:cNvPr>
          <p:cNvSpPr txBox="1"/>
          <p:nvPr/>
        </p:nvSpPr>
        <p:spPr>
          <a:xfrm>
            <a:off x="11087717" y="304525"/>
            <a:ext cx="694334" cy="307777"/>
          </a:xfrm>
          <a:prstGeom prst="rect">
            <a:avLst/>
          </a:prstGeom>
          <a:noFill/>
        </p:spPr>
        <p:txBody>
          <a:bodyPr wrap="square" rtlCol="0">
            <a:spAutoFit/>
          </a:bodyPr>
          <a:lstStyle/>
          <a:p>
            <a:pPr algn="ctr"/>
            <a:r>
              <a:rPr lang="en-US" sz="1400" b="1">
                <a:solidFill>
                  <a:schemeClr val="accent6">
                    <a:lumMod val="75000"/>
                  </a:schemeClr>
                </a:solidFill>
              </a:rPr>
              <a:t>Crisis</a:t>
            </a:r>
            <a:endParaRPr lang="en-US" b="1">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224D3591-10E0-27C5-799E-B32FFC514336}"/>
              </a:ext>
            </a:extLst>
          </p:cNvPr>
          <p:cNvGraphicFramePr>
            <a:graphicFrameLocks noGrp="1"/>
          </p:cNvGraphicFramePr>
          <p:nvPr>
            <p:ph idx="1"/>
            <p:extLst>
              <p:ext uri="{D42A27DB-BD31-4B8C-83A1-F6EECF244321}">
                <p14:modId xmlns:p14="http://schemas.microsoft.com/office/powerpoint/2010/main" val="2738702558"/>
              </p:ext>
            </p:extLst>
          </p:nvPr>
        </p:nvGraphicFramePr>
        <p:xfrm>
          <a:off x="846138" y="2038744"/>
          <a:ext cx="10542587" cy="3861599"/>
        </p:xfrm>
        <a:graphic>
          <a:graphicData uri="http://schemas.openxmlformats.org/drawingml/2006/table">
            <a:tbl>
              <a:tblPr firstRow="1" firstCol="1" bandRow="1"/>
              <a:tblGrid>
                <a:gridCol w="3858587">
                  <a:extLst>
                    <a:ext uri="{9D8B030D-6E8A-4147-A177-3AD203B41FA5}">
                      <a16:colId xmlns:a16="http://schemas.microsoft.com/office/drawing/2014/main" val="4187562312"/>
                    </a:ext>
                  </a:extLst>
                </a:gridCol>
                <a:gridCol w="3649844">
                  <a:extLst>
                    <a:ext uri="{9D8B030D-6E8A-4147-A177-3AD203B41FA5}">
                      <a16:colId xmlns:a16="http://schemas.microsoft.com/office/drawing/2014/main" val="1333469589"/>
                    </a:ext>
                  </a:extLst>
                </a:gridCol>
                <a:gridCol w="3034156">
                  <a:extLst>
                    <a:ext uri="{9D8B030D-6E8A-4147-A177-3AD203B41FA5}">
                      <a16:colId xmlns:a16="http://schemas.microsoft.com/office/drawing/2014/main" val="1023560360"/>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Racionalidad/uso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¿Qué significa cada opción de respuesta?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Ejemplos de verificación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2892423452"/>
                  </a:ext>
                </a:extLst>
              </a:tr>
              <a:tr h="798475">
                <a:tc rowSpan="4">
                  <a:txBody>
                    <a:bodyPr/>
                    <a:lstStyle/>
                    <a:p>
                      <a:pPr marL="0" marR="0" algn="l">
                        <a:lnSpc>
                          <a:spcPct val="115000"/>
                        </a:lnSpc>
                        <a:spcBef>
                          <a:spcPts val="0"/>
                        </a:spcBef>
                        <a:spcAft>
                          <a:spcPts val="600"/>
                        </a:spcAft>
                      </a:pPr>
                      <a:r>
                        <a:rPr lang="en-GB" sz="900" kern="600" dirty="0" err="1">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Argumentos</a:t>
                      </a:r>
                      <a:r>
                        <a:rPr lang="en-GB"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Esto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disminuye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el capital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humano</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por</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lo que se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considera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una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estrategia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crisis,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sacar</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niños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escuela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tendrá</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una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enorme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influencia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productividad</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futura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y es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una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violación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derecho</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 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educación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dirty="0" err="1">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Vigilancia</a:t>
                      </a: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y </a:t>
                      </a:r>
                      <a:r>
                        <a:rPr lang="en-US" sz="900" kern="600" dirty="0" err="1">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utilización</a:t>
                      </a: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Esta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estrategia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relevante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para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hogares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con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niños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edad</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escolar para 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educación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obligatoria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normalmente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se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trata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edades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comprendidas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entre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6 y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16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años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Si un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hogar</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retiró</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niños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escuela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secundaria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o de 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formación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profesional</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superior para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contribuir</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ingresos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del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hogar</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esto</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no se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considera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estrategia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supervivencia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dirty="0" err="1">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Gravedad</a:t>
                      </a: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Normalmente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gravedad</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es de "crisis" para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estrategia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pero</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determinados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contextos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podría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considerarse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el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nivel</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gravedad</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emergencia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GB" sz="900" kern="600" dirty="0">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no hubo necesidad de retirar a los niños de la escuela porque el hogar no se enfrentaba a escasez de alimentos o falta de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recursos para acceder a las necesidades esenciales o había </a:t>
                      </a:r>
                      <a:r>
                        <a:rPr lang="en-GB" sz="900" kern="600">
                          <a:effectLst/>
                          <a:latin typeface="Open Sans" panose="020B0606030504020204" pitchFamily="34" charset="0"/>
                          <a:ea typeface="MS Mincho" panose="02020609040205080304" pitchFamily="49" charset="-128"/>
                          <a:cs typeface="Open Sans" panose="020B0606030504020204" pitchFamily="34" charset="0"/>
                        </a:rPr>
                        <a:t>aplicado otra estrategia de supervivencia para hacer frente a la situación.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Es necesario sondear para garantizar la selección de la respuesta más adecuada.</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¿tiene hijos en edad escolar?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¿por qué necesitaba aplicar esta estrategia (o no)?</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3943935"/>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Sí, el hogar tuvo que retirar a los niños de la escuela en los últimos 30 días debido a la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falta de recursos para acceder a las necesidades esenciales</a:t>
                      </a:r>
                      <a:r>
                        <a:rPr lang="en-GB" sz="900" kern="600">
                          <a:effectLst/>
                          <a:latin typeface="Open Sans" panose="020B0606030504020204" pitchFamily="34" charset="0"/>
                          <a:ea typeface="MS Mincho" panose="02020609040205080304" pitchFamily="49" charset="-128"/>
                          <a:cs typeface="Open Sans" panose="020B0606030504020204" pitchFamily="34" charset="0"/>
                        </a:rPr>
                        <a: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Aseguran que retiraron a los niños de la escuela por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falta de recursos para acceder a las necesidades esenciales.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40989858"/>
                  </a:ext>
                </a:extLst>
              </a:tr>
              <a:tr h="599296">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 porque el hogar ya había retirado a los niños de la escuela en los últimos 12 meses.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el hogar ya retiró de la escuela a todos sus hijos en edad escolar por falta de dinero antes de los 30 días y en los últimos 12 meses.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93326550"/>
                  </a:ext>
                </a:extLst>
              </a:tr>
              <a:tr h="1531938">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US" sz="900" kern="600">
                          <a:effectLst/>
                          <a:latin typeface="Open Sans" panose="020B0606030504020204" pitchFamily="34" charset="0"/>
                          <a:ea typeface="MS Mincho" panose="02020609040205080304" pitchFamily="49" charset="-128"/>
                          <a:cs typeface="Open Sans" panose="020B0606030504020204" pitchFamily="34" charset="0"/>
                        </a:rPr>
                        <a:t>No aplicable ya que el hogar no tiene hijos en edad escolar y no los tuvo en los últimos 12 meses. También es posible que el hogar tenga hijos en edad escolar que nunca hayan estado escolarizados o que se hayan retirado de la escuela hace más de 12 meses.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respuesta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no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aplicable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sólo</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pertinente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si</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el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hogar</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1) no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tiene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hijos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edad</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escolar.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2)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nunca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matricularon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 sus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hijos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escuela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o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éstos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fueron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dados de baja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más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12 meses antes de 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entrevista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3) no hay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escuelas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alrededores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81454394"/>
                  </a:ext>
                </a:extLst>
              </a:tr>
            </a:tbl>
          </a:graphicData>
        </a:graphic>
      </p:graphicFrame>
      <p:sp>
        <p:nvSpPr>
          <p:cNvPr id="6" name="Rectangle 5">
            <a:extLst>
              <a:ext uri="{FF2B5EF4-FFF2-40B4-BE49-F238E27FC236}">
                <a16:creationId xmlns:a16="http://schemas.microsoft.com/office/drawing/2014/main" id="{7950A698-470E-A057-C3A6-0BD959A951FA}"/>
              </a:ext>
            </a:extLst>
          </p:cNvPr>
          <p:cNvSpPr/>
          <p:nvPr/>
        </p:nvSpPr>
        <p:spPr>
          <a:xfrm>
            <a:off x="4606290" y="4343400"/>
            <a:ext cx="6892120" cy="167181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E39611-219F-5BBF-B9A3-4B13E4B67EE5}"/>
              </a:ext>
            </a:extLst>
          </p:cNvPr>
          <p:cNvSpPr/>
          <p:nvPr/>
        </p:nvSpPr>
        <p:spPr>
          <a:xfrm>
            <a:off x="8293637" y="2346517"/>
            <a:ext cx="3169630" cy="81164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54208" y="1544734"/>
            <a:ext cx="11133969" cy="716093"/>
          </a:xfrm>
          <a:prstGeom prst="rect">
            <a:avLst/>
          </a:prstGeom>
          <a:noFill/>
        </p:spPr>
        <p:txBody>
          <a:bodyPr wrap="square" lIns="91440" tIns="45720" rIns="91440" bIns="45720" rtlCol="0" anchor="t">
            <a:spAutoFit/>
          </a:bodyPr>
          <a:lstStyle/>
          <a:p>
            <a:pPr marL="0" marR="0">
              <a:lnSpc>
                <a:spcPct val="115000"/>
              </a:lnSpc>
              <a:spcBef>
                <a:spcPts val="200"/>
              </a:spcBef>
              <a:spcAft>
                <a:spcPts val="0"/>
              </a:spcAft>
            </a:pPr>
            <a:r>
              <a:rPr lang="en-US" sz="1200" b="1" i="1">
                <a:solidFill>
                  <a:srgbClr val="133048"/>
                </a:solidFill>
                <a:latin typeface="Calibri Light"/>
                <a:ea typeface="Yu Gothic Light"/>
                <a:cs typeface="Open Sans"/>
              </a:rPr>
              <a:t>(Nombre de la variable: </a:t>
            </a:r>
            <a:r>
              <a:rPr lang="en-US" sz="1200" b="1" i="1" err="1">
                <a:solidFill>
                  <a:srgbClr val="133048"/>
                </a:solidFill>
                <a:latin typeface="Calibri Light"/>
                <a:ea typeface="Yu Gothic Light"/>
                <a:cs typeface="Open Sans"/>
              </a:rPr>
              <a:t>LcsEN_em_IllegalAct</a:t>
            </a:r>
            <a:r>
              <a:rPr lang="en-US" sz="1200" b="1" i="1">
                <a:solidFill>
                  <a:srgbClr val="133048"/>
                </a:solidFill>
                <a:latin typeface="Calibri Light"/>
                <a:ea typeface="Yu Gothic Light"/>
                <a:cs typeface="Open Sans"/>
              </a:rPr>
              <a:t>) </a:t>
            </a:r>
            <a:r>
              <a:rPr lang="en-US" sz="1200" i="1">
                <a:solidFill>
                  <a:srgbClr val="007DBC"/>
                </a:solidFill>
                <a:latin typeface="Open Sans"/>
                <a:ea typeface="Open Sans"/>
                <a:cs typeface="Times New Roman"/>
              </a:rPr>
              <a:t>Durante los últimos 30 días, ¿alguien de su hogar tuvo </a:t>
            </a:r>
            <a:r>
              <a:rPr lang="en-US" sz="1200" i="1">
                <a:solidFill>
                  <a:srgbClr val="007DBC"/>
                </a:solidFill>
                <a:highlight>
                  <a:srgbClr val="FFFFFF"/>
                </a:highlight>
                <a:latin typeface="Open Sans"/>
                <a:ea typeface="Open Sans"/>
                <a:cs typeface="Times New Roman"/>
              </a:rPr>
              <a:t>que </a:t>
            </a:r>
            <a:r>
              <a:rPr lang="en-US" sz="1200" b="1">
                <a:solidFill>
                  <a:srgbClr val="007DBC"/>
                </a:solidFill>
                <a:effectLst/>
                <a:highlight>
                  <a:srgbClr val="FFFFFF"/>
                </a:highlight>
                <a:latin typeface="Open Sans"/>
                <a:ea typeface="Times New Roman" panose="02020603050405020304" pitchFamily="18" charset="0"/>
                <a:cs typeface="Open Sans"/>
              </a:rPr>
              <a:t>realizar trabajos o actividades generadoras de ingresos socialmente degradantes, de alto riesgo, explotadores o que pusieran en peligro su vida (por ejemplo, contrabando, robo, unirse a grupos armados, prostitución) debido a la </a:t>
            </a:r>
            <a:r>
              <a:rPr lang="en-US" sz="1200" i="1">
                <a:solidFill>
                  <a:srgbClr val="007DBC"/>
                </a:solidFill>
                <a:highlight>
                  <a:srgbClr val="FFFFFF"/>
                </a:highlight>
                <a:latin typeface="Open Sans"/>
                <a:ea typeface="Open Sans"/>
                <a:cs typeface="Times New Roman"/>
              </a:rPr>
              <a:t>falta de </a:t>
            </a:r>
            <a:r>
              <a:rPr lang="en-GB" sz="1200" i="1">
                <a:solidFill>
                  <a:srgbClr val="007DBC"/>
                </a:solidFill>
                <a:highlight>
                  <a:srgbClr val="FFFFFF"/>
                </a:highlight>
                <a:latin typeface="Open Sans"/>
                <a:ea typeface="Open Sans"/>
                <a:cs typeface="Times New Roman"/>
              </a:rPr>
              <a:t>recursos para acceder a las necesidades esenciales (por ejemplo, alimentos, vivienda, educación, servicios sanitarios, etc.)</a:t>
            </a:r>
            <a:r>
              <a:rPr lang="en-US" sz="1200" i="1">
                <a:solidFill>
                  <a:srgbClr val="007DBC"/>
                </a:solidFill>
                <a:highlight>
                  <a:srgbClr val="FFFFFF"/>
                </a:highlight>
                <a:latin typeface="Open Sans"/>
                <a:ea typeface="Open Sans"/>
                <a:cs typeface="Times New Roman"/>
              </a:rPr>
              <a:t>?</a:t>
            </a:r>
          </a:p>
        </p:txBody>
      </p:sp>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b="0" kern="1400" spc="230" dirty="0">
                <a:solidFill>
                  <a:schemeClr val="tx1"/>
                </a:solidFill>
                <a:latin typeface="Open Sans ExtraBold" panose="020B0906030804020204" pitchFamily="34" charset="0"/>
              </a:rPr>
              <a:t>EJEMPLO DE DESCRIPCIÓN DE UNA ESTRATEGIA DE AFRONTAMIENTO DE EMERGENCIAS</a:t>
            </a:r>
          </a:p>
        </p:txBody>
      </p:sp>
      <p:sp>
        <p:nvSpPr>
          <p:cNvPr id="10" name="Rectangle 9">
            <a:extLst>
              <a:ext uri="{FF2B5EF4-FFF2-40B4-BE49-F238E27FC236}">
                <a16:creationId xmlns:a16="http://schemas.microsoft.com/office/drawing/2014/main" id="{CB7AA0B8-6693-374D-0CE7-FB52B452DCBC}"/>
              </a:ext>
            </a:extLst>
          </p:cNvPr>
          <p:cNvSpPr/>
          <p:nvPr/>
        </p:nvSpPr>
        <p:spPr>
          <a:xfrm>
            <a:off x="10888907" y="165668"/>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373285-331B-B856-48C7-71A840F5FCBD}"/>
              </a:ext>
            </a:extLst>
          </p:cNvPr>
          <p:cNvSpPr txBox="1"/>
          <p:nvPr/>
        </p:nvSpPr>
        <p:spPr>
          <a:xfrm>
            <a:off x="10851155" y="235136"/>
            <a:ext cx="1157111" cy="307777"/>
          </a:xfrm>
          <a:prstGeom prst="rect">
            <a:avLst/>
          </a:prstGeom>
          <a:noFill/>
        </p:spPr>
        <p:txBody>
          <a:bodyPr wrap="square" rtlCol="0">
            <a:spAutoFit/>
          </a:bodyPr>
          <a:lstStyle/>
          <a:p>
            <a:pPr algn="ctr"/>
            <a:r>
              <a:rPr lang="en-US" sz="1400" b="1">
                <a:solidFill>
                  <a:srgbClr val="C00000"/>
                </a:solidFill>
              </a:rPr>
              <a:t>Emergencia</a:t>
            </a:r>
            <a:endParaRPr lang="en-US" b="1">
              <a:solidFill>
                <a:srgbClr val="C00000"/>
              </a:solidFill>
            </a:endParaRPr>
          </a:p>
        </p:txBody>
      </p:sp>
      <p:graphicFrame>
        <p:nvGraphicFramePr>
          <p:cNvPr id="4" name="Content Placeholder 3">
            <a:extLst>
              <a:ext uri="{FF2B5EF4-FFF2-40B4-BE49-F238E27FC236}">
                <a16:creationId xmlns:a16="http://schemas.microsoft.com/office/drawing/2014/main" id="{5A521623-4A9B-BF45-EF9F-CC1152358744}"/>
              </a:ext>
            </a:extLst>
          </p:cNvPr>
          <p:cNvGraphicFramePr>
            <a:graphicFrameLocks noGrp="1"/>
          </p:cNvGraphicFramePr>
          <p:nvPr>
            <p:ph idx="1"/>
            <p:extLst>
              <p:ext uri="{D42A27DB-BD31-4B8C-83A1-F6EECF244321}">
                <p14:modId xmlns:p14="http://schemas.microsoft.com/office/powerpoint/2010/main" val="980599345"/>
              </p:ext>
            </p:extLst>
          </p:nvPr>
        </p:nvGraphicFramePr>
        <p:xfrm>
          <a:off x="824475" y="2305717"/>
          <a:ext cx="10542587" cy="4444021"/>
        </p:xfrm>
        <a:graphic>
          <a:graphicData uri="http://schemas.openxmlformats.org/drawingml/2006/table">
            <a:tbl>
              <a:tblPr firstRow="1" firstCol="1" bandRow="1"/>
              <a:tblGrid>
                <a:gridCol w="3858587">
                  <a:extLst>
                    <a:ext uri="{9D8B030D-6E8A-4147-A177-3AD203B41FA5}">
                      <a16:colId xmlns:a16="http://schemas.microsoft.com/office/drawing/2014/main" val="3592757116"/>
                    </a:ext>
                  </a:extLst>
                </a:gridCol>
                <a:gridCol w="3649844">
                  <a:extLst>
                    <a:ext uri="{9D8B030D-6E8A-4147-A177-3AD203B41FA5}">
                      <a16:colId xmlns:a16="http://schemas.microsoft.com/office/drawing/2014/main" val="2206734367"/>
                    </a:ext>
                  </a:extLst>
                </a:gridCol>
                <a:gridCol w="3034156">
                  <a:extLst>
                    <a:ext uri="{9D8B030D-6E8A-4147-A177-3AD203B41FA5}">
                      <a16:colId xmlns:a16="http://schemas.microsoft.com/office/drawing/2014/main" val="3305966542"/>
                    </a:ext>
                  </a:extLst>
                </a:gridCol>
              </a:tblGrid>
              <a:tr h="146028">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Racionalidad/uso</a:t>
                      </a:r>
                    </a:p>
                    <a:p>
                      <a:pPr marL="0" marR="0" algn="l">
                        <a:lnSpc>
                          <a:spcPct val="115000"/>
                        </a:lnSpc>
                        <a:spcBef>
                          <a:spcPts val="0"/>
                        </a:spcBef>
                        <a:spcAft>
                          <a:spcPts val="600"/>
                        </a:spcAft>
                        <a:tabLst>
                          <a:tab pos="3329940" algn="l"/>
                        </a:tabLst>
                      </a:pP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¿Qué significa cada opción de respuesta?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Ejemplos de verificación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4288007536"/>
                  </a:ext>
                </a:extLst>
              </a:tr>
              <a:tr h="1832716">
                <a:tc rowSpan="4">
                  <a:txBody>
                    <a:bodyPr/>
                    <a:lstStyle/>
                    <a:p>
                      <a:pPr marL="0" marR="0" algn="l">
                        <a:lnSpc>
                          <a:spcPct val="115000"/>
                        </a:lnSpc>
                        <a:spcBef>
                          <a:spcPts val="0"/>
                        </a:spcBef>
                        <a:spcAft>
                          <a:spcPts val="600"/>
                        </a:spcAft>
                        <a:tabLst>
                          <a:tab pos="3329940" algn="l"/>
                        </a:tabLst>
                      </a:pPr>
                      <a:r>
                        <a:rPr lang="en-GB" sz="800" kern="600">
                          <a:solidFill>
                            <a:srgbClr val="000000"/>
                          </a:solidFill>
                          <a:effectLst/>
                          <a:latin typeface="Open Sans" panose="020B0606030504020204" pitchFamily="34" charset="0"/>
                          <a:ea typeface="MS Mincho" panose="02020609040205080304" pitchFamily="49" charset="-128"/>
                          <a:cs typeface="Open Sans" panose="020B0606030504020204" pitchFamily="34" charset="0"/>
                        </a:rPr>
                        <a:t>Justificación: </a:t>
                      </a: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Esta estrategia de supervivencia se refiere a las actividades generadoras de ingresos que son de alto riesgo o socialmente degradantes - por lo tanto, conducen a la pérdida de la dignidad humana y plantean riesgos de protección para los miembros del hogar implicados.</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tabLst>
                          <a:tab pos="3329940" algn="l"/>
                        </a:tabLst>
                      </a:pPr>
                      <a:r>
                        <a:rPr lang="en-US" sz="8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Vigilancia y utilización: </a:t>
                      </a:r>
                      <a:r>
                        <a:rPr lang="en-GB" sz="800" kern="600">
                          <a:effectLst/>
                          <a:latin typeface="Open Sans" panose="020B0606030504020204" pitchFamily="34" charset="0"/>
                          <a:ea typeface="MS Mincho" panose="02020609040205080304" pitchFamily="49" charset="-128"/>
                          <a:cs typeface="Open Sans" panose="020B0606030504020204" pitchFamily="34" charset="0"/>
                        </a:rPr>
                        <a:t>Es necesario hacer hincapié en las razones para dedicarse a actividades ilegales: a menudo puede ser gratificante económicamente (por ejemplo, el contrabando, la venta de drogas) y la gente lo hace por eso, no porque esté desesperada o necesite alimentos y/u otros bienes y servicios esenciales. Evite utilizar esta estrategia en contextos en los que los hogares tengan miedo de denunciar dichas actividades.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Algunas actividades son ilegales por ley, pero siguen considerándose actividades normales, como la producción de carbón vegetal, o los refugiados que por ley no pueden trabajar fuera de los campamentos. Dado que estas actividades se aceptan con regularidad, no se calificarían de estrategia de emergencia.</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800" kern="1200">
                          <a:solidFill>
                            <a:srgbClr val="333333"/>
                          </a:solidFill>
                          <a:effectLst/>
                          <a:latin typeface="Segoe UI" panose="020B0502040204020203" pitchFamily="34" charset="0"/>
                          <a:ea typeface="MS Mincho" panose="02020609040205080304" pitchFamily="49" charset="-128"/>
                          <a:cs typeface="Arial" panose="020B0604020202020204" pitchFamily="34" charset="0"/>
                        </a:rPr>
                        <a:t>Gravedad: </a:t>
                      </a:r>
                      <a:r>
                        <a:rPr lang="en-GB" sz="800" kern="600">
                          <a:effectLst/>
                          <a:latin typeface="Open Sans" panose="020B0606030504020204" pitchFamily="34" charset="0"/>
                          <a:ea typeface="MS Mincho" panose="02020609040205080304" pitchFamily="49" charset="-128"/>
                          <a:cs typeface="Open Sans" panose="020B0606030504020204" pitchFamily="34" charset="0"/>
                        </a:rPr>
                        <a:t>La gravedad de esta estrategia es casi siempre de "emergencia".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800" kern="600">
                          <a:effectLst/>
                          <a:latin typeface="Open Sans" panose="020B0606030504020204" pitchFamily="34" charset="0"/>
                          <a:ea typeface="MS Mincho" panose="02020609040205080304" pitchFamily="49" charset="-128"/>
                          <a:cs typeface="Open Sans" panose="020B0606030504020204" pitchFamily="34" charset="0"/>
                        </a:rPr>
                        <a:t>No, no había necesidad de dedicarse a trabajos o actividades generadoras de ingresos socialmente degradantes, de alto riesgo, explotadores o que pusieran en peligro la vida porque el hogar no se enfrentaba a una falta de recursos para acceder a las necesidades esenciales o había aplicado otra estrategia de supervivencia.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Es necesario sondear para garantizar la selección de la respuesta más adecuada.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El sondeo debe ser específico para cada contexto y referirse a las actividades socialmente degradantes, de riesgo o de explotación más comunes. Por ejemplo, si el contrabando es una actividad habitual de los hogares vulnerables, el sondeo debe centrarse en ella, entre otras. Se pueden utilizar diferentes términos para describir estas actividades con el fin de suavizar el lenguaje. Por ejemplo, el contrabando puede reformularse como cruzar la frontera con mercancías no registradas. Otro ejemplo: unirse a grupos armados podría reformularse como participar en grupos para proteger a sus familias/comunidades.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685380965"/>
                  </a:ext>
                </a:extLst>
              </a:tr>
              <a:tr h="507739">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Sí, el hogar necesitó realizar trabajos o actividades generadoras de ingresos socialmente degradantes, de alto riesgo, explotadores o que pusieran en peligro su vida en los últimos 30 días debido a la falta de recursos para acceder a las necesidades esenciales.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Asegúrese de que esta estrategia se aplicó debido a la falta de recursos para acceder a las necesidades esenciales.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892073228"/>
                  </a:ext>
                </a:extLst>
              </a:tr>
              <a:tr h="579655">
                <a:tc vMerge="1">
                  <a:txBody>
                    <a:bodyPr/>
                    <a:lstStyle/>
                    <a:p>
                      <a:pPr rtl="1"/>
                      <a:endParaRPr lang="ar-SY"/>
                    </a:p>
                  </a:txBody>
                  <a:tcPr/>
                </a:tc>
                <a:tc>
                  <a:txBody>
                    <a:bodyPr/>
                    <a:lstStyle/>
                    <a:p>
                      <a:pPr marL="0" marR="0" algn="l">
                        <a:lnSpc>
                          <a:spcPct val="115000"/>
                        </a:lnSpc>
                        <a:spcBef>
                          <a:spcPts val="0"/>
                        </a:spcBef>
                        <a:spcAft>
                          <a:spcPts val="600"/>
                        </a:spcAft>
                      </a:pPr>
                      <a:r>
                        <a:rPr lang="en-GB" sz="800" kern="600">
                          <a:effectLst/>
                          <a:latin typeface="Open Sans" panose="020B0606030504020204" pitchFamily="34" charset="0"/>
                          <a:ea typeface="MS Mincho" panose="02020609040205080304" pitchFamily="49" charset="-128"/>
                          <a:cs typeface="Open Sans" panose="020B0606030504020204" pitchFamily="34" charset="0"/>
                        </a:rPr>
                        <a:t>No, porque el hogar ya ha realizado trabajos o actividades generadoras de ingresos socialmente degradantes, de alto riesgo, explotadores o que ponen en peligro su vida en los últimos 12 meses y esta estrategia se ha agotado, ya que su continuación tendría consecuencias más graves.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800" kern="600">
                          <a:effectLst/>
                          <a:latin typeface="Open Sans" panose="020B0606030504020204" pitchFamily="34" charset="0"/>
                          <a:ea typeface="MS Mincho" panose="02020609040205080304" pitchFamily="49" charset="-128"/>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861540411"/>
                  </a:ext>
                </a:extLst>
              </a:tr>
              <a:tr h="1024137">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800" kern="600">
                          <a:solidFill>
                            <a:srgbClr val="DC480E"/>
                          </a:solidFill>
                          <a:effectLst/>
                          <a:latin typeface="Open Sans" panose="020B0606030504020204" pitchFamily="34" charset="0"/>
                          <a:ea typeface="MS Mincho" panose="02020609040205080304" pitchFamily="49" charset="-128"/>
                          <a:cs typeface="Open Sans" panose="020B0606030504020204" pitchFamily="34" charset="0"/>
                        </a:rPr>
                        <a:t>Esta opción de respuesta no se aplica a esta estrategia específica.</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spcBef>
                          <a:spcPts val="0"/>
                        </a:spcBef>
                        <a:spcAft>
                          <a:spcPts val="0"/>
                        </a:spcAft>
                      </a:pP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 aplicable" no es una opción para esta pregunta porque técnicamente podría ser aplicable a todos los hogares si realmente están necesitados. </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spcBef>
                          <a:spcPts val="0"/>
                        </a:spcBef>
                        <a:spcAft>
                          <a:spcPts val="0"/>
                        </a:spcAft>
                      </a:pPr>
                      <a:r>
                        <a:rPr lang="en-GB"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Aunque los hogares que aplican esta estrategia podrían tener dudas a la hora de responder a esta pregunta, es necesario preguntar para saber si han alcanzado un nivel de emergencia y han empleado dicha estrategia.</a:t>
                      </a:r>
                      <a:endParaRPr lang="en-US" sz="8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13664701"/>
                  </a:ext>
                </a:extLst>
              </a:tr>
            </a:tbl>
          </a:graphicData>
        </a:graphic>
      </p:graphicFrame>
      <p:sp>
        <p:nvSpPr>
          <p:cNvPr id="6" name="Rectangle 5">
            <a:extLst>
              <a:ext uri="{FF2B5EF4-FFF2-40B4-BE49-F238E27FC236}">
                <a16:creationId xmlns:a16="http://schemas.microsoft.com/office/drawing/2014/main" id="{DE3236C5-6C7D-95B2-C8AA-CB83C36AA7F9}"/>
              </a:ext>
            </a:extLst>
          </p:cNvPr>
          <p:cNvSpPr/>
          <p:nvPr/>
        </p:nvSpPr>
        <p:spPr>
          <a:xfrm>
            <a:off x="4709160" y="5573590"/>
            <a:ext cx="6720550" cy="109895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60757D-989C-2C6C-2986-4F9B66B6AF2E}"/>
              </a:ext>
            </a:extLst>
          </p:cNvPr>
          <p:cNvSpPr/>
          <p:nvPr/>
        </p:nvSpPr>
        <p:spPr>
          <a:xfrm>
            <a:off x="8343900" y="2696734"/>
            <a:ext cx="3085810" cy="182018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Diseño del módulo</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Open Sans ExtraBold" panose="020B0906030804020204" pitchFamily="34" charset="0"/>
              </a:rPr>
              <a:t>LCS-EN: </a:t>
            </a:r>
            <a:r>
              <a:rPr lang="en-US" sz="3600" b="0" kern="1400" spc="230" dirty="0" err="1">
                <a:solidFill>
                  <a:schemeClr val="tx1"/>
                </a:solidFill>
                <a:latin typeface="Open Sans ExtraBold" panose="020B0906030804020204" pitchFamily="34" charset="0"/>
              </a:rPr>
              <a:t>Diseño</a:t>
            </a:r>
            <a:r>
              <a:rPr lang="en-US" sz="3600" b="0" kern="1400" spc="230" dirty="0">
                <a:solidFill>
                  <a:schemeClr val="tx1"/>
                </a:solidFill>
                <a:latin typeface="Open Sans ExtraBold" panose="020B0906030804020204" pitchFamily="34" charset="0"/>
              </a:rPr>
              <a:t> del </a:t>
            </a:r>
            <a:r>
              <a:rPr lang="en-US" sz="3600" b="0" kern="1400" spc="230" dirty="0" err="1">
                <a:solidFill>
                  <a:schemeClr val="tx1"/>
                </a:solidFill>
                <a:latin typeface="Open Sans ExtraBold" panose="020B0906030804020204" pitchFamily="34" charset="0"/>
              </a:rPr>
              <a:t>módulo</a:t>
            </a:r>
            <a:r>
              <a:rPr lang="en-US" sz="3600" b="0" kern="1400" spc="230" dirty="0">
                <a:solidFill>
                  <a:schemeClr val="tx1"/>
                </a:solidFill>
                <a:latin typeface="Open Sans ExtraBold" panose="020B0906030804020204" pitchFamily="34" charset="0"/>
              </a:rPr>
              <a:t>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dirty="0">
                <a:latin typeface="Open Sans"/>
                <a:ea typeface="Open Sans"/>
                <a:cs typeface="Open Sans"/>
              </a:rPr>
              <a:t>Cuando diseñe su cuestionario, incluido el módulo LCS-EN, consulte el Diseñador de encuestas, ya que ofrece los módulos estándar del PMA en formatos </a:t>
            </a:r>
            <a:r>
              <a:rPr lang="en-US" sz="2200" spc="60" dirty="0" err="1">
                <a:latin typeface="Open Sans"/>
                <a:ea typeface="Open Sans"/>
                <a:cs typeface="Open Sans"/>
              </a:rPr>
              <a:t>XLSform </a:t>
            </a:r>
            <a:r>
              <a:rPr lang="en-US" sz="2200" spc="60" dirty="0">
                <a:latin typeface="Open Sans"/>
                <a:ea typeface="Open Sans"/>
                <a:cs typeface="Open Sans"/>
              </a:rPr>
              <a:t>y Word.</a:t>
            </a:r>
          </a:p>
          <a:p>
            <a:pPr>
              <a:buFont typeface="Wingdings" panose="05000000000000000000" pitchFamily="2" charset="2"/>
              <a:buChar char="v"/>
            </a:pPr>
            <a:endParaRPr lang="en-US" sz="16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Se pueden incluir estrategias adicionales para hacer frente a los medios de subsistencia, pero el módulo básico debe reflejar la pregunta principal y las estrategias estándar. </a:t>
            </a:r>
          </a:p>
          <a:p>
            <a:pPr>
              <a:buFont typeface="Wingdings" panose="05000000000000000000" pitchFamily="2" charset="2"/>
              <a:buChar char="v"/>
            </a:pPr>
            <a:endParaRPr lang="en-US" sz="18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Si confía en herramientas y plataformas de recopilación de datos que no admiten </a:t>
            </a:r>
            <a:r>
              <a:rPr lang="en-US" sz="2200" spc="60" dirty="0" err="1">
                <a:latin typeface="Open Sans"/>
                <a:ea typeface="Open Sans"/>
                <a:cs typeface="Open Sans"/>
              </a:rPr>
              <a:t>XLSforms</a:t>
            </a:r>
            <a:r>
              <a:rPr lang="en-US" sz="2200" spc="60" dirty="0">
                <a:latin typeface="Open Sans"/>
                <a:ea typeface="Open Sans"/>
                <a:cs typeface="Open Sans"/>
              </a:rPr>
              <a:t>, deberá replicar correctamente el módulo estándar.</a:t>
            </a:r>
          </a:p>
        </p:txBody>
      </p:sp>
    </p:spTree>
    <p:extLst>
      <p:ext uri="{BB962C8B-B14F-4D97-AF65-F5344CB8AC3E}">
        <p14:creationId xmlns:p14="http://schemas.microsoft.com/office/powerpoint/2010/main" val="4254616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967B8-B096-4BE9-DF1C-6849EE787A28}"/>
              </a:ext>
            </a:extLst>
          </p:cNvPr>
          <p:cNvPicPr>
            <a:picLocks noChangeAspect="1"/>
          </p:cNvPicPr>
          <p:nvPr/>
        </p:nvPicPr>
        <p:blipFill>
          <a:blip r:embed="rId3"/>
          <a:stretch>
            <a:fillRect/>
          </a:stretch>
        </p:blipFill>
        <p:spPr>
          <a:xfrm>
            <a:off x="717181" y="1378973"/>
            <a:ext cx="5872704" cy="378123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Diseñador de encuestas</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338554"/>
          </a:xfrm>
          <a:prstGeom prst="rect">
            <a:avLst/>
          </a:prstGeom>
          <a:noFill/>
        </p:spPr>
        <p:txBody>
          <a:bodyPr wrap="square">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LCS-EN (Diseñador de encuestas)</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flipV="1">
            <a:off x="3177030" y="3545787"/>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flipV="1">
            <a:off x="2963537" y="3946952"/>
            <a:ext cx="613367" cy="11387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1">
            <a:extLst>
              <a:ext uri="{FF2B5EF4-FFF2-40B4-BE49-F238E27FC236}">
                <a16:creationId xmlns:a16="http://schemas.microsoft.com/office/drawing/2014/main" id="{1E87D022-3B9B-BF77-6911-0713B5536E42}"/>
              </a:ext>
            </a:extLst>
          </p:cNvPr>
          <p:cNvSpPr txBox="1"/>
          <p:nvPr/>
        </p:nvSpPr>
        <p:spPr>
          <a:xfrm>
            <a:off x="6964329" y="1378973"/>
            <a:ext cx="4951030" cy="1815882"/>
          </a:xfrm>
          <a:prstGeom prst="rect">
            <a:avLst/>
          </a:prstGeom>
          <a:noFill/>
          <a:ln w="57150">
            <a:solidFill>
              <a:schemeClr val="bg1">
                <a:lumMod val="50000"/>
              </a:schemeClr>
            </a:solidFill>
          </a:ln>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pc="60" dirty="0">
                <a:latin typeface="Open Sans"/>
                <a:ea typeface="Open Sans"/>
                <a:cs typeface="Open Sans"/>
              </a:rPr>
              <a:t>Dos pasos: </a:t>
            </a:r>
            <a:endParaRPr lang="en-US" sz="1400" b="1" spc="60" dirty="0">
              <a:latin typeface="Open Sans" charset="0"/>
              <a:ea typeface="Open Sans" charset="0"/>
              <a:cs typeface="Open Sans" charset="0"/>
            </a:endParaRPr>
          </a:p>
          <a:p>
            <a:r>
              <a:rPr lang="en-US" sz="1400" spc="60" dirty="0">
                <a:latin typeface="Open Sans"/>
                <a:ea typeface="Open Sans"/>
                <a:cs typeface="Open Sans"/>
              </a:rPr>
              <a:t>1) Seleccione el módulo LCS adecuado </a:t>
            </a:r>
            <a:endParaRPr lang="en-US" sz="1400" spc="60" dirty="0">
              <a:latin typeface="Open Sans" charset="0"/>
              <a:ea typeface="Open Sans" charset="0"/>
              <a:cs typeface="Open Sans" charset="0"/>
            </a:endParaRPr>
          </a:p>
          <a:p>
            <a:r>
              <a:rPr lang="en-US" sz="1400" spc="60" dirty="0">
                <a:latin typeface="Open Sans"/>
                <a:ea typeface="Open Sans"/>
                <a:cs typeface="Open Sans"/>
              </a:rPr>
              <a:t>2) Elija las estrategias adecuadas y pertinentes para su contexto en cada nivel de gravedad</a:t>
            </a:r>
          </a:p>
          <a:p>
            <a:endParaRPr lang="en-US" sz="1400" spc="60" dirty="0">
              <a:latin typeface="Open Sans" charset="0"/>
              <a:ea typeface="Open Sans" charset="0"/>
              <a:cs typeface="Open Sans" charset="0"/>
            </a:endParaRPr>
          </a:p>
          <a:p>
            <a:r>
              <a:rPr lang="en-US" sz="1400" b="1" spc="60" dirty="0">
                <a:latin typeface="Open Sans"/>
                <a:ea typeface="Open Sans"/>
                <a:cs typeface="Open Sans"/>
              </a:rPr>
              <a:t>Importante</a:t>
            </a:r>
            <a:r>
              <a:rPr lang="en-US" sz="1400" spc="60" dirty="0">
                <a:latin typeface="Open Sans"/>
                <a:ea typeface="Open Sans"/>
                <a:cs typeface="Open Sans"/>
              </a:rPr>
              <a:t>: garantizar la inclusión del número mínimo obligatorio de estrategias: </a:t>
            </a:r>
            <a:r>
              <a:rPr lang="en-US" sz="1400" spc="60" dirty="0">
                <a:solidFill>
                  <a:srgbClr val="FFFFFF"/>
                </a:solidFill>
                <a:highlight>
                  <a:srgbClr val="982B56"/>
                </a:highlight>
                <a:latin typeface="Open Sans"/>
                <a:ea typeface="Open Sans"/>
                <a:cs typeface="Open Sans"/>
              </a:rPr>
              <a:t>4 de estrés</a:t>
            </a:r>
            <a:r>
              <a:rPr lang="en-US" sz="1400" spc="60" dirty="0">
                <a:latin typeface="Open Sans"/>
                <a:ea typeface="Open Sans"/>
                <a:cs typeface="Open Sans"/>
              </a:rPr>
              <a:t>, </a:t>
            </a:r>
            <a:r>
              <a:rPr lang="en-US" sz="1400" spc="60" dirty="0">
                <a:solidFill>
                  <a:srgbClr val="FFFFFF"/>
                </a:solidFill>
                <a:highlight>
                  <a:srgbClr val="982B56"/>
                </a:highlight>
                <a:latin typeface="Open Sans"/>
                <a:ea typeface="Open Sans"/>
                <a:cs typeface="Open Sans"/>
              </a:rPr>
              <a:t>3 de crisis </a:t>
            </a:r>
            <a:r>
              <a:rPr lang="en-US" sz="1400" spc="60" dirty="0">
                <a:latin typeface="Open Sans"/>
                <a:ea typeface="Open Sans"/>
                <a:cs typeface="Open Sans"/>
              </a:rPr>
              <a:t>y </a:t>
            </a:r>
            <a:r>
              <a:rPr lang="en-US" sz="1400" spc="60" dirty="0">
                <a:solidFill>
                  <a:srgbClr val="FFFFFF"/>
                </a:solidFill>
                <a:highlight>
                  <a:srgbClr val="982B56"/>
                </a:highlight>
                <a:latin typeface="Open Sans"/>
                <a:ea typeface="Open Sans"/>
                <a:cs typeface="Open Sans"/>
              </a:rPr>
              <a:t>3 de emergencia</a:t>
            </a:r>
            <a:endParaRPr lang="en-US" sz="1400" spc="60" dirty="0">
              <a:latin typeface="Open Sans"/>
              <a:ea typeface="Open Sans"/>
              <a:cs typeface="Open Sans"/>
            </a:endParaRPr>
          </a:p>
        </p:txBody>
      </p:sp>
      <p:pic>
        <p:nvPicPr>
          <p:cNvPr id="14" name="Picture 13">
            <a:extLst>
              <a:ext uri="{FF2B5EF4-FFF2-40B4-BE49-F238E27FC236}">
                <a16:creationId xmlns:a16="http://schemas.microsoft.com/office/drawing/2014/main" id="{0F8DFF94-C8E1-294B-D556-69675B9050FB}"/>
              </a:ext>
            </a:extLst>
          </p:cNvPr>
          <p:cNvPicPr>
            <a:picLocks noChangeAspect="1"/>
          </p:cNvPicPr>
          <p:nvPr/>
        </p:nvPicPr>
        <p:blipFill>
          <a:blip r:embed="rId5"/>
          <a:stretch>
            <a:fillRect/>
          </a:stretch>
        </p:blipFill>
        <p:spPr>
          <a:xfrm>
            <a:off x="7044290" y="3429000"/>
            <a:ext cx="3994611" cy="3081815"/>
          </a:xfrm>
          <a:prstGeom prst="rect">
            <a:avLst/>
          </a:prstGeom>
        </p:spPr>
      </p:pic>
      <p:cxnSp>
        <p:nvCxnSpPr>
          <p:cNvPr id="15" name="Straight Arrow Connector 14">
            <a:extLst>
              <a:ext uri="{FF2B5EF4-FFF2-40B4-BE49-F238E27FC236}">
                <a16:creationId xmlns:a16="http://schemas.microsoft.com/office/drawing/2014/main" id="{E134E279-BCED-0BB1-4F44-7B13E4C42EA4}"/>
              </a:ext>
            </a:extLst>
          </p:cNvPr>
          <p:cNvCxnSpPr>
            <a:cxnSpLocks/>
          </p:cNvCxnSpPr>
          <p:nvPr/>
        </p:nvCxnSpPr>
        <p:spPr>
          <a:xfrm flipH="1" flipV="1">
            <a:off x="10412637" y="4689705"/>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28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a:t>
            </a:r>
            <a:r>
              <a:rPr lang="en-GB" sz="3600" b="0" kern="1400" spc="230" dirty="0" err="1">
                <a:solidFill>
                  <a:schemeClr val="tx1"/>
                </a:solidFill>
                <a:latin typeface="Open Sans ExtraBold" panose="020B0906030804020204" pitchFamily="34" charset="0"/>
              </a:rPr>
              <a:t>Diseñador</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encuestas</a:t>
            </a:r>
            <a:endParaRPr lang="en-GB" sz="3600" b="0" kern="1400" spc="230" dirty="0">
              <a:solidFill>
                <a:schemeClr val="tx1"/>
              </a:solidFill>
              <a:latin typeface="Open Sans ExtraBold" panose="020B0906030804020204" pitchFamily="34" charset="0"/>
            </a:endParaRPr>
          </a:p>
        </p:txBody>
      </p:sp>
      <p:sp>
        <p:nvSpPr>
          <p:cNvPr id="2" name="TextBox 1">
            <a:extLst>
              <a:ext uri="{FF2B5EF4-FFF2-40B4-BE49-F238E27FC236}">
                <a16:creationId xmlns:a16="http://schemas.microsoft.com/office/drawing/2014/main" id="{649A4464-81EA-E517-A9B8-6846BD59B40B}"/>
              </a:ext>
            </a:extLst>
          </p:cNvPr>
          <p:cNvSpPr txBox="1"/>
          <p:nvPr/>
        </p:nvSpPr>
        <p:spPr>
          <a:xfrm>
            <a:off x="2334376" y="4714213"/>
            <a:ext cx="9052520" cy="738664"/>
          </a:xfrm>
          <a:prstGeom prst="rect">
            <a:avLst/>
          </a:prstGeom>
          <a:noFill/>
          <a:ln w="57150">
            <a:solidFill>
              <a:schemeClr val="bg1">
                <a:lumMod val="50000"/>
              </a:schemeClr>
            </a:solidFill>
          </a:ln>
        </p:spPr>
        <p:txBody>
          <a:bodyPr wrap="square" lIns="91440" tIns="45720" rIns="91440" bIns="45720" rtlCol="0" anchor="t">
            <a:spAutoFit/>
          </a:bodyPr>
          <a:lstStyle/>
          <a:p>
            <a:r>
              <a:rPr lang="en-US" sz="1400" spc="60">
                <a:latin typeface="Open Sans"/>
                <a:ea typeface="Open Sans"/>
                <a:cs typeface="Open Sans"/>
              </a:rPr>
              <a:t>Tras seleccionar un mínimo de 4 estrategias de afrontamiento del estrés, 3 de crisis y 3 de emergencia, relevantes para su contexto, y añadir la(s) lengua(s) local(es), puede pasar al último paso en el Diseñador de encuestas, donde se puede generar el </a:t>
            </a:r>
            <a:r>
              <a:rPr lang="en-US" sz="1400" spc="60" err="1">
                <a:latin typeface="Open Sans"/>
                <a:ea typeface="Open Sans"/>
                <a:cs typeface="Open Sans"/>
              </a:rPr>
              <a:t>XLSForm</a:t>
            </a:r>
            <a:r>
              <a:rPr lang="en-US" sz="1400" spc="60">
                <a:latin typeface="Open Sans"/>
                <a:ea typeface="Open Sans"/>
                <a:cs typeface="Open Sans"/>
              </a:rPr>
              <a:t>. </a:t>
            </a:r>
            <a:endParaRPr lang="en-US" sz="1400" spc="60">
              <a:latin typeface="Open Sans" charset="0"/>
              <a:ea typeface="Open Sans" charset="0"/>
              <a:cs typeface="Open Sans" charset="0"/>
            </a:endParaRPr>
          </a:p>
        </p:txBody>
      </p:sp>
      <p:sp>
        <p:nvSpPr>
          <p:cNvPr id="4" name="TextBox 3">
            <a:extLst>
              <a:ext uri="{FF2B5EF4-FFF2-40B4-BE49-F238E27FC236}">
                <a16:creationId xmlns:a16="http://schemas.microsoft.com/office/drawing/2014/main" id="{BBBD01B6-5595-9392-533A-6136D0941666}"/>
              </a:ext>
            </a:extLst>
          </p:cNvPr>
          <p:cNvSpPr txBox="1"/>
          <p:nvPr/>
        </p:nvSpPr>
        <p:spPr>
          <a:xfrm>
            <a:off x="10072546" y="6011325"/>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Diseñador de encuestas</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a:extLst>
              <a:ext uri="{FF2B5EF4-FFF2-40B4-BE49-F238E27FC236}">
                <a16:creationId xmlns:a16="http://schemas.microsoft.com/office/drawing/2014/main" id="{E87FCD25-1A3C-E001-F344-6ECF445A4A5A}"/>
              </a:ext>
            </a:extLst>
          </p:cNvPr>
          <p:cNvCxnSpPr>
            <a:cxnSpLocks/>
          </p:cNvCxnSpPr>
          <p:nvPr/>
        </p:nvCxnSpPr>
        <p:spPr>
          <a:xfrm>
            <a:off x="8388393" y="622944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00419ADF-7E17-0ACD-1415-BA324AC777E3}"/>
              </a:ext>
            </a:extLst>
          </p:cNvPr>
          <p:cNvSpPr txBox="1"/>
          <p:nvPr/>
        </p:nvSpPr>
        <p:spPr>
          <a:xfrm>
            <a:off x="2676935" y="6060171"/>
            <a:ext cx="5711458" cy="338554"/>
          </a:xfrm>
          <a:prstGeom prst="rect">
            <a:avLst/>
          </a:prstGeom>
          <a:noFill/>
        </p:spPr>
        <p:txBody>
          <a:bodyPr wrap="square" lIns="91440" tIns="45720" rIns="91440" bIns="45720" anchor="t">
            <a:spAutoFit/>
          </a:bodyPr>
          <a:lstStyle/>
          <a:p>
            <a:r>
              <a:rPr lang="en-US" sz="1600">
                <a:solidFill>
                  <a:schemeClr val="tx1">
                    <a:lumMod val="75000"/>
                  </a:schemeClr>
                </a:solidFill>
                <a:latin typeface="Open Sans"/>
                <a:ea typeface="Open Sans"/>
                <a:cs typeface="Open Sans"/>
              </a:rPr>
              <a:t>Encuentre las últimas estrategias estándar LCS-EN en </a:t>
            </a:r>
            <a:r>
              <a:rPr lang="en-US" sz="1600" err="1">
                <a:solidFill>
                  <a:schemeClr val="tx1">
                    <a:lumMod val="75000"/>
                  </a:schemeClr>
                </a:solidFill>
                <a:latin typeface="Open Sans"/>
                <a:ea typeface="Open Sans"/>
                <a:cs typeface="Open Sans"/>
              </a:rPr>
              <a:t>formato XLS </a:t>
            </a:r>
            <a:r>
              <a:rPr lang="en-US" sz="1600">
                <a:solidFill>
                  <a:schemeClr val="tx1">
                    <a:lumMod val="75000"/>
                  </a:schemeClr>
                </a:solidFill>
                <a:latin typeface="Open Sans"/>
                <a:ea typeface="Open Sans"/>
                <a:cs typeface="Open Sans"/>
              </a:rPr>
              <a:t>en </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C8ED79E-B990-7446-970F-4130D2AD8E1B}"/>
              </a:ext>
            </a:extLst>
          </p:cNvPr>
          <p:cNvPicPr>
            <a:picLocks noChangeAspect="1"/>
          </p:cNvPicPr>
          <p:nvPr/>
        </p:nvPicPr>
        <p:blipFill>
          <a:blip r:embed="rId4"/>
          <a:stretch>
            <a:fillRect/>
          </a:stretch>
        </p:blipFill>
        <p:spPr>
          <a:xfrm>
            <a:off x="1470042" y="1265595"/>
            <a:ext cx="9251916" cy="3279337"/>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GB" sz="2900" b="0" dirty="0" err="1">
                <a:solidFill>
                  <a:srgbClr val="FFFFFE"/>
                </a:solidFill>
                <a:latin typeface="Open Sans ExtraBold" panose="020B0906030804020204" pitchFamily="34" charset="0"/>
                <a:ea typeface="Open Sans"/>
                <a:cs typeface="Open Sans"/>
              </a:rPr>
              <a:t>Contextualización</a:t>
            </a:r>
            <a:r>
              <a:rPr lang="en-GB" sz="2900" b="0" dirty="0">
                <a:solidFill>
                  <a:srgbClr val="FFFFFE"/>
                </a:solidFill>
                <a:latin typeface="Open Sans ExtraBold" panose="020B0906030804020204" pitchFamily="34" charset="0"/>
                <a:ea typeface="Open Sans"/>
                <a:cs typeface="Open Sans"/>
              </a:rPr>
              <a:t> del </a:t>
            </a:r>
            <a:r>
              <a:rPr lang="en-GB" sz="2900" b="0" dirty="0" err="1">
                <a:solidFill>
                  <a:srgbClr val="FFFFFE"/>
                </a:solidFill>
                <a:latin typeface="Open Sans ExtraBold" panose="020B0906030804020204" pitchFamily="34" charset="0"/>
                <a:ea typeface="Open Sans"/>
                <a:cs typeface="Open Sans"/>
              </a:rPr>
              <a:t>módulo</a:t>
            </a:r>
            <a:endParaRPr lang="en-GB" sz="2900" b="0" dirty="0">
              <a:solidFill>
                <a:srgbClr val="FFFFFE"/>
              </a:solidFill>
              <a:latin typeface="Open Sans ExtraBold" panose="020B09060308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858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US" b="0" kern="1400" spc="230" dirty="0" err="1">
                <a:solidFill>
                  <a:srgbClr val="FFFFFE"/>
                </a:solidFill>
                <a:latin typeface="Open Sans ExtraBold" panose="020B0906030804020204" pitchFamily="34" charset="0"/>
                <a:ea typeface="Open Sans Extrabold"/>
                <a:cs typeface="Open Sans Extrabold"/>
              </a:rPr>
              <a:t>Introducció</a:t>
            </a:r>
            <a:r>
              <a:rPr lang="it-IT" b="0" kern="1400" spc="230" dirty="0">
                <a:solidFill>
                  <a:srgbClr val="FFFFFE"/>
                </a:solidFill>
                <a:latin typeface="Open Sans ExtraBold" panose="020B0906030804020204" pitchFamily="34" charset="0"/>
                <a:ea typeface="Open Sans Extrabold"/>
                <a:cs typeface="Open Sans Extrabold"/>
              </a:rPr>
              <a:t>n</a:t>
            </a:r>
            <a:r>
              <a:rPr lang="it-IT" sz="3400" b="0" dirty="0">
                <a:solidFill>
                  <a:srgbClr val="FFFFFE"/>
                </a:solidFill>
                <a:latin typeface="Open Sans Extrabold"/>
                <a:ea typeface="Open Sans Extrabold"/>
                <a:cs typeface="Open Sans Extrabold"/>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A78C91-C86D-1087-1E42-3A1F9FAF5449}"/>
              </a:ext>
            </a:extLst>
          </p:cNvPr>
          <p:cNvSpPr>
            <a:spLocks noGrp="1"/>
          </p:cNvSpPr>
          <p:nvPr>
            <p:ph type="title"/>
          </p:nvPr>
        </p:nvSpPr>
        <p:spPr>
          <a:xfrm>
            <a:off x="846312" y="664870"/>
            <a:ext cx="10542124" cy="1152000"/>
          </a:xfrm>
        </p:spPr>
        <p:txBody>
          <a:bodyPr/>
          <a:lstStyle/>
          <a:p>
            <a:r>
              <a:rPr lang="en-US" sz="3600" b="0" kern="1400" spc="230" dirty="0" err="1">
                <a:solidFill>
                  <a:schemeClr val="tx1"/>
                </a:solidFill>
                <a:latin typeface="Open Sans ExtraBold" panose="020B0906030804020204" pitchFamily="34" charset="0"/>
              </a:rPr>
              <a:t>Desarrollar</a:t>
            </a:r>
            <a:r>
              <a:rPr lang="en-US" sz="3600" b="0" kern="1400" spc="230" dirty="0">
                <a:solidFill>
                  <a:schemeClr val="tx1"/>
                </a:solidFill>
                <a:latin typeface="Open Sans ExtraBold" panose="020B0906030804020204" pitchFamily="34" charset="0"/>
              </a:rPr>
              <a:t> </a:t>
            </a:r>
            <a:r>
              <a:rPr lang="en-US" sz="3600" b="0" kern="1400" spc="230" dirty="0" err="1">
                <a:solidFill>
                  <a:schemeClr val="tx1"/>
                </a:solidFill>
                <a:latin typeface="Open Sans ExtraBold" panose="020B0906030804020204" pitchFamily="34" charset="0"/>
              </a:rPr>
              <a:t>nuevas</a:t>
            </a:r>
            <a:r>
              <a:rPr lang="en-US" sz="3600" b="0" kern="1400" spc="230" dirty="0">
                <a:solidFill>
                  <a:schemeClr val="tx1"/>
                </a:solidFill>
                <a:latin typeface="Open Sans ExtraBold" panose="020B0906030804020204" pitchFamily="34" charset="0"/>
              </a:rPr>
              <a:t> </a:t>
            </a:r>
            <a:r>
              <a:rPr lang="en-US" sz="3600" b="0" kern="1400" spc="230" dirty="0" err="1">
                <a:solidFill>
                  <a:schemeClr val="tx1"/>
                </a:solidFill>
                <a:latin typeface="Open Sans ExtraBold" panose="020B0906030804020204" pitchFamily="34" charset="0"/>
              </a:rPr>
              <a:t>estrategias</a:t>
            </a:r>
            <a:r>
              <a:rPr lang="en-US" sz="3600" b="0" kern="1400" spc="230" dirty="0">
                <a:solidFill>
                  <a:schemeClr val="tx1"/>
                </a:solidFill>
                <a:latin typeface="Open Sans ExtraBold" panose="020B0906030804020204" pitchFamily="34" charset="0"/>
              </a:rPr>
              <a:t> </a:t>
            </a:r>
            <a:endParaRPr lang="en-GB" sz="3600" b="0" kern="1400" spc="230" dirty="0">
              <a:solidFill>
                <a:schemeClr val="tx1"/>
              </a:solidFill>
              <a:latin typeface="Open Sans ExtraBold" panose="020B0906030804020204" pitchFamily="34" charset="0"/>
            </a:endParaRPr>
          </a:p>
        </p:txBody>
      </p:sp>
      <p:graphicFrame>
        <p:nvGraphicFramePr>
          <p:cNvPr id="3" name="Table 2">
            <a:extLst>
              <a:ext uri="{FF2B5EF4-FFF2-40B4-BE49-F238E27FC236}">
                <a16:creationId xmlns:a16="http://schemas.microsoft.com/office/drawing/2014/main" id="{45BE2B97-5C72-8EF7-F087-EE18D935B1DB}"/>
              </a:ext>
            </a:extLst>
          </p:cNvPr>
          <p:cNvGraphicFramePr>
            <a:graphicFrameLocks noGrp="1"/>
          </p:cNvGraphicFramePr>
          <p:nvPr>
            <p:extLst>
              <p:ext uri="{D42A27DB-BD31-4B8C-83A1-F6EECF244321}">
                <p14:modId xmlns:p14="http://schemas.microsoft.com/office/powerpoint/2010/main" val="3178816190"/>
              </p:ext>
            </p:extLst>
          </p:nvPr>
        </p:nvGraphicFramePr>
        <p:xfrm>
          <a:off x="1951251" y="1717118"/>
          <a:ext cx="8585200" cy="4128897"/>
        </p:xfrm>
        <a:graphic>
          <a:graphicData uri="http://schemas.openxmlformats.org/drawingml/2006/table">
            <a:tbl>
              <a:tblPr firstRow="1" firstCol="1" bandRow="1">
                <a:tableStyleId>{5C22544A-7EE6-4342-B048-85BDC9FD1C3A}</a:tableStyleId>
              </a:tblPr>
              <a:tblGrid>
                <a:gridCol w="4539884">
                  <a:extLst>
                    <a:ext uri="{9D8B030D-6E8A-4147-A177-3AD203B41FA5}">
                      <a16:colId xmlns:a16="http://schemas.microsoft.com/office/drawing/2014/main" val="2053770378"/>
                    </a:ext>
                  </a:extLst>
                </a:gridCol>
                <a:gridCol w="4045316">
                  <a:extLst>
                    <a:ext uri="{9D8B030D-6E8A-4147-A177-3AD203B41FA5}">
                      <a16:colId xmlns:a16="http://schemas.microsoft.com/office/drawing/2014/main" val="4197084325"/>
                    </a:ext>
                  </a:extLst>
                </a:gridCol>
              </a:tblGrid>
              <a:tr h="1328293">
                <a:tc gridSpan="2">
                  <a:txBody>
                    <a:bodyPr/>
                    <a:lstStyle/>
                    <a:p>
                      <a:pPr marL="91440" marR="475488" algn="just" rtl="0" eaLnBrk="1" fontAlgn="t" latinLnBrk="0" hangingPunct="1">
                        <a:lnSpc>
                          <a:spcPct val="115000"/>
                        </a:lnSpc>
                        <a:spcBef>
                          <a:spcPts val="355"/>
                        </a:spcBef>
                        <a:spcAft>
                          <a:spcPts val="600"/>
                        </a:spcAft>
                      </a:pPr>
                      <a:r>
                        <a:rPr lang="es-ES" sz="1200" b="1" i="0" u="none" strike="noStrike" kern="60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Recuadro 1: Principios para la inclusión de las conductas de adaptación a los medios de subsistencia en la LCS-FS</a:t>
                      </a:r>
                      <a:endParaRPr lang="es-ES" sz="1800" b="0" i="0" u="none" strike="noStrike">
                        <a:effectLst/>
                        <a:latin typeface="Arial" panose="020B0604020202020204" pitchFamily="34" charset="0"/>
                      </a:endParaRPr>
                    </a:p>
                    <a:p>
                      <a:pPr marL="91440" marR="475488" algn="just" rtl="0" eaLnBrk="1" fontAlgn="t" latinLnBrk="0" hangingPunct="1">
                        <a:lnSpc>
                          <a:spcPct val="115000"/>
                        </a:lnSpc>
                        <a:spcBef>
                          <a:spcPts val="355"/>
                        </a:spcBef>
                        <a:spcAft>
                          <a:spcPts val="600"/>
                        </a:spcAft>
                      </a:pPr>
                      <a:r>
                        <a:rPr lang="es-ES" sz="1200" b="0" i="0" u="none" strike="noStrike" kern="60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Si bien hay muchos tipos de conductas de afrontamiento, solo ciertos tipos de conductas de subsistencia forman parte de la LCS. Haga las siguientes preguntas sobre cada uno de los comportamientos identificados:</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7DBC"/>
                    </a:solidFill>
                  </a:tcPr>
                </a:tc>
                <a:tc hMerge="1">
                  <a:txBody>
                    <a:bodyPr/>
                    <a:lstStyle/>
                    <a:p>
                      <a:endParaRPr lang="en-US"/>
                    </a:p>
                  </a:txBody>
                  <a:tcPr/>
                </a:tc>
                <a:extLst>
                  <a:ext uri="{0D108BD9-81ED-4DB2-BD59-A6C34878D82A}">
                    <a16:rowId xmlns:a16="http://schemas.microsoft.com/office/drawing/2014/main" val="2227844760"/>
                  </a:ext>
                </a:extLst>
              </a:tr>
              <a:tr h="222250">
                <a:tc>
                  <a:txBody>
                    <a:bodyPr/>
                    <a:lstStyle/>
                    <a:p>
                      <a:pPr marL="0" marR="164592" algn="ctr" rtl="0" eaLnBrk="1" fontAlgn="t" latinLnBrk="0" hangingPunct="1">
                        <a:lnSpc>
                          <a:spcPct val="115000"/>
                        </a:lnSpc>
                        <a:spcBef>
                          <a:spcPts val="0"/>
                        </a:spcBef>
                        <a:spcAft>
                          <a:spcPts val="600"/>
                        </a:spcAft>
                      </a:pPr>
                      <a:r>
                        <a:rPr lang="fr-FR" sz="1800" b="1" i="0" u="none" strike="noStrike" kern="6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LCS</a:t>
                      </a:r>
                      <a:endParaRPr lang="fr-FR"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1A4161"/>
                    </a:solidFill>
                  </a:tcPr>
                </a:tc>
                <a:tc>
                  <a:txBody>
                    <a:bodyPr/>
                    <a:lstStyle/>
                    <a:p>
                      <a:pPr marL="0" marR="164592" algn="ctr" rtl="0" eaLnBrk="1" fontAlgn="t" latinLnBrk="0" hangingPunct="1">
                        <a:lnSpc>
                          <a:spcPct val="115000"/>
                        </a:lnSpc>
                        <a:spcBef>
                          <a:spcPts val="0"/>
                        </a:spcBef>
                        <a:spcAft>
                          <a:spcPts val="600"/>
                        </a:spcAft>
                      </a:pPr>
                      <a:r>
                        <a:rPr lang="fr-FR" sz="1800" b="1" i="0" u="none" strike="noStrike" kern="60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Pas LCS</a:t>
                      </a:r>
                      <a:endParaRPr lang="fr-FR"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1A4161"/>
                    </a:solidFill>
                  </a:tcPr>
                </a:tc>
                <a:extLst>
                  <a:ext uri="{0D108BD9-81ED-4DB2-BD59-A6C34878D82A}">
                    <a16:rowId xmlns:a16="http://schemas.microsoft.com/office/drawing/2014/main" val="2349482193"/>
                  </a:ext>
                </a:extLst>
              </a:tr>
              <a:tr h="632333">
                <a:tc>
                  <a:txBody>
                    <a:bodyPr/>
                    <a:lstStyle/>
                    <a:p>
                      <a:pPr marL="0" marR="164592" algn="just" rtl="0" eaLnBrk="1" fontAlgn="t" latinLnBrk="0" hangingPunct="1">
                        <a:lnSpc>
                          <a:spcPct val="115000"/>
                        </a:lnSpc>
                        <a:spcBef>
                          <a:spcPts val="0"/>
                        </a:spcBef>
                        <a:spcAft>
                          <a:spcPts val="600"/>
                        </a:spcAf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¿Se utiliza este comportamiento para hacer frente a un shock existente (ex post)?</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tc>
                  <a:txBody>
                    <a:bodyPr/>
                    <a:lstStyle/>
                    <a:p>
                      <a:pPr marL="0" marR="539496" algn="just" rtl="0" eaLnBrk="1" fontAlgn="t" latinLnBrk="0" hangingPunct="1">
                        <a:lnSpc>
                          <a:spcPct val="115000"/>
                        </a:lnSpc>
                        <a:spcBef>
                          <a:spcPts val="595"/>
                        </a:spcBef>
                        <a:spcAft>
                          <a:spcPts val="600"/>
                        </a:spcAft>
                        <a:tabLst>
                          <a:tab pos="178435" algn="l"/>
                        </a:tabLs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 ¿O está dirigido a desarrollar la resiliencia (ex ante)?</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extLst>
                  <a:ext uri="{0D108BD9-81ED-4DB2-BD59-A6C34878D82A}">
                    <a16:rowId xmlns:a16="http://schemas.microsoft.com/office/drawing/2014/main" val="130558208"/>
                  </a:ext>
                </a:extLst>
              </a:tr>
              <a:tr h="1113790">
                <a:tc>
                  <a:txBody>
                    <a:bodyPr/>
                    <a:lstStyle/>
                    <a:p>
                      <a:pPr marL="0" marR="164592" algn="just" rtl="0" eaLnBrk="1" fontAlgn="t" latinLnBrk="0" hangingPunct="1">
                        <a:lnSpc>
                          <a:spcPct val="115000"/>
                        </a:lnSpc>
                        <a:spcBef>
                          <a:spcPts val="0"/>
                        </a:spcBef>
                        <a:spcAft>
                          <a:spcPts val="600"/>
                        </a:spcAf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¿Influye en los hogares a medio o largo plazo en términos de medios de vida, capital humano o dignidad?</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tc>
                  <a:txBody>
                    <a:bodyPr/>
                    <a:lstStyle/>
                    <a:p>
                      <a:pPr marL="0" marR="539496" algn="just" rtl="0" eaLnBrk="1" fontAlgn="t" latinLnBrk="0" hangingPunct="1">
                        <a:lnSpc>
                          <a:spcPct val="115000"/>
                        </a:lnSpc>
                        <a:spcBef>
                          <a:spcPts val="595"/>
                        </a:spcBef>
                        <a:spcAft>
                          <a:spcPts val="600"/>
                        </a:spcAft>
                        <a:tabLst>
                          <a:tab pos="178435" algn="l"/>
                        </a:tabLst>
                      </a:pPr>
                      <a:r>
                        <a:rPr lang="fr-FR"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 ¿O la estrategia es cambiar los comportamientos de consumo de alimentos en el corto plazo?</a:t>
                      </a:r>
                      <a:endParaRPr lang="fr-FR"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extLst>
                  <a:ext uri="{0D108BD9-81ED-4DB2-BD59-A6C34878D82A}">
                    <a16:rowId xmlns:a16="http://schemas.microsoft.com/office/drawing/2014/main" val="2633324387"/>
                  </a:ext>
                </a:extLst>
              </a:tr>
              <a:tr h="729488">
                <a:tc>
                  <a:txBody>
                    <a:bodyPr/>
                    <a:lstStyle/>
                    <a:p>
                      <a:pPr marL="0" marR="164592" algn="just" rtl="0" eaLnBrk="1" fontAlgn="t" latinLnBrk="0" hangingPunct="1">
                        <a:lnSpc>
                          <a:spcPct val="115000"/>
                        </a:lnSpc>
                        <a:spcBef>
                          <a:spcPts val="0"/>
                        </a:spcBef>
                        <a:spcAft>
                          <a:spcPts val="600"/>
                        </a:spcAf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¿Se adopta la estrategia como mecanismo de afrontamiento de las perturbaciones?</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tc>
                  <a:txBody>
                    <a:bodyPr/>
                    <a:lstStyle/>
                    <a:p>
                      <a:pPr marL="0" marR="164592" algn="just" rtl="0" eaLnBrk="1" fontAlgn="t" latinLnBrk="0" hangingPunct="1">
                        <a:lnSpc>
                          <a:spcPct val="115000"/>
                        </a:lnSpc>
                        <a:spcBef>
                          <a:spcPts val="0"/>
                        </a:spcBef>
                        <a:spcAft>
                          <a:spcPts val="600"/>
                        </a:spcAft>
                      </a:pPr>
                      <a:r>
                        <a:rPr lang="es-ES" sz="1200" b="0" i="0" u="none" strike="noStrike" kern="6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 ¿O es parte de la cultura habitual de la comunidad?</a:t>
                      </a:r>
                      <a:r>
                        <a:rPr lang="es-ES" sz="1800" b="0" i="0" u="none" strike="noStrike" kern="1200">
                          <a:solidFill>
                            <a:srgbClr val="007DBC"/>
                          </a:solidFill>
                          <a:effectLst/>
                          <a:latin typeface="Open Sans" panose="020B0606030504020204" pitchFamily="34" charset="0"/>
                          <a:ea typeface="Open Sans" panose="020B0606030504020204" pitchFamily="34" charset="0"/>
                          <a:cs typeface="Open Sans" panose="020B0606030504020204" pitchFamily="34" charset="0"/>
                        </a:rPr>
                        <a:t>    </a:t>
                      </a:r>
                      <a:endParaRPr lang="es-ES" sz="1800" b="0" i="0" u="none" strike="noStrike">
                        <a:effectLst/>
                        <a:latin typeface="Arial" panose="020B0604020202020204" pitchFamily="34" charset="0"/>
                      </a:endParaRPr>
                    </a:p>
                  </a:txBody>
                  <a:tcPr marL="68580" marR="68580" marT="9525"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C2DBEF"/>
                    </a:solidFill>
                  </a:tcPr>
                </a:tc>
                <a:extLst>
                  <a:ext uri="{0D108BD9-81ED-4DB2-BD59-A6C34878D82A}">
                    <a16:rowId xmlns:a16="http://schemas.microsoft.com/office/drawing/2014/main" val="2304309936"/>
                  </a:ext>
                </a:extLst>
              </a:tr>
            </a:tbl>
          </a:graphicData>
        </a:graphic>
      </p:graphicFrame>
    </p:spTree>
    <p:extLst>
      <p:ext uri="{BB962C8B-B14F-4D97-AF65-F5344CB8AC3E}">
        <p14:creationId xmlns:p14="http://schemas.microsoft.com/office/powerpoint/2010/main" val="402741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Open Sans ExtraBold" panose="020B0906030804020204" pitchFamily="34" charset="0"/>
                <a:ea typeface="Open Sans Extrabold"/>
                <a:cs typeface="Open Sans Extrabold"/>
              </a:rPr>
              <a:t>PASO 1: </a:t>
            </a:r>
            <a:r>
              <a:rPr lang="en-US" sz="3600" b="0" kern="1400" spc="230" dirty="0" err="1">
                <a:solidFill>
                  <a:schemeClr val="tx1"/>
                </a:solidFill>
                <a:latin typeface="Open Sans ExtraBold" panose="020B0906030804020204" pitchFamily="34" charset="0"/>
                <a:ea typeface="Open Sans Extrabold"/>
                <a:cs typeface="Open Sans Extrabold"/>
              </a:rPr>
              <a:t>Revisión</a:t>
            </a:r>
            <a:r>
              <a:rPr lang="en-US" sz="3600" b="0" kern="1400" spc="230" dirty="0">
                <a:solidFill>
                  <a:schemeClr val="tx1"/>
                </a:solidFill>
                <a:latin typeface="Open Sans ExtraBold" panose="020B0906030804020204" pitchFamily="34" charset="0"/>
                <a:ea typeface="Open Sans Extrabold"/>
                <a:cs typeface="Open Sans Extrabold"/>
              </a:rPr>
              <a:t> documental  </a:t>
            </a:r>
            <a:endParaRPr lang="en-US" sz="3600" b="0" kern="1400" spc="230" dirty="0">
              <a:solidFill>
                <a:schemeClr val="tx1"/>
              </a:solidFill>
              <a:latin typeface="Open Sans ExtraBold" panose="020B0906030804020204" pitchFamily="34" charset="0"/>
            </a:endParaRPr>
          </a:p>
        </p:txBody>
      </p:sp>
      <p:sp>
        <p:nvSpPr>
          <p:cNvPr id="6" name="Freeform: Shape 5">
            <a:extLst>
              <a:ext uri="{FF2B5EF4-FFF2-40B4-BE49-F238E27FC236}">
                <a16:creationId xmlns:a16="http://schemas.microsoft.com/office/drawing/2014/main" id="{078F029A-AF58-E032-6CEF-FA9548F6F00D}"/>
              </a:ext>
            </a:extLst>
          </p:cNvPr>
          <p:cNvSpPr/>
          <p:nvPr/>
        </p:nvSpPr>
        <p:spPr>
          <a:xfrm>
            <a:off x="8004789" y="1845793"/>
            <a:ext cx="985478" cy="985478"/>
          </a:xfrm>
          <a:custGeom>
            <a:avLst/>
            <a:gdLst>
              <a:gd name="connsiteX0" fmla="*/ 86954 w 985478"/>
              <a:gd name="connsiteY0" fmla="*/ 0 h 985478"/>
              <a:gd name="connsiteX1" fmla="*/ 0 w 985478"/>
              <a:gd name="connsiteY1" fmla="*/ 0 h 985478"/>
              <a:gd name="connsiteX2" fmla="*/ 0 w 985478"/>
              <a:gd name="connsiteY2" fmla="*/ 985479 h 985478"/>
              <a:gd name="connsiteX3" fmla="*/ 985479 w 985478"/>
              <a:gd name="connsiteY3" fmla="*/ 985479 h 985478"/>
              <a:gd name="connsiteX4" fmla="*/ 985479 w 985478"/>
              <a:gd name="connsiteY4" fmla="*/ 898525 h 985478"/>
              <a:gd name="connsiteX5" fmla="*/ 86954 w 985478"/>
              <a:gd name="connsiteY5" fmla="*/ 898525 h 98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78" h="985478">
                <a:moveTo>
                  <a:pt x="86954" y="0"/>
                </a:moveTo>
                <a:lnTo>
                  <a:pt x="0" y="0"/>
                </a:lnTo>
                <a:lnTo>
                  <a:pt x="0" y="985479"/>
                </a:lnTo>
                <a:lnTo>
                  <a:pt x="985479" y="985479"/>
                </a:lnTo>
                <a:lnTo>
                  <a:pt x="985479" y="898525"/>
                </a:lnTo>
                <a:lnTo>
                  <a:pt x="86954" y="898525"/>
                </a:lnTo>
                <a:close/>
              </a:path>
            </a:pathLst>
          </a:custGeom>
          <a:solidFill>
            <a:schemeClr val="accent1">
              <a:lumMod val="75000"/>
            </a:schemeClr>
          </a:solidFill>
          <a:ln w="14486" cap="flat">
            <a:noFill/>
            <a:prstDash val="solid"/>
            <a:miter/>
          </a:ln>
        </p:spPr>
        <p:txBody>
          <a:bodyPr rtlCol="1" anchor="ctr"/>
          <a:lstStyle/>
          <a:p>
            <a:endParaRPr lang="ar-SY"/>
          </a:p>
        </p:txBody>
      </p:sp>
      <p:sp>
        <p:nvSpPr>
          <p:cNvPr id="7" name="Freeform: Shape 6">
            <a:extLst>
              <a:ext uri="{FF2B5EF4-FFF2-40B4-BE49-F238E27FC236}">
                <a16:creationId xmlns:a16="http://schemas.microsoft.com/office/drawing/2014/main" id="{8D7E54B6-AC7C-B03F-2BF0-1925A789D28C}"/>
              </a:ext>
            </a:extLst>
          </p:cNvPr>
          <p:cNvSpPr/>
          <p:nvPr/>
        </p:nvSpPr>
        <p:spPr>
          <a:xfrm>
            <a:off x="817869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0" name="Freeform: Shape 9">
            <a:extLst>
              <a:ext uri="{FF2B5EF4-FFF2-40B4-BE49-F238E27FC236}">
                <a16:creationId xmlns:a16="http://schemas.microsoft.com/office/drawing/2014/main" id="{F0387323-6C53-5F73-8E42-E2BBF03C736C}"/>
              </a:ext>
            </a:extLst>
          </p:cNvPr>
          <p:cNvSpPr/>
          <p:nvPr/>
        </p:nvSpPr>
        <p:spPr>
          <a:xfrm>
            <a:off x="8396082" y="1845793"/>
            <a:ext cx="159415" cy="811570"/>
          </a:xfrm>
          <a:custGeom>
            <a:avLst/>
            <a:gdLst>
              <a:gd name="connsiteX0" fmla="*/ 0 w 159415"/>
              <a:gd name="connsiteY0" fmla="*/ 0 h 811570"/>
              <a:gd name="connsiteX1" fmla="*/ 159416 w 159415"/>
              <a:gd name="connsiteY1" fmla="*/ 0 h 811570"/>
              <a:gd name="connsiteX2" fmla="*/ 159416 w 159415"/>
              <a:gd name="connsiteY2" fmla="*/ 811571 h 811570"/>
              <a:gd name="connsiteX3" fmla="*/ 0 w 159415"/>
              <a:gd name="connsiteY3" fmla="*/ 811571 h 811570"/>
            </a:gdLst>
            <a:ahLst/>
            <a:cxnLst>
              <a:cxn ang="0">
                <a:pos x="connsiteX0" y="connsiteY0"/>
              </a:cxn>
              <a:cxn ang="0">
                <a:pos x="connsiteX1" y="connsiteY1"/>
              </a:cxn>
              <a:cxn ang="0">
                <a:pos x="connsiteX2" y="connsiteY2"/>
              </a:cxn>
              <a:cxn ang="0">
                <a:pos x="connsiteX3" y="connsiteY3"/>
              </a:cxn>
            </a:cxnLst>
            <a:rect l="l" t="t" r="r" b="b"/>
            <a:pathLst>
              <a:path w="159415" h="811570">
                <a:moveTo>
                  <a:pt x="0" y="0"/>
                </a:moveTo>
                <a:lnTo>
                  <a:pt x="159416" y="0"/>
                </a:lnTo>
                <a:lnTo>
                  <a:pt x="159416" y="811571"/>
                </a:lnTo>
                <a:lnTo>
                  <a:pt x="0" y="811571"/>
                </a:lnTo>
                <a:close/>
              </a:path>
            </a:pathLst>
          </a:custGeom>
          <a:solidFill>
            <a:schemeClr val="accent4">
              <a:lumMod val="75000"/>
            </a:schemeClr>
          </a:solidFill>
          <a:ln w="14486" cap="flat">
            <a:noFill/>
            <a:prstDash val="solid"/>
            <a:miter/>
          </a:ln>
        </p:spPr>
        <p:txBody>
          <a:bodyPr rtlCol="1" anchor="ctr"/>
          <a:lstStyle/>
          <a:p>
            <a:endParaRPr lang="ar-SY"/>
          </a:p>
        </p:txBody>
      </p:sp>
      <p:sp>
        <p:nvSpPr>
          <p:cNvPr id="11" name="Freeform: Shape 10">
            <a:extLst>
              <a:ext uri="{FF2B5EF4-FFF2-40B4-BE49-F238E27FC236}">
                <a16:creationId xmlns:a16="http://schemas.microsoft.com/office/drawing/2014/main" id="{830E09DE-BA1E-321A-A6AB-B0DB31A28015}"/>
              </a:ext>
            </a:extLst>
          </p:cNvPr>
          <p:cNvSpPr/>
          <p:nvPr/>
        </p:nvSpPr>
        <p:spPr>
          <a:xfrm>
            <a:off x="861346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2" name="Freeform: Shape 11">
            <a:extLst>
              <a:ext uri="{FF2B5EF4-FFF2-40B4-BE49-F238E27FC236}">
                <a16:creationId xmlns:a16="http://schemas.microsoft.com/office/drawing/2014/main" id="{41928C3B-61F5-131D-B479-C6E38074B0C9}"/>
              </a:ext>
            </a:extLst>
          </p:cNvPr>
          <p:cNvSpPr/>
          <p:nvPr/>
        </p:nvSpPr>
        <p:spPr>
          <a:xfrm>
            <a:off x="8830852" y="2396501"/>
            <a:ext cx="159415" cy="260862"/>
          </a:xfrm>
          <a:custGeom>
            <a:avLst/>
            <a:gdLst>
              <a:gd name="connsiteX0" fmla="*/ 0 w 159415"/>
              <a:gd name="connsiteY0" fmla="*/ 0 h 260862"/>
              <a:gd name="connsiteX1" fmla="*/ 159416 w 159415"/>
              <a:gd name="connsiteY1" fmla="*/ 0 h 260862"/>
              <a:gd name="connsiteX2" fmla="*/ 159416 w 159415"/>
              <a:gd name="connsiteY2" fmla="*/ 260862 h 260862"/>
              <a:gd name="connsiteX3" fmla="*/ 0 w 159415"/>
              <a:gd name="connsiteY3" fmla="*/ 260862 h 260862"/>
            </a:gdLst>
            <a:ahLst/>
            <a:cxnLst>
              <a:cxn ang="0">
                <a:pos x="connsiteX0" y="connsiteY0"/>
              </a:cxn>
              <a:cxn ang="0">
                <a:pos x="connsiteX1" y="connsiteY1"/>
              </a:cxn>
              <a:cxn ang="0">
                <a:pos x="connsiteX2" y="connsiteY2"/>
              </a:cxn>
              <a:cxn ang="0">
                <a:pos x="connsiteX3" y="connsiteY3"/>
              </a:cxn>
            </a:cxnLst>
            <a:rect l="l" t="t" r="r" b="b"/>
            <a:pathLst>
              <a:path w="159415" h="260862">
                <a:moveTo>
                  <a:pt x="0" y="0"/>
                </a:moveTo>
                <a:lnTo>
                  <a:pt x="159416" y="0"/>
                </a:lnTo>
                <a:lnTo>
                  <a:pt x="159416" y="260862"/>
                </a:lnTo>
                <a:lnTo>
                  <a:pt x="0" y="26086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6" name="Freeform: Shape 15">
            <a:extLst>
              <a:ext uri="{FF2B5EF4-FFF2-40B4-BE49-F238E27FC236}">
                <a16:creationId xmlns:a16="http://schemas.microsoft.com/office/drawing/2014/main" id="{1FF99598-14B4-C1F7-8197-D23C1C47AFEA}"/>
              </a:ext>
            </a:extLst>
          </p:cNvPr>
          <p:cNvSpPr/>
          <p:nvPr/>
        </p:nvSpPr>
        <p:spPr>
          <a:xfrm>
            <a:off x="8379347" y="538443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3084"/>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7" name="Freeform: Shape 16">
            <a:extLst>
              <a:ext uri="{FF2B5EF4-FFF2-40B4-BE49-F238E27FC236}">
                <a16:creationId xmlns:a16="http://schemas.microsoft.com/office/drawing/2014/main" id="{3DD01F56-C319-CE47-88A0-F73640774DFE}"/>
              </a:ext>
            </a:extLst>
          </p:cNvPr>
          <p:cNvSpPr/>
          <p:nvPr/>
        </p:nvSpPr>
        <p:spPr>
          <a:xfrm>
            <a:off x="8756336"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8" name="Freeform: Shape 17">
            <a:extLst>
              <a:ext uri="{FF2B5EF4-FFF2-40B4-BE49-F238E27FC236}">
                <a16:creationId xmlns:a16="http://schemas.microsoft.com/office/drawing/2014/main" id="{C840BC92-6C0B-813D-2F6F-AAACED0783CC}"/>
              </a:ext>
            </a:extLst>
          </p:cNvPr>
          <p:cNvSpPr/>
          <p:nvPr/>
        </p:nvSpPr>
        <p:spPr>
          <a:xfrm>
            <a:off x="8002358"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9" name="Freeform: Shape 18">
            <a:extLst>
              <a:ext uri="{FF2B5EF4-FFF2-40B4-BE49-F238E27FC236}">
                <a16:creationId xmlns:a16="http://schemas.microsoft.com/office/drawing/2014/main" id="{A2DBC955-2933-702A-DD1E-6EB37B898A70}"/>
              </a:ext>
            </a:extLst>
          </p:cNvPr>
          <p:cNvSpPr/>
          <p:nvPr/>
        </p:nvSpPr>
        <p:spPr>
          <a:xfrm>
            <a:off x="7943117" y="5785660"/>
            <a:ext cx="1060955" cy="355446"/>
          </a:xfrm>
          <a:custGeom>
            <a:avLst/>
            <a:gdLst>
              <a:gd name="connsiteX0" fmla="*/ 0 w 1060955"/>
              <a:gd name="connsiteY0" fmla="*/ 355447 h 355446"/>
              <a:gd name="connsiteX1" fmla="*/ 530478 w 1060955"/>
              <a:gd name="connsiteY1" fmla="*/ 0 h 355446"/>
              <a:gd name="connsiteX2" fmla="*/ 1060955 w 1060955"/>
              <a:gd name="connsiteY2" fmla="*/ 355447 h 355446"/>
              <a:gd name="connsiteX3" fmla="*/ 0 w 1060955"/>
              <a:gd name="connsiteY3" fmla="*/ 355447 h 355446"/>
            </a:gdLst>
            <a:ahLst/>
            <a:cxnLst>
              <a:cxn ang="0">
                <a:pos x="connsiteX0" y="connsiteY0"/>
              </a:cxn>
              <a:cxn ang="0">
                <a:pos x="connsiteX1" y="connsiteY1"/>
              </a:cxn>
              <a:cxn ang="0">
                <a:pos x="connsiteX2" y="connsiteY2"/>
              </a:cxn>
              <a:cxn ang="0">
                <a:pos x="connsiteX3" y="connsiteY3"/>
              </a:cxn>
            </a:cxnLst>
            <a:rect l="l" t="t" r="r" b="b"/>
            <a:pathLst>
              <a:path w="1060955" h="355446">
                <a:moveTo>
                  <a:pt x="0" y="355447"/>
                </a:moveTo>
                <a:cubicBezTo>
                  <a:pt x="0" y="158874"/>
                  <a:pt x="236965" y="0"/>
                  <a:pt x="530478" y="0"/>
                </a:cubicBezTo>
                <a:cubicBezTo>
                  <a:pt x="822644" y="0"/>
                  <a:pt x="1060955" y="158874"/>
                  <a:pt x="1060955" y="355447"/>
                </a:cubicBezTo>
                <a:lnTo>
                  <a:pt x="0" y="355447"/>
                </a:lnTo>
                <a:close/>
              </a:path>
            </a:pathLst>
          </a:custGeom>
          <a:solidFill>
            <a:schemeClr val="accent4">
              <a:lumMod val="75000"/>
            </a:schemeClr>
          </a:solidFill>
          <a:ln w="13395" cap="flat">
            <a:noFill/>
            <a:prstDash val="solid"/>
            <a:miter/>
          </a:ln>
        </p:spPr>
        <p:txBody>
          <a:bodyPr rtlCol="1" anchor="ctr"/>
          <a:lstStyle/>
          <a:p>
            <a:endParaRPr lang="ar-SY"/>
          </a:p>
        </p:txBody>
      </p:sp>
      <p:sp>
        <p:nvSpPr>
          <p:cNvPr id="20" name="Freeform: Shape 19">
            <a:extLst>
              <a:ext uri="{FF2B5EF4-FFF2-40B4-BE49-F238E27FC236}">
                <a16:creationId xmlns:a16="http://schemas.microsoft.com/office/drawing/2014/main" id="{3AA93E7D-F69A-F3C5-C290-B111EB17871E}"/>
              </a:ext>
            </a:extLst>
          </p:cNvPr>
          <p:cNvSpPr/>
          <p:nvPr/>
        </p:nvSpPr>
        <p:spPr>
          <a:xfrm>
            <a:off x="7935039" y="5654216"/>
            <a:ext cx="323133" cy="309167"/>
          </a:xfrm>
          <a:custGeom>
            <a:avLst/>
            <a:gdLst>
              <a:gd name="connsiteX0" fmla="*/ 129253 w 323133"/>
              <a:gd name="connsiteY0" fmla="*/ 181260 h 309167"/>
              <a:gd name="connsiteX1" fmla="*/ 323134 w 323133"/>
              <a:gd name="connsiteY1" fmla="*/ 95091 h 309167"/>
              <a:gd name="connsiteX2" fmla="*/ 323134 w 323133"/>
              <a:gd name="connsiteY2" fmla="*/ 80281 h 309167"/>
              <a:gd name="connsiteX3" fmla="*/ 306977 w 323133"/>
              <a:gd name="connsiteY3" fmla="*/ 41236 h 309167"/>
              <a:gd name="connsiteX4" fmla="*/ 281395 w 323133"/>
              <a:gd name="connsiteY4" fmla="*/ 26425 h 309167"/>
              <a:gd name="connsiteX5" fmla="*/ 44431 w 323133"/>
              <a:gd name="connsiteY5" fmla="*/ 25079 h 309167"/>
              <a:gd name="connsiteX6" fmla="*/ 14810 w 323133"/>
              <a:gd name="connsiteY6" fmla="*/ 41236 h 309167"/>
              <a:gd name="connsiteX7" fmla="*/ 0 w 323133"/>
              <a:gd name="connsiteY7" fmla="*/ 80281 h 309167"/>
              <a:gd name="connsiteX8" fmla="*/ 0 w 323133"/>
              <a:gd name="connsiteY8" fmla="*/ 309167 h 309167"/>
              <a:gd name="connsiteX9" fmla="*/ 129253 w 323133"/>
              <a:gd name="connsiteY9" fmla="*/ 181260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33" h="309167">
                <a:moveTo>
                  <a:pt x="129253" y="181260"/>
                </a:moveTo>
                <a:cubicBezTo>
                  <a:pt x="185802" y="143561"/>
                  <a:pt x="251775" y="113941"/>
                  <a:pt x="323134" y="95091"/>
                </a:cubicBezTo>
                <a:lnTo>
                  <a:pt x="323134" y="80281"/>
                </a:lnTo>
                <a:cubicBezTo>
                  <a:pt x="323134" y="65471"/>
                  <a:pt x="316402" y="50660"/>
                  <a:pt x="306977" y="41236"/>
                </a:cubicBezTo>
                <a:cubicBezTo>
                  <a:pt x="302938" y="37197"/>
                  <a:pt x="293513" y="31811"/>
                  <a:pt x="281395" y="26425"/>
                </a:cubicBezTo>
                <a:cubicBezTo>
                  <a:pt x="207344" y="-8581"/>
                  <a:pt x="119829" y="-8581"/>
                  <a:pt x="44431" y="25079"/>
                </a:cubicBezTo>
                <a:cubicBezTo>
                  <a:pt x="30967" y="30465"/>
                  <a:pt x="20196" y="37197"/>
                  <a:pt x="14810" y="41236"/>
                </a:cubicBezTo>
                <a:cubicBezTo>
                  <a:pt x="6732" y="50660"/>
                  <a:pt x="0" y="65471"/>
                  <a:pt x="0" y="80281"/>
                </a:cubicBezTo>
                <a:lnTo>
                  <a:pt x="0" y="309167"/>
                </a:lnTo>
                <a:cubicBezTo>
                  <a:pt x="30967" y="262044"/>
                  <a:pt x="74051" y="217613"/>
                  <a:pt x="129253" y="181260"/>
                </a:cubicBezTo>
              </a:path>
            </a:pathLst>
          </a:custGeom>
          <a:solidFill>
            <a:schemeClr val="accent1">
              <a:lumMod val="75000"/>
            </a:schemeClr>
          </a:solidFill>
          <a:ln w="13395" cap="flat">
            <a:noFill/>
            <a:prstDash val="solid"/>
            <a:miter/>
          </a:ln>
        </p:spPr>
        <p:txBody>
          <a:bodyPr rtlCol="1" anchor="ctr"/>
          <a:lstStyle/>
          <a:p>
            <a:endParaRPr lang="ar-SY"/>
          </a:p>
        </p:txBody>
      </p:sp>
      <p:sp>
        <p:nvSpPr>
          <p:cNvPr id="21" name="Freeform: Shape 20">
            <a:extLst>
              <a:ext uri="{FF2B5EF4-FFF2-40B4-BE49-F238E27FC236}">
                <a16:creationId xmlns:a16="http://schemas.microsoft.com/office/drawing/2014/main" id="{F5724DEC-B727-20EC-4B25-8E505FE51335}"/>
              </a:ext>
            </a:extLst>
          </p:cNvPr>
          <p:cNvSpPr/>
          <p:nvPr/>
        </p:nvSpPr>
        <p:spPr>
          <a:xfrm>
            <a:off x="8310681" y="5600361"/>
            <a:ext cx="324479" cy="135482"/>
          </a:xfrm>
          <a:custGeom>
            <a:avLst/>
            <a:gdLst>
              <a:gd name="connsiteX0" fmla="*/ 324480 w 324479"/>
              <a:gd name="connsiteY0" fmla="*/ 135483 h 135482"/>
              <a:gd name="connsiteX1" fmla="*/ 324480 w 324479"/>
              <a:gd name="connsiteY1" fmla="*/ 80281 h 135482"/>
              <a:gd name="connsiteX2" fmla="*/ 308323 w 324479"/>
              <a:gd name="connsiteY2" fmla="*/ 41236 h 135482"/>
              <a:gd name="connsiteX3" fmla="*/ 282742 w 324479"/>
              <a:gd name="connsiteY3" fmla="*/ 26425 h 135482"/>
              <a:gd name="connsiteX4" fmla="*/ 45777 w 324479"/>
              <a:gd name="connsiteY4" fmla="*/ 25079 h 135482"/>
              <a:gd name="connsiteX5" fmla="*/ 16157 w 324479"/>
              <a:gd name="connsiteY5" fmla="*/ 41236 h 135482"/>
              <a:gd name="connsiteX6" fmla="*/ 0 w 324479"/>
              <a:gd name="connsiteY6" fmla="*/ 80281 h 135482"/>
              <a:gd name="connsiteX7" fmla="*/ 0 w 324479"/>
              <a:gd name="connsiteY7" fmla="*/ 135483 h 135482"/>
              <a:gd name="connsiteX8" fmla="*/ 161567 w 324479"/>
              <a:gd name="connsiteY8" fmla="*/ 119326 h 135482"/>
              <a:gd name="connsiteX9" fmla="*/ 324480 w 324479"/>
              <a:gd name="connsiteY9" fmla="*/ 135483 h 1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135482">
                <a:moveTo>
                  <a:pt x="324480" y="135483"/>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135483"/>
                </a:lnTo>
                <a:cubicBezTo>
                  <a:pt x="52509" y="124712"/>
                  <a:pt x="106365" y="119326"/>
                  <a:pt x="161567" y="119326"/>
                </a:cubicBezTo>
                <a:cubicBezTo>
                  <a:pt x="216769" y="119326"/>
                  <a:pt x="271971" y="126058"/>
                  <a:pt x="324480" y="135483"/>
                </a:cubicBezTo>
              </a:path>
            </a:pathLst>
          </a:custGeom>
          <a:solidFill>
            <a:schemeClr val="accent1">
              <a:lumMod val="75000"/>
            </a:schemeClr>
          </a:solidFill>
          <a:ln w="13395" cap="flat">
            <a:noFill/>
            <a:prstDash val="solid"/>
            <a:miter/>
          </a:ln>
        </p:spPr>
        <p:txBody>
          <a:bodyPr rtlCol="1" anchor="ctr"/>
          <a:lstStyle/>
          <a:p>
            <a:endParaRPr lang="ar-SY"/>
          </a:p>
        </p:txBody>
      </p:sp>
      <p:sp>
        <p:nvSpPr>
          <p:cNvPr id="22" name="Freeform: Shape 21">
            <a:extLst>
              <a:ext uri="{FF2B5EF4-FFF2-40B4-BE49-F238E27FC236}">
                <a16:creationId xmlns:a16="http://schemas.microsoft.com/office/drawing/2014/main" id="{4CC88E44-2198-005C-4A78-96AEAFB15CD7}"/>
              </a:ext>
            </a:extLst>
          </p:cNvPr>
          <p:cNvSpPr/>
          <p:nvPr/>
        </p:nvSpPr>
        <p:spPr>
          <a:xfrm>
            <a:off x="8687670" y="5654216"/>
            <a:ext cx="324479" cy="309167"/>
          </a:xfrm>
          <a:custGeom>
            <a:avLst/>
            <a:gdLst>
              <a:gd name="connsiteX0" fmla="*/ 324480 w 324479"/>
              <a:gd name="connsiteY0" fmla="*/ 309167 h 309167"/>
              <a:gd name="connsiteX1" fmla="*/ 324480 w 324479"/>
              <a:gd name="connsiteY1" fmla="*/ 80281 h 309167"/>
              <a:gd name="connsiteX2" fmla="*/ 308323 w 324479"/>
              <a:gd name="connsiteY2" fmla="*/ 41236 h 309167"/>
              <a:gd name="connsiteX3" fmla="*/ 282742 w 324479"/>
              <a:gd name="connsiteY3" fmla="*/ 26425 h 309167"/>
              <a:gd name="connsiteX4" fmla="*/ 45777 w 324479"/>
              <a:gd name="connsiteY4" fmla="*/ 25079 h 309167"/>
              <a:gd name="connsiteX5" fmla="*/ 16157 w 324479"/>
              <a:gd name="connsiteY5" fmla="*/ 41236 h 309167"/>
              <a:gd name="connsiteX6" fmla="*/ 0 w 324479"/>
              <a:gd name="connsiteY6" fmla="*/ 80281 h 309167"/>
              <a:gd name="connsiteX7" fmla="*/ 0 w 324479"/>
              <a:gd name="connsiteY7" fmla="*/ 95091 h 309167"/>
              <a:gd name="connsiteX8" fmla="*/ 193880 w 324479"/>
              <a:gd name="connsiteY8" fmla="*/ 181260 h 309167"/>
              <a:gd name="connsiteX9" fmla="*/ 324480 w 324479"/>
              <a:gd name="connsiteY9" fmla="*/ 309167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309167">
                <a:moveTo>
                  <a:pt x="324480" y="309167"/>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95091"/>
                </a:lnTo>
                <a:cubicBezTo>
                  <a:pt x="71359" y="113941"/>
                  <a:pt x="137332" y="143561"/>
                  <a:pt x="193880" y="181260"/>
                </a:cubicBezTo>
                <a:cubicBezTo>
                  <a:pt x="250428" y="217613"/>
                  <a:pt x="293513" y="262044"/>
                  <a:pt x="324480" y="309167"/>
                </a:cubicBezTo>
              </a:path>
            </a:pathLst>
          </a:custGeom>
          <a:solidFill>
            <a:schemeClr val="accent1">
              <a:lumMod val="75000"/>
            </a:schemeClr>
          </a:solidFill>
          <a:ln w="13395" cap="flat">
            <a:noFill/>
            <a:prstDash val="solid"/>
            <a:miter/>
          </a:ln>
        </p:spPr>
        <p:txBody>
          <a:bodyPr rtlCol="1" anchor="ctr"/>
          <a:lstStyle/>
          <a:p>
            <a:endParaRPr lang="ar-SY"/>
          </a:p>
        </p:txBody>
      </p:sp>
      <p:sp>
        <p:nvSpPr>
          <p:cNvPr id="28" name="Freeform: Shape 27">
            <a:extLst>
              <a:ext uri="{FF2B5EF4-FFF2-40B4-BE49-F238E27FC236}">
                <a16:creationId xmlns:a16="http://schemas.microsoft.com/office/drawing/2014/main" id="{265AE5DC-4B04-207B-BADE-0CA6E86F61DB}"/>
              </a:ext>
            </a:extLst>
          </p:cNvPr>
          <p:cNvSpPr/>
          <p:nvPr/>
        </p:nvSpPr>
        <p:spPr>
          <a:xfrm>
            <a:off x="8110664" y="3504608"/>
            <a:ext cx="889663" cy="1147952"/>
          </a:xfrm>
          <a:custGeom>
            <a:avLst/>
            <a:gdLst>
              <a:gd name="connsiteX0" fmla="*/ 803567 w 889663"/>
              <a:gd name="connsiteY0" fmla="*/ 1061856 h 1147952"/>
              <a:gd name="connsiteX1" fmla="*/ 86096 w 889663"/>
              <a:gd name="connsiteY1" fmla="*/ 1061856 h 1147952"/>
              <a:gd name="connsiteX2" fmla="*/ 86096 w 889663"/>
              <a:gd name="connsiteY2" fmla="*/ 172193 h 1147952"/>
              <a:gd name="connsiteX3" fmla="*/ 243940 w 889663"/>
              <a:gd name="connsiteY3" fmla="*/ 172193 h 1147952"/>
              <a:gd name="connsiteX4" fmla="*/ 243940 w 889663"/>
              <a:gd name="connsiteY4" fmla="*/ 258289 h 1147952"/>
              <a:gd name="connsiteX5" fmla="*/ 645723 w 889663"/>
              <a:gd name="connsiteY5" fmla="*/ 258289 h 1147952"/>
              <a:gd name="connsiteX6" fmla="*/ 645723 w 889663"/>
              <a:gd name="connsiteY6" fmla="*/ 172193 h 1147952"/>
              <a:gd name="connsiteX7" fmla="*/ 803567 w 889663"/>
              <a:gd name="connsiteY7" fmla="*/ 172193 h 1147952"/>
              <a:gd name="connsiteX8" fmla="*/ 444832 w 889663"/>
              <a:gd name="connsiteY8" fmla="*/ 57398 h 1147952"/>
              <a:gd name="connsiteX9" fmla="*/ 487880 w 889663"/>
              <a:gd name="connsiteY9" fmla="*/ 100446 h 1147952"/>
              <a:gd name="connsiteX10" fmla="*/ 444832 w 889663"/>
              <a:gd name="connsiteY10" fmla="*/ 143494 h 1147952"/>
              <a:gd name="connsiteX11" fmla="*/ 401783 w 889663"/>
              <a:gd name="connsiteY11" fmla="*/ 100446 h 1147952"/>
              <a:gd name="connsiteX12" fmla="*/ 443414 w 889663"/>
              <a:gd name="connsiteY12" fmla="*/ 57398 h 1147952"/>
              <a:gd name="connsiteX13" fmla="*/ 444832 w 889663"/>
              <a:gd name="connsiteY13" fmla="*/ 57398 h 1147952"/>
              <a:gd name="connsiteX14" fmla="*/ 832266 w 889663"/>
              <a:gd name="connsiteY14" fmla="*/ 86096 h 1147952"/>
              <a:gd name="connsiteX15" fmla="*/ 588326 w 889663"/>
              <a:gd name="connsiteY15" fmla="*/ 86096 h 1147952"/>
              <a:gd name="connsiteX16" fmla="*/ 588326 w 889663"/>
              <a:gd name="connsiteY16" fmla="*/ 57398 h 1147952"/>
              <a:gd name="connsiteX17" fmla="*/ 530928 w 889663"/>
              <a:gd name="connsiteY17" fmla="*/ 0 h 1147952"/>
              <a:gd name="connsiteX18" fmla="*/ 358735 w 889663"/>
              <a:gd name="connsiteY18" fmla="*/ 0 h 1147952"/>
              <a:gd name="connsiteX19" fmla="*/ 301338 w 889663"/>
              <a:gd name="connsiteY19" fmla="*/ 57398 h 1147952"/>
              <a:gd name="connsiteX20" fmla="*/ 301338 w 889663"/>
              <a:gd name="connsiteY20" fmla="*/ 86096 h 1147952"/>
              <a:gd name="connsiteX21" fmla="*/ 57398 w 889663"/>
              <a:gd name="connsiteY21" fmla="*/ 86096 h 1147952"/>
              <a:gd name="connsiteX22" fmla="*/ 0 w 889663"/>
              <a:gd name="connsiteY22" fmla="*/ 143494 h 1147952"/>
              <a:gd name="connsiteX23" fmla="*/ 0 w 889663"/>
              <a:gd name="connsiteY23" fmla="*/ 1090555 h 1147952"/>
              <a:gd name="connsiteX24" fmla="*/ 57398 w 889663"/>
              <a:gd name="connsiteY24" fmla="*/ 1147953 h 1147952"/>
              <a:gd name="connsiteX25" fmla="*/ 832266 w 889663"/>
              <a:gd name="connsiteY25" fmla="*/ 1147953 h 1147952"/>
              <a:gd name="connsiteX26" fmla="*/ 889663 w 889663"/>
              <a:gd name="connsiteY26" fmla="*/ 1090555 h 1147952"/>
              <a:gd name="connsiteX27" fmla="*/ 889663 w 889663"/>
              <a:gd name="connsiteY27" fmla="*/ 143494 h 1147952"/>
              <a:gd name="connsiteX28" fmla="*/ 832266 w 889663"/>
              <a:gd name="connsiteY28" fmla="*/ 86096 h 1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9663" h="1147952">
                <a:moveTo>
                  <a:pt x="803567" y="1061856"/>
                </a:moveTo>
                <a:lnTo>
                  <a:pt x="86096" y="1061856"/>
                </a:lnTo>
                <a:lnTo>
                  <a:pt x="86096" y="172193"/>
                </a:lnTo>
                <a:lnTo>
                  <a:pt x="243940" y="172193"/>
                </a:lnTo>
                <a:lnTo>
                  <a:pt x="243940" y="258289"/>
                </a:lnTo>
                <a:lnTo>
                  <a:pt x="645723" y="258289"/>
                </a:lnTo>
                <a:lnTo>
                  <a:pt x="645723" y="172193"/>
                </a:lnTo>
                <a:lnTo>
                  <a:pt x="803567" y="172193"/>
                </a:lnTo>
                <a:close/>
                <a:moveTo>
                  <a:pt x="444832" y="57398"/>
                </a:moveTo>
                <a:cubicBezTo>
                  <a:pt x="468607" y="57398"/>
                  <a:pt x="487880" y="76670"/>
                  <a:pt x="487880" y="100446"/>
                </a:cubicBezTo>
                <a:cubicBezTo>
                  <a:pt x="487880" y="124221"/>
                  <a:pt x="468607" y="143494"/>
                  <a:pt x="444832" y="143494"/>
                </a:cubicBezTo>
                <a:cubicBezTo>
                  <a:pt x="421056" y="143494"/>
                  <a:pt x="401783" y="124221"/>
                  <a:pt x="401783" y="100446"/>
                </a:cubicBezTo>
                <a:cubicBezTo>
                  <a:pt x="401392" y="77062"/>
                  <a:pt x="420030" y="57789"/>
                  <a:pt x="443414" y="57398"/>
                </a:cubicBezTo>
                <a:cubicBezTo>
                  <a:pt x="443886" y="57389"/>
                  <a:pt x="444359" y="57389"/>
                  <a:pt x="444832" y="57398"/>
                </a:cubicBezTo>
                <a:close/>
                <a:moveTo>
                  <a:pt x="832266" y="86096"/>
                </a:moveTo>
                <a:lnTo>
                  <a:pt x="588326" y="86096"/>
                </a:lnTo>
                <a:lnTo>
                  <a:pt x="588326" y="57398"/>
                </a:lnTo>
                <a:cubicBezTo>
                  <a:pt x="588326" y="25698"/>
                  <a:pt x="562627" y="0"/>
                  <a:pt x="530928" y="0"/>
                </a:cubicBezTo>
                <a:lnTo>
                  <a:pt x="358735" y="0"/>
                </a:lnTo>
                <a:cubicBezTo>
                  <a:pt x="327036" y="0"/>
                  <a:pt x="301338" y="25698"/>
                  <a:pt x="301338" y="57398"/>
                </a:cubicBezTo>
                <a:lnTo>
                  <a:pt x="301338" y="86096"/>
                </a:lnTo>
                <a:lnTo>
                  <a:pt x="57398" y="86096"/>
                </a:lnTo>
                <a:cubicBezTo>
                  <a:pt x="25698" y="86096"/>
                  <a:pt x="0" y="111795"/>
                  <a:pt x="0" y="143494"/>
                </a:cubicBezTo>
                <a:lnTo>
                  <a:pt x="0" y="1090555"/>
                </a:lnTo>
                <a:cubicBezTo>
                  <a:pt x="0" y="1122254"/>
                  <a:pt x="25698" y="1147953"/>
                  <a:pt x="57398" y="1147953"/>
                </a:cubicBezTo>
                <a:lnTo>
                  <a:pt x="832266" y="1147953"/>
                </a:lnTo>
                <a:cubicBezTo>
                  <a:pt x="863965" y="1147953"/>
                  <a:pt x="889663" y="1122254"/>
                  <a:pt x="889663" y="1090555"/>
                </a:cubicBezTo>
                <a:lnTo>
                  <a:pt x="889663" y="143494"/>
                </a:lnTo>
                <a:cubicBezTo>
                  <a:pt x="889663" y="111795"/>
                  <a:pt x="863965" y="86096"/>
                  <a:pt x="832266" y="86096"/>
                </a:cubicBezTo>
                <a:close/>
              </a:path>
            </a:pathLst>
          </a:custGeom>
          <a:solidFill>
            <a:schemeClr val="accent1">
              <a:lumMod val="75000"/>
            </a:schemeClr>
          </a:solidFill>
          <a:ln w="14288" cap="flat">
            <a:noFill/>
            <a:prstDash val="solid"/>
            <a:miter/>
          </a:ln>
        </p:spPr>
        <p:txBody>
          <a:bodyPr rtlCol="1" anchor="ctr"/>
          <a:lstStyle/>
          <a:p>
            <a:endParaRPr lang="ar-SY"/>
          </a:p>
        </p:txBody>
      </p:sp>
      <p:sp>
        <p:nvSpPr>
          <p:cNvPr id="29" name="Freeform: Shape 28">
            <a:extLst>
              <a:ext uri="{FF2B5EF4-FFF2-40B4-BE49-F238E27FC236}">
                <a16:creationId xmlns:a16="http://schemas.microsoft.com/office/drawing/2014/main" id="{2F37BC6A-EE32-08A9-F55F-C59504AB456E}"/>
              </a:ext>
            </a:extLst>
          </p:cNvPr>
          <p:cNvSpPr/>
          <p:nvPr/>
        </p:nvSpPr>
        <p:spPr>
          <a:xfrm>
            <a:off x="8310681" y="4178155"/>
            <a:ext cx="145244" cy="145244"/>
          </a:xfrm>
          <a:custGeom>
            <a:avLst/>
            <a:gdLst>
              <a:gd name="connsiteX0" fmla="*/ 145245 w 145244"/>
              <a:gd name="connsiteY0" fmla="*/ 30449 h 145244"/>
              <a:gd name="connsiteX1" fmla="*/ 114795 w 145244"/>
              <a:gd name="connsiteY1" fmla="*/ 0 h 145244"/>
              <a:gd name="connsiteX2" fmla="*/ 72622 w 145244"/>
              <a:gd name="connsiteY2" fmla="*/ 42187 h 145244"/>
              <a:gd name="connsiteX3" fmla="*/ 30449 w 145244"/>
              <a:gd name="connsiteY3" fmla="*/ 0 h 145244"/>
              <a:gd name="connsiteX4" fmla="*/ 0 w 145244"/>
              <a:gd name="connsiteY4" fmla="*/ 30449 h 145244"/>
              <a:gd name="connsiteX5" fmla="*/ 42187 w 145244"/>
              <a:gd name="connsiteY5" fmla="*/ 72622 h 145244"/>
              <a:gd name="connsiteX6" fmla="*/ 0 w 145244"/>
              <a:gd name="connsiteY6" fmla="*/ 114795 h 145244"/>
              <a:gd name="connsiteX7" fmla="*/ 30449 w 145244"/>
              <a:gd name="connsiteY7" fmla="*/ 145245 h 145244"/>
              <a:gd name="connsiteX8" fmla="*/ 72622 w 145244"/>
              <a:gd name="connsiteY8" fmla="*/ 103057 h 145244"/>
              <a:gd name="connsiteX9" fmla="*/ 114795 w 145244"/>
              <a:gd name="connsiteY9" fmla="*/ 145245 h 145244"/>
              <a:gd name="connsiteX10" fmla="*/ 145245 w 145244"/>
              <a:gd name="connsiteY10" fmla="*/ 114795 h 145244"/>
              <a:gd name="connsiteX11" fmla="*/ 103057 w 145244"/>
              <a:gd name="connsiteY11" fmla="*/ 72622 h 145244"/>
              <a:gd name="connsiteX12" fmla="*/ 145245 w 145244"/>
              <a:gd name="connsiteY12" fmla="*/ 30449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45245" y="30449"/>
                </a:moveTo>
                <a:lnTo>
                  <a:pt x="114795" y="0"/>
                </a:ln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close/>
              </a:path>
            </a:pathLst>
          </a:custGeom>
          <a:solidFill>
            <a:srgbClr val="C00000"/>
          </a:solidFill>
          <a:ln w="14288" cap="flat">
            <a:noFill/>
            <a:prstDash val="solid"/>
            <a:miter/>
          </a:ln>
        </p:spPr>
        <p:txBody>
          <a:bodyPr rtlCol="1" anchor="ctr"/>
          <a:lstStyle/>
          <a:p>
            <a:endParaRPr lang="ar-SY"/>
          </a:p>
        </p:txBody>
      </p:sp>
      <p:sp>
        <p:nvSpPr>
          <p:cNvPr id="30" name="Freeform: Shape 29">
            <a:extLst>
              <a:ext uri="{FF2B5EF4-FFF2-40B4-BE49-F238E27FC236}">
                <a16:creationId xmlns:a16="http://schemas.microsoft.com/office/drawing/2014/main" id="{0D615BC9-2376-49EC-DD32-6A3704E9E6FA}"/>
              </a:ext>
            </a:extLst>
          </p:cNvPr>
          <p:cNvSpPr/>
          <p:nvPr/>
        </p:nvSpPr>
        <p:spPr>
          <a:xfrm>
            <a:off x="8310681" y="4350347"/>
            <a:ext cx="145244" cy="145244"/>
          </a:xfrm>
          <a:custGeom>
            <a:avLst/>
            <a:gdLst>
              <a:gd name="connsiteX0" fmla="*/ 114795 w 145244"/>
              <a:gd name="connsiteY0" fmla="*/ 0 h 145244"/>
              <a:gd name="connsiteX1" fmla="*/ 72622 w 145244"/>
              <a:gd name="connsiteY1" fmla="*/ 42187 h 145244"/>
              <a:gd name="connsiteX2" fmla="*/ 30449 w 145244"/>
              <a:gd name="connsiteY2" fmla="*/ 0 h 145244"/>
              <a:gd name="connsiteX3" fmla="*/ 0 w 145244"/>
              <a:gd name="connsiteY3" fmla="*/ 30449 h 145244"/>
              <a:gd name="connsiteX4" fmla="*/ 42187 w 145244"/>
              <a:gd name="connsiteY4" fmla="*/ 72622 h 145244"/>
              <a:gd name="connsiteX5" fmla="*/ 0 w 145244"/>
              <a:gd name="connsiteY5" fmla="*/ 114795 h 145244"/>
              <a:gd name="connsiteX6" fmla="*/ 30449 w 145244"/>
              <a:gd name="connsiteY6" fmla="*/ 145245 h 145244"/>
              <a:gd name="connsiteX7" fmla="*/ 72622 w 145244"/>
              <a:gd name="connsiteY7" fmla="*/ 103057 h 145244"/>
              <a:gd name="connsiteX8" fmla="*/ 114795 w 145244"/>
              <a:gd name="connsiteY8" fmla="*/ 145245 h 145244"/>
              <a:gd name="connsiteX9" fmla="*/ 145245 w 145244"/>
              <a:gd name="connsiteY9" fmla="*/ 114795 h 145244"/>
              <a:gd name="connsiteX10" fmla="*/ 103057 w 145244"/>
              <a:gd name="connsiteY10" fmla="*/ 72622 h 145244"/>
              <a:gd name="connsiteX11" fmla="*/ 145245 w 145244"/>
              <a:gd name="connsiteY11" fmla="*/ 30449 h 145244"/>
              <a:gd name="connsiteX12" fmla="*/ 114795 w 145244"/>
              <a:gd name="connsiteY12" fmla="*/ 0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14795" y="0"/>
                </a:move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lnTo>
                  <a:pt x="114795" y="0"/>
                </a:lnTo>
                <a:close/>
              </a:path>
            </a:pathLst>
          </a:custGeom>
          <a:solidFill>
            <a:srgbClr val="C00000"/>
          </a:solidFill>
          <a:ln w="14288" cap="flat">
            <a:noFill/>
            <a:prstDash val="solid"/>
            <a:miter/>
          </a:ln>
        </p:spPr>
        <p:txBody>
          <a:bodyPr rtlCol="1" anchor="ctr"/>
          <a:lstStyle/>
          <a:p>
            <a:endParaRPr lang="ar-SY"/>
          </a:p>
        </p:txBody>
      </p:sp>
      <p:sp>
        <p:nvSpPr>
          <p:cNvPr id="31" name="Freeform: Shape 30">
            <a:extLst>
              <a:ext uri="{FF2B5EF4-FFF2-40B4-BE49-F238E27FC236}">
                <a16:creationId xmlns:a16="http://schemas.microsoft.com/office/drawing/2014/main" id="{AB91A679-3835-2313-F96F-BB60735BB076}"/>
              </a:ext>
            </a:extLst>
          </p:cNvPr>
          <p:cNvSpPr/>
          <p:nvPr/>
        </p:nvSpPr>
        <p:spPr>
          <a:xfrm>
            <a:off x="8584195" y="4222078"/>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2" name="Freeform: Shape 31">
            <a:extLst>
              <a:ext uri="{FF2B5EF4-FFF2-40B4-BE49-F238E27FC236}">
                <a16:creationId xmlns:a16="http://schemas.microsoft.com/office/drawing/2014/main" id="{01D99EFC-8F76-5A43-76C4-B89FED21D1C8}"/>
              </a:ext>
            </a:extLst>
          </p:cNvPr>
          <p:cNvSpPr/>
          <p:nvPr/>
        </p:nvSpPr>
        <p:spPr>
          <a:xfrm>
            <a:off x="8584195" y="4394271"/>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3" name="Freeform: Shape 32">
            <a:extLst>
              <a:ext uri="{FF2B5EF4-FFF2-40B4-BE49-F238E27FC236}">
                <a16:creationId xmlns:a16="http://schemas.microsoft.com/office/drawing/2014/main" id="{BFDC539F-EBD5-288E-9E1C-F15A45BEE42C}"/>
              </a:ext>
            </a:extLst>
          </p:cNvPr>
          <p:cNvSpPr/>
          <p:nvPr/>
        </p:nvSpPr>
        <p:spPr>
          <a:xfrm>
            <a:off x="8584195" y="3877692"/>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4" name="Freeform: Shape 33">
            <a:extLst>
              <a:ext uri="{FF2B5EF4-FFF2-40B4-BE49-F238E27FC236}">
                <a16:creationId xmlns:a16="http://schemas.microsoft.com/office/drawing/2014/main" id="{A63E6B70-9F91-E504-E82F-22051DE04AC1}"/>
              </a:ext>
            </a:extLst>
          </p:cNvPr>
          <p:cNvSpPr/>
          <p:nvPr/>
        </p:nvSpPr>
        <p:spPr>
          <a:xfrm>
            <a:off x="8584195" y="4049885"/>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5" name="Freeform: Shape 34">
            <a:extLst>
              <a:ext uri="{FF2B5EF4-FFF2-40B4-BE49-F238E27FC236}">
                <a16:creationId xmlns:a16="http://schemas.microsoft.com/office/drawing/2014/main" id="{BF1115D6-BC5E-7829-03DA-199FC94DF726}"/>
              </a:ext>
            </a:extLst>
          </p:cNvPr>
          <p:cNvSpPr/>
          <p:nvPr/>
        </p:nvSpPr>
        <p:spPr>
          <a:xfrm>
            <a:off x="8293002" y="3816090"/>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6" name="Freeform: Shape 35">
            <a:extLst>
              <a:ext uri="{FF2B5EF4-FFF2-40B4-BE49-F238E27FC236}">
                <a16:creationId xmlns:a16="http://schemas.microsoft.com/office/drawing/2014/main" id="{3090458B-D0BD-8CA1-A5E0-988BB1C4DAAA}"/>
              </a:ext>
            </a:extLst>
          </p:cNvPr>
          <p:cNvSpPr/>
          <p:nvPr/>
        </p:nvSpPr>
        <p:spPr>
          <a:xfrm>
            <a:off x="8293002" y="3988283"/>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8" name="TextBox 37">
            <a:extLst>
              <a:ext uri="{FF2B5EF4-FFF2-40B4-BE49-F238E27FC236}">
                <a16:creationId xmlns:a16="http://schemas.microsoft.com/office/drawing/2014/main" id="{D686566D-217D-37C3-CCE8-6FE08E75AC8A}"/>
              </a:ext>
            </a:extLst>
          </p:cNvPr>
          <p:cNvSpPr txBox="1"/>
          <p:nvPr/>
        </p:nvSpPr>
        <p:spPr>
          <a:xfrm>
            <a:off x="9381560" y="1861478"/>
            <a:ext cx="2219479"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Analizar los datos LCS existentes de las actividades recientes de recopilación de datos, eliminar las estrategias irrelevantes </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0" name="TextBox 39">
            <a:extLst>
              <a:ext uri="{FF2B5EF4-FFF2-40B4-BE49-F238E27FC236}">
                <a16:creationId xmlns:a16="http://schemas.microsoft.com/office/drawing/2014/main" id="{8D29C17E-DA33-A95C-7496-B123221B8417}"/>
              </a:ext>
            </a:extLst>
          </p:cNvPr>
          <p:cNvSpPr txBox="1"/>
          <p:nvPr/>
        </p:nvSpPr>
        <p:spPr>
          <a:xfrm>
            <a:off x="9381559" y="3588615"/>
            <a:ext cx="2219479"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Revisar las fuentes de datos secundarias y la información anecdótica sobre cómo se las apaña la gente</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1" name="TextBox 40">
            <a:extLst>
              <a:ext uri="{FF2B5EF4-FFF2-40B4-BE49-F238E27FC236}">
                <a16:creationId xmlns:a16="http://schemas.microsoft.com/office/drawing/2014/main" id="{2494396D-349D-DC47-D26E-AADE542775B6}"/>
              </a:ext>
            </a:extLst>
          </p:cNvPr>
          <p:cNvSpPr txBox="1"/>
          <p:nvPr/>
        </p:nvSpPr>
        <p:spPr>
          <a:xfrm>
            <a:off x="9569556" y="5308606"/>
            <a:ext cx="2031482" cy="1169551"/>
          </a:xfrm>
          <a:prstGeom prst="rect">
            <a:avLst/>
          </a:prstGeom>
          <a:noFill/>
        </p:spPr>
        <p:txBody>
          <a:bodyPr wrap="square" rtlCol="1">
            <a:spAutoFit/>
          </a:bodyPr>
          <a:lstStyle/>
          <a:p>
            <a:pPr algn="ctr"/>
            <a:r>
              <a:rPr lang="en-US" sz="1400" b="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Llevar a cabo debates en grupos focales para validar la pertinencia de estas estrategias</a:t>
            </a:r>
            <a:endParaRPr lang="ar-SY" sz="1400" b="1">
              <a:solidFill>
                <a:schemeClr val="accent1">
                  <a:lumMod val="75000"/>
                </a:schemeClr>
              </a:solidFill>
              <a:latin typeface="Open Sans" panose="020B0606030504020204" pitchFamily="34" charset="0"/>
              <a:ea typeface="Open Sans" panose="020B0606030504020204" pitchFamily="34" charset="0"/>
            </a:endParaRPr>
          </a:p>
        </p:txBody>
      </p:sp>
      <p:sp>
        <p:nvSpPr>
          <p:cNvPr id="4" name="TextBox 3">
            <a:extLst>
              <a:ext uri="{FF2B5EF4-FFF2-40B4-BE49-F238E27FC236}">
                <a16:creationId xmlns:a16="http://schemas.microsoft.com/office/drawing/2014/main" id="{6EA74069-AC64-408E-540E-492D2354C948}"/>
              </a:ext>
            </a:extLst>
          </p:cNvPr>
          <p:cNvSpPr txBox="1"/>
          <p:nvPr/>
        </p:nvSpPr>
        <p:spPr>
          <a:xfrm>
            <a:off x="825792" y="1708704"/>
            <a:ext cx="6115610" cy="4893647"/>
          </a:xfrm>
          <a:prstGeom prst="rect">
            <a:avLst/>
          </a:prstGeom>
          <a:noFill/>
        </p:spPr>
        <p:txBody>
          <a:bodyPr wrap="square">
            <a:spAutoFit/>
          </a:bodyPr>
          <a:lstStyle/>
          <a:p>
            <a:r>
              <a:rPr lang="en-US" sz="2400" b="1" dirty="0">
                <a:latin typeface="Open Sans"/>
                <a:ea typeface="Open Sans"/>
                <a:cs typeface="Open Sans"/>
              </a:rPr>
              <a:t>Para </a:t>
            </a:r>
            <a:r>
              <a:rPr lang="en-US" sz="2400" b="1" dirty="0">
                <a:solidFill>
                  <a:srgbClr val="FFFFFF"/>
                </a:solidFill>
                <a:highlight>
                  <a:srgbClr val="982B56"/>
                </a:highlight>
                <a:latin typeface="Open Sans"/>
                <a:ea typeface="Open Sans"/>
                <a:cs typeface="Open Sans"/>
              </a:rPr>
              <a:t>LCS-EN</a:t>
            </a:r>
            <a:r>
              <a:rPr lang="en-US" sz="2400" dirty="0">
                <a:latin typeface="Open Sans"/>
                <a:ea typeface="Open Sans"/>
                <a:cs typeface="Open Sans"/>
              </a:rPr>
              <a:t>, consulte la </a:t>
            </a:r>
            <a:r>
              <a:rPr lang="en-US" sz="2400" b="1" dirty="0">
                <a:latin typeface="Open Sans"/>
                <a:ea typeface="Open Sans"/>
                <a:cs typeface="Open Sans"/>
                <a:hlinkClick r:id="rId3">
                  <a:extLst>
                    <a:ext uri="{A12FA001-AC4F-418D-AE19-62706E023703}">
                      <ahyp:hlinkClr xmlns:ahyp="http://schemas.microsoft.com/office/drawing/2018/hyperlinkcolor" val="tx"/>
                    </a:ext>
                  </a:extLst>
                </a:hlinkClick>
              </a:rPr>
              <a:t>nota orientativa </a:t>
            </a:r>
            <a:r>
              <a:rPr lang="en-US" sz="2400" dirty="0">
                <a:latin typeface="Open Sans"/>
                <a:ea typeface="Open Sans"/>
                <a:cs typeface="Open Sans"/>
              </a:rPr>
              <a:t>y la </a:t>
            </a:r>
            <a:r>
              <a:rPr lang="en-US" sz="2400" b="1" dirty="0">
                <a:latin typeface="Open Sans"/>
                <a:ea typeface="Open Sans"/>
                <a:cs typeface="Open Sans"/>
                <a:hlinkClick r:id="rId4">
                  <a:extLst>
                    <a:ext uri="{A12FA001-AC4F-418D-AE19-62706E023703}">
                      <ahyp:hlinkClr xmlns:ahyp="http://schemas.microsoft.com/office/drawing/2018/hyperlinkcolor" val="tx"/>
                    </a:ext>
                  </a:extLst>
                </a:hlinkClick>
              </a:rPr>
              <a:t>lista de estrategias </a:t>
            </a:r>
            <a:r>
              <a:rPr lang="en-US" sz="2400" dirty="0">
                <a:latin typeface="Open Sans"/>
                <a:ea typeface="Open Sans"/>
                <a:cs typeface="Open Sans"/>
              </a:rPr>
              <a:t>en el </a:t>
            </a:r>
            <a:r>
              <a:rPr lang="en-US" sz="2400" b="1" dirty="0">
                <a:latin typeface="Open Sans"/>
                <a:ea typeface="Open Sans"/>
                <a:cs typeface="Open Sans"/>
                <a:hlinkClick r:id="rId5">
                  <a:extLst>
                    <a:ext uri="{A12FA001-AC4F-418D-AE19-62706E023703}">
                      <ahyp:hlinkClr xmlns:ahyp="http://schemas.microsoft.com/office/drawing/2018/hyperlinkcolor" val="tx"/>
                    </a:ext>
                  </a:extLst>
                </a:hlinkClick>
              </a:rPr>
              <a:t>Centro de Recursos VAM </a:t>
            </a:r>
            <a:r>
              <a:rPr lang="en-US" sz="2400" dirty="0">
                <a:latin typeface="Open Sans"/>
                <a:ea typeface="Open Sans"/>
                <a:cs typeface="Open Sans"/>
              </a:rPr>
              <a:t>para explorar las estrategias de supervivencia para las necesidades esenciales, así como sus explicaciones y pertinencia. </a:t>
            </a:r>
          </a:p>
          <a:p>
            <a:endParaRPr lang="en-US" sz="2400" dirty="0">
              <a:latin typeface="Open Sans"/>
              <a:ea typeface="Open Sans"/>
              <a:cs typeface="Open Sans"/>
            </a:endParaRPr>
          </a:p>
          <a:p>
            <a:pPr marL="0" indent="0">
              <a:buNone/>
            </a:pPr>
            <a:r>
              <a:rPr lang="en-GB" sz="2400" spc="60" dirty="0">
                <a:latin typeface="Open Sans"/>
                <a:ea typeface="Open Sans"/>
                <a:cs typeface="Open Sans"/>
              </a:rPr>
              <a:t>Consulte el cuestionario cualitativo propuesto para los debates de los grupos de discusión en el:</a:t>
            </a:r>
          </a:p>
          <a:p>
            <a:pPr marL="0" indent="0">
              <a:buNone/>
            </a:pPr>
            <a:endParaRPr lang="en-GB" sz="2400" dirty="0"/>
          </a:p>
          <a:p>
            <a:pPr marL="0" indent="0">
              <a:buNone/>
            </a:pPr>
            <a:r>
              <a:rPr lang="en-GB" sz="2400" spc="60" dirty="0">
                <a:solidFill>
                  <a:srgbClr val="FFFFFF"/>
                </a:solidFill>
                <a:highlight>
                  <a:srgbClr val="982B56"/>
                </a:highlight>
                <a:latin typeface="Open Sans"/>
                <a:ea typeface="Open Sans"/>
                <a:cs typeface="Open Sans"/>
              </a:rPr>
              <a:t>'LCS-EN Herramienta cualitativa' </a:t>
            </a:r>
            <a:r>
              <a:rPr lang="en-GB" sz="2400" b="1" spc="60" dirty="0">
                <a:solidFill>
                  <a:srgbClr val="FFFFFF"/>
                </a:solidFill>
                <a:highlight>
                  <a:srgbClr val="982B56"/>
                </a:highlight>
                <a:latin typeface="Open Sans"/>
                <a:ea typeface="Open Sans"/>
                <a:cs typeface="Open Sans"/>
                <a:hlinkClick r:id="rId6">
                  <a:extLst>
                    <a:ext uri="{A12FA001-AC4F-418D-AE19-62706E023703}">
                      <ahyp:hlinkClr xmlns:ahyp="http://schemas.microsoft.com/office/drawing/2018/hyperlinkcolor" val="tx"/>
                    </a:ext>
                  </a:extLst>
                </a:hlinkClick>
              </a:rPr>
              <a:t>aquí</a:t>
            </a:r>
            <a:endParaRPr lang="en-GB" sz="2400" b="1" spc="60" dirty="0">
              <a:solidFill>
                <a:srgbClr val="FFFFFF"/>
              </a:solidFill>
              <a:highlight>
                <a:srgbClr val="982B56"/>
              </a:highlight>
              <a:latin typeface="Open Sans"/>
              <a:ea typeface="Open Sans"/>
              <a:cs typeface="Open Sans"/>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7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Open Sans ExtraBold" panose="020B0906030804020204" pitchFamily="34" charset="0"/>
              </a:rPr>
              <a:t>Paso 2: DGF (lista de estrategias) </a:t>
            </a:r>
          </a:p>
        </p:txBody>
      </p:sp>
      <p:sp>
        <p:nvSpPr>
          <p:cNvPr id="3" name="Right Brace 2">
            <a:extLst>
              <a:ext uri="{FF2B5EF4-FFF2-40B4-BE49-F238E27FC236}">
                <a16:creationId xmlns:a16="http://schemas.microsoft.com/office/drawing/2014/main" id="{17FDDA6B-190E-FFDE-9E84-38C37D92E326}"/>
              </a:ext>
            </a:extLst>
          </p:cNvPr>
          <p:cNvSpPr/>
          <p:nvPr/>
        </p:nvSpPr>
        <p:spPr>
          <a:xfrm>
            <a:off x="5305368" y="1910229"/>
            <a:ext cx="222250" cy="81978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 name="Right Brace 3">
            <a:extLst>
              <a:ext uri="{FF2B5EF4-FFF2-40B4-BE49-F238E27FC236}">
                <a16:creationId xmlns:a16="http://schemas.microsoft.com/office/drawing/2014/main" id="{A48665BE-B858-8D42-1E15-EF0FCB7BCFE5}"/>
              </a:ext>
            </a:extLst>
          </p:cNvPr>
          <p:cNvSpPr/>
          <p:nvPr/>
        </p:nvSpPr>
        <p:spPr>
          <a:xfrm>
            <a:off x="5291484" y="3065668"/>
            <a:ext cx="266700" cy="110426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 name="Text Box 5">
            <a:extLst>
              <a:ext uri="{FF2B5EF4-FFF2-40B4-BE49-F238E27FC236}">
                <a16:creationId xmlns:a16="http://schemas.microsoft.com/office/drawing/2014/main" id="{AC9B8CD5-DE70-7563-7D07-3C06A468050F}"/>
              </a:ext>
            </a:extLst>
          </p:cNvPr>
          <p:cNvSpPr txBox="1">
            <a:spLocks noChangeArrowheads="1"/>
          </p:cNvSpPr>
          <p:nvPr/>
        </p:nvSpPr>
        <p:spPr bwMode="auto">
          <a:xfrm>
            <a:off x="5633575" y="1935340"/>
            <a:ext cx="5810962" cy="781305"/>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s-ES" altLang="fr-FR" sz="1200">
                <a:solidFill>
                  <a:srgbClr val="1F3864"/>
                </a:solidFill>
                <a:latin typeface="Open Sans" panose="020B0606030504020204" pitchFamily="34" charset="0"/>
                <a:ea typeface="Open Sans" panose="020B0606030504020204" pitchFamily="34" charset="0"/>
                <a:cs typeface="Open Sans" panose="020B0606030504020204" pitchFamily="34" charset="0"/>
              </a:rPr>
              <a:t>Asegurar que todos los grupos de interés de la población participen en las discusiones de los grupos focales. Esto le permitirá comprender las diferentes estrategias de afrontamiento aplicadas por diferentes poblaciones</a:t>
            </a:r>
            <a:r>
              <a:rPr kumimoji="0" lang="fr-FR" altLang="fr-FR" sz="1200" b="0" i="0" u="none" strike="noStrike" cap="none" normalizeH="0" baseline="0">
                <a:ln>
                  <a:noFill/>
                </a:ln>
                <a:solidFill>
                  <a:srgbClr val="1F3864"/>
                </a:solidFill>
                <a:effectLst/>
                <a:latin typeface="Open Sans" panose="020B0606030504020204" pitchFamily="34" charset="0"/>
                <a:ea typeface="Open Sans" panose="020B0606030504020204" pitchFamily="34" charset="0"/>
                <a:cs typeface="Open Sans" panose="020B0606030504020204" pitchFamily="34" charset="0"/>
              </a:rPr>
              <a:t>. </a:t>
            </a:r>
            <a:endPar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 Box 6">
            <a:extLst>
              <a:ext uri="{FF2B5EF4-FFF2-40B4-BE49-F238E27FC236}">
                <a16:creationId xmlns:a16="http://schemas.microsoft.com/office/drawing/2014/main" id="{F83ED8FB-0994-B9B4-0C8B-BB51A34A236B}"/>
              </a:ext>
            </a:extLst>
          </p:cNvPr>
          <p:cNvSpPr txBox="1">
            <a:spLocks noChangeArrowheads="1"/>
          </p:cNvSpPr>
          <p:nvPr/>
        </p:nvSpPr>
        <p:spPr bwMode="auto">
          <a:xfrm>
            <a:off x="5685407" y="3137496"/>
            <a:ext cx="5759130" cy="969604"/>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es-ES" altLang="fr-FR" sz="1200">
                <a:solidFill>
                  <a:srgbClr val="1F3864"/>
                </a:solidFill>
                <a:latin typeface="Open Sans" panose="020B0606030504020204" pitchFamily="34" charset="0"/>
                <a:ea typeface="Open Sans" panose="020B0606030504020204" pitchFamily="34" charset="0"/>
                <a:cs typeface="Open Sans" panose="020B0606030504020204" pitchFamily="34" charset="0"/>
              </a:rPr>
              <a:t>También es esencial asegurarse de que se cubran todos los entornos contextuales presentes en su oficina en el país.</a:t>
            </a:r>
            <a:endPar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7">
            <a:extLst>
              <a:ext uri="{FF2B5EF4-FFF2-40B4-BE49-F238E27FC236}">
                <a16:creationId xmlns:a16="http://schemas.microsoft.com/office/drawing/2014/main" id="{BFC422D3-E180-88EC-C6C5-85B743B6E678}"/>
              </a:ext>
            </a:extLst>
          </p:cNvPr>
          <p:cNvSpPr>
            <a:spLocks noChangeArrowheads="1"/>
          </p:cNvSpPr>
          <p:nvPr/>
        </p:nvSpPr>
        <p:spPr bwMode="auto">
          <a:xfrm>
            <a:off x="937953" y="1818162"/>
            <a:ext cx="365209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67375" algn="l"/>
              </a:tabLst>
              <a:defRPr>
                <a:solidFill>
                  <a:schemeClr val="tx1"/>
                </a:solidFill>
                <a:latin typeface="Arial" panose="020B0604020202020204" pitchFamily="34" charset="0"/>
              </a:defRPr>
            </a:lvl1pPr>
            <a:lvl2pPr eaLnBrk="0" fontAlgn="base" hangingPunct="0">
              <a:spcBef>
                <a:spcPct val="0"/>
              </a:spcBef>
              <a:spcAft>
                <a:spcPct val="0"/>
              </a:spcAft>
              <a:tabLst>
                <a:tab pos="5667375" algn="l"/>
              </a:tabLst>
              <a:defRPr>
                <a:solidFill>
                  <a:schemeClr val="tx1"/>
                </a:solidFill>
                <a:latin typeface="Arial" panose="020B0604020202020204" pitchFamily="34" charset="0"/>
              </a:defRPr>
            </a:lvl2pPr>
            <a:lvl3pPr eaLnBrk="0" fontAlgn="base" hangingPunct="0">
              <a:spcBef>
                <a:spcPct val="0"/>
              </a:spcBef>
              <a:spcAft>
                <a:spcPct val="0"/>
              </a:spcAft>
              <a:tabLst>
                <a:tab pos="5667375" algn="l"/>
              </a:tabLst>
              <a:defRPr>
                <a:solidFill>
                  <a:schemeClr val="tx1"/>
                </a:solidFill>
                <a:latin typeface="Arial" panose="020B0604020202020204" pitchFamily="34" charset="0"/>
              </a:defRPr>
            </a:lvl3pPr>
            <a:lvl4pPr eaLnBrk="0" fontAlgn="base" hangingPunct="0">
              <a:spcBef>
                <a:spcPct val="0"/>
              </a:spcBef>
              <a:spcAft>
                <a:spcPct val="0"/>
              </a:spcAft>
              <a:tabLst>
                <a:tab pos="5667375" algn="l"/>
              </a:tabLst>
              <a:defRPr>
                <a:solidFill>
                  <a:schemeClr val="tx1"/>
                </a:solidFill>
                <a:latin typeface="Arial" panose="020B0604020202020204" pitchFamily="34" charset="0"/>
              </a:defRPr>
            </a:lvl4pPr>
            <a:lvl5pPr eaLnBrk="0" fontAlgn="base" hangingPunct="0">
              <a:spcBef>
                <a:spcPct val="0"/>
              </a:spcBef>
              <a:spcAft>
                <a:spcPct val="0"/>
              </a:spcAft>
              <a:tabLst>
                <a:tab pos="5667375" algn="l"/>
              </a:tabLst>
              <a:defRPr>
                <a:solidFill>
                  <a:schemeClr val="tx1"/>
                </a:solidFill>
                <a:latin typeface="Arial" panose="020B0604020202020204" pitchFamily="34" charset="0"/>
              </a:defRPr>
            </a:lvl5pPr>
            <a:lvl6pPr eaLnBrk="0" fontAlgn="base" hangingPunct="0">
              <a:spcBef>
                <a:spcPct val="0"/>
              </a:spcBef>
              <a:spcAft>
                <a:spcPct val="0"/>
              </a:spcAft>
              <a:tabLst>
                <a:tab pos="5667375" algn="l"/>
              </a:tabLst>
              <a:defRPr>
                <a:solidFill>
                  <a:schemeClr val="tx1"/>
                </a:solidFill>
                <a:latin typeface="Arial" panose="020B0604020202020204" pitchFamily="34" charset="0"/>
              </a:defRPr>
            </a:lvl6pPr>
            <a:lvl7pPr eaLnBrk="0" fontAlgn="base" hangingPunct="0">
              <a:spcBef>
                <a:spcPct val="0"/>
              </a:spcBef>
              <a:spcAft>
                <a:spcPct val="0"/>
              </a:spcAft>
              <a:tabLst>
                <a:tab pos="5667375" algn="l"/>
              </a:tabLst>
              <a:defRPr>
                <a:solidFill>
                  <a:schemeClr val="tx1"/>
                </a:solidFill>
                <a:latin typeface="Arial" panose="020B0604020202020204" pitchFamily="34" charset="0"/>
              </a:defRPr>
            </a:lvl7pPr>
            <a:lvl8pPr eaLnBrk="0" fontAlgn="base" hangingPunct="0">
              <a:spcBef>
                <a:spcPct val="0"/>
              </a:spcBef>
              <a:spcAft>
                <a:spcPct val="0"/>
              </a:spcAft>
              <a:tabLst>
                <a:tab pos="5667375" algn="l"/>
              </a:tabLst>
              <a:defRPr>
                <a:solidFill>
                  <a:schemeClr val="tx1"/>
                </a:solidFill>
                <a:latin typeface="Arial" panose="020B0604020202020204" pitchFamily="34" charset="0"/>
              </a:defRPr>
            </a:lvl8pPr>
            <a:lvl9pPr eaLnBrk="0" fontAlgn="base" hangingPunct="0">
              <a:spcBef>
                <a:spcPct val="0"/>
              </a:spcBef>
              <a:spcAft>
                <a:spcPct val="0"/>
              </a:spcAft>
              <a:tabLst>
                <a:tab pos="5667375" algn="l"/>
              </a:tabLst>
              <a:defRPr>
                <a:solidFill>
                  <a:schemeClr val="tx1"/>
                </a:solidFill>
                <a:latin typeface="Arial" panose="020B0604020202020204" pitchFamily="34" charset="0"/>
              </a:defRPr>
            </a:lvl9pPr>
          </a:lstStyle>
          <a:p>
            <a:pPr marL="171450" lvl="0" indent="-171450">
              <a:buFont typeface="Arial" panose="020B0604020202020204" pitchFamily="34" charset="0"/>
              <a:buChar char="•"/>
            </a:pPr>
            <a:r>
              <a:rPr lang="es-ES" altLang="fr-FR" sz="1200" dirty="0">
                <a:latin typeface="Open Sans" panose="020B0606030504020204" pitchFamily="34" charset="0"/>
                <a:ea typeface="Open Sans" panose="020B0606030504020204" pitchFamily="34" charset="0"/>
                <a:cs typeface="Open Sans" panose="020B0606030504020204" pitchFamily="34" charset="0"/>
              </a:rPr>
              <a:t>Los grupos poblacionales de interés incluyen: 
Desplazados 
Residentes 
Refugiado
Migrantes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DF98CBBB-4399-0E7E-ED90-8A3E12146600}"/>
              </a:ext>
            </a:extLst>
          </p:cNvPr>
          <p:cNvSpPr>
            <a:spLocks noChangeArrowheads="1"/>
          </p:cNvSpPr>
          <p:nvPr/>
        </p:nvSpPr>
        <p:spPr bwMode="auto">
          <a:xfrm>
            <a:off x="937954" y="2841899"/>
            <a:ext cx="436741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tabLst>
                <a:tab pos="5667375" algn="l"/>
              </a:tabLst>
            </a:pPr>
            <a:endParaRPr lang="fr-FR" altLang="fr-FR" sz="1200">
              <a:latin typeface="Open Sans" panose="020B0606030504020204" pitchFamily="34" charset="0"/>
              <a:ea typeface="MS Mincho" panose="02020609040205080304" pitchFamily="49" charset="-128"/>
              <a:cs typeface="Open Sans" panose="020B0606030504020204" pitchFamily="34" charset="0"/>
            </a:endParaRPr>
          </a:p>
          <a:p>
            <a:pPr eaLnBrk="0" fontAlgn="base" hangingPunct="0">
              <a:spcBef>
                <a:spcPct val="0"/>
              </a:spcBef>
              <a:spcAft>
                <a:spcPct val="0"/>
              </a:spcAft>
              <a:tabLst>
                <a:tab pos="5667375" algn="l"/>
              </a:tabLst>
            </a:pPr>
            <a:r>
              <a:rPr lang="es-ES" altLang="fr-FR" sz="1200">
                <a:latin typeface="Open Sans" panose="020B0606030504020204" pitchFamily="34" charset="0"/>
                <a:ea typeface="MS Mincho" panose="02020609040205080304" pitchFamily="49" charset="-128"/>
                <a:cs typeface="Open Sans" panose="020B0606030504020204" pitchFamily="34" charset="0"/>
              </a:rPr>
              <a:t>Los parámetros contextuales de interés son los siguientes:</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rural</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err="1">
                <a:latin typeface="Open Sans" panose="020B0606030504020204" pitchFamily="34" charset="0"/>
                <a:ea typeface="MS Mincho" panose="02020609040205080304" pitchFamily="49" charset="-128"/>
                <a:cs typeface="Open Sans" panose="020B0606030504020204" pitchFamily="34" charset="0"/>
              </a:rPr>
              <a:t>urbano</a:t>
            </a:r>
            <a:r>
              <a:rPr lang="fr-FR" altLang="fr-FR" sz="1200">
                <a:latin typeface="Open Sans" panose="020B0606030504020204" pitchFamily="34" charset="0"/>
                <a:ea typeface="MS Mincho" panose="02020609040205080304" pitchFamily="49" charset="-128"/>
                <a:cs typeface="Open Sans" panose="020B0606030504020204" pitchFamily="34" charset="0"/>
              </a:rPr>
              <a:t> 
</a:t>
            </a:r>
            <a:r>
              <a:rPr lang="fr-FR" altLang="fr-FR" sz="1200" err="1">
                <a:latin typeface="Open Sans" panose="020B0606030504020204" pitchFamily="34" charset="0"/>
                <a:ea typeface="MS Mincho" panose="02020609040205080304" pitchFamily="49" charset="-128"/>
                <a:cs typeface="Open Sans" panose="020B0606030504020204" pitchFamily="34" charset="0"/>
              </a:rPr>
              <a:t>campamento</a:t>
            </a:r>
            <a:r>
              <a:rPr lang="fr-FR" altLang="fr-FR" sz="1200">
                <a:latin typeface="Open Sans" panose="020B0606030504020204" pitchFamily="34" charset="0"/>
                <a:ea typeface="MS Mincho" panose="02020609040205080304" pitchFamily="49" charset="-128"/>
                <a:cs typeface="Open Sans" panose="020B0606030504020204" pitchFamily="34" charset="0"/>
              </a:rPr>
              <a:t>
etc.</a:t>
            </a:r>
          </a:p>
        </p:txBody>
      </p:sp>
      <p:graphicFrame>
        <p:nvGraphicFramePr>
          <p:cNvPr id="10" name="Table 9">
            <a:extLst>
              <a:ext uri="{FF2B5EF4-FFF2-40B4-BE49-F238E27FC236}">
                <a16:creationId xmlns:a16="http://schemas.microsoft.com/office/drawing/2014/main" id="{4D2F44FA-3293-E463-BB44-35706ECEEC52}"/>
              </a:ext>
            </a:extLst>
          </p:cNvPr>
          <p:cNvGraphicFramePr>
            <a:graphicFrameLocks noGrp="1"/>
          </p:cNvGraphicFramePr>
          <p:nvPr>
            <p:extLst>
              <p:ext uri="{D42A27DB-BD31-4B8C-83A1-F6EECF244321}">
                <p14:modId xmlns:p14="http://schemas.microsoft.com/office/powerpoint/2010/main" val="2591240375"/>
              </p:ext>
            </p:extLst>
          </p:nvPr>
        </p:nvGraphicFramePr>
        <p:xfrm>
          <a:off x="2081585" y="5023640"/>
          <a:ext cx="6512569" cy="1702943"/>
        </p:xfrm>
        <a:graphic>
          <a:graphicData uri="http://schemas.openxmlformats.org/drawingml/2006/table">
            <a:tbl>
              <a:tblPr firstRow="1" firstCol="1" bandRow="1">
                <a:tableStyleId>{5C22544A-7EE6-4342-B048-85BDC9FD1C3A}</a:tableStyleId>
              </a:tblPr>
              <a:tblGrid>
                <a:gridCol w="6512569">
                  <a:extLst>
                    <a:ext uri="{9D8B030D-6E8A-4147-A177-3AD203B41FA5}">
                      <a16:colId xmlns:a16="http://schemas.microsoft.com/office/drawing/2014/main" val="2388580346"/>
                    </a:ext>
                  </a:extLst>
                </a:gridCol>
              </a:tblGrid>
              <a:tr h="271780">
                <a:tc>
                  <a:txBody>
                    <a:bodyPr/>
                    <a:lstStyle/>
                    <a:p>
                      <a:pPr>
                        <a:lnSpc>
                          <a:spcPct val="107000"/>
                        </a:lnSpc>
                        <a:spcAft>
                          <a:spcPts val="800"/>
                        </a:spcAft>
                      </a:pPr>
                      <a:r>
                        <a:rPr lang="es-ES" sz="1000" b="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Preguntas que se deben hacer durante los FGD:</a:t>
                      </a:r>
                    </a:p>
                    <a:p>
                      <a:pPr>
                        <a:lnSpc>
                          <a:spcPct val="107000"/>
                        </a:lnSpc>
                        <a:spcAft>
                          <a:spcPts val="800"/>
                        </a:spcAft>
                      </a:pPr>
                      <a:r>
                        <a:rPr lang="es-ES" sz="1000" b="0" i="1">
                          <a:solidFill>
                            <a:schemeClr val="tx1"/>
                          </a:solidFill>
                          <a:effectLst/>
                          <a:latin typeface="Open Sans" panose="020B0606030504020204" pitchFamily="34" charset="0"/>
                          <a:ea typeface="Open Sans" panose="020B0606030504020204" pitchFamily="34" charset="0"/>
                          <a:cs typeface="Open Sans" panose="020B0606030504020204" pitchFamily="34" charset="0"/>
                        </a:rPr>
                        <a:t>¿Cómo afrontan los hogares de su comunidad este impacto específico (por ejemplo, inundaciones, sequías, crisis económicas, etc.)?
¿Cómo se las arreglan los hogares de su comunidad para aumentar los recursos de sus hogares para acceder a los alimentos?
¿Cómo hacen los hogares de su comunidad para reducir la demanda de alimentos? 
¿Cómo se las arreglan los hogares de su comunidad para distribuir los recursos alimentarios dentro de sus hogares?</a:t>
                      </a:r>
                      <a:r>
                        <a:rPr lang="en-US" sz="700">
                          <a:solidFill>
                            <a:schemeClr val="tx1"/>
                          </a:solidFill>
                          <a:effectLst/>
                        </a:rPr>
                        <a:t> </a:t>
                      </a:r>
                      <a:endParaRPr lang="fr-FR"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783347517"/>
                  </a:ext>
                </a:extLst>
              </a:tr>
            </a:tbl>
          </a:graphicData>
        </a:graphic>
      </p:graphicFrame>
      <p:sp>
        <p:nvSpPr>
          <p:cNvPr id="11" name="Rectangle 21">
            <a:extLst>
              <a:ext uri="{FF2B5EF4-FFF2-40B4-BE49-F238E27FC236}">
                <a16:creationId xmlns:a16="http://schemas.microsoft.com/office/drawing/2014/main" id="{3AF9E9C7-A37F-99E1-F9DC-20B6F4B78DED}"/>
              </a:ext>
            </a:extLst>
          </p:cNvPr>
          <p:cNvSpPr>
            <a:spLocks noChangeArrowheads="1"/>
          </p:cNvSpPr>
          <p:nvPr/>
        </p:nvSpPr>
        <p:spPr bwMode="auto">
          <a:xfrm>
            <a:off x="824938" y="4232767"/>
            <a:ext cx="7769217" cy="639342"/>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altLang="fr-FR" b="1">
                <a:solidFill>
                  <a:srgbClr val="000000"/>
                </a:solidFill>
                <a:latin typeface="Open Sans" panose="020B0606030504020204" pitchFamily="34" charset="0"/>
                <a:ea typeface="Calibri" panose="020F0502020204030204" pitchFamily="34" charset="0"/>
                <a:cs typeface="Arial" panose="020B0604020202020204" pitchFamily="34" charset="0"/>
              </a:rPr>
              <a:t>PREGUNTA DE INVESTIGACIÓN: </a:t>
            </a:r>
            <a:r>
              <a:rPr lang="es-ES" altLang="fr-FR" sz="1600">
                <a:solidFill>
                  <a:srgbClr val="000000"/>
                </a:solidFill>
                <a:latin typeface="Open Sans" panose="020B0606030504020204" pitchFamily="34" charset="0"/>
                <a:ea typeface="Calibri" panose="020F0502020204030204" pitchFamily="34" charset="0"/>
                <a:cs typeface="Arial" panose="020B0604020202020204" pitchFamily="34" charset="0"/>
              </a:rPr>
              <a:t>¿Qué hace la gente cuando no tiene suficiente comida para comer o dinero para comprar comida?</a:t>
            </a:r>
            <a:r>
              <a:rPr lang="fr-FR" altLang="fr-FR" sz="1600">
                <a:solidFill>
                  <a:srgbClr val="000000"/>
                </a:solidFill>
                <a:latin typeface="Open Sans" panose="020B0606030504020204" pitchFamily="34" charset="0"/>
                <a:ea typeface="Calibri" panose="020F0502020204030204" pitchFamily="34" charset="0"/>
                <a:cs typeface="Arial" panose="020B0604020202020204" pitchFamily="34" charset="0"/>
              </a:rPr>
              <a:t>?</a:t>
            </a:r>
            <a:endParaRPr lang="en-US" altLang="fr-FR">
              <a:solidFill>
                <a:srgbClr val="000000"/>
              </a:solidFill>
              <a:latin typeface="Open Sans" panose="020B0606030504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25A9D87-8A96-73E8-C7C9-0955E3B6AE04}"/>
              </a:ext>
            </a:extLst>
          </p:cNvPr>
          <p:cNvSpPr txBox="1"/>
          <p:nvPr/>
        </p:nvSpPr>
        <p:spPr>
          <a:xfrm>
            <a:off x="902413" y="1365762"/>
            <a:ext cx="10542124" cy="375296"/>
          </a:xfrm>
          <a:prstGeom prst="rect">
            <a:avLst/>
          </a:prstGeom>
          <a:solidFill>
            <a:schemeClr val="tx1">
              <a:lumMod val="20000"/>
              <a:lumOff val="80000"/>
            </a:schemeClr>
          </a:solidFill>
        </p:spPr>
        <p:txBody>
          <a:bodyPr wrap="square">
            <a:spAutoFit/>
          </a:bodyPr>
          <a:lstStyle/>
          <a:p>
            <a:r>
              <a:rPr lang="es-ES" b="1" dirty="0">
                <a:solidFill>
                  <a:srgbClr val="000000"/>
                </a:solidFill>
                <a:latin typeface="Open Sans" panose="020B0606030504020204" pitchFamily="34" charset="0"/>
                <a:cs typeface="Arial" panose="020B0604020202020204" pitchFamily="34" charset="0"/>
              </a:rPr>
              <a:t>ALCANCE DE LA INVESTIGACIÓN</a:t>
            </a:r>
          </a:p>
        </p:txBody>
      </p:sp>
    </p:spTree>
    <p:extLst>
      <p:ext uri="{BB962C8B-B14F-4D97-AF65-F5344CB8AC3E}">
        <p14:creationId xmlns:p14="http://schemas.microsoft.com/office/powerpoint/2010/main" val="3941236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PASO 3: FGD (</a:t>
            </a:r>
            <a:r>
              <a:rPr lang="en-GB" sz="3600" b="0" kern="1400" spc="230" dirty="0" err="1">
                <a:solidFill>
                  <a:schemeClr val="tx1"/>
                </a:solidFill>
                <a:latin typeface="Open Sans ExtraBold" panose="020B0906030804020204" pitchFamily="34" charset="0"/>
                <a:ea typeface="Open Sans Extrabold"/>
                <a:cs typeface="Open Sans Extrabold"/>
              </a:rPr>
              <a:t>Ajuste</a:t>
            </a:r>
            <a:r>
              <a:rPr lang="en-GB" sz="3600" b="0" kern="1400" spc="230" dirty="0">
                <a:solidFill>
                  <a:schemeClr val="tx1"/>
                </a:solidFill>
                <a:latin typeface="Open Sans ExtraBold" panose="020B0906030804020204" pitchFamily="34" charset="0"/>
                <a:ea typeface="Open Sans Extrabold"/>
                <a:cs typeface="Open Sans Extrabold"/>
              </a:rPr>
              <a:t> de la </a:t>
            </a:r>
            <a:r>
              <a:rPr lang="en-GB" sz="3600" b="0" kern="1400" spc="230" dirty="0" err="1">
                <a:solidFill>
                  <a:schemeClr val="tx1"/>
                </a:solidFill>
                <a:latin typeface="Open Sans ExtraBold" panose="020B0906030804020204" pitchFamily="34" charset="0"/>
                <a:ea typeface="Open Sans Extrabold"/>
                <a:cs typeface="Open Sans Extrabold"/>
              </a:rPr>
              <a:t>severidad</a:t>
            </a:r>
            <a:r>
              <a:rPr lang="en-GB" sz="3600" b="0" kern="1400" spc="230" dirty="0">
                <a:solidFill>
                  <a:schemeClr val="tx1"/>
                </a:solidFill>
                <a:latin typeface="Open Sans ExtraBold" panose="020B0906030804020204" pitchFamily="34" charset="0"/>
                <a:ea typeface="Open Sans Extrabold"/>
                <a:cs typeface="Open Sans Extrabold"/>
              </a:rPr>
              <a:t>)</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b="1" spc="60">
              <a:solidFill>
                <a:srgbClr val="FFFFFF"/>
              </a:solidFill>
              <a:highlight>
                <a:srgbClr val="982B56"/>
              </a:highlight>
              <a:latin typeface="Open Sans"/>
              <a:ea typeface="Open Sans"/>
              <a:cs typeface="Open Sans"/>
            </a:endParaRPr>
          </a:p>
        </p:txBody>
      </p:sp>
      <p:sp>
        <p:nvSpPr>
          <p:cNvPr id="2" name="Content Placeholder 2">
            <a:extLst>
              <a:ext uri="{FF2B5EF4-FFF2-40B4-BE49-F238E27FC236}">
                <a16:creationId xmlns:a16="http://schemas.microsoft.com/office/drawing/2014/main" id="{5CE66A06-D60D-6E3E-7689-E69022A80DBE}"/>
              </a:ext>
            </a:extLst>
          </p:cNvPr>
          <p:cNvSpPr txBox="1">
            <a:spLocks/>
          </p:cNvSpPr>
          <p:nvPr/>
        </p:nvSpPr>
        <p:spPr>
          <a:xfrm>
            <a:off x="738201" y="1552240"/>
            <a:ext cx="5725956" cy="400329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pc="60" dirty="0">
                <a:latin typeface="Open Sans"/>
                <a:ea typeface="Open Sans"/>
                <a:cs typeface="Open Sans"/>
              </a:rPr>
              <a:t>Divida el DGF de modo que primero se acuerde la lista de estrategias o comportamientos de afrontamiento y después se discuta la gravedad.</a:t>
            </a:r>
          </a:p>
          <a:p>
            <a:pPr marL="0" indent="0">
              <a:lnSpc>
                <a:spcPct val="100000"/>
              </a:lnSpc>
              <a:buNone/>
            </a:pPr>
            <a:r>
              <a:rPr lang="en-GB" spc="60" dirty="0">
                <a:latin typeface="Open Sans"/>
                <a:ea typeface="Open Sans"/>
                <a:cs typeface="Open Sans"/>
              </a:rPr>
              <a:t>La gravedad debe clasificarse en 3 categorías (estrés, crisis y emergencia). Póngase de acuerdo primero en la menos grave, luego en la más grave y el grupo intermedio caerá de forma natural.</a:t>
            </a:r>
          </a:p>
          <a:p>
            <a:pPr marL="0" indent="0">
              <a:lnSpc>
                <a:spcPct val="100000"/>
              </a:lnSpc>
              <a:buNone/>
            </a:pPr>
            <a:r>
              <a:rPr lang="en-GB" dirty="0">
                <a:latin typeface="Open Sans"/>
                <a:ea typeface="Open Sans"/>
                <a:cs typeface="Open Sans"/>
              </a:rPr>
              <a:t>La gravedad final determinada se basa en el impacto previsto a medio o largo plazo en los hogares previsto por los participantes y el DGF debe llegar a un consenso al respecto.</a:t>
            </a:r>
            <a:endParaRPr lang="en-GB" spc="60" dirty="0">
              <a:latin typeface="Open Sans"/>
              <a:ea typeface="Open Sans"/>
              <a:cs typeface="Open Sans"/>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pc="60" dirty="0">
                <a:latin typeface="Open Sans"/>
                <a:ea typeface="Open Sans"/>
                <a:cs typeface="Open Sans"/>
              </a:rPr>
              <a:t>  </a:t>
            </a: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01685842-5E34-4D32-B755-506D735DB2E1}"/>
              </a:ext>
            </a:extLst>
          </p:cNvPr>
          <p:cNvSpPr txBox="1">
            <a:spLocks/>
          </p:cNvSpPr>
          <p:nvPr/>
        </p:nvSpPr>
        <p:spPr>
          <a:xfrm>
            <a:off x="6775943" y="3429000"/>
            <a:ext cx="4993240" cy="3058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endParaRPr lang="en-GB" sz="2400" spc="6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1A74A95E-93C7-496D-F25C-A956C96E71E3}"/>
              </a:ext>
            </a:extLst>
          </p:cNvPr>
          <p:cNvGrpSpPr/>
          <p:nvPr/>
        </p:nvGrpSpPr>
        <p:grpSpPr>
          <a:xfrm>
            <a:off x="6312475" y="5347250"/>
            <a:ext cx="5674968" cy="1510749"/>
            <a:chOff x="3500480" y="5249125"/>
            <a:chExt cx="5277441" cy="1193512"/>
          </a:xfrm>
        </p:grpSpPr>
        <p:sp>
          <p:nvSpPr>
            <p:cNvPr id="7" name="Rectangle 6">
              <a:extLst>
                <a:ext uri="{FF2B5EF4-FFF2-40B4-BE49-F238E27FC236}">
                  <a16:creationId xmlns:a16="http://schemas.microsoft.com/office/drawing/2014/main" id="{F0598220-91C5-E4C4-B74C-169E8040E8B6}"/>
                </a:ext>
              </a:extLst>
            </p:cNvPr>
            <p:cNvSpPr/>
            <p:nvPr/>
          </p:nvSpPr>
          <p:spPr>
            <a:xfrm>
              <a:off x="3859905" y="5249125"/>
              <a:ext cx="4918016" cy="1004546"/>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rgbClr val="FFFFFF"/>
                  </a:solidFill>
                  <a:latin typeface="Open Sans"/>
                  <a:ea typeface="Open Sans"/>
                  <a:cs typeface="Open Sans"/>
                </a:rPr>
                <a:t>Las estrategias de afrontamiento </a:t>
              </a:r>
              <a:r>
                <a:rPr lang="en-GB" sz="1400" b="1" dirty="0" err="1">
                  <a:solidFill>
                    <a:srgbClr val="FFFFFF"/>
                  </a:solidFill>
                  <a:latin typeface="Open Sans"/>
                  <a:ea typeface="Open Sans"/>
                  <a:cs typeface="Open Sans"/>
                </a:rPr>
                <a:t>recién</a:t>
              </a:r>
              <a:r>
                <a:rPr lang="en-GB" sz="1400" b="1" dirty="0">
                  <a:solidFill>
                    <a:srgbClr val="FFFFFF"/>
                  </a:solidFill>
                  <a:latin typeface="Open Sans"/>
                  <a:ea typeface="Open Sans"/>
                  <a:cs typeface="Open Sans"/>
                </a:rPr>
                <a:t> </a:t>
              </a:r>
              <a:r>
                <a:rPr lang="en-GB" sz="1400" b="1" dirty="0" err="1">
                  <a:solidFill>
                    <a:srgbClr val="FFFFFF"/>
                  </a:solidFill>
                  <a:latin typeface="Open Sans"/>
                  <a:ea typeface="Open Sans"/>
                  <a:cs typeface="Open Sans"/>
                </a:rPr>
                <a:t>formuladas</a:t>
              </a:r>
              <a:r>
                <a:rPr lang="en-GB" sz="1400" b="1" dirty="0">
                  <a:solidFill>
                    <a:srgbClr val="FFFFFF"/>
                  </a:solidFill>
                  <a:latin typeface="Open Sans"/>
                  <a:ea typeface="Open Sans"/>
                  <a:cs typeface="Open Sans"/>
                </a:rPr>
                <a:t> </a:t>
              </a:r>
              <a:r>
                <a:rPr lang="en-GB" sz="1400" b="1" dirty="0" err="1">
                  <a:solidFill>
                    <a:srgbClr val="FFFFFF"/>
                  </a:solidFill>
                  <a:latin typeface="Open Sans"/>
                  <a:ea typeface="Open Sans"/>
                  <a:cs typeface="Open Sans"/>
                </a:rPr>
                <a:t>deben</a:t>
              </a:r>
              <a:r>
                <a:rPr lang="en-GB" sz="1400" b="1" dirty="0">
                  <a:solidFill>
                    <a:srgbClr val="FFFFFF"/>
                  </a:solidFill>
                  <a:latin typeface="Open Sans"/>
                  <a:ea typeface="Open Sans"/>
                  <a:cs typeface="Open Sans"/>
                </a:rPr>
                <a:t> </a:t>
              </a:r>
              <a:r>
                <a:rPr lang="en-GB" sz="1400" b="1" dirty="0" err="1">
                  <a:solidFill>
                    <a:srgbClr val="FFFFFF"/>
                  </a:solidFill>
                  <a:latin typeface="Open Sans"/>
                  <a:ea typeface="Open Sans"/>
                  <a:cs typeface="Open Sans"/>
                </a:rPr>
                <a:t>comunicarse</a:t>
              </a:r>
              <a:r>
                <a:rPr lang="en-GB" sz="1400" b="1" dirty="0">
                  <a:solidFill>
                    <a:srgbClr val="FFFFFF"/>
                  </a:solidFill>
                  <a:latin typeface="Open Sans"/>
                  <a:ea typeface="Open Sans"/>
                  <a:cs typeface="Open Sans"/>
                </a:rPr>
                <a:t> a la RAM para </a:t>
              </a:r>
              <a:r>
                <a:rPr lang="en-GB" sz="1400" b="1" dirty="0" err="1">
                  <a:solidFill>
                    <a:srgbClr val="FFFFFF"/>
                  </a:solidFill>
                  <a:latin typeface="Open Sans"/>
                  <a:ea typeface="Open Sans"/>
                  <a:cs typeface="Open Sans"/>
                </a:rPr>
                <a:t>su</a:t>
              </a:r>
              <a:r>
                <a:rPr lang="en-GB" sz="1400" b="1" dirty="0">
                  <a:solidFill>
                    <a:srgbClr val="FFFFFF"/>
                  </a:solidFill>
                  <a:latin typeface="Open Sans"/>
                  <a:ea typeface="Open Sans"/>
                  <a:cs typeface="Open Sans"/>
                </a:rPr>
                <a:t> </a:t>
              </a:r>
              <a:r>
                <a:rPr lang="en-GB" sz="1400" b="1" dirty="0" err="1">
                  <a:solidFill>
                    <a:srgbClr val="FFFFFF"/>
                  </a:solidFill>
                  <a:latin typeface="Open Sans"/>
                  <a:ea typeface="Open Sans"/>
                  <a:cs typeface="Open Sans"/>
                </a:rPr>
                <a:t>revisión</a:t>
              </a:r>
              <a:r>
                <a:rPr lang="en-GB" sz="1400" b="1" dirty="0">
                  <a:solidFill>
                    <a:srgbClr val="FFFFFF"/>
                  </a:solidFill>
                  <a:latin typeface="Open Sans"/>
                  <a:ea typeface="Open Sans"/>
                  <a:cs typeface="Open Sans"/>
                </a:rPr>
                <a:t> e </a:t>
              </a:r>
              <a:r>
                <a:rPr lang="en-GB" sz="1400" b="1" dirty="0" err="1">
                  <a:solidFill>
                    <a:srgbClr val="FFFFFF"/>
                  </a:solidFill>
                  <a:latin typeface="Open Sans"/>
                  <a:ea typeface="Open Sans"/>
                  <a:cs typeface="Open Sans"/>
                </a:rPr>
                <a:t>inclusión</a:t>
              </a:r>
              <a:r>
                <a:rPr lang="en-GB" sz="1400" b="1" dirty="0">
                  <a:solidFill>
                    <a:srgbClr val="FFFFFF"/>
                  </a:solidFill>
                  <a:latin typeface="Open Sans"/>
                  <a:ea typeface="Open Sans"/>
                  <a:cs typeface="Open Sans"/>
                </a:rPr>
                <a:t> tanto en el Libro de códigos estándar como en la plataforma Survey Designer.</a:t>
              </a:r>
            </a:p>
            <a:p>
              <a:pPr algn="ctr"/>
              <a:r>
                <a:rPr lang="en-GB" sz="1400" b="1" dirty="0">
                  <a:solidFill>
                    <a:srgbClr val="FFFFFF"/>
                  </a:solidFill>
                  <a:latin typeface="Open Sans"/>
                  <a:ea typeface="Open Sans"/>
                  <a:cs typeface="Open Sans"/>
                  <a:hlinkClick r:id="rId3"/>
                </a:rPr>
                <a:t>Global.ResearchAssessmentandTargeting@wfp.org </a:t>
              </a:r>
              <a:endParaRPr lang="en-GB"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C02611DE-2225-6721-8881-001D09CF09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0480" y="5895936"/>
              <a:ext cx="612939" cy="546701"/>
            </a:xfrm>
            <a:prstGeom prst="rect">
              <a:avLst/>
            </a:prstGeom>
          </p:spPr>
        </p:pic>
      </p:grpSp>
      <p:graphicFrame>
        <p:nvGraphicFramePr>
          <p:cNvPr id="10" name="Table 9">
            <a:extLst>
              <a:ext uri="{FF2B5EF4-FFF2-40B4-BE49-F238E27FC236}">
                <a16:creationId xmlns:a16="http://schemas.microsoft.com/office/drawing/2014/main" id="{46B7C748-50F7-35C2-3FA2-7F1AF35F277B}"/>
              </a:ext>
            </a:extLst>
          </p:cNvPr>
          <p:cNvGraphicFramePr>
            <a:graphicFrameLocks noGrp="1"/>
          </p:cNvGraphicFramePr>
          <p:nvPr>
            <p:extLst>
              <p:ext uri="{D42A27DB-BD31-4B8C-83A1-F6EECF244321}">
                <p14:modId xmlns:p14="http://schemas.microsoft.com/office/powerpoint/2010/main" val="3466945942"/>
              </p:ext>
            </p:extLst>
          </p:nvPr>
        </p:nvGraphicFramePr>
        <p:xfrm>
          <a:off x="6646363" y="1755457"/>
          <a:ext cx="5393690" cy="1981656"/>
        </p:xfrm>
        <a:graphic>
          <a:graphicData uri="http://schemas.openxmlformats.org/drawingml/2006/table">
            <a:tbl>
              <a:tblPr firstRow="1" firstCol="1" bandRow="1">
                <a:tableStyleId>{5C22544A-7EE6-4342-B048-85BDC9FD1C3A}</a:tableStyleId>
              </a:tblPr>
              <a:tblGrid>
                <a:gridCol w="5393690">
                  <a:extLst>
                    <a:ext uri="{9D8B030D-6E8A-4147-A177-3AD203B41FA5}">
                      <a16:colId xmlns:a16="http://schemas.microsoft.com/office/drawing/2014/main" val="3680772614"/>
                    </a:ext>
                  </a:extLst>
                </a:gridCol>
              </a:tblGrid>
              <a:tr h="1981656">
                <a:tc>
                  <a:txBody>
                    <a:bodyPr/>
                    <a:lstStyle/>
                    <a:p>
                      <a:pPr marL="91440" marR="187325" algn="just">
                        <a:lnSpc>
                          <a:spcPct val="115000"/>
                        </a:lnSpc>
                        <a:spcBef>
                          <a:spcPts val="600"/>
                        </a:spcBef>
                        <a:spcAft>
                          <a:spcPts val="600"/>
                        </a:spcAft>
                        <a:tabLst>
                          <a:tab pos="178435" algn="l"/>
                        </a:tabLst>
                      </a:pPr>
                      <a:r>
                        <a:rPr lang="es-ES" sz="105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Recuadro 3: Preguntas para guiar la discusión de la gravedad durante la discusión del grupo focal:</a:t>
                      </a:r>
                    </a:p>
                    <a:p>
                      <a:pPr marL="262890" marR="187325" indent="-171450" algn="just">
                        <a:lnSpc>
                          <a:spcPct val="115000"/>
                        </a:lnSpc>
                        <a:spcBef>
                          <a:spcPts val="600"/>
                        </a:spcBef>
                        <a:spcAft>
                          <a:spcPts val="600"/>
                        </a:spcAft>
                        <a:buFont typeface="Wingdings" panose="05000000000000000000" pitchFamily="2" charset="2"/>
                        <a:buChar char="§"/>
                        <a:tabLst>
                          <a:tab pos="178435" algn="l"/>
                        </a:tabLst>
                      </a:pPr>
                      <a:r>
                        <a:rPr lang="es-ES"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¿Es reversible o se puede revertir cuando ya no se necesita?
¿Es de naturaleza dramática o implica un riesgo para la protección (por ejemplo, actividades ilegales, de alto riesgo o explotadoras)? 
¿Se puede usar el comportamiento todo el tiempo o es una estrategia de una sola vez?</a:t>
                      </a:r>
                      <a:endPar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647212122"/>
                  </a:ext>
                </a:extLst>
              </a:tr>
            </a:tbl>
          </a:graphicData>
        </a:graphic>
      </p:graphicFrame>
    </p:spTree>
    <p:extLst>
      <p:ext uri="{BB962C8B-B14F-4D97-AF65-F5344CB8AC3E}">
        <p14:creationId xmlns:p14="http://schemas.microsoft.com/office/powerpoint/2010/main" val="3226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Comprobaciones de la calidad de los datos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Y análisis</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EXPLORACIÓN DE DATOS </a:t>
            </a:r>
          </a:p>
        </p:txBody>
      </p:sp>
      <p:sp>
        <p:nvSpPr>
          <p:cNvPr id="3" name="TextBox 2">
            <a:extLst>
              <a:ext uri="{FF2B5EF4-FFF2-40B4-BE49-F238E27FC236}">
                <a16:creationId xmlns:a16="http://schemas.microsoft.com/office/drawing/2014/main" id="{B7DBF77C-B24F-B1E8-C8A4-0693F7D26BF5}"/>
              </a:ext>
            </a:extLst>
          </p:cNvPr>
          <p:cNvSpPr txBox="1"/>
          <p:nvPr/>
        </p:nvSpPr>
        <p:spPr>
          <a:xfrm>
            <a:off x="7886656" y="5710698"/>
            <a:ext cx="3882527" cy="861774"/>
          </a:xfrm>
          <a:prstGeom prst="rect">
            <a:avLst/>
          </a:prstGeom>
          <a:noFill/>
        </p:spPr>
        <p:txBody>
          <a:bodyPr wrap="square" lIns="91440" tIns="45720" rIns="91440" bIns="45720" anchor="t">
            <a:spAutoFit/>
          </a:bodyPr>
          <a:lstStyle/>
          <a:p>
            <a:endParaRPr lang="en-US" sz="1600" dirty="0">
              <a:latin typeface="Open Sans"/>
              <a:ea typeface="Open Sans"/>
              <a:cs typeface="Open Sans"/>
              <a:hlinkClick r:id="rId3" invalidUrl="http://">
                <a:extLst>
                  <a:ext uri="{A12FA001-AC4F-418D-AE19-62706E023703}">
                    <ahyp:hlinkClr xmlns:ahyp="http://schemas.microsoft.com/office/drawing/2018/hyperlinkcolor" val="tx"/>
                  </a:ext>
                </a:extLst>
              </a:hlinkClick>
            </a:endParaRPr>
          </a:p>
          <a:p>
            <a:r>
              <a:rPr lang="en-US" sz="1600" dirty="0">
                <a:latin typeface="Open Sans"/>
                <a:ea typeface="Open Sans"/>
                <a:cs typeface="Open Sans"/>
                <a:hlinkClick r:id="rId4">
                  <a:extLst>
                    <a:ext uri="{A12FA001-AC4F-418D-AE19-62706E023703}">
                      <ahyp:hlinkClr xmlns:ahyp="http://schemas.microsoft.com/office/drawing/2018/hyperlinkcolor" val="tx"/>
                    </a:ext>
                  </a:extLst>
                </a:hlinkClick>
              </a:rPr>
              <a:t>Scripts de </a:t>
            </a:r>
            <a:r>
              <a:rPr lang="en-US" sz="1600" dirty="0" err="1">
                <a:latin typeface="Open Sans"/>
                <a:ea typeface="Open Sans"/>
                <a:cs typeface="Open Sans"/>
                <a:hlinkClick r:id="rId4">
                  <a:extLst>
                    <a:ext uri="{A12FA001-AC4F-418D-AE19-62706E023703}">
                      <ahyp:hlinkClr xmlns:ahyp="http://schemas.microsoft.com/office/drawing/2018/hyperlinkcolor" val="tx"/>
                    </a:ext>
                  </a:extLst>
                </a:hlinkClick>
              </a:rPr>
              <a:t>análisis</a:t>
            </a:r>
            <a:r>
              <a:rPr lang="en-US" sz="1600" dirty="0">
                <a:latin typeface="Open Sans"/>
                <a:ea typeface="Open Sans"/>
                <a:cs typeface="Open Sans"/>
                <a:hlinkClick r:id="rId4">
                  <a:extLst>
                    <a:ext uri="{A12FA001-AC4F-418D-AE19-62706E023703}">
                      <ahyp:hlinkClr xmlns:ahyp="http://schemas.microsoft.com/office/drawing/2018/hyperlinkcolor" val="tx"/>
                    </a:ext>
                  </a:extLst>
                </a:hlinkClick>
              </a:rPr>
              <a:t> </a:t>
            </a:r>
            <a:r>
              <a:rPr lang="en-US" sz="1600" dirty="0" err="1">
                <a:latin typeface="Open Sans"/>
                <a:ea typeface="Open Sans"/>
                <a:cs typeface="Open Sans"/>
                <a:hlinkClick r:id="rId4">
                  <a:extLst>
                    <a:ext uri="{A12FA001-AC4F-418D-AE19-62706E023703}">
                      <ahyp:hlinkClr xmlns:ahyp="http://schemas.microsoft.com/office/drawing/2018/hyperlinkcolor" val="tx"/>
                    </a:ext>
                  </a:extLst>
                </a:hlinkClick>
              </a:rPr>
              <a:t>en</a:t>
            </a:r>
            <a:r>
              <a:rPr lang="en-US" sz="1600" dirty="0">
                <a:latin typeface="Open Sans"/>
                <a:ea typeface="Open Sans"/>
                <a:cs typeface="Open Sans"/>
                <a:hlinkClick r:id="rId4">
                  <a:extLst>
                    <a:ext uri="{A12FA001-AC4F-418D-AE19-62706E023703}">
                      <ahyp:hlinkClr xmlns:ahyp="http://schemas.microsoft.com/office/drawing/2018/hyperlinkcolor" val="tx"/>
                    </a:ext>
                  </a:extLst>
                </a:hlinkClick>
              </a:rPr>
              <a:t> R, STATA y SPSS </a:t>
            </a:r>
            <a:endParaRPr lang="en-CA" sz="1600" dirty="0">
              <a:latin typeface="Open Sans"/>
              <a:ea typeface="Open Sans"/>
              <a:cs typeface="Open Sans"/>
              <a:hlinkClick r:id="" action="ppaction://noaction">
                <a:extLst>
                  <a:ext uri="{A12FA001-AC4F-418D-AE19-62706E023703}">
                    <ahyp:hlinkClr xmlns:ahyp="http://schemas.microsoft.com/office/drawing/2018/hyperlinkcolor" val="tx"/>
                  </a:ext>
                </a:extLst>
              </a:hlinkClick>
            </a:endParaRPr>
          </a:p>
          <a:p>
            <a:r>
              <a:rPr lang="en-CA" sz="1600" dirty="0" err="1">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Datos</a:t>
            </a:r>
            <a:r>
              <a:rPr lang="en-CA" sz="1600" dirty="0">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 de la </a:t>
            </a:r>
            <a:r>
              <a:rPr lang="en-CA" sz="1600" dirty="0" err="1">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muestra</a:t>
            </a:r>
            <a:r>
              <a:rPr lang="en-CA" sz="1600" dirty="0">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 </a:t>
            </a:r>
            <a:endParaRPr lang="ar-SY" sz="1600" dirty="0">
              <a:solidFill>
                <a:srgbClr val="0070BA"/>
              </a:solidFill>
              <a:latin typeface="Open Sans"/>
              <a:ea typeface="Open Sans"/>
            </a:endParaRPr>
          </a:p>
        </p:txBody>
      </p:sp>
      <p:sp>
        <p:nvSpPr>
          <p:cNvPr id="6" name="TextBox 5">
            <a:extLst>
              <a:ext uri="{FF2B5EF4-FFF2-40B4-BE49-F238E27FC236}">
                <a16:creationId xmlns:a16="http://schemas.microsoft.com/office/drawing/2014/main" id="{7DA59290-1B2B-DA4E-7217-32D693E82F01}"/>
              </a:ext>
            </a:extLst>
          </p:cNvPr>
          <p:cNvSpPr txBox="1"/>
          <p:nvPr/>
        </p:nvSpPr>
        <p:spPr>
          <a:xfrm>
            <a:off x="717181" y="1378973"/>
            <a:ext cx="9984509" cy="4370427"/>
          </a:xfrm>
          <a:prstGeom prst="rect">
            <a:avLst/>
          </a:prstGeom>
          <a:solidFill>
            <a:srgbClr val="FFFFFF"/>
          </a:solidFill>
        </p:spPr>
        <p:txBody>
          <a:bodyPr wrap="square" lIns="91440" tIns="45720" rIns="91440" bIns="45720" rtlCol="1" anchor="t">
            <a:spAutoFit/>
          </a:bodyPr>
          <a:lstStyle/>
          <a:p>
            <a:pPr marL="342900" indent="-342900">
              <a:buFont typeface="+mj-lt"/>
              <a:buAutoNum type="arabicPeriod"/>
            </a:pPr>
            <a:r>
              <a:rPr lang="en-US" spc="60" dirty="0" err="1">
                <a:latin typeface="Open Sans"/>
                <a:ea typeface="Open Sans"/>
                <a:cs typeface="Open Sans"/>
              </a:rPr>
              <a:t>Ejecute</a:t>
            </a:r>
            <a:r>
              <a:rPr lang="en-US" spc="60" dirty="0">
                <a:latin typeface="Open Sans"/>
                <a:ea typeface="Open Sans"/>
                <a:cs typeface="Open Sans"/>
              </a:rPr>
              <a:t> las </a:t>
            </a:r>
            <a:r>
              <a:rPr lang="en-US" spc="60" dirty="0" err="1">
                <a:latin typeface="Open Sans"/>
                <a:ea typeface="Open Sans"/>
                <a:cs typeface="Open Sans"/>
              </a:rPr>
              <a:t>frecuencias</a:t>
            </a:r>
            <a:r>
              <a:rPr lang="en-US" spc="60" dirty="0">
                <a:latin typeface="Open Sans"/>
                <a:ea typeface="Open Sans"/>
                <a:cs typeface="Open Sans"/>
              </a:rPr>
              <a:t> </a:t>
            </a:r>
            <a:r>
              <a:rPr lang="en-US" spc="60" dirty="0" err="1">
                <a:latin typeface="Open Sans"/>
                <a:ea typeface="Open Sans"/>
                <a:cs typeface="Open Sans"/>
              </a:rPr>
              <a:t>en</a:t>
            </a:r>
            <a:r>
              <a:rPr lang="en-US" spc="60" dirty="0">
                <a:latin typeface="Open Sans"/>
                <a:ea typeface="Open Sans"/>
                <a:cs typeface="Open Sans"/>
              </a:rPr>
              <a:t> </a:t>
            </a:r>
            <a:r>
              <a:rPr lang="en-US" spc="60" dirty="0" err="1">
                <a:latin typeface="Open Sans"/>
                <a:ea typeface="Open Sans"/>
                <a:cs typeface="Open Sans"/>
              </a:rPr>
              <a:t>cada</a:t>
            </a:r>
            <a:r>
              <a:rPr lang="en-US" spc="60" dirty="0">
                <a:latin typeface="Open Sans"/>
                <a:ea typeface="Open Sans"/>
                <a:cs typeface="Open Sans"/>
              </a:rPr>
              <a:t> </a:t>
            </a:r>
            <a:r>
              <a:rPr lang="en-US" spc="60" dirty="0" err="1">
                <a:latin typeface="Open Sans"/>
                <a:ea typeface="Open Sans"/>
                <a:cs typeface="Open Sans"/>
              </a:rPr>
              <a:t>una</a:t>
            </a:r>
            <a:r>
              <a:rPr lang="en-US" spc="60" dirty="0">
                <a:latin typeface="Open Sans"/>
                <a:ea typeface="Open Sans"/>
                <a:cs typeface="Open Sans"/>
              </a:rPr>
              <a:t> de las </a:t>
            </a:r>
            <a:r>
              <a:rPr lang="en-US" spc="60" dirty="0" err="1">
                <a:latin typeface="Open Sans"/>
                <a:ea typeface="Open Sans"/>
                <a:cs typeface="Open Sans"/>
              </a:rPr>
              <a:t>estrategias</a:t>
            </a:r>
            <a:r>
              <a:rPr lang="en-US" spc="60" dirty="0">
                <a:latin typeface="Open Sans"/>
                <a:ea typeface="Open Sans"/>
                <a:cs typeface="Open Sans"/>
              </a:rPr>
              <a:t> de </a:t>
            </a:r>
            <a:r>
              <a:rPr lang="en-US" spc="60" dirty="0" err="1">
                <a:latin typeface="Open Sans"/>
                <a:ea typeface="Open Sans"/>
                <a:cs typeface="Open Sans"/>
              </a:rPr>
              <a:t>su</a:t>
            </a:r>
            <a:r>
              <a:rPr lang="en-US" spc="60" dirty="0">
                <a:latin typeface="Open Sans"/>
                <a:ea typeface="Open Sans"/>
                <a:cs typeface="Open Sans"/>
              </a:rPr>
              <a:t> </a:t>
            </a:r>
            <a:r>
              <a:rPr lang="en-US" spc="60" dirty="0" err="1">
                <a:latin typeface="Open Sans"/>
                <a:ea typeface="Open Sans"/>
                <a:cs typeface="Open Sans"/>
              </a:rPr>
              <a:t>módulo</a:t>
            </a:r>
            <a:r>
              <a:rPr lang="en-US" spc="60" dirty="0">
                <a:latin typeface="Open Sans"/>
                <a:ea typeface="Open Sans"/>
                <a:cs typeface="Open Sans"/>
              </a:rPr>
              <a:t> </a:t>
            </a:r>
            <a:endParaRPr lang="en-US" spc="60" dirty="0">
              <a:latin typeface="Open Sans" charset="0"/>
              <a:ea typeface="Open Sans" charset="0"/>
              <a:cs typeface="Open Sans" charset="0"/>
            </a:endParaRPr>
          </a:p>
          <a:p>
            <a:endParaRPr lang="en-US" spc="60" dirty="0">
              <a:latin typeface="Open Sans" charset="0"/>
              <a:ea typeface="Open Sans" charset="0"/>
              <a:cs typeface="Open Sans" charset="0"/>
            </a:endParaRPr>
          </a:p>
          <a:p>
            <a:r>
              <a:rPr lang="en-US" spc="60" dirty="0">
                <a:latin typeface="Open Sans"/>
                <a:ea typeface="Open Sans"/>
                <a:cs typeface="Open Sans"/>
              </a:rPr>
              <a:t>2. Si </a:t>
            </a:r>
            <a:r>
              <a:rPr lang="en-US" spc="60" dirty="0" err="1">
                <a:latin typeface="Open Sans"/>
                <a:ea typeface="Open Sans"/>
                <a:cs typeface="Open Sans"/>
              </a:rPr>
              <a:t>procede</a:t>
            </a:r>
            <a:r>
              <a:rPr lang="en-US" spc="60" dirty="0">
                <a:latin typeface="Open Sans"/>
                <a:ea typeface="Open Sans"/>
                <a:cs typeface="Open Sans"/>
              </a:rPr>
              <a:t>, </a:t>
            </a:r>
            <a:r>
              <a:rPr lang="en-US" spc="60" dirty="0" err="1">
                <a:latin typeface="Open Sans"/>
                <a:ea typeface="Open Sans"/>
                <a:cs typeface="Open Sans"/>
              </a:rPr>
              <a:t>desglose</a:t>
            </a:r>
            <a:r>
              <a:rPr lang="en-US" spc="60" dirty="0">
                <a:latin typeface="Open Sans"/>
                <a:ea typeface="Open Sans"/>
                <a:cs typeface="Open Sans"/>
              </a:rPr>
              <a:t> </a:t>
            </a:r>
            <a:r>
              <a:rPr lang="en-US" spc="60" dirty="0" err="1">
                <a:latin typeface="Open Sans"/>
                <a:ea typeface="Open Sans"/>
                <a:cs typeface="Open Sans"/>
              </a:rPr>
              <a:t>los</a:t>
            </a:r>
            <a:r>
              <a:rPr lang="en-US" spc="60" dirty="0">
                <a:latin typeface="Open Sans"/>
                <a:ea typeface="Open Sans"/>
                <a:cs typeface="Open Sans"/>
              </a:rPr>
              <a:t> </a:t>
            </a:r>
            <a:r>
              <a:rPr lang="en-US" spc="60" dirty="0" err="1">
                <a:latin typeface="Open Sans"/>
                <a:ea typeface="Open Sans"/>
                <a:cs typeface="Open Sans"/>
              </a:rPr>
              <a:t>resultados</a:t>
            </a:r>
            <a:r>
              <a:rPr lang="en-US" spc="60" dirty="0">
                <a:latin typeface="Open Sans"/>
                <a:ea typeface="Open Sans"/>
                <a:cs typeface="Open Sans"/>
              </a:rPr>
              <a:t> </a:t>
            </a:r>
            <a:r>
              <a:rPr lang="en-US" spc="60" dirty="0" err="1">
                <a:latin typeface="Open Sans"/>
                <a:ea typeface="Open Sans"/>
                <a:cs typeface="Open Sans"/>
              </a:rPr>
              <a:t>por</a:t>
            </a:r>
            <a:r>
              <a:rPr lang="en-US" spc="60" dirty="0">
                <a:latin typeface="Open Sans"/>
                <a:ea typeface="Open Sans"/>
                <a:cs typeface="Open Sans"/>
              </a:rPr>
              <a:t> </a:t>
            </a:r>
            <a:r>
              <a:rPr lang="en-US" spc="60" dirty="0" err="1">
                <a:latin typeface="Open Sans"/>
                <a:ea typeface="Open Sans"/>
                <a:cs typeface="Open Sans"/>
              </a:rPr>
              <a:t>grupos</a:t>
            </a:r>
            <a:r>
              <a:rPr lang="en-US" spc="60" dirty="0">
                <a:latin typeface="Open Sans"/>
                <a:ea typeface="Open Sans"/>
                <a:cs typeface="Open Sans"/>
              </a:rPr>
              <a:t> de población (</a:t>
            </a:r>
            <a:r>
              <a:rPr lang="en-US" spc="60" dirty="0" err="1">
                <a:latin typeface="Open Sans"/>
                <a:ea typeface="Open Sans"/>
                <a:cs typeface="Open Sans"/>
              </a:rPr>
              <a:t>desplazados</a:t>
            </a:r>
            <a:r>
              <a:rPr lang="en-US" spc="60" dirty="0">
                <a:latin typeface="Open Sans"/>
                <a:ea typeface="Open Sans"/>
                <a:cs typeface="Open Sans"/>
              </a:rPr>
              <a:t> </a:t>
            </a:r>
            <a:r>
              <a:rPr lang="en-US" spc="60" dirty="0" err="1">
                <a:latin typeface="Open Sans"/>
                <a:ea typeface="Open Sans"/>
                <a:cs typeface="Open Sans"/>
              </a:rPr>
              <a:t>internos</a:t>
            </a:r>
            <a:r>
              <a:rPr lang="en-US" spc="60" dirty="0">
                <a:latin typeface="Open Sans"/>
                <a:ea typeface="Open Sans"/>
                <a:cs typeface="Open Sans"/>
              </a:rPr>
              <a:t>, </a:t>
            </a:r>
            <a:r>
              <a:rPr lang="en-US" spc="60" dirty="0" err="1">
                <a:latin typeface="Open Sans"/>
                <a:ea typeface="Open Sans"/>
                <a:cs typeface="Open Sans"/>
              </a:rPr>
              <a:t>refugiados</a:t>
            </a:r>
            <a:r>
              <a:rPr lang="en-US" spc="60" dirty="0">
                <a:latin typeface="Open Sans"/>
                <a:ea typeface="Open Sans"/>
                <a:cs typeface="Open Sans"/>
              </a:rPr>
              <a:t>, etc.) y/o </a:t>
            </a:r>
            <a:r>
              <a:rPr lang="en-US" spc="60" dirty="0" err="1">
                <a:latin typeface="Open Sans"/>
                <a:ea typeface="Open Sans"/>
                <a:cs typeface="Open Sans"/>
              </a:rPr>
              <a:t>contexto</a:t>
            </a:r>
            <a:r>
              <a:rPr lang="en-US" spc="60" dirty="0">
                <a:latin typeface="Open Sans"/>
                <a:ea typeface="Open Sans"/>
                <a:cs typeface="Open Sans"/>
              </a:rPr>
              <a:t> (</a:t>
            </a:r>
            <a:r>
              <a:rPr lang="en-US" spc="60" dirty="0" err="1">
                <a:latin typeface="Open Sans"/>
                <a:ea typeface="Open Sans"/>
                <a:cs typeface="Open Sans"/>
              </a:rPr>
              <a:t>urbano</a:t>
            </a:r>
            <a:r>
              <a:rPr lang="en-US" spc="60" dirty="0">
                <a:latin typeface="Open Sans"/>
                <a:ea typeface="Open Sans"/>
                <a:cs typeface="Open Sans"/>
              </a:rPr>
              <a:t>, rural, </a:t>
            </a:r>
            <a:r>
              <a:rPr lang="en-US" spc="60" dirty="0" err="1">
                <a:latin typeface="Open Sans"/>
                <a:ea typeface="Open Sans"/>
                <a:cs typeface="Open Sans"/>
              </a:rPr>
              <a:t>campamentos</a:t>
            </a:r>
            <a:r>
              <a:rPr lang="en-US" spc="60" dirty="0">
                <a:latin typeface="Open Sans"/>
                <a:ea typeface="Open Sans"/>
                <a:cs typeface="Open Sans"/>
              </a:rPr>
              <a:t>) para </a:t>
            </a:r>
            <a:r>
              <a:rPr lang="en-US" spc="60" dirty="0" err="1">
                <a:latin typeface="Open Sans"/>
                <a:ea typeface="Open Sans"/>
                <a:cs typeface="Open Sans"/>
              </a:rPr>
              <a:t>explorarlos</a:t>
            </a:r>
            <a:r>
              <a:rPr lang="en-US" spc="60" dirty="0">
                <a:latin typeface="Open Sans"/>
                <a:ea typeface="Open Sans"/>
                <a:cs typeface="Open Sans"/>
              </a:rPr>
              <a:t> </a:t>
            </a:r>
            <a:r>
              <a:rPr lang="en-US" spc="60" dirty="0" err="1">
                <a:latin typeface="Open Sans"/>
                <a:ea typeface="Open Sans"/>
                <a:cs typeface="Open Sans"/>
              </a:rPr>
              <a:t>por</a:t>
            </a:r>
            <a:r>
              <a:rPr lang="en-US" spc="60" dirty="0">
                <a:latin typeface="Open Sans"/>
                <a:ea typeface="Open Sans"/>
                <a:cs typeface="Open Sans"/>
              </a:rPr>
              <a:t> </a:t>
            </a:r>
            <a:r>
              <a:rPr lang="en-US" spc="60" dirty="0" err="1">
                <a:latin typeface="Open Sans"/>
                <a:ea typeface="Open Sans"/>
                <a:cs typeface="Open Sans"/>
              </a:rPr>
              <a:t>separado</a:t>
            </a:r>
            <a:r>
              <a:rPr lang="en-US" spc="60" dirty="0">
                <a:latin typeface="Open Sans"/>
                <a:ea typeface="Open Sans"/>
                <a:cs typeface="Open Sans"/>
              </a:rPr>
              <a:t>.</a:t>
            </a:r>
          </a:p>
          <a:p>
            <a:endParaRPr lang="en-US" spc="60" dirty="0">
              <a:latin typeface="Open Sans" charset="0"/>
              <a:ea typeface="Open Sans" charset="0"/>
              <a:cs typeface="Open Sans" charset="0"/>
            </a:endParaRPr>
          </a:p>
          <a:p>
            <a:r>
              <a:rPr lang="en-US" spc="60" dirty="0">
                <a:latin typeface="Open Sans"/>
                <a:ea typeface="Open Sans"/>
                <a:cs typeface="Open Sans"/>
              </a:rPr>
              <a:t>3. Examine </a:t>
            </a:r>
            <a:r>
              <a:rPr lang="en-US" spc="60" dirty="0" err="1">
                <a:latin typeface="Open Sans"/>
                <a:ea typeface="Open Sans"/>
                <a:cs typeface="Open Sans"/>
              </a:rPr>
              <a:t>detenidamente</a:t>
            </a:r>
            <a:r>
              <a:rPr lang="en-US" spc="60" dirty="0">
                <a:latin typeface="Open Sans"/>
                <a:ea typeface="Open Sans"/>
                <a:cs typeface="Open Sans"/>
              </a:rPr>
              <a:t> </a:t>
            </a:r>
            <a:r>
              <a:rPr lang="en-US" spc="60" dirty="0" err="1">
                <a:latin typeface="Open Sans"/>
                <a:ea typeface="Open Sans"/>
                <a:cs typeface="Open Sans"/>
              </a:rPr>
              <a:t>los</a:t>
            </a:r>
            <a:r>
              <a:rPr lang="en-US" spc="60" dirty="0">
                <a:latin typeface="Open Sans"/>
                <a:ea typeface="Open Sans"/>
                <a:cs typeface="Open Sans"/>
              </a:rPr>
              <a:t> </a:t>
            </a:r>
            <a:r>
              <a:rPr lang="en-US" spc="60" dirty="0" err="1">
                <a:latin typeface="Open Sans"/>
                <a:ea typeface="Open Sans"/>
                <a:cs typeface="Open Sans"/>
              </a:rPr>
              <a:t>resultados</a:t>
            </a:r>
            <a:r>
              <a:rPr lang="en-US" spc="60" dirty="0">
                <a:latin typeface="Open Sans"/>
                <a:ea typeface="Open Sans"/>
                <a:cs typeface="Open Sans"/>
              </a:rPr>
              <a:t> de </a:t>
            </a:r>
            <a:r>
              <a:rPr lang="en-US" spc="60" dirty="0" err="1">
                <a:latin typeface="Open Sans"/>
                <a:ea typeface="Open Sans"/>
                <a:cs typeface="Open Sans"/>
              </a:rPr>
              <a:t>cada</a:t>
            </a:r>
            <a:r>
              <a:rPr lang="en-US" spc="60" dirty="0">
                <a:latin typeface="Open Sans"/>
                <a:ea typeface="Open Sans"/>
                <a:cs typeface="Open Sans"/>
              </a:rPr>
              <a:t> </a:t>
            </a:r>
            <a:r>
              <a:rPr lang="en-US" spc="60" dirty="0" err="1">
                <a:latin typeface="Open Sans"/>
                <a:ea typeface="Open Sans"/>
                <a:cs typeface="Open Sans"/>
              </a:rPr>
              <a:t>opción</a:t>
            </a:r>
            <a:r>
              <a:rPr lang="en-US" spc="60" dirty="0">
                <a:latin typeface="Open Sans"/>
                <a:ea typeface="Open Sans"/>
                <a:cs typeface="Open Sans"/>
              </a:rPr>
              <a:t> de </a:t>
            </a:r>
            <a:r>
              <a:rPr lang="en-US" spc="60" dirty="0" err="1">
                <a:latin typeface="Open Sans"/>
                <a:ea typeface="Open Sans"/>
                <a:cs typeface="Open Sans"/>
              </a:rPr>
              <a:t>respuesta</a:t>
            </a:r>
            <a:r>
              <a:rPr lang="en-US" spc="60" dirty="0">
                <a:latin typeface="Open Sans"/>
                <a:ea typeface="Open Sans"/>
                <a:cs typeface="Open Sans"/>
              </a:rPr>
              <a:t> para </a:t>
            </a:r>
            <a:r>
              <a:rPr lang="en-US" spc="60" dirty="0" err="1">
                <a:latin typeface="Open Sans"/>
                <a:ea typeface="Open Sans"/>
                <a:cs typeface="Open Sans"/>
              </a:rPr>
              <a:t>cada</a:t>
            </a:r>
            <a:r>
              <a:rPr lang="en-US" spc="60" dirty="0">
                <a:latin typeface="Open Sans"/>
                <a:ea typeface="Open Sans"/>
                <a:cs typeface="Open Sans"/>
              </a:rPr>
              <a:t> </a:t>
            </a:r>
            <a:r>
              <a:rPr lang="en-US" spc="60" dirty="0" err="1">
                <a:latin typeface="Open Sans"/>
                <a:ea typeface="Open Sans"/>
                <a:cs typeface="Open Sans"/>
              </a:rPr>
              <a:t>estrategia</a:t>
            </a:r>
            <a:endParaRPr lang="en-US" spc="60" dirty="0">
              <a:latin typeface="Open Sans"/>
              <a:ea typeface="Open Sans"/>
              <a:cs typeface="Open Sans"/>
            </a:endParaRPr>
          </a:p>
          <a:p>
            <a:endParaRPr lang="en-US" spc="60" dirty="0">
              <a:latin typeface="Open Sans" charset="0"/>
              <a:ea typeface="Open Sans" charset="0"/>
              <a:cs typeface="Open Sans" charset="0"/>
            </a:endParaRPr>
          </a:p>
          <a:p>
            <a:r>
              <a:rPr lang="en-US" spc="60" dirty="0">
                <a:latin typeface="Open Sans"/>
                <a:ea typeface="Open Sans"/>
                <a:cs typeface="Open Sans"/>
              </a:rPr>
              <a:t>4. Si </a:t>
            </a:r>
            <a:r>
              <a:rPr lang="en-US" spc="60" dirty="0" err="1">
                <a:latin typeface="Open Sans"/>
                <a:ea typeface="Open Sans"/>
                <a:cs typeface="Open Sans"/>
              </a:rPr>
              <a:t>tiene</a:t>
            </a:r>
            <a:r>
              <a:rPr lang="en-US" spc="60" dirty="0">
                <a:latin typeface="Open Sans"/>
                <a:ea typeface="Open Sans"/>
                <a:cs typeface="Open Sans"/>
              </a:rPr>
              <a:t> </a:t>
            </a:r>
            <a:r>
              <a:rPr lang="en-US" spc="60" dirty="0" err="1">
                <a:latin typeface="Open Sans"/>
                <a:ea typeface="Open Sans"/>
                <a:cs typeface="Open Sans"/>
              </a:rPr>
              <a:t>más</a:t>
            </a:r>
            <a:r>
              <a:rPr lang="en-US" spc="60" dirty="0">
                <a:latin typeface="Open Sans"/>
                <a:ea typeface="Open Sans"/>
                <a:cs typeface="Open Sans"/>
              </a:rPr>
              <a:t> de las </a:t>
            </a:r>
            <a:r>
              <a:rPr lang="en-US" spc="60" dirty="0" err="1">
                <a:latin typeface="Open Sans"/>
                <a:ea typeface="Open Sans"/>
                <a:cs typeface="Open Sans"/>
              </a:rPr>
              <a:t>diez</a:t>
            </a:r>
            <a:r>
              <a:rPr lang="en-US" spc="60" dirty="0">
                <a:latin typeface="Open Sans"/>
                <a:ea typeface="Open Sans"/>
                <a:cs typeface="Open Sans"/>
              </a:rPr>
              <a:t> </a:t>
            </a:r>
            <a:r>
              <a:rPr lang="en-US" spc="60" dirty="0" err="1">
                <a:latin typeface="Open Sans"/>
                <a:ea typeface="Open Sans"/>
                <a:cs typeface="Open Sans"/>
              </a:rPr>
              <a:t>estrategias</a:t>
            </a:r>
            <a:r>
              <a:rPr lang="en-US" spc="60" dirty="0">
                <a:latin typeface="Open Sans"/>
                <a:ea typeface="Open Sans"/>
                <a:cs typeface="Open Sans"/>
              </a:rPr>
              <a:t> </a:t>
            </a:r>
            <a:r>
              <a:rPr lang="en-US" spc="60" dirty="0" err="1">
                <a:latin typeface="Open Sans"/>
                <a:ea typeface="Open Sans"/>
                <a:cs typeface="Open Sans"/>
              </a:rPr>
              <a:t>requeridas</a:t>
            </a:r>
            <a:r>
              <a:rPr lang="en-US" spc="60" dirty="0">
                <a:latin typeface="Open Sans"/>
                <a:ea typeface="Open Sans"/>
                <a:cs typeface="Open Sans"/>
              </a:rPr>
              <a:t> (4 de </a:t>
            </a:r>
            <a:r>
              <a:rPr lang="en-US" spc="60" dirty="0" err="1">
                <a:latin typeface="Open Sans"/>
                <a:ea typeface="Open Sans"/>
                <a:cs typeface="Open Sans"/>
              </a:rPr>
              <a:t>estrés</a:t>
            </a:r>
            <a:r>
              <a:rPr lang="en-US" spc="60" dirty="0">
                <a:latin typeface="Open Sans"/>
                <a:ea typeface="Open Sans"/>
                <a:cs typeface="Open Sans"/>
              </a:rPr>
              <a:t>, 3 de crisis y 4 de </a:t>
            </a:r>
            <a:r>
              <a:rPr lang="en-US" spc="60" dirty="0" err="1">
                <a:latin typeface="Open Sans"/>
                <a:ea typeface="Open Sans"/>
                <a:cs typeface="Open Sans"/>
              </a:rPr>
              <a:t>emergencia</a:t>
            </a:r>
            <a:r>
              <a:rPr lang="en-US" spc="60" dirty="0">
                <a:latin typeface="Open Sans"/>
                <a:ea typeface="Open Sans"/>
                <a:cs typeface="Open Sans"/>
              </a:rPr>
              <a:t>), revise </a:t>
            </a:r>
            <a:r>
              <a:rPr lang="en-US" spc="60" dirty="0" err="1">
                <a:latin typeface="Open Sans"/>
                <a:ea typeface="Open Sans"/>
                <a:cs typeface="Open Sans"/>
              </a:rPr>
              <a:t>los</a:t>
            </a:r>
            <a:r>
              <a:rPr lang="en-US" spc="60" dirty="0">
                <a:latin typeface="Open Sans"/>
                <a:ea typeface="Open Sans"/>
                <a:cs typeface="Open Sans"/>
              </a:rPr>
              <a:t> </a:t>
            </a:r>
            <a:r>
              <a:rPr lang="en-US" spc="60" dirty="0" err="1">
                <a:latin typeface="Open Sans"/>
                <a:ea typeface="Open Sans"/>
                <a:cs typeface="Open Sans"/>
              </a:rPr>
              <a:t>resultados</a:t>
            </a:r>
            <a:r>
              <a:rPr lang="en-US" spc="60" dirty="0">
                <a:latin typeface="Open Sans"/>
                <a:ea typeface="Open Sans"/>
                <a:cs typeface="Open Sans"/>
              </a:rPr>
              <a:t> para </a:t>
            </a:r>
            <a:r>
              <a:rPr lang="en-US" spc="60" dirty="0" err="1">
                <a:latin typeface="Open Sans"/>
                <a:ea typeface="Open Sans"/>
                <a:cs typeface="Open Sans"/>
              </a:rPr>
              <a:t>omitir</a:t>
            </a:r>
            <a:r>
              <a:rPr lang="en-US" spc="60" dirty="0">
                <a:latin typeface="Open Sans"/>
                <a:ea typeface="Open Sans"/>
                <a:cs typeface="Open Sans"/>
              </a:rPr>
              <a:t> las </a:t>
            </a:r>
            <a:r>
              <a:rPr lang="en-US" spc="60" dirty="0" err="1">
                <a:latin typeface="Open Sans"/>
                <a:ea typeface="Open Sans"/>
                <a:cs typeface="Open Sans"/>
              </a:rPr>
              <a:t>estrategias</a:t>
            </a:r>
            <a:r>
              <a:rPr lang="en-US" spc="60" dirty="0">
                <a:latin typeface="Open Sans"/>
                <a:ea typeface="Open Sans"/>
                <a:cs typeface="Open Sans"/>
              </a:rPr>
              <a:t> que no se </a:t>
            </a:r>
            <a:r>
              <a:rPr lang="en-US" spc="60" dirty="0" err="1">
                <a:latin typeface="Open Sans"/>
                <a:ea typeface="Open Sans"/>
                <a:cs typeface="Open Sans"/>
              </a:rPr>
              <a:t>apliquen</a:t>
            </a:r>
            <a:r>
              <a:rPr lang="en-US" spc="60" dirty="0">
                <a:latin typeface="Open Sans"/>
                <a:ea typeface="Open Sans"/>
                <a:cs typeface="Open Sans"/>
              </a:rPr>
              <a:t> a </a:t>
            </a:r>
            <a:r>
              <a:rPr lang="en-US" spc="60" dirty="0" err="1">
                <a:latin typeface="Open Sans"/>
                <a:ea typeface="Open Sans"/>
                <a:cs typeface="Open Sans"/>
              </a:rPr>
              <a:t>más</a:t>
            </a:r>
            <a:r>
              <a:rPr lang="en-US" spc="60" dirty="0">
                <a:latin typeface="Open Sans"/>
                <a:ea typeface="Open Sans"/>
                <a:cs typeface="Open Sans"/>
              </a:rPr>
              <a:t> del 50% de un </a:t>
            </a:r>
            <a:r>
              <a:rPr lang="en-US" spc="60" dirty="0" err="1">
                <a:latin typeface="Open Sans"/>
                <a:ea typeface="Open Sans"/>
                <a:cs typeface="Open Sans"/>
              </a:rPr>
              <a:t>determinado</a:t>
            </a:r>
            <a:r>
              <a:rPr lang="en-US" spc="60" dirty="0">
                <a:latin typeface="Open Sans"/>
                <a:ea typeface="Open Sans"/>
                <a:cs typeface="Open Sans"/>
              </a:rPr>
              <a:t> </a:t>
            </a:r>
            <a:r>
              <a:rPr lang="en-US" spc="60" dirty="0" err="1">
                <a:latin typeface="Open Sans"/>
                <a:ea typeface="Open Sans"/>
                <a:cs typeface="Open Sans"/>
              </a:rPr>
              <a:t>grupo</a:t>
            </a:r>
            <a:r>
              <a:rPr lang="en-US" spc="60" dirty="0">
                <a:latin typeface="Open Sans"/>
                <a:ea typeface="Open Sans"/>
                <a:cs typeface="Open Sans"/>
              </a:rPr>
              <a:t> de población/</a:t>
            </a:r>
            <a:r>
              <a:rPr lang="en-US" spc="60" dirty="0" err="1">
                <a:latin typeface="Open Sans"/>
                <a:ea typeface="Open Sans"/>
                <a:cs typeface="Open Sans"/>
              </a:rPr>
              <a:t>estrato</a:t>
            </a:r>
            <a:r>
              <a:rPr lang="en-US" sz="2000" spc="60" dirty="0">
                <a:latin typeface="Open Sans"/>
                <a:ea typeface="Open Sans"/>
                <a:cs typeface="Open Sans"/>
              </a:rPr>
              <a:t>. </a:t>
            </a:r>
            <a:endParaRPr lang="en-US" sz="2000" spc="60" dirty="0">
              <a:latin typeface="Open Sans" charset="0"/>
              <a:ea typeface="Open Sans" charset="0"/>
              <a:cs typeface="Open Sans" charset="0"/>
            </a:endParaRPr>
          </a:p>
          <a:p>
            <a:endParaRPr lang="en-US" dirty="0"/>
          </a:p>
          <a:p>
            <a:r>
              <a:rPr lang="en-US" sz="1400" dirty="0">
                <a:solidFill>
                  <a:schemeClr val="accent3">
                    <a:lumMod val="50000"/>
                  </a:schemeClr>
                </a:solidFill>
              </a:rPr>
              <a:t>*</a:t>
            </a:r>
            <a:r>
              <a:rPr lang="en-US" sz="1400" dirty="0" err="1">
                <a:solidFill>
                  <a:schemeClr val="accent3">
                    <a:lumMod val="50000"/>
                  </a:schemeClr>
                </a:solidFill>
              </a:rPr>
              <a:t>Importante</a:t>
            </a:r>
            <a:r>
              <a:rPr lang="en-US" sz="1400" dirty="0">
                <a:solidFill>
                  <a:schemeClr val="accent3">
                    <a:lumMod val="50000"/>
                  </a:schemeClr>
                </a:solidFill>
              </a:rPr>
              <a:t>: </a:t>
            </a:r>
            <a:r>
              <a:rPr lang="en-US" sz="1400" dirty="0" err="1">
                <a:solidFill>
                  <a:schemeClr val="accent3">
                    <a:lumMod val="50000"/>
                  </a:schemeClr>
                </a:solidFill>
              </a:rPr>
              <a:t>si</a:t>
            </a:r>
            <a:r>
              <a:rPr lang="en-US" sz="1400" dirty="0">
                <a:solidFill>
                  <a:schemeClr val="accent3">
                    <a:lumMod val="50000"/>
                  </a:schemeClr>
                </a:solidFill>
              </a:rPr>
              <a:t> </a:t>
            </a:r>
            <a:r>
              <a:rPr lang="en-US" sz="1400" dirty="0" err="1">
                <a:solidFill>
                  <a:schemeClr val="accent3">
                    <a:lumMod val="50000"/>
                  </a:schemeClr>
                </a:solidFill>
              </a:rPr>
              <a:t>sólo</a:t>
            </a:r>
            <a:r>
              <a:rPr lang="en-US" sz="1400" dirty="0">
                <a:solidFill>
                  <a:schemeClr val="accent3">
                    <a:lumMod val="50000"/>
                  </a:schemeClr>
                </a:solidFill>
              </a:rPr>
              <a:t> dispone de 10 </a:t>
            </a:r>
            <a:r>
              <a:rPr lang="en-US" sz="1400" dirty="0" err="1">
                <a:solidFill>
                  <a:schemeClr val="accent3">
                    <a:lumMod val="50000"/>
                  </a:schemeClr>
                </a:solidFill>
              </a:rPr>
              <a:t>estrategias</a:t>
            </a:r>
            <a:r>
              <a:rPr lang="en-US" sz="1400" dirty="0">
                <a:solidFill>
                  <a:schemeClr val="accent3">
                    <a:lumMod val="50000"/>
                  </a:schemeClr>
                </a:solidFill>
              </a:rPr>
              <a:t> y </a:t>
            </a:r>
            <a:r>
              <a:rPr lang="en-US" sz="1400" dirty="0" err="1">
                <a:solidFill>
                  <a:schemeClr val="accent3">
                    <a:lumMod val="50000"/>
                  </a:schemeClr>
                </a:solidFill>
              </a:rPr>
              <a:t>tiene</a:t>
            </a:r>
            <a:r>
              <a:rPr lang="en-US" sz="1400" dirty="0">
                <a:solidFill>
                  <a:schemeClr val="accent3">
                    <a:lumMod val="50000"/>
                  </a:schemeClr>
                </a:solidFill>
              </a:rPr>
              <a:t> </a:t>
            </a:r>
            <a:r>
              <a:rPr lang="en-US" sz="1400" dirty="0" err="1">
                <a:solidFill>
                  <a:schemeClr val="accent3">
                    <a:lumMod val="50000"/>
                  </a:schemeClr>
                </a:solidFill>
              </a:rPr>
              <a:t>proporciones</a:t>
            </a:r>
            <a:r>
              <a:rPr lang="en-US" sz="1400" dirty="0">
                <a:solidFill>
                  <a:schemeClr val="accent3">
                    <a:lumMod val="50000"/>
                  </a:schemeClr>
                </a:solidFill>
              </a:rPr>
              <a:t> </a:t>
            </a:r>
            <a:r>
              <a:rPr lang="en-US" sz="1400" dirty="0" err="1">
                <a:solidFill>
                  <a:schemeClr val="accent3">
                    <a:lumMod val="50000"/>
                  </a:schemeClr>
                </a:solidFill>
              </a:rPr>
              <a:t>elevadas</a:t>
            </a:r>
            <a:r>
              <a:rPr lang="en-US" sz="1400" dirty="0">
                <a:solidFill>
                  <a:schemeClr val="accent3">
                    <a:lumMod val="50000"/>
                  </a:schemeClr>
                </a:solidFill>
              </a:rPr>
              <a:t> de no </a:t>
            </a:r>
            <a:r>
              <a:rPr lang="en-US" sz="1400" dirty="0" err="1">
                <a:solidFill>
                  <a:schemeClr val="accent3">
                    <a:lumMod val="50000"/>
                  </a:schemeClr>
                </a:solidFill>
              </a:rPr>
              <a:t>aplicable</a:t>
            </a:r>
            <a:r>
              <a:rPr lang="en-US" sz="1400" dirty="0">
                <a:solidFill>
                  <a:schemeClr val="accent3">
                    <a:lumMod val="50000"/>
                  </a:schemeClr>
                </a:solidFill>
              </a:rPr>
              <a:t> </a:t>
            </a:r>
            <a:r>
              <a:rPr lang="en-US" sz="1400" dirty="0" err="1">
                <a:solidFill>
                  <a:schemeClr val="accent3">
                    <a:lumMod val="50000"/>
                  </a:schemeClr>
                </a:solidFill>
              </a:rPr>
              <a:t>frente</a:t>
            </a:r>
            <a:r>
              <a:rPr lang="en-US" sz="1400" dirty="0">
                <a:solidFill>
                  <a:schemeClr val="accent3">
                    <a:lumMod val="50000"/>
                  </a:schemeClr>
                </a:solidFill>
              </a:rPr>
              <a:t> a </a:t>
            </a:r>
            <a:r>
              <a:rPr lang="en-US" sz="1400" dirty="0" err="1">
                <a:solidFill>
                  <a:schemeClr val="accent3">
                    <a:lumMod val="50000"/>
                  </a:schemeClr>
                </a:solidFill>
              </a:rPr>
              <a:t>algunas</a:t>
            </a:r>
            <a:r>
              <a:rPr lang="en-US" sz="1400" dirty="0">
                <a:solidFill>
                  <a:schemeClr val="accent3">
                    <a:lumMod val="50000"/>
                  </a:schemeClr>
                </a:solidFill>
              </a:rPr>
              <a:t> </a:t>
            </a:r>
            <a:r>
              <a:rPr lang="en-US" sz="1400" dirty="0" err="1">
                <a:solidFill>
                  <a:schemeClr val="accent3">
                    <a:lumMod val="50000"/>
                  </a:schemeClr>
                </a:solidFill>
              </a:rPr>
              <a:t>estrategias</a:t>
            </a:r>
            <a:r>
              <a:rPr lang="en-US" sz="1400" dirty="0">
                <a:solidFill>
                  <a:schemeClr val="accent3">
                    <a:lumMod val="50000"/>
                  </a:schemeClr>
                </a:solidFill>
              </a:rPr>
              <a:t>, </a:t>
            </a:r>
            <a:r>
              <a:rPr lang="en-US" sz="1400" dirty="0" err="1">
                <a:solidFill>
                  <a:schemeClr val="accent3">
                    <a:lumMod val="50000"/>
                  </a:schemeClr>
                </a:solidFill>
              </a:rPr>
              <a:t>asegúrese</a:t>
            </a:r>
            <a:r>
              <a:rPr lang="en-US" sz="1400" dirty="0">
                <a:solidFill>
                  <a:schemeClr val="accent3">
                    <a:lumMod val="50000"/>
                  </a:schemeClr>
                </a:solidFill>
              </a:rPr>
              <a:t> de </a:t>
            </a:r>
            <a:r>
              <a:rPr lang="en-US" sz="1400" dirty="0" err="1">
                <a:solidFill>
                  <a:schemeClr val="accent3">
                    <a:lumMod val="50000"/>
                  </a:schemeClr>
                </a:solidFill>
              </a:rPr>
              <a:t>llevar</a:t>
            </a:r>
            <a:r>
              <a:rPr lang="en-US" sz="1400" dirty="0">
                <a:solidFill>
                  <a:schemeClr val="accent3">
                    <a:lumMod val="50000"/>
                  </a:schemeClr>
                </a:solidFill>
              </a:rPr>
              <a:t> a </a:t>
            </a:r>
            <a:r>
              <a:rPr lang="en-US" sz="1400" dirty="0" err="1">
                <a:solidFill>
                  <a:schemeClr val="accent3">
                    <a:lumMod val="50000"/>
                  </a:schemeClr>
                </a:solidFill>
              </a:rPr>
              <a:t>cabo</a:t>
            </a:r>
            <a:r>
              <a:rPr lang="en-US" sz="1400" dirty="0">
                <a:solidFill>
                  <a:schemeClr val="accent3">
                    <a:lumMod val="50000"/>
                  </a:schemeClr>
                </a:solidFill>
              </a:rPr>
              <a:t> </a:t>
            </a:r>
            <a:r>
              <a:rPr lang="en-US" sz="1400" dirty="0" err="1">
                <a:solidFill>
                  <a:schemeClr val="accent3">
                    <a:lumMod val="50000"/>
                  </a:schemeClr>
                </a:solidFill>
              </a:rPr>
              <a:t>una</a:t>
            </a:r>
            <a:r>
              <a:rPr lang="en-US" sz="1400" dirty="0">
                <a:solidFill>
                  <a:schemeClr val="accent3">
                    <a:lumMod val="50000"/>
                  </a:schemeClr>
                </a:solidFill>
              </a:rPr>
              <a:t> </a:t>
            </a:r>
            <a:r>
              <a:rPr lang="en-US" sz="1400" dirty="0" err="1">
                <a:solidFill>
                  <a:schemeClr val="accent3">
                    <a:lumMod val="50000"/>
                  </a:schemeClr>
                </a:solidFill>
              </a:rPr>
              <a:t>revisión</a:t>
            </a:r>
            <a:r>
              <a:rPr lang="en-US" sz="1400" dirty="0">
                <a:solidFill>
                  <a:schemeClr val="accent3">
                    <a:lumMod val="50000"/>
                  </a:schemeClr>
                </a:solidFill>
              </a:rPr>
              <a:t> </a:t>
            </a:r>
            <a:r>
              <a:rPr lang="en-US" sz="1400" dirty="0" err="1">
                <a:solidFill>
                  <a:schemeClr val="accent3">
                    <a:lumMod val="50000"/>
                  </a:schemeClr>
                </a:solidFill>
              </a:rPr>
              <a:t>completa</a:t>
            </a:r>
            <a:r>
              <a:rPr lang="en-US" sz="1400" dirty="0">
                <a:solidFill>
                  <a:schemeClr val="accent3">
                    <a:lumMod val="50000"/>
                  </a:schemeClr>
                </a:solidFill>
              </a:rPr>
              <a:t> de </a:t>
            </a:r>
            <a:r>
              <a:rPr lang="en-US" sz="1400" dirty="0" err="1">
                <a:solidFill>
                  <a:schemeClr val="accent3">
                    <a:lumMod val="50000"/>
                  </a:schemeClr>
                </a:solidFill>
              </a:rPr>
              <a:t>su</a:t>
            </a:r>
            <a:r>
              <a:rPr lang="en-US" sz="1400" dirty="0">
                <a:solidFill>
                  <a:schemeClr val="accent3">
                    <a:lumMod val="50000"/>
                  </a:schemeClr>
                </a:solidFill>
              </a:rPr>
              <a:t> </a:t>
            </a:r>
            <a:r>
              <a:rPr lang="en-US" sz="1400" dirty="0" err="1">
                <a:solidFill>
                  <a:schemeClr val="accent3">
                    <a:lumMod val="50000"/>
                  </a:schemeClr>
                </a:solidFill>
              </a:rPr>
              <a:t>módulo</a:t>
            </a:r>
            <a:r>
              <a:rPr lang="en-US" sz="1400" dirty="0">
                <a:solidFill>
                  <a:schemeClr val="accent3">
                    <a:lumMod val="50000"/>
                  </a:schemeClr>
                </a:solidFill>
              </a:rPr>
              <a:t> LCS-EN </a:t>
            </a:r>
            <a:r>
              <a:rPr lang="en-US" sz="1400" dirty="0" err="1">
                <a:solidFill>
                  <a:schemeClr val="accent3">
                    <a:lumMod val="50000"/>
                  </a:schemeClr>
                </a:solidFill>
              </a:rPr>
              <a:t>consultando</a:t>
            </a:r>
            <a:r>
              <a:rPr lang="en-US" sz="1400" dirty="0">
                <a:solidFill>
                  <a:schemeClr val="accent3">
                    <a:lumMod val="50000"/>
                  </a:schemeClr>
                </a:solidFill>
              </a:rPr>
              <a:t> la nota </a:t>
            </a:r>
            <a:r>
              <a:rPr lang="en-US" sz="1400" dirty="0" err="1">
                <a:solidFill>
                  <a:schemeClr val="accent3">
                    <a:lumMod val="50000"/>
                  </a:schemeClr>
                </a:solidFill>
              </a:rPr>
              <a:t>orientativa</a:t>
            </a:r>
            <a:r>
              <a:rPr lang="en-US" sz="1400" dirty="0">
                <a:solidFill>
                  <a:schemeClr val="accent3">
                    <a:lumMod val="50000"/>
                  </a:schemeClr>
                </a:solidFill>
              </a:rPr>
              <a:t> y </a:t>
            </a:r>
            <a:r>
              <a:rPr lang="en-US" sz="1400" dirty="0" err="1">
                <a:solidFill>
                  <a:schemeClr val="accent3">
                    <a:lumMod val="50000"/>
                  </a:schemeClr>
                </a:solidFill>
              </a:rPr>
              <a:t>los</a:t>
            </a:r>
            <a:r>
              <a:rPr lang="en-US" sz="1400" dirty="0">
                <a:solidFill>
                  <a:schemeClr val="accent3">
                    <a:lumMod val="50000"/>
                  </a:schemeClr>
                </a:solidFill>
              </a:rPr>
              <a:t> </a:t>
            </a:r>
            <a:r>
              <a:rPr lang="en-US" sz="1400" dirty="0" err="1">
                <a:solidFill>
                  <a:schemeClr val="accent3">
                    <a:lumMod val="50000"/>
                  </a:schemeClr>
                </a:solidFill>
              </a:rPr>
              <a:t>materiales</a:t>
            </a:r>
            <a:r>
              <a:rPr lang="en-US" sz="1400" dirty="0">
                <a:solidFill>
                  <a:schemeClr val="accent3">
                    <a:lumMod val="50000"/>
                  </a:schemeClr>
                </a:solidFill>
              </a:rPr>
              <a:t> </a:t>
            </a:r>
            <a:r>
              <a:rPr lang="en-US" sz="1400" dirty="0" err="1">
                <a:solidFill>
                  <a:schemeClr val="accent3">
                    <a:lumMod val="50000"/>
                  </a:schemeClr>
                </a:solidFill>
              </a:rPr>
              <a:t>relacionados</a:t>
            </a:r>
            <a:r>
              <a:rPr lang="en-US" sz="1400" dirty="0">
                <a:solidFill>
                  <a:schemeClr val="accent3">
                    <a:lumMod val="50000"/>
                  </a:schemeClr>
                </a:solidFill>
              </a:rPr>
              <a:t> </a:t>
            </a:r>
            <a:r>
              <a:rPr lang="en-US" sz="1400" dirty="0" err="1">
                <a:solidFill>
                  <a:schemeClr val="accent3">
                    <a:lumMod val="50000"/>
                  </a:schemeClr>
                </a:solidFill>
              </a:rPr>
              <a:t>en</a:t>
            </a:r>
            <a:r>
              <a:rPr lang="en-US" sz="1400" dirty="0">
                <a:solidFill>
                  <a:schemeClr val="accent3">
                    <a:lumMod val="50000"/>
                  </a:schemeClr>
                </a:solidFill>
              </a:rPr>
              <a:t> </a:t>
            </a:r>
            <a:r>
              <a:rPr lang="en-US" sz="1400" dirty="0" err="1">
                <a:solidFill>
                  <a:schemeClr val="accent3">
                    <a:lumMod val="50000"/>
                  </a:schemeClr>
                </a:solidFill>
              </a:rPr>
              <a:t>el</a:t>
            </a:r>
            <a:r>
              <a:rPr lang="en-US" sz="1400" dirty="0">
                <a:solidFill>
                  <a:schemeClr val="accent3">
                    <a:lumMod val="50000"/>
                  </a:schemeClr>
                </a:solidFill>
              </a:rPr>
              <a:t> </a:t>
            </a:r>
            <a:r>
              <a:rPr lang="en-US" sz="1400" b="1" dirty="0">
                <a:solidFill>
                  <a:schemeClr val="accent3">
                    <a:lumMod val="50000"/>
                  </a:schemeClr>
                </a:solidFill>
                <a:hlinkClick r:id="rId6">
                  <a:extLst>
                    <a:ext uri="{A12FA001-AC4F-418D-AE19-62706E023703}">
                      <ahyp:hlinkClr xmlns:ahyp="http://schemas.microsoft.com/office/drawing/2018/hyperlinkcolor" val="tx"/>
                    </a:ext>
                  </a:extLst>
                </a:hlinkClick>
              </a:rPr>
              <a:t>Centro de </a:t>
            </a:r>
            <a:r>
              <a:rPr lang="en-US" sz="1400" b="1" dirty="0" err="1">
                <a:solidFill>
                  <a:schemeClr val="accent3">
                    <a:lumMod val="50000"/>
                  </a:schemeClr>
                </a:solidFill>
                <a:hlinkClick r:id="rId6">
                  <a:extLst>
                    <a:ext uri="{A12FA001-AC4F-418D-AE19-62706E023703}">
                      <ahyp:hlinkClr xmlns:ahyp="http://schemas.microsoft.com/office/drawing/2018/hyperlinkcolor" val="tx"/>
                    </a:ext>
                  </a:extLst>
                </a:hlinkClick>
              </a:rPr>
              <a:t>recursos</a:t>
            </a:r>
            <a:r>
              <a:rPr lang="en-US" sz="1400" b="1" dirty="0">
                <a:solidFill>
                  <a:schemeClr val="accent3">
                    <a:lumMod val="50000"/>
                  </a:schemeClr>
                </a:solidFill>
                <a:hlinkClick r:id="rId6">
                  <a:extLst>
                    <a:ext uri="{A12FA001-AC4F-418D-AE19-62706E023703}">
                      <ahyp:hlinkClr xmlns:ahyp="http://schemas.microsoft.com/office/drawing/2018/hyperlinkcolor" val="tx"/>
                    </a:ext>
                  </a:extLst>
                </a:hlinkClick>
              </a:rPr>
              <a:t> VAM. </a:t>
            </a:r>
            <a:r>
              <a:rPr lang="en-US" sz="1400" dirty="0">
                <a:solidFill>
                  <a:schemeClr val="accent3">
                    <a:lumMod val="50000"/>
                  </a:schemeClr>
                </a:solidFill>
              </a:rPr>
              <a:t>   </a:t>
            </a:r>
            <a:endParaRPr lang="ar-SY" sz="1400" dirty="0">
              <a:solidFill>
                <a:schemeClr val="accent3">
                  <a:lumMod val="50000"/>
                </a:schemeClr>
              </a:solidFill>
            </a:endParaRPr>
          </a:p>
        </p:txBody>
      </p:sp>
    </p:spTree>
    <p:extLst>
      <p:ext uri="{BB962C8B-B14F-4D97-AF65-F5344CB8AC3E}">
        <p14:creationId xmlns:p14="http://schemas.microsoft.com/office/powerpoint/2010/main" val="334276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Ejemplos de control de calidad (1)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363808"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err="1">
                <a:latin typeface="Open Sans"/>
                <a:ea typeface="Open Sans"/>
                <a:cs typeface="Open Sans"/>
              </a:rPr>
              <a:t>Realice</a:t>
            </a:r>
            <a:r>
              <a:rPr lang="en-US" sz="1800" spc="60" dirty="0">
                <a:latin typeface="Open Sans"/>
                <a:ea typeface="Open Sans"/>
                <a:cs typeface="Open Sans"/>
              </a:rPr>
              <a:t> un </a:t>
            </a:r>
            <a:r>
              <a:rPr lang="en-US" sz="1800" spc="60" dirty="0" err="1">
                <a:latin typeface="Open Sans"/>
                <a:ea typeface="Open Sans"/>
                <a:cs typeface="Open Sans"/>
              </a:rPr>
              <a:t>seguimiento</a:t>
            </a:r>
            <a:r>
              <a:rPr lang="en-US" sz="1800" spc="60" dirty="0">
                <a:latin typeface="Open Sans"/>
                <a:ea typeface="Open Sans"/>
                <a:cs typeface="Open Sans"/>
              </a:rPr>
              <a:t> de </a:t>
            </a:r>
            <a:r>
              <a:rPr lang="en-US" sz="1800" spc="60" dirty="0" err="1">
                <a:latin typeface="Open Sans"/>
                <a:ea typeface="Open Sans"/>
                <a:cs typeface="Open Sans"/>
              </a:rPr>
              <a:t>los</a:t>
            </a:r>
            <a:r>
              <a:rPr lang="en-US" sz="1800" spc="60" dirty="0">
                <a:latin typeface="Open Sans"/>
                <a:ea typeface="Open Sans"/>
                <a:cs typeface="Open Sans"/>
              </a:rPr>
              <a:t> </a:t>
            </a:r>
            <a:r>
              <a:rPr lang="en-US" sz="1800" b="1" spc="60" dirty="0" err="1">
                <a:latin typeface="Open Sans"/>
                <a:ea typeface="Open Sans"/>
                <a:cs typeface="Open Sans"/>
              </a:rPr>
              <a:t>resultados</a:t>
            </a:r>
            <a:r>
              <a:rPr lang="en-US" sz="1800" b="1" spc="60" dirty="0">
                <a:latin typeface="Open Sans"/>
                <a:ea typeface="Open Sans"/>
                <a:cs typeface="Open Sans"/>
              </a:rPr>
              <a:t> de </a:t>
            </a:r>
            <a:r>
              <a:rPr lang="en-US" sz="1800" b="1" spc="60" dirty="0" err="1">
                <a:latin typeface="Open Sans"/>
                <a:ea typeface="Open Sans"/>
                <a:cs typeface="Open Sans"/>
              </a:rPr>
              <a:t>cada</a:t>
            </a:r>
            <a:r>
              <a:rPr lang="en-US" sz="1800" b="1" spc="60" dirty="0">
                <a:latin typeface="Open Sans"/>
                <a:ea typeface="Open Sans"/>
                <a:cs typeface="Open Sans"/>
              </a:rPr>
              <a:t> estrategia y del </a:t>
            </a:r>
            <a:r>
              <a:rPr lang="en-US" sz="1800" b="1" spc="60" dirty="0" err="1">
                <a:latin typeface="Open Sans"/>
                <a:ea typeface="Open Sans"/>
                <a:cs typeface="Open Sans"/>
              </a:rPr>
              <a:t>indicador</a:t>
            </a:r>
            <a:r>
              <a:rPr lang="en-US" sz="1800" b="1" spc="60" dirty="0">
                <a:latin typeface="Open Sans"/>
                <a:ea typeface="Open Sans"/>
                <a:cs typeface="Open Sans"/>
              </a:rPr>
              <a:t> </a:t>
            </a:r>
            <a:r>
              <a:rPr lang="en-US" sz="1800" b="1" spc="60" dirty="0" err="1">
                <a:latin typeface="Open Sans"/>
                <a:ea typeface="Open Sans"/>
                <a:cs typeface="Open Sans"/>
              </a:rPr>
              <a:t>por</a:t>
            </a:r>
            <a:r>
              <a:rPr lang="en-US" sz="1800" b="1" spc="60" dirty="0">
                <a:latin typeface="Open Sans"/>
                <a:ea typeface="Open Sans"/>
                <a:cs typeface="Open Sans"/>
              </a:rPr>
              <a:t> </a:t>
            </a:r>
            <a:r>
              <a:rPr lang="en-US" sz="1800" spc="60" dirty="0" err="1">
                <a:latin typeface="Open Sans"/>
                <a:ea typeface="Open Sans"/>
                <a:cs typeface="Open Sans"/>
              </a:rPr>
              <a:t>encuestador</a:t>
            </a:r>
            <a:r>
              <a:rPr lang="en-US" sz="1800" spc="60" dirty="0">
                <a:latin typeface="Open Sans"/>
                <a:ea typeface="Open Sans"/>
                <a:cs typeface="Open Sans"/>
              </a:rPr>
              <a:t> </a:t>
            </a:r>
            <a:r>
              <a:rPr lang="en-US" sz="1800" spc="60" dirty="0" err="1">
                <a:latin typeface="Open Sans"/>
                <a:ea typeface="Open Sans"/>
                <a:cs typeface="Open Sans"/>
              </a:rPr>
              <a:t>mediante</a:t>
            </a:r>
            <a:r>
              <a:rPr lang="en-US" sz="1800" spc="60" dirty="0">
                <a:latin typeface="Open Sans"/>
                <a:ea typeface="Open Sans"/>
                <a:cs typeface="Open Sans"/>
              </a:rPr>
              <a:t> </a:t>
            </a:r>
            <a:r>
              <a:rPr lang="en-US" sz="1800" spc="60" dirty="0" err="1">
                <a:latin typeface="Open Sans"/>
                <a:ea typeface="Open Sans"/>
                <a:cs typeface="Open Sans"/>
              </a:rPr>
              <a:t>una</a:t>
            </a:r>
            <a:r>
              <a:rPr lang="en-US" sz="1800" spc="60" dirty="0">
                <a:latin typeface="Open Sans"/>
                <a:ea typeface="Open Sans"/>
                <a:cs typeface="Open Sans"/>
              </a:rPr>
              <a:t> </a:t>
            </a:r>
            <a:r>
              <a:rPr lang="en-US" sz="1800" spc="60" dirty="0" err="1">
                <a:latin typeface="Open Sans"/>
                <a:ea typeface="Open Sans"/>
                <a:cs typeface="Open Sans"/>
              </a:rPr>
              <a:t>tabulación</a:t>
            </a:r>
            <a:r>
              <a:rPr lang="en-US" sz="1800" spc="60" dirty="0">
                <a:latin typeface="Open Sans"/>
                <a:ea typeface="Open Sans"/>
                <a:cs typeface="Open Sans"/>
              </a:rPr>
              <a:t> </a:t>
            </a:r>
            <a:r>
              <a:rPr lang="en-US" sz="1800" spc="60" dirty="0" err="1">
                <a:latin typeface="Open Sans"/>
                <a:ea typeface="Open Sans"/>
                <a:cs typeface="Open Sans"/>
              </a:rPr>
              <a:t>cruzada</a:t>
            </a:r>
            <a:r>
              <a:rPr lang="en-US" sz="1800" spc="60" dirty="0">
                <a:latin typeface="Open Sans"/>
                <a:ea typeface="Open Sans"/>
                <a:cs typeface="Open Sans"/>
              </a:rPr>
              <a:t> de LCS </a:t>
            </a:r>
            <a:r>
              <a:rPr lang="en-US" sz="1800" spc="60" dirty="0" err="1">
                <a:latin typeface="Open Sans"/>
                <a:ea typeface="Open Sans"/>
                <a:cs typeface="Open Sans"/>
              </a:rPr>
              <a:t>por</a:t>
            </a:r>
            <a:r>
              <a:rPr lang="en-US" sz="1800" spc="60" dirty="0">
                <a:latin typeface="Open Sans"/>
                <a:ea typeface="Open Sans"/>
                <a:cs typeface="Open Sans"/>
              </a:rPr>
              <a:t> </a:t>
            </a:r>
            <a:r>
              <a:rPr lang="en-US" sz="1800" spc="60" dirty="0" err="1">
                <a:latin typeface="Open Sans"/>
                <a:ea typeface="Open Sans"/>
                <a:cs typeface="Open Sans"/>
              </a:rPr>
              <a:t>encuestador</a:t>
            </a:r>
            <a:r>
              <a:rPr lang="en-US" sz="1800" spc="60" dirty="0">
                <a:latin typeface="Open Sans"/>
                <a:ea typeface="Open Sans"/>
                <a:cs typeface="Open Sans"/>
              </a:rPr>
              <a:t>.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Si algunos encuestadores tienden a clasificar los hogares de forma diferente a la media o tienden a seleccionar las mismas opciones de respuesta en la mayoría de las estrategias, podría deberse a una falta de comprensión del módulo, por lo que habría que </a:t>
            </a:r>
            <a:r>
              <a:rPr lang="en-US" sz="1800" b="1" spc="60" dirty="0">
                <a:latin typeface="Open Sans"/>
                <a:ea typeface="Open Sans"/>
                <a:cs typeface="Open Sans"/>
              </a:rPr>
              <a:t>identificarlos y volver a formarlos</a:t>
            </a:r>
            <a:r>
              <a:rPr lang="en-US" sz="1800" spc="60" dirty="0">
                <a:latin typeface="Open Sans"/>
                <a:ea typeface="Open Sans"/>
                <a:cs typeface="Open Sans"/>
              </a:rPr>
              <a:t>.</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La sección de </a:t>
            </a:r>
            <a:r>
              <a:rPr lang="en-US" sz="1800" b="1" spc="60" dirty="0">
                <a:latin typeface="Open Sans"/>
                <a:ea typeface="Open Sans"/>
                <a:cs typeface="Open Sans"/>
              </a:rPr>
              <a:t>activos del hogar </a:t>
            </a:r>
            <a:r>
              <a:rPr lang="en-US" sz="1800" spc="60" dirty="0">
                <a:latin typeface="Open Sans"/>
                <a:ea typeface="Open Sans"/>
                <a:cs typeface="Open Sans"/>
              </a:rPr>
              <a:t>podría utilizarse para verificar algunas de las respuestas a las LCS. Por </a:t>
            </a:r>
            <a:r>
              <a:rPr lang="en-US" sz="1800" spc="60" dirty="0" err="1">
                <a:latin typeface="Open Sans"/>
                <a:ea typeface="Open Sans"/>
                <a:cs typeface="Open Sans"/>
              </a:rPr>
              <a:t>ejemplo</a:t>
            </a:r>
            <a:r>
              <a:rPr lang="en-US" sz="1800" spc="60" dirty="0">
                <a:latin typeface="Open Sans"/>
                <a:ea typeface="Open Sans"/>
                <a:cs typeface="Open Sans"/>
              </a:rPr>
              <a:t>, si un hogar informa de la propiedad actual de activos productivos, entonces una estrategia de afrontamiento relacionada con la venta de esos activos no puede registrarse como "agotada".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Cuando el entrevistado informa de que no tiene niños en edad escolar en su hogar, entonces las estrategias de afrontamiento como "retiró a los niños de la escuela" o "trasladó a los niños a una escuela menos cara" la </a:t>
            </a:r>
            <a:r>
              <a:rPr lang="en-US" sz="1800" b="1" spc="60" dirty="0">
                <a:latin typeface="Open Sans"/>
                <a:ea typeface="Open Sans"/>
                <a:cs typeface="Open Sans"/>
              </a:rPr>
              <a:t>respuesta debe ser N/A</a:t>
            </a:r>
            <a:r>
              <a:rPr lang="en-US" sz="1800" spc="60" dirty="0">
                <a:latin typeface="Open Sans"/>
                <a:ea typeface="Open Sans"/>
                <a:cs typeface="Open Sans"/>
              </a:rPr>
              <a:t>.</a:t>
            </a:r>
          </a:p>
          <a:p>
            <a:pPr marL="342900" indent="-342900">
              <a:lnSpc>
                <a:spcPct val="100000"/>
              </a:lnSpc>
              <a:buClr>
                <a:srgbClr val="0070BA"/>
              </a:buClr>
              <a:buFont typeface="Wingdings" panose="05000000000000000000" pitchFamily="2" charset="2"/>
              <a:buChar char="v"/>
            </a:pPr>
            <a:endParaRPr lang="en-US" sz="1800" spc="60" dirty="0">
              <a:latin typeface="Open Sans"/>
              <a:ea typeface="Open Sans"/>
              <a:cs typeface="Open Sans"/>
            </a:endParaRPr>
          </a:p>
        </p:txBody>
      </p:sp>
    </p:spTree>
    <p:extLst>
      <p:ext uri="{BB962C8B-B14F-4D97-AF65-F5344CB8AC3E}">
        <p14:creationId xmlns:p14="http://schemas.microsoft.com/office/powerpoint/2010/main" val="346519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Ejemplos de control de calidad (2)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605998" y="1593234"/>
            <a:ext cx="10432903" cy="5027904"/>
          </a:xfrm>
          <a:prstGeom prst="rect">
            <a:avLst/>
          </a:prstGeom>
          <a:solidFill>
            <a:srgbClr val="FFFFFF"/>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Mientras tanto, para algunas estrategias, la opción de respuesta N/A no tiene sentido; este es el caso especialmente de las estrategias de supervivencia de emergencia de la mendicidad y la actividad ilegal. </a:t>
            </a:r>
          </a:p>
          <a:p>
            <a:pPr marL="342900" indent="-342900">
              <a:lnSpc>
                <a:spcPct val="100000"/>
              </a:lnSpc>
              <a:buClr>
                <a:srgbClr val="0070BA"/>
              </a:buClr>
              <a:buFont typeface="Wingdings" panose="05000000000000000000" pitchFamily="2" charset="2"/>
              <a:buChar char="v"/>
            </a:pPr>
            <a:r>
              <a:rPr lang="en-GB" sz="1800" kern="600" dirty="0">
                <a:effectLst/>
                <a:latin typeface="Open Sans" panose="020B0606030504020204" pitchFamily="34" charset="0"/>
                <a:ea typeface="MS Mincho" panose="02020609040205080304" pitchFamily="49" charset="-128"/>
              </a:rPr>
              <a:t>La respuesta no aplicable no es una opción para esta pregunta porque podría aplicarse a todos los hogares si realmente están necesitados. Aunque los hogares que aplican esta estrategia podrían tener dudas a la hora de responder a esta pregunta, es necesario preguntar para comprender si han alcanzado un nivel de emergencia y han empleado dicha estrategia.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Del mismo modo, no es posible "agotar" estas estrategias. El agotamiento de estas estrategias de supervivencia sólo se produce en situaciones catastróficas/de hambruna en las que casi se han agotado los medios de subsistencia de la comunidad. Por lo general, siempre hay más actividades ilegales a las que dedicarse o extraños a los que pedir dinero.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Por lo tanto, si se observa una alta prevalencia de respuestas "N/A" o "no, agotado", habrá que identificar y volver a formar a los encuestadores que seleccionen estas respuestas. </a:t>
            </a:r>
            <a:endParaRPr lang="en-US" sz="1800" spc="60" dirty="0">
              <a:latin typeface="Open Sans"/>
              <a:ea typeface="Open Sans"/>
              <a:cs typeface="Open Sans"/>
            </a:endParaRPr>
          </a:p>
        </p:txBody>
      </p:sp>
    </p:spTree>
    <p:extLst>
      <p:ext uri="{BB962C8B-B14F-4D97-AF65-F5344CB8AC3E}">
        <p14:creationId xmlns:p14="http://schemas.microsoft.com/office/powerpoint/2010/main" val="2814129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cálculo</a:t>
            </a:r>
          </a:p>
        </p:txBody>
      </p:sp>
      <p:sp>
        <p:nvSpPr>
          <p:cNvPr id="2" name="TextBox 1">
            <a:extLst>
              <a:ext uri="{FF2B5EF4-FFF2-40B4-BE49-F238E27FC236}">
                <a16:creationId xmlns:a16="http://schemas.microsoft.com/office/drawing/2014/main" id="{1EBDB8A1-B908-BC2E-9B96-8059F73C6F22}"/>
              </a:ext>
            </a:extLst>
          </p:cNvPr>
          <p:cNvSpPr txBox="1"/>
          <p:nvPr/>
        </p:nvSpPr>
        <p:spPr>
          <a:xfrm>
            <a:off x="1373828" y="2305841"/>
            <a:ext cx="7240235" cy="1015663"/>
          </a:xfrm>
          <a:prstGeom prst="rect">
            <a:avLst/>
          </a:prstGeom>
          <a:solidFill>
            <a:schemeClr val="accent5"/>
          </a:solidFill>
        </p:spPr>
        <p:txBody>
          <a:bodyPr wrap="square" lIns="91440" tIns="45720" rIns="91440" bIns="45720" rtlCol="0" anchor="t">
            <a:spAutoFit/>
          </a:bodyPr>
          <a:lstStyle/>
          <a:p>
            <a:r>
              <a:rPr lang="en-GB" sz="2000">
                <a:latin typeface="Open Sans"/>
                <a:ea typeface="Open Sans"/>
                <a:cs typeface="Open Sans"/>
              </a:rPr>
              <a:t>No importa cuántas estrategias se incluyan en su módulo, el indicador debe calcularse ÚNICAMENTE sobre la base de 10 estrategias (4 de estrés, 3 de crisis, 3 de emergencia).</a:t>
            </a:r>
            <a:endParaRPr lang="en-US" sz="2000"/>
          </a:p>
        </p:txBody>
      </p:sp>
      <p:pic>
        <p:nvPicPr>
          <p:cNvPr id="3" name="Graphic 2" descr="Warning with solid fill">
            <a:extLst>
              <a:ext uri="{FF2B5EF4-FFF2-40B4-BE49-F238E27FC236}">
                <a16:creationId xmlns:a16="http://schemas.microsoft.com/office/drawing/2014/main" id="{C7862730-DF0C-0BFD-DF05-7F1FAFE7B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4015" y="2966484"/>
            <a:ext cx="662559" cy="662559"/>
          </a:xfrm>
          <a:prstGeom prst="rect">
            <a:avLst/>
          </a:prstGeom>
        </p:spPr>
      </p:pic>
      <p:sp>
        <p:nvSpPr>
          <p:cNvPr id="4" name="TextBox 3">
            <a:extLst>
              <a:ext uri="{FF2B5EF4-FFF2-40B4-BE49-F238E27FC236}">
                <a16:creationId xmlns:a16="http://schemas.microsoft.com/office/drawing/2014/main" id="{ADC9876A-48CC-603C-E635-0CA4FE745A51}"/>
              </a:ext>
            </a:extLst>
          </p:cNvPr>
          <p:cNvSpPr txBox="1"/>
          <p:nvPr/>
        </p:nvSpPr>
        <p:spPr>
          <a:xfrm>
            <a:off x="2351314" y="3629043"/>
            <a:ext cx="8740240" cy="2308324"/>
          </a:xfrm>
          <a:prstGeom prst="rect">
            <a:avLst/>
          </a:prstGeom>
          <a:noFill/>
        </p:spPr>
        <p:txBody>
          <a:bodyPr wrap="square" rtlCol="0">
            <a:spAutoFit/>
          </a:bodyPr>
          <a:lstStyle/>
          <a:p>
            <a:r>
              <a:rPr lang="en-US" b="1" spc="60">
                <a:latin typeface="Open Sans"/>
                <a:ea typeface="Open Sans"/>
                <a:cs typeface="Open Sans"/>
              </a:rPr>
              <a:t>¿Cómo seleccionar las diez estrategias a utilizar </a:t>
            </a:r>
            <a:r>
              <a:rPr lang="en-GB" b="1" spc="60">
                <a:latin typeface="Open Sans"/>
                <a:ea typeface="Open Sans"/>
                <a:cs typeface="Open Sans"/>
              </a:rPr>
              <a:t>si se dispone de más de las diez estrategias requeridas</a:t>
            </a:r>
            <a:r>
              <a:rPr lang="en-US" b="1" spc="60">
                <a:latin typeface="Open Sans"/>
                <a:ea typeface="Open Sans"/>
                <a:cs typeface="Open Sans"/>
              </a:rPr>
              <a:t>?</a:t>
            </a:r>
          </a:p>
          <a:p>
            <a:endParaRPr lang="en-US" b="1"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Omita las estrategias que no se apliquen a más del 50% de un grupo de población/estrato determinado. </a:t>
            </a:r>
          </a:p>
          <a:p>
            <a:pPr marL="342900" indent="-342900">
              <a:buFont typeface="Arial" panose="020B0604020202020204" pitchFamily="34" charset="0"/>
              <a:buChar char="•"/>
            </a:pPr>
            <a:endParaRPr lang="en-US"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Entre las estrategias que se aplican ampliamente en la población, suele seleccionar las que más se aplican</a:t>
            </a:r>
            <a:endParaRPr lang="en-US" spc="60">
              <a:latin typeface="Open Sans" charset="0"/>
              <a:ea typeface="Open Sans" charset="0"/>
              <a:cs typeface="Open Sans" charset="0"/>
            </a:endParaRPr>
          </a:p>
        </p:txBody>
      </p:sp>
    </p:spTree>
    <p:extLst>
      <p:ext uri="{BB962C8B-B14F-4D97-AF65-F5344CB8AC3E}">
        <p14:creationId xmlns:p14="http://schemas.microsoft.com/office/powerpoint/2010/main" val="1274727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a:t>
            </a:r>
            <a:r>
              <a:rPr lang="en-GB" sz="3600" b="0" kern="1400" spc="230" dirty="0" err="1">
                <a:solidFill>
                  <a:schemeClr val="tx1"/>
                </a:solidFill>
                <a:latin typeface="Open Sans ExtraBold" panose="020B0906030804020204" pitchFamily="34" charset="0"/>
              </a:rPr>
              <a:t>cálculo</a:t>
            </a:r>
            <a:endParaRPr lang="en-GB" sz="3600" b="0" kern="1400" spc="230" dirty="0">
              <a:solidFill>
                <a:schemeClr val="tx1"/>
              </a:solidFill>
              <a:latin typeface="Open Sans ExtraBold" panose="020B0906030804020204" pitchFamily="34"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842460" y="2651380"/>
            <a:ext cx="5146859" cy="2765885"/>
          </a:xfrm>
          <a:prstGeom prst="rect">
            <a:avLst/>
          </a:prstGeom>
          <a:noFill/>
        </p:spPr>
        <p:txBody>
          <a:bodyPr wrap="square">
            <a:spAutoFit/>
          </a:bodyPr>
          <a:lstStyle/>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Construya una variable dicotómica para cada nivel de gravedad de afrontamiento, que represente si un hogar adoptó o agotó alguna estrategia con ese nivel de gravedad. </a:t>
            </a:r>
          </a:p>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Es necesario crear tres variables dicotómicas: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stress_coping_ES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crisis_copin_ES </a:t>
            </a:r>
          </a:p>
          <a:p>
            <a:pPr>
              <a:lnSpc>
                <a:spcPct val="90000"/>
              </a:lnSpc>
              <a:spcBef>
                <a:spcPts val="1000"/>
              </a:spcBef>
            </a:pPr>
            <a:r>
              <a:rPr lang="en-US" sz="1600" dirty="0" err="1">
                <a:latin typeface="Open Sans" panose="020B0606030504020204" pitchFamily="34" charset="0"/>
                <a:ea typeface="Open Sans" panose="020B0606030504020204" pitchFamily="34" charset="0"/>
                <a:cs typeface="Open Sans" panose="020B0606030504020204" pitchFamily="34" charset="0"/>
              </a:rPr>
              <a:t>- emergency_coping_ES</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400893" y="2651380"/>
            <a:ext cx="5368290" cy="3016210"/>
          </a:xfrm>
          <a:prstGeom prst="rect">
            <a:avLst/>
          </a:prstGeom>
          <a:noFill/>
        </p:spPr>
        <p:txBody>
          <a:bodyPr wrap="square" lIns="91440" tIns="45720" rIns="91440" bIns="45720" anchor="t">
            <a:spAutoFit/>
          </a:bodyPr>
          <a:lstStyle/>
          <a:p>
            <a:r>
              <a:rPr lang="en-US">
                <a:latin typeface="Open Sans"/>
                <a:ea typeface="Open Sans"/>
                <a:cs typeface="Open Sans"/>
              </a:rPr>
              <a:t>A continuación, se construye una variable categórica que representa el nivel de gravedad de la estrategia más severa que adoptó o agotó un hogar. La variable categórica va de 1 a 4 y refleja uno de los cuatro grupos en los que se asignan los hogares:</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sz="1600">
                <a:latin typeface="Open Sans"/>
                <a:ea typeface="Open Sans"/>
                <a:cs typeface="Open Sans"/>
              </a:rPr>
              <a:t>- no utilizar estrategias de estrés, crisis o emergencia</a:t>
            </a:r>
          </a:p>
          <a:p>
            <a:r>
              <a:rPr lang="en-US" sz="1600">
                <a:latin typeface="Open Sans"/>
                <a:ea typeface="Open Sans"/>
                <a:cs typeface="Open Sans"/>
              </a:rPr>
              <a:t>- uso de estrategias de estrés</a:t>
            </a:r>
          </a:p>
          <a:p>
            <a:r>
              <a:rPr lang="en-US" sz="1600">
                <a:latin typeface="Open Sans"/>
                <a:ea typeface="Open Sans"/>
                <a:cs typeface="Open Sans"/>
              </a:rPr>
              <a:t>- uso de estrategias de crisis</a:t>
            </a:r>
          </a:p>
          <a:p>
            <a:r>
              <a:rPr lang="en-US" sz="1600">
                <a:latin typeface="Open Sans"/>
                <a:ea typeface="Open Sans"/>
                <a:cs typeface="Open Sans"/>
              </a:rPr>
              <a:t>- uso de estrategias de emergencia</a:t>
            </a:r>
            <a:endParaRPr lang="ar-SY" sz="160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5364"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5392" y="1632143"/>
            <a:ext cx="914400" cy="914400"/>
          </a:xfrm>
          <a:prstGeom prst="rect">
            <a:avLst/>
          </a:prstGeom>
        </p:spPr>
      </p:pic>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1" end="1"/>
                                            </p:txEl>
                                          </p:spTgt>
                                        </p:tgtEl>
                                        <p:attrNameLst>
                                          <p:attrName>style.color</p:attrName>
                                        </p:attrNameLst>
                                      </p:cBhvr>
                                      <p:to>
                                        <a:srgbClr val="A5852E"/>
                                      </p:to>
                                    </p:animClr>
                                    <p:animClr clrSpc="rgb" dir="cw">
                                      <p:cBhvr>
                                        <p:cTn id="14" dur="500" fill="hold"/>
                                        <p:tgtEl>
                                          <p:spTgt spid="22">
                                            <p:txEl>
                                              <p:pRg st="1" end="1"/>
                                            </p:txEl>
                                          </p:spTgt>
                                        </p:tgtEl>
                                        <p:attrNameLst>
                                          <p:attrName>fillcolor</p:attrName>
                                        </p:attrNameLst>
                                      </p:cBhvr>
                                      <p:to>
                                        <a:srgbClr val="A5852E"/>
                                      </p:to>
                                    </p:animClr>
                                    <p:set>
                                      <p:cBhvr>
                                        <p:cTn id="15" dur="500" fill="hold"/>
                                        <p:tgtEl>
                                          <p:spTgt spid="22">
                                            <p:txEl>
                                              <p:pRg st="1" end="1"/>
                                            </p:txEl>
                                          </p:spTgt>
                                        </p:tgtEl>
                                        <p:attrNameLst>
                                          <p:attrName>fill.type</p:attrName>
                                        </p:attrNameLst>
                                      </p:cBhvr>
                                      <p:to>
                                        <p:strVal val="solid"/>
                                      </p:to>
                                    </p:set>
                                    <p:set>
                                      <p:cBhvr>
                                        <p:cTn id="16" dur="500" fill="hold"/>
                                        <p:tgtEl>
                                          <p:spTgt spid="2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2" end="2"/>
                                            </p:txEl>
                                          </p:spTgt>
                                        </p:tgtEl>
                                        <p:attrNameLst>
                                          <p:attrName>style.color</p:attrName>
                                        </p:attrNameLst>
                                      </p:cBhvr>
                                      <p:to>
                                        <a:srgbClr val="A5852E"/>
                                      </p:to>
                                    </p:animClr>
                                    <p:animClr clrSpc="rgb" dir="cw">
                                      <p:cBhvr>
                                        <p:cTn id="21" dur="500" fill="hold"/>
                                        <p:tgtEl>
                                          <p:spTgt spid="22">
                                            <p:txEl>
                                              <p:pRg st="2" end="2"/>
                                            </p:txEl>
                                          </p:spTgt>
                                        </p:tgtEl>
                                        <p:attrNameLst>
                                          <p:attrName>fillcolor</p:attrName>
                                        </p:attrNameLst>
                                      </p:cBhvr>
                                      <p:to>
                                        <a:srgbClr val="A5852E"/>
                                      </p:to>
                                    </p:animClr>
                                    <p:set>
                                      <p:cBhvr>
                                        <p:cTn id="22" dur="500" fill="hold"/>
                                        <p:tgtEl>
                                          <p:spTgt spid="22">
                                            <p:txEl>
                                              <p:pRg st="2" end="2"/>
                                            </p:txEl>
                                          </p:spTgt>
                                        </p:tgtEl>
                                        <p:attrNameLst>
                                          <p:attrName>fill.type</p:attrName>
                                        </p:attrNameLst>
                                      </p:cBhvr>
                                      <p:to>
                                        <p:strVal val="solid"/>
                                      </p:to>
                                    </p:set>
                                    <p:set>
                                      <p:cBhvr>
                                        <p:cTn id="23" dur="500" fill="hold"/>
                                        <p:tgtEl>
                                          <p:spTgt spid="2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3" end="3"/>
                                            </p:txEl>
                                          </p:spTgt>
                                        </p:tgtEl>
                                        <p:attrNameLst>
                                          <p:attrName>style.color</p:attrName>
                                        </p:attrNameLst>
                                      </p:cBhvr>
                                      <p:to>
                                        <a:srgbClr val="A5852E"/>
                                      </p:to>
                                    </p:animClr>
                                    <p:animClr clrSpc="rgb" dir="cw">
                                      <p:cBhvr>
                                        <p:cTn id="28" dur="500" fill="hold"/>
                                        <p:tgtEl>
                                          <p:spTgt spid="22">
                                            <p:txEl>
                                              <p:pRg st="3" end="3"/>
                                            </p:txEl>
                                          </p:spTgt>
                                        </p:tgtEl>
                                        <p:attrNameLst>
                                          <p:attrName>fillcolor</p:attrName>
                                        </p:attrNameLst>
                                      </p:cBhvr>
                                      <p:to>
                                        <a:srgbClr val="A5852E"/>
                                      </p:to>
                                    </p:animClr>
                                    <p:set>
                                      <p:cBhvr>
                                        <p:cTn id="29" dur="500" fill="hold"/>
                                        <p:tgtEl>
                                          <p:spTgt spid="22">
                                            <p:txEl>
                                              <p:pRg st="3" end="3"/>
                                            </p:txEl>
                                          </p:spTgt>
                                        </p:tgtEl>
                                        <p:attrNameLst>
                                          <p:attrName>fill.type</p:attrName>
                                        </p:attrNameLst>
                                      </p:cBhvr>
                                      <p:to>
                                        <p:strVal val="solid"/>
                                      </p:to>
                                    </p:set>
                                    <p:set>
                                      <p:cBhvr>
                                        <p:cTn id="30" dur="500" fill="hold"/>
                                        <p:tgtEl>
                                          <p:spTgt spid="2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2">
                                            <p:txEl>
                                              <p:pRg st="4" end="4"/>
                                            </p:txEl>
                                          </p:spTgt>
                                        </p:tgtEl>
                                        <p:attrNameLst>
                                          <p:attrName>style.color</p:attrName>
                                        </p:attrNameLst>
                                      </p:cBhvr>
                                      <p:to>
                                        <a:srgbClr val="A5852E"/>
                                      </p:to>
                                    </p:animClr>
                                    <p:animClr clrSpc="rgb" dir="cw">
                                      <p:cBhvr>
                                        <p:cTn id="35" dur="500" fill="hold"/>
                                        <p:tgtEl>
                                          <p:spTgt spid="22">
                                            <p:txEl>
                                              <p:pRg st="4" end="4"/>
                                            </p:txEl>
                                          </p:spTgt>
                                        </p:tgtEl>
                                        <p:attrNameLst>
                                          <p:attrName>fillcolor</p:attrName>
                                        </p:attrNameLst>
                                      </p:cBhvr>
                                      <p:to>
                                        <a:srgbClr val="A5852E"/>
                                      </p:to>
                                    </p:animClr>
                                    <p:set>
                                      <p:cBhvr>
                                        <p:cTn id="36" dur="500" fill="hold"/>
                                        <p:tgtEl>
                                          <p:spTgt spid="22">
                                            <p:txEl>
                                              <p:pRg st="4" end="4"/>
                                            </p:txEl>
                                          </p:spTgt>
                                        </p:tgtEl>
                                        <p:attrNameLst>
                                          <p:attrName>fill.type</p:attrName>
                                        </p:attrNameLst>
                                      </p:cBhvr>
                                      <p:to>
                                        <p:strVal val="solid"/>
                                      </p:to>
                                    </p:set>
                                    <p:set>
                                      <p:cBhvr>
                                        <p:cTn id="37" dur="500" fill="hold"/>
                                        <p:tgtEl>
                                          <p:spTgt spid="2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Discuta los objetivos del módulo, es decir, obtener información sobre las estrategias de supervivencia </a:t>
            </a:r>
            <a:r>
              <a:rPr lang="en-US" sz="2400" spc="60" dirty="0">
                <a:latin typeface="Open Sans"/>
                <a:ea typeface="Open Sans"/>
                <a:cs typeface="Open Sans"/>
              </a:rPr>
              <a:t>(para las necesidades esenciales) </a:t>
            </a:r>
            <a:r>
              <a:rPr lang="en-US" sz="2400" spc="60">
                <a:latin typeface="Open Sans"/>
                <a:ea typeface="Open Sans"/>
                <a:cs typeface="Open Sans"/>
              </a:rPr>
              <a:t>aplicadas por los hogares de la población objetivo. Esto incluye la capacidad de los hogares para hacer frente a perturbaciones recientes y la capacidad para superar perturbaciones futuras. </a:t>
            </a:r>
            <a:endParaRPr lang="en-GB" sz="2400" spc="60"/>
          </a:p>
          <a:p>
            <a:pPr marL="0" indent="0">
              <a:lnSpc>
                <a:spcPct val="90000"/>
              </a:lnSpc>
              <a:buNone/>
            </a:pPr>
            <a:endParaRPr lang="en-US" sz="2400" spc="60">
              <a:latin typeface="Open Sans"/>
              <a:ea typeface="Open Sans"/>
              <a:cs typeface="Open Sans"/>
            </a:endParaRPr>
          </a:p>
          <a:p>
            <a:pPr marL="0" indent="0">
              <a:lnSpc>
                <a:spcPct val="90000"/>
              </a:lnSpc>
              <a:buNone/>
            </a:pPr>
            <a:r>
              <a:rPr lang="en-US" sz="2400" spc="60">
                <a:latin typeface="Open Sans"/>
                <a:ea typeface="Open Sans"/>
                <a:cs typeface="Open Sans"/>
              </a:rPr>
              <a:t>Explique el papel de este indicador y el uso de la información, interna y externamente. De este modo, los encuestadores comprenden claramente la importancia de los datos que van a recopilar próximamente.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a:t>
            </a:r>
            <a:r>
              <a:rPr lang="en-GB" sz="3600" b="0" kern="1400" spc="230" dirty="0" err="1">
                <a:solidFill>
                  <a:schemeClr val="tx1"/>
                </a:solidFill>
                <a:latin typeface="Open Sans ExtraBold" panose="020B0906030804020204" pitchFamily="34" charset="0"/>
              </a:rPr>
              <a:t>instrucciones</a:t>
            </a:r>
            <a:r>
              <a:rPr lang="en-GB" sz="3600" b="0" kern="1400" spc="230" dirty="0">
                <a:solidFill>
                  <a:schemeClr val="tx1"/>
                </a:solidFill>
                <a:latin typeface="Open Sans ExtraBold" panose="020B0906030804020204" pitchFamily="34" charset="0"/>
              </a:rPr>
              <a:t> de </a:t>
            </a:r>
            <a:r>
              <a:rPr lang="en-GB" sz="3600" b="0" kern="1400" spc="230" dirty="0" err="1">
                <a:solidFill>
                  <a:schemeClr val="tx1"/>
                </a:solidFill>
                <a:latin typeface="Open Sans ExtraBold" panose="020B0906030804020204" pitchFamily="34" charset="0"/>
              </a:rPr>
              <a:t>formación</a:t>
            </a:r>
            <a:r>
              <a:rPr lang="en-GB" sz="3600" b="0" kern="1400" spc="230" dirty="0">
                <a:solidFill>
                  <a:schemeClr val="tx1"/>
                </a:solidFill>
                <a:latin typeface="Open Sans ExtraBold" panose="020B0906030804020204" pitchFamily="34" charset="0"/>
              </a:rPr>
              <a:t>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D34F7-C0C9-0985-6868-2BD3FEC00463}"/>
              </a:ext>
            </a:extLst>
          </p:cNvPr>
          <p:cNvPicPr>
            <a:picLocks noChangeAspect="1"/>
          </p:cNvPicPr>
          <p:nvPr/>
        </p:nvPicPr>
        <p:blipFill>
          <a:blip r:embed="rId3"/>
          <a:stretch>
            <a:fillRect/>
          </a:stretch>
        </p:blipFill>
        <p:spPr>
          <a:xfrm>
            <a:off x="1290395" y="1293346"/>
            <a:ext cx="7143922" cy="5097485"/>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GITHUB</a:t>
            </a:r>
          </a:p>
        </p:txBody>
      </p:sp>
      <p:sp>
        <p:nvSpPr>
          <p:cNvPr id="5" name="Rectangle 4">
            <a:extLst>
              <a:ext uri="{FF2B5EF4-FFF2-40B4-BE49-F238E27FC236}">
                <a16:creationId xmlns:a16="http://schemas.microsoft.com/office/drawing/2014/main" id="{D2F0E936-2698-4567-5D5E-94DD9F634E0E}"/>
              </a:ext>
            </a:extLst>
          </p:cNvPr>
          <p:cNvSpPr/>
          <p:nvPr/>
        </p:nvSpPr>
        <p:spPr>
          <a:xfrm>
            <a:off x="1445069" y="3029357"/>
            <a:ext cx="4650931" cy="27309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DE191A-A0C1-D073-F15C-8A8E98B441C3}"/>
              </a:ext>
            </a:extLst>
          </p:cNvPr>
          <p:cNvSpPr txBox="1"/>
          <p:nvPr/>
        </p:nvSpPr>
        <p:spPr>
          <a:xfrm>
            <a:off x="6365163" y="6519446"/>
            <a:ext cx="5611322" cy="338554"/>
          </a:xfrm>
          <a:prstGeom prst="rect">
            <a:avLst/>
          </a:prstGeom>
          <a:noFill/>
        </p:spPr>
        <p:txBody>
          <a:bodyPr wrap="square" lIns="91440" tIns="45720" rIns="91440" bIns="45720" anchor="t">
            <a:spAutoFit/>
          </a:bodyPr>
          <a:lstStyle/>
          <a:p>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Encuentre</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los</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scripts de SPSS, STATA y R </a:t>
            </a:r>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en</a:t>
            </a:r>
            <a:r>
              <a:rPr lang="en-CA" sz="1600" dirty="0">
                <a:latin typeface="Open Sans"/>
                <a:ea typeface="Open Sans"/>
                <a:cs typeface="Open Sans"/>
              </a:rPr>
              <a:t> </a:t>
            </a:r>
            <a:r>
              <a:rPr lang="en-CA" sz="1600" b="1" i="1" dirty="0">
                <a:latin typeface="Open Sans"/>
                <a:ea typeface="Open Sans"/>
                <a:cs typeface="Open Sans"/>
                <a:hlinkClick r:id="rId4">
                  <a:extLst>
                    <a:ext uri="{A12FA001-AC4F-418D-AE19-62706E023703}">
                      <ahyp:hlinkClr xmlns:ahyp="http://schemas.microsoft.com/office/drawing/2018/hyperlinkcolor" val="tx"/>
                    </a:ext>
                  </a:extLst>
                </a:hlinkClick>
              </a:rPr>
              <a:t>GITHUB WFP</a:t>
            </a:r>
            <a:endParaRPr lang="ar-SY" sz="1600" b="1" i="1" dirty="0">
              <a:latin typeface="Open Sans"/>
              <a:ea typeface="Open Sans"/>
            </a:endParaRPr>
          </a:p>
        </p:txBody>
      </p:sp>
    </p:spTree>
    <p:extLst>
      <p:ext uri="{BB962C8B-B14F-4D97-AF65-F5344CB8AC3E}">
        <p14:creationId xmlns:p14="http://schemas.microsoft.com/office/powerpoint/2010/main" val="1188079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Informar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486198" y="626936"/>
            <a:ext cx="5375059" cy="662558"/>
          </a:xfrm>
        </p:spPr>
        <p:txBody>
          <a:bodyPr anchor="t" anchorCtr="0"/>
          <a:lstStyle/>
          <a:p>
            <a:r>
              <a:rPr lang="en-GB" sz="3400" b="0" kern="1400" spc="230" dirty="0">
                <a:solidFill>
                  <a:schemeClr val="tx1"/>
                </a:solidFill>
                <a:latin typeface="Open Sans ExtraBold" panose="020B0906030804020204" pitchFamily="34" charset="0"/>
              </a:rPr>
              <a:t>LCS-EN: EJEMPLO DE INFORME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Figura 1 - Proporción de hogares que dependen de estrategias de supervivencia para cubrir sus necesidades esenciales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graphicFrame>
        <p:nvGraphicFramePr>
          <p:cNvPr id="3" name="Chart 2">
            <a:extLst>
              <a:ext uri="{FF2B5EF4-FFF2-40B4-BE49-F238E27FC236}">
                <a16:creationId xmlns:a16="http://schemas.microsoft.com/office/drawing/2014/main" id="{9E76C1D3-96DC-67E6-EBD0-3B5F72F39964}"/>
              </a:ext>
            </a:extLst>
          </p:cNvPr>
          <p:cNvGraphicFramePr/>
          <p:nvPr>
            <p:extLst>
              <p:ext uri="{D42A27DB-BD31-4B8C-83A1-F6EECF244321}">
                <p14:modId xmlns:p14="http://schemas.microsoft.com/office/powerpoint/2010/main" val="3415972639"/>
              </p:ext>
            </p:extLst>
          </p:nvPr>
        </p:nvGraphicFramePr>
        <p:xfrm>
          <a:off x="6837875" y="2440939"/>
          <a:ext cx="4444648" cy="296137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"Los resultados del análisis del indicador LCS-EN han mostrado que el 47% de los hogares entrevistados declararon haber recurrido a estrategias de supervivencia en el mes anterior o haberlas agotado en los últimos 12 meses debido a la falta de recursos para acceder a las necesidades esenciales. </a:t>
            </a:r>
          </a:p>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Las comparaciones entre hogares encabezados por mujeres y por hombres han mostrado una mayor proporción de los encabezados por mujeres que recurren a estrategias para afrontar el estrés. Esto puede explicarse por las limitadas oportunidades de trabajo de las mujeres. "</a:t>
            </a:r>
          </a:p>
        </p:txBody>
      </p:sp>
    </p:spTree>
    <p:extLst>
      <p:ext uri="{BB962C8B-B14F-4D97-AF65-F5344CB8AC3E}">
        <p14:creationId xmlns:p14="http://schemas.microsoft.com/office/powerpoint/2010/main" val="1143575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5E37D-5B03-D878-508B-484F5F26C341}"/>
              </a:ext>
            </a:extLst>
          </p:cNvPr>
          <p:cNvSpPr>
            <a:spLocks noGrp="1"/>
          </p:cNvSpPr>
          <p:nvPr>
            <p:ph type="title"/>
          </p:nvPr>
        </p:nvSpPr>
        <p:spPr/>
        <p:txBody>
          <a:bodyPr/>
          <a:lstStyle/>
          <a:p>
            <a:r>
              <a:rPr lang="es-AR" dirty="0"/>
              <a:t>Recordatorio: utilice los colores estándar </a:t>
            </a:r>
          </a:p>
        </p:txBody>
      </p:sp>
      <p:sp>
        <p:nvSpPr>
          <p:cNvPr id="4" name="Title 1">
            <a:extLst>
              <a:ext uri="{FF2B5EF4-FFF2-40B4-BE49-F238E27FC236}">
                <a16:creationId xmlns:a16="http://schemas.microsoft.com/office/drawing/2014/main" id="{2ED6842B-19CE-CE86-237E-113D50B5EC20}"/>
              </a:ext>
            </a:extLst>
          </p:cNvPr>
          <p:cNvSpPr txBox="1">
            <a:spLocks/>
          </p:cNvSpPr>
          <p:nvPr/>
        </p:nvSpPr>
        <p:spPr>
          <a:xfrm>
            <a:off x="560259" y="2512947"/>
            <a:ext cx="1470329"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AR" sz="1200">
                <a:solidFill>
                  <a:srgbClr val="0275B3"/>
                </a:solidFill>
              </a:rPr>
              <a:t>Estrategias de subsistencia para necesidades esenciales (LCS)</a:t>
            </a:r>
          </a:p>
        </p:txBody>
      </p:sp>
      <p:sp>
        <p:nvSpPr>
          <p:cNvPr id="5" name="Title 1">
            <a:extLst>
              <a:ext uri="{FF2B5EF4-FFF2-40B4-BE49-F238E27FC236}">
                <a16:creationId xmlns:a16="http://schemas.microsoft.com/office/drawing/2014/main" id="{9ED03498-B0A8-E668-FC75-930241F72303}"/>
              </a:ext>
            </a:extLst>
          </p:cNvPr>
          <p:cNvSpPr txBox="1">
            <a:spLocks/>
          </p:cNvSpPr>
          <p:nvPr/>
        </p:nvSpPr>
        <p:spPr>
          <a:xfrm>
            <a:off x="3104442" y="2457623"/>
            <a:ext cx="1274152"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#ECE1B1</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236, 225, 177</a:t>
            </a:r>
          </a:p>
        </p:txBody>
      </p:sp>
      <p:sp>
        <p:nvSpPr>
          <p:cNvPr id="6" name="Oval 5">
            <a:extLst>
              <a:ext uri="{FF2B5EF4-FFF2-40B4-BE49-F238E27FC236}">
                <a16:creationId xmlns:a16="http://schemas.microsoft.com/office/drawing/2014/main" id="{7C764452-82B6-34BD-CDC3-793732565622}"/>
              </a:ext>
            </a:extLst>
          </p:cNvPr>
          <p:cNvSpPr/>
          <p:nvPr/>
        </p:nvSpPr>
        <p:spPr>
          <a:xfrm>
            <a:off x="2006389" y="2512947"/>
            <a:ext cx="1098054" cy="1041352"/>
          </a:xfrm>
          <a:prstGeom prst="ellipse">
            <a:avLst/>
          </a:prstGeom>
          <a:solidFill>
            <a:srgbClr val="ECE1B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Oval 6">
            <a:extLst>
              <a:ext uri="{FF2B5EF4-FFF2-40B4-BE49-F238E27FC236}">
                <a16:creationId xmlns:a16="http://schemas.microsoft.com/office/drawing/2014/main" id="{605A85FE-D1E7-72FA-17A7-67B256E8654D}"/>
              </a:ext>
            </a:extLst>
          </p:cNvPr>
          <p:cNvSpPr/>
          <p:nvPr/>
        </p:nvSpPr>
        <p:spPr>
          <a:xfrm>
            <a:off x="4378594" y="2512947"/>
            <a:ext cx="1098054" cy="1041352"/>
          </a:xfrm>
          <a:prstGeom prst="ellipse">
            <a:avLst/>
          </a:prstGeom>
          <a:solidFill>
            <a:srgbClr val="E6B0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8" name="Oval 7">
            <a:extLst>
              <a:ext uri="{FF2B5EF4-FFF2-40B4-BE49-F238E27FC236}">
                <a16:creationId xmlns:a16="http://schemas.microsoft.com/office/drawing/2014/main" id="{A17730B4-2D2A-D389-CC56-2087E2846DE9}"/>
              </a:ext>
            </a:extLst>
          </p:cNvPr>
          <p:cNvSpPr/>
          <p:nvPr/>
        </p:nvSpPr>
        <p:spPr>
          <a:xfrm>
            <a:off x="6750799" y="2512947"/>
            <a:ext cx="1098054" cy="1041352"/>
          </a:xfrm>
          <a:prstGeom prst="ellipse">
            <a:avLst/>
          </a:prstGeom>
          <a:solidFill>
            <a:srgbClr val="E675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9" name="Title 1">
            <a:extLst>
              <a:ext uri="{FF2B5EF4-FFF2-40B4-BE49-F238E27FC236}">
                <a16:creationId xmlns:a16="http://schemas.microsoft.com/office/drawing/2014/main" id="{E8DB72FF-2DB9-C9B3-CA33-882CBA669E37}"/>
              </a:ext>
            </a:extLst>
          </p:cNvPr>
          <p:cNvSpPr txBox="1">
            <a:spLocks/>
          </p:cNvSpPr>
          <p:nvPr/>
        </p:nvSpPr>
        <p:spPr>
          <a:xfrm>
            <a:off x="5525666" y="2512947"/>
            <a:ext cx="1274152"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#E6B068</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 230, 176, 104</a:t>
            </a:r>
          </a:p>
        </p:txBody>
      </p:sp>
      <p:sp>
        <p:nvSpPr>
          <p:cNvPr id="10" name="Title 1">
            <a:extLst>
              <a:ext uri="{FF2B5EF4-FFF2-40B4-BE49-F238E27FC236}">
                <a16:creationId xmlns:a16="http://schemas.microsoft.com/office/drawing/2014/main" id="{9AD32A26-8A67-5E31-A32F-CD61D44883A5}"/>
              </a:ext>
            </a:extLst>
          </p:cNvPr>
          <p:cNvSpPr txBox="1">
            <a:spLocks/>
          </p:cNvSpPr>
          <p:nvPr/>
        </p:nvSpPr>
        <p:spPr>
          <a:xfrm>
            <a:off x="7946890" y="2568271"/>
            <a:ext cx="1274152"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#E67536</a:t>
            </a:r>
          </a:p>
          <a:p>
            <a:pPr>
              <a:spcAft>
                <a:spcPts val="600"/>
              </a:spcAft>
            </a:pPr>
            <a:r>
              <a:rPr lang="en-GB" sz="1000" b="0">
                <a:solidFill>
                  <a:srgbClr val="323232"/>
                </a:solidFill>
                <a:latin typeface="Open Sans" panose="020B0606030504020204" pitchFamily="34" charset="0"/>
                <a:ea typeface="Open Sans" panose="020B0606030504020204" pitchFamily="34" charset="0"/>
                <a:cs typeface="Open Sans" panose="020B0606030504020204" pitchFamily="34" charset="0"/>
              </a:rPr>
              <a:t>RGB </a:t>
            </a:r>
            <a:r>
              <a:rPr lang="en-GB" sz="1000">
                <a:solidFill>
                  <a:srgbClr val="323232"/>
                </a:solidFill>
                <a:latin typeface="Open Sans" panose="020B0606030504020204" pitchFamily="34" charset="0"/>
                <a:ea typeface="Open Sans" panose="020B0606030504020204" pitchFamily="34" charset="0"/>
                <a:cs typeface="Open Sans" panose="020B0606030504020204" pitchFamily="34" charset="0"/>
              </a:rPr>
              <a:t>230, 117, 54</a:t>
            </a:r>
          </a:p>
        </p:txBody>
      </p:sp>
      <p:sp>
        <p:nvSpPr>
          <p:cNvPr id="11" name="Title 1">
            <a:extLst>
              <a:ext uri="{FF2B5EF4-FFF2-40B4-BE49-F238E27FC236}">
                <a16:creationId xmlns:a16="http://schemas.microsoft.com/office/drawing/2014/main" id="{EED57BC4-3DD0-5941-0DF9-1B1626B7B0A3}"/>
              </a:ext>
            </a:extLst>
          </p:cNvPr>
          <p:cNvSpPr txBox="1">
            <a:spLocks/>
          </p:cNvSpPr>
          <p:nvPr/>
        </p:nvSpPr>
        <p:spPr>
          <a:xfrm>
            <a:off x="2050993" y="3609623"/>
            <a:ext cx="985184" cy="716574"/>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s-AR" sz="1000">
                <a:solidFill>
                  <a:srgbClr val="323232"/>
                </a:solidFill>
                <a:latin typeface="Open Sans" panose="020B0606030504020204" pitchFamily="34" charset="0"/>
                <a:ea typeface="Open Sans" panose="020B0606030504020204" pitchFamily="34" charset="0"/>
                <a:cs typeface="Open Sans" panose="020B0606030504020204" pitchFamily="34" charset="0"/>
              </a:rPr>
              <a:t>Hacer frente a las emergencias </a:t>
            </a:r>
          </a:p>
        </p:txBody>
      </p:sp>
      <p:sp>
        <p:nvSpPr>
          <p:cNvPr id="12" name="Title 1">
            <a:extLst>
              <a:ext uri="{FF2B5EF4-FFF2-40B4-BE49-F238E27FC236}">
                <a16:creationId xmlns:a16="http://schemas.microsoft.com/office/drawing/2014/main" id="{84EA4D67-0CCB-407C-BC3F-7B228C88228F}"/>
              </a:ext>
            </a:extLst>
          </p:cNvPr>
          <p:cNvSpPr txBox="1">
            <a:spLocks/>
          </p:cNvSpPr>
          <p:nvPr/>
        </p:nvSpPr>
        <p:spPr>
          <a:xfrm>
            <a:off x="4343979" y="3686223"/>
            <a:ext cx="1200934" cy="716574"/>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s-CO"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Afrontamiento del estrés </a:t>
            </a:r>
          </a:p>
        </p:txBody>
      </p:sp>
      <p:sp>
        <p:nvSpPr>
          <p:cNvPr id="13" name="Title 1">
            <a:extLst>
              <a:ext uri="{FF2B5EF4-FFF2-40B4-BE49-F238E27FC236}">
                <a16:creationId xmlns:a16="http://schemas.microsoft.com/office/drawing/2014/main" id="{13218D8E-32BB-9769-5D15-92A6FF02841D}"/>
              </a:ext>
            </a:extLst>
          </p:cNvPr>
          <p:cNvSpPr txBox="1">
            <a:spLocks/>
          </p:cNvSpPr>
          <p:nvPr/>
        </p:nvSpPr>
        <p:spPr>
          <a:xfrm>
            <a:off x="6808301" y="3701066"/>
            <a:ext cx="1117258" cy="716574"/>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s-AR" sz="1000">
                <a:solidFill>
                  <a:srgbClr val="323232"/>
                </a:solidFill>
                <a:latin typeface="Open Sans" panose="020B0606030504020204" pitchFamily="34" charset="0"/>
                <a:ea typeface="Open Sans" panose="020B0606030504020204" pitchFamily="34" charset="0"/>
                <a:cs typeface="Open Sans" panose="020B0606030504020204" pitchFamily="34" charset="0"/>
              </a:rPr>
              <a:t>Afrontiemento</a:t>
            </a:r>
            <a:r>
              <a:rPr lang="es-AR"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de la crisis</a:t>
            </a:r>
          </a:p>
        </p:txBody>
      </p:sp>
      <p:grpSp>
        <p:nvGrpSpPr>
          <p:cNvPr id="14" name="Group 13">
            <a:extLst>
              <a:ext uri="{FF2B5EF4-FFF2-40B4-BE49-F238E27FC236}">
                <a16:creationId xmlns:a16="http://schemas.microsoft.com/office/drawing/2014/main" id="{3BD8B839-0AAD-3C7B-6F27-54828ACD8D93}"/>
              </a:ext>
            </a:extLst>
          </p:cNvPr>
          <p:cNvGrpSpPr/>
          <p:nvPr/>
        </p:nvGrpSpPr>
        <p:grpSpPr>
          <a:xfrm>
            <a:off x="9123005" y="2531803"/>
            <a:ext cx="2508736" cy="1868574"/>
            <a:chOff x="9122686" y="3925178"/>
            <a:chExt cx="2508736" cy="1868574"/>
          </a:xfrm>
        </p:grpSpPr>
        <p:sp>
          <p:nvSpPr>
            <p:cNvPr id="15" name="Oval 14">
              <a:extLst>
                <a:ext uri="{FF2B5EF4-FFF2-40B4-BE49-F238E27FC236}">
                  <a16:creationId xmlns:a16="http://schemas.microsoft.com/office/drawing/2014/main" id="{6F853BDE-149B-91ED-2E8A-5E82E5D0F4A6}"/>
                </a:ext>
              </a:extLst>
            </p:cNvPr>
            <p:cNvSpPr/>
            <p:nvPr/>
          </p:nvSpPr>
          <p:spPr>
            <a:xfrm>
              <a:off x="9122686" y="3961646"/>
              <a:ext cx="1098054" cy="1041352"/>
            </a:xfrm>
            <a:prstGeom prst="ellipse">
              <a:avLst/>
            </a:prstGeom>
            <a:solidFill>
              <a:srgbClr val="D7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p>
          </p:txBody>
        </p:sp>
        <p:sp>
          <p:nvSpPr>
            <p:cNvPr id="16" name="Title 1">
              <a:extLst>
                <a:ext uri="{FF2B5EF4-FFF2-40B4-BE49-F238E27FC236}">
                  <a16:creationId xmlns:a16="http://schemas.microsoft.com/office/drawing/2014/main" id="{DB4E1B5B-28A4-0D94-D1C7-A4251931B27C}"/>
                </a:ext>
              </a:extLst>
            </p:cNvPr>
            <p:cNvSpPr txBox="1">
              <a:spLocks/>
            </p:cNvSpPr>
            <p:nvPr/>
          </p:nvSpPr>
          <p:spPr>
            <a:xfrm>
              <a:off x="9213928" y="5077178"/>
              <a:ext cx="985184" cy="716574"/>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GB" sz="1000" dirty="0" err="1">
                  <a:solidFill>
                    <a:srgbClr val="323232"/>
                  </a:solidFill>
                  <a:latin typeface="Open Sans" panose="020B0606030504020204" pitchFamily="34" charset="0"/>
                  <a:ea typeface="Open Sans" panose="020B0606030504020204" pitchFamily="34" charset="0"/>
                  <a:cs typeface="Open Sans" panose="020B0606030504020204" pitchFamily="34" charset="0"/>
                </a:rPr>
                <a:t>Hacer</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a:t>
              </a:r>
              <a:r>
                <a:rPr lang="en-GB" sz="1000" dirty="0" err="1">
                  <a:solidFill>
                    <a:srgbClr val="323232"/>
                  </a:solidFill>
                  <a:latin typeface="Open Sans" panose="020B0606030504020204" pitchFamily="34" charset="0"/>
                  <a:ea typeface="Open Sans" panose="020B0606030504020204" pitchFamily="34" charset="0"/>
                  <a:cs typeface="Open Sans" panose="020B0606030504020204" pitchFamily="34" charset="0"/>
                </a:rPr>
                <a:t>frente</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a las </a:t>
              </a:r>
              <a:r>
                <a:rPr lang="en-GB" sz="1000" dirty="0" err="1">
                  <a:solidFill>
                    <a:srgbClr val="323232"/>
                  </a:solidFill>
                  <a:latin typeface="Open Sans" panose="020B0606030504020204" pitchFamily="34" charset="0"/>
                  <a:ea typeface="Open Sans" panose="020B0606030504020204" pitchFamily="34" charset="0"/>
                  <a:cs typeface="Open Sans" panose="020B0606030504020204" pitchFamily="34" charset="0"/>
                </a:rPr>
                <a:t>emergencias</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7" name="Title 1">
              <a:extLst>
                <a:ext uri="{FF2B5EF4-FFF2-40B4-BE49-F238E27FC236}">
                  <a16:creationId xmlns:a16="http://schemas.microsoft.com/office/drawing/2014/main" id="{16921EAC-40DC-FDE6-AB22-555B8F983A15}"/>
                </a:ext>
              </a:extLst>
            </p:cNvPr>
            <p:cNvSpPr txBox="1">
              <a:spLocks/>
            </p:cNvSpPr>
            <p:nvPr/>
          </p:nvSpPr>
          <p:spPr>
            <a:xfrm>
              <a:off x="10357270" y="3925178"/>
              <a:ext cx="1274152" cy="1152000"/>
            </a:xfrm>
            <a:prstGeom prst="rect">
              <a:avLst/>
            </a:prstGeom>
          </p:spPr>
          <p:txBody>
            <a:bodyPr vert="horz" lIns="91440" tIns="45720" rIns="91440" bIns="45720" rtlCol="0" anchor="ctr">
              <a:no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GB" sz="1000" b="0" dirty="0">
                  <a:solidFill>
                    <a:srgbClr val="323232"/>
                  </a:solidFill>
                  <a:latin typeface="Open Sans" panose="020B0606030504020204" pitchFamily="34" charset="0"/>
                  <a:ea typeface="Open Sans" panose="020B0606030504020204" pitchFamily="34" charset="0"/>
                  <a:cs typeface="Open Sans" panose="020B0606030504020204" pitchFamily="34" charset="0"/>
                </a:rPr>
                <a:t>HEX </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#D70000</a:t>
              </a:r>
            </a:p>
            <a:p>
              <a:pPr>
                <a:spcAft>
                  <a:spcPts val="600"/>
                </a:spcAft>
              </a:pPr>
              <a:r>
                <a:rPr lang="en-GB" sz="1000" b="0" dirty="0">
                  <a:solidFill>
                    <a:srgbClr val="323232"/>
                  </a:solidFill>
                  <a:latin typeface="Open Sans" panose="020B0606030504020204" pitchFamily="34" charset="0"/>
                  <a:ea typeface="Open Sans" panose="020B0606030504020204" pitchFamily="34" charset="0"/>
                  <a:cs typeface="Open Sans" panose="020B0606030504020204" pitchFamily="34" charset="0"/>
                </a:rPr>
                <a:t>RGB</a:t>
              </a:r>
              <a:r>
                <a:rPr lang="en-GB" sz="1000" dirty="0">
                  <a:solidFill>
                    <a:srgbClr val="323232"/>
                  </a:solidFill>
                  <a:latin typeface="Open Sans" panose="020B0606030504020204" pitchFamily="34" charset="0"/>
                  <a:ea typeface="Open Sans" panose="020B0606030504020204" pitchFamily="34" charset="0"/>
                  <a:cs typeface="Open Sans" panose="020B0606030504020204" pitchFamily="34" charset="0"/>
                </a:rPr>
                <a:t> 215, 0, 0 </a:t>
              </a:r>
            </a:p>
          </p:txBody>
        </p:sp>
      </p:grpSp>
    </p:spTree>
    <p:extLst>
      <p:ext uri="{BB962C8B-B14F-4D97-AF65-F5344CB8AC3E}">
        <p14:creationId xmlns:p14="http://schemas.microsoft.com/office/powerpoint/2010/main" val="31354609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534912" y="0"/>
            <a:ext cx="5657088"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dirty="0">
                <a:solidFill>
                  <a:schemeClr val="tx1"/>
                </a:solidFill>
                <a:latin typeface="Open Sans ExtraBold" panose="020B0906030804020204" pitchFamily="34" charset="0"/>
              </a:rPr>
              <a:t>LCS-En: EJEMPLO DE INFORME </a:t>
            </a: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69999" y="1376329"/>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600" dirty="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dirty="0">
                <a:latin typeface="Open Sans"/>
                <a:ea typeface="Calibri" panose="020F0502020204030204" pitchFamily="34" charset="0"/>
                <a:cs typeface="Times New Roman"/>
              </a:rPr>
              <a:t>"Al </a:t>
            </a:r>
            <a:r>
              <a:rPr lang="es-CO" sz="1600" dirty="0">
                <a:latin typeface="Open Sans"/>
                <a:ea typeface="Calibri" panose="020F0502020204030204" pitchFamily="34" charset="0"/>
                <a:cs typeface="Times New Roman"/>
              </a:rPr>
              <a:t>observar</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resultados</a:t>
            </a:r>
            <a:r>
              <a:rPr lang="en-US" sz="1600" dirty="0">
                <a:latin typeface="Open Sans"/>
                <a:ea typeface="Calibri" panose="020F0502020204030204" pitchFamily="34" charset="0"/>
                <a:cs typeface="Times New Roman"/>
              </a:rPr>
              <a:t> del </a:t>
            </a:r>
            <a:r>
              <a:rPr lang="en-US" sz="1600" dirty="0" err="1">
                <a:latin typeface="Open Sans"/>
                <a:ea typeface="Calibri" panose="020F0502020204030204" pitchFamily="34" charset="0"/>
                <a:cs typeface="Times New Roman"/>
              </a:rPr>
              <a:t>análisis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por</a:t>
            </a:r>
            <a:r>
              <a:rPr lang="en-US" sz="1600" dirty="0">
                <a:latin typeface="Open Sans"/>
                <a:ea typeface="Calibri" panose="020F0502020204030204" pitchFamily="34" charset="0"/>
                <a:cs typeface="Times New Roman"/>
              </a:rPr>
              <a:t> las </a:t>
            </a:r>
            <a:r>
              <a:rPr lang="en-US" sz="1600" dirty="0" err="1">
                <a:latin typeface="Open Sans"/>
                <a:ea typeface="Calibri" panose="020F0502020204030204" pitchFamily="34" charset="0"/>
                <a:cs typeface="Times New Roman"/>
              </a:rPr>
              <a:t>estrategias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individuales</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afrontamiento</a:t>
            </a:r>
            <a:r>
              <a:rPr lang="en-US" sz="1600" dirty="0">
                <a:latin typeface="Open Sans"/>
                <a:ea typeface="Calibri" panose="020F0502020204030204" pitchFamily="34" charset="0"/>
                <a:cs typeface="Times New Roman"/>
              </a:rPr>
              <a:t>, se pone de </a:t>
            </a:r>
            <a:r>
              <a:rPr lang="en-US" sz="1600" dirty="0" err="1">
                <a:latin typeface="Open Sans"/>
                <a:ea typeface="Calibri" panose="020F0502020204030204" pitchFamily="34" charset="0"/>
                <a:cs typeface="Times New Roman"/>
              </a:rPr>
              <a:t>manifiesto</a:t>
            </a:r>
            <a:r>
              <a:rPr lang="en-US" sz="1600" dirty="0">
                <a:latin typeface="Open Sans"/>
                <a:ea typeface="Calibri" panose="020F0502020204030204" pitchFamily="34" charset="0"/>
                <a:cs typeface="Times New Roman"/>
              </a:rPr>
              <a:t> que </a:t>
            </a:r>
            <a:r>
              <a:rPr lang="en-US" sz="1600" dirty="0" err="1">
                <a:latin typeface="Open Sans"/>
                <a:ea typeface="Calibri" panose="020F0502020204030204" pitchFamily="34" charset="0"/>
                <a:cs typeface="Times New Roman"/>
              </a:rPr>
              <a:t>el</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préstamo</a:t>
            </a:r>
            <a:r>
              <a:rPr lang="en-US" sz="1600" dirty="0">
                <a:latin typeface="Open Sans"/>
                <a:ea typeface="Calibri" panose="020F0502020204030204" pitchFamily="34" charset="0"/>
                <a:cs typeface="Times New Roman"/>
              </a:rPr>
              <a:t> de dinero para </a:t>
            </a:r>
            <a:r>
              <a:rPr lang="en-US" sz="1600" dirty="0" err="1">
                <a:latin typeface="Open Sans"/>
                <a:ea typeface="Calibri" panose="020F0502020204030204" pitchFamily="34" charset="0"/>
                <a:cs typeface="Times New Roman"/>
              </a:rPr>
              <a:t>cubrir</a:t>
            </a:r>
            <a:r>
              <a:rPr lang="en-US" sz="1600" dirty="0">
                <a:latin typeface="Open Sans"/>
                <a:ea typeface="Calibri" panose="020F0502020204030204" pitchFamily="34" charset="0"/>
                <a:cs typeface="Times New Roman"/>
              </a:rPr>
              <a:t> las </a:t>
            </a:r>
            <a:r>
              <a:rPr lang="en-US" sz="1600" dirty="0" err="1">
                <a:latin typeface="Open Sans"/>
                <a:ea typeface="Calibri" panose="020F0502020204030204" pitchFamily="34" charset="0"/>
                <a:cs typeface="Times New Roman"/>
              </a:rPr>
              <a:t>necesidades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esenciales</a:t>
            </a:r>
            <a:r>
              <a:rPr lang="en-US" sz="1600" dirty="0">
                <a:latin typeface="Open Sans"/>
                <a:ea typeface="Calibri" panose="020F0502020204030204" pitchFamily="34" charset="0"/>
                <a:cs typeface="Times New Roman"/>
              </a:rPr>
              <a:t> (30%), </a:t>
            </a:r>
            <a:r>
              <a:rPr lang="en-US" sz="1600" dirty="0" err="1">
                <a:latin typeface="Open Sans"/>
                <a:ea typeface="Calibri" panose="020F0502020204030204" pitchFamily="34" charset="0"/>
                <a:cs typeface="Times New Roman"/>
              </a:rPr>
              <a:t>el</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gasto</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ahorros</a:t>
            </a:r>
            <a:r>
              <a:rPr lang="en-US" sz="1600" dirty="0">
                <a:latin typeface="Open Sans"/>
                <a:ea typeface="Calibri" panose="020F0502020204030204" pitchFamily="34" charset="0"/>
                <a:cs typeface="Times New Roman"/>
              </a:rPr>
              <a:t> (16%), </a:t>
            </a:r>
            <a:r>
              <a:rPr lang="en-US" sz="1600" dirty="0" err="1">
                <a:latin typeface="Open Sans"/>
                <a:ea typeface="Calibri" panose="020F0502020204030204" pitchFamily="34" charset="0"/>
                <a:cs typeface="Times New Roman"/>
              </a:rPr>
              <a:t>así</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como</a:t>
            </a:r>
            <a:r>
              <a:rPr lang="en-US" sz="1600" dirty="0">
                <a:latin typeface="Open Sans"/>
                <a:ea typeface="Calibri" panose="020F0502020204030204" pitchFamily="34" charset="0"/>
                <a:cs typeface="Times New Roman"/>
              </a:rPr>
              <a:t> la </a:t>
            </a:r>
            <a:r>
              <a:rPr lang="en-US" sz="1600" dirty="0" err="1">
                <a:latin typeface="Open Sans"/>
                <a:ea typeface="Calibri" panose="020F0502020204030204" pitchFamily="34" charset="0"/>
                <a:cs typeface="Times New Roman"/>
              </a:rPr>
              <a:t>reducción</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gastos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en</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salud</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esencial</a:t>
            </a:r>
            <a:r>
              <a:rPr lang="en-US" sz="1600" dirty="0">
                <a:latin typeface="Open Sans"/>
                <a:ea typeface="Calibri" panose="020F0502020204030204" pitchFamily="34" charset="0"/>
                <a:cs typeface="Times New Roman"/>
              </a:rPr>
              <a:t> (15%), son las </a:t>
            </a:r>
            <a:r>
              <a:rPr lang="en-US" sz="1600" dirty="0" err="1">
                <a:latin typeface="Open Sans"/>
                <a:ea typeface="Calibri" panose="020F0502020204030204" pitchFamily="34" charset="0"/>
                <a:cs typeface="Times New Roman"/>
              </a:rPr>
              <a:t>estrategias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más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aplicadas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por</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hogares</a:t>
            </a:r>
            <a:r>
              <a:rPr lang="en-US" sz="1600" dirty="0">
                <a:latin typeface="Open Sans"/>
                <a:ea typeface="Calibri" panose="020F0502020204030204" pitchFamily="34" charset="0"/>
                <a:cs typeface="Times New Roman"/>
              </a:rPr>
              <a:t>. </a:t>
            </a:r>
            <a:endParaRPr lang="en-US" sz="1600" dirty="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dirty="0" err="1">
                <a:latin typeface="Open Sans"/>
                <a:ea typeface="Calibri" panose="020F0502020204030204" pitchFamily="34" charset="0"/>
                <a:cs typeface="Times New Roman"/>
              </a:rPr>
              <a:t>Además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una</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proporción</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relativamente</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alta</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hogares</a:t>
            </a:r>
            <a:r>
              <a:rPr lang="en-US" sz="1600" dirty="0">
                <a:latin typeface="Open Sans"/>
                <a:ea typeface="Calibri" panose="020F0502020204030204" pitchFamily="34" charset="0"/>
                <a:cs typeface="Times New Roman"/>
              </a:rPr>
              <a:t> (9%) </a:t>
            </a:r>
            <a:r>
              <a:rPr lang="en-US" sz="1600" dirty="0" err="1">
                <a:latin typeface="Open Sans"/>
                <a:ea typeface="Calibri" panose="020F0502020204030204" pitchFamily="34" charset="0"/>
                <a:cs typeface="Times New Roman"/>
              </a:rPr>
              <a:t>recurrió</a:t>
            </a:r>
            <a:r>
              <a:rPr lang="en-US" sz="1600" dirty="0">
                <a:latin typeface="Open Sans"/>
                <a:ea typeface="Calibri" panose="020F0502020204030204" pitchFamily="34" charset="0"/>
                <a:cs typeface="Times New Roman"/>
              </a:rPr>
              <a:t> a la </a:t>
            </a:r>
            <a:r>
              <a:rPr lang="en-US" sz="1600" dirty="0" err="1">
                <a:latin typeface="Open Sans"/>
                <a:ea typeface="Calibri" panose="020F0502020204030204" pitchFamily="34" charset="0"/>
                <a:cs typeface="Times New Roman"/>
              </a:rPr>
              <a:t>venta</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su</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último</a:t>
            </a:r>
            <a:r>
              <a:rPr lang="en-US" sz="1600" dirty="0">
                <a:latin typeface="Open Sans"/>
                <a:ea typeface="Calibri" panose="020F0502020204030204" pitchFamily="34" charset="0"/>
                <a:cs typeface="Times New Roman"/>
              </a:rPr>
              <a:t> animal hembra. </a:t>
            </a:r>
            <a:r>
              <a:rPr lang="en-US" sz="1600" dirty="0" err="1">
                <a:latin typeface="Open Sans"/>
                <a:ea typeface="Calibri" panose="020F0502020204030204" pitchFamily="34" charset="0"/>
                <a:cs typeface="Times New Roman"/>
              </a:rPr>
              <a:t>Recurrir</a:t>
            </a:r>
            <a:r>
              <a:rPr lang="en-US" sz="1600" dirty="0">
                <a:latin typeface="Open Sans"/>
                <a:ea typeface="Calibri" panose="020F0502020204030204" pitchFamily="34" charset="0"/>
                <a:cs typeface="Times New Roman"/>
              </a:rPr>
              <a:t> a </a:t>
            </a:r>
            <a:r>
              <a:rPr lang="en-US" sz="1600" dirty="0" err="1">
                <a:latin typeface="Open Sans"/>
                <a:ea typeface="Calibri" panose="020F0502020204030204" pitchFamily="34" charset="0"/>
                <a:cs typeface="Times New Roman"/>
              </a:rPr>
              <a:t>esta</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estrategia</a:t>
            </a:r>
            <a:r>
              <a:rPr lang="en-US" sz="1600" dirty="0">
                <a:latin typeface="Open Sans"/>
                <a:ea typeface="Calibri" panose="020F0502020204030204" pitchFamily="34" charset="0"/>
                <a:cs typeface="Times New Roman"/>
              </a:rPr>
              <a:t> </a:t>
            </a:r>
            <a:r>
              <a:rPr lang="en-US" sz="1600" dirty="0" err="1">
                <a:latin typeface="Open Sans"/>
                <a:ea typeface="Open Sans"/>
                <a:cs typeface="Open Sans"/>
              </a:rPr>
              <a:t>puede</a:t>
            </a:r>
            <a:r>
              <a:rPr lang="en-US" sz="1600" dirty="0">
                <a:latin typeface="Open Sans"/>
                <a:ea typeface="Open Sans"/>
                <a:cs typeface="Open Sans"/>
              </a:rPr>
              <a:t> </a:t>
            </a:r>
            <a:r>
              <a:rPr lang="en-US" sz="1600" dirty="0" err="1">
                <a:latin typeface="Open Sans"/>
                <a:ea typeface="Open Sans"/>
                <a:cs typeface="Open Sans"/>
              </a:rPr>
              <a:t>acarrear</a:t>
            </a:r>
            <a:r>
              <a:rPr lang="en-US" sz="1600" dirty="0">
                <a:latin typeface="Open Sans"/>
                <a:ea typeface="Open Sans"/>
                <a:cs typeface="Open Sans"/>
              </a:rPr>
              <a:t> </a:t>
            </a:r>
            <a:r>
              <a:rPr lang="en-US" sz="1600" dirty="0" err="1">
                <a:latin typeface="Open Sans"/>
                <a:ea typeface="Open Sans"/>
                <a:cs typeface="Open Sans"/>
              </a:rPr>
              <a:t>consecuencias</a:t>
            </a:r>
            <a:r>
              <a:rPr lang="en-US" sz="1600" dirty="0">
                <a:latin typeface="Open Sans"/>
                <a:ea typeface="Open Sans"/>
                <a:cs typeface="Open Sans"/>
              </a:rPr>
              <a:t> </a:t>
            </a:r>
            <a:r>
              <a:rPr lang="en-US" sz="1600" dirty="0" err="1">
                <a:latin typeface="Open Sans"/>
                <a:ea typeface="Open Sans"/>
                <a:cs typeface="Open Sans"/>
              </a:rPr>
              <a:t>negativas</a:t>
            </a:r>
            <a:r>
              <a:rPr lang="en-US" sz="1600" dirty="0">
                <a:latin typeface="Open Sans"/>
                <a:ea typeface="Open Sans"/>
                <a:cs typeface="Open Sans"/>
              </a:rPr>
              <a:t> a largo </a:t>
            </a:r>
            <a:r>
              <a:rPr lang="en-US" sz="1600" dirty="0" err="1">
                <a:latin typeface="Open Sans"/>
                <a:ea typeface="Open Sans"/>
                <a:cs typeface="Open Sans"/>
              </a:rPr>
              <a:t>plazo</a:t>
            </a:r>
            <a:r>
              <a:rPr lang="en-US" sz="1600" dirty="0">
                <a:latin typeface="Open Sans"/>
                <a:ea typeface="Open Sans"/>
                <a:cs typeface="Open Sans"/>
              </a:rPr>
              <a:t> </a:t>
            </a:r>
            <a:r>
              <a:rPr lang="en-US" sz="1600" dirty="0" err="1">
                <a:latin typeface="Open Sans"/>
                <a:ea typeface="Open Sans"/>
                <a:cs typeface="Open Sans"/>
              </a:rPr>
              <a:t>en</a:t>
            </a:r>
            <a:r>
              <a:rPr lang="en-US" sz="1600" dirty="0">
                <a:latin typeface="Open Sans"/>
                <a:ea typeface="Open Sans"/>
                <a:cs typeface="Open Sans"/>
              </a:rPr>
              <a:t> </a:t>
            </a:r>
            <a:r>
              <a:rPr lang="en-US" sz="1600" dirty="0" err="1">
                <a:latin typeface="Open Sans"/>
                <a:ea typeface="Open Sans"/>
                <a:cs typeface="Open Sans"/>
              </a:rPr>
              <a:t>los</a:t>
            </a:r>
            <a:r>
              <a:rPr lang="en-US" sz="1600" dirty="0">
                <a:latin typeface="Open Sans"/>
                <a:ea typeface="Open Sans"/>
                <a:cs typeface="Open Sans"/>
              </a:rPr>
              <a:t> </a:t>
            </a:r>
            <a:r>
              <a:rPr lang="en-US" sz="1600" dirty="0" err="1">
                <a:latin typeface="Open Sans"/>
                <a:ea typeface="Open Sans"/>
                <a:cs typeface="Open Sans"/>
              </a:rPr>
              <a:t>medios</a:t>
            </a:r>
            <a:r>
              <a:rPr lang="en-US" sz="1600" dirty="0">
                <a:latin typeface="Open Sans"/>
                <a:ea typeface="Open Sans"/>
                <a:cs typeface="Open Sans"/>
              </a:rPr>
              <a:t> de </a:t>
            </a:r>
            <a:r>
              <a:rPr lang="en-US" sz="1600" dirty="0" err="1">
                <a:latin typeface="Open Sans"/>
                <a:ea typeface="Open Sans"/>
                <a:cs typeface="Open Sans"/>
              </a:rPr>
              <a:t>subsistencia</a:t>
            </a:r>
            <a:r>
              <a:rPr lang="en-US" sz="1600" dirty="0">
                <a:latin typeface="Open Sans"/>
                <a:ea typeface="Open Sans"/>
                <a:cs typeface="Open Sans"/>
              </a:rPr>
              <a:t> de </a:t>
            </a:r>
            <a:r>
              <a:rPr lang="en-US" sz="1600" dirty="0" err="1">
                <a:latin typeface="Open Sans"/>
                <a:ea typeface="Open Sans"/>
                <a:cs typeface="Open Sans"/>
              </a:rPr>
              <a:t>los</a:t>
            </a:r>
            <a:r>
              <a:rPr lang="en-US" sz="1600" dirty="0">
                <a:latin typeface="Open Sans"/>
                <a:ea typeface="Open Sans"/>
                <a:cs typeface="Open Sans"/>
              </a:rPr>
              <a:t> </a:t>
            </a:r>
            <a:r>
              <a:rPr lang="en-US" sz="1600" dirty="0" err="1">
                <a:latin typeface="Open Sans"/>
                <a:ea typeface="Open Sans"/>
                <a:cs typeface="Open Sans"/>
              </a:rPr>
              <a:t>hogares</a:t>
            </a:r>
            <a:r>
              <a:rPr lang="en-US" sz="1600" dirty="0">
                <a:latin typeface="Open Sans"/>
                <a:ea typeface="Open Sans"/>
                <a:cs typeface="Open Sans"/>
              </a:rPr>
              <a:t> </a:t>
            </a:r>
            <a:r>
              <a:rPr lang="en-US" sz="1600" dirty="0" err="1">
                <a:latin typeface="Open Sans"/>
                <a:ea typeface="Open Sans"/>
                <a:cs typeface="Open Sans"/>
              </a:rPr>
              <a:t>afectados</a:t>
            </a:r>
            <a:r>
              <a:rPr lang="en-US" sz="1600" dirty="0">
                <a:latin typeface="Open Sans"/>
                <a:ea typeface="Open Sans"/>
                <a:cs typeface="Open Sans"/>
              </a:rPr>
              <a:t>, </a:t>
            </a:r>
            <a:r>
              <a:rPr lang="en-US" sz="1600" dirty="0" err="1">
                <a:latin typeface="Open Sans"/>
                <a:ea typeface="Calibri" panose="020F0502020204030204" pitchFamily="34" charset="0"/>
                <a:cs typeface="Times New Roman"/>
              </a:rPr>
              <a:t>ya</a:t>
            </a:r>
            <a:r>
              <a:rPr lang="en-US" sz="1600" dirty="0">
                <a:latin typeface="Open Sans"/>
                <a:ea typeface="Calibri" panose="020F0502020204030204" pitchFamily="34" charset="0"/>
                <a:cs typeface="Times New Roman"/>
              </a:rPr>
              <a:t> que </a:t>
            </a:r>
            <a:r>
              <a:rPr lang="en-US" sz="1600" dirty="0" err="1">
                <a:latin typeface="Open Sans"/>
                <a:ea typeface="Calibri" panose="020F0502020204030204" pitchFamily="34" charset="0"/>
                <a:cs typeface="Times New Roman"/>
              </a:rPr>
              <a:t>puede</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resultar</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difícil</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revertir</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esta</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estrategia</a:t>
            </a:r>
            <a:r>
              <a:rPr lang="en-US" sz="1600" dirty="0">
                <a:latin typeface="Open Sans"/>
                <a:ea typeface="Calibri" panose="020F0502020204030204" pitchFamily="34" charset="0"/>
                <a:cs typeface="Times New Roman"/>
              </a:rPr>
              <a:t>; las hembras son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activos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reproductivos</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los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ganaderos</a:t>
            </a:r>
            <a:r>
              <a:rPr lang="en-US" sz="1600" dirty="0">
                <a:latin typeface="Open Sans"/>
                <a:ea typeface="Calibri" panose="020F0502020204030204" pitchFamily="34" charset="0"/>
                <a:cs typeface="Times New Roman"/>
              </a:rPr>
              <a:t>, que </a:t>
            </a:r>
            <a:r>
              <a:rPr lang="en-US" sz="1600" dirty="0" err="1">
                <a:latin typeface="Open Sans"/>
                <a:ea typeface="Calibri" panose="020F0502020204030204" pitchFamily="34" charset="0"/>
                <a:cs typeface="Times New Roman"/>
              </a:rPr>
              <a:t>proporcionan</a:t>
            </a:r>
            <a:r>
              <a:rPr lang="en-US" sz="1600" dirty="0">
                <a:latin typeface="Open Sans"/>
                <a:ea typeface="Calibri" panose="020F0502020204030204" pitchFamily="34" charset="0"/>
                <a:cs typeface="Times New Roman"/>
              </a:rPr>
              <a:t> a sus </a:t>
            </a:r>
            <a:r>
              <a:rPr lang="en-US" sz="1600" dirty="0" err="1">
                <a:latin typeface="Open Sans"/>
                <a:ea typeface="Calibri" panose="020F0502020204030204" pitchFamily="34" charset="0"/>
                <a:cs typeface="Times New Roman"/>
              </a:rPr>
              <a:t>hogares</a:t>
            </a:r>
            <a:r>
              <a:rPr lang="en-US" sz="1600" dirty="0">
                <a:latin typeface="Open Sans"/>
                <a:ea typeface="Calibri" panose="020F0502020204030204" pitchFamily="34" charset="0"/>
                <a:cs typeface="Times New Roman"/>
              </a:rPr>
              <a:t> leche y </a:t>
            </a:r>
            <a:r>
              <a:rPr lang="en-US" sz="1600" dirty="0" err="1">
                <a:latin typeface="Open Sans"/>
                <a:ea typeface="Calibri" panose="020F0502020204030204" pitchFamily="34" charset="0"/>
                <a:cs typeface="Times New Roman"/>
              </a:rPr>
              <a:t>más</a:t>
            </a:r>
            <a:r>
              <a:rPr lang="en-US" sz="1600" dirty="0">
                <a:latin typeface="Open Sans"/>
                <a:ea typeface="Calibri" panose="020F0502020204030204" pitchFamily="34" charset="0"/>
                <a:cs typeface="Times New Roman"/>
              </a:rPr>
              <a:t> </a:t>
            </a:r>
            <a:r>
              <a:rPr lang="en-US" sz="1600" dirty="0" err="1">
                <a:latin typeface="Open Sans"/>
                <a:ea typeface="Calibri" panose="020F0502020204030204" pitchFamily="34" charset="0"/>
                <a:cs typeface="Times New Roman"/>
              </a:rPr>
              <a:t>animales</a:t>
            </a:r>
            <a:r>
              <a:rPr lang="en-US" sz="1600" dirty="0">
                <a:latin typeface="Open Sans"/>
                <a:ea typeface="Calibri" panose="020F0502020204030204" pitchFamily="34" charset="0"/>
                <a:cs typeface="Times New Roman"/>
              </a:rPr>
              <a:t> para la </a:t>
            </a:r>
            <a:r>
              <a:rPr lang="en-US" sz="1600" dirty="0" err="1">
                <a:latin typeface="Open Sans"/>
                <a:ea typeface="Calibri" panose="020F0502020204030204" pitchFamily="34" charset="0"/>
                <a:cs typeface="Times New Roman"/>
              </a:rPr>
              <a:t>generación</a:t>
            </a:r>
            <a:r>
              <a:rPr lang="en-US" sz="1600" dirty="0">
                <a:latin typeface="Open Sans"/>
                <a:ea typeface="Calibri" panose="020F0502020204030204" pitchFamily="34" charset="0"/>
                <a:cs typeface="Times New Roman"/>
              </a:rPr>
              <a:t> de </a:t>
            </a:r>
            <a:r>
              <a:rPr lang="en-US" sz="1600" dirty="0" err="1">
                <a:latin typeface="Open Sans"/>
                <a:ea typeface="Calibri" panose="020F0502020204030204" pitchFamily="34" charset="0"/>
                <a:cs typeface="Times New Roman"/>
              </a:rPr>
              <a:t>ingresos</a:t>
            </a:r>
            <a:r>
              <a:rPr lang="en-US" sz="1600" dirty="0">
                <a:latin typeface="Open Sans"/>
                <a:ea typeface="Calibri" panose="020F0502020204030204" pitchFamily="34" charset="0"/>
                <a:cs typeface="Times New Roman"/>
              </a:rPr>
              <a:t>."</a:t>
            </a:r>
          </a:p>
        </p:txBody>
      </p:sp>
      <p:graphicFrame>
        <p:nvGraphicFramePr>
          <p:cNvPr id="5" name="Chart 4">
            <a:extLst>
              <a:ext uri="{FF2B5EF4-FFF2-40B4-BE49-F238E27FC236}">
                <a16:creationId xmlns:a16="http://schemas.microsoft.com/office/drawing/2014/main" id="{96EA5FD1-852A-C838-823F-02FD1350967C}"/>
              </a:ext>
            </a:extLst>
          </p:cNvPr>
          <p:cNvGraphicFramePr/>
          <p:nvPr>
            <p:extLst>
              <p:ext uri="{D42A27DB-BD31-4B8C-83A1-F6EECF244321}">
                <p14:modId xmlns:p14="http://schemas.microsoft.com/office/powerpoint/2010/main" val="2935702937"/>
              </p:ext>
            </p:extLst>
          </p:nvPr>
        </p:nvGraphicFramePr>
        <p:xfrm>
          <a:off x="6894786" y="1916430"/>
          <a:ext cx="4727215" cy="41475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a:extLst>
              <a:ext uri="{FF2B5EF4-FFF2-40B4-BE49-F238E27FC236}">
                <a16:creationId xmlns:a16="http://schemas.microsoft.com/office/drawing/2014/main" id="{A9CBE552-7ADF-676F-6DE5-E4CC341AE730}"/>
              </a:ext>
            </a:extLst>
          </p:cNvPr>
          <p:cNvSpPr txBox="1">
            <a:spLocks noChangeArrowheads="1"/>
          </p:cNvSpPr>
          <p:nvPr/>
        </p:nvSpPr>
        <p:spPr bwMode="auto">
          <a:xfrm>
            <a:off x="6989380" y="1184867"/>
            <a:ext cx="4361792" cy="632895"/>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Figura 2 - Proporción de hogares que dependen de cada una de las estrategias de supervivencia para cubrir sus necesidades esenciales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7560126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Recursos disponibles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38200" y="365125"/>
            <a:ext cx="10515600" cy="1325563"/>
          </a:xfrm>
        </p:spPr>
        <p:txBody>
          <a:bodyPr anchor="ctr" anchorCtr="0">
            <a:normAutofit/>
          </a:bodyPr>
          <a:lstStyle/>
          <a:p>
            <a:r>
              <a:rPr lang="en-GB" sz="3600" b="0" kern="1400" spc="230" dirty="0">
                <a:solidFill>
                  <a:schemeClr val="tx1"/>
                </a:solidFill>
                <a:latin typeface="Open Sans ExtraBold" panose="020B0906030804020204" pitchFamily="34" charset="0"/>
              </a:rPr>
              <a:t>LCS-EN: Centro de </a:t>
            </a:r>
            <a:r>
              <a:rPr lang="en-GB" sz="3600" b="0" kern="1400" spc="230" dirty="0" err="1">
                <a:solidFill>
                  <a:schemeClr val="tx1"/>
                </a:solidFill>
                <a:latin typeface="Open Sans ExtraBold" panose="020B0906030804020204" pitchFamily="34" charset="0"/>
              </a:rPr>
              <a:t>recursos</a:t>
            </a:r>
            <a:r>
              <a:rPr lang="en-GB" sz="3600" b="0" kern="1400" spc="230" dirty="0">
                <a:solidFill>
                  <a:schemeClr val="tx1"/>
                </a:solidFill>
                <a:latin typeface="Open Sans ExtraBold" panose="020B0906030804020204" pitchFamily="34" charset="0"/>
              </a:rPr>
              <a:t> VAM </a:t>
            </a:r>
            <a:endParaRPr lang="en-GB" sz="3600" b="0" kern="1400" spc="230" dirty="0"/>
          </a:p>
        </p:txBody>
      </p:sp>
      <p:sp>
        <p:nvSpPr>
          <p:cNvPr id="4" name="TextBox 3">
            <a:extLst>
              <a:ext uri="{FF2B5EF4-FFF2-40B4-BE49-F238E27FC236}">
                <a16:creationId xmlns:a16="http://schemas.microsoft.com/office/drawing/2014/main" id="{6B22B588-B2DD-A3D5-B55B-70E778EC2624}"/>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es-ES" sz="2000" b="0" i="0" kern="1200" baseline="0" dirty="0">
                <a:latin typeface="Open Sans" panose="020B0606030504020204" pitchFamily="34" charset="0"/>
                <a:ea typeface="Open Sans" panose="020B0606030504020204" pitchFamily="34" charset="0"/>
                <a:cs typeface="Open Sans" panose="020B0606030504020204" pitchFamily="34" charset="0"/>
              </a:rPr>
              <a:t>Para más información y orientación, visite </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rPr>
              <a:t> </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VAM Resource Center</a:t>
            </a:r>
            <a:endParaRPr lang="en-US" sz="2000" b="0" i="0" kern="1200" baseline="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screenshot of a computer&#10;&#10;AI-generated content may be incorrect.">
            <a:extLst>
              <a:ext uri="{FF2B5EF4-FFF2-40B4-BE49-F238E27FC236}">
                <a16:creationId xmlns:a16="http://schemas.microsoft.com/office/drawing/2014/main" id="{0C419B4F-96F2-C39C-D441-141ED24F9F6B}"/>
              </a:ext>
            </a:extLst>
          </p:cNvPr>
          <p:cNvPicPr>
            <a:picLocks noChangeAspect="1"/>
          </p:cNvPicPr>
          <p:nvPr/>
        </p:nvPicPr>
        <p:blipFill>
          <a:blip r:embed="rId4"/>
          <a:srcRect t="9301" r="2" b="17822"/>
          <a:stretch>
            <a:fillRect/>
          </a:stretch>
        </p:blipFill>
        <p:spPr>
          <a:xfrm>
            <a:off x="6212624" y="1919941"/>
            <a:ext cx="5175812" cy="4100053"/>
          </a:xfrm>
          <a:prstGeom prst="rect">
            <a:avLst/>
          </a:prstGeom>
          <a:noFill/>
        </p:spPr>
      </p:pic>
    </p:spTree>
    <p:extLst>
      <p:ext uri="{BB962C8B-B14F-4D97-AF65-F5344CB8AC3E}">
        <p14:creationId xmlns:p14="http://schemas.microsoft.com/office/powerpoint/2010/main" val="3266561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Gracias.</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US" sz="3600" b="0" kern="1400" spc="230" dirty="0" err="1">
                <a:solidFill>
                  <a:schemeClr val="tx1"/>
                </a:solidFill>
                <a:latin typeface="Open Sans ExtraBold" panose="020B0906030804020204" pitchFamily="34" charset="0"/>
              </a:rPr>
              <a:t>Indicadores</a:t>
            </a:r>
            <a:r>
              <a:rPr lang="en-US" sz="3600" b="0" kern="1400" spc="230" dirty="0">
                <a:solidFill>
                  <a:schemeClr val="tx1"/>
                </a:solidFill>
                <a:latin typeface="Open Sans ExtraBold" panose="020B0906030804020204" pitchFamily="34" charset="0"/>
              </a:rPr>
              <a:t> de las </a:t>
            </a:r>
            <a:r>
              <a:rPr lang="en-US" sz="3600" b="0" kern="1400" spc="230" dirty="0" err="1">
                <a:solidFill>
                  <a:schemeClr val="tx1"/>
                </a:solidFill>
                <a:latin typeface="Open Sans ExtraBold" panose="020B0906030804020204" pitchFamily="34" charset="0"/>
              </a:rPr>
              <a:t>estrategias</a:t>
            </a:r>
            <a:r>
              <a:rPr lang="en-US" sz="3600" b="0" kern="1400" spc="230" dirty="0">
                <a:solidFill>
                  <a:schemeClr val="tx1"/>
                </a:solidFill>
                <a:latin typeface="Open Sans ExtraBold" panose="020B0906030804020204" pitchFamily="34" charset="0"/>
              </a:rPr>
              <a:t> de </a:t>
            </a:r>
            <a:r>
              <a:rPr lang="en-US" sz="3600" b="0" kern="1400" spc="230" dirty="0" err="1">
                <a:solidFill>
                  <a:schemeClr val="tx1"/>
                </a:solidFill>
                <a:latin typeface="Open Sans ExtraBold" panose="020B0906030804020204" pitchFamily="34" charset="0"/>
              </a:rPr>
              <a:t>supervivencia</a:t>
            </a:r>
            <a:r>
              <a:rPr lang="en-US" sz="3600" b="0" kern="1400" spc="230" dirty="0">
                <a:solidFill>
                  <a:schemeClr val="tx1"/>
                </a:solidFill>
                <a:latin typeface="Open Sans ExtraBold" panose="020B0906030804020204" pitchFamily="34" charset="0"/>
              </a:rPr>
              <a:t> (ECS)</a:t>
            </a:r>
            <a:endParaRPr lang="en-GB" sz="3600" b="0" kern="1400" spc="230" dirty="0">
              <a:solidFill>
                <a:schemeClr val="tx1"/>
              </a:solidFill>
              <a:latin typeface="Open Sans ExtraBold" panose="020B0906030804020204" pitchFamily="34"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600640" y="1306871"/>
            <a:ext cx="11052000" cy="5095135"/>
          </a:xfrm>
          <a:solidFill>
            <a:srgbClr val="FFFFFF"/>
          </a:solidFill>
        </p:spPr>
        <p:txBody>
          <a:bodyPr vert="horz" lIns="91440" tIns="45720" rIns="91440" bIns="45720" rtlCol="0" anchor="t">
            <a:noAutofit/>
          </a:bodyPr>
          <a:lstStyle/>
          <a:p>
            <a:pPr>
              <a:buFont typeface="Wingdings" panose="05000000000000000000" pitchFamily="2" charset="2"/>
              <a:buChar char="v"/>
            </a:pPr>
            <a:r>
              <a:rPr lang="en-US" sz="2400" spc="60" dirty="0"/>
              <a:t>Los indicadores de las estrategias de </a:t>
            </a:r>
            <a:r>
              <a:rPr lang="en-US" sz="2400" spc="60" dirty="0" err="1"/>
              <a:t>supervivencia</a:t>
            </a:r>
            <a:r>
              <a:rPr lang="en-US" sz="2400" spc="60" dirty="0"/>
              <a:t> (LCS) son indicadores a nivel de hogar relativamente sencillos de recopilar y se correlacionan con otras medidas de seguridad alimentaria y vulnerabilidad. </a:t>
            </a:r>
          </a:p>
          <a:p>
            <a:pPr marL="0" indent="0">
              <a:buNone/>
            </a:pPr>
            <a:endParaRPr lang="en-US" sz="2400" spc="60" dirty="0"/>
          </a:p>
          <a:p>
            <a:pPr>
              <a:buFont typeface="Wingdings" panose="05000000000000000000" pitchFamily="2" charset="2"/>
              <a:buChar char="v"/>
            </a:pPr>
            <a:r>
              <a:rPr lang="en-US" sz="2400" spc="60" dirty="0"/>
              <a:t>Se basan en una serie de preguntas sobre cómo se las arreglan los hogares para hacer frente a las perturbaciones que ponen en tensión sus medios de subsistencia. </a:t>
            </a:r>
          </a:p>
          <a:p>
            <a:pPr marL="0" indent="0">
              <a:buNone/>
            </a:pPr>
            <a:endParaRPr lang="en-US" sz="2400" spc="60" dirty="0"/>
          </a:p>
          <a:p>
            <a:pPr>
              <a:buFont typeface="Wingdings" panose="05000000000000000000" pitchFamily="2" charset="2"/>
              <a:buChar char="v"/>
            </a:pPr>
            <a:r>
              <a:rPr lang="en-US" sz="2400" spc="60" dirty="0">
                <a:latin typeface="Open Sans"/>
                <a:ea typeface="Open Sans"/>
                <a:cs typeface="Open Sans"/>
              </a:rPr>
              <a:t>Los </a:t>
            </a:r>
            <a:r>
              <a:rPr lang="en-US" sz="2400" spc="60" dirty="0" err="1">
                <a:latin typeface="Open Sans"/>
                <a:ea typeface="Open Sans"/>
                <a:cs typeface="Open Sans"/>
              </a:rPr>
              <a:t>indicadores</a:t>
            </a:r>
            <a:r>
              <a:rPr lang="en-US" sz="2400" spc="60" dirty="0">
                <a:latin typeface="Open Sans"/>
                <a:ea typeface="Open Sans"/>
                <a:cs typeface="Open Sans"/>
              </a:rPr>
              <a:t> de LCS </a:t>
            </a:r>
            <a:r>
              <a:rPr lang="en-US" sz="2400" spc="60" dirty="0" err="1">
                <a:latin typeface="Open Sans"/>
                <a:ea typeface="Open Sans"/>
                <a:cs typeface="Open Sans"/>
              </a:rPr>
              <a:t>evalúan</a:t>
            </a:r>
            <a:r>
              <a:rPr lang="en-US" sz="2400" spc="60" dirty="0">
                <a:latin typeface="Open Sans"/>
                <a:ea typeface="Open Sans"/>
                <a:cs typeface="Open Sans"/>
              </a:rPr>
              <a:t> las </a:t>
            </a:r>
            <a:r>
              <a:rPr lang="en-US" sz="2400" spc="60" dirty="0" err="1">
                <a:latin typeface="Open Sans"/>
                <a:ea typeface="Open Sans"/>
                <a:cs typeface="Open Sans"/>
              </a:rPr>
              <a:t>capacidades</a:t>
            </a:r>
            <a:r>
              <a:rPr lang="en-US" sz="2400" spc="60" dirty="0">
                <a:latin typeface="Open Sans"/>
                <a:ea typeface="Open Sans"/>
                <a:cs typeface="Open Sans"/>
              </a:rPr>
              <a:t> </a:t>
            </a:r>
            <a:r>
              <a:rPr lang="en-US" sz="2400" spc="60" dirty="0" err="1">
                <a:latin typeface="Open Sans"/>
                <a:ea typeface="Open Sans"/>
                <a:cs typeface="Open Sans"/>
              </a:rPr>
              <a:t>productivas</a:t>
            </a:r>
            <a:r>
              <a:rPr lang="en-US" sz="2400" spc="60" dirty="0">
                <a:latin typeface="Open Sans"/>
                <a:ea typeface="Open Sans"/>
                <a:cs typeface="Open Sans"/>
              </a:rPr>
              <a:t> y de </a:t>
            </a:r>
            <a:r>
              <a:rPr lang="en-US" sz="2400" spc="60" dirty="0" err="1">
                <a:latin typeface="Open Sans"/>
                <a:ea typeface="Open Sans"/>
                <a:cs typeface="Open Sans"/>
              </a:rPr>
              <a:t>supervivencia</a:t>
            </a:r>
            <a:r>
              <a:rPr lang="en-US" sz="2400" spc="60" dirty="0">
                <a:latin typeface="Open Sans"/>
                <a:ea typeface="Open Sans"/>
                <a:cs typeface="Open Sans"/>
              </a:rPr>
              <a:t> de los hogares a medio y largo plazo y su impacto futuro en la alimentación y otras necesidades esenciales.</a:t>
            </a:r>
          </a:p>
          <a:p>
            <a:pPr marL="0" indent="0">
              <a:lnSpc>
                <a:spcPts val="2700"/>
              </a:lnSpc>
              <a:buNone/>
            </a:pPr>
            <a:endParaRPr lang="en-US" sz="2400" spc="60" dirty="0"/>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a:lstStyle/>
          <a:p>
            <a:pPr marL="0" indent="0">
              <a:lnSpc>
                <a:spcPts val="2700"/>
              </a:lnSpc>
              <a:buNone/>
            </a:pPr>
            <a:endParaRPr lang="en-US" spc="60" dirty="0"/>
          </a:p>
          <a:p>
            <a:pPr marL="0" indent="0">
              <a:lnSpc>
                <a:spcPts val="2700"/>
              </a:lnSpc>
              <a:buNone/>
            </a:pPr>
            <a:r>
              <a:rPr lang="en-US" sz="2400" spc="60" dirty="0"/>
              <a:t>El indicador de las estrategias de supervivencia existe en dos versiones: una para la </a:t>
            </a:r>
            <a:r>
              <a:rPr lang="en-US" sz="2400" b="1" u="sng" spc="60" dirty="0">
                <a:solidFill>
                  <a:schemeClr val="tx1">
                    <a:lumMod val="75000"/>
                  </a:schemeClr>
                </a:solidFill>
                <a:hlinkClick r:id="rId3">
                  <a:extLst>
                    <a:ext uri="{A12FA001-AC4F-418D-AE19-62706E023703}">
                      <ahyp:hlinkClr xmlns:ahyp="http://schemas.microsoft.com/office/drawing/2018/hyperlinkcolor" val="tx"/>
                    </a:ext>
                  </a:extLst>
                </a:hlinkClick>
              </a:rPr>
              <a:t>seguridad alimentaria (LCS-FS) </a:t>
            </a:r>
            <a:r>
              <a:rPr lang="en-US" sz="2400" spc="60" dirty="0"/>
              <a:t>y otra para </a:t>
            </a:r>
            <a:r>
              <a:rPr lang="en-US" sz="2400" b="1" u="sng" spc="60" dirty="0">
                <a:solidFill>
                  <a:schemeClr val="tx1">
                    <a:lumMod val="75000"/>
                  </a:schemeClr>
                </a:solidFill>
                <a:hlinkClick r:id="rId4">
                  <a:extLst>
                    <a:ext uri="{A12FA001-AC4F-418D-AE19-62706E023703}">
                      <ahyp:hlinkClr xmlns:ahyp="http://schemas.microsoft.com/office/drawing/2018/hyperlinkcolor" val="tx"/>
                    </a:ext>
                  </a:extLst>
                </a:hlinkClick>
              </a:rPr>
              <a:t>las necesidades esenciales (LCS-EN)</a:t>
            </a:r>
            <a:r>
              <a:rPr lang="en-US" sz="2400" u="sng" spc="60" dirty="0">
                <a:solidFill>
                  <a:schemeClr val="tx1">
                    <a:lumMod val="75000"/>
                  </a:schemeClr>
                </a:solidFill>
              </a:rPr>
              <a:t>. </a:t>
            </a:r>
          </a:p>
          <a:p>
            <a:pPr>
              <a:lnSpc>
                <a:spcPts val="2700"/>
              </a:lnSpc>
              <a:buFont typeface="Wingdings" panose="05000000000000000000" pitchFamily="2" charset="2"/>
              <a:buChar char="v"/>
            </a:pPr>
            <a:endParaRPr lang="en-US" sz="2400" spc="60" dirty="0"/>
          </a:p>
          <a:p>
            <a:pPr>
              <a:lnSpc>
                <a:spcPts val="2700"/>
              </a:lnSpc>
              <a:buFont typeface="Wingdings" panose="05000000000000000000" pitchFamily="2" charset="2"/>
              <a:buChar char="v"/>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 LCS-FS &amp; LCS-EN</a:t>
            </a:r>
          </a:p>
        </p:txBody>
      </p:sp>
      <p:graphicFrame>
        <p:nvGraphicFramePr>
          <p:cNvPr id="2" name="Table 3">
            <a:extLst>
              <a:ext uri="{FF2B5EF4-FFF2-40B4-BE49-F238E27FC236}">
                <a16:creationId xmlns:a16="http://schemas.microsoft.com/office/drawing/2014/main" id="{28D0CD25-0C61-40A1-314D-019F989C5BD9}"/>
              </a:ext>
            </a:extLst>
          </p:cNvPr>
          <p:cNvGraphicFramePr>
            <a:graphicFrameLocks noGrp="1"/>
          </p:cNvGraphicFramePr>
          <p:nvPr>
            <p:extLst>
              <p:ext uri="{D42A27DB-BD31-4B8C-83A1-F6EECF244321}">
                <p14:modId xmlns:p14="http://schemas.microsoft.com/office/powerpoint/2010/main" val="1249898752"/>
              </p:ext>
            </p:extLst>
          </p:nvPr>
        </p:nvGraphicFramePr>
        <p:xfrm>
          <a:off x="1971508" y="3072230"/>
          <a:ext cx="8476736" cy="2660451"/>
        </p:xfrm>
        <a:graphic>
          <a:graphicData uri="http://schemas.openxmlformats.org/drawingml/2006/table">
            <a:tbl>
              <a:tblPr rtl="1" firstRow="1" bandRow="1">
                <a:tableStyleId>{5C22544A-7EE6-4342-B048-85BDC9FD1C3A}</a:tableStyleId>
              </a:tblPr>
              <a:tblGrid>
                <a:gridCol w="4238368">
                  <a:extLst>
                    <a:ext uri="{9D8B030D-6E8A-4147-A177-3AD203B41FA5}">
                      <a16:colId xmlns:a16="http://schemas.microsoft.com/office/drawing/2014/main" val="686564067"/>
                    </a:ext>
                  </a:extLst>
                </a:gridCol>
                <a:gridCol w="4238368">
                  <a:extLst>
                    <a:ext uri="{9D8B030D-6E8A-4147-A177-3AD203B41FA5}">
                      <a16:colId xmlns:a16="http://schemas.microsoft.com/office/drawing/2014/main" val="1034220629"/>
                    </a:ext>
                  </a:extLst>
                </a:gridCol>
              </a:tblGrid>
              <a:tr h="431249">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Versión para necesidades </a:t>
                      </a:r>
                      <a:r>
                        <a:rPr lang="en-US"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esenciales</a:t>
                      </a:r>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 (LCS-EN) </a:t>
                      </a:r>
                      <a:endParaRPr lang="ar-SY"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Versión de seguridad alimentaria (LCS-FS)</a:t>
                      </a:r>
                      <a:endParaRPr lang="ar-SY"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2437027382"/>
                  </a:ext>
                </a:extLst>
              </a:tr>
              <a:tr h="2020371">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a:latin typeface="Open Sans"/>
                          <a:ea typeface="Open Sans"/>
                          <a:cs typeface="Open Sans"/>
                        </a:rPr>
                        <a:t>Debe utilizarse en las evaluaciones de necesidades esenciales, o siempre que el ámbito de una evaluación sea más amplio que la seguridad alimentaria.</a:t>
                      </a:r>
                      <a:endParaRPr lang="en-US" sz="1800">
                        <a:latin typeface="Open Sans"/>
                        <a:ea typeface="Open Sans"/>
                        <a:cs typeface="Open Sans"/>
                      </a:endParaRPr>
                    </a:p>
                    <a:p>
                      <a:pPr rtl="1"/>
                      <a:endParaRPr lang="ar-SY">
                        <a:latin typeface="Open Sans" panose="020B0606030504020204" pitchFamily="34" charset="0"/>
                        <a:ea typeface="Open Sans" panose="020B0606030504020204" pitchFamily="34"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Debe utilizarse cuando el objetivo de un ejercicio de recopilación de datos se centre específicamente en la seguridad alimentaria. </a:t>
                      </a:r>
                    </a:p>
                    <a:p>
                      <a:pPr rtl="1"/>
                      <a:endParaRPr lang="ar-SY" dirty="0">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837575619"/>
                  </a:ext>
                </a:extLst>
              </a:tr>
            </a:tbl>
          </a:graphicData>
        </a:graphic>
      </p:graphicFrame>
    </p:spTree>
    <p:extLst>
      <p:ext uri="{BB962C8B-B14F-4D97-AF65-F5344CB8AC3E}">
        <p14:creationId xmlns:p14="http://schemas.microsoft.com/office/powerpoint/2010/main" val="615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 USOS DE </a:t>
            </a:r>
            <a:r>
              <a:rPr lang="en-GB" sz="3600" b="0" kern="1400" spc="230" dirty="0" err="1">
                <a:solidFill>
                  <a:schemeClr val="tx1"/>
                </a:solidFill>
                <a:latin typeface="Open Sans ExtraBold" panose="020B0906030804020204" pitchFamily="34" charset="0"/>
              </a:rPr>
              <a:t>estos</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indicadores</a:t>
            </a:r>
            <a:endParaRPr lang="en-GB" sz="3600" b="0" kern="1400" spc="230" dirty="0">
              <a:solidFill>
                <a:schemeClr val="tx1"/>
              </a:solidFill>
              <a:latin typeface="Open Sans ExtraBold" panose="020B0906030804020204" pitchFamily="34" charset="0"/>
            </a:endParaRPr>
          </a:p>
        </p:txBody>
      </p:sp>
      <p:graphicFrame>
        <p:nvGraphicFramePr>
          <p:cNvPr id="3" name="Table 3">
            <a:extLst>
              <a:ext uri="{FF2B5EF4-FFF2-40B4-BE49-F238E27FC236}">
                <a16:creationId xmlns:a16="http://schemas.microsoft.com/office/drawing/2014/main" id="{0B13ED3E-D11D-BD5D-F23D-236E964496B3}"/>
              </a:ext>
            </a:extLst>
          </p:cNvPr>
          <p:cNvGraphicFramePr>
            <a:graphicFrameLocks noGrp="1"/>
          </p:cNvGraphicFramePr>
          <p:nvPr>
            <p:extLst>
              <p:ext uri="{D42A27DB-BD31-4B8C-83A1-F6EECF244321}">
                <p14:modId xmlns:p14="http://schemas.microsoft.com/office/powerpoint/2010/main" val="2150999071"/>
              </p:ext>
            </p:extLst>
          </p:nvPr>
        </p:nvGraphicFramePr>
        <p:xfrm>
          <a:off x="569999" y="1386346"/>
          <a:ext cx="11052002" cy="5369187"/>
        </p:xfrm>
        <a:graphic>
          <a:graphicData uri="http://schemas.openxmlformats.org/drawingml/2006/table">
            <a:tbl>
              <a:tblPr firstRow="1" bandRow="1">
                <a:tableStyleId>{5C22544A-7EE6-4342-B048-85BDC9FD1C3A}</a:tableStyleId>
              </a:tblPr>
              <a:tblGrid>
                <a:gridCol w="5526001">
                  <a:extLst>
                    <a:ext uri="{9D8B030D-6E8A-4147-A177-3AD203B41FA5}">
                      <a16:colId xmlns:a16="http://schemas.microsoft.com/office/drawing/2014/main" val="3107944488"/>
                    </a:ext>
                  </a:extLst>
                </a:gridCol>
                <a:gridCol w="5526001">
                  <a:extLst>
                    <a:ext uri="{9D8B030D-6E8A-4147-A177-3AD203B41FA5}">
                      <a16:colId xmlns:a16="http://schemas.microsoft.com/office/drawing/2014/main" val="2314379847"/>
                    </a:ext>
                  </a:extLst>
                </a:gridCol>
              </a:tblGrid>
              <a:tr h="431427">
                <a:tc>
                  <a:txBody>
                    <a:bodyPr/>
                    <a:lstStyle/>
                    <a:p>
                      <a:r>
                        <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rPr>
                        <a:t>LCS-FS</a:t>
                      </a:r>
                    </a:p>
                  </a:txBody>
                  <a:tcPr/>
                </a:tc>
                <a:tc>
                  <a:txBody>
                    <a:bodyPr/>
                    <a:lstStyle/>
                    <a:p>
                      <a:r>
                        <a:rPr lang="en-GB" dirty="0">
                          <a:solidFill>
                            <a:srgbClr val="FFFFFE"/>
                          </a:solidFill>
                          <a:latin typeface="Open Sans"/>
                          <a:ea typeface="Open Sans"/>
                          <a:cs typeface="Open Sans"/>
                        </a:rPr>
                        <a:t>LCS-EN</a:t>
                      </a:r>
                    </a:p>
                  </a:txBody>
                  <a:tcPr/>
                </a:tc>
                <a:extLst>
                  <a:ext uri="{0D108BD9-81ED-4DB2-BD59-A6C34878D82A}">
                    <a16:rowId xmlns:a16="http://schemas.microsoft.com/office/drawing/2014/main" val="3059212568"/>
                  </a:ext>
                </a:extLst>
              </a:tr>
              <a:tr h="170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a:ea typeface="Open Sans"/>
                          <a:cs typeface="Open Sans"/>
                        </a:rPr>
                        <a:t>Seguimiento de las actividades del programa (alimentos, dinero por alimentos); evaluación de la situación de seguridad alimentaria de una población; y selección de objetivos a nivel de población.</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Seguimiento de las actividades del programa (efectivo polivalente); evaluación de la vulnerabilidad para satisfacer las necesidades esenciales de una población; y selección de objetivos a nivel de población.</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37466290"/>
                  </a:ext>
                </a:extLst>
              </a:tr>
              <a:tr h="1702064">
                <a:tc>
                  <a:txBody>
                    <a:bodyPr/>
                    <a:lstStyle/>
                    <a:p>
                      <a:pPr marL="0" marR="0" lvl="0" indent="0" algn="l" rtl="0" eaLnBrk="1" fontAlgn="auto" latinLnBrk="0" hangingPunct="1">
                        <a:lnSpc>
                          <a:spcPct val="100000"/>
                        </a:lnSpc>
                        <a:spcBef>
                          <a:spcPts val="0"/>
                        </a:spcBef>
                        <a:spcAft>
                          <a:spcPts val="0"/>
                        </a:spcAft>
                        <a:buClrTx/>
                        <a:buSzTx/>
                        <a:buFontTx/>
                        <a:buNone/>
                      </a:pPr>
                      <a:r>
                        <a:rPr lang="en-GB" sz="1800" spc="60" dirty="0">
                          <a:latin typeface="Open Sans"/>
                          <a:ea typeface="Open Sans"/>
                          <a:cs typeface="Open Sans"/>
                        </a:rPr>
                        <a:t>Se utiliza para clasificar a los hogares según su nivel de seguridad alimentaria, a través </a:t>
                      </a:r>
                      <a:r>
                        <a:rPr lang="en-GB" sz="1800" b="1" spc="60" dirty="0">
                          <a:latin typeface="Open Sans"/>
                          <a:ea typeface="Open Sans"/>
                          <a:cs typeface="Open Sans"/>
                          <a:hlinkClick r:id="rId3">
                            <a:extLst>
                              <a:ext uri="{A12FA001-AC4F-418D-AE19-62706E023703}">
                                <ahyp:hlinkClr xmlns:ahyp="http://schemas.microsoft.com/office/drawing/2018/hyperlinkcolor" val="tx"/>
                              </a:ext>
                            </a:extLst>
                          </a:hlinkClick>
                        </a:rPr>
                        <a:t>del Enfoque Consolidado para la Elaboración de Informes sobre Inseguridad Alimentaria (CARI)</a:t>
                      </a:r>
                      <a:r>
                        <a:rPr lang="en-GB" sz="1800" spc="60" dirty="0">
                          <a:latin typeface="Open Sans"/>
                          <a:ea typeface="Open Sans"/>
                          <a:cs typeface="Open Sans"/>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spc="60" dirty="0">
                          <a:latin typeface="Open Sans"/>
                          <a:ea typeface="Open Sans"/>
                          <a:cs typeface="Open Sans"/>
                        </a:rPr>
                        <a:t>Se utiliza para clasificar los hogares en función de su vulnerabilidad para satisfacer las necesidades esenciales en el método de clasificación de</a:t>
                      </a:r>
                      <a:r>
                        <a:rPr lang="en-US" sz="1800" b="1" kern="1200" spc="60" dirty="0">
                          <a:solidFill>
                            <a:schemeClr val="dk1"/>
                          </a:solidFill>
                          <a:latin typeface="Open Sans"/>
                          <a:ea typeface="Open Sans"/>
                          <a:cs typeface="Open Sans"/>
                          <a:hlinkClick r:id="rId4">
                            <a:extLst>
                              <a:ext uri="{A12FA001-AC4F-418D-AE19-62706E023703}">
                                <ahyp:hlinkClr xmlns:ahyp="http://schemas.microsoft.com/office/drawing/2018/hyperlinkcolor" val="tx"/>
                              </a:ext>
                            </a:extLst>
                          </a:hlinkClick>
                        </a:rPr>
                        <a:t> la vulnerabilidad de la ENA</a:t>
                      </a:r>
                      <a:r>
                        <a:rPr lang="en-US" sz="1800" spc="60" dirty="0">
                          <a:latin typeface="Open Sans"/>
                          <a:ea typeface="Open Sans"/>
                          <a:cs typeface="Open Sans"/>
                        </a:rPr>
                        <a:t>.</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12677326"/>
                  </a:ext>
                </a:extLst>
              </a:tr>
              <a:tr h="1222848">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Uno de los indicadores de resultados de la seguridad alimentaria en la </a:t>
                      </a:r>
                      <a:r>
                        <a:rPr lang="en-GB" sz="1800" b="1" spc="6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tabla de referencia de la </a:t>
                      </a:r>
                      <a:r>
                        <a:rPr lang="en-GB" sz="1800" spc="60" dirty="0">
                          <a:latin typeface="Open Sans" panose="020B0606030504020204" pitchFamily="34" charset="0"/>
                          <a:ea typeface="Open Sans" panose="020B0606030504020204" pitchFamily="34" charset="0"/>
                          <a:cs typeface="Open Sans" panose="020B0606030504020204" pitchFamily="34" charset="0"/>
                        </a:rPr>
                        <a:t>Clasificación Integrada de las Fases de la Seguridad Alimentaria (CIF) de la inseguridad alimentaria aguda. </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Uno de los indicadores utilizados para determinar la gravedad intersectorial en el </a:t>
                      </a:r>
                      <a:r>
                        <a:rPr lang="en-US" sz="1800" b="1" spc="6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Marco de Análisis Conjunto e Intersectorial (MCAI</a:t>
                      </a:r>
                      <a:r>
                        <a:rPr lang="en-US" sz="1800" spc="6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endPar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3071801"/>
                  </a:ext>
                </a:extLst>
              </a:tr>
            </a:tbl>
          </a:graphicData>
        </a:graphic>
      </p:graphicFrame>
      <p:sp>
        <p:nvSpPr>
          <p:cNvPr id="4" name="Rectangle 3">
            <a:extLst>
              <a:ext uri="{FF2B5EF4-FFF2-40B4-BE49-F238E27FC236}">
                <a16:creationId xmlns:a16="http://schemas.microsoft.com/office/drawing/2014/main" id="{A88F1236-AC37-BBB5-EEEF-A51E3665B347}"/>
              </a:ext>
            </a:extLst>
          </p:cNvPr>
          <p:cNvSpPr/>
          <p:nvPr/>
        </p:nvSpPr>
        <p:spPr>
          <a:xfrm>
            <a:off x="6096000" y="1764455"/>
            <a:ext cx="5526001" cy="505840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52D170-9740-C5FB-29CF-62765ABCA193}"/>
              </a:ext>
            </a:extLst>
          </p:cNvPr>
          <p:cNvSpPr/>
          <p:nvPr/>
        </p:nvSpPr>
        <p:spPr>
          <a:xfrm>
            <a:off x="569998" y="1377382"/>
            <a:ext cx="5532301" cy="5437843"/>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4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502843"/>
          </a:xfrm>
        </p:spPr>
        <p:txBody>
          <a:bodyPr vert="horz" lIns="91440" tIns="45720" rIns="91440" bIns="45720" rtlCol="0" anchor="t">
            <a:noAutofit/>
          </a:bodyPr>
          <a:lstStyle/>
          <a:p>
            <a:pPr marL="0" indent="0">
              <a:buNone/>
            </a:pPr>
            <a:endParaRPr lang="en-US" sz="2200" spc="60" dirty="0">
              <a:latin typeface="Open Sans"/>
              <a:ea typeface="Open Sans"/>
              <a:cs typeface="Open Sans"/>
            </a:endParaRPr>
          </a:p>
          <a:p>
            <a:pPr marL="0" indent="0">
              <a:buNone/>
            </a:pPr>
            <a:r>
              <a:rPr lang="en-US" sz="2400" spc="60" dirty="0">
                <a:latin typeface="Open Sans"/>
                <a:ea typeface="Open Sans"/>
                <a:cs typeface="Open Sans"/>
              </a:rPr>
              <a:t>Los indicadores LCS miden la estrategia de supervivencia más severa </a:t>
            </a:r>
            <a:r>
              <a:rPr lang="en-US" sz="2400" b="1" spc="60" dirty="0">
                <a:latin typeface="Open Sans"/>
                <a:ea typeface="Open Sans"/>
                <a:cs typeface="Open Sans"/>
              </a:rPr>
              <a:t>aplicada </a:t>
            </a:r>
            <a:r>
              <a:rPr lang="en-US" sz="2400" spc="60" dirty="0">
                <a:latin typeface="Open Sans"/>
                <a:ea typeface="Open Sans"/>
                <a:cs typeface="Open Sans"/>
              </a:rPr>
              <a:t>por el hogar durante los </a:t>
            </a:r>
            <a:r>
              <a:rPr lang="en-US" sz="2400" b="1" spc="60" dirty="0">
                <a:latin typeface="Open Sans"/>
                <a:ea typeface="Open Sans"/>
                <a:cs typeface="Open Sans"/>
              </a:rPr>
              <a:t>30 días </a:t>
            </a:r>
            <a:r>
              <a:rPr lang="en-US" sz="2400" spc="60" dirty="0">
                <a:latin typeface="Open Sans"/>
                <a:ea typeface="Open Sans"/>
                <a:cs typeface="Open Sans"/>
              </a:rPr>
              <a:t>anteriores a la entrevista </a:t>
            </a:r>
            <a:r>
              <a:rPr lang="en-US" sz="2400" b="1" spc="60" dirty="0">
                <a:solidFill>
                  <a:schemeClr val="accent1"/>
                </a:solidFill>
                <a:latin typeface="Open Sans"/>
                <a:ea typeface="Open Sans"/>
                <a:cs typeface="Open Sans"/>
              </a:rPr>
              <a:t>o </a:t>
            </a:r>
            <a:r>
              <a:rPr lang="en-US" sz="2400" b="1" spc="60" dirty="0">
                <a:latin typeface="Open Sans"/>
                <a:ea typeface="Open Sans"/>
                <a:cs typeface="Open Sans"/>
              </a:rPr>
              <a:t>agotada por el hogar </a:t>
            </a:r>
            <a:r>
              <a:rPr lang="en-US" sz="2400" spc="60" dirty="0">
                <a:latin typeface="Open Sans"/>
                <a:ea typeface="Open Sans"/>
                <a:cs typeface="Open Sans"/>
              </a:rPr>
              <a:t>en los </a:t>
            </a:r>
            <a:r>
              <a:rPr lang="en-US" sz="2400" b="1" spc="60" dirty="0">
                <a:latin typeface="Open Sans"/>
                <a:ea typeface="Open Sans"/>
                <a:cs typeface="Open Sans"/>
              </a:rPr>
              <a:t>12 meses </a:t>
            </a:r>
            <a:r>
              <a:rPr lang="en-US" sz="2400" spc="60" dirty="0">
                <a:latin typeface="Open Sans"/>
                <a:ea typeface="Open Sans"/>
                <a:cs typeface="Open Sans"/>
              </a:rPr>
              <a:t>anteriores a la entrevista, como respuesta a.....</a:t>
            </a:r>
            <a:endParaRPr lang="en-US" sz="1000" spc="60" dirty="0">
              <a:latin typeface="Open Sans"/>
              <a:ea typeface="Open Sans"/>
              <a:cs typeface="Open Sans"/>
            </a:endParaRPr>
          </a:p>
          <a:p>
            <a:pPr lvl="1"/>
            <a:r>
              <a:rPr lang="en-US" sz="2200" b="1" spc="60" dirty="0">
                <a:solidFill>
                  <a:schemeClr val="tx1">
                    <a:lumMod val="75000"/>
                  </a:schemeClr>
                </a:solidFill>
                <a:latin typeface="Open Sans"/>
                <a:ea typeface="Open Sans"/>
                <a:cs typeface="Open Sans"/>
              </a:rPr>
              <a:t>LCS-FS: </a:t>
            </a:r>
            <a:r>
              <a:rPr lang="en-US" sz="2200" spc="60" dirty="0">
                <a:latin typeface="Open Sans"/>
                <a:ea typeface="Open Sans"/>
                <a:cs typeface="Open Sans"/>
              </a:rPr>
              <a:t>falta de alimentos o de dinero para comprarlos </a:t>
            </a:r>
          </a:p>
          <a:p>
            <a:pPr lvl="1"/>
            <a:r>
              <a:rPr lang="en-US" sz="2200" b="1" spc="60" dirty="0">
                <a:solidFill>
                  <a:schemeClr val="tx1">
                    <a:lumMod val="75000"/>
                  </a:schemeClr>
                </a:solidFill>
                <a:latin typeface="Open Sans"/>
                <a:ea typeface="Open Sans"/>
                <a:cs typeface="Open Sans"/>
              </a:rPr>
              <a:t>LCS-EN: </a:t>
            </a:r>
            <a:r>
              <a:rPr lang="en-US" sz="2200" spc="60" dirty="0">
                <a:latin typeface="Open Sans"/>
                <a:ea typeface="Open Sans"/>
                <a:cs typeface="Open Sans"/>
              </a:rPr>
              <a:t>falta de recursos para acceder a las necesidades esenciales (por ejemplo, alimentos, vivienda, educación y servicios sanitarios, etc.)</a:t>
            </a:r>
          </a:p>
          <a:p>
            <a:pPr marL="0" indent="0">
              <a:buNone/>
            </a:pPr>
            <a:endParaRPr lang="en-US" sz="2400" spc="60" dirty="0">
              <a:latin typeface="Open Sans"/>
              <a:ea typeface="Open Sans"/>
              <a:cs typeface="Open Sans"/>
            </a:endParaRPr>
          </a:p>
          <a:p>
            <a:pPr marL="0" indent="0">
              <a:buNone/>
            </a:pP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 ¿</a:t>
            </a:r>
            <a:r>
              <a:rPr lang="en-GB" sz="3600" b="0" kern="1400" spc="230" dirty="0" err="1">
                <a:solidFill>
                  <a:schemeClr val="tx1"/>
                </a:solidFill>
                <a:latin typeface="Open Sans ExtraBold" panose="020B0906030804020204" pitchFamily="34" charset="0"/>
                <a:ea typeface="Open Sans Extrabold"/>
                <a:cs typeface="Open Sans Extrabold"/>
              </a:rPr>
              <a:t>Qué</a:t>
            </a:r>
            <a:r>
              <a:rPr lang="en-GB" sz="3600" b="0" kern="1400" spc="230" dirty="0">
                <a:solidFill>
                  <a:schemeClr val="tx1"/>
                </a:solidFill>
                <a:latin typeface="Open Sans ExtraBold" panose="020B0906030804020204" pitchFamily="34" charset="0"/>
                <a:ea typeface="Open Sans Extrabold"/>
                <a:cs typeface="Open Sans Extrabold"/>
              </a:rPr>
              <a:t> </a:t>
            </a:r>
            <a:r>
              <a:rPr lang="en-GB" sz="3600" b="0" kern="1400" spc="230" dirty="0" err="1">
                <a:solidFill>
                  <a:schemeClr val="tx1"/>
                </a:solidFill>
                <a:latin typeface="Open Sans ExtraBold" panose="020B0906030804020204" pitchFamily="34" charset="0"/>
                <a:ea typeface="Open Sans Extrabold"/>
                <a:cs typeface="Open Sans Extrabold"/>
              </a:rPr>
              <a:t>mide</a:t>
            </a:r>
            <a:r>
              <a:rPr lang="en-GB" sz="3600" b="0" kern="1400" spc="230" dirty="0">
                <a:solidFill>
                  <a:schemeClr val="tx1"/>
                </a:solidFill>
                <a:latin typeface="Open Sans ExtraBold" panose="020B0906030804020204" pitchFamily="34" charset="0"/>
                <a:ea typeface="Open Sans Extrabold"/>
                <a:cs typeface="Open Sans Extrabold"/>
              </a:rPr>
              <a:t> LCS? </a:t>
            </a:r>
            <a:endParaRPr lang="en-US" dirty="0">
              <a:solidFill>
                <a:schemeClr val="tx1"/>
              </a:solidFill>
            </a:endParaRPr>
          </a:p>
        </p:txBody>
      </p:sp>
    </p:spTree>
    <p:extLst>
      <p:ext uri="{BB962C8B-B14F-4D97-AF65-F5344CB8AC3E}">
        <p14:creationId xmlns:p14="http://schemas.microsoft.com/office/powerpoint/2010/main" val="4173172193"/>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7" ma:contentTypeDescription="Create a new document." ma:contentTypeScope="" ma:versionID="5104b4098f693acec562e45c0b5b1a2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4479ec4828d41ffc74c9628dd955ac38"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1D325D-944F-4ABA-B845-6F49947AA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44BB7B-CE34-4D68-9B7C-68D737AEA431}">
  <ds:schemaRefs>
    <ds:schemaRef ds:uri="http://schemas.microsoft.com/office/infopath/2007/PartnerControls"/>
    <ds:schemaRef ds:uri="http://purl.org/dc/terms/"/>
    <ds:schemaRef ds:uri="http://purl.org/dc/dcmitype/"/>
    <ds:schemaRef ds:uri="http://schemas.microsoft.com/office/2006/documentManagement/types"/>
    <ds:schemaRef ds:uri="http://schemas.microsoft.com/office/2006/metadata/properties"/>
    <ds:schemaRef ds:uri="http://purl.org/dc/elements/1.1/"/>
    <ds:schemaRef ds:uri="3940b711-dc1d-4235-b0a5-48d487f0d3b9"/>
    <ds:schemaRef ds:uri="http://schemas.openxmlformats.org/package/2006/metadata/core-properties"/>
    <ds:schemaRef ds:uri="49256dcf-74b5-4e0f-b2ab-e17546be8a80"/>
    <ds:schemaRef ds:uri="http://www.w3.org/XML/1998/namespace"/>
  </ds:schemaRefs>
</ds:datastoreItem>
</file>

<file path=customXml/itemProps3.xml><?xml version="1.0" encoding="utf-8"?>
<ds:datastoreItem xmlns:ds="http://schemas.openxmlformats.org/officeDocument/2006/customXml" ds:itemID="{2A3AC776-BB22-46C6-94CA-DE5319E328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583</TotalTime>
  <Words>9339</Words>
  <Application>Microsoft Office PowerPoint</Application>
  <PresentationFormat>Widescreen</PresentationFormat>
  <Paragraphs>745</Paragraphs>
  <Slides>57</Slides>
  <Notes>41</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57</vt:i4>
      </vt:variant>
    </vt:vector>
  </HeadingPairs>
  <TitlesOfParts>
    <vt:vector size="69" baseType="lpstr">
      <vt:lpstr>Arial</vt:lpstr>
      <vt:lpstr>Arial</vt:lpstr>
      <vt:lpstr>Calibri</vt:lpstr>
      <vt:lpstr>Calibri Light</vt:lpstr>
      <vt:lpstr>Open Sans</vt:lpstr>
      <vt:lpstr>Open Sans ExtraBold</vt:lpstr>
      <vt:lpstr>Open Sans ExtraBold</vt:lpstr>
      <vt:lpstr>Segoe</vt:lpstr>
      <vt:lpstr>Segoe UI</vt:lpstr>
      <vt:lpstr>Verdana</vt:lpstr>
      <vt:lpstr>Wingdings</vt:lpstr>
      <vt:lpstr>Theme2</vt:lpstr>
      <vt:lpstr>PowerPoint Presentation</vt:lpstr>
      <vt:lpstr>AUDIENCIA  </vt:lpstr>
      <vt:lpstr>Nota orientativa para LCS-EN</vt:lpstr>
      <vt:lpstr>PowerPoint Presentation</vt:lpstr>
      <vt:lpstr>LCS-EN: instrucciones de formación 1</vt:lpstr>
      <vt:lpstr>Indicadores de las estrategias de supervivencia (ECS)</vt:lpstr>
      <vt:lpstr>LCS: LCS-FS &amp; LCS-EN</vt:lpstr>
      <vt:lpstr>LCS: USOS DE estos indicadores</vt:lpstr>
      <vt:lpstr>LCS: ¿Qué mide LCS? </vt:lpstr>
      <vt:lpstr>LCS-EN: ¿Qué es? </vt:lpstr>
      <vt:lpstr>PowerPoint Presentation</vt:lpstr>
      <vt:lpstr>LCS-EN: instrucciones de formación 2</vt:lpstr>
      <vt:lpstr>MÓDULO LCS-EN: cuestión principal</vt:lpstr>
      <vt:lpstr>MÓDULO LCS-EN: cuestión principal</vt:lpstr>
      <vt:lpstr>MÓDULO LCS-EN:Seguimiento Pregunta</vt:lpstr>
      <vt:lpstr>MÓDULO LCS-EN: opciones de respuesta</vt:lpstr>
      <vt:lpstr>MÓDULO LCS-EN: opciones de respuesta</vt:lpstr>
      <vt:lpstr>MÓDULO LCS-EN: opciones de respuesta</vt:lpstr>
      <vt:lpstr>MÓDULO LCS-EN: opciones de respuesta</vt:lpstr>
      <vt:lpstr>MÓDULO LCS-EN: opciones de respuesta</vt:lpstr>
      <vt:lpstr>MÓDULO LCS-EN:PREGUNTA DE SEGUIMIENTO</vt:lpstr>
      <vt:lpstr>PowerPoint Presentation</vt:lpstr>
      <vt:lpstr>MÓDULO LCS-EN: ESTRATEGIAS DE AFRONTAMIENTO</vt:lpstr>
      <vt:lpstr>LCS-EN: gravedad - Estrés</vt:lpstr>
      <vt:lpstr>LCS-EN: gravedad - Crisis </vt:lpstr>
      <vt:lpstr>LCS-EN: gravedad - Emergencia </vt:lpstr>
      <vt:lpstr>LCS-EN: NIVELES DE GRAVEDAD</vt:lpstr>
      <vt:lpstr>PowerPoint Presentation</vt:lpstr>
      <vt:lpstr>LCS-EN: clasificación de los hogares </vt:lpstr>
      <vt:lpstr>LCS-EN: instrucciones de formación 3</vt:lpstr>
      <vt:lpstr>PowerPoint Presentation</vt:lpstr>
      <vt:lpstr>EJEMPLO DE DESCRIPCIÓN DE UNA ESTRATEGIA DE AFRONTAMIENTO DEL ESTRÉS</vt:lpstr>
      <vt:lpstr>EJEMPLO DE DESCRIPCIÓN DE UNA ESTRATEGIA DE AFRONTAMIENTO DE CRISIS</vt:lpstr>
      <vt:lpstr>EJEMPLO DE DESCRIPCIÓN DE UNA ESTRATEGIA DE AFRONTAMIENTO DE EMERGENCIAS</vt:lpstr>
      <vt:lpstr>PowerPoint Presentation</vt:lpstr>
      <vt:lpstr>LCS-EN: Diseño del módulo </vt:lpstr>
      <vt:lpstr>LCS-EN: Diseñador de encuestas</vt:lpstr>
      <vt:lpstr>LCS-EN: Diseñador de encuestas</vt:lpstr>
      <vt:lpstr>PowerPoint Presentation</vt:lpstr>
      <vt:lpstr>Desarrollar nuevas estrategias </vt:lpstr>
      <vt:lpstr>PASO 1: Revisión documental  </vt:lpstr>
      <vt:lpstr>Paso 2: DGF (lista de estrategias) </vt:lpstr>
      <vt:lpstr>PASO 3: FGD (Ajuste de la severidad)</vt:lpstr>
      <vt:lpstr>PowerPoint Presentation</vt:lpstr>
      <vt:lpstr>LCS-EN : EXPLORACIÓN DE DATOS </vt:lpstr>
      <vt:lpstr>Ejemplos de control de calidad (1) </vt:lpstr>
      <vt:lpstr>Ejemplos de control de calidad (2) </vt:lpstr>
      <vt:lpstr>LCS-EN : cálculo</vt:lpstr>
      <vt:lpstr>LCS-EN: cálculo</vt:lpstr>
      <vt:lpstr>LCS-EN: GITHUB</vt:lpstr>
      <vt:lpstr>PowerPoint Presentation</vt:lpstr>
      <vt:lpstr>LCS-EN: EJEMPLO DE INFORME </vt:lpstr>
      <vt:lpstr>Recordatorio: utilice los colores estándar </vt:lpstr>
      <vt:lpstr>LCS-En: EJEMPLO DE INFORME </vt:lpstr>
      <vt:lpstr>PowerPoint Presentation</vt:lpstr>
      <vt:lpstr>LCS-EN: Centro de recursos VAM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keywords>, docId:1245693323EEAF70C4B313AC3F73DE05</cp:keywords>
  <cp:lastModifiedBy>Odai SALEH</cp:lastModifiedBy>
  <cp:revision>135</cp:revision>
  <dcterms:created xsi:type="dcterms:W3CDTF">2018-08-20T09:35:59Z</dcterms:created>
  <dcterms:modified xsi:type="dcterms:W3CDTF">2026-05-05T08:13:24Z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2024-12-17T11:38:52Z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1da77e5a-38d6-4874-80c6-310b2e9ae87f</vt:lpwstr>
  </property>
  <property fmtid="{D5CDD505-2E9C-101B-9397-08002B2CF9AE}" pid="10" name="MSIP_Label_2a3a108f-898d-4589-9ebc-7ee3b46df9b8_ContentBits">
    <vt:lpwstr>0</vt:lpwstr>
  </property>
</Properties>
</file>